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vml" ContentType="application/vnd.openxmlformats-officedocument.vmlDrawi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58" r:id="rId23"/>
    <p:sldId id="259" r:id="rId24"/>
    <p:sldId id="270" r:id="rId25"/>
    <p:sldId id="281" r:id="rId26"/>
    <p:sldId id="282" r:id="rId27"/>
    <p:sldId id="269" r:id="rId28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B"/>
    <a:srgbClr val="00CC00"/>
    <a:srgbClr val="FFCC99"/>
    <a:srgbClr val="008000"/>
    <a:srgbClr val="00FF03"/>
    <a:srgbClr val="FF0000"/>
    <a:srgbClr val="CC33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66"/>
    <p:restoredTop sz="92318"/>
  </p:normalViewPr>
  <p:slideViewPr>
    <p:cSldViewPr>
      <p:cViewPr>
        <p:scale>
          <a:sx n="103" d="100"/>
          <a:sy n="103" d="100"/>
        </p:scale>
        <p:origin x="1040" y="3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528"/>
    </p:cViewPr>
  </p:sorterViewPr>
  <p:notesViewPr>
    <p:cSldViewPr>
      <p:cViewPr varScale="1">
        <p:scale>
          <a:sx n="94" d="100"/>
          <a:sy n="94" d="100"/>
        </p:scale>
        <p:origin x="3752" y="208"/>
      </p:cViewPr>
      <p:guideLst>
        <p:guide orient="horz" pos="2928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Text Box 7"/>
          <p:cNvSpPr txBox="1">
            <a:spLocks noChangeArrowheads="1"/>
          </p:cNvSpPr>
          <p:nvPr/>
        </p:nvSpPr>
        <p:spPr bwMode="auto">
          <a:xfrm>
            <a:off x="3124200" y="8909050"/>
            <a:ext cx="3530600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200"/>
              <a:t>Chapt. 2 -- Handout  </a:t>
            </a:r>
            <a:fld id="{A3C7AABB-EC9C-E44C-BE74-AECDD3D490AD}" type="slidenum">
              <a:rPr lang="en-US" sz="1200"/>
              <a:pPr algn="r" eaLnBrk="1" hangingPunct="1"/>
              <a:t>‹#›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668206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604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6425"/>
            <a:ext cx="502920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95EC6FE-F5F5-C544-BE62-2CD99C69AB4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1167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88E85B7C-EE43-4146-8698-DF0F592879FC}" type="slidenum">
              <a:rPr lang="en-US"/>
              <a:pPr/>
              <a:t>1</a:t>
            </a:fld>
            <a:endParaRPr lang="en-US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1AA26065-8C38-A743-9D07-D5A702D92E16}" type="slidenum">
              <a:rPr lang="en-US"/>
              <a:pPr/>
              <a:t>10</a:t>
            </a:fld>
            <a:endParaRPr lang="en-US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r>
              <a:rPr lang="en-US" dirty="0">
                <a:latin typeface="Times New Roman" charset="0"/>
              </a:rPr>
              <a:t>This gives us a pseudo random number again! Remember they are methods to generate random numbers so they are pseudo random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Times New Roman" charset="0"/>
              </a:rPr>
              <a:t>The value of m is always taken as the largest number that can be generated on a computer (depends on the bits capacity of the processor: 2^n for n bits capacity of a processor) </a:t>
            </a:r>
            <a:r>
              <a:rPr lang="en-US" altLang="en-US" sz="1200" dirty="0"/>
              <a:t>Speed and efficiency are aided by a modulus, </a:t>
            </a:r>
            <a:r>
              <a:rPr lang="en-US" altLang="en-US" sz="1200" i="1" dirty="0"/>
              <a:t>m</a:t>
            </a:r>
            <a:r>
              <a:rPr lang="en-US" altLang="en-US" sz="1200" dirty="0"/>
              <a:t>, to be (or close to) a power of </a:t>
            </a:r>
            <a:r>
              <a:rPr lang="en-US" altLang="en-US" sz="1200" i="1" dirty="0"/>
              <a:t>2 as most computers use a binary representation to store values</a:t>
            </a:r>
            <a:endParaRPr lang="en-US" altLang="en-US" sz="900" dirty="0"/>
          </a:p>
          <a:p>
            <a:pPr eaLnBrk="1" hangingPunct="1"/>
            <a:endParaRPr lang="en-US" dirty="0">
              <a:latin typeface="Times New Roman" charset="0"/>
            </a:endParaRPr>
          </a:p>
          <a:p>
            <a:pPr eaLnBrk="1" hangingPunct="1"/>
            <a:endParaRPr lang="en-US" dirty="0">
              <a:latin typeface="Times New Roman" charset="0"/>
            </a:endParaRPr>
          </a:p>
          <a:p>
            <a:pPr eaLnBrk="1" hangingPunct="1"/>
            <a:r>
              <a:rPr lang="en-US" dirty="0">
                <a:latin typeface="Times New Roman" charset="0"/>
              </a:rPr>
              <a:t>LCGs are slower than MCGs and MCGs are more frequently used</a:t>
            </a:r>
          </a:p>
          <a:p>
            <a:pPr eaLnBrk="1" hangingPunct="1"/>
            <a:endParaRPr lang="en-US" dirty="0">
              <a:latin typeface="Times New Roman" charset="0"/>
            </a:endParaRPr>
          </a:p>
          <a:p>
            <a:pPr eaLnBrk="1" hangingPunct="1"/>
            <a:r>
              <a:rPr lang="en-US" dirty="0">
                <a:latin typeface="Times New Roman" charset="0"/>
              </a:rPr>
              <a:t>So while we generate sequence of numbers over 0 to m-1, we actually divide them by m and generate numbers over the unit interval and show them by zeta</a:t>
            </a:r>
          </a:p>
        </p:txBody>
      </p:sp>
    </p:spTree>
    <p:extLst>
      <p:ext uri="{BB962C8B-B14F-4D97-AF65-F5344CB8AC3E}">
        <p14:creationId xmlns:p14="http://schemas.microsoft.com/office/powerpoint/2010/main" val="25712736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1AA26065-8C38-A743-9D07-D5A702D92E16}" type="slidenum">
              <a:rPr lang="en-US"/>
              <a:pPr/>
              <a:t>11</a:t>
            </a:fld>
            <a:endParaRPr lang="en-US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74676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1AA26065-8C38-A743-9D07-D5A702D92E16}" type="slidenum">
              <a:rPr lang="en-US"/>
              <a:pPr/>
              <a:t>12</a:t>
            </a:fld>
            <a:endParaRPr lang="en-US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r>
              <a:rPr lang="en-US" dirty="0">
                <a:latin typeface="Times New Roman" charset="0"/>
              </a:rPr>
              <a:t>Streams are long internal subsequences</a:t>
            </a:r>
          </a:p>
          <a:p>
            <a:pPr eaLnBrk="1" hangingPunct="1"/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70365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1AA26065-8C38-A743-9D07-D5A702D92E16}" type="slidenum">
              <a:rPr lang="en-US"/>
              <a:pPr/>
              <a:t>13</a:t>
            </a:fld>
            <a:endParaRPr lang="en-US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31589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1AA26065-8C38-A743-9D07-D5A702D92E16}" type="slidenum">
              <a:rPr lang="en-US"/>
              <a:pPr/>
              <a:t>14</a:t>
            </a:fld>
            <a:endParaRPr lang="en-US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25142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1AA26065-8C38-A743-9D07-D5A702D92E16}" type="slidenum">
              <a:rPr lang="en-US"/>
              <a:pPr/>
              <a:t>15</a:t>
            </a:fld>
            <a:endParaRPr lang="en-US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54790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1AA26065-8C38-A743-9D07-D5A702D92E16}" type="slidenum">
              <a:rPr lang="en-US"/>
              <a:pPr/>
              <a:t>16</a:t>
            </a:fld>
            <a:endParaRPr lang="en-US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74064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1AA26065-8C38-A743-9D07-D5A702D92E16}" type="slidenum">
              <a:rPr lang="en-US"/>
              <a:pPr/>
              <a:t>17</a:t>
            </a:fld>
            <a:endParaRPr lang="en-US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84011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1AA26065-8C38-A743-9D07-D5A702D92E16}" type="slidenum">
              <a:rPr lang="en-US"/>
              <a:pPr/>
              <a:t>18</a:t>
            </a:fld>
            <a:endParaRPr lang="en-US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94384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1AA26065-8C38-A743-9D07-D5A702D92E16}" type="slidenum">
              <a:rPr lang="en-US"/>
              <a:pPr/>
              <a:t>19</a:t>
            </a:fld>
            <a:endParaRPr lang="en-US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53251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1AA26065-8C38-A743-9D07-D5A702D92E16}" type="slidenum">
              <a:rPr lang="en-US"/>
              <a:pPr/>
              <a:t>2</a:t>
            </a:fld>
            <a:endParaRPr lang="en-US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1AA26065-8C38-A743-9D07-D5A702D92E16}" type="slidenum">
              <a:rPr lang="en-US"/>
              <a:pPr/>
              <a:t>20</a:t>
            </a:fld>
            <a:endParaRPr lang="en-US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95427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1AA26065-8C38-A743-9D07-D5A702D92E16}" type="slidenum">
              <a:rPr lang="en-US"/>
              <a:pPr/>
              <a:t>21</a:t>
            </a:fld>
            <a:endParaRPr lang="en-US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15435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1AA26065-8C38-A743-9D07-D5A702D92E16}" type="slidenum">
              <a:rPr lang="en-US"/>
              <a:pPr/>
              <a:t>22</a:t>
            </a:fld>
            <a:endParaRPr lang="en-US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71929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1AA26065-8C38-A743-9D07-D5A702D92E16}" type="slidenum">
              <a:rPr lang="en-US"/>
              <a:pPr/>
              <a:t>23</a:t>
            </a:fld>
            <a:endParaRPr lang="en-US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532062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1AA26065-8C38-A743-9D07-D5A702D92E16}" type="slidenum">
              <a:rPr lang="en-US"/>
              <a:pPr/>
              <a:t>25</a:t>
            </a:fld>
            <a:endParaRPr lang="en-US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43666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1AA26065-8C38-A743-9D07-D5A702D92E16}" type="slidenum">
              <a:rPr lang="en-US"/>
              <a:pPr/>
              <a:t>26</a:t>
            </a:fld>
            <a:endParaRPr lang="en-US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068501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1AA26065-8C38-A743-9D07-D5A702D92E16}" type="slidenum">
              <a:rPr lang="en-US"/>
              <a:pPr/>
              <a:t>27</a:t>
            </a:fld>
            <a:endParaRPr lang="en-US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56275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1AA26065-8C38-A743-9D07-D5A702D92E16}" type="slidenum">
              <a:rPr lang="en-US"/>
              <a:pPr/>
              <a:t>3</a:t>
            </a:fld>
            <a:endParaRPr lang="en-US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22378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1AA26065-8C38-A743-9D07-D5A702D92E16}" type="slidenum">
              <a:rPr lang="en-US"/>
              <a:pPr/>
              <a:t>4</a:t>
            </a:fld>
            <a:endParaRPr lang="en-US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8770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1AA26065-8C38-A743-9D07-D5A702D92E16}" type="slidenum">
              <a:rPr lang="en-US"/>
              <a:pPr/>
              <a:t>5</a:t>
            </a:fld>
            <a:endParaRPr lang="en-US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00587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1AA26065-8C38-A743-9D07-D5A702D92E16}" type="slidenum">
              <a:rPr lang="en-US"/>
              <a:pPr/>
              <a:t>6</a:t>
            </a:fld>
            <a:endParaRPr lang="en-US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r>
              <a:rPr lang="en-US" dirty="0">
                <a:latin typeface="Times New Roman" charset="0"/>
              </a:rPr>
              <a:t>The issue is, we are using a known method to generate these random values. So they are not truly random!</a:t>
            </a:r>
          </a:p>
        </p:txBody>
      </p:sp>
    </p:spTree>
    <p:extLst>
      <p:ext uri="{BB962C8B-B14F-4D97-AF65-F5344CB8AC3E}">
        <p14:creationId xmlns:p14="http://schemas.microsoft.com/office/powerpoint/2010/main" val="9491609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1AA26065-8C38-A743-9D07-D5A702D92E16}" type="slidenum">
              <a:rPr lang="en-US"/>
              <a:pPr/>
              <a:t>7</a:t>
            </a:fld>
            <a:endParaRPr lang="en-US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75243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1AA26065-8C38-A743-9D07-D5A702D92E16}" type="slidenum">
              <a:rPr lang="en-US"/>
              <a:pPr/>
              <a:t>8</a:t>
            </a:fld>
            <a:endParaRPr lang="en-US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2361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1AA26065-8C38-A743-9D07-D5A702D92E16}" type="slidenum">
              <a:rPr lang="en-US"/>
              <a:pPr/>
              <a:t>9</a:t>
            </a:fld>
            <a:endParaRPr lang="en-US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3700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 Simulation 101  – Fundamental Simulation Concepts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6840708E-0670-334D-8A9D-91C70FC71440}" type="slidenum">
              <a:rPr lang="en-US"/>
              <a:pPr/>
              <a:t>‹#›</a:t>
            </a:fld>
            <a:r>
              <a:rPr lang="en-US"/>
              <a:t> of 57</a:t>
            </a:r>
          </a:p>
        </p:txBody>
      </p:sp>
    </p:spTree>
    <p:extLst>
      <p:ext uri="{BB962C8B-B14F-4D97-AF65-F5344CB8AC3E}">
        <p14:creationId xmlns:p14="http://schemas.microsoft.com/office/powerpoint/2010/main" val="3419191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 Simulation 101  – Fundamental Simulation Concepts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</a:t>
            </a:r>
            <a:fld id="{471166C3-6190-AC44-97A3-5DDD230934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814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19900" y="76200"/>
            <a:ext cx="2247900" cy="6400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" y="76200"/>
            <a:ext cx="6591300" cy="6400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 Simulation 101  – Fundamental Simulation Concepts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</a:t>
            </a:r>
            <a:fld id="{55C49345-F9E7-054B-B459-502D21F7D0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2332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76200" y="1219200"/>
            <a:ext cx="4419600" cy="5257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219200"/>
            <a:ext cx="4419600" cy="5257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 Simulation 101  – Fundamental Simulation Concepts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</a:t>
            </a:r>
            <a:fld id="{06CA5CCF-0C4B-7B40-B0C4-F2CEDAC8059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675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1828800" y="6553200"/>
            <a:ext cx="4800600" cy="304800"/>
          </a:xfrm>
          <a:ln/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 Simulation 101  – Fundamental Simulation Concepts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FE5B3AB4-71B9-F745-B327-525C5261C872}" type="slidenum">
              <a:rPr lang="en-US"/>
              <a:pPr/>
              <a:t>‹#›</a:t>
            </a:fld>
            <a:r>
              <a:rPr lang="en-US"/>
              <a:t> of 57</a:t>
            </a:r>
          </a:p>
        </p:txBody>
      </p:sp>
    </p:spTree>
    <p:extLst>
      <p:ext uri="{BB962C8B-B14F-4D97-AF65-F5344CB8AC3E}">
        <p14:creationId xmlns:p14="http://schemas.microsoft.com/office/powerpoint/2010/main" val="2183735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 Simulation 101  – Fundamental Simulation Concepts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03C76BEE-9DD9-8B4C-9590-B2B47AA2F552}" type="slidenum">
              <a:rPr lang="en-US"/>
              <a:pPr/>
              <a:t>‹#›</a:t>
            </a:fld>
            <a:r>
              <a:rPr lang="en-US"/>
              <a:t> of 57</a:t>
            </a:r>
          </a:p>
        </p:txBody>
      </p:sp>
    </p:spTree>
    <p:extLst>
      <p:ext uri="{BB962C8B-B14F-4D97-AF65-F5344CB8AC3E}">
        <p14:creationId xmlns:p14="http://schemas.microsoft.com/office/powerpoint/2010/main" val="3053927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" y="1219200"/>
            <a:ext cx="4419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419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 Simulation 101  – Fundamental Simulation Concepts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28655A0D-7106-394C-B754-8774C9922699}" type="slidenum">
              <a:rPr lang="en-US"/>
              <a:pPr/>
              <a:t>‹#›</a:t>
            </a:fld>
            <a:r>
              <a:rPr lang="en-US"/>
              <a:t> of 57</a:t>
            </a:r>
          </a:p>
        </p:txBody>
      </p:sp>
    </p:spTree>
    <p:extLst>
      <p:ext uri="{BB962C8B-B14F-4D97-AF65-F5344CB8AC3E}">
        <p14:creationId xmlns:p14="http://schemas.microsoft.com/office/powerpoint/2010/main" val="2666094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 Simulation 101  – Fundamental Simulation Concepts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97E284B5-8EA9-D849-8782-EBC0142E92C1}" type="slidenum">
              <a:rPr lang="en-US"/>
              <a:pPr/>
              <a:t>‹#›</a:t>
            </a:fld>
            <a:r>
              <a:rPr lang="en-US"/>
              <a:t> of 57</a:t>
            </a:r>
          </a:p>
        </p:txBody>
      </p:sp>
    </p:spTree>
    <p:extLst>
      <p:ext uri="{BB962C8B-B14F-4D97-AF65-F5344CB8AC3E}">
        <p14:creationId xmlns:p14="http://schemas.microsoft.com/office/powerpoint/2010/main" val="4010946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 Simulation 101  – Fundamental Simulation Concepts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6451A9C6-7AEA-804C-9CB4-4621DC33F463}" type="slidenum">
              <a:rPr lang="en-US"/>
              <a:pPr/>
              <a:t>‹#›</a:t>
            </a:fld>
            <a:r>
              <a:rPr lang="en-US"/>
              <a:t> of 57</a:t>
            </a:r>
          </a:p>
        </p:txBody>
      </p:sp>
    </p:spTree>
    <p:extLst>
      <p:ext uri="{BB962C8B-B14F-4D97-AF65-F5344CB8AC3E}">
        <p14:creationId xmlns:p14="http://schemas.microsoft.com/office/powerpoint/2010/main" val="1716678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 Simulation 101  – Fundamental Simulation Concepts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DA883287-53B4-3C4C-A69A-390B79968B3F}" type="slidenum">
              <a:rPr lang="en-US"/>
              <a:pPr/>
              <a:t>‹#›</a:t>
            </a:fld>
            <a:r>
              <a:rPr lang="en-US"/>
              <a:t> of 57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dt" sz="half" idx="12"/>
          </p:nvPr>
        </p:nvSpPr>
        <p:spPr>
          <a:xfrm>
            <a:off x="228600" y="6553200"/>
            <a:ext cx="27432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042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 Simulation 101  – Fundamental Simulation Concepts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2E6ED020-0388-F24D-B9B9-F5B959BC0398}" type="slidenum">
              <a:rPr lang="en-US"/>
              <a:pPr/>
              <a:t>‹#›</a:t>
            </a:fld>
            <a:r>
              <a:rPr lang="en-US"/>
              <a:t> of 57</a:t>
            </a:r>
          </a:p>
        </p:txBody>
      </p:sp>
    </p:spTree>
    <p:extLst>
      <p:ext uri="{BB962C8B-B14F-4D97-AF65-F5344CB8AC3E}">
        <p14:creationId xmlns:p14="http://schemas.microsoft.com/office/powerpoint/2010/main" val="1012928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 Simulation 101  – Fundamental Simulation Concepts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7D7D4122-5E59-5343-9501-F78850E9544F}" type="slidenum">
              <a:rPr lang="en-US"/>
              <a:pPr/>
              <a:t>‹#›</a:t>
            </a:fld>
            <a:r>
              <a:rPr lang="en-US"/>
              <a:t> of 57</a:t>
            </a:r>
          </a:p>
        </p:txBody>
      </p:sp>
    </p:spTree>
    <p:extLst>
      <p:ext uri="{BB962C8B-B14F-4D97-AF65-F5344CB8AC3E}">
        <p14:creationId xmlns:p14="http://schemas.microsoft.com/office/powerpoint/2010/main" val="620791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" y="76200"/>
            <a:ext cx="8991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" y="1219200"/>
            <a:ext cx="8991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3"/>
            <a:r>
              <a:rPr lang="en-US"/>
              <a:t>	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667000" y="6553200"/>
            <a:ext cx="3962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00009B"/>
                </a:solidFill>
                <a:latin typeface="Arial" charset="0"/>
              </a:defRPr>
            </a:lvl1pPr>
          </a:lstStyle>
          <a:p>
            <a:r>
              <a:rPr lang="en-US" dirty="0"/>
              <a:t> Simulation 101  – Fundamental Simulation Concepts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00" y="6553200"/>
            <a:ext cx="152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00009B"/>
                </a:solidFill>
                <a:latin typeface="Arial" charset="0"/>
              </a:defRPr>
            </a:lvl1pPr>
          </a:lstStyle>
          <a:p>
            <a:r>
              <a:rPr lang="en-US" dirty="0"/>
              <a:t>Slide </a:t>
            </a:r>
            <a:fld id="{348A81D5-FD39-9C47-ABF5-F943C0B922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Line 9"/>
          <p:cNvSpPr>
            <a:spLocks noChangeShapeType="1"/>
          </p:cNvSpPr>
          <p:nvPr userDrawn="1"/>
        </p:nvSpPr>
        <p:spPr bwMode="auto">
          <a:xfrm>
            <a:off x="0" y="1143000"/>
            <a:ext cx="9144000" cy="0"/>
          </a:xfrm>
          <a:prstGeom prst="line">
            <a:avLst/>
          </a:prstGeom>
          <a:noFill/>
          <a:ln w="12700">
            <a:solidFill>
              <a:srgbClr val="00009B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1" name="Line 10"/>
          <p:cNvSpPr>
            <a:spLocks noChangeShapeType="1"/>
          </p:cNvSpPr>
          <p:nvPr userDrawn="1"/>
        </p:nvSpPr>
        <p:spPr bwMode="auto">
          <a:xfrm>
            <a:off x="0" y="6553200"/>
            <a:ext cx="9144000" cy="0"/>
          </a:xfrm>
          <a:prstGeom prst="line">
            <a:avLst/>
          </a:prstGeom>
          <a:noFill/>
          <a:ln w="12700">
            <a:solidFill>
              <a:srgbClr val="00009B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9B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9B"/>
          </a:solidFill>
          <a:latin typeface="Arial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9B"/>
          </a:solidFill>
          <a:latin typeface="Arial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9B"/>
          </a:solidFill>
          <a:latin typeface="Arial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9B"/>
          </a:solidFill>
          <a:latin typeface="Arial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00009B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00009B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00009B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00009B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125000"/>
        <a:buChar char="•"/>
        <a:defRPr sz="2800" b="1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9B"/>
        </a:buClr>
        <a:buSzPct val="75000"/>
        <a:buFont typeface="Wingdings" charset="0"/>
        <a:buChar char="§"/>
        <a:defRPr sz="24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Times New Roman" pitchFamily="18" charset="0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Times New Roman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Times New Roman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Times New Roman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7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6.emf"/><Relationship Id="rId4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828800" y="6553200"/>
            <a:ext cx="4800600" cy="304800"/>
          </a:xfrm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rgbClr val="00009B"/>
                </a:solidFill>
                <a:latin typeface="Arial" charset="0"/>
              </a:rPr>
              <a:t> Simulation 101  – Fundamental Simulation Concepts</a:t>
            </a: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rgbClr val="00009B"/>
                </a:solidFill>
                <a:latin typeface="Arial" charset="0"/>
              </a:rPr>
              <a:t>Slide </a:t>
            </a:r>
            <a:fld id="{3301F4D8-3CE7-D54E-93DC-640E7599B5DE}" type="slidenum">
              <a:rPr lang="en-US" sz="1400" smtClean="0">
                <a:solidFill>
                  <a:srgbClr val="00009B"/>
                </a:solidFill>
                <a:latin typeface="Arial" charset="0"/>
              </a:rPr>
              <a:pPr eaLnBrk="1" hangingPunct="1"/>
              <a:t>1</a:t>
            </a:fld>
            <a:endParaRPr lang="en-US" sz="1400" dirty="0">
              <a:solidFill>
                <a:srgbClr val="00009B"/>
              </a:solidFill>
              <a:latin typeface="Arial" charset="0"/>
            </a:endParaRPr>
          </a:p>
        </p:txBody>
      </p:sp>
      <p:sp>
        <p:nvSpPr>
          <p:cNvPr id="2053" name="Line 4"/>
          <p:cNvSpPr>
            <a:spLocks noChangeShapeType="1"/>
          </p:cNvSpPr>
          <p:nvPr/>
        </p:nvSpPr>
        <p:spPr bwMode="auto">
          <a:xfrm>
            <a:off x="0" y="1143000"/>
            <a:ext cx="9144000" cy="0"/>
          </a:xfrm>
          <a:prstGeom prst="line">
            <a:avLst/>
          </a:prstGeom>
          <a:noFill/>
          <a:ln w="762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4" name="Line 9"/>
          <p:cNvSpPr>
            <a:spLocks noChangeShapeType="1"/>
          </p:cNvSpPr>
          <p:nvPr/>
        </p:nvSpPr>
        <p:spPr bwMode="auto">
          <a:xfrm>
            <a:off x="0" y="1143000"/>
            <a:ext cx="9144000" cy="0"/>
          </a:xfrm>
          <a:prstGeom prst="line">
            <a:avLst/>
          </a:prstGeom>
          <a:noFill/>
          <a:ln w="762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71CE77B-E17D-B84A-9AC2-A33A608954A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encilSketch/>
                    </a14:imgEffect>
                  </a14:imgLayer>
                </a14:imgProps>
              </a:ext>
            </a:extLst>
          </a:blip>
          <a:srcRect l="1033" t="14555" r="-1033" b="10517"/>
          <a:stretch/>
        </p:blipFill>
        <p:spPr>
          <a:xfrm>
            <a:off x="-1" y="0"/>
            <a:ext cx="9316033" cy="4343394"/>
          </a:xfrm>
          <a:prstGeom prst="rect">
            <a:avLst/>
          </a:prstGeom>
        </p:spPr>
      </p:pic>
      <p:sp>
        <p:nvSpPr>
          <p:cNvPr id="205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066800" y="1554487"/>
            <a:ext cx="7315200" cy="1391380"/>
          </a:xfrm>
          <a:noFill/>
        </p:spPr>
        <p:txBody>
          <a:bodyPr anchor="t" anchorCtr="1"/>
          <a:lstStyle/>
          <a:p>
            <a:pPr algn="ctr" eaLnBrk="1" hangingPunct="1"/>
            <a:r>
              <a:rPr lang="en-US" sz="4000" dirty="0"/>
              <a:t>Random Number/Variate Generation</a:t>
            </a:r>
            <a:endParaRPr lang="en-US" sz="4000" dirty="0">
              <a:latin typeface="Arial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2378518" y="4797106"/>
            <a:ext cx="438696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</a:rPr>
              <a:t>Mohammad Ramshani</a:t>
            </a:r>
          </a:p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</a:rPr>
              <a:t>University of Tennessee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rgbClr val="00009B"/>
                </a:solidFill>
                <a:latin typeface="Arial" charset="0"/>
              </a:rPr>
              <a:t> Simulation 101  – Fundamental Simulation Concepts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rgbClr val="00009B"/>
                </a:solidFill>
                <a:latin typeface="Arial" charset="0"/>
              </a:rPr>
              <a:t>Slide </a:t>
            </a:r>
            <a:fld id="{6DD19F91-013E-4742-AA30-ECE0A1DD60DC}" type="slidenum">
              <a:rPr lang="en-US" sz="1400" smtClean="0">
                <a:solidFill>
                  <a:srgbClr val="00009B"/>
                </a:solidFill>
                <a:latin typeface="Arial" charset="0"/>
              </a:rPr>
              <a:pPr eaLnBrk="1" hangingPunct="1"/>
              <a:t>10</a:t>
            </a:fld>
            <a:endParaRPr lang="en-US" sz="1400" dirty="0">
              <a:solidFill>
                <a:srgbClr val="00009B"/>
              </a:solidFill>
              <a:latin typeface="Arial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4294967295"/>
          </p:nvPr>
        </p:nvSpPr>
        <p:spPr>
          <a:xfrm>
            <a:off x="228600" y="6553200"/>
            <a:ext cx="27432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Linear (Multiplicative) Congruential Generator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78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eaLnBrk="1" hangingPunct="1"/>
                <a:r>
                  <a:rPr lang="en-US" dirty="0">
                    <a:latin typeface="Arial" charset="0"/>
                  </a:rPr>
                  <a:t>Mostly used for random sequences generation</a:t>
                </a:r>
              </a:p>
              <a:p>
                <a:pPr lvl="1" eaLnBrk="1" hangingPunct="1"/>
                <a:r>
                  <a:rPr lang="en-US" dirty="0">
                    <a:latin typeface="Arial" charset="0"/>
                  </a:rPr>
                  <a:t>Generates pseudo-random sequences of random numbers over 0 to m-1 (and the unit interval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𝜁</a:t>
                </a:r>
                <a:r>
                  <a:rPr lang="en-US" dirty="0">
                    <a:latin typeface="Arial" charset="0"/>
                  </a:rPr>
                  <a:t>)</a:t>
                </a:r>
              </a:p>
              <a:p>
                <a:pPr lvl="1" eaLnBrk="1" hangingPunct="1"/>
                <a:r>
                  <a:rPr lang="en-US" dirty="0">
                    <a:latin typeface="Arial" charset="0"/>
                  </a:rPr>
                  <a:t>Depends on the use of the recursive relation</a:t>
                </a:r>
              </a:p>
              <a:p>
                <a:pPr lvl="1" eaLnBrk="1" hangingPunct="1"/>
                <a:endParaRPr lang="en-US" sz="1600" dirty="0">
                  <a:latin typeface="Arial" charset="0"/>
                </a:endParaRPr>
              </a:p>
              <a:p>
                <a:pPr marL="457200" lvl="1" indent="0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Arial" charset="0"/>
                </a:endParaRPr>
              </a:p>
              <a:p>
                <a:pPr marL="457200" lvl="1" indent="0" eaLnBrk="1" hangingPunct="1">
                  <a:buNone/>
                </a:pPr>
                <a:endParaRPr lang="en-US" sz="1800" dirty="0">
                  <a:latin typeface="Arial" charset="0"/>
                </a:endParaRPr>
              </a:p>
              <a:p>
                <a:pPr lvl="1" eaLnBrk="1" hangingPunct="1"/>
                <a:r>
                  <a:rPr lang="en-US" dirty="0">
                    <a:latin typeface="Arial" charset="0"/>
                  </a:rPr>
                  <a:t>The term </a:t>
                </a:r>
                <a:r>
                  <a:rPr lang="en-US" b="1" i="1" dirty="0">
                    <a:latin typeface="Arial" charset="0"/>
                  </a:rPr>
                  <a:t>mod</a:t>
                </a:r>
                <a:r>
                  <a:rPr lang="en-US" i="1" dirty="0">
                    <a:latin typeface="Arial" charset="0"/>
                  </a:rPr>
                  <a:t> </a:t>
                </a:r>
                <a:r>
                  <a:rPr lang="en-US" dirty="0">
                    <a:latin typeface="Arial" charset="0"/>
                  </a:rPr>
                  <a:t>or </a:t>
                </a:r>
                <a:r>
                  <a:rPr lang="en-US" b="1" i="1" dirty="0">
                    <a:latin typeface="Arial" charset="0"/>
                  </a:rPr>
                  <a:t>modulo</a:t>
                </a:r>
                <a:r>
                  <a:rPr lang="en-US" i="1" dirty="0">
                    <a:latin typeface="Arial" charset="0"/>
                  </a:rPr>
                  <a:t> </a:t>
                </a:r>
                <a:r>
                  <a:rPr lang="en-US" dirty="0">
                    <a:latin typeface="Arial" charset="0"/>
                  </a:rPr>
                  <a:t>signifies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Arial" charset="0"/>
                  </a:rPr>
                  <a:t> is the remainder when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Arial" charset="0"/>
                  </a:rPr>
                  <a:t>is divided by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>
                  <a:solidFill>
                    <a:schemeClr val="tx1"/>
                  </a:solidFill>
                  <a:latin typeface="Arial" charset="0"/>
                </a:endParaRPr>
              </a:p>
              <a:p>
                <a:pPr lvl="1" eaLnBrk="1" hangingPunct="1"/>
                <a:r>
                  <a:rPr lang="en-US" b="1" i="1" dirty="0">
                    <a:latin typeface="Cambria Math" panose="02040503050406030204" pitchFamily="18" charset="0"/>
                  </a:rPr>
                  <a:t>m</a:t>
                </a:r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  <a:r>
                  <a:rPr lang="en-US" dirty="0">
                    <a:latin typeface="Cambria Math" panose="02040503050406030204" pitchFamily="18" charset="0"/>
                  </a:rPr>
                  <a:t>is an integer – often a large power of 2 or 10</a:t>
                </a:r>
              </a:p>
              <a:p>
                <a:pPr lvl="1" eaLnBrk="1" hangingPunct="1"/>
                <a:r>
                  <a:rPr lang="en-US" b="1" i="1" dirty="0">
                    <a:latin typeface="Cambria Math" panose="02040503050406030204" pitchFamily="18" charset="0"/>
                  </a:rPr>
                  <a:t>a </a:t>
                </a:r>
                <a:r>
                  <a:rPr lang="en-US" dirty="0">
                    <a:latin typeface="Cambria Math" panose="02040503050406030204" pitchFamily="18" charset="0"/>
                  </a:rPr>
                  <a:t>,</a:t>
                </a:r>
                <a:r>
                  <a:rPr lang="en-US" b="1" i="1" dirty="0">
                    <a:latin typeface="Cambria Math" panose="02040503050406030204" pitchFamily="18" charset="0"/>
                  </a:rPr>
                  <a:t>c , </a:t>
                </a:r>
                <a:r>
                  <a:rPr lang="en-US" dirty="0">
                    <a:latin typeface="Cambria Math" panose="02040503050406030204" pitchFamily="18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b="1" i="1" dirty="0">
                    <a:latin typeface="Cambria Math" panose="02040503050406030204" pitchFamily="18" charset="0"/>
                  </a:rPr>
                  <a:t> </a:t>
                </a:r>
                <a:r>
                  <a:rPr lang="en-US" dirty="0">
                    <a:latin typeface="Cambria Math" panose="02040503050406030204" pitchFamily="18" charset="0"/>
                  </a:rPr>
                  <a:t>are integers between 0 and </a:t>
                </a:r>
                <a:r>
                  <a:rPr lang="en-US" b="1" i="1" dirty="0">
                    <a:latin typeface="Cambria Math" panose="02040503050406030204" pitchFamily="18" charset="0"/>
                  </a:rPr>
                  <a:t>m-1 </a:t>
                </a:r>
              </a:p>
              <a:p>
                <a:pPr lvl="2" eaLnBrk="1" hangingPunct="1"/>
                <a:r>
                  <a:rPr lang="en-US" sz="2400" dirty="0">
                    <a:latin typeface="Cambria Math" panose="02040503050406030204" pitchFamily="18" charset="0"/>
                  </a:rPr>
                  <a:t>(if c = 0 </a:t>
                </a:r>
                <a:r>
                  <a:rPr lang="en-US" sz="2400" dirty="0">
                    <a:latin typeface="Cambria Math" panose="02040503050406030204" pitchFamily="18" charset="0"/>
                    <a:sym typeface="Wingdings" pitchFamily="2" charset="2"/>
                  </a:rPr>
                  <a:t></a:t>
                </a:r>
                <a:r>
                  <a:rPr lang="en-US" sz="2400" dirty="0">
                    <a:latin typeface="Cambria Math" panose="02040503050406030204" pitchFamily="18" charset="0"/>
                  </a:rPr>
                  <a:t> Multiplicative CG )</a:t>
                </a:r>
              </a:p>
              <a:p>
                <a:pPr lvl="1" eaLnBrk="1" hangingPunct="1"/>
                <a:r>
                  <a:rPr lang="en-US" dirty="0">
                    <a:latin typeface="Cambria Math" panose="02040503050406030204" pitchFamily="18" charset="0"/>
                  </a:rPr>
                  <a:t>The initial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b="1" dirty="0">
                    <a:latin typeface="Cambria Math" panose="02040503050406030204" pitchFamily="18" charset="0"/>
                  </a:rPr>
                  <a:t> </a:t>
                </a:r>
                <a:r>
                  <a:rPr lang="en-US" dirty="0">
                    <a:latin typeface="Cambria Math" panose="02040503050406030204" pitchFamily="18" charset="0"/>
                  </a:rPr>
                  <a:t>is the seed</a:t>
                </a:r>
                <a:endParaRPr lang="en-US" b="1" dirty="0">
                  <a:latin typeface="Cambria Math" panose="02040503050406030204" pitchFamily="18" charset="0"/>
                </a:endParaRPr>
              </a:p>
              <a:p>
                <a:pPr lvl="2" eaLnBrk="1" hangingPunct="1"/>
                <a:endParaRPr lang="en-US" dirty="0">
                  <a:latin typeface="Arial" charset="0"/>
                </a:endParaRPr>
              </a:p>
            </p:txBody>
          </p:sp>
        </mc:Choice>
        <mc:Fallback>
          <p:sp>
            <p:nvSpPr>
              <p:cNvPr id="3078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 l="-1551" t="-2899" r="-564" b="-36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9883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rgbClr val="00009B"/>
                </a:solidFill>
                <a:latin typeface="Arial" charset="0"/>
              </a:rPr>
              <a:t> Simulation 101  – Fundamental Simulation Concepts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rgbClr val="00009B"/>
                </a:solidFill>
                <a:latin typeface="Arial" charset="0"/>
              </a:rPr>
              <a:t>Slide </a:t>
            </a:r>
            <a:fld id="{6DD19F91-013E-4742-AA30-ECE0A1DD60DC}" type="slidenum">
              <a:rPr lang="en-US" sz="1400" smtClean="0">
                <a:solidFill>
                  <a:srgbClr val="00009B"/>
                </a:solidFill>
                <a:latin typeface="Arial" charset="0"/>
              </a:rPr>
              <a:pPr eaLnBrk="1" hangingPunct="1"/>
              <a:t>11</a:t>
            </a:fld>
            <a:endParaRPr lang="en-US" sz="1400" dirty="0">
              <a:solidFill>
                <a:srgbClr val="00009B"/>
              </a:solidFill>
              <a:latin typeface="Arial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4294967295"/>
          </p:nvPr>
        </p:nvSpPr>
        <p:spPr>
          <a:xfrm>
            <a:off x="228600" y="6553200"/>
            <a:ext cx="27432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Linear (Multiplicative) Congruential Generator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78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2400" dirty="0">
                    <a:latin typeface="Arial" charset="0"/>
                  </a:rPr>
                  <a:t>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2400" i="1" dirty="0">
                    <a:latin typeface="Arial" charset="0"/>
                  </a:rPr>
                  <a:t> = 27</a:t>
                </a:r>
                <a:r>
                  <a:rPr lang="en-US" sz="2400" dirty="0">
                    <a:latin typeface="Arial" charset="0"/>
                  </a:rPr>
                  <a:t>, </a:t>
                </a:r>
                <a:r>
                  <a:rPr lang="en-US" sz="2400" i="1" dirty="0">
                    <a:latin typeface="Arial" charset="0"/>
                  </a:rPr>
                  <a:t>a = 17</a:t>
                </a:r>
                <a:r>
                  <a:rPr lang="en-US" sz="2400" dirty="0">
                    <a:latin typeface="Arial" charset="0"/>
                  </a:rPr>
                  <a:t>, </a:t>
                </a:r>
                <a:r>
                  <a:rPr lang="en-US" sz="2400" i="1" dirty="0">
                    <a:latin typeface="Arial" charset="0"/>
                  </a:rPr>
                  <a:t>c = 43</a:t>
                </a:r>
                <a:r>
                  <a:rPr lang="en-US" sz="2400" dirty="0">
                    <a:latin typeface="Arial" charset="0"/>
                  </a:rPr>
                  <a:t>, and </a:t>
                </a:r>
                <a:r>
                  <a:rPr lang="en-US" sz="2400" i="1" dirty="0">
                    <a:latin typeface="Arial" charset="0"/>
                  </a:rPr>
                  <a:t>m = 100</a:t>
                </a:r>
                <a:r>
                  <a:rPr lang="en-US" sz="2400" dirty="0">
                    <a:latin typeface="Arial" charset="0"/>
                  </a:rPr>
                  <a:t>.</a:t>
                </a:r>
              </a:p>
              <a:p>
                <a:r>
                  <a:rPr lang="en-US" sz="2400" dirty="0">
                    <a:latin typeface="Arial" charset="0"/>
                  </a:rPr>
                  <a:t>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400" dirty="0">
                    <a:latin typeface="Arial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𝜻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Arial" charset="0"/>
                  </a:rPr>
                  <a:t>values are:</a:t>
                </a:r>
              </a:p>
              <a:p>
                <a:pPr lvl="1">
                  <a:buNone/>
                </a:pPr>
                <a:r>
                  <a:rPr lang="en-US" sz="2000" i="1" dirty="0">
                    <a:latin typeface="Arial" charset="0"/>
                  </a:rPr>
                  <a:t>		X</a:t>
                </a:r>
                <a:r>
                  <a:rPr lang="en-US" sz="2000" baseline="-25000" dirty="0">
                    <a:latin typeface="Arial" charset="0"/>
                  </a:rPr>
                  <a:t>1</a:t>
                </a:r>
                <a:r>
                  <a:rPr lang="en-US" sz="2000" i="1" dirty="0">
                    <a:latin typeface="Arial" charset="0"/>
                  </a:rPr>
                  <a:t> = (17*27+43) mod 100 = 502 mod 100 = 2,	</a:t>
                </a: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</a:rPr>
                      <m:t>𝜻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i="1" baseline="-25000" dirty="0">
                    <a:latin typeface="Arial" charset="0"/>
                  </a:rPr>
                  <a:t>1</a:t>
                </a:r>
                <a:r>
                  <a:rPr lang="en-US" sz="2000" i="1" dirty="0">
                    <a:latin typeface="Arial" charset="0"/>
                  </a:rPr>
                  <a:t> = 0.02;</a:t>
                </a:r>
              </a:p>
              <a:p>
                <a:pPr lvl="1">
                  <a:buNone/>
                </a:pPr>
                <a:r>
                  <a:rPr lang="en-US" sz="2000" i="1" dirty="0">
                    <a:latin typeface="Arial" charset="0"/>
                  </a:rPr>
                  <a:t>		X</a:t>
                </a:r>
                <a:r>
                  <a:rPr lang="en-US" sz="2000" baseline="-25000" dirty="0">
                    <a:latin typeface="Arial" charset="0"/>
                  </a:rPr>
                  <a:t>2</a:t>
                </a:r>
                <a:r>
                  <a:rPr lang="en-US" sz="2000" i="1" dirty="0">
                    <a:latin typeface="Arial" charset="0"/>
                  </a:rPr>
                  <a:t> = (17*2+</a:t>
                </a:r>
                <a:r>
                  <a:rPr lang="en-US" altLang="zh-CN" sz="2000" i="1" dirty="0">
                    <a:latin typeface="Arial" charset="0"/>
                    <a:ea typeface="宋体" charset="0"/>
                    <a:cs typeface="宋体" charset="0"/>
                  </a:rPr>
                  <a:t>43</a:t>
                </a:r>
                <a:r>
                  <a:rPr lang="en-US" sz="2000" i="1" dirty="0">
                    <a:latin typeface="Arial" charset="0"/>
                  </a:rPr>
                  <a:t>) mod 100 = 77, 			</a:t>
                </a: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</a:rPr>
                      <m:t>𝜻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i="1" baseline="-25000" dirty="0">
                    <a:latin typeface="Arial" charset="0"/>
                  </a:rPr>
                  <a:t>2</a:t>
                </a:r>
                <a:r>
                  <a:rPr lang="en-US" sz="2000" i="1" dirty="0">
                    <a:latin typeface="Arial" charset="0"/>
                  </a:rPr>
                  <a:t> = 0.77</a:t>
                </a:r>
                <a:r>
                  <a:rPr lang="en-US" sz="2000" dirty="0">
                    <a:latin typeface="Arial" charset="0"/>
                  </a:rPr>
                  <a:t>;</a:t>
                </a:r>
              </a:p>
              <a:p>
                <a:pPr lvl="1">
                  <a:buNone/>
                </a:pPr>
                <a:r>
                  <a:rPr lang="en-US" sz="2000" i="1" dirty="0">
                    <a:latin typeface="Arial" charset="0"/>
                  </a:rPr>
                  <a:t>		X</a:t>
                </a:r>
                <a:r>
                  <a:rPr lang="en-US" sz="2000" baseline="-25000" dirty="0">
                    <a:latin typeface="Arial" charset="0"/>
                  </a:rPr>
                  <a:t>3</a:t>
                </a:r>
                <a:r>
                  <a:rPr lang="en-US" sz="2000" i="1" dirty="0">
                    <a:latin typeface="Arial" charset="0"/>
                  </a:rPr>
                  <a:t> = (17*77+</a:t>
                </a:r>
                <a:r>
                  <a:rPr lang="en-US" altLang="zh-CN" sz="2000" i="1" dirty="0">
                    <a:latin typeface="Arial" charset="0"/>
                    <a:ea typeface="宋体" charset="0"/>
                    <a:cs typeface="宋体" charset="0"/>
                  </a:rPr>
                  <a:t>43</a:t>
                </a:r>
                <a:r>
                  <a:rPr lang="en-US" sz="2000" i="1" dirty="0">
                    <a:latin typeface="Arial" charset="0"/>
                  </a:rPr>
                  <a:t>) mod 100 = 52, 			</a:t>
                </a: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</a:rPr>
                      <m:t>𝜻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i="1" baseline="-25000" dirty="0">
                    <a:latin typeface="Arial" charset="0"/>
                  </a:rPr>
                  <a:t>3</a:t>
                </a:r>
                <a:r>
                  <a:rPr lang="en-US" sz="2000" i="1" dirty="0">
                    <a:latin typeface="Arial" charset="0"/>
                  </a:rPr>
                  <a:t> = 0.52;</a:t>
                </a:r>
              </a:p>
              <a:p>
                <a:pPr lvl="1">
                  <a:buNone/>
                </a:pPr>
                <a:r>
                  <a:rPr lang="en-US" sz="2000" i="1" dirty="0">
                    <a:latin typeface="Arial" charset="0"/>
                  </a:rPr>
                  <a:t>		…</a:t>
                </a:r>
                <a:endParaRPr lang="en-US" sz="2000" dirty="0">
                  <a:latin typeface="Arial" charset="0"/>
                </a:endParaRPr>
              </a:p>
              <a:p>
                <a:pPr eaLnBrk="1" hangingPunct="1"/>
                <a:endParaRPr lang="en-US" dirty="0">
                  <a:latin typeface="Arial" charset="0"/>
                </a:endParaRPr>
              </a:p>
            </p:txBody>
          </p:sp>
        </mc:Choice>
        <mc:Fallback>
          <p:sp>
            <p:nvSpPr>
              <p:cNvPr id="3078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 l="-1128" t="-24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3">
            <a:extLst>
              <a:ext uri="{FF2B5EF4-FFF2-40B4-BE49-F238E27FC236}">
                <a16:creationId xmlns:a16="http://schemas.microsoft.com/office/drawing/2014/main" id="{01F637A6-AB01-3449-AC5D-9AA15D11A0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400" y="3553914"/>
            <a:ext cx="2133600" cy="2989347"/>
          </a:xfrm>
          <a:prstGeom prst="rect">
            <a:avLst/>
          </a:prstGeom>
          <a:noFill/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7B64D1EB-C598-FE49-BB4F-23456A638D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3365119"/>
            <a:ext cx="5257799" cy="3178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9467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rgbClr val="00009B"/>
                </a:solidFill>
                <a:latin typeface="Arial" charset="0"/>
              </a:rPr>
              <a:t> Simulation 101  – Fundamental Simulation Concepts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rgbClr val="00009B"/>
                </a:solidFill>
                <a:latin typeface="Arial" charset="0"/>
              </a:rPr>
              <a:t>Slide </a:t>
            </a:r>
            <a:fld id="{6DD19F91-013E-4742-AA30-ECE0A1DD60DC}" type="slidenum">
              <a:rPr lang="en-US" sz="1400" smtClean="0">
                <a:solidFill>
                  <a:srgbClr val="00009B"/>
                </a:solidFill>
                <a:latin typeface="Arial" charset="0"/>
              </a:rPr>
              <a:pPr eaLnBrk="1" hangingPunct="1"/>
              <a:t>12</a:t>
            </a:fld>
            <a:endParaRPr lang="en-US" sz="1400" dirty="0">
              <a:solidFill>
                <a:srgbClr val="00009B"/>
              </a:solidFill>
              <a:latin typeface="Arial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4294967295"/>
          </p:nvPr>
        </p:nvSpPr>
        <p:spPr>
          <a:xfrm>
            <a:off x="228600" y="6553200"/>
            <a:ext cx="27432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Linear (Multiplicative) Congruential Generator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78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eaLnBrk="1" hangingPunct="1"/>
                <a:r>
                  <a:rPr lang="en-US" dirty="0">
                    <a:latin typeface="Arial" charset="0"/>
                  </a:rPr>
                  <a:t>Cons</a:t>
                </a:r>
              </a:p>
              <a:p>
                <a:pPr lvl="1" eaLnBrk="1" hangingPunct="1"/>
                <a:r>
                  <a:rPr lang="en-US" dirty="0">
                    <a:latin typeface="Arial" charset="0"/>
                  </a:rPr>
                  <a:t>The generated sequence repeats itself (often after </a:t>
                </a:r>
                <a:r>
                  <a:rPr lang="en-US" b="1" i="1" dirty="0">
                    <a:latin typeface="Arial" charset="0"/>
                  </a:rPr>
                  <a:t>m</a:t>
                </a:r>
                <a:r>
                  <a:rPr lang="en-US" dirty="0">
                    <a:latin typeface="Arial" charset="0"/>
                  </a:rPr>
                  <a:t> steps)</a:t>
                </a:r>
              </a:p>
              <a:p>
                <a:pPr lvl="2" eaLnBrk="1" hangingPunct="1"/>
                <a:r>
                  <a:rPr lang="en-US" b="1" i="1" dirty="0">
                    <a:latin typeface="Arial" charset="0"/>
                  </a:rPr>
                  <a:t>m </a:t>
                </a:r>
                <a:r>
                  <a:rPr lang="en-US" dirty="0">
                    <a:latin typeface="Arial" charset="0"/>
                  </a:rPr>
                  <a:t>has to be large powers of 2 or 10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48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64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r>
                  <a:rPr lang="en-US" dirty="0">
                    <a:latin typeface="Arial" charset="0"/>
                  </a:rPr>
                  <a:t>)</a:t>
                </a:r>
              </a:p>
              <a:p>
                <a:pPr lvl="2" eaLnBrk="1" hangingPunct="1"/>
                <a:r>
                  <a:rPr lang="en-US" dirty="0">
                    <a:latin typeface="Arial" charset="0"/>
                  </a:rPr>
                  <a:t>Make sure the given simulation is longer than the needed number of random numbers</a:t>
                </a:r>
              </a:p>
              <a:p>
                <a:pPr eaLnBrk="1" hangingPunct="1"/>
                <a:r>
                  <a:rPr lang="en-US" dirty="0">
                    <a:latin typeface="Arial" charset="0"/>
                  </a:rPr>
                  <a:t>In general, working with Random Number Generators: </a:t>
                </a:r>
              </a:p>
              <a:p>
                <a:pPr lvl="1" eaLnBrk="1" hangingPunct="1"/>
                <a:r>
                  <a:rPr lang="en-US" dirty="0">
                    <a:latin typeface="Arial" charset="0"/>
                  </a:rPr>
                  <a:t>Ensure about uniformity and independence</a:t>
                </a:r>
              </a:p>
              <a:p>
                <a:pPr lvl="2" eaLnBrk="1" hangingPunct="1"/>
                <a:r>
                  <a:rPr lang="en-US" dirty="0">
                    <a:latin typeface="Arial" charset="0"/>
                  </a:rPr>
                  <a:t>These can be ensured through many different tests (empirical tests, and theoretical tests, </a:t>
                </a:r>
                <a:r>
                  <a:rPr lang="en-US" dirty="0">
                    <a:solidFill>
                      <a:schemeClr val="accent3">
                        <a:lumMod val="50000"/>
                      </a:schemeClr>
                    </a:solidFill>
                    <a:latin typeface="Arial" charset="0"/>
                  </a:rPr>
                  <a:t>e.g., histograms over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chemeClr val="accent3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𝜻</m:t>
                    </m:r>
                  </m:oMath>
                </a14:m>
                <a:r>
                  <a:rPr lang="en-US" dirty="0">
                    <a:solidFill>
                      <a:schemeClr val="accent3">
                        <a:lumMod val="50000"/>
                      </a:schemeClr>
                    </a:solidFill>
                    <a:latin typeface="Arial" charset="0"/>
                  </a:rPr>
                  <a:t> values, lattice structure</a:t>
                </a:r>
                <a:r>
                  <a:rPr lang="en-US" dirty="0">
                    <a:latin typeface="Arial" charset="0"/>
                  </a:rPr>
                  <a:t>)</a:t>
                </a:r>
              </a:p>
              <a:p>
                <a:pPr lvl="1" eaLnBrk="1" hangingPunct="1"/>
                <a:r>
                  <a:rPr lang="en-US" dirty="0">
                    <a:latin typeface="Arial" charset="0"/>
                  </a:rPr>
                  <a:t>Speed and required storage</a:t>
                </a:r>
              </a:p>
              <a:p>
                <a:pPr lvl="1" eaLnBrk="1" hangingPunct="1"/>
                <a:r>
                  <a:rPr lang="en-US" dirty="0">
                    <a:latin typeface="Arial" charset="0"/>
                  </a:rPr>
                  <a:t>Reproducibility – streams with fixed seeds</a:t>
                </a:r>
              </a:p>
              <a:p>
                <a:pPr lvl="1" eaLnBrk="1" hangingPunct="1"/>
                <a:endParaRPr lang="en-US" dirty="0">
                  <a:latin typeface="Arial" charset="0"/>
                </a:endParaRPr>
              </a:p>
              <a:p>
                <a:pPr lvl="1" eaLnBrk="1" hangingPunct="1"/>
                <a:endParaRPr lang="en-US" dirty="0">
                  <a:latin typeface="Arial" charset="0"/>
                </a:endParaRPr>
              </a:p>
              <a:p>
                <a:pPr lvl="1" eaLnBrk="1" hangingPunct="1"/>
                <a:endParaRPr lang="en-US" dirty="0">
                  <a:latin typeface="Arial" charset="0"/>
                </a:endParaRPr>
              </a:p>
              <a:p>
                <a:pPr lvl="1" eaLnBrk="1" hangingPunct="1"/>
                <a:endParaRPr lang="en-US" dirty="0">
                  <a:latin typeface="Arial" charset="0"/>
                </a:endParaRPr>
              </a:p>
            </p:txBody>
          </p:sp>
        </mc:Choice>
        <mc:Fallback>
          <p:sp>
            <p:nvSpPr>
              <p:cNvPr id="3078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 l="-1551" t="-2899" r="-705" b="-19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87592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1E7E2926-B931-AE46-B4CB-937098B09A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0779" y="1219200"/>
            <a:ext cx="5446772" cy="1395614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rgbClr val="00009B"/>
                </a:solidFill>
                <a:latin typeface="Arial" charset="0"/>
              </a:rPr>
              <a:t> Simulation 101  – Fundamental Simulation Concepts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rgbClr val="00009B"/>
                </a:solidFill>
                <a:latin typeface="Arial" charset="0"/>
              </a:rPr>
              <a:t>Slide </a:t>
            </a:r>
            <a:fld id="{6DD19F91-013E-4742-AA30-ECE0A1DD60DC}" type="slidenum">
              <a:rPr lang="en-US" sz="1400" smtClean="0">
                <a:solidFill>
                  <a:srgbClr val="00009B"/>
                </a:solidFill>
                <a:latin typeface="Arial" charset="0"/>
              </a:rPr>
              <a:pPr eaLnBrk="1" hangingPunct="1"/>
              <a:t>13</a:t>
            </a:fld>
            <a:endParaRPr lang="en-US" sz="1400" dirty="0">
              <a:solidFill>
                <a:srgbClr val="00009B"/>
              </a:solidFill>
              <a:latin typeface="Arial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4294967295"/>
          </p:nvPr>
        </p:nvSpPr>
        <p:spPr>
          <a:xfrm>
            <a:off x="228600" y="6553200"/>
            <a:ext cx="27432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Lattice Structure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78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76200" y="1219200"/>
                <a:ext cx="8001000" cy="5257800"/>
              </a:xfrm>
            </p:spPr>
            <p:txBody>
              <a:bodyPr/>
              <a:lstStyle/>
              <a:p>
                <a:pPr eaLnBrk="1" hangingPunct="1"/>
                <a:r>
                  <a:rPr lang="en-US" dirty="0">
                    <a:latin typeface="Arial" charset="0"/>
                  </a:rPr>
                  <a:t>Two MCGs</a:t>
                </a:r>
              </a:p>
              <a:p>
                <a:pPr lvl="1" eaLnBrk="1" hangingPunct="1"/>
                <a:r>
                  <a:rPr lang="en-US" b="1" i="1" dirty="0">
                    <a:latin typeface="Arial" charset="0"/>
                  </a:rPr>
                  <a:t>m </a:t>
                </a:r>
                <a:r>
                  <a:rPr lang="en-US" i="1" dirty="0">
                    <a:latin typeface="Arial" charset="0"/>
                  </a:rPr>
                  <a:t>= 59, a = 33 and a = 44</a:t>
                </a:r>
                <a:endParaRPr lang="en-US" b="1" i="1" dirty="0">
                  <a:latin typeface="Arial" charset="0"/>
                </a:endParaRPr>
              </a:p>
              <a:p>
                <a:pPr lvl="1" eaLnBrk="1" hangingPunct="1"/>
                <a:r>
                  <a:rPr lang="en-US" dirty="0">
                    <a:latin typeface="Arial" charset="0"/>
                  </a:rPr>
                  <a:t>Plotted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𝜻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𝜻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Arial" charset="0"/>
                  </a:rPr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dirty="0">
                  <a:latin typeface="Arial" charset="0"/>
                </a:endParaRPr>
              </a:p>
              <a:p>
                <a:pPr lvl="1" eaLnBrk="1" hangingPunct="1"/>
                <a:endParaRPr lang="en-US" dirty="0">
                  <a:latin typeface="Arial" charset="0"/>
                </a:endParaRPr>
              </a:p>
            </p:txBody>
          </p:sp>
        </mc:Choice>
        <mc:Fallback>
          <p:sp>
            <p:nvSpPr>
              <p:cNvPr id="3078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6200" y="1219200"/>
                <a:ext cx="8001000" cy="5257800"/>
              </a:xfrm>
              <a:blipFill>
                <a:blip r:embed="rId4"/>
                <a:stretch>
                  <a:fillRect l="-1743" t="-28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BE32D52A-FCB8-474E-B805-E98D5881AC5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666" t="3147" r="1666"/>
          <a:stretch/>
        </p:blipFill>
        <p:spPr>
          <a:xfrm>
            <a:off x="704021" y="2767214"/>
            <a:ext cx="7735957" cy="3747886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E5D71EF-0B99-BB4A-8057-50096932CCE0}"/>
              </a:ext>
            </a:extLst>
          </p:cNvPr>
          <p:cNvGrpSpPr/>
          <p:nvPr/>
        </p:nvGrpSpPr>
        <p:grpSpPr>
          <a:xfrm>
            <a:off x="39757" y="0"/>
            <a:ext cx="9144000" cy="6858000"/>
            <a:chOff x="0" y="0"/>
            <a:chExt cx="9144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D04F311-8D01-E64E-9CAD-41BBC0D41940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F8816399-0814-2345-BC3D-04516587B010}"/>
                </a:ext>
              </a:extLst>
            </p:cNvPr>
            <p:cNvGrpSpPr/>
            <p:nvPr/>
          </p:nvGrpSpPr>
          <p:grpSpPr>
            <a:xfrm>
              <a:off x="704022" y="0"/>
              <a:ext cx="7735956" cy="6858000"/>
              <a:chOff x="0" y="0"/>
              <a:chExt cx="7243504" cy="6604557"/>
            </a:xfrm>
          </p:grpSpPr>
          <p:pic>
            <p:nvPicPr>
              <p:cNvPr id="12" name="Picture 11" descr="A picture containing person&#13;&#10;&#13;&#10;Description automatically generated">
                <a:extLst>
                  <a:ext uri="{FF2B5EF4-FFF2-40B4-BE49-F238E27FC236}">
                    <a16:creationId xmlns:a16="http://schemas.microsoft.com/office/drawing/2014/main" id="{2C515D56-4817-DC44-B62E-6E83BCF886C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7749"/>
              <a:stretch/>
            </p:blipFill>
            <p:spPr>
              <a:xfrm>
                <a:off x="0" y="0"/>
                <a:ext cx="6934200" cy="6524522"/>
              </a:xfrm>
              <a:prstGeom prst="rect">
                <a:avLst/>
              </a:prstGeom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35315ED9-F3FD-634D-A78D-A45D593B93B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1666" t="3147" r="50849"/>
              <a:stretch/>
            </p:blipFill>
            <p:spPr>
              <a:xfrm>
                <a:off x="3758365" y="3167270"/>
                <a:ext cx="3485139" cy="3437287"/>
              </a:xfrm>
              <a:prstGeom prst="rect">
                <a:avLst/>
              </a:prstGeom>
            </p:spPr>
          </p:pic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B4CF66C7-A86F-E141-AFCB-7412B11DA29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51850" t="1433" r="665" b="1714"/>
              <a:stretch/>
            </p:blipFill>
            <p:spPr>
              <a:xfrm>
                <a:off x="3801158" y="0"/>
                <a:ext cx="3056842" cy="301487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87694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828800" y="6553200"/>
            <a:ext cx="4800600" cy="304800"/>
          </a:xfrm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00009B"/>
                </a:solidFill>
                <a:latin typeface="Arial" charset="0"/>
              </a:rPr>
              <a:t> Simulation 101  – Fundamental Simulation Concepts</a:t>
            </a:r>
            <a:endParaRPr lang="en-US" sz="1400" dirty="0">
              <a:solidFill>
                <a:srgbClr val="00009B"/>
              </a:solidFill>
              <a:latin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620000" y="6553200"/>
            <a:ext cx="1524000" cy="304800"/>
          </a:xfrm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00009B"/>
                </a:solidFill>
                <a:latin typeface="Arial" charset="0"/>
              </a:rPr>
              <a:t>Slide </a:t>
            </a:r>
            <a:fld id="{6DD19F91-013E-4742-AA30-ECE0A1DD60DC}" type="slidenum">
              <a:rPr lang="en-US" sz="1400" smtClean="0">
                <a:solidFill>
                  <a:srgbClr val="00009B"/>
                </a:solidFill>
                <a:latin typeface="Arial" charset="0"/>
              </a:rPr>
              <a:pPr eaLnBrk="1" hangingPunct="1"/>
              <a:t>14</a:t>
            </a:fld>
            <a:endParaRPr lang="en-US" sz="1400" dirty="0">
              <a:solidFill>
                <a:srgbClr val="00009B"/>
              </a:solidFill>
              <a:latin typeface="Arial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4294967295"/>
          </p:nvPr>
        </p:nvSpPr>
        <p:spPr>
          <a:xfrm>
            <a:off x="228600" y="6553200"/>
            <a:ext cx="27432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8991600" cy="990600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More RNGs</a:t>
            </a: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219200"/>
            <a:ext cx="8991600" cy="5257800"/>
          </a:xfrm>
        </p:spPr>
        <p:txBody>
          <a:bodyPr/>
          <a:lstStyle/>
          <a:p>
            <a:pPr marL="352425" indent="-352425" defTabSz="914400">
              <a:lnSpc>
                <a:spcPct val="90000"/>
              </a:lnSpc>
            </a:pPr>
            <a:r>
              <a:rPr lang="en-US" altLang="en-US" sz="2400" dirty="0"/>
              <a:t>Quadratic Congruential Generator</a:t>
            </a:r>
          </a:p>
          <a:p>
            <a:pPr marL="752475" lvl="1" defTabSz="914400">
              <a:lnSpc>
                <a:spcPct val="90000"/>
              </a:lnSpc>
            </a:pPr>
            <a:r>
              <a:rPr lang="en-US" altLang="en-US" sz="2000" i="1" dirty="0" err="1"/>
              <a:t>X</a:t>
            </a:r>
            <a:r>
              <a:rPr lang="en-US" altLang="en-US" sz="2000" i="1" baseline="-25000" dirty="0" err="1"/>
              <a:t>new</a:t>
            </a:r>
            <a:r>
              <a:rPr lang="en-US" altLang="en-US" sz="2000" i="1" baseline="-25000" dirty="0"/>
              <a:t> </a:t>
            </a:r>
            <a:r>
              <a:rPr lang="en-US" altLang="en-US" sz="2000" i="1" dirty="0"/>
              <a:t>= </a:t>
            </a:r>
            <a:r>
              <a:rPr lang="en-US" altLang="en-US" sz="2000" dirty="0"/>
              <a:t>(</a:t>
            </a:r>
            <a:r>
              <a:rPr lang="en-US" altLang="en-US" sz="2000" i="1" dirty="0"/>
              <a:t>a</a:t>
            </a:r>
            <a:r>
              <a:rPr lang="en-US" altLang="en-US" sz="2000" i="1" baseline="-25000" dirty="0"/>
              <a:t>1</a:t>
            </a:r>
            <a:r>
              <a:rPr lang="en-US" altLang="en-US" sz="2000" i="1" dirty="0"/>
              <a:t> * X</a:t>
            </a:r>
            <a:r>
              <a:rPr lang="en-US" altLang="en-US" sz="2000" i="1" baseline="-25000" dirty="0"/>
              <a:t>old</a:t>
            </a:r>
            <a:r>
              <a:rPr lang="en-US" altLang="en-US" sz="2000" i="1" baseline="30000" dirty="0"/>
              <a:t>2</a:t>
            </a:r>
            <a:r>
              <a:rPr lang="en-US" altLang="en-US" sz="2000" i="1" dirty="0"/>
              <a:t> + a</a:t>
            </a:r>
            <a:r>
              <a:rPr lang="en-US" altLang="en-US" sz="2000" i="1" baseline="-25000" dirty="0"/>
              <a:t>2</a:t>
            </a:r>
            <a:r>
              <a:rPr lang="en-US" altLang="en-US" sz="2000" i="1" dirty="0"/>
              <a:t> * </a:t>
            </a:r>
            <a:r>
              <a:rPr lang="en-US" altLang="en-US" sz="2000" i="1" dirty="0" err="1"/>
              <a:t>X</a:t>
            </a:r>
            <a:r>
              <a:rPr lang="en-US" altLang="en-US" sz="2000" i="1" baseline="-25000" dirty="0" err="1"/>
              <a:t>old</a:t>
            </a:r>
            <a:r>
              <a:rPr lang="en-US" altLang="en-US" sz="2000" i="1" baseline="30000" dirty="0"/>
              <a:t> </a:t>
            </a:r>
            <a:r>
              <a:rPr lang="en-US" altLang="en-US" sz="2000" dirty="0"/>
              <a:t>+ </a:t>
            </a:r>
            <a:r>
              <a:rPr lang="en-US" altLang="en-US" sz="2000" i="1" dirty="0"/>
              <a:t>c</a:t>
            </a:r>
            <a:r>
              <a:rPr lang="en-US" altLang="en-US" sz="2000" dirty="0"/>
              <a:t>) mod </a:t>
            </a:r>
            <a:r>
              <a:rPr lang="en-US" altLang="en-US" sz="2000" i="1" dirty="0"/>
              <a:t>m</a:t>
            </a:r>
          </a:p>
          <a:p>
            <a:pPr marL="752475" lvl="1" defTabSz="914400">
              <a:lnSpc>
                <a:spcPct val="90000"/>
              </a:lnSpc>
            </a:pPr>
            <a:endParaRPr lang="en-US" altLang="en-US" sz="2000" i="1" dirty="0"/>
          </a:p>
          <a:p>
            <a:pPr marL="352425" indent="-352425" defTabSz="914400">
              <a:lnSpc>
                <a:spcPct val="90000"/>
              </a:lnSpc>
            </a:pPr>
            <a:r>
              <a:rPr lang="en-US" altLang="en-US" sz="2400" dirty="0"/>
              <a:t>Combination of generators</a:t>
            </a:r>
          </a:p>
          <a:p>
            <a:pPr marL="752475" lvl="1" defTabSz="914400">
              <a:lnSpc>
                <a:spcPct val="90000"/>
              </a:lnSpc>
            </a:pPr>
            <a:r>
              <a:rPr lang="en-US" altLang="en-US" sz="2000" b="1" dirty="0"/>
              <a:t>Shuffling</a:t>
            </a:r>
            <a:r>
              <a:rPr lang="en-US" altLang="en-US" sz="2000" dirty="0"/>
              <a:t> – shuffle the output from the first LCG with a second LCG</a:t>
            </a:r>
          </a:p>
          <a:p>
            <a:pPr marL="752475" lvl="1" defTabSz="914400">
              <a:lnSpc>
                <a:spcPct val="90000"/>
              </a:lnSpc>
            </a:pPr>
            <a:r>
              <a:rPr lang="en-US" altLang="en-US" sz="2000" b="1" dirty="0" err="1"/>
              <a:t>L’Ecuyer</a:t>
            </a:r>
            <a:r>
              <a:rPr lang="en-US" altLang="en-US" sz="2000" dirty="0"/>
              <a:t> – takes integers generated from two different LCGs with different moduli</a:t>
            </a:r>
          </a:p>
          <a:p>
            <a:pPr marL="752475" lvl="1" defTabSz="914400">
              <a:lnSpc>
                <a:spcPct val="90000"/>
              </a:lnSpc>
            </a:pPr>
            <a:r>
              <a:rPr lang="en-US" altLang="en-US" sz="2000" b="1" dirty="0" err="1"/>
              <a:t>Wichman</a:t>
            </a:r>
            <a:r>
              <a:rPr lang="en-US" altLang="en-US" sz="2000" b="1" dirty="0"/>
              <a:t>/Hill</a:t>
            </a:r>
            <a:r>
              <a:rPr lang="en-US" altLang="en-US" sz="2000" dirty="0"/>
              <a:t> – takes the fractional parts of multiple random numbers generated from separate generators</a:t>
            </a:r>
          </a:p>
          <a:p>
            <a:pPr marL="752475" lvl="1" defTabSz="914400">
              <a:lnSpc>
                <a:spcPct val="90000"/>
              </a:lnSpc>
            </a:pPr>
            <a:endParaRPr lang="en-US" altLang="en-US" sz="2000" dirty="0"/>
          </a:p>
          <a:p>
            <a:pPr marL="352425" indent="-352425" defTabSz="914400">
              <a:lnSpc>
                <a:spcPct val="90000"/>
              </a:lnSpc>
            </a:pPr>
            <a:r>
              <a:rPr lang="en-US" altLang="en-US" sz="2400" dirty="0" err="1"/>
              <a:t>Tausworthe</a:t>
            </a:r>
            <a:r>
              <a:rPr lang="en-US" altLang="en-US" sz="2400" dirty="0"/>
              <a:t> generator</a:t>
            </a:r>
          </a:p>
          <a:p>
            <a:pPr marL="752475" lvl="1" defTabSz="914400">
              <a:lnSpc>
                <a:spcPct val="90000"/>
              </a:lnSpc>
            </a:pPr>
            <a:r>
              <a:rPr lang="en-US" altLang="en-US" sz="2000" dirty="0"/>
              <a:t>Multiplicative recursive generator</a:t>
            </a:r>
          </a:p>
          <a:p>
            <a:pPr marL="752475" lvl="1" defTabSz="914400">
              <a:lnSpc>
                <a:spcPct val="90000"/>
              </a:lnSpc>
            </a:pPr>
            <a:endParaRPr lang="en-US" dirty="0">
              <a:latin typeface="Arial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9099F6C-F337-EB4B-9ECC-A24F7AF736A6}"/>
                  </a:ext>
                </a:extLst>
              </p:cNvPr>
              <p:cNvSpPr txBox="1"/>
              <p:nvPr/>
            </p:nvSpPr>
            <p:spPr>
              <a:xfrm>
                <a:off x="533401" y="5407104"/>
                <a:ext cx="7848599" cy="9233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2 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endParaRPr lang="en-US" sz="1200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</m:d>
                      <m:r>
                        <m:rPr>
                          <m:lit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9099F6C-F337-EB4B-9ECC-A24F7AF736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1" y="5407104"/>
                <a:ext cx="7848599" cy="923330"/>
              </a:xfrm>
              <a:prstGeom prst="rect">
                <a:avLst/>
              </a:prstGeom>
              <a:blipFill>
                <a:blip r:embed="rId3"/>
                <a:stretch>
                  <a:fillRect t="-4110" b="-150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84377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rgbClr val="00009B"/>
                </a:solidFill>
                <a:latin typeface="Arial" charset="0"/>
              </a:rPr>
              <a:t> Simulation 101  – Fundamental Simulation Concepts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rgbClr val="00009B"/>
                </a:solidFill>
                <a:latin typeface="Arial" charset="0"/>
              </a:rPr>
              <a:t>Slide </a:t>
            </a:r>
            <a:fld id="{6DD19F91-013E-4742-AA30-ECE0A1DD60DC}" type="slidenum">
              <a:rPr lang="en-US" sz="1400" smtClean="0">
                <a:solidFill>
                  <a:srgbClr val="00009B"/>
                </a:solidFill>
                <a:latin typeface="Arial" charset="0"/>
              </a:rPr>
              <a:pPr eaLnBrk="1" hangingPunct="1"/>
              <a:t>15</a:t>
            </a:fld>
            <a:endParaRPr lang="en-US" sz="1400" dirty="0">
              <a:solidFill>
                <a:srgbClr val="00009B"/>
              </a:solidFill>
              <a:latin typeface="Arial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4294967295"/>
          </p:nvPr>
        </p:nvSpPr>
        <p:spPr>
          <a:xfrm>
            <a:off x="228600" y="6553200"/>
            <a:ext cx="27432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Random-Variate Generation</a:t>
            </a:r>
            <a:endParaRPr lang="en-US" dirty="0">
              <a:latin typeface="Arial" charset="0"/>
            </a:endParaRP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  <a:p>
            <a:pPr lvl="1"/>
            <a:r>
              <a:rPr lang="en-US" altLang="en-US" dirty="0"/>
              <a:t>Develop understanding of generating samples from a specified distribution as input to a simulation model.</a:t>
            </a:r>
          </a:p>
          <a:p>
            <a:endParaRPr lang="en-US" altLang="en-US" dirty="0"/>
          </a:p>
          <a:p>
            <a:pPr lvl="1"/>
            <a:r>
              <a:rPr lang="en-US" altLang="en-US" dirty="0"/>
              <a:t>Illustrate some widely-used techniques for generating random variates.</a:t>
            </a:r>
          </a:p>
          <a:p>
            <a:pPr lvl="2"/>
            <a:r>
              <a:rPr lang="en-US" altLang="en-US" dirty="0"/>
              <a:t>Inverse-transform technique</a:t>
            </a:r>
          </a:p>
          <a:p>
            <a:pPr lvl="2"/>
            <a:r>
              <a:rPr lang="en-US" altLang="en-US" dirty="0"/>
              <a:t>Acceptance-rejection technique</a:t>
            </a:r>
          </a:p>
          <a:p>
            <a:pPr eaLnBrk="1" hangingPunct="1"/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28208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rgbClr val="00009B"/>
                </a:solidFill>
                <a:latin typeface="Arial" charset="0"/>
              </a:rPr>
              <a:t> Simulation 101  – Fundamental Simulation Concepts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rgbClr val="00009B"/>
                </a:solidFill>
                <a:latin typeface="Arial" charset="0"/>
              </a:rPr>
              <a:t>Slide </a:t>
            </a:r>
            <a:fld id="{6DD19F91-013E-4742-AA30-ECE0A1DD60DC}" type="slidenum">
              <a:rPr lang="en-US" sz="1400" smtClean="0">
                <a:solidFill>
                  <a:srgbClr val="00009B"/>
                </a:solidFill>
                <a:latin typeface="Arial" charset="0"/>
              </a:rPr>
              <a:pPr eaLnBrk="1" hangingPunct="1"/>
              <a:t>16</a:t>
            </a:fld>
            <a:endParaRPr lang="en-US" sz="1400" dirty="0">
              <a:solidFill>
                <a:srgbClr val="00009B"/>
              </a:solidFill>
              <a:latin typeface="Arial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4294967295"/>
          </p:nvPr>
        </p:nvSpPr>
        <p:spPr>
          <a:xfrm>
            <a:off x="228600" y="6553200"/>
            <a:ext cx="27432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Inverse-transform Technique</a:t>
            </a:r>
            <a:endParaRPr lang="en-US" dirty="0">
              <a:latin typeface="Arial" charset="0"/>
            </a:endParaRP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The concept:</a:t>
            </a:r>
          </a:p>
          <a:p>
            <a:pPr lvl="1"/>
            <a:r>
              <a:rPr lang="en-US" altLang="en-US" dirty="0"/>
              <a:t>For </a:t>
            </a:r>
            <a:r>
              <a:rPr lang="en-US" altLang="en-US" dirty="0" err="1"/>
              <a:t>cdf</a:t>
            </a:r>
            <a:r>
              <a:rPr lang="en-US" altLang="en-US" dirty="0"/>
              <a:t>: r = F(x)</a:t>
            </a:r>
          </a:p>
          <a:p>
            <a:pPr lvl="1"/>
            <a:r>
              <a:rPr lang="en-US" altLang="en-US" dirty="0"/>
              <a:t>Generate r from uniform (0,1) </a:t>
            </a:r>
          </a:p>
          <a:p>
            <a:pPr lvl="1"/>
            <a:r>
              <a:rPr lang="en-US" altLang="en-US" dirty="0"/>
              <a:t>Find x:</a:t>
            </a:r>
          </a:p>
          <a:p>
            <a:pPr eaLnBrk="1" hangingPunct="1"/>
            <a:endParaRPr lang="en-US" dirty="0">
              <a:latin typeface="Arial" charset="0"/>
            </a:endParaRPr>
          </a:p>
        </p:txBody>
      </p:sp>
      <p:grpSp>
        <p:nvGrpSpPr>
          <p:cNvPr id="7" name="Group 18">
            <a:extLst>
              <a:ext uri="{FF2B5EF4-FFF2-40B4-BE49-F238E27FC236}">
                <a16:creationId xmlns:a16="http://schemas.microsoft.com/office/drawing/2014/main" id="{B65CBEB7-B23A-1747-BCD6-184259D3461E}"/>
              </a:ext>
            </a:extLst>
          </p:cNvPr>
          <p:cNvGrpSpPr>
            <a:grpSpLocks/>
          </p:cNvGrpSpPr>
          <p:nvPr/>
        </p:nvGrpSpPr>
        <p:grpSpPr bwMode="auto">
          <a:xfrm>
            <a:off x="4517572" y="3640996"/>
            <a:ext cx="4626428" cy="3134178"/>
            <a:chOff x="3600" y="1132"/>
            <a:chExt cx="1920" cy="1316"/>
          </a:xfrm>
        </p:grpSpPr>
        <p:sp>
          <p:nvSpPr>
            <p:cNvPr id="8" name="Line 6">
              <a:extLst>
                <a:ext uri="{FF2B5EF4-FFF2-40B4-BE49-F238E27FC236}">
                  <a16:creationId xmlns:a16="http://schemas.microsoft.com/office/drawing/2014/main" id="{C628534C-E853-E044-A25F-6C76BD67F6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40" y="1152"/>
              <a:ext cx="0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9" name="Line 7">
              <a:extLst>
                <a:ext uri="{FF2B5EF4-FFF2-40B4-BE49-F238E27FC236}">
                  <a16:creationId xmlns:a16="http://schemas.microsoft.com/office/drawing/2014/main" id="{BA6576F2-AFEB-3248-B292-28E51F16ED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0" y="2256"/>
              <a:ext cx="13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0" name="Line 11">
              <a:extLst>
                <a:ext uri="{FF2B5EF4-FFF2-40B4-BE49-F238E27FC236}">
                  <a16:creationId xmlns:a16="http://schemas.microsoft.com/office/drawing/2014/main" id="{0C72378F-9986-D242-8F83-33FD86520C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0" y="1440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1" name="Line 12">
              <a:extLst>
                <a:ext uri="{FF2B5EF4-FFF2-40B4-BE49-F238E27FC236}">
                  <a16:creationId xmlns:a16="http://schemas.microsoft.com/office/drawing/2014/main" id="{7CB6981F-D92E-B34E-B8D5-F4BE9290CF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6" y="1440"/>
              <a:ext cx="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2" name="Text Box 13">
              <a:extLst>
                <a:ext uri="{FF2B5EF4-FFF2-40B4-BE49-F238E27FC236}">
                  <a16:creationId xmlns:a16="http://schemas.microsoft.com/office/drawing/2014/main" id="{2AEDC7DA-421B-3548-BE60-F21575921D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0" y="1344"/>
              <a:ext cx="24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400"/>
                <a:t>r</a:t>
              </a:r>
              <a:r>
                <a:rPr lang="en-US" altLang="en-US" sz="1800" baseline="-25000"/>
                <a:t>1</a:t>
              </a:r>
            </a:p>
          </p:txBody>
        </p:sp>
        <p:sp>
          <p:nvSpPr>
            <p:cNvPr id="13" name="Text Box 14">
              <a:extLst>
                <a:ext uri="{FF2B5EF4-FFF2-40B4-BE49-F238E27FC236}">
                  <a16:creationId xmlns:a16="http://schemas.microsoft.com/office/drawing/2014/main" id="{AA998242-2F53-3944-80CB-A97EFC4A51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0" y="2256"/>
              <a:ext cx="28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400"/>
                <a:t>x</a:t>
              </a:r>
              <a:r>
                <a:rPr lang="en-US" altLang="en-US" sz="1400" baseline="-25000"/>
                <a:t>1</a:t>
              </a:r>
            </a:p>
          </p:txBody>
        </p:sp>
        <p:sp>
          <p:nvSpPr>
            <p:cNvPr id="14" name="Text Box 15">
              <a:extLst>
                <a:ext uri="{FF2B5EF4-FFF2-40B4-BE49-F238E27FC236}">
                  <a16:creationId xmlns:a16="http://schemas.microsoft.com/office/drawing/2014/main" id="{8C412393-C4CA-344D-9AAF-47F612F8FD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1132"/>
              <a:ext cx="62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r = F(x)</a:t>
              </a:r>
            </a:p>
          </p:txBody>
        </p:sp>
        <p:sp>
          <p:nvSpPr>
            <p:cNvPr id="15" name="Freeform 17">
              <a:extLst>
                <a:ext uri="{FF2B5EF4-FFF2-40B4-BE49-F238E27FC236}">
                  <a16:creationId xmlns:a16="http://schemas.microsoft.com/office/drawing/2014/main" id="{72686C3E-A760-2647-A5FF-FA818772A211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0" y="1136"/>
              <a:ext cx="1344" cy="1120"/>
            </a:xfrm>
            <a:custGeom>
              <a:avLst/>
              <a:gdLst>
                <a:gd name="T0" fmla="*/ 0 w 1344"/>
                <a:gd name="T1" fmla="*/ 1120 h 1120"/>
                <a:gd name="T2" fmla="*/ 384 w 1344"/>
                <a:gd name="T3" fmla="*/ 880 h 1120"/>
                <a:gd name="T4" fmla="*/ 528 w 1344"/>
                <a:gd name="T5" fmla="*/ 400 h 1120"/>
                <a:gd name="T6" fmla="*/ 720 w 1344"/>
                <a:gd name="T7" fmla="*/ 112 h 1120"/>
                <a:gd name="T8" fmla="*/ 1248 w 1344"/>
                <a:gd name="T9" fmla="*/ 16 h 1120"/>
                <a:gd name="T10" fmla="*/ 1296 w 1344"/>
                <a:gd name="T11" fmla="*/ 16 h 1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44" h="1120">
                  <a:moveTo>
                    <a:pt x="0" y="1120"/>
                  </a:moveTo>
                  <a:cubicBezTo>
                    <a:pt x="148" y="1060"/>
                    <a:pt x="296" y="1000"/>
                    <a:pt x="384" y="880"/>
                  </a:cubicBezTo>
                  <a:cubicBezTo>
                    <a:pt x="472" y="760"/>
                    <a:pt x="472" y="528"/>
                    <a:pt x="528" y="400"/>
                  </a:cubicBezTo>
                  <a:cubicBezTo>
                    <a:pt x="584" y="272"/>
                    <a:pt x="600" y="176"/>
                    <a:pt x="720" y="112"/>
                  </a:cubicBezTo>
                  <a:cubicBezTo>
                    <a:pt x="840" y="48"/>
                    <a:pt x="1152" y="32"/>
                    <a:pt x="1248" y="16"/>
                  </a:cubicBezTo>
                  <a:cubicBezTo>
                    <a:pt x="1344" y="0"/>
                    <a:pt x="1320" y="8"/>
                    <a:pt x="1296" y="16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sp>
        <p:nvSpPr>
          <p:cNvPr id="16" name="Rectangle 4">
            <a:extLst>
              <a:ext uri="{FF2B5EF4-FFF2-40B4-BE49-F238E27FC236}">
                <a16:creationId xmlns:a16="http://schemas.microsoft.com/office/drawing/2014/main" id="{5BEB9655-EF6B-3B49-8751-A2F9FEECC1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677" y="4393668"/>
            <a:ext cx="2057400" cy="609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800" dirty="0"/>
              <a:t> x = F</a:t>
            </a:r>
            <a:r>
              <a:rPr lang="en-US" altLang="en-US" sz="2800" baseline="30000" dirty="0"/>
              <a:t>-1</a:t>
            </a:r>
            <a:r>
              <a:rPr lang="en-US" altLang="en-US" sz="2800" dirty="0"/>
              <a:t>(r)</a:t>
            </a:r>
          </a:p>
        </p:txBody>
      </p:sp>
    </p:spTree>
    <p:extLst>
      <p:ext uri="{BB962C8B-B14F-4D97-AF65-F5344CB8AC3E}">
        <p14:creationId xmlns:p14="http://schemas.microsoft.com/office/powerpoint/2010/main" val="33669053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rgbClr val="00009B"/>
                </a:solidFill>
                <a:latin typeface="Arial" charset="0"/>
              </a:rPr>
              <a:t> Simulation 101  – Fundamental Simulation Concepts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rgbClr val="00009B"/>
                </a:solidFill>
                <a:latin typeface="Arial" charset="0"/>
              </a:rPr>
              <a:t>Slide </a:t>
            </a:r>
            <a:fld id="{6DD19F91-013E-4742-AA30-ECE0A1DD60DC}" type="slidenum">
              <a:rPr lang="en-US" sz="1400" smtClean="0">
                <a:solidFill>
                  <a:srgbClr val="00009B"/>
                </a:solidFill>
                <a:latin typeface="Arial" charset="0"/>
              </a:rPr>
              <a:pPr eaLnBrk="1" hangingPunct="1"/>
              <a:t>17</a:t>
            </a:fld>
            <a:endParaRPr lang="en-US" sz="1400" dirty="0">
              <a:solidFill>
                <a:srgbClr val="00009B"/>
              </a:solidFill>
              <a:latin typeface="Arial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4294967295"/>
          </p:nvPr>
        </p:nvSpPr>
        <p:spPr>
          <a:xfrm>
            <a:off x="228600" y="6553200"/>
            <a:ext cx="27432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Exponential Distribution 		</a:t>
            </a:r>
            <a:endParaRPr lang="en-US" dirty="0">
              <a:latin typeface="Arial" charset="0"/>
            </a:endParaRP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defTabSz="914400"/>
            <a:r>
              <a:rPr lang="en-US" altLang="en-US" sz="2400" dirty="0"/>
              <a:t>Exponential Distribution:</a:t>
            </a:r>
          </a:p>
          <a:p>
            <a:pPr lvl="1" defTabSz="914400"/>
            <a:r>
              <a:rPr lang="en-US" altLang="en-US" sz="2000" dirty="0"/>
              <a:t>Exponential </a:t>
            </a:r>
            <a:r>
              <a:rPr lang="en-US" altLang="en-US" sz="2000" dirty="0" err="1"/>
              <a:t>cdf</a:t>
            </a:r>
            <a:r>
              <a:rPr lang="en-US" altLang="en-US" sz="2000" dirty="0"/>
              <a:t>:</a:t>
            </a:r>
          </a:p>
          <a:p>
            <a:pPr lvl="1" defTabSz="914400"/>
            <a:endParaRPr lang="en-US" altLang="en-US" sz="2000" dirty="0"/>
          </a:p>
          <a:p>
            <a:pPr lvl="1" defTabSz="914400"/>
            <a:endParaRPr lang="en-US" altLang="en-US" sz="2000" dirty="0"/>
          </a:p>
          <a:p>
            <a:pPr lvl="1" defTabSz="914400"/>
            <a:endParaRPr lang="en-US" altLang="en-US" sz="2000" dirty="0"/>
          </a:p>
          <a:p>
            <a:pPr lvl="1" defTabSz="914400"/>
            <a:endParaRPr lang="en-US" altLang="en-US" sz="2000" dirty="0"/>
          </a:p>
          <a:p>
            <a:pPr lvl="1" defTabSz="914400"/>
            <a:r>
              <a:rPr lang="en-US" altLang="en-US" sz="2000" dirty="0"/>
              <a:t>To generate </a:t>
            </a:r>
            <a:r>
              <a:rPr lang="en-US" altLang="en-US" sz="2000" i="1" dirty="0"/>
              <a:t>X</a:t>
            </a:r>
            <a:r>
              <a:rPr lang="en-US" altLang="en-US" sz="2000" i="1" baseline="-25000" dirty="0"/>
              <a:t>1</a:t>
            </a:r>
            <a:r>
              <a:rPr lang="en-US" altLang="en-US" sz="2000" i="1" dirty="0"/>
              <a:t>, X</a:t>
            </a:r>
            <a:r>
              <a:rPr lang="en-US" altLang="en-US" sz="2000" i="1" baseline="-25000" dirty="0"/>
              <a:t>2</a:t>
            </a:r>
            <a:r>
              <a:rPr lang="en-US" altLang="en-US" sz="2000" i="1" dirty="0"/>
              <a:t>, X</a:t>
            </a:r>
            <a:r>
              <a:rPr lang="en-US" altLang="en-US" sz="2000" i="1" baseline="-25000" dirty="0"/>
              <a:t>3</a:t>
            </a:r>
            <a:r>
              <a:rPr lang="en-US" altLang="en-US" sz="2000" i="1" dirty="0"/>
              <a:t> …</a:t>
            </a:r>
          </a:p>
          <a:p>
            <a:pPr lvl="1" defTabSz="914400"/>
            <a:endParaRPr lang="en-US" altLang="en-US" sz="2000" i="1" dirty="0"/>
          </a:p>
          <a:p>
            <a:pPr lvl="1" defTabSz="914400"/>
            <a:endParaRPr lang="en-US" altLang="en-US" sz="2000" i="1" dirty="0"/>
          </a:p>
          <a:p>
            <a:pPr lvl="1" defTabSz="914400"/>
            <a:endParaRPr lang="en-US" altLang="en-US" sz="2000" i="1" dirty="0"/>
          </a:p>
          <a:p>
            <a:pPr lvl="1" defTabSz="914400"/>
            <a:endParaRPr lang="en-US" altLang="en-US" sz="2000" dirty="0"/>
          </a:p>
          <a:p>
            <a:pPr lvl="1" defTabSz="914400"/>
            <a:endParaRPr lang="en-US" altLang="en-US" sz="2000" dirty="0"/>
          </a:p>
          <a:p>
            <a:pPr eaLnBrk="1" hangingPunct="1"/>
            <a:endParaRPr lang="en-US" dirty="0">
              <a:latin typeface="Arial" charset="0"/>
            </a:endParaRPr>
          </a:p>
        </p:txBody>
      </p:sp>
      <p:pic>
        <p:nvPicPr>
          <p:cNvPr id="9" name="Picture 25" descr="08-2">
            <a:extLst>
              <a:ext uri="{FF2B5EF4-FFF2-40B4-BE49-F238E27FC236}">
                <a16:creationId xmlns:a16="http://schemas.microsoft.com/office/drawing/2014/main" id="{0592B8A6-86FA-0548-BC6E-00DCA805DE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842013" y="1524414"/>
            <a:ext cx="3962400" cy="338096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" name="Rectangle 4">
            <a:extLst>
              <a:ext uri="{FF2B5EF4-FFF2-40B4-BE49-F238E27FC236}">
                <a16:creationId xmlns:a16="http://schemas.microsoft.com/office/drawing/2014/main" id="{9B5ECD93-02CF-3B45-AA07-C6B0487A81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643" y="2171700"/>
            <a:ext cx="3962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 i="1" dirty="0"/>
              <a:t>r =  F(x) </a:t>
            </a:r>
          </a:p>
          <a:p>
            <a:r>
              <a:rPr lang="en-US" altLang="en-US" sz="2400" i="1" dirty="0"/>
              <a:t>  = 1 – e</a:t>
            </a:r>
            <a:r>
              <a:rPr lang="en-US" altLang="en-US" sz="2400" i="1" baseline="30000" dirty="0"/>
              <a:t>-</a:t>
            </a:r>
            <a:r>
              <a:rPr lang="en-US" altLang="en-US" sz="2400" i="1" baseline="30000" dirty="0">
                <a:latin typeface="Symbol" pitchFamily="2" charset="2"/>
              </a:rPr>
              <a:t>l</a:t>
            </a:r>
            <a:r>
              <a:rPr lang="en-US" altLang="en-US" sz="2400" i="1" baseline="30000" dirty="0"/>
              <a:t>x</a:t>
            </a:r>
            <a:r>
              <a:rPr lang="en-US" altLang="en-US" sz="2400" dirty="0"/>
              <a:t>      </a:t>
            </a:r>
            <a:r>
              <a:rPr lang="en-US" altLang="en-US" sz="2200" dirty="0"/>
              <a:t>for </a:t>
            </a:r>
            <a:r>
              <a:rPr lang="en-US" altLang="en-US" sz="2200" i="1" dirty="0"/>
              <a:t>x </a:t>
            </a:r>
            <a:r>
              <a:rPr lang="en-US" altLang="en-US" sz="2200" i="1" dirty="0">
                <a:latin typeface="Symbol" pitchFamily="2" charset="2"/>
              </a:rPr>
              <a:t>³ </a:t>
            </a:r>
            <a:r>
              <a:rPr lang="en-US" altLang="en-US" sz="2200" i="1" dirty="0"/>
              <a:t>0</a:t>
            </a:r>
          </a:p>
        </p:txBody>
      </p:sp>
      <p:sp>
        <p:nvSpPr>
          <p:cNvPr id="11" name="Rectangle 17">
            <a:extLst>
              <a:ext uri="{FF2B5EF4-FFF2-40B4-BE49-F238E27FC236}">
                <a16:creationId xmlns:a16="http://schemas.microsoft.com/office/drawing/2014/main" id="{1D20FA70-1E30-C540-BE51-10CC2B4430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643" y="4190586"/>
            <a:ext cx="4648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 i="1" dirty="0"/>
              <a:t>X</a:t>
            </a:r>
            <a:r>
              <a:rPr lang="en-US" altLang="en-US" sz="2400" i="1" baseline="-25000" dirty="0"/>
              <a:t>i</a:t>
            </a:r>
            <a:r>
              <a:rPr lang="en-US" altLang="en-US" sz="2400" i="1" dirty="0"/>
              <a:t> =  F</a:t>
            </a:r>
            <a:r>
              <a:rPr lang="en-US" altLang="en-US" sz="2400" i="1" baseline="30000" dirty="0"/>
              <a:t>-1</a:t>
            </a:r>
            <a:r>
              <a:rPr lang="en-US" altLang="en-US" sz="2400" i="1" dirty="0"/>
              <a:t>(R</a:t>
            </a:r>
            <a:r>
              <a:rPr lang="en-US" altLang="en-US" i="1" baseline="-25000" dirty="0"/>
              <a:t>i</a:t>
            </a:r>
            <a:r>
              <a:rPr lang="en-US" altLang="en-US" sz="2400" i="1" dirty="0"/>
              <a:t>) </a:t>
            </a:r>
          </a:p>
          <a:p>
            <a:r>
              <a:rPr lang="en-US" altLang="en-US" sz="2400" i="1" dirty="0"/>
              <a:t>    =  -(1/</a:t>
            </a:r>
            <a:r>
              <a:rPr lang="en-US" altLang="en-US" sz="2400" i="1" dirty="0">
                <a:latin typeface="Symbol" pitchFamily="2" charset="2"/>
              </a:rPr>
              <a:t>l)</a:t>
            </a:r>
            <a:r>
              <a:rPr lang="en-US" altLang="en-US" sz="2400" i="1" dirty="0"/>
              <a:t> ln(1-R</a:t>
            </a:r>
            <a:r>
              <a:rPr lang="en-US" altLang="en-US" i="1" baseline="-25000" dirty="0"/>
              <a:t>i</a:t>
            </a:r>
            <a:r>
              <a:rPr lang="en-US" altLang="en-US" sz="2400" i="1" dirty="0"/>
              <a:t>) </a:t>
            </a:r>
            <a:r>
              <a:rPr lang="en-US" altLang="en-US" sz="2000" i="1" dirty="0"/>
              <a:t>    </a:t>
            </a:r>
            <a:endParaRPr lang="en-US" altLang="en-US" sz="2000" dirty="0"/>
          </a:p>
        </p:txBody>
      </p:sp>
      <p:sp>
        <p:nvSpPr>
          <p:cNvPr id="12" name="Text Box 19">
            <a:extLst>
              <a:ext uri="{FF2B5EF4-FFF2-40B4-BE49-F238E27FC236}">
                <a16:creationId xmlns:a16="http://schemas.microsoft.com/office/drawing/2014/main" id="{15A169FE-C714-694D-ADBD-36310D53DB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5043073"/>
            <a:ext cx="29718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dirty="0"/>
              <a:t>Figure: Inverse-transform technique for </a:t>
            </a:r>
            <a:r>
              <a:rPr lang="en-US" altLang="en-US" sz="2000" dirty="0" err="1"/>
              <a:t>e</a:t>
            </a:r>
            <a:r>
              <a:rPr lang="en-US" altLang="en-US" sz="2000" i="1" dirty="0" err="1"/>
              <a:t>xp</a:t>
            </a:r>
            <a:r>
              <a:rPr lang="en-US" altLang="en-US" sz="2000" i="1" dirty="0"/>
              <a:t>(</a:t>
            </a:r>
            <a:r>
              <a:rPr lang="en-US" altLang="en-US" sz="2000" i="1" dirty="0">
                <a:latin typeface="Symbol" pitchFamily="2" charset="2"/>
              </a:rPr>
              <a:t>l</a:t>
            </a:r>
            <a:r>
              <a:rPr lang="en-US" altLang="en-US" sz="2000" i="1" dirty="0"/>
              <a:t> = 1)</a:t>
            </a:r>
          </a:p>
        </p:txBody>
      </p:sp>
    </p:spTree>
    <p:extLst>
      <p:ext uri="{BB962C8B-B14F-4D97-AF65-F5344CB8AC3E}">
        <p14:creationId xmlns:p14="http://schemas.microsoft.com/office/powerpoint/2010/main" val="3191504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rgbClr val="00009B"/>
                </a:solidFill>
                <a:latin typeface="Arial" charset="0"/>
              </a:rPr>
              <a:t> Simulation 101  – Fundamental Simulation Concepts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rgbClr val="00009B"/>
                </a:solidFill>
                <a:latin typeface="Arial" charset="0"/>
              </a:rPr>
              <a:t>Slide </a:t>
            </a:r>
            <a:fld id="{6DD19F91-013E-4742-AA30-ECE0A1DD60DC}" type="slidenum">
              <a:rPr lang="en-US" sz="1400" smtClean="0">
                <a:solidFill>
                  <a:srgbClr val="00009B"/>
                </a:solidFill>
                <a:latin typeface="Arial" charset="0"/>
              </a:rPr>
              <a:pPr eaLnBrk="1" hangingPunct="1"/>
              <a:t>18</a:t>
            </a:fld>
            <a:endParaRPr lang="en-US" sz="1400" dirty="0">
              <a:solidFill>
                <a:srgbClr val="00009B"/>
              </a:solidFill>
              <a:latin typeface="Arial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4294967295"/>
          </p:nvPr>
        </p:nvSpPr>
        <p:spPr>
          <a:xfrm>
            <a:off x="228600" y="6553200"/>
            <a:ext cx="27432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Acceptance-Rejection Technique</a:t>
            </a:r>
            <a:br>
              <a:rPr lang="en-US" altLang="en-US" dirty="0"/>
            </a:br>
            <a:endParaRPr lang="en-US" dirty="0">
              <a:latin typeface="Arial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78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eaLnBrk="1" hangingPunct="1"/>
                <a:r>
                  <a:rPr lang="en-US" dirty="0">
                    <a:latin typeface="Arial" charset="0"/>
                  </a:rPr>
                  <a:t>Many distributions cannot be transformed</a:t>
                </a:r>
              </a:p>
              <a:p>
                <a:pPr eaLnBrk="1" hangingPunct="1"/>
                <a:r>
                  <a:rPr lang="en-US" dirty="0">
                    <a:latin typeface="Arial" charset="0"/>
                  </a:rPr>
                  <a:t>Indirect methods </a:t>
                </a:r>
              </a:p>
              <a:p>
                <a:pPr lvl="1" eaLnBrk="1" hangingPunct="1"/>
                <a:r>
                  <a:rPr lang="en-US" dirty="0">
                    <a:latin typeface="Arial" charset="0"/>
                  </a:rPr>
                  <a:t>Generate a candidate random variable</a:t>
                </a:r>
              </a:p>
              <a:p>
                <a:pPr lvl="1" eaLnBrk="1" hangingPunct="1"/>
                <a:r>
                  <a:rPr lang="en-US" dirty="0">
                    <a:latin typeface="Arial" charset="0"/>
                  </a:rPr>
                  <a:t>Test to see if the variable is acceptable</a:t>
                </a:r>
              </a:p>
              <a:p>
                <a:pPr lvl="1" eaLnBrk="1" hangingPunct="1"/>
                <a:r>
                  <a:rPr lang="en-US" dirty="0">
                    <a:latin typeface="Arial" charset="0"/>
                  </a:rPr>
                  <a:t>Extremely powerful as it allows us to simulate from virtually any distributions</a:t>
                </a:r>
              </a:p>
              <a:p>
                <a:pPr lvl="1" eaLnBrk="1" hangingPunct="1"/>
                <a:endParaRPr lang="en-US" dirty="0">
                  <a:latin typeface="Arial" charset="0"/>
                </a:endParaRPr>
              </a:p>
              <a:p>
                <a:pPr eaLnBrk="1" hangingPunct="1"/>
                <a:r>
                  <a:rPr lang="en-US" dirty="0">
                    <a:latin typeface="Arial" charset="0"/>
                  </a:rPr>
                  <a:t>Accept-Reject Methods</a:t>
                </a:r>
              </a:p>
              <a:p>
                <a:pPr lvl="1" eaLnBrk="1" hangingPunct="1"/>
                <a:r>
                  <a:rPr lang="en-US" dirty="0">
                    <a:latin typeface="Arial" charset="0"/>
                  </a:rPr>
                  <a:t>Only requires the functional form of density function of interest</a:t>
                </a:r>
              </a:p>
              <a:p>
                <a:pPr lvl="1" eaLnBrk="1" hangingPunct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𝑡𝑎𝑟𝑔𝑒𝑡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𝑐𝑎𝑛𝑑𝑖𝑑𝑎𝑡𝑒</m:t>
                    </m:r>
                  </m:oMath>
                </a14:m>
                <a:endParaRPr lang="en-US" b="0" dirty="0">
                  <a:latin typeface="Arial" charset="0"/>
                </a:endParaRPr>
              </a:p>
              <a:p>
                <a:pPr lvl="1" eaLnBrk="1" hangingPunct="1"/>
                <a:r>
                  <a:rPr lang="en-US" dirty="0">
                    <a:latin typeface="Arial" charset="0"/>
                  </a:rPr>
                  <a:t> </a:t>
                </a:r>
              </a:p>
            </p:txBody>
          </p:sp>
        </mc:Choice>
        <mc:Fallback>
          <p:sp>
            <p:nvSpPr>
              <p:cNvPr id="3078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 l="-1551" t="-2899" r="-705" b="-26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6769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rgbClr val="00009B"/>
                </a:solidFill>
                <a:latin typeface="Arial" charset="0"/>
              </a:rPr>
              <a:t> Simulation 101  – Fundamental Simulation Concepts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rgbClr val="00009B"/>
                </a:solidFill>
                <a:latin typeface="Arial" charset="0"/>
              </a:rPr>
              <a:t>Slide </a:t>
            </a:r>
            <a:fld id="{6DD19F91-013E-4742-AA30-ECE0A1DD60DC}" type="slidenum">
              <a:rPr lang="en-US" sz="1400" smtClean="0">
                <a:solidFill>
                  <a:srgbClr val="00009B"/>
                </a:solidFill>
                <a:latin typeface="Arial" charset="0"/>
              </a:rPr>
              <a:pPr eaLnBrk="1" hangingPunct="1"/>
              <a:t>19</a:t>
            </a:fld>
            <a:endParaRPr lang="en-US" sz="1400" dirty="0">
              <a:solidFill>
                <a:srgbClr val="00009B"/>
              </a:solidFill>
              <a:latin typeface="Arial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4294967295"/>
          </p:nvPr>
        </p:nvSpPr>
        <p:spPr>
          <a:xfrm>
            <a:off x="228600" y="6553200"/>
            <a:ext cx="27432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dirty="0">
              <a:latin typeface="Arial" charset="0"/>
            </a:endParaRP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2" eaLnBrk="1" hangingPunct="1"/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849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rgbClr val="00009B"/>
                </a:solidFill>
                <a:latin typeface="Arial" charset="0"/>
              </a:rPr>
              <a:t> Simulation 101  – Fundamental Simulation Concepts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rgbClr val="00009B"/>
                </a:solidFill>
                <a:latin typeface="Arial" charset="0"/>
              </a:rPr>
              <a:t>Slide </a:t>
            </a:r>
            <a:fld id="{6DD19F91-013E-4742-AA30-ECE0A1DD60DC}" type="slidenum">
              <a:rPr lang="en-US" sz="1400" smtClean="0">
                <a:solidFill>
                  <a:srgbClr val="00009B"/>
                </a:solidFill>
                <a:latin typeface="Arial" charset="0"/>
              </a:rPr>
              <a:pPr eaLnBrk="1" hangingPunct="1"/>
              <a:t>2</a:t>
            </a:fld>
            <a:endParaRPr lang="en-US" sz="1400" dirty="0">
              <a:solidFill>
                <a:srgbClr val="00009B"/>
              </a:solidFill>
              <a:latin typeface="Arial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4294967295"/>
          </p:nvPr>
        </p:nvSpPr>
        <p:spPr>
          <a:xfrm>
            <a:off x="228600" y="6553200"/>
            <a:ext cx="27432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What to Expect</a:t>
            </a:r>
            <a:endParaRPr lang="en-US" dirty="0">
              <a:latin typeface="Arial" charset="0"/>
            </a:endParaRP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We go over</a:t>
            </a:r>
          </a:p>
          <a:p>
            <a:pPr lvl="1" eaLnBrk="1" hangingPunct="1"/>
            <a:r>
              <a:rPr lang="en-US" dirty="0">
                <a:latin typeface="Arial" charset="0"/>
              </a:rPr>
              <a:t>Practical techniques to generate random variables</a:t>
            </a:r>
          </a:p>
          <a:p>
            <a:pPr lvl="2" eaLnBrk="1" hangingPunct="1"/>
            <a:r>
              <a:rPr lang="en-US" dirty="0">
                <a:latin typeface="Arial" charset="0"/>
              </a:rPr>
              <a:t>From both standard and non-standard distributions</a:t>
            </a:r>
          </a:p>
          <a:p>
            <a:pPr lvl="2" eaLnBrk="1" hangingPunct="1"/>
            <a:endParaRPr lang="en-US" dirty="0">
              <a:latin typeface="Arial" charset="0"/>
            </a:endParaRPr>
          </a:p>
        </p:txBody>
      </p:sp>
      <p:pic>
        <p:nvPicPr>
          <p:cNvPr id="3" name="Picture 2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C794EA46-C94C-704D-B730-FAFBEFE341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235" y="3429000"/>
            <a:ext cx="4691529" cy="19939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rgbClr val="00009B"/>
                </a:solidFill>
                <a:latin typeface="Arial" charset="0"/>
              </a:rPr>
              <a:t> Simulation 101  – Fundamental Simulation Concepts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rgbClr val="00009B"/>
                </a:solidFill>
                <a:latin typeface="Arial" charset="0"/>
              </a:rPr>
              <a:t>Slide </a:t>
            </a:r>
            <a:fld id="{6DD19F91-013E-4742-AA30-ECE0A1DD60DC}" type="slidenum">
              <a:rPr lang="en-US" sz="1400" smtClean="0">
                <a:solidFill>
                  <a:srgbClr val="00009B"/>
                </a:solidFill>
                <a:latin typeface="Arial" charset="0"/>
              </a:rPr>
              <a:pPr eaLnBrk="1" hangingPunct="1"/>
              <a:t>20</a:t>
            </a:fld>
            <a:endParaRPr lang="en-US" sz="1400" dirty="0">
              <a:solidFill>
                <a:srgbClr val="00009B"/>
              </a:solidFill>
              <a:latin typeface="Arial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4294967295"/>
          </p:nvPr>
        </p:nvSpPr>
        <p:spPr>
          <a:xfrm>
            <a:off x="228600" y="6553200"/>
            <a:ext cx="27432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dirty="0">
              <a:latin typeface="Arial" charset="0"/>
            </a:endParaRP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2" eaLnBrk="1" hangingPunct="1"/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16167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rgbClr val="00009B"/>
                </a:solidFill>
                <a:latin typeface="Arial" charset="0"/>
              </a:rPr>
              <a:t> Simulation 101  – Fundamental Simulation Concepts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rgbClr val="00009B"/>
                </a:solidFill>
                <a:latin typeface="Arial" charset="0"/>
              </a:rPr>
              <a:t>Slide </a:t>
            </a:r>
            <a:fld id="{6DD19F91-013E-4742-AA30-ECE0A1DD60DC}" type="slidenum">
              <a:rPr lang="en-US" sz="1400" smtClean="0">
                <a:solidFill>
                  <a:srgbClr val="00009B"/>
                </a:solidFill>
                <a:latin typeface="Arial" charset="0"/>
              </a:rPr>
              <a:pPr eaLnBrk="1" hangingPunct="1"/>
              <a:t>21</a:t>
            </a:fld>
            <a:endParaRPr lang="en-US" sz="1400" dirty="0">
              <a:solidFill>
                <a:srgbClr val="00009B"/>
              </a:solidFill>
              <a:latin typeface="Arial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4294967295"/>
          </p:nvPr>
        </p:nvSpPr>
        <p:spPr>
          <a:xfrm>
            <a:off x="228600" y="6553200"/>
            <a:ext cx="27432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dirty="0">
              <a:latin typeface="Arial" charset="0"/>
            </a:endParaRP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2" eaLnBrk="1" hangingPunct="1"/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24775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rgbClr val="00009B"/>
                </a:solidFill>
                <a:latin typeface="Arial" charset="0"/>
              </a:rPr>
              <a:t> Simulation 101  – Fundamental Simulation Concepts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rgbClr val="00009B"/>
                </a:solidFill>
                <a:latin typeface="Arial" charset="0"/>
              </a:rPr>
              <a:t>Slide </a:t>
            </a:r>
            <a:fld id="{6DD19F91-013E-4742-AA30-ECE0A1DD60DC}" type="slidenum">
              <a:rPr lang="en-US" sz="1400" smtClean="0">
                <a:solidFill>
                  <a:srgbClr val="00009B"/>
                </a:solidFill>
                <a:latin typeface="Arial" charset="0"/>
              </a:rPr>
              <a:pPr eaLnBrk="1" hangingPunct="1"/>
              <a:t>22</a:t>
            </a:fld>
            <a:endParaRPr lang="en-US" sz="1400" dirty="0">
              <a:solidFill>
                <a:srgbClr val="00009B"/>
              </a:solidFill>
              <a:latin typeface="Arial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4294967295"/>
          </p:nvPr>
        </p:nvSpPr>
        <p:spPr>
          <a:xfrm>
            <a:off x="228600" y="6553200"/>
            <a:ext cx="27432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Monte Carlo Methods</a:t>
            </a:r>
            <a:endParaRPr lang="en-US" dirty="0">
              <a:latin typeface="Arial" charset="0"/>
            </a:endParaRP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“Monte Carlo methods (or Monte Carlo experiments) </a:t>
            </a:r>
          </a:p>
          <a:p>
            <a:pPr lvl="1"/>
            <a:r>
              <a:rPr lang="en-US" dirty="0"/>
              <a:t>Computational algorithms  </a:t>
            </a:r>
          </a:p>
          <a:p>
            <a:pPr lvl="1"/>
            <a:r>
              <a:rPr lang="en-US" dirty="0"/>
              <a:t>Rely on repeated random sampling to obtain numerical results. </a:t>
            </a:r>
          </a:p>
          <a:p>
            <a:pPr lvl="1"/>
            <a:r>
              <a:rPr lang="en-US" dirty="0"/>
              <a:t>Often used in physical and mathematical problems (specially when it is difficult or impossible to use other mathematical methods) </a:t>
            </a:r>
          </a:p>
          <a:p>
            <a:pPr lvl="1"/>
            <a:r>
              <a:rPr lang="en-US" dirty="0"/>
              <a:t>Monte Carlo methods are mainly used in three distinct problem classes: </a:t>
            </a:r>
            <a:r>
              <a:rPr lang="en-US" dirty="0">
                <a:solidFill>
                  <a:srgbClr val="FF0000"/>
                </a:solidFill>
              </a:rPr>
              <a:t>optimization</a:t>
            </a:r>
            <a:r>
              <a:rPr lang="en-US" dirty="0"/>
              <a:t>, </a:t>
            </a:r>
            <a:r>
              <a:rPr lang="en-US" dirty="0">
                <a:solidFill>
                  <a:srgbClr val="0000FF"/>
                </a:solidFill>
              </a:rPr>
              <a:t>numerical integration</a:t>
            </a:r>
            <a:r>
              <a:rPr lang="en-US" dirty="0"/>
              <a:t>, and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generating draws from a probability distribution</a:t>
            </a:r>
            <a:r>
              <a:rPr lang="en-US" dirty="0"/>
              <a:t>.”</a:t>
            </a:r>
          </a:p>
          <a:p>
            <a:pPr lvl="2" eaLnBrk="1" hangingPunct="1"/>
            <a:endParaRPr lang="en-US" dirty="0">
              <a:latin typeface="Arial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46B0381-D8E2-0140-AC88-BFB4660D524B}"/>
              </a:ext>
            </a:extLst>
          </p:cNvPr>
          <p:cNvSpPr/>
          <p:nvPr/>
        </p:nvSpPr>
        <p:spPr>
          <a:xfrm>
            <a:off x="6227176" y="6053435"/>
            <a:ext cx="29168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Courtesy of Wikipedia</a:t>
            </a:r>
          </a:p>
        </p:txBody>
      </p:sp>
    </p:spTree>
    <p:extLst>
      <p:ext uri="{BB962C8B-B14F-4D97-AF65-F5344CB8AC3E}">
        <p14:creationId xmlns:p14="http://schemas.microsoft.com/office/powerpoint/2010/main" val="30814951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rgbClr val="00009B"/>
                </a:solidFill>
                <a:latin typeface="Arial" charset="0"/>
              </a:rPr>
              <a:t> Simulation 101  – Fundamental Simulation Concepts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rgbClr val="00009B"/>
                </a:solidFill>
                <a:latin typeface="Arial" charset="0"/>
              </a:rPr>
              <a:t>Slide </a:t>
            </a:r>
            <a:fld id="{6DD19F91-013E-4742-AA30-ECE0A1DD60DC}" type="slidenum">
              <a:rPr lang="en-US" sz="1400" smtClean="0">
                <a:solidFill>
                  <a:srgbClr val="00009B"/>
                </a:solidFill>
                <a:latin typeface="Arial" charset="0"/>
              </a:rPr>
              <a:pPr eaLnBrk="1" hangingPunct="1"/>
              <a:t>23</a:t>
            </a:fld>
            <a:endParaRPr lang="en-US" sz="1400" dirty="0">
              <a:solidFill>
                <a:srgbClr val="00009B"/>
              </a:solidFill>
              <a:latin typeface="Arial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4294967295"/>
          </p:nvPr>
        </p:nvSpPr>
        <p:spPr>
          <a:xfrm>
            <a:off x="228600" y="6553200"/>
            <a:ext cx="27432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Monte Carlo Methods</a:t>
            </a:r>
            <a:endParaRPr lang="en-US" dirty="0">
              <a:latin typeface="Arial" charset="0"/>
            </a:endParaRP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These methods</a:t>
            </a:r>
          </a:p>
          <a:p>
            <a:pPr lvl="1" eaLnBrk="1" hangingPunct="1"/>
            <a:r>
              <a:rPr lang="en-US" dirty="0">
                <a:latin typeface="Arial" charset="0"/>
              </a:rPr>
              <a:t>Rely on the possibility of producing an endless flow of random variables (for well-known or new distributions)</a:t>
            </a:r>
          </a:p>
          <a:p>
            <a:pPr lvl="1" eaLnBrk="1" hangingPunct="1"/>
            <a:r>
              <a:rPr lang="en-US" dirty="0">
                <a:latin typeface="Arial" charset="0"/>
              </a:rPr>
              <a:t>Utilized for using and generating random numbers uniformly distributed over the unit interval ([0,1])</a:t>
            </a:r>
          </a:p>
          <a:p>
            <a:pPr lvl="1" eaLnBrk="1" hangingPunct="1"/>
            <a:endParaRPr lang="en-US" dirty="0">
              <a:latin typeface="Arial" charset="0"/>
            </a:endParaRPr>
          </a:p>
          <a:p>
            <a:pPr lvl="1" eaLnBrk="1" hangingPunct="1"/>
            <a:endParaRPr lang="en-US" dirty="0">
              <a:latin typeface="Arial" charset="0"/>
            </a:endParaRPr>
          </a:p>
          <a:p>
            <a:pPr marL="457200" lvl="1" indent="0" eaLnBrk="1" hangingPunct="1">
              <a:buNone/>
            </a:pPr>
            <a:endParaRPr lang="en-US" dirty="0">
              <a:latin typeface="Arial" charset="0"/>
            </a:endParaRPr>
          </a:p>
          <a:p>
            <a:pPr lvl="2" eaLnBrk="1" hangingPunct="1"/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32924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1A2C6-42DB-B343-B538-8DC55616A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11DE2-0D79-9740-A7B8-5C26BCEFF3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61B2D1-3E9E-974F-ACF5-3DE0FD87420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 Simulation 101  – Fundamental Simulation Concepts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CA1EC5-ABCE-FD42-9358-1D0194B840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FE5B3AB4-71B9-F745-B327-525C5261C872}" type="slidenum">
              <a:rPr lang="en-US" smtClean="0"/>
              <a:pPr/>
              <a:t>24</a:t>
            </a:fld>
            <a:r>
              <a:rPr lang="en-US"/>
              <a:t> of 57</a:t>
            </a:r>
          </a:p>
        </p:txBody>
      </p:sp>
    </p:spTree>
    <p:extLst>
      <p:ext uri="{BB962C8B-B14F-4D97-AF65-F5344CB8AC3E}">
        <p14:creationId xmlns:p14="http://schemas.microsoft.com/office/powerpoint/2010/main" val="27600737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rgbClr val="00009B"/>
                </a:solidFill>
                <a:latin typeface="Arial" charset="0"/>
              </a:rPr>
              <a:t> Simulation 101  – Fundamental Simulation Concepts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rgbClr val="00009B"/>
                </a:solidFill>
                <a:latin typeface="Arial" charset="0"/>
              </a:rPr>
              <a:t>Slide </a:t>
            </a:r>
            <a:fld id="{6DD19F91-013E-4742-AA30-ECE0A1DD60DC}" type="slidenum">
              <a:rPr lang="en-US" sz="1400" smtClean="0">
                <a:solidFill>
                  <a:srgbClr val="00009B"/>
                </a:solidFill>
                <a:latin typeface="Arial" charset="0"/>
              </a:rPr>
              <a:pPr eaLnBrk="1" hangingPunct="1"/>
              <a:t>25</a:t>
            </a:fld>
            <a:endParaRPr lang="en-US" sz="1400" dirty="0">
              <a:solidFill>
                <a:srgbClr val="00009B"/>
              </a:solidFill>
              <a:latin typeface="Arial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4294967295"/>
          </p:nvPr>
        </p:nvSpPr>
        <p:spPr>
          <a:xfrm>
            <a:off x="228600" y="6553200"/>
            <a:ext cx="27432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dirty="0">
              <a:latin typeface="Arial" charset="0"/>
            </a:endParaRP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2" eaLnBrk="1" hangingPunct="1"/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36734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rgbClr val="00009B"/>
                </a:solidFill>
                <a:latin typeface="Arial" charset="0"/>
              </a:rPr>
              <a:t> Simulation 101  – Fundamental Simulation Concepts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rgbClr val="00009B"/>
                </a:solidFill>
                <a:latin typeface="Arial" charset="0"/>
              </a:rPr>
              <a:t>Slide </a:t>
            </a:r>
            <a:fld id="{6DD19F91-013E-4742-AA30-ECE0A1DD60DC}" type="slidenum">
              <a:rPr lang="en-US" sz="1400" smtClean="0">
                <a:solidFill>
                  <a:srgbClr val="00009B"/>
                </a:solidFill>
                <a:latin typeface="Arial" charset="0"/>
              </a:rPr>
              <a:pPr eaLnBrk="1" hangingPunct="1"/>
              <a:t>26</a:t>
            </a:fld>
            <a:endParaRPr lang="en-US" sz="1400" dirty="0">
              <a:solidFill>
                <a:srgbClr val="00009B"/>
              </a:solidFill>
              <a:latin typeface="Arial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4294967295"/>
          </p:nvPr>
        </p:nvSpPr>
        <p:spPr>
          <a:xfrm>
            <a:off x="228600" y="6553200"/>
            <a:ext cx="27432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dirty="0">
              <a:latin typeface="Arial" charset="0"/>
            </a:endParaRP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2" eaLnBrk="1" hangingPunct="1"/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37280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rgbClr val="00009B"/>
                </a:solidFill>
                <a:latin typeface="Arial" charset="0"/>
              </a:rPr>
              <a:t> Simulation 101  – Fundamental Simulation Concepts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rgbClr val="00009B"/>
                </a:solidFill>
                <a:latin typeface="Arial" charset="0"/>
              </a:rPr>
              <a:t>Slide </a:t>
            </a:r>
            <a:fld id="{6DD19F91-013E-4742-AA30-ECE0A1DD60DC}" type="slidenum">
              <a:rPr lang="en-US" sz="1400" smtClean="0">
                <a:solidFill>
                  <a:srgbClr val="00009B"/>
                </a:solidFill>
                <a:latin typeface="Arial" charset="0"/>
              </a:rPr>
              <a:pPr eaLnBrk="1" hangingPunct="1"/>
              <a:t>27</a:t>
            </a:fld>
            <a:endParaRPr lang="en-US" sz="1400" dirty="0">
              <a:solidFill>
                <a:srgbClr val="00009B"/>
              </a:solidFill>
              <a:latin typeface="Arial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4294967295"/>
          </p:nvPr>
        </p:nvSpPr>
        <p:spPr>
          <a:xfrm>
            <a:off x="228600" y="6553200"/>
            <a:ext cx="27432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dirty="0">
              <a:latin typeface="Arial" charset="0"/>
            </a:endParaRP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2" eaLnBrk="1" hangingPunct="1"/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4734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rgbClr val="00009B"/>
                </a:solidFill>
                <a:latin typeface="Arial" charset="0"/>
              </a:rPr>
              <a:t> Simulation 101  – Fundamental Simulation Concepts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rgbClr val="00009B"/>
                </a:solidFill>
                <a:latin typeface="Arial" charset="0"/>
              </a:rPr>
              <a:t>Slide </a:t>
            </a:r>
            <a:fld id="{6DD19F91-013E-4742-AA30-ECE0A1DD60DC}" type="slidenum">
              <a:rPr lang="en-US" sz="1400" smtClean="0">
                <a:solidFill>
                  <a:srgbClr val="00009B"/>
                </a:solidFill>
                <a:latin typeface="Arial" charset="0"/>
              </a:rPr>
              <a:pPr eaLnBrk="1" hangingPunct="1"/>
              <a:t>3</a:t>
            </a:fld>
            <a:endParaRPr lang="en-US" sz="1400" dirty="0">
              <a:solidFill>
                <a:srgbClr val="00009B"/>
              </a:solidFill>
              <a:latin typeface="Arial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4294967295"/>
          </p:nvPr>
        </p:nvSpPr>
        <p:spPr>
          <a:xfrm>
            <a:off x="228600" y="6553200"/>
            <a:ext cx="27432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Random Numbers</a:t>
            </a:r>
            <a:endParaRPr lang="en-US" dirty="0">
              <a:latin typeface="Arial" charset="0"/>
            </a:endParaRP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3200" dirty="0"/>
              <a:t>Why is random number generation necessary?</a:t>
            </a:r>
          </a:p>
          <a:p>
            <a:pPr lvl="1"/>
            <a:r>
              <a:rPr lang="en-US" altLang="en-US" sz="2800" dirty="0"/>
              <a:t>In a simulated system, there are inherently random components that require a method of obtaining numbers that are </a:t>
            </a:r>
            <a:r>
              <a:rPr lang="en-US" altLang="en-US" sz="2800" i="1" dirty="0"/>
              <a:t>random. </a:t>
            </a:r>
          </a:p>
          <a:p>
            <a:pPr lvl="1"/>
            <a:r>
              <a:rPr lang="en-US" altLang="en-US" sz="2800" b="1" dirty="0"/>
              <a:t>For example</a:t>
            </a:r>
            <a:r>
              <a:rPr lang="en-US" altLang="en-US" sz="2800" dirty="0"/>
              <a:t> - a queuing system model requires interarrival times, service times, etc., that were </a:t>
            </a:r>
            <a:r>
              <a:rPr lang="en-US" altLang="en-US" sz="2800" i="1" dirty="0"/>
              <a:t>drawn</a:t>
            </a:r>
            <a:r>
              <a:rPr lang="en-US" altLang="en-US" sz="2800" dirty="0"/>
              <a:t> from some specified distribution.</a:t>
            </a:r>
          </a:p>
        </p:txBody>
      </p:sp>
    </p:spTree>
    <p:extLst>
      <p:ext uri="{BB962C8B-B14F-4D97-AF65-F5344CB8AC3E}">
        <p14:creationId xmlns:p14="http://schemas.microsoft.com/office/powerpoint/2010/main" val="3059466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rgbClr val="00009B"/>
                </a:solidFill>
                <a:latin typeface="Arial" charset="0"/>
              </a:rPr>
              <a:t> Simulation 101  – Fundamental Simulation Concepts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rgbClr val="00009B"/>
                </a:solidFill>
                <a:latin typeface="Arial" charset="0"/>
              </a:rPr>
              <a:t>Slide </a:t>
            </a:r>
            <a:fld id="{6DD19F91-013E-4742-AA30-ECE0A1DD60DC}" type="slidenum">
              <a:rPr lang="en-US" sz="1400" smtClean="0">
                <a:solidFill>
                  <a:srgbClr val="00009B"/>
                </a:solidFill>
                <a:latin typeface="Arial" charset="0"/>
              </a:rPr>
              <a:pPr eaLnBrk="1" hangingPunct="1"/>
              <a:t>4</a:t>
            </a:fld>
            <a:endParaRPr lang="en-US" sz="1400" dirty="0">
              <a:solidFill>
                <a:srgbClr val="00009B"/>
              </a:solidFill>
              <a:latin typeface="Arial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4294967295"/>
          </p:nvPr>
        </p:nvSpPr>
        <p:spPr>
          <a:xfrm>
            <a:off x="228600" y="6553200"/>
            <a:ext cx="27432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Properties of Random Numbers</a:t>
            </a:r>
            <a:endParaRPr lang="en-US" dirty="0">
              <a:latin typeface="Arial" charset="0"/>
            </a:endParaRP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dirty="0"/>
              <a:t>Two important statistical properties:</a:t>
            </a:r>
          </a:p>
          <a:p>
            <a:pPr lvl="1"/>
            <a:r>
              <a:rPr lang="en-US" altLang="en-US" sz="2000" dirty="0">
                <a:solidFill>
                  <a:srgbClr val="C00000"/>
                </a:solidFill>
              </a:rPr>
              <a:t>Uniformity </a:t>
            </a:r>
            <a:r>
              <a:rPr lang="en-US" altLang="en-US" sz="1600" dirty="0"/>
              <a:t>(</a:t>
            </a:r>
            <a:r>
              <a:rPr lang="en-US" sz="1800" dirty="0"/>
              <a:t>they are equally probable every where)</a:t>
            </a:r>
            <a:endParaRPr lang="en-US" altLang="en-US" sz="2000" dirty="0"/>
          </a:p>
          <a:p>
            <a:pPr lvl="1"/>
            <a:r>
              <a:rPr lang="en-US" altLang="en-US" sz="2000" dirty="0">
                <a:solidFill>
                  <a:srgbClr val="C00000"/>
                </a:solidFill>
              </a:rPr>
              <a:t>Independence </a:t>
            </a:r>
            <a:r>
              <a:rPr lang="en-US" altLang="en-US" sz="1600" dirty="0"/>
              <a:t>(T</a:t>
            </a:r>
            <a:r>
              <a:rPr lang="en-US" sz="1800" dirty="0"/>
              <a:t>he current value of a </a:t>
            </a:r>
            <a:r>
              <a:rPr lang="en-US" sz="1800" b="1" dirty="0"/>
              <a:t>random</a:t>
            </a:r>
            <a:r>
              <a:rPr lang="en-US" sz="1800" dirty="0"/>
              <a:t> variable has no relation with the previous values)</a:t>
            </a:r>
            <a:endParaRPr lang="en-US" altLang="en-US" sz="1600" dirty="0"/>
          </a:p>
          <a:p>
            <a:r>
              <a:rPr lang="en-US" altLang="en-US" sz="2400" dirty="0"/>
              <a:t>Random Number, R</a:t>
            </a:r>
            <a:r>
              <a:rPr lang="en-US" altLang="en-US" sz="2400" baseline="-25000" dirty="0"/>
              <a:t>i</a:t>
            </a:r>
            <a:r>
              <a:rPr lang="en-US" altLang="en-US" sz="2400" dirty="0"/>
              <a:t>, must be independently drawn from a </a:t>
            </a:r>
            <a:r>
              <a:rPr lang="en-US" altLang="en-US" sz="2400" dirty="0">
                <a:solidFill>
                  <a:srgbClr val="00B0F0"/>
                </a:solidFill>
              </a:rPr>
              <a:t>uniform</a:t>
            </a:r>
            <a:r>
              <a:rPr lang="en-US" altLang="en-US" sz="2400" dirty="0"/>
              <a:t> distribution with pdf:</a:t>
            </a:r>
          </a:p>
          <a:p>
            <a:endParaRPr lang="en-US" dirty="0"/>
          </a:p>
        </p:txBody>
      </p:sp>
      <p:pic>
        <p:nvPicPr>
          <p:cNvPr id="7" name="Picture 24" descr="07-1">
            <a:extLst>
              <a:ext uri="{FF2B5EF4-FFF2-40B4-BE49-F238E27FC236}">
                <a16:creationId xmlns:a16="http://schemas.microsoft.com/office/drawing/2014/main" id="{AF4EE363-945B-C14E-B9DC-1BC1609609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257800" y="3352800"/>
            <a:ext cx="3581400" cy="2224088"/>
          </a:xfrm>
          <a:prstGeom prst="rect">
            <a:avLst/>
          </a:prstGeom>
          <a:noFill/>
        </p:spPr>
      </p:pic>
      <p:graphicFrame>
        <p:nvGraphicFramePr>
          <p:cNvPr id="8" name="Object 26">
            <a:extLst>
              <a:ext uri="{FF2B5EF4-FFF2-40B4-BE49-F238E27FC236}">
                <a16:creationId xmlns:a16="http://schemas.microsoft.com/office/drawing/2014/main" id="{5AD0BEE9-D641-E24D-96A4-220A9A2D620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3687763"/>
          <a:ext cx="2819400" cy="960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7" name="Equation" r:id="rId5" imgW="26619200" imgH="9067800" progId="Equation.3">
                  <p:embed/>
                </p:oleObj>
              </mc:Choice>
              <mc:Fallback>
                <p:oleObj name="Equation" r:id="rId5" imgW="26619200" imgH="9067800" progId="Equation.3">
                  <p:embed/>
                  <p:pic>
                    <p:nvPicPr>
                      <p:cNvPr id="6" name="Object 26">
                        <a:extLst>
                          <a:ext uri="{FF2B5EF4-FFF2-40B4-BE49-F238E27FC236}">
                            <a16:creationId xmlns:a16="http://schemas.microsoft.com/office/drawing/2014/main" id="{224F1C1D-C825-C047-A172-9F5C1E63ECF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687763"/>
                        <a:ext cx="2819400" cy="960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28">
            <a:extLst>
              <a:ext uri="{FF2B5EF4-FFF2-40B4-BE49-F238E27FC236}">
                <a16:creationId xmlns:a16="http://schemas.microsoft.com/office/drawing/2014/main" id="{122E5A40-A09B-DE4E-8114-F39FBC1E6B4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6800" y="4724400"/>
          <a:ext cx="3276600" cy="1211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8" name="Equation" r:id="rId7" imgW="30137100" imgH="11112500" progId="Equation.3">
                  <p:embed/>
                </p:oleObj>
              </mc:Choice>
              <mc:Fallback>
                <p:oleObj name="Equation" r:id="rId7" imgW="30137100" imgH="11112500" progId="Equation.3">
                  <p:embed/>
                  <p:pic>
                    <p:nvPicPr>
                      <p:cNvPr id="7" name="Object 28">
                        <a:extLst>
                          <a:ext uri="{FF2B5EF4-FFF2-40B4-BE49-F238E27FC236}">
                            <a16:creationId xmlns:a16="http://schemas.microsoft.com/office/drawing/2014/main" id="{AF9B00A1-631B-7644-9DFB-B840F2B3EE9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724400"/>
                        <a:ext cx="3276600" cy="1211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21">
            <a:extLst>
              <a:ext uri="{FF2B5EF4-FFF2-40B4-BE49-F238E27FC236}">
                <a16:creationId xmlns:a16="http://schemas.microsoft.com/office/drawing/2014/main" id="{8F9CB7B4-1D9A-124A-9CA3-33C1D60C1D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5699125"/>
            <a:ext cx="2209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buClr>
                <a:schemeClr val="bg2"/>
              </a:buClr>
              <a:buSzPct val="75000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buClr>
                <a:schemeClr val="accent2"/>
              </a:buClr>
              <a:buSzPct val="80000"/>
              <a:buChar char="¨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buClr>
                <a:schemeClr val="bg2"/>
              </a:buClr>
              <a:buSzPct val="65000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buClr>
                <a:schemeClr val="accent2"/>
              </a:buClr>
              <a:buSzPct val="70000"/>
              <a:buChar char="¨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buClr>
                <a:schemeClr val="bg2"/>
              </a:buClr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dirty="0"/>
              <a:t>Figure: pdf for random numbers</a:t>
            </a:r>
          </a:p>
        </p:txBody>
      </p:sp>
    </p:spTree>
    <p:extLst>
      <p:ext uri="{BB962C8B-B14F-4D97-AF65-F5344CB8AC3E}">
        <p14:creationId xmlns:p14="http://schemas.microsoft.com/office/powerpoint/2010/main" val="3953470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rgbClr val="00009B"/>
                </a:solidFill>
                <a:latin typeface="Arial" charset="0"/>
              </a:rPr>
              <a:t> Simulation 101  – Fundamental Simulation Concepts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rgbClr val="00009B"/>
                </a:solidFill>
                <a:latin typeface="Arial" charset="0"/>
              </a:rPr>
              <a:t>Slide </a:t>
            </a:r>
            <a:fld id="{6DD19F91-013E-4742-AA30-ECE0A1DD60DC}" type="slidenum">
              <a:rPr lang="en-US" sz="1400" smtClean="0">
                <a:solidFill>
                  <a:srgbClr val="00009B"/>
                </a:solidFill>
                <a:latin typeface="Arial" charset="0"/>
              </a:rPr>
              <a:pPr eaLnBrk="1" hangingPunct="1"/>
              <a:t>5</a:t>
            </a:fld>
            <a:endParaRPr lang="en-US" sz="1400" dirty="0">
              <a:solidFill>
                <a:srgbClr val="00009B"/>
              </a:solidFill>
              <a:latin typeface="Arial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4294967295"/>
          </p:nvPr>
        </p:nvSpPr>
        <p:spPr>
          <a:xfrm>
            <a:off x="228600" y="6553200"/>
            <a:ext cx="27432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Properties of Random Numbers</a:t>
            </a:r>
            <a:endParaRPr lang="en-US" dirty="0">
              <a:latin typeface="Arial" charset="0"/>
            </a:endParaRP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Expected value and variance of random numbers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Expected value of each </a:t>
            </a:r>
            <a:r>
              <a:rPr lang="en-US" altLang="en-US" sz="2000" i="1" dirty="0"/>
              <a:t>R</a:t>
            </a:r>
            <a:r>
              <a:rPr lang="en-US" altLang="en-US" sz="2000" i="1" baseline="-25000" dirty="0"/>
              <a:t>i </a:t>
            </a:r>
            <a:r>
              <a:rPr lang="en-US" altLang="en-US" sz="2000" dirty="0"/>
              <a:t>is given by </a:t>
            </a:r>
            <a:endParaRPr lang="en-US" altLang="en-US" sz="2000" i="1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>
              <a:lnSpc>
                <a:spcPct val="80000"/>
              </a:lnSpc>
            </a:pPr>
            <a:endParaRPr lang="en-US" altLang="en-US" sz="2000" dirty="0"/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Variance for each R</a:t>
            </a:r>
            <a:r>
              <a:rPr lang="en-US" altLang="en-US" sz="2000" baseline="-25000" dirty="0"/>
              <a:t>i</a:t>
            </a:r>
            <a:r>
              <a:rPr lang="en-US" altLang="en-US" sz="2000" dirty="0"/>
              <a:t> is given by  </a:t>
            </a:r>
          </a:p>
          <a:p>
            <a:endParaRPr lang="en-US" dirty="0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9818D127-2F84-CE4C-B2FA-AA551F7DAE0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1673556"/>
              </p:ext>
            </p:extLst>
          </p:nvPr>
        </p:nvGraphicFramePr>
        <p:xfrm>
          <a:off x="2590800" y="2362200"/>
          <a:ext cx="28702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9" name="Equation" r:id="rId4" imgW="66116200" imgH="22821900" progId="Equation.3">
                  <p:embed/>
                </p:oleObj>
              </mc:Choice>
              <mc:Fallback>
                <p:oleObj name="Equation" r:id="rId4" imgW="66116200" imgH="22821900" progId="Equation.3">
                  <p:embed/>
                  <p:pic>
                    <p:nvPicPr>
                      <p:cNvPr id="5" name="Object 6">
                        <a:extLst>
                          <a:ext uri="{FF2B5EF4-FFF2-40B4-BE49-F238E27FC236}">
                            <a16:creationId xmlns:a16="http://schemas.microsoft.com/office/drawing/2014/main" id="{2C14A574-33CF-D942-93FB-A642876E4B2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2362200"/>
                        <a:ext cx="28702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338B1B3E-E0EB-AD48-B601-0D8B71E038E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1406160"/>
              </p:ext>
            </p:extLst>
          </p:nvPr>
        </p:nvGraphicFramePr>
        <p:xfrm>
          <a:off x="1600200" y="4724400"/>
          <a:ext cx="61341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20" name="Equation" r:id="rId6" imgW="141312900" imgH="22821900" progId="Equation.3">
                  <p:embed/>
                </p:oleObj>
              </mc:Choice>
              <mc:Fallback>
                <p:oleObj name="Equation" r:id="rId6" imgW="141312900" imgH="22821900" progId="Equation.3">
                  <p:embed/>
                  <p:pic>
                    <p:nvPicPr>
                      <p:cNvPr id="6" name="Object 7">
                        <a:extLst>
                          <a:ext uri="{FF2B5EF4-FFF2-40B4-BE49-F238E27FC236}">
                            <a16:creationId xmlns:a16="http://schemas.microsoft.com/office/drawing/2014/main" id="{2C34BD36-D04E-6246-BEF9-BEC86957BAD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724400"/>
                        <a:ext cx="61341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51078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rgbClr val="00009B"/>
                </a:solidFill>
                <a:latin typeface="Arial" charset="0"/>
              </a:rPr>
              <a:t> Simulation 101  – Fundamental Simulation Concepts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rgbClr val="00009B"/>
                </a:solidFill>
                <a:latin typeface="Arial" charset="0"/>
              </a:rPr>
              <a:t>Slide </a:t>
            </a:r>
            <a:fld id="{6DD19F91-013E-4742-AA30-ECE0A1DD60DC}" type="slidenum">
              <a:rPr lang="en-US" sz="1400" smtClean="0">
                <a:solidFill>
                  <a:srgbClr val="00009B"/>
                </a:solidFill>
                <a:latin typeface="Arial" charset="0"/>
              </a:rPr>
              <a:pPr eaLnBrk="1" hangingPunct="1"/>
              <a:t>6</a:t>
            </a:fld>
            <a:endParaRPr lang="en-US" sz="1400" dirty="0">
              <a:solidFill>
                <a:srgbClr val="00009B"/>
              </a:solidFill>
              <a:latin typeface="Arial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4294967295"/>
          </p:nvPr>
        </p:nvSpPr>
        <p:spPr>
          <a:xfrm>
            <a:off x="228600" y="6553200"/>
            <a:ext cx="27432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Generation of Pseudo-Random Numbers</a:t>
            </a:r>
            <a:endParaRPr lang="en-US" dirty="0">
              <a:latin typeface="Arial" charset="0"/>
            </a:endParaRP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200" dirty="0"/>
              <a:t>“Pseudo”, because generating numbers using a known method removes the potential for true randomness.</a:t>
            </a:r>
          </a:p>
          <a:p>
            <a:r>
              <a:rPr lang="en-US" altLang="en-US" sz="2200" dirty="0"/>
              <a:t>Goal: To produce a sequence of numbers in [</a:t>
            </a:r>
            <a:r>
              <a:rPr lang="en-US" altLang="en-US" sz="2200" i="1" dirty="0"/>
              <a:t>0,1</a:t>
            </a:r>
            <a:r>
              <a:rPr lang="en-US" altLang="en-US" sz="2200" dirty="0"/>
              <a:t>] that simulates, or imitates, the ideal properties of random numbers (RN).</a:t>
            </a:r>
          </a:p>
          <a:p>
            <a:r>
              <a:rPr lang="en-US" altLang="en-US" sz="2200" dirty="0"/>
              <a:t>Important considerations in RN routines:</a:t>
            </a:r>
          </a:p>
          <a:p>
            <a:pPr lvl="1"/>
            <a:r>
              <a:rPr lang="en-US" altLang="en-US" sz="2000" dirty="0">
                <a:solidFill>
                  <a:srgbClr val="00B0F0"/>
                </a:solidFill>
              </a:rPr>
              <a:t>Fast</a:t>
            </a:r>
          </a:p>
          <a:p>
            <a:pPr lvl="1"/>
            <a:r>
              <a:rPr lang="en-US" altLang="en-US" sz="2000" dirty="0">
                <a:solidFill>
                  <a:srgbClr val="00B0F0"/>
                </a:solidFill>
              </a:rPr>
              <a:t>Portable to different computers</a:t>
            </a:r>
          </a:p>
          <a:p>
            <a:pPr lvl="1"/>
            <a:r>
              <a:rPr lang="en-US" altLang="en-US" sz="2000" dirty="0">
                <a:solidFill>
                  <a:srgbClr val="00B0F0"/>
                </a:solidFill>
              </a:rPr>
              <a:t>Have sufficiently long cycle</a:t>
            </a:r>
          </a:p>
          <a:p>
            <a:pPr lvl="1"/>
            <a:r>
              <a:rPr lang="en-US" altLang="en-US" sz="2000" dirty="0">
                <a:solidFill>
                  <a:srgbClr val="00B0F0"/>
                </a:solidFill>
              </a:rPr>
              <a:t>Replicable</a:t>
            </a:r>
          </a:p>
          <a:p>
            <a:pPr lvl="1"/>
            <a:r>
              <a:rPr lang="en-US" altLang="en-US" sz="2000" dirty="0">
                <a:solidFill>
                  <a:srgbClr val="00B0F0"/>
                </a:solidFill>
              </a:rPr>
              <a:t>Closely approximate the ideal statistical properties of uniformity and independence</a:t>
            </a:r>
            <a:r>
              <a:rPr lang="en-US" altLang="en-US" sz="2000" dirty="0"/>
              <a:t>.</a:t>
            </a:r>
            <a:endParaRPr lang="en-US" altLang="en-US" sz="1200" dirty="0"/>
          </a:p>
          <a:p>
            <a:pPr lvl="2" eaLnBrk="1" hangingPunct="1"/>
            <a:endParaRPr lang="en-US" dirty="0">
              <a:latin typeface="Arial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D5A123D-4302-0F41-8BBE-2C64C6CD23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446" y="2286000"/>
            <a:ext cx="8517107" cy="250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883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rgbClr val="00009B"/>
                </a:solidFill>
                <a:latin typeface="Arial" charset="0"/>
              </a:rPr>
              <a:t> Simulation 101  – Fundamental Simulation Concepts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rgbClr val="00009B"/>
                </a:solidFill>
                <a:latin typeface="Arial" charset="0"/>
              </a:rPr>
              <a:t>Slide </a:t>
            </a:r>
            <a:fld id="{6DD19F91-013E-4742-AA30-ECE0A1DD60DC}" type="slidenum">
              <a:rPr lang="en-US" sz="1400" smtClean="0">
                <a:solidFill>
                  <a:srgbClr val="00009B"/>
                </a:solidFill>
                <a:latin typeface="Arial" charset="0"/>
              </a:rPr>
              <a:pPr eaLnBrk="1" hangingPunct="1"/>
              <a:t>7</a:t>
            </a:fld>
            <a:endParaRPr lang="en-US" sz="1400" dirty="0">
              <a:solidFill>
                <a:srgbClr val="00009B"/>
              </a:solidFill>
              <a:latin typeface="Arial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4294967295"/>
          </p:nvPr>
        </p:nvSpPr>
        <p:spPr>
          <a:xfrm>
            <a:off x="228600" y="6553200"/>
            <a:ext cx="27432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Random Number Generators</a:t>
            </a:r>
            <a:endParaRPr lang="en-US" dirty="0">
              <a:latin typeface="Arial" charset="0"/>
            </a:endParaRP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Mid-square Generator</a:t>
            </a:r>
          </a:p>
          <a:p>
            <a:pPr marL="752475" lvl="1" indent="-352425">
              <a:lnSpc>
                <a:spcPct val="90000"/>
              </a:lnSpc>
            </a:pPr>
            <a:r>
              <a:rPr lang="en-US" b="1" i="1" dirty="0">
                <a:solidFill>
                  <a:srgbClr val="C00000"/>
                </a:solidFill>
                <a:latin typeface="Arial" charset="0"/>
              </a:rPr>
              <a:t>Random number seed </a:t>
            </a:r>
          </a:p>
          <a:p>
            <a:pPr marL="1152525" lvl="2" indent="-352425">
              <a:lnSpc>
                <a:spcPct val="90000"/>
              </a:lnSpc>
            </a:pPr>
            <a:r>
              <a:rPr lang="en-US" dirty="0">
                <a:latin typeface="Arial" charset="0"/>
              </a:rPr>
              <a:t>Initial random number used to generate the next random number which is in turn transformed into the new seed value.</a:t>
            </a:r>
          </a:p>
          <a:p>
            <a:pPr marL="352425" indent="-352425">
              <a:lnSpc>
                <a:spcPct val="90000"/>
              </a:lnSpc>
            </a:pPr>
            <a:endParaRPr lang="en-US" dirty="0">
              <a:latin typeface="Arial" charset="0"/>
            </a:endParaRPr>
          </a:p>
          <a:p>
            <a:pPr marL="752475" lvl="1" indent="-352425">
              <a:lnSpc>
                <a:spcPct val="90000"/>
              </a:lnSpc>
            </a:pPr>
            <a:r>
              <a:rPr lang="en-US" b="1" dirty="0">
                <a:latin typeface="Arial" charset="0"/>
              </a:rPr>
              <a:t>Proposed by von Neumann and Metropolis in the 1940’s</a:t>
            </a:r>
          </a:p>
          <a:p>
            <a:pPr marL="1152525" lvl="2">
              <a:lnSpc>
                <a:spcPct val="80000"/>
              </a:lnSpc>
            </a:pPr>
            <a:r>
              <a:rPr lang="en-US" i="1" dirty="0">
                <a:latin typeface="Arial" charset="0"/>
              </a:rPr>
              <a:t>Start with an initial four-digit positive integer seed X</a:t>
            </a:r>
            <a:r>
              <a:rPr lang="en-US" i="1" baseline="-25000" dirty="0">
                <a:latin typeface="Arial" charset="0"/>
              </a:rPr>
              <a:t>0</a:t>
            </a:r>
            <a:r>
              <a:rPr lang="en-US" i="1" dirty="0">
                <a:latin typeface="Arial" charset="0"/>
              </a:rPr>
              <a:t> </a:t>
            </a:r>
          </a:p>
          <a:p>
            <a:pPr marL="1152525" lvl="2">
              <a:lnSpc>
                <a:spcPct val="80000"/>
              </a:lnSpc>
            </a:pPr>
            <a:r>
              <a:rPr lang="en-US" i="1" dirty="0">
                <a:latin typeface="Arial" charset="0"/>
              </a:rPr>
              <a:t>Square it to obtain an integer with up to eight digits</a:t>
            </a:r>
          </a:p>
          <a:p>
            <a:pPr marL="1152525" lvl="2">
              <a:lnSpc>
                <a:spcPct val="80000"/>
              </a:lnSpc>
            </a:pPr>
            <a:r>
              <a:rPr lang="en-US" i="1" dirty="0">
                <a:latin typeface="Arial" charset="0"/>
              </a:rPr>
              <a:t>Take the middle four digits as the next four-digit number, X</a:t>
            </a:r>
            <a:r>
              <a:rPr lang="en-US" i="1" baseline="-25000" dirty="0">
                <a:latin typeface="Arial" charset="0"/>
              </a:rPr>
              <a:t>1</a:t>
            </a:r>
            <a:r>
              <a:rPr lang="en-US" i="1" dirty="0">
                <a:latin typeface="Arial" charset="0"/>
              </a:rPr>
              <a:t> </a:t>
            </a:r>
          </a:p>
          <a:p>
            <a:pPr marL="1152525" lvl="2">
              <a:lnSpc>
                <a:spcPct val="80000"/>
              </a:lnSpc>
            </a:pPr>
            <a:r>
              <a:rPr lang="en-US" i="1" dirty="0">
                <a:latin typeface="Arial" charset="0"/>
              </a:rPr>
              <a:t>Place a decimal point at the left of X</a:t>
            </a:r>
            <a:r>
              <a:rPr lang="en-US" i="1" baseline="-25000" dirty="0">
                <a:latin typeface="Arial" charset="0"/>
              </a:rPr>
              <a:t>1</a:t>
            </a:r>
            <a:r>
              <a:rPr lang="en-US" i="1" dirty="0">
                <a:latin typeface="Arial" charset="0"/>
              </a:rPr>
              <a:t> to get first random number R</a:t>
            </a:r>
            <a:r>
              <a:rPr lang="en-US" i="1" baseline="-25000" dirty="0">
                <a:latin typeface="Arial" charset="0"/>
              </a:rPr>
              <a:t>1</a:t>
            </a:r>
            <a:endParaRPr lang="en-US" i="1" dirty="0">
              <a:latin typeface="Arial" charset="0"/>
            </a:endParaRPr>
          </a:p>
          <a:p>
            <a:pPr marL="1152525" lvl="2">
              <a:lnSpc>
                <a:spcPct val="80000"/>
              </a:lnSpc>
            </a:pPr>
            <a:r>
              <a:rPr lang="en-US" i="1" dirty="0">
                <a:latin typeface="Arial" charset="0"/>
              </a:rPr>
              <a:t>Square X</a:t>
            </a:r>
            <a:r>
              <a:rPr lang="en-US" i="1" baseline="-25000" dirty="0">
                <a:latin typeface="Arial" charset="0"/>
              </a:rPr>
              <a:t>1 </a:t>
            </a:r>
            <a:r>
              <a:rPr lang="en-US" i="1" dirty="0">
                <a:latin typeface="Arial" charset="0"/>
              </a:rPr>
              <a:t>and continue process</a:t>
            </a:r>
          </a:p>
          <a:p>
            <a:pPr lvl="1" eaLnBrk="1" hangingPunct="1"/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6609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rgbClr val="00009B"/>
                </a:solidFill>
                <a:latin typeface="Arial" charset="0"/>
              </a:rPr>
              <a:t> Simulation 101  – Fundamental Simulation Concepts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rgbClr val="00009B"/>
                </a:solidFill>
                <a:latin typeface="Arial" charset="0"/>
              </a:rPr>
              <a:t>Slide </a:t>
            </a:r>
            <a:fld id="{6DD19F91-013E-4742-AA30-ECE0A1DD60DC}" type="slidenum">
              <a:rPr lang="en-US" sz="1400" smtClean="0">
                <a:solidFill>
                  <a:srgbClr val="00009B"/>
                </a:solidFill>
                <a:latin typeface="Arial" charset="0"/>
              </a:rPr>
              <a:pPr eaLnBrk="1" hangingPunct="1"/>
              <a:t>8</a:t>
            </a:fld>
            <a:endParaRPr lang="en-US" sz="1400" dirty="0">
              <a:solidFill>
                <a:srgbClr val="00009B"/>
              </a:solidFill>
              <a:latin typeface="Arial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4294967295"/>
          </p:nvPr>
        </p:nvSpPr>
        <p:spPr>
          <a:xfrm>
            <a:off x="228600" y="6553200"/>
            <a:ext cx="27432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Mid-square Generator</a:t>
            </a: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52425" indent="-352425">
              <a:lnSpc>
                <a:spcPct val="90000"/>
              </a:lnSpc>
              <a:buNone/>
            </a:pPr>
            <a:r>
              <a:rPr lang="en-US" sz="2400" b="0" dirty="0">
                <a:latin typeface="Arial" charset="0"/>
              </a:rPr>
              <a:t>Let </a:t>
            </a:r>
            <a:r>
              <a:rPr lang="en-US" sz="2400" b="0" i="1" dirty="0">
                <a:latin typeface="Arial" charset="0"/>
              </a:rPr>
              <a:t>X</a:t>
            </a:r>
            <a:r>
              <a:rPr lang="en-US" sz="2400" b="0" i="1" baseline="-25000" dirty="0">
                <a:latin typeface="Arial" charset="0"/>
              </a:rPr>
              <a:t>0</a:t>
            </a:r>
            <a:r>
              <a:rPr lang="en-US" sz="2400" b="0" i="1" dirty="0">
                <a:latin typeface="Arial" charset="0"/>
              </a:rPr>
              <a:t> </a:t>
            </a:r>
            <a:r>
              <a:rPr lang="en-US" sz="2400" b="0" dirty="0">
                <a:latin typeface="Arial" charset="0"/>
              </a:rPr>
              <a:t>= 5497</a:t>
            </a:r>
          </a:p>
          <a:p>
            <a:pPr marL="352425" indent="-352425">
              <a:lnSpc>
                <a:spcPct val="90000"/>
              </a:lnSpc>
            </a:pPr>
            <a:r>
              <a:rPr lang="en-US" sz="2400" b="0" i="1" dirty="0">
                <a:latin typeface="Arial" charset="0"/>
              </a:rPr>
              <a:t>X</a:t>
            </a:r>
            <a:r>
              <a:rPr lang="en-US" sz="2400" b="0" i="1" baseline="-25000" dirty="0">
                <a:latin typeface="Arial" charset="0"/>
              </a:rPr>
              <a:t>1</a:t>
            </a:r>
            <a:r>
              <a:rPr lang="en-US" sz="2400" b="0" i="1" dirty="0">
                <a:latin typeface="Arial" charset="0"/>
              </a:rPr>
              <a:t> </a:t>
            </a:r>
            <a:r>
              <a:rPr lang="en-US" sz="2400" b="0" dirty="0">
                <a:latin typeface="Arial" charset="0"/>
              </a:rPr>
              <a:t>= (5497)</a:t>
            </a:r>
            <a:r>
              <a:rPr lang="en-US" sz="2400" b="0" baseline="30000" dirty="0">
                <a:latin typeface="Arial" charset="0"/>
              </a:rPr>
              <a:t>2</a:t>
            </a:r>
            <a:r>
              <a:rPr lang="en-US" sz="2400" b="0" dirty="0">
                <a:latin typeface="Arial" charset="0"/>
              </a:rPr>
              <a:t> = 30</a:t>
            </a:r>
            <a:r>
              <a:rPr lang="en-US" sz="2400" u="sng" dirty="0">
                <a:latin typeface="Arial" charset="0"/>
              </a:rPr>
              <a:t>2170</a:t>
            </a:r>
            <a:r>
              <a:rPr lang="en-US" sz="2400" b="0" dirty="0">
                <a:latin typeface="Arial" charset="0"/>
              </a:rPr>
              <a:t>09        </a:t>
            </a:r>
            <a:r>
              <a:rPr lang="en-US" sz="2400" b="0" i="1" dirty="0">
                <a:latin typeface="Arial" charset="0"/>
              </a:rPr>
              <a:t>X</a:t>
            </a:r>
            <a:r>
              <a:rPr lang="en-US" sz="2400" b="0" i="1" baseline="-25000" dirty="0">
                <a:latin typeface="Arial" charset="0"/>
              </a:rPr>
              <a:t>1</a:t>
            </a:r>
            <a:r>
              <a:rPr lang="en-US" sz="2400" b="0" baseline="-25000" dirty="0">
                <a:latin typeface="Arial" charset="0"/>
              </a:rPr>
              <a:t> </a:t>
            </a:r>
            <a:r>
              <a:rPr lang="en-US" sz="2400" b="0" dirty="0">
                <a:latin typeface="Arial" charset="0"/>
              </a:rPr>
              <a:t>= 2170, </a:t>
            </a:r>
            <a:r>
              <a:rPr lang="en-US" sz="2400" b="0" i="1" dirty="0">
                <a:latin typeface="Arial" charset="0"/>
              </a:rPr>
              <a:t>R</a:t>
            </a:r>
            <a:r>
              <a:rPr lang="en-US" sz="2400" b="0" i="1" baseline="-25000" dirty="0">
                <a:latin typeface="Arial" charset="0"/>
              </a:rPr>
              <a:t>1</a:t>
            </a:r>
            <a:r>
              <a:rPr lang="en-US" sz="2400" b="0" i="1" dirty="0">
                <a:latin typeface="Arial" charset="0"/>
              </a:rPr>
              <a:t> </a:t>
            </a:r>
            <a:r>
              <a:rPr lang="en-US" sz="2400" b="0" dirty="0">
                <a:latin typeface="Arial" charset="0"/>
              </a:rPr>
              <a:t>= 0.2170</a:t>
            </a:r>
          </a:p>
          <a:p>
            <a:pPr marL="352425" indent="-352425">
              <a:lnSpc>
                <a:spcPct val="90000"/>
              </a:lnSpc>
            </a:pPr>
            <a:r>
              <a:rPr lang="en-US" sz="2400" b="0" i="1" dirty="0">
                <a:latin typeface="Arial" charset="0"/>
              </a:rPr>
              <a:t>X</a:t>
            </a:r>
            <a:r>
              <a:rPr lang="en-US" sz="2400" b="0" i="1" baseline="-25000" dirty="0">
                <a:latin typeface="Arial" charset="0"/>
              </a:rPr>
              <a:t>2</a:t>
            </a:r>
            <a:r>
              <a:rPr lang="en-US" sz="2400" b="0" i="1" dirty="0">
                <a:latin typeface="Arial" charset="0"/>
              </a:rPr>
              <a:t> </a:t>
            </a:r>
            <a:r>
              <a:rPr lang="en-US" sz="2400" b="0" dirty="0">
                <a:latin typeface="Arial" charset="0"/>
              </a:rPr>
              <a:t>= (2170)</a:t>
            </a:r>
            <a:r>
              <a:rPr lang="en-US" sz="2400" b="0" baseline="30000" dirty="0">
                <a:latin typeface="Arial" charset="0"/>
              </a:rPr>
              <a:t>2</a:t>
            </a:r>
            <a:r>
              <a:rPr lang="en-US" sz="2400" b="0" dirty="0">
                <a:latin typeface="Arial" charset="0"/>
              </a:rPr>
              <a:t> = 04</a:t>
            </a:r>
            <a:r>
              <a:rPr lang="en-US" sz="2400" u="sng" dirty="0">
                <a:latin typeface="Arial" charset="0"/>
              </a:rPr>
              <a:t>7089</a:t>
            </a:r>
            <a:r>
              <a:rPr lang="en-US" sz="2400" b="0" dirty="0">
                <a:latin typeface="Arial" charset="0"/>
              </a:rPr>
              <a:t>00        </a:t>
            </a:r>
            <a:r>
              <a:rPr lang="en-US" sz="2400" b="0" i="1" dirty="0">
                <a:latin typeface="Arial" charset="0"/>
              </a:rPr>
              <a:t>X</a:t>
            </a:r>
            <a:r>
              <a:rPr lang="en-US" sz="2400" b="0" i="1" baseline="-25000" dirty="0">
                <a:latin typeface="Arial" charset="0"/>
              </a:rPr>
              <a:t>2</a:t>
            </a:r>
            <a:r>
              <a:rPr lang="en-US" sz="2400" b="0" baseline="-25000" dirty="0">
                <a:latin typeface="Arial" charset="0"/>
              </a:rPr>
              <a:t> </a:t>
            </a:r>
            <a:r>
              <a:rPr lang="en-US" sz="2400" b="0" dirty="0">
                <a:latin typeface="Arial" charset="0"/>
              </a:rPr>
              <a:t>= 7089, </a:t>
            </a:r>
            <a:r>
              <a:rPr lang="en-US" sz="2400" b="0" i="1" dirty="0">
                <a:latin typeface="Arial" charset="0"/>
              </a:rPr>
              <a:t>R</a:t>
            </a:r>
            <a:r>
              <a:rPr lang="en-US" sz="2400" b="0" i="1" baseline="-25000" dirty="0">
                <a:latin typeface="Arial" charset="0"/>
              </a:rPr>
              <a:t>2</a:t>
            </a:r>
            <a:r>
              <a:rPr lang="en-US" sz="2400" b="0" i="1" dirty="0">
                <a:latin typeface="Arial" charset="0"/>
              </a:rPr>
              <a:t> </a:t>
            </a:r>
            <a:r>
              <a:rPr lang="en-US" sz="2400" b="0" dirty="0">
                <a:latin typeface="Arial" charset="0"/>
              </a:rPr>
              <a:t>= 0.7089</a:t>
            </a:r>
          </a:p>
          <a:p>
            <a:pPr marL="352425" indent="-352425">
              <a:lnSpc>
                <a:spcPct val="90000"/>
              </a:lnSpc>
            </a:pPr>
            <a:r>
              <a:rPr lang="en-US" sz="2400" b="0" i="1" dirty="0">
                <a:latin typeface="Arial" charset="0"/>
              </a:rPr>
              <a:t>X</a:t>
            </a:r>
            <a:r>
              <a:rPr lang="en-US" sz="2400" b="0" i="1" baseline="-25000" dirty="0">
                <a:latin typeface="Arial" charset="0"/>
              </a:rPr>
              <a:t>3</a:t>
            </a:r>
            <a:r>
              <a:rPr lang="en-US" sz="2400" b="0" i="1" dirty="0">
                <a:latin typeface="Arial" charset="0"/>
              </a:rPr>
              <a:t> </a:t>
            </a:r>
            <a:r>
              <a:rPr lang="en-US" sz="2400" b="0" dirty="0">
                <a:latin typeface="Arial" charset="0"/>
              </a:rPr>
              <a:t>= (7089)</a:t>
            </a:r>
            <a:r>
              <a:rPr lang="en-US" sz="2400" b="0" baseline="30000" dirty="0">
                <a:latin typeface="Arial" charset="0"/>
              </a:rPr>
              <a:t>2</a:t>
            </a:r>
            <a:r>
              <a:rPr lang="en-US" sz="2400" b="0" dirty="0">
                <a:latin typeface="Arial" charset="0"/>
              </a:rPr>
              <a:t> = 50</a:t>
            </a:r>
            <a:r>
              <a:rPr lang="en-US" sz="2400" u="sng" dirty="0">
                <a:latin typeface="Arial" charset="0"/>
              </a:rPr>
              <a:t>2539</a:t>
            </a:r>
            <a:r>
              <a:rPr lang="en-US" sz="2400" b="0" dirty="0">
                <a:latin typeface="Arial" charset="0"/>
              </a:rPr>
              <a:t>21        </a:t>
            </a:r>
            <a:r>
              <a:rPr lang="en-US" sz="2400" b="0" i="1" dirty="0">
                <a:latin typeface="Arial" charset="0"/>
              </a:rPr>
              <a:t>X</a:t>
            </a:r>
            <a:r>
              <a:rPr lang="en-US" sz="2400" b="0" i="1" baseline="-25000" dirty="0">
                <a:latin typeface="Arial" charset="0"/>
              </a:rPr>
              <a:t>3</a:t>
            </a:r>
            <a:r>
              <a:rPr lang="en-US" sz="2400" b="0" baseline="-25000" dirty="0">
                <a:latin typeface="Arial" charset="0"/>
              </a:rPr>
              <a:t> </a:t>
            </a:r>
            <a:r>
              <a:rPr lang="en-US" sz="2400" b="0" dirty="0">
                <a:latin typeface="Arial" charset="0"/>
              </a:rPr>
              <a:t>= 2539, </a:t>
            </a:r>
            <a:r>
              <a:rPr lang="en-US" sz="2400" b="0" i="1" dirty="0">
                <a:latin typeface="Arial" charset="0"/>
              </a:rPr>
              <a:t>R</a:t>
            </a:r>
            <a:r>
              <a:rPr lang="en-US" sz="2400" b="0" i="1" baseline="-25000" dirty="0">
                <a:latin typeface="Arial" charset="0"/>
              </a:rPr>
              <a:t>3</a:t>
            </a:r>
            <a:r>
              <a:rPr lang="en-US" sz="2400" b="0" i="1" dirty="0">
                <a:latin typeface="Arial" charset="0"/>
              </a:rPr>
              <a:t> </a:t>
            </a:r>
            <a:r>
              <a:rPr lang="en-US" sz="2400" b="0" dirty="0">
                <a:latin typeface="Arial" charset="0"/>
              </a:rPr>
              <a:t>= 0.2539</a:t>
            </a:r>
          </a:p>
          <a:p>
            <a:pPr marL="352425" indent="-352425">
              <a:lnSpc>
                <a:spcPct val="90000"/>
              </a:lnSpc>
            </a:pPr>
            <a:r>
              <a:rPr lang="en-US" sz="2400" b="0" dirty="0">
                <a:latin typeface="Arial" charset="0"/>
              </a:rPr>
              <a:t>...and so on...</a:t>
            </a:r>
          </a:p>
          <a:p>
            <a:pPr marL="352425" indent="-352425">
              <a:lnSpc>
                <a:spcPct val="90000"/>
              </a:lnSpc>
              <a:buNone/>
            </a:pPr>
            <a:endParaRPr lang="en-US" sz="1200" i="1" dirty="0">
              <a:latin typeface="Arial" charset="0"/>
              <a:sym typeface="Monotype Sorts" charset="0"/>
            </a:endParaRPr>
          </a:p>
          <a:p>
            <a:pPr marL="352425" indent="-352425">
              <a:lnSpc>
                <a:spcPct val="90000"/>
              </a:lnSpc>
              <a:buNone/>
            </a:pPr>
            <a:endParaRPr lang="en-US" altLang="zh-CN" sz="2400" i="1" dirty="0">
              <a:latin typeface="Arial" charset="0"/>
              <a:ea typeface="宋体" charset="0"/>
              <a:cs typeface="宋体" charset="0"/>
              <a:sym typeface="Monotype Sorts" charset="0"/>
            </a:endParaRPr>
          </a:p>
          <a:p>
            <a:pPr marL="352425" indent="-352425">
              <a:lnSpc>
                <a:spcPct val="90000"/>
              </a:lnSpc>
              <a:buNone/>
            </a:pPr>
            <a:r>
              <a:rPr lang="en-US" sz="2400" i="1" dirty="0">
                <a:latin typeface="Arial" charset="0"/>
                <a:sym typeface="Monotype Sorts" charset="0"/>
              </a:rPr>
              <a:t>Pros of the mid-square method</a:t>
            </a:r>
            <a:endParaRPr lang="en-US" sz="2400" dirty="0">
              <a:latin typeface="Arial" charset="0"/>
              <a:sym typeface="Monotype Sorts" charset="0"/>
            </a:endParaRPr>
          </a:p>
          <a:p>
            <a:pPr marL="746125" lvl="1" indent="-279400">
              <a:lnSpc>
                <a:spcPct val="90000"/>
              </a:lnSpc>
            </a:pPr>
            <a:r>
              <a:rPr lang="en-US" sz="2000" dirty="0">
                <a:latin typeface="Arial" charset="0"/>
                <a:sym typeface="Monotype Sorts" charset="0"/>
              </a:rPr>
              <a:t>Rather simple to implement</a:t>
            </a:r>
          </a:p>
          <a:p>
            <a:pPr marL="352425" indent="-352425">
              <a:lnSpc>
                <a:spcPct val="90000"/>
              </a:lnSpc>
              <a:buNone/>
            </a:pPr>
            <a:r>
              <a:rPr lang="en-US" sz="2400" i="1" dirty="0">
                <a:latin typeface="Arial" charset="0"/>
                <a:sym typeface="Monotype Sorts" charset="0"/>
              </a:rPr>
              <a:t>Cons of the mid-square method</a:t>
            </a:r>
            <a:endParaRPr lang="en-US" sz="2400" dirty="0">
              <a:latin typeface="Arial" charset="0"/>
              <a:sym typeface="Monotype Sorts" charset="0"/>
            </a:endParaRPr>
          </a:p>
          <a:p>
            <a:pPr marL="746125" lvl="1" indent="-279400">
              <a:lnSpc>
                <a:spcPct val="90000"/>
              </a:lnSpc>
            </a:pPr>
            <a:r>
              <a:rPr lang="en-US" sz="2000" dirty="0">
                <a:latin typeface="Arial" charset="0"/>
                <a:sym typeface="Monotype Sorts" charset="0"/>
              </a:rPr>
              <a:t>Difficult to choose initial seed that will give </a:t>
            </a:r>
            <a:r>
              <a:rPr lang="en-US" sz="2000" i="1" dirty="0">
                <a:latin typeface="Arial" charset="0"/>
                <a:sym typeface="Monotype Sorts" charset="0"/>
              </a:rPr>
              <a:t>good</a:t>
            </a:r>
            <a:r>
              <a:rPr lang="en-US" sz="2000" dirty="0">
                <a:latin typeface="Arial" charset="0"/>
                <a:sym typeface="Monotype Sorts" charset="0"/>
              </a:rPr>
              <a:t> sequence</a:t>
            </a:r>
          </a:p>
          <a:p>
            <a:pPr marL="746125" lvl="1" indent="-279400">
              <a:lnSpc>
                <a:spcPct val="90000"/>
              </a:lnSpc>
            </a:pPr>
            <a:r>
              <a:rPr lang="en-US" sz="2000" dirty="0">
                <a:latin typeface="Arial" charset="0"/>
                <a:sym typeface="Monotype Sorts" charset="0"/>
              </a:rPr>
              <a:t>Strong tendency to degenerate fairly rapidly to zero</a:t>
            </a:r>
          </a:p>
        </p:txBody>
      </p:sp>
    </p:spTree>
    <p:extLst>
      <p:ext uri="{BB962C8B-B14F-4D97-AF65-F5344CB8AC3E}">
        <p14:creationId xmlns:p14="http://schemas.microsoft.com/office/powerpoint/2010/main" val="3009093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6075" indent="-279400">
              <a:lnSpc>
                <a:spcPct val="90000"/>
              </a:lnSpc>
            </a:pPr>
            <a:r>
              <a:rPr lang="en-US" sz="2400" dirty="0">
                <a:latin typeface="Arial" charset="0"/>
                <a:sym typeface="Monotype Sorts" charset="0"/>
              </a:rPr>
              <a:t>Difficult to choose initial seed that will give </a:t>
            </a:r>
            <a:r>
              <a:rPr lang="en-US" sz="2400" i="1" dirty="0">
                <a:latin typeface="Arial" charset="0"/>
                <a:sym typeface="Monotype Sorts" charset="0"/>
              </a:rPr>
              <a:t>good</a:t>
            </a:r>
            <a:r>
              <a:rPr lang="en-US" sz="2400" dirty="0">
                <a:latin typeface="Arial" charset="0"/>
                <a:sym typeface="Monotype Sorts" charset="0"/>
              </a:rPr>
              <a:t> sequence</a:t>
            </a:r>
          </a:p>
          <a:p>
            <a:pPr marL="346075" indent="-279400">
              <a:lnSpc>
                <a:spcPct val="90000"/>
              </a:lnSpc>
            </a:pPr>
            <a:endParaRPr lang="en-US" sz="2400" dirty="0">
              <a:latin typeface="Arial" charset="0"/>
              <a:sym typeface="Monotype Sorts" charset="0"/>
            </a:endParaRPr>
          </a:p>
          <a:p>
            <a:pPr marL="346075" indent="-279400">
              <a:lnSpc>
                <a:spcPct val="90000"/>
              </a:lnSpc>
            </a:pPr>
            <a:endParaRPr lang="en-US" sz="2400" dirty="0">
              <a:latin typeface="Arial" charset="0"/>
              <a:sym typeface="Monotype Sorts" charset="0"/>
            </a:endParaRPr>
          </a:p>
          <a:p>
            <a:pPr marL="346075" indent="-279400">
              <a:lnSpc>
                <a:spcPct val="90000"/>
              </a:lnSpc>
            </a:pPr>
            <a:r>
              <a:rPr lang="en-US" sz="2400" dirty="0">
                <a:latin typeface="Arial" charset="0"/>
                <a:sym typeface="Monotype Sorts" charset="0"/>
              </a:rPr>
              <a:t>Strong tendency to degenerate fairly rapidly to zero</a:t>
            </a:r>
          </a:p>
          <a:p>
            <a:pPr marL="346075" indent="-279400">
              <a:lnSpc>
                <a:spcPct val="90000"/>
              </a:lnSpc>
            </a:pPr>
            <a:endParaRPr lang="en-US" sz="2400" dirty="0">
              <a:latin typeface="Arial" charset="0"/>
              <a:sym typeface="Monotype Sorts" charset="0"/>
            </a:endParaRPr>
          </a:p>
          <a:p>
            <a:pPr marL="1085850" lvl="2" indent="-285750" eaLnBrk="1" hangingPunct="1">
              <a:lnSpc>
                <a:spcPct val="90000"/>
              </a:lnSpc>
            </a:pPr>
            <a:r>
              <a:rPr lang="en-US" altLang="en-US" sz="1600" dirty="0"/>
              <a:t>Let </a:t>
            </a:r>
            <a:r>
              <a:rPr lang="en-US" altLang="en-US" sz="1600" i="1" dirty="0"/>
              <a:t>X</a:t>
            </a:r>
            <a:r>
              <a:rPr lang="en-US" altLang="en-US" sz="1600" i="1" baseline="-25000" dirty="0"/>
              <a:t>0</a:t>
            </a:r>
            <a:r>
              <a:rPr lang="en-US" altLang="en-US" sz="1600" i="1" dirty="0"/>
              <a:t> </a:t>
            </a:r>
            <a:r>
              <a:rPr lang="en-US" altLang="en-US" sz="1600" dirty="0"/>
              <a:t>= 5197</a:t>
            </a:r>
          </a:p>
          <a:p>
            <a:pPr marL="800100" lvl="2" indent="0" eaLnBrk="1" hangingPunct="1">
              <a:lnSpc>
                <a:spcPct val="90000"/>
              </a:lnSpc>
              <a:buNone/>
            </a:pPr>
            <a:r>
              <a:rPr lang="en-US" altLang="en-US" sz="1600" i="1" dirty="0"/>
              <a:t>X</a:t>
            </a:r>
            <a:r>
              <a:rPr lang="en-US" altLang="en-US" sz="1600" i="1" baseline="-25000" dirty="0"/>
              <a:t>1</a:t>
            </a:r>
            <a:r>
              <a:rPr lang="en-US" altLang="en-US" sz="1600" i="1" dirty="0"/>
              <a:t> </a:t>
            </a:r>
            <a:r>
              <a:rPr lang="en-US" altLang="en-US" sz="1600" dirty="0"/>
              <a:t>= (5197)</a:t>
            </a:r>
            <a:r>
              <a:rPr lang="en-US" altLang="en-US" sz="1600" baseline="30000" dirty="0"/>
              <a:t>2</a:t>
            </a:r>
            <a:r>
              <a:rPr lang="en-US" altLang="en-US" sz="1600" dirty="0"/>
              <a:t> = 27</a:t>
            </a:r>
            <a:r>
              <a:rPr lang="en-US" altLang="en-US" sz="1600" u="sng" dirty="0"/>
              <a:t>0088</a:t>
            </a:r>
            <a:r>
              <a:rPr lang="en-US" altLang="en-US" sz="1600" dirty="0"/>
              <a:t>09        </a:t>
            </a:r>
            <a:r>
              <a:rPr lang="en-US" altLang="en-US" sz="1600" i="1" dirty="0"/>
              <a:t>X</a:t>
            </a:r>
            <a:r>
              <a:rPr lang="en-US" altLang="en-US" sz="1600" i="1" baseline="-25000" dirty="0"/>
              <a:t>1</a:t>
            </a:r>
            <a:r>
              <a:rPr lang="en-US" altLang="en-US" sz="1600" baseline="-25000" dirty="0"/>
              <a:t> </a:t>
            </a:r>
            <a:r>
              <a:rPr lang="en-US" altLang="en-US" sz="1600" dirty="0"/>
              <a:t>= 0088, </a:t>
            </a:r>
            <a:r>
              <a:rPr lang="en-US" altLang="en-US" sz="1600" i="1" dirty="0"/>
              <a:t>R</a:t>
            </a:r>
            <a:r>
              <a:rPr lang="en-US" altLang="en-US" sz="1600" i="1" baseline="-25000" dirty="0"/>
              <a:t>1</a:t>
            </a:r>
            <a:r>
              <a:rPr lang="en-US" altLang="en-US" sz="1600" i="1" dirty="0"/>
              <a:t> </a:t>
            </a:r>
            <a:r>
              <a:rPr lang="en-US" altLang="en-US" sz="1600" dirty="0"/>
              <a:t>= 0.0088</a:t>
            </a:r>
          </a:p>
          <a:p>
            <a:pPr marL="800100" lvl="2" indent="0" eaLnBrk="1" hangingPunct="1">
              <a:lnSpc>
                <a:spcPct val="90000"/>
              </a:lnSpc>
              <a:buNone/>
            </a:pPr>
            <a:r>
              <a:rPr lang="en-US" altLang="en-US" sz="1600" i="1" dirty="0"/>
              <a:t>X</a:t>
            </a:r>
            <a:r>
              <a:rPr lang="en-US" altLang="en-US" sz="1600" i="1" baseline="-25000" dirty="0"/>
              <a:t>2</a:t>
            </a:r>
            <a:r>
              <a:rPr lang="en-US" altLang="en-US" sz="1600" i="1" dirty="0"/>
              <a:t> </a:t>
            </a:r>
            <a:r>
              <a:rPr lang="en-US" altLang="en-US" sz="1600" dirty="0"/>
              <a:t>= (0088)</a:t>
            </a:r>
            <a:r>
              <a:rPr lang="en-US" altLang="en-US" sz="1600" baseline="30000" dirty="0"/>
              <a:t>2</a:t>
            </a:r>
            <a:r>
              <a:rPr lang="en-US" altLang="en-US" sz="1600" dirty="0"/>
              <a:t> = 00</a:t>
            </a:r>
            <a:r>
              <a:rPr lang="en-US" altLang="en-US" sz="1600" u="sng" dirty="0"/>
              <a:t>0077</a:t>
            </a:r>
            <a:r>
              <a:rPr lang="en-US" altLang="en-US" sz="1600" dirty="0"/>
              <a:t>44        </a:t>
            </a:r>
            <a:r>
              <a:rPr lang="en-US" altLang="en-US" sz="1600" i="1" dirty="0"/>
              <a:t>X</a:t>
            </a:r>
            <a:r>
              <a:rPr lang="en-US" altLang="en-US" sz="1600" i="1" baseline="-25000" dirty="0"/>
              <a:t>2</a:t>
            </a:r>
            <a:r>
              <a:rPr lang="en-US" altLang="en-US" sz="1600" baseline="-25000" dirty="0"/>
              <a:t> </a:t>
            </a:r>
            <a:r>
              <a:rPr lang="en-US" altLang="en-US" sz="1600" dirty="0"/>
              <a:t>= 0077, </a:t>
            </a:r>
            <a:r>
              <a:rPr lang="en-US" altLang="en-US" sz="1600" i="1" dirty="0"/>
              <a:t>R</a:t>
            </a:r>
            <a:r>
              <a:rPr lang="en-US" altLang="en-US" sz="1600" i="1" baseline="-25000" dirty="0"/>
              <a:t>2</a:t>
            </a:r>
            <a:r>
              <a:rPr lang="en-US" altLang="en-US" sz="1600" i="1" dirty="0"/>
              <a:t> </a:t>
            </a:r>
            <a:r>
              <a:rPr lang="en-US" altLang="en-US" sz="1600" dirty="0"/>
              <a:t>= 0.0077</a:t>
            </a:r>
          </a:p>
          <a:p>
            <a:pPr marL="800100" lvl="2" indent="0" eaLnBrk="1" hangingPunct="1">
              <a:lnSpc>
                <a:spcPct val="90000"/>
              </a:lnSpc>
              <a:buNone/>
            </a:pPr>
            <a:r>
              <a:rPr lang="en-US" altLang="en-US" sz="1600" i="1" dirty="0"/>
              <a:t>X</a:t>
            </a:r>
            <a:r>
              <a:rPr lang="en-US" altLang="en-US" sz="1600" i="1" baseline="-25000" dirty="0"/>
              <a:t>3</a:t>
            </a:r>
            <a:r>
              <a:rPr lang="en-US" altLang="en-US" sz="1600" i="1" dirty="0"/>
              <a:t> </a:t>
            </a:r>
            <a:r>
              <a:rPr lang="en-US" altLang="en-US" sz="1600" dirty="0"/>
              <a:t>= (0077)</a:t>
            </a:r>
            <a:r>
              <a:rPr lang="en-US" altLang="en-US" sz="1600" baseline="30000" dirty="0"/>
              <a:t>2</a:t>
            </a:r>
            <a:r>
              <a:rPr lang="en-US" altLang="en-US" sz="1600" dirty="0"/>
              <a:t> = 00</a:t>
            </a:r>
            <a:r>
              <a:rPr lang="en-US" altLang="en-US" sz="1600" u="sng" dirty="0"/>
              <a:t>0059</a:t>
            </a:r>
            <a:r>
              <a:rPr lang="en-US" altLang="en-US" sz="1600" dirty="0"/>
              <a:t>29        </a:t>
            </a:r>
            <a:r>
              <a:rPr lang="en-US" altLang="en-US" sz="1600" i="1" dirty="0"/>
              <a:t>X</a:t>
            </a:r>
            <a:r>
              <a:rPr lang="en-US" altLang="en-US" sz="1600" i="1" baseline="-25000" dirty="0"/>
              <a:t>3</a:t>
            </a:r>
            <a:r>
              <a:rPr lang="en-US" altLang="en-US" sz="1600" baseline="-25000" dirty="0"/>
              <a:t> </a:t>
            </a:r>
            <a:r>
              <a:rPr lang="en-US" altLang="en-US" sz="1600" dirty="0"/>
              <a:t>= 0059, </a:t>
            </a:r>
            <a:r>
              <a:rPr lang="en-US" altLang="en-US" sz="1600" i="1" dirty="0"/>
              <a:t>R</a:t>
            </a:r>
            <a:r>
              <a:rPr lang="en-US" altLang="en-US" sz="1600" i="1" baseline="-25000" dirty="0"/>
              <a:t>3</a:t>
            </a:r>
            <a:r>
              <a:rPr lang="en-US" altLang="en-US" sz="1600" i="1" dirty="0"/>
              <a:t> </a:t>
            </a:r>
            <a:r>
              <a:rPr lang="en-US" altLang="en-US" sz="1600" dirty="0"/>
              <a:t>= 0.0059</a:t>
            </a:r>
          </a:p>
          <a:p>
            <a:pPr marL="800100" lvl="2" indent="0" eaLnBrk="1" hangingPunct="1">
              <a:lnSpc>
                <a:spcPct val="90000"/>
              </a:lnSpc>
              <a:buNone/>
            </a:pPr>
            <a:r>
              <a:rPr lang="en-US" altLang="en-US" sz="1600" i="1" dirty="0"/>
              <a:t>X</a:t>
            </a:r>
            <a:r>
              <a:rPr lang="en-US" altLang="en-US" sz="1600" i="1" baseline="-25000" dirty="0"/>
              <a:t>4</a:t>
            </a:r>
            <a:r>
              <a:rPr lang="en-US" altLang="en-US" sz="1600" i="1" dirty="0"/>
              <a:t> </a:t>
            </a:r>
            <a:r>
              <a:rPr lang="en-US" altLang="en-US" sz="1600" dirty="0"/>
              <a:t>= (0059)</a:t>
            </a:r>
            <a:r>
              <a:rPr lang="en-US" altLang="en-US" sz="1600" baseline="30000" dirty="0"/>
              <a:t>2</a:t>
            </a:r>
            <a:r>
              <a:rPr lang="en-US" altLang="en-US" sz="1600" dirty="0"/>
              <a:t> = 00</a:t>
            </a:r>
            <a:r>
              <a:rPr lang="en-US" altLang="en-US" sz="1600" u="sng" dirty="0"/>
              <a:t>0034</a:t>
            </a:r>
            <a:r>
              <a:rPr lang="en-US" altLang="en-US" sz="1600" dirty="0"/>
              <a:t>81        </a:t>
            </a:r>
            <a:r>
              <a:rPr lang="en-US" altLang="en-US" sz="1600" i="1" dirty="0"/>
              <a:t>X</a:t>
            </a:r>
            <a:r>
              <a:rPr lang="en-US" altLang="en-US" sz="1600" i="1" baseline="-25000" dirty="0"/>
              <a:t>4</a:t>
            </a:r>
            <a:r>
              <a:rPr lang="en-US" altLang="en-US" sz="1600" baseline="-25000" dirty="0"/>
              <a:t> </a:t>
            </a:r>
            <a:r>
              <a:rPr lang="en-US" altLang="en-US" sz="1600" dirty="0"/>
              <a:t>= 0034, </a:t>
            </a:r>
            <a:r>
              <a:rPr lang="en-US" altLang="en-US" sz="1600" i="1" dirty="0"/>
              <a:t>R</a:t>
            </a:r>
            <a:r>
              <a:rPr lang="en-US" altLang="en-US" sz="1600" i="1" baseline="-25000" dirty="0"/>
              <a:t>4</a:t>
            </a:r>
            <a:r>
              <a:rPr lang="en-US" altLang="en-US" sz="1600" i="1" dirty="0"/>
              <a:t> </a:t>
            </a:r>
            <a:r>
              <a:rPr lang="en-US" altLang="en-US" sz="1600" dirty="0"/>
              <a:t>= 0.0034</a:t>
            </a:r>
          </a:p>
          <a:p>
            <a:pPr marL="346075" indent="-279400">
              <a:lnSpc>
                <a:spcPct val="90000"/>
              </a:lnSpc>
            </a:pPr>
            <a:endParaRPr lang="en-US" sz="2400" dirty="0">
              <a:latin typeface="Arial" charset="0"/>
              <a:sym typeface="Monotype Sorts" charset="0"/>
            </a:endParaRPr>
          </a:p>
          <a:p>
            <a:pPr marL="346075" indent="-279400">
              <a:lnSpc>
                <a:spcPct val="90000"/>
              </a:lnSpc>
            </a:pPr>
            <a:endParaRPr lang="en-US" sz="2400" dirty="0">
              <a:latin typeface="Arial" charset="0"/>
              <a:sym typeface="Monotype Sorts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ED4B667-07F8-DB4A-8AE3-8F3315E238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939062"/>
              </p:ext>
            </p:extLst>
          </p:nvPr>
        </p:nvGraphicFramePr>
        <p:xfrm>
          <a:off x="1981200" y="2057400"/>
          <a:ext cx="4171950" cy="3848100"/>
        </p:xfrm>
        <a:graphic>
          <a:graphicData uri="http://schemas.openxmlformats.org/drawingml/2006/table">
            <a:tbl>
              <a:tblPr/>
              <a:tblGrid>
                <a:gridCol w="1390650">
                  <a:extLst>
                    <a:ext uri="{9D8B030D-6E8A-4147-A177-3AD203B41FA5}">
                      <a16:colId xmlns:a16="http://schemas.microsoft.com/office/drawing/2014/main" val="1172777564"/>
                    </a:ext>
                  </a:extLst>
                </a:gridCol>
                <a:gridCol w="1352550">
                  <a:extLst>
                    <a:ext uri="{9D8B030D-6E8A-4147-A177-3AD203B41FA5}">
                      <a16:colId xmlns:a16="http://schemas.microsoft.com/office/drawing/2014/main" val="859459330"/>
                    </a:ext>
                  </a:extLst>
                </a:gridCol>
                <a:gridCol w="1428750">
                  <a:extLst>
                    <a:ext uri="{9D8B030D-6E8A-4147-A177-3AD203B41FA5}">
                      <a16:colId xmlns:a16="http://schemas.microsoft.com/office/drawing/2014/main" val="3538506901"/>
                    </a:ext>
                  </a:extLst>
                </a:gridCol>
              </a:tblGrid>
              <a:tr h="327660">
                <a:tc>
                  <a:txBody>
                    <a:bodyPr/>
                    <a:lstStyle/>
                    <a:p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</a:rPr>
                        <a:t>Seed = </a:t>
                      </a:r>
                    </a:p>
                  </a:txBody>
                  <a:tcPr marL="45641" marR="45641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700">
                          <a:effectLst/>
                          <a:latin typeface="Times New Roman" panose="02020603050405020304" pitchFamily="18" charset="0"/>
                        </a:rPr>
                        <a:t>2784</a:t>
                      </a:r>
                    </a:p>
                  </a:txBody>
                  <a:tcPr marL="45641" marR="45641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br>
                        <a:rPr lang="en-US" sz="1700" dirty="0">
                          <a:effectLst/>
                          <a:latin typeface="Times New Roman" panose="02020603050405020304" pitchFamily="18" charset="0"/>
                        </a:rPr>
                      </a:br>
                      <a:endParaRPr lang="en-US" sz="17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641" marR="45641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6880751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r"/>
                      <a:r>
                        <a:rPr lang="en-US" sz="170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45641" marR="45641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</a:rPr>
                        <a:t>7750656</a:t>
                      </a:r>
                    </a:p>
                  </a:txBody>
                  <a:tcPr marL="45641" marR="45641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</a:rPr>
                        <a:t>7506</a:t>
                      </a:r>
                    </a:p>
                  </a:txBody>
                  <a:tcPr marL="45641" marR="45641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7922158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r"/>
                      <a:r>
                        <a:rPr lang="en-US" sz="1700"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marL="45641" marR="45641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700">
                          <a:effectLst/>
                          <a:latin typeface="Times New Roman" panose="02020603050405020304" pitchFamily="18" charset="0"/>
                        </a:rPr>
                        <a:t>56340036</a:t>
                      </a:r>
                    </a:p>
                  </a:txBody>
                  <a:tcPr marL="45641" marR="45641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700">
                          <a:effectLst/>
                          <a:latin typeface="Times New Roman" panose="02020603050405020304" pitchFamily="18" charset="0"/>
                        </a:rPr>
                        <a:t>3400</a:t>
                      </a:r>
                    </a:p>
                  </a:txBody>
                  <a:tcPr marL="45641" marR="45641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979968"/>
                  </a:ext>
                </a:extLst>
              </a:tr>
              <a:tr h="163830">
                <a:tc>
                  <a:txBody>
                    <a:bodyPr/>
                    <a:lstStyle/>
                    <a:p>
                      <a:pPr algn="r"/>
                      <a:r>
                        <a:rPr lang="en-US" sz="1700"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marL="45641" marR="45641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700">
                          <a:effectLst/>
                          <a:latin typeface="Times New Roman" panose="02020603050405020304" pitchFamily="18" charset="0"/>
                        </a:rPr>
                        <a:t>11560000</a:t>
                      </a:r>
                    </a:p>
                  </a:txBody>
                  <a:tcPr marL="45641" marR="45641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</a:rPr>
                        <a:t>5600</a:t>
                      </a:r>
                    </a:p>
                  </a:txBody>
                  <a:tcPr marL="45641" marR="45641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4088764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r"/>
                      <a:r>
                        <a:rPr lang="en-US" sz="1700"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marL="45641" marR="45641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700">
                          <a:effectLst/>
                          <a:latin typeface="Times New Roman" panose="02020603050405020304" pitchFamily="18" charset="0"/>
                        </a:rPr>
                        <a:t>31360000</a:t>
                      </a:r>
                    </a:p>
                  </a:txBody>
                  <a:tcPr marL="45641" marR="45641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</a:rPr>
                        <a:t>3600</a:t>
                      </a:r>
                    </a:p>
                  </a:txBody>
                  <a:tcPr marL="45641" marR="45641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391114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r"/>
                      <a:r>
                        <a:rPr lang="en-US" sz="1700"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</a:p>
                  </a:txBody>
                  <a:tcPr marL="45641" marR="45641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700">
                          <a:effectLst/>
                          <a:latin typeface="Times New Roman" panose="02020603050405020304" pitchFamily="18" charset="0"/>
                        </a:rPr>
                        <a:t>12960000</a:t>
                      </a:r>
                    </a:p>
                  </a:txBody>
                  <a:tcPr marL="45641" marR="45641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</a:rPr>
                        <a:t>9600</a:t>
                      </a:r>
                    </a:p>
                  </a:txBody>
                  <a:tcPr marL="45641" marR="45641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2551593"/>
                  </a:ext>
                </a:extLst>
              </a:tr>
              <a:tr h="163830">
                <a:tc>
                  <a:txBody>
                    <a:bodyPr/>
                    <a:lstStyle/>
                    <a:p>
                      <a:pPr algn="r"/>
                      <a:r>
                        <a:rPr lang="en-US" sz="1700"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</a:p>
                  </a:txBody>
                  <a:tcPr marL="45641" marR="45641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700">
                          <a:effectLst/>
                          <a:latin typeface="Times New Roman" panose="02020603050405020304" pitchFamily="18" charset="0"/>
                        </a:rPr>
                        <a:t>92160000</a:t>
                      </a:r>
                    </a:p>
                  </a:txBody>
                  <a:tcPr marL="45641" marR="45641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</a:rPr>
                        <a:t>1600</a:t>
                      </a:r>
                    </a:p>
                  </a:txBody>
                  <a:tcPr marL="45641" marR="45641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7458587"/>
                  </a:ext>
                </a:extLst>
              </a:tr>
              <a:tr h="163830">
                <a:tc>
                  <a:txBody>
                    <a:bodyPr/>
                    <a:lstStyle/>
                    <a:p>
                      <a:pPr algn="r"/>
                      <a:r>
                        <a:rPr lang="en-US" sz="1700">
                          <a:effectLst/>
                          <a:latin typeface="Times New Roman" panose="02020603050405020304" pitchFamily="18" charset="0"/>
                        </a:rPr>
                        <a:t>7</a:t>
                      </a:r>
                    </a:p>
                  </a:txBody>
                  <a:tcPr marL="45641" marR="45641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700">
                          <a:effectLst/>
                          <a:latin typeface="Times New Roman" panose="02020603050405020304" pitchFamily="18" charset="0"/>
                        </a:rPr>
                        <a:t>2560000</a:t>
                      </a:r>
                    </a:p>
                  </a:txBody>
                  <a:tcPr marL="45641" marR="45641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</a:rPr>
                        <a:t>5600</a:t>
                      </a:r>
                    </a:p>
                  </a:txBody>
                  <a:tcPr marL="45641" marR="45641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0779559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r"/>
                      <a:r>
                        <a:rPr lang="en-US" sz="1700"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marL="45641" marR="45641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700">
                          <a:effectLst/>
                          <a:latin typeface="Times New Roman" panose="02020603050405020304" pitchFamily="18" charset="0"/>
                        </a:rPr>
                        <a:t>31360000</a:t>
                      </a:r>
                    </a:p>
                  </a:txBody>
                  <a:tcPr marL="45641" marR="45641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700">
                          <a:effectLst/>
                          <a:latin typeface="Times New Roman" panose="02020603050405020304" pitchFamily="18" charset="0"/>
                        </a:rPr>
                        <a:t>3600</a:t>
                      </a:r>
                    </a:p>
                  </a:txBody>
                  <a:tcPr marL="45641" marR="45641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2253036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r"/>
                      <a:r>
                        <a:rPr lang="en-US" sz="1700">
                          <a:effectLst/>
                          <a:latin typeface="Times New Roman" panose="02020603050405020304" pitchFamily="18" charset="0"/>
                        </a:rPr>
                        <a:t>9</a:t>
                      </a:r>
                    </a:p>
                  </a:txBody>
                  <a:tcPr marL="45641" marR="45641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700">
                          <a:effectLst/>
                          <a:latin typeface="Times New Roman" panose="02020603050405020304" pitchFamily="18" charset="0"/>
                        </a:rPr>
                        <a:t>12960000</a:t>
                      </a:r>
                    </a:p>
                  </a:txBody>
                  <a:tcPr marL="45641" marR="45641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700">
                          <a:effectLst/>
                          <a:latin typeface="Times New Roman" panose="02020603050405020304" pitchFamily="18" charset="0"/>
                        </a:rPr>
                        <a:t>9600</a:t>
                      </a:r>
                    </a:p>
                  </a:txBody>
                  <a:tcPr marL="45641" marR="45641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4218025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r"/>
                      <a:r>
                        <a:rPr lang="en-US" sz="1700"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</a:p>
                  </a:txBody>
                  <a:tcPr marL="45641" marR="45641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700">
                          <a:effectLst/>
                          <a:latin typeface="Times New Roman" panose="02020603050405020304" pitchFamily="18" charset="0"/>
                        </a:rPr>
                        <a:t>92160000</a:t>
                      </a:r>
                    </a:p>
                  </a:txBody>
                  <a:tcPr marL="45641" marR="45641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700">
                          <a:effectLst/>
                          <a:latin typeface="Times New Roman" panose="02020603050405020304" pitchFamily="18" charset="0"/>
                        </a:rPr>
                        <a:t>1600</a:t>
                      </a:r>
                    </a:p>
                  </a:txBody>
                  <a:tcPr marL="45641" marR="45641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698232"/>
                  </a:ext>
                </a:extLst>
              </a:tr>
              <a:tr h="163830">
                <a:tc>
                  <a:txBody>
                    <a:bodyPr/>
                    <a:lstStyle/>
                    <a:p>
                      <a:pPr algn="r"/>
                      <a:r>
                        <a:rPr lang="en-US" sz="1700">
                          <a:effectLst/>
                          <a:latin typeface="Times New Roman" panose="02020603050405020304" pitchFamily="18" charset="0"/>
                        </a:rPr>
                        <a:t>11</a:t>
                      </a:r>
                    </a:p>
                  </a:txBody>
                  <a:tcPr marL="45641" marR="45641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700">
                          <a:effectLst/>
                          <a:latin typeface="Times New Roman" panose="02020603050405020304" pitchFamily="18" charset="0"/>
                        </a:rPr>
                        <a:t>2560000</a:t>
                      </a:r>
                    </a:p>
                  </a:txBody>
                  <a:tcPr marL="45641" marR="45641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</a:rPr>
                        <a:t>5600</a:t>
                      </a:r>
                    </a:p>
                  </a:txBody>
                  <a:tcPr marL="45641" marR="45641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4826748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rgbClr val="00009B"/>
                </a:solidFill>
                <a:latin typeface="Arial" charset="0"/>
              </a:rPr>
              <a:t> Simulation 101  – Fundamental Simulation Concepts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rgbClr val="00009B"/>
                </a:solidFill>
                <a:latin typeface="Arial" charset="0"/>
              </a:rPr>
              <a:t>Slide </a:t>
            </a:r>
            <a:fld id="{6DD19F91-013E-4742-AA30-ECE0A1DD60DC}" type="slidenum">
              <a:rPr lang="en-US" sz="1400" smtClean="0">
                <a:solidFill>
                  <a:srgbClr val="00009B"/>
                </a:solidFill>
                <a:latin typeface="Arial" charset="0"/>
              </a:rPr>
              <a:pPr eaLnBrk="1" hangingPunct="1"/>
              <a:t>9</a:t>
            </a:fld>
            <a:endParaRPr lang="en-US" sz="1400" dirty="0">
              <a:solidFill>
                <a:srgbClr val="00009B"/>
              </a:solidFill>
              <a:latin typeface="Arial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4294967295"/>
          </p:nvPr>
        </p:nvSpPr>
        <p:spPr>
          <a:xfrm>
            <a:off x="228600" y="6553200"/>
            <a:ext cx="27432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Mid-square Generator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807E5E-1449-AD49-8F8E-82C59A3CA479}"/>
              </a:ext>
            </a:extLst>
          </p:cNvPr>
          <p:cNvSpPr/>
          <p:nvPr/>
        </p:nvSpPr>
        <p:spPr>
          <a:xfrm>
            <a:off x="4724400" y="3200400"/>
            <a:ext cx="1447800" cy="304800"/>
          </a:xfrm>
          <a:prstGeom prst="rect">
            <a:avLst/>
          </a:prstGeom>
          <a:noFill/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4BC089-76CD-6B4A-AE0C-286DCE52925B}"/>
              </a:ext>
            </a:extLst>
          </p:cNvPr>
          <p:cNvSpPr/>
          <p:nvPr/>
        </p:nvSpPr>
        <p:spPr>
          <a:xfrm>
            <a:off x="4705350" y="4419600"/>
            <a:ext cx="1447800" cy="304800"/>
          </a:xfrm>
          <a:prstGeom prst="rect">
            <a:avLst/>
          </a:prstGeom>
          <a:noFill/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C9FE73-99A2-ED49-A03C-82F327B94134}"/>
              </a:ext>
            </a:extLst>
          </p:cNvPr>
          <p:cNvSpPr/>
          <p:nvPr/>
        </p:nvSpPr>
        <p:spPr>
          <a:xfrm>
            <a:off x="4724400" y="5636079"/>
            <a:ext cx="1447800" cy="304800"/>
          </a:xfrm>
          <a:prstGeom prst="rect">
            <a:avLst/>
          </a:prstGeom>
          <a:noFill/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B2559D8-D5EC-424E-B9B2-94D7D0101301}"/>
              </a:ext>
            </a:extLst>
          </p:cNvPr>
          <p:cNvSpPr/>
          <p:nvPr/>
        </p:nvSpPr>
        <p:spPr>
          <a:xfrm>
            <a:off x="4724400" y="3507059"/>
            <a:ext cx="1447800" cy="1141141"/>
          </a:xfrm>
          <a:prstGeom prst="rect">
            <a:avLst/>
          </a:prstGeom>
          <a:noFill/>
          <a:ln w="28575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E566E6F-3253-C44C-9B99-686917A6749C}"/>
              </a:ext>
            </a:extLst>
          </p:cNvPr>
          <p:cNvSpPr/>
          <p:nvPr/>
        </p:nvSpPr>
        <p:spPr>
          <a:xfrm>
            <a:off x="4724400" y="4726259"/>
            <a:ext cx="1447800" cy="1141141"/>
          </a:xfrm>
          <a:prstGeom prst="rect">
            <a:avLst/>
          </a:prstGeom>
          <a:noFill/>
          <a:ln w="28575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672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</p:bld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15999</TotalTime>
  <Words>1600</Words>
  <Application>Microsoft Macintosh PowerPoint</Application>
  <PresentationFormat>On-screen Show (4:3)</PresentationFormat>
  <Paragraphs>326</Paragraphs>
  <Slides>27</Slides>
  <Notes>26</Notes>
  <HiddenSlides>3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Cambria Math</vt:lpstr>
      <vt:lpstr>Symbol</vt:lpstr>
      <vt:lpstr>Times New Roman</vt:lpstr>
      <vt:lpstr>Wingdings</vt:lpstr>
      <vt:lpstr>Default Design</vt:lpstr>
      <vt:lpstr>Equation</vt:lpstr>
      <vt:lpstr>Random Number/Variate Generation</vt:lpstr>
      <vt:lpstr>What to Expect</vt:lpstr>
      <vt:lpstr>Random Numbers</vt:lpstr>
      <vt:lpstr>Properties of Random Numbers</vt:lpstr>
      <vt:lpstr>Properties of Random Numbers</vt:lpstr>
      <vt:lpstr>Generation of Pseudo-Random Numbers</vt:lpstr>
      <vt:lpstr>Random Number Generators</vt:lpstr>
      <vt:lpstr>Mid-square Generator</vt:lpstr>
      <vt:lpstr>Mid-square Generator</vt:lpstr>
      <vt:lpstr>Linear (Multiplicative) Congruential Generator</vt:lpstr>
      <vt:lpstr>Linear (Multiplicative) Congruential Generator</vt:lpstr>
      <vt:lpstr>Linear (Multiplicative) Congruential Generator</vt:lpstr>
      <vt:lpstr>Lattice Structure</vt:lpstr>
      <vt:lpstr>More RNGs</vt:lpstr>
      <vt:lpstr>Random-Variate Generation</vt:lpstr>
      <vt:lpstr>Inverse-transform Technique</vt:lpstr>
      <vt:lpstr>Exponential Distribution   </vt:lpstr>
      <vt:lpstr>Acceptance-Rejection Technique </vt:lpstr>
      <vt:lpstr>PowerPoint Presentation</vt:lpstr>
      <vt:lpstr>PowerPoint Presentation</vt:lpstr>
      <vt:lpstr>PowerPoint Presentation</vt:lpstr>
      <vt:lpstr>Monte Carlo Methods</vt:lpstr>
      <vt:lpstr>Monte Carlo Methods</vt:lpstr>
      <vt:lpstr>PowerPoint Presentation</vt:lpstr>
      <vt:lpstr>PowerPoint Presentation</vt:lpstr>
      <vt:lpstr>PowerPoint Presentation</vt:lpstr>
      <vt:lpstr>PowerPoint Presentation</vt:lpstr>
    </vt:vector>
  </TitlesOfParts>
  <Company>Simulation with Arena, 4th ed.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2 -- Fundamental Simulation Concepts</dc:title>
  <dc:creator>Kelton/Sadowski/Swets</dc:creator>
  <cp:lastModifiedBy>Ramshani, Mohammad</cp:lastModifiedBy>
  <cp:revision>292</cp:revision>
  <dcterms:created xsi:type="dcterms:W3CDTF">2001-06-23T20:49:48Z</dcterms:created>
  <dcterms:modified xsi:type="dcterms:W3CDTF">2018-12-29T07:52:32Z</dcterms:modified>
</cp:coreProperties>
</file>