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8" r:id="rId2"/>
    <p:sldId id="259" r:id="rId3"/>
    <p:sldId id="261" r:id="rId4"/>
    <p:sldId id="263" r:id="rId5"/>
    <p:sldId id="256" r:id="rId6"/>
    <p:sldId id="257"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5485"/>
  </p:normalViewPr>
  <p:slideViewPr>
    <p:cSldViewPr snapToGrid="0" snapToObjects="1">
      <p:cViewPr>
        <p:scale>
          <a:sx n="129" d="100"/>
          <a:sy n="129" d="100"/>
        </p:scale>
        <p:origin x="4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5/27/21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5/27/21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5/27/21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5/27/21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7030-0245-CE4D-8EFC-952C8EF2E35E}"/>
              </a:ext>
            </a:extLst>
          </p:cNvPr>
          <p:cNvSpPr>
            <a:spLocks noGrp="1"/>
          </p:cNvSpPr>
          <p:nvPr>
            <p:ph type="title"/>
          </p:nvPr>
        </p:nvSpPr>
        <p:spPr>
          <a:xfrm>
            <a:off x="178905" y="198783"/>
            <a:ext cx="5565912" cy="715617"/>
          </a:xfrm>
        </p:spPr>
        <p:txBody>
          <a:bodyPr/>
          <a:lstStyle/>
          <a:p>
            <a:r>
              <a:rPr lang="en-US" b="1" cap="none" dirty="0"/>
              <a:t>Real example use case</a:t>
            </a:r>
            <a:endParaRPr lang="en-US" b="1" dirty="0"/>
          </a:p>
        </p:txBody>
      </p:sp>
      <p:sp>
        <p:nvSpPr>
          <p:cNvPr id="4" name="Text Placeholder 3">
            <a:extLst>
              <a:ext uri="{FF2B5EF4-FFF2-40B4-BE49-F238E27FC236}">
                <a16:creationId xmlns:a16="http://schemas.microsoft.com/office/drawing/2014/main" id="{0CCC0F90-AF78-C845-B4F8-7096BC465EB9}"/>
              </a:ext>
            </a:extLst>
          </p:cNvPr>
          <p:cNvSpPr>
            <a:spLocks noGrp="1"/>
          </p:cNvSpPr>
          <p:nvPr>
            <p:ph type="body" sz="half" idx="2"/>
          </p:nvPr>
        </p:nvSpPr>
        <p:spPr>
          <a:xfrm>
            <a:off x="99391" y="1182757"/>
            <a:ext cx="5814391" cy="5575851"/>
          </a:xfrm>
        </p:spPr>
        <p:txBody>
          <a:bodyPr/>
          <a:lstStyle/>
          <a:p>
            <a:pPr algn="l"/>
            <a:r>
              <a:rPr lang="en-US" dirty="0">
                <a:solidFill>
                  <a:schemeClr val="tx1"/>
                </a:solidFill>
                <a:latin typeface="Arial" panose="020B0604020202020204" pitchFamily="34" charset="0"/>
                <a:cs typeface="Arial" panose="020B0604020202020204" pitchFamily="34" charset="0"/>
              </a:rPr>
              <a:t>Where there users are trying view seats and book seats in theater.</a:t>
            </a:r>
          </a:p>
          <a:p>
            <a:pPr algn="l"/>
            <a:r>
              <a:rPr lang="en-US" dirty="0">
                <a:solidFill>
                  <a:schemeClr val="tx1"/>
                </a:solidFill>
                <a:latin typeface="Arial" panose="020B0604020202020204" pitchFamily="34" charset="0"/>
                <a:cs typeface="Arial" panose="020B0604020202020204" pitchFamily="34" charset="0"/>
              </a:rPr>
              <a:t>When it’s a API call, then obviously it’s a request to server is a thread.</a:t>
            </a:r>
          </a:p>
          <a:p>
            <a:pPr algn="l"/>
            <a:endParaRPr lang="en-US" dirty="0">
              <a:solidFill>
                <a:schemeClr val="tx1"/>
              </a:solidFill>
              <a:latin typeface="Arial" panose="020B0604020202020204" pitchFamily="34" charset="0"/>
              <a:cs typeface="Arial" panose="020B0604020202020204" pitchFamily="34" charset="0"/>
            </a:endParaRPr>
          </a:p>
          <a:p>
            <a:pPr algn="l"/>
            <a:r>
              <a:rPr lang="en-US" dirty="0">
                <a:solidFill>
                  <a:schemeClr val="tx1"/>
                </a:solidFill>
                <a:latin typeface="Arial" panose="020B0604020202020204" pitchFamily="34" charset="0"/>
                <a:cs typeface="Arial" panose="020B0604020202020204" pitchFamily="34" charset="0"/>
              </a:rPr>
              <a:t>Now users1 made a request to view the seats where Thread1 is created.</a:t>
            </a:r>
          </a:p>
          <a:p>
            <a:pPr algn="l"/>
            <a:r>
              <a:rPr lang="en-US" dirty="0">
                <a:solidFill>
                  <a:schemeClr val="tx1"/>
                </a:solidFill>
                <a:latin typeface="Arial" panose="020B0604020202020204" pitchFamily="34" charset="0"/>
                <a:cs typeface="Arial" panose="020B0604020202020204" pitchFamily="34" charset="0"/>
              </a:rPr>
              <a:t>Now users2 made a request to view the seats where Thread2 is created.</a:t>
            </a:r>
          </a:p>
          <a:p>
            <a:pPr algn="l"/>
            <a:r>
              <a:rPr lang="en-US" dirty="0">
                <a:solidFill>
                  <a:schemeClr val="tx1"/>
                </a:solidFill>
                <a:latin typeface="Arial" panose="020B0604020202020204" pitchFamily="34" charset="0"/>
                <a:cs typeface="Arial" panose="020B0604020202020204" pitchFamily="34" charset="0"/>
              </a:rPr>
              <a:t>Now users3 made a request to book the seats where Thread3 is created.</a:t>
            </a:r>
          </a:p>
          <a:p>
            <a:pPr algn="l"/>
            <a:r>
              <a:rPr lang="en-US" dirty="0">
                <a:solidFill>
                  <a:schemeClr val="tx1"/>
                </a:solidFill>
                <a:latin typeface="Arial" panose="020B0604020202020204" pitchFamily="34" charset="0"/>
                <a:cs typeface="Arial" panose="020B0604020202020204" pitchFamily="34" charset="0"/>
              </a:rPr>
              <a:t>Now users4 made a request to book the seats where Thread4 is created.</a:t>
            </a:r>
          </a:p>
        </p:txBody>
      </p:sp>
      <p:pic>
        <p:nvPicPr>
          <p:cNvPr id="10" name="Picture 9">
            <a:extLst>
              <a:ext uri="{FF2B5EF4-FFF2-40B4-BE49-F238E27FC236}">
                <a16:creationId xmlns:a16="http://schemas.microsoft.com/office/drawing/2014/main" id="{E0CB83F2-067A-8743-825E-3D56B54F7FBE}"/>
              </a:ext>
            </a:extLst>
          </p:cNvPr>
          <p:cNvPicPr>
            <a:picLocks noChangeAspect="1"/>
          </p:cNvPicPr>
          <p:nvPr/>
        </p:nvPicPr>
        <p:blipFill>
          <a:blip r:embed="rId2"/>
          <a:stretch>
            <a:fillRect/>
          </a:stretch>
        </p:blipFill>
        <p:spPr>
          <a:xfrm>
            <a:off x="6092687" y="0"/>
            <a:ext cx="6053048" cy="6858000"/>
          </a:xfrm>
          <a:prstGeom prst="rect">
            <a:avLst/>
          </a:prstGeom>
        </p:spPr>
      </p:pic>
    </p:spTree>
    <p:extLst>
      <p:ext uri="{BB962C8B-B14F-4D97-AF65-F5344CB8AC3E}">
        <p14:creationId xmlns:p14="http://schemas.microsoft.com/office/powerpoint/2010/main" val="209764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E23CD-EB50-2E43-8266-3842BEDC0475}"/>
              </a:ext>
            </a:extLst>
          </p:cNvPr>
          <p:cNvSpPr>
            <a:spLocks noGrp="1"/>
          </p:cNvSpPr>
          <p:nvPr>
            <p:ph type="title"/>
          </p:nvPr>
        </p:nvSpPr>
        <p:spPr>
          <a:xfrm>
            <a:off x="99391" y="146672"/>
            <a:ext cx="5705061" cy="568945"/>
          </a:xfrm>
        </p:spPr>
        <p:txBody>
          <a:bodyPr/>
          <a:lstStyle/>
          <a:p>
            <a:r>
              <a:rPr lang="en-US" b="1" cap="none" dirty="0">
                <a:latin typeface="Arial" panose="020B0604020202020204" pitchFamily="34" charset="0"/>
                <a:cs typeface="Arial" panose="020B0604020202020204" pitchFamily="34" charset="0"/>
              </a:rPr>
              <a:t>Worst (inefficient) use case</a:t>
            </a:r>
            <a:endParaRPr lang="en-US" b="1"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50F6C55E-5355-B541-9A55-B8885B6632CD}"/>
              </a:ext>
            </a:extLst>
          </p:cNvPr>
          <p:cNvSpPr>
            <a:spLocks noGrp="1"/>
          </p:cNvSpPr>
          <p:nvPr>
            <p:ph type="body" sz="half" idx="2"/>
          </p:nvPr>
        </p:nvSpPr>
        <p:spPr>
          <a:xfrm>
            <a:off x="99391" y="894522"/>
            <a:ext cx="5705061" cy="5844208"/>
          </a:xfrm>
        </p:spPr>
        <p:txBody>
          <a:bodyPr/>
          <a:lstStyle/>
          <a:p>
            <a:pPr algn="l"/>
            <a:r>
              <a:rPr lang="en-US" dirty="0">
                <a:solidFill>
                  <a:schemeClr val="tx1"/>
                </a:solidFill>
                <a:latin typeface="Arial" panose="020B0604020202020204" pitchFamily="34" charset="0"/>
                <a:cs typeface="Arial" panose="020B0604020202020204" pitchFamily="34" charset="0"/>
              </a:rPr>
              <a:t>Here we allow only one User thread to view(</a:t>
            </a:r>
            <a:r>
              <a:rPr lang="en-US" b="1" dirty="0">
                <a:solidFill>
                  <a:schemeClr val="tx1"/>
                </a:solidFill>
                <a:latin typeface="Arial" panose="020B0604020202020204" pitchFamily="34" charset="0"/>
                <a:cs typeface="Arial" panose="020B0604020202020204" pitchFamily="34" charset="0"/>
              </a:rPr>
              <a:t>Read Lock</a:t>
            </a:r>
            <a:r>
              <a:rPr lang="en-US" dirty="0">
                <a:solidFill>
                  <a:schemeClr val="tx1"/>
                </a:solidFill>
                <a:latin typeface="Arial" panose="020B0604020202020204" pitchFamily="34" charset="0"/>
                <a:cs typeface="Arial" panose="020B0604020202020204" pitchFamily="34" charset="0"/>
              </a:rPr>
              <a:t>) the seats at a time,  then it’s not best use case.</a:t>
            </a:r>
          </a:p>
          <a:p>
            <a:pPr algn="l"/>
            <a:endParaRPr lang="en-US" dirty="0">
              <a:solidFill>
                <a:schemeClr val="tx1"/>
              </a:solidFill>
              <a:latin typeface="Arial" panose="020B0604020202020204" pitchFamily="34" charset="0"/>
              <a:cs typeface="Arial" panose="020B0604020202020204" pitchFamily="34" charset="0"/>
            </a:endParaRPr>
          </a:p>
          <a:p>
            <a:pPr algn="l"/>
            <a:r>
              <a:rPr lang="en-US" dirty="0">
                <a:solidFill>
                  <a:schemeClr val="tx1"/>
                </a:solidFill>
                <a:latin typeface="Arial" panose="020B0604020202020204" pitchFamily="34" charset="0"/>
                <a:cs typeface="Arial" panose="020B0604020202020204" pitchFamily="34" charset="0"/>
              </a:rPr>
              <a:t>When User1(Thread1) acquired the lock on seats, then User2 who is also trying to view the seats will go to waiting state until User1 releases the lock on seats. </a:t>
            </a:r>
          </a:p>
        </p:txBody>
      </p:sp>
      <p:pic>
        <p:nvPicPr>
          <p:cNvPr id="6" name="Picture 5">
            <a:extLst>
              <a:ext uri="{FF2B5EF4-FFF2-40B4-BE49-F238E27FC236}">
                <a16:creationId xmlns:a16="http://schemas.microsoft.com/office/drawing/2014/main" id="{15AACD6F-32DF-9148-AA44-C5E63DCEC280}"/>
              </a:ext>
            </a:extLst>
          </p:cNvPr>
          <p:cNvPicPr>
            <a:picLocks noChangeAspect="1"/>
          </p:cNvPicPr>
          <p:nvPr/>
        </p:nvPicPr>
        <p:blipFill>
          <a:blip r:embed="rId2"/>
          <a:stretch>
            <a:fillRect/>
          </a:stretch>
        </p:blipFill>
        <p:spPr>
          <a:xfrm>
            <a:off x="6102626" y="0"/>
            <a:ext cx="6050622" cy="6857999"/>
          </a:xfrm>
          <a:prstGeom prst="rect">
            <a:avLst/>
          </a:prstGeom>
        </p:spPr>
      </p:pic>
    </p:spTree>
    <p:extLst>
      <p:ext uri="{BB962C8B-B14F-4D97-AF65-F5344CB8AC3E}">
        <p14:creationId xmlns:p14="http://schemas.microsoft.com/office/powerpoint/2010/main" val="3508944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E23CD-EB50-2E43-8266-3842BEDC0475}"/>
              </a:ext>
            </a:extLst>
          </p:cNvPr>
          <p:cNvSpPr>
            <a:spLocks noGrp="1"/>
          </p:cNvSpPr>
          <p:nvPr>
            <p:ph type="title"/>
          </p:nvPr>
        </p:nvSpPr>
        <p:spPr>
          <a:xfrm>
            <a:off x="99391" y="146672"/>
            <a:ext cx="5705061" cy="568945"/>
          </a:xfrm>
        </p:spPr>
        <p:txBody>
          <a:bodyPr/>
          <a:lstStyle/>
          <a:p>
            <a:r>
              <a:rPr lang="en-US" b="1" cap="none" dirty="0">
                <a:latin typeface="Arial" panose="020B0604020202020204" pitchFamily="34" charset="0"/>
                <a:cs typeface="Arial" panose="020B0604020202020204" pitchFamily="34" charset="0"/>
              </a:rPr>
              <a:t>Best (More efficient) use case</a:t>
            </a:r>
            <a:endParaRPr lang="en-US" b="1"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50F6C55E-5355-B541-9A55-B8885B6632CD}"/>
              </a:ext>
            </a:extLst>
          </p:cNvPr>
          <p:cNvSpPr>
            <a:spLocks noGrp="1"/>
          </p:cNvSpPr>
          <p:nvPr>
            <p:ph type="body" sz="half" idx="2"/>
          </p:nvPr>
        </p:nvSpPr>
        <p:spPr>
          <a:xfrm>
            <a:off x="99391" y="894522"/>
            <a:ext cx="5705061" cy="5844208"/>
          </a:xfrm>
        </p:spPr>
        <p:txBody>
          <a:bodyPr/>
          <a:lstStyle/>
          <a:p>
            <a:pPr algn="l"/>
            <a:r>
              <a:rPr lang="en-US" dirty="0">
                <a:solidFill>
                  <a:schemeClr val="tx1"/>
                </a:solidFill>
                <a:latin typeface="Arial" panose="020B0604020202020204" pitchFamily="34" charset="0"/>
                <a:cs typeface="Arial" panose="020B0604020202020204" pitchFamily="34" charset="0"/>
              </a:rPr>
              <a:t>Here we allow multiple Users who just view(</a:t>
            </a:r>
            <a:r>
              <a:rPr lang="en-US" b="1" dirty="0">
                <a:solidFill>
                  <a:schemeClr val="tx1"/>
                </a:solidFill>
                <a:latin typeface="Arial" panose="020B0604020202020204" pitchFamily="34" charset="0"/>
                <a:cs typeface="Arial" panose="020B0604020202020204" pitchFamily="34" charset="0"/>
              </a:rPr>
              <a:t>Read Lock</a:t>
            </a:r>
            <a:r>
              <a:rPr lang="en-US" dirty="0">
                <a:solidFill>
                  <a:schemeClr val="tx1"/>
                </a:solidFill>
                <a:latin typeface="Arial" panose="020B0604020202020204" pitchFamily="34" charset="0"/>
                <a:cs typeface="Arial" panose="020B0604020202020204" pitchFamily="34" charset="0"/>
              </a:rPr>
              <a:t>) the seats who are not trying to book. </a:t>
            </a:r>
          </a:p>
          <a:p>
            <a:pPr algn="l"/>
            <a:endParaRPr lang="en-US" dirty="0">
              <a:solidFill>
                <a:schemeClr val="tx1"/>
              </a:solidFill>
              <a:latin typeface="Arial" panose="020B0604020202020204" pitchFamily="34" charset="0"/>
              <a:cs typeface="Arial" panose="020B0604020202020204" pitchFamily="34" charset="0"/>
            </a:endParaRPr>
          </a:p>
          <a:p>
            <a:pPr algn="l"/>
            <a:r>
              <a:rPr lang="en-US" dirty="0">
                <a:solidFill>
                  <a:schemeClr val="tx1"/>
                </a:solidFill>
                <a:latin typeface="Arial" panose="020B0604020202020204" pitchFamily="34" charset="0"/>
                <a:cs typeface="Arial" panose="020B0604020202020204" pitchFamily="34" charset="0"/>
              </a:rPr>
              <a:t>Since User1(Thread1) and User2 (Thread2) trying to view the seats, then we are T1 and T2 to acquire the lock the shared resource at same time, so that they can view seats at same time.</a:t>
            </a:r>
          </a:p>
          <a:p>
            <a:pPr algn="l"/>
            <a:endParaRPr lang="en-US" dirty="0">
              <a:solidFill>
                <a:schemeClr val="tx1"/>
              </a:solidFill>
              <a:latin typeface="Arial" panose="020B0604020202020204" pitchFamily="34" charset="0"/>
              <a:cs typeface="Arial" panose="020B0604020202020204" pitchFamily="34" charset="0"/>
            </a:endParaRPr>
          </a:p>
          <a:p>
            <a:pPr algn="l"/>
            <a:endParaRPr lang="en-US" dirty="0">
              <a:solidFill>
                <a:schemeClr val="tx1"/>
              </a:solidFill>
              <a:latin typeface="Arial" panose="020B0604020202020204" pitchFamily="34" charset="0"/>
              <a:cs typeface="Arial" panose="020B0604020202020204" pitchFamily="34" charset="0"/>
            </a:endParaRPr>
          </a:p>
          <a:p>
            <a:pPr algn="l"/>
            <a:r>
              <a:rPr lang="en-US" dirty="0">
                <a:solidFill>
                  <a:schemeClr val="tx1"/>
                </a:solidFill>
                <a:latin typeface="Arial" panose="020B0604020202020204" pitchFamily="34" charset="0"/>
                <a:cs typeface="Arial" panose="020B0604020202020204" pitchFamily="34" charset="0"/>
              </a:rPr>
              <a:t>Here </a:t>
            </a:r>
            <a:r>
              <a:rPr lang="en-IN" dirty="0">
                <a:solidFill>
                  <a:schemeClr val="tx1"/>
                </a:solidFill>
              </a:rPr>
              <a:t>If no thread has locked the </a:t>
            </a:r>
            <a:r>
              <a:rPr lang="en-IN" b="1" dirty="0">
                <a:solidFill>
                  <a:schemeClr val="tx1"/>
                </a:solidFill>
              </a:rPr>
              <a:t>SHARED RESOUREC(</a:t>
            </a:r>
            <a:r>
              <a:rPr lang="en-IN" dirty="0" err="1">
                <a:solidFill>
                  <a:schemeClr val="tx1"/>
                </a:solidFill>
              </a:rPr>
              <a:t>ReadWriteLock</a:t>
            </a:r>
            <a:r>
              <a:rPr lang="en-IN" b="1" dirty="0">
                <a:solidFill>
                  <a:schemeClr val="tx1"/>
                </a:solidFill>
              </a:rPr>
              <a:t>)</a:t>
            </a:r>
            <a:r>
              <a:rPr lang="en-IN" dirty="0">
                <a:solidFill>
                  <a:schemeClr val="tx1"/>
                </a:solidFill>
              </a:rPr>
              <a:t> for writing then multiple thread can access the read lock.</a:t>
            </a:r>
            <a:endParaRPr lang="en-US"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6DB1363-72B2-1D45-A939-4EEAD5DBA5CD}"/>
              </a:ext>
            </a:extLst>
          </p:cNvPr>
          <p:cNvPicPr>
            <a:picLocks noChangeAspect="1"/>
          </p:cNvPicPr>
          <p:nvPr/>
        </p:nvPicPr>
        <p:blipFill>
          <a:blip r:embed="rId2"/>
          <a:stretch>
            <a:fillRect/>
          </a:stretch>
        </p:blipFill>
        <p:spPr>
          <a:xfrm>
            <a:off x="6102625" y="0"/>
            <a:ext cx="6058883" cy="6858000"/>
          </a:xfrm>
          <a:prstGeom prst="rect">
            <a:avLst/>
          </a:prstGeom>
        </p:spPr>
      </p:pic>
    </p:spTree>
    <p:extLst>
      <p:ext uri="{BB962C8B-B14F-4D97-AF65-F5344CB8AC3E}">
        <p14:creationId xmlns:p14="http://schemas.microsoft.com/office/powerpoint/2010/main" val="357599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9E1E84-0B8C-A049-8F29-E477CA2F9647}"/>
              </a:ext>
            </a:extLst>
          </p:cNvPr>
          <p:cNvPicPr>
            <a:picLocks noChangeAspect="1"/>
          </p:cNvPicPr>
          <p:nvPr/>
        </p:nvPicPr>
        <p:blipFill>
          <a:blip r:embed="rId2"/>
          <a:stretch>
            <a:fillRect/>
          </a:stretch>
        </p:blipFill>
        <p:spPr>
          <a:xfrm>
            <a:off x="7384774" y="18086"/>
            <a:ext cx="4807226" cy="6839914"/>
          </a:xfrm>
          <a:prstGeom prst="rect">
            <a:avLst/>
          </a:prstGeom>
        </p:spPr>
      </p:pic>
      <p:sp>
        <p:nvSpPr>
          <p:cNvPr id="6" name="Title 1">
            <a:extLst>
              <a:ext uri="{FF2B5EF4-FFF2-40B4-BE49-F238E27FC236}">
                <a16:creationId xmlns:a16="http://schemas.microsoft.com/office/drawing/2014/main" id="{131AF5D1-3B8C-C44A-BB79-9F43C6E42F96}"/>
              </a:ext>
            </a:extLst>
          </p:cNvPr>
          <p:cNvSpPr txBox="1">
            <a:spLocks/>
          </p:cNvSpPr>
          <p:nvPr/>
        </p:nvSpPr>
        <p:spPr bwMode="blackWhite">
          <a:xfrm>
            <a:off x="99391" y="254509"/>
            <a:ext cx="6858000" cy="353270"/>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800" b="1" cap="none" dirty="0">
                <a:latin typeface="Arial" panose="020B0604020202020204" pitchFamily="34" charset="0"/>
                <a:cs typeface="Arial" panose="020B0604020202020204" pitchFamily="34" charset="0"/>
              </a:rPr>
              <a:t>Once the Read threads release the Lock</a:t>
            </a:r>
            <a:endParaRPr lang="en-US" sz="1800" b="1" dirty="0">
              <a:latin typeface="Arial" panose="020B0604020202020204" pitchFamily="34" charset="0"/>
              <a:cs typeface="Arial" panose="020B0604020202020204" pitchFamily="34" charset="0"/>
            </a:endParaRPr>
          </a:p>
        </p:txBody>
      </p:sp>
      <p:sp>
        <p:nvSpPr>
          <p:cNvPr id="7" name="Text Placeholder 3">
            <a:extLst>
              <a:ext uri="{FF2B5EF4-FFF2-40B4-BE49-F238E27FC236}">
                <a16:creationId xmlns:a16="http://schemas.microsoft.com/office/drawing/2014/main" id="{4E8C37CF-1E93-B04B-8234-8A2442F8AB14}"/>
              </a:ext>
            </a:extLst>
          </p:cNvPr>
          <p:cNvSpPr txBox="1">
            <a:spLocks/>
          </p:cNvSpPr>
          <p:nvPr/>
        </p:nvSpPr>
        <p:spPr>
          <a:xfrm>
            <a:off x="1" y="685800"/>
            <a:ext cx="7384774" cy="6172200"/>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1500" dirty="0">
                <a:solidFill>
                  <a:schemeClr val="bg1"/>
                </a:solidFill>
                <a:latin typeface="Arial" panose="020B0604020202020204" pitchFamily="34" charset="0"/>
                <a:cs typeface="Arial" panose="020B0604020202020204" pitchFamily="34" charset="0"/>
              </a:rPr>
              <a:t>Once all the thread(T1 and t2) that are reading releases the lock, then writing threads T3 and t3 will go to runnable state but only one writing thread can acquire the lock at a time as per </a:t>
            </a:r>
            <a:r>
              <a:rPr lang="en-IN" sz="1500" dirty="0">
                <a:solidFill>
                  <a:schemeClr val="bg1"/>
                </a:solidFill>
                <a:latin typeface="Arial" panose="020B0604020202020204" pitchFamily="34" charset="0"/>
                <a:cs typeface="Arial" panose="020B0604020202020204" pitchFamily="34" charset="0"/>
              </a:rPr>
              <a:t>Rules of </a:t>
            </a:r>
            <a:r>
              <a:rPr lang="en-IN" sz="1500" dirty="0" err="1">
                <a:solidFill>
                  <a:schemeClr val="bg1"/>
                </a:solidFill>
                <a:latin typeface="Arial" panose="020B0604020202020204" pitchFamily="34" charset="0"/>
                <a:cs typeface="Arial" panose="020B0604020202020204" pitchFamily="34" charset="0"/>
              </a:rPr>
              <a:t>Readwritelock</a:t>
            </a:r>
            <a:r>
              <a:rPr lang="en-IN" sz="1500" dirty="0">
                <a:solidFill>
                  <a:schemeClr val="bg1"/>
                </a:solidFill>
                <a:latin typeface="Arial" panose="020B0604020202020204" pitchFamily="34" charset="0"/>
                <a:cs typeface="Arial" panose="020B0604020202020204" pitchFamily="34" charset="0"/>
              </a:rPr>
              <a:t>. </a:t>
            </a:r>
          </a:p>
          <a:p>
            <a:pPr marL="0" indent="0">
              <a:buNone/>
            </a:pPr>
            <a:r>
              <a:rPr lang="en-US" sz="1500" dirty="0">
                <a:solidFill>
                  <a:schemeClr val="bg1"/>
                </a:solidFill>
                <a:latin typeface="Arial" panose="020B0604020202020204" pitchFamily="34" charset="0"/>
                <a:cs typeface="Arial" panose="020B0604020202020204" pitchFamily="34" charset="0"/>
              </a:rPr>
              <a:t>So either T3 or T4 can acquire the lock. Once T3 or T4 acquire the lock, then other thread will got to waiting state.</a:t>
            </a:r>
          </a:p>
          <a:p>
            <a:pPr marL="0" indent="0">
              <a:buNone/>
            </a:pPr>
            <a:r>
              <a:rPr lang="en-US" sz="1500" dirty="0">
                <a:solidFill>
                  <a:schemeClr val="bg1"/>
                </a:solidFill>
                <a:latin typeface="Arial" panose="020B0604020202020204" pitchFamily="34" charset="0"/>
                <a:cs typeface="Arial" panose="020B0604020202020204" pitchFamily="34" charset="0"/>
              </a:rPr>
              <a:t>Here is our example T3 got a chance of acquiring the write lock.</a:t>
            </a:r>
          </a:p>
          <a:p>
            <a:pPr marL="0" indent="0">
              <a:buNone/>
            </a:pPr>
            <a:endParaRPr lang="en-US" sz="1500" dirty="0">
              <a:solidFill>
                <a:schemeClr val="bg1"/>
              </a:solidFill>
              <a:latin typeface="Arial" panose="020B0604020202020204" pitchFamily="34" charset="0"/>
              <a:cs typeface="Arial" panose="020B0604020202020204" pitchFamily="34" charset="0"/>
            </a:endParaRPr>
          </a:p>
          <a:p>
            <a:pPr marL="0" indent="0">
              <a:buNone/>
            </a:pPr>
            <a:endParaRPr lang="en-US" sz="1500" dirty="0">
              <a:solidFill>
                <a:schemeClr val="bg1"/>
              </a:solidFill>
              <a:latin typeface="Arial" panose="020B0604020202020204" pitchFamily="34" charset="0"/>
              <a:cs typeface="Arial" panose="020B0604020202020204" pitchFamily="34" charset="0"/>
            </a:endParaRPr>
          </a:p>
          <a:p>
            <a:pPr marL="0" indent="0">
              <a:buNone/>
            </a:pPr>
            <a:endParaRPr lang="en-US" sz="1500" dirty="0">
              <a:solidFill>
                <a:schemeClr val="bg1"/>
              </a:solidFill>
              <a:latin typeface="Arial" panose="020B0604020202020204" pitchFamily="34" charset="0"/>
              <a:cs typeface="Arial" panose="020B0604020202020204" pitchFamily="34" charset="0"/>
            </a:endParaRPr>
          </a:p>
          <a:p>
            <a:pPr marL="0" indent="0">
              <a:buNone/>
            </a:pPr>
            <a:endParaRPr lang="en-US" sz="1500" dirty="0">
              <a:solidFill>
                <a:schemeClr val="bg1"/>
              </a:solidFill>
              <a:latin typeface="Arial" panose="020B0604020202020204" pitchFamily="34" charset="0"/>
              <a:cs typeface="Arial" panose="020B0604020202020204" pitchFamily="34" charset="0"/>
            </a:endParaRPr>
          </a:p>
          <a:p>
            <a:pPr marL="0" indent="0">
              <a:buNone/>
            </a:pPr>
            <a:endParaRPr lang="en-US" sz="1500" dirty="0">
              <a:solidFill>
                <a:schemeClr val="bg1"/>
              </a:solidFill>
              <a:latin typeface="Arial" panose="020B0604020202020204" pitchFamily="34" charset="0"/>
              <a:cs typeface="Arial" panose="020B0604020202020204" pitchFamily="34" charset="0"/>
            </a:endParaRPr>
          </a:p>
          <a:p>
            <a:pPr marL="0" indent="0">
              <a:buNone/>
            </a:pPr>
            <a:br>
              <a:rPr lang="en-US" sz="1500" dirty="0">
                <a:solidFill>
                  <a:schemeClr val="bg1"/>
                </a:solidFill>
                <a:latin typeface="Arial" panose="020B0604020202020204" pitchFamily="34" charset="0"/>
                <a:cs typeface="Arial" panose="020B0604020202020204" pitchFamily="34" charset="0"/>
              </a:rPr>
            </a:br>
            <a:r>
              <a:rPr lang="en-US" sz="1500" dirty="0">
                <a:solidFill>
                  <a:schemeClr val="bg1"/>
                </a:solidFill>
                <a:latin typeface="Arial" panose="020B0604020202020204" pitchFamily="34" charset="0"/>
                <a:cs typeface="Arial" panose="020B0604020202020204" pitchFamily="34" charset="0"/>
              </a:rPr>
              <a:t>Once T3 releases the lock, then T4 acquire lock. (</a:t>
            </a:r>
            <a:r>
              <a:rPr lang="en-US" sz="1500" dirty="0" err="1">
                <a:solidFill>
                  <a:schemeClr val="bg1"/>
                </a:solidFill>
                <a:latin typeface="Arial" panose="020B0604020202020204" pitchFamily="34" charset="0"/>
                <a:cs typeface="Arial" panose="020B0604020202020204" pitchFamily="34" charset="0"/>
              </a:rPr>
              <a:t>i.e</a:t>
            </a:r>
            <a:r>
              <a:rPr lang="en-US" sz="1500" dirty="0">
                <a:solidFill>
                  <a:schemeClr val="bg1"/>
                </a:solidFill>
                <a:latin typeface="Arial" panose="020B0604020202020204" pitchFamily="34" charset="0"/>
                <a:cs typeface="Arial" panose="020B0604020202020204" pitchFamily="34" charset="0"/>
              </a:rPr>
              <a:t>) one writer thread at time.</a:t>
            </a:r>
            <a:endParaRPr lang="en-IN" sz="1500" dirty="0">
              <a:solidFill>
                <a:schemeClr val="bg1"/>
              </a:solidFill>
              <a:latin typeface="Arial" panose="020B0604020202020204" pitchFamily="34" charset="0"/>
              <a:cs typeface="Arial" panose="020B0604020202020204" pitchFamily="34" charset="0"/>
            </a:endParaRPr>
          </a:p>
          <a:p>
            <a:pPr marL="0" indent="0">
              <a:buNone/>
            </a:pPr>
            <a:endParaRPr lang="en-IN" b="1"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373062C6-4E83-0C41-9B48-5525324B8A12}"/>
              </a:ext>
            </a:extLst>
          </p:cNvPr>
          <p:cNvPicPr>
            <a:picLocks noChangeAspect="1"/>
          </p:cNvPicPr>
          <p:nvPr/>
        </p:nvPicPr>
        <p:blipFill>
          <a:blip r:embed="rId3"/>
          <a:stretch>
            <a:fillRect/>
          </a:stretch>
        </p:blipFill>
        <p:spPr>
          <a:xfrm>
            <a:off x="99389" y="2483886"/>
            <a:ext cx="5585793" cy="1908314"/>
          </a:xfrm>
          <a:prstGeom prst="rect">
            <a:avLst/>
          </a:prstGeom>
        </p:spPr>
      </p:pic>
      <p:pic>
        <p:nvPicPr>
          <p:cNvPr id="10" name="Picture 9">
            <a:extLst>
              <a:ext uri="{FF2B5EF4-FFF2-40B4-BE49-F238E27FC236}">
                <a16:creationId xmlns:a16="http://schemas.microsoft.com/office/drawing/2014/main" id="{38FCD4CA-5002-2D4C-948A-576A5FD8A925}"/>
              </a:ext>
            </a:extLst>
          </p:cNvPr>
          <p:cNvPicPr>
            <a:picLocks noChangeAspect="1"/>
          </p:cNvPicPr>
          <p:nvPr/>
        </p:nvPicPr>
        <p:blipFill>
          <a:blip r:embed="rId4"/>
          <a:stretch>
            <a:fillRect/>
          </a:stretch>
        </p:blipFill>
        <p:spPr>
          <a:xfrm>
            <a:off x="99390" y="4800600"/>
            <a:ext cx="5585793" cy="2012974"/>
          </a:xfrm>
          <a:prstGeom prst="rect">
            <a:avLst/>
          </a:prstGeom>
        </p:spPr>
      </p:pic>
    </p:spTree>
    <p:extLst>
      <p:ext uri="{BB962C8B-B14F-4D97-AF65-F5344CB8AC3E}">
        <p14:creationId xmlns:p14="http://schemas.microsoft.com/office/powerpoint/2010/main" val="426834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819106-BACE-5A4B-87C5-85868025B7FD}"/>
              </a:ext>
            </a:extLst>
          </p:cNvPr>
          <p:cNvSpPr>
            <a:spLocks noGrp="1"/>
          </p:cNvSpPr>
          <p:nvPr>
            <p:ph type="title"/>
          </p:nvPr>
        </p:nvSpPr>
        <p:spPr>
          <a:xfrm>
            <a:off x="357809" y="228600"/>
            <a:ext cx="11420061" cy="1125415"/>
          </a:xfrm>
        </p:spPr>
        <p:txBody>
          <a:bodyPr>
            <a:normAutofit/>
          </a:bodyPr>
          <a:lstStyle/>
          <a:p>
            <a:r>
              <a:rPr lang="en-IN" b="1" cap="none" dirty="0" err="1"/>
              <a:t>Readwritelock</a:t>
            </a:r>
            <a:r>
              <a:rPr lang="en-IN" b="1" cap="none" dirty="0"/>
              <a:t> interface in java</a:t>
            </a:r>
            <a:endParaRPr lang="en-US"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54362FCC-C4AE-8B42-A623-25291F85CA79}"/>
              </a:ext>
            </a:extLst>
          </p:cNvPr>
          <p:cNvSpPr>
            <a:spLocks noGrp="1"/>
          </p:cNvSpPr>
          <p:nvPr>
            <p:ph type="body" idx="1"/>
          </p:nvPr>
        </p:nvSpPr>
        <p:spPr>
          <a:xfrm>
            <a:off x="203370" y="1553562"/>
            <a:ext cx="11728938" cy="3507393"/>
          </a:xfrm>
        </p:spPr>
        <p:txBody>
          <a:bodyPr/>
          <a:lstStyle/>
          <a:p>
            <a:r>
              <a:rPr lang="en-IN" dirty="0">
                <a:solidFill>
                  <a:schemeClr val="bg1"/>
                </a:solidFill>
              </a:rPr>
              <a:t>A </a:t>
            </a:r>
            <a:r>
              <a:rPr lang="en-IN" dirty="0" err="1">
                <a:solidFill>
                  <a:schemeClr val="bg1"/>
                </a:solidFill>
              </a:rPr>
              <a:t>java.util.concurrent.locks.ReadWriteLock</a:t>
            </a:r>
            <a:r>
              <a:rPr lang="en-IN" dirty="0">
                <a:solidFill>
                  <a:schemeClr val="bg1"/>
                </a:solidFill>
              </a:rPr>
              <a:t> interface allows multiple threads to read a specific resource at a time but only one thread can write at a time.</a:t>
            </a:r>
          </a:p>
          <a:p>
            <a:pPr marL="342900" indent="-342900">
              <a:buFont typeface="Wingdings" pitchFamily="2" charset="2"/>
              <a:buChar char="q"/>
            </a:pPr>
            <a:r>
              <a:rPr lang="en-IN" b="1" dirty="0">
                <a:solidFill>
                  <a:schemeClr val="bg1"/>
                </a:solidFill>
              </a:rPr>
              <a:t>Read Lock</a:t>
            </a:r>
            <a:r>
              <a:rPr lang="en-IN" dirty="0">
                <a:solidFill>
                  <a:schemeClr val="bg1"/>
                </a:solidFill>
              </a:rPr>
              <a:t> − If no thread has locked the </a:t>
            </a:r>
            <a:r>
              <a:rPr lang="en-IN" b="1" dirty="0">
                <a:solidFill>
                  <a:schemeClr val="bg1"/>
                </a:solidFill>
              </a:rPr>
              <a:t>SHARED RESOUREC(</a:t>
            </a:r>
            <a:r>
              <a:rPr lang="en-IN" dirty="0" err="1">
                <a:solidFill>
                  <a:schemeClr val="bg1"/>
                </a:solidFill>
              </a:rPr>
              <a:t>ReadWriteLock</a:t>
            </a:r>
            <a:r>
              <a:rPr lang="en-IN" b="1" dirty="0">
                <a:solidFill>
                  <a:schemeClr val="bg1"/>
                </a:solidFill>
              </a:rPr>
              <a:t>)</a:t>
            </a:r>
            <a:r>
              <a:rPr lang="en-IN" dirty="0">
                <a:solidFill>
                  <a:schemeClr val="bg1"/>
                </a:solidFill>
              </a:rPr>
              <a:t> for writing then multiple thread can access the read lock.</a:t>
            </a:r>
          </a:p>
          <a:p>
            <a:pPr marL="342900" indent="-342900">
              <a:buFont typeface="Wingdings" pitchFamily="2" charset="2"/>
              <a:buChar char="q"/>
            </a:pPr>
            <a:r>
              <a:rPr lang="en-IN" b="1" dirty="0">
                <a:solidFill>
                  <a:schemeClr val="bg1"/>
                </a:solidFill>
              </a:rPr>
              <a:t>Write Lock</a:t>
            </a:r>
            <a:r>
              <a:rPr lang="en-IN" dirty="0">
                <a:solidFill>
                  <a:schemeClr val="bg1"/>
                </a:solidFill>
              </a:rPr>
              <a:t> − If no thread is reading or writing, then one thread can access the write lock.</a:t>
            </a:r>
          </a:p>
          <a:p>
            <a:endParaRPr lang="en-US" dirty="0"/>
          </a:p>
        </p:txBody>
      </p:sp>
      <p:pic>
        <p:nvPicPr>
          <p:cNvPr id="3" name="Picture 2">
            <a:extLst>
              <a:ext uri="{FF2B5EF4-FFF2-40B4-BE49-F238E27FC236}">
                <a16:creationId xmlns:a16="http://schemas.microsoft.com/office/drawing/2014/main" id="{AAC1C103-BD17-234A-96F0-68B96D694F36}"/>
              </a:ext>
            </a:extLst>
          </p:cNvPr>
          <p:cNvPicPr>
            <a:picLocks noChangeAspect="1"/>
          </p:cNvPicPr>
          <p:nvPr/>
        </p:nvPicPr>
        <p:blipFill>
          <a:blip r:embed="rId2"/>
          <a:stretch>
            <a:fillRect/>
          </a:stretch>
        </p:blipFill>
        <p:spPr>
          <a:xfrm>
            <a:off x="3456165" y="3498574"/>
            <a:ext cx="5279670" cy="3190461"/>
          </a:xfrm>
          <a:prstGeom prst="rect">
            <a:avLst/>
          </a:prstGeom>
        </p:spPr>
      </p:pic>
    </p:spTree>
    <p:extLst>
      <p:ext uri="{BB962C8B-B14F-4D97-AF65-F5344CB8AC3E}">
        <p14:creationId xmlns:p14="http://schemas.microsoft.com/office/powerpoint/2010/main" val="196563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6271-474E-8A40-9F32-8BC7A21D824E}"/>
              </a:ext>
            </a:extLst>
          </p:cNvPr>
          <p:cNvSpPr>
            <a:spLocks noGrp="1"/>
          </p:cNvSpPr>
          <p:nvPr>
            <p:ph type="title"/>
          </p:nvPr>
        </p:nvSpPr>
        <p:spPr>
          <a:xfrm>
            <a:off x="397565" y="239894"/>
            <a:ext cx="10903226" cy="763958"/>
          </a:xfrm>
        </p:spPr>
        <p:txBody>
          <a:bodyPr>
            <a:normAutofit fontScale="90000"/>
          </a:bodyPr>
          <a:lstStyle/>
          <a:p>
            <a:r>
              <a:rPr lang="en-IN" b="1" cap="none" dirty="0"/>
              <a:t>Rules of </a:t>
            </a:r>
            <a:r>
              <a:rPr lang="en-IN" b="1" cap="none" dirty="0" err="1"/>
              <a:t>Readwritelock</a:t>
            </a:r>
            <a:endParaRPr lang="en-US" dirty="0"/>
          </a:p>
        </p:txBody>
      </p:sp>
      <p:sp>
        <p:nvSpPr>
          <p:cNvPr id="3" name="Text Placeholder 2">
            <a:extLst>
              <a:ext uri="{FF2B5EF4-FFF2-40B4-BE49-F238E27FC236}">
                <a16:creationId xmlns:a16="http://schemas.microsoft.com/office/drawing/2014/main" id="{B982E4FB-7B62-EC49-91F8-EE19BDF6E125}"/>
              </a:ext>
            </a:extLst>
          </p:cNvPr>
          <p:cNvSpPr>
            <a:spLocks noGrp="1"/>
          </p:cNvSpPr>
          <p:nvPr>
            <p:ph type="body" idx="1"/>
          </p:nvPr>
        </p:nvSpPr>
        <p:spPr>
          <a:xfrm>
            <a:off x="397565" y="1123122"/>
            <a:ext cx="10903226" cy="5734878"/>
          </a:xfrm>
        </p:spPr>
        <p:txBody>
          <a:bodyPr>
            <a:normAutofit/>
          </a:bodyPr>
          <a:lstStyle/>
          <a:p>
            <a:pPr fontAlgn="base"/>
            <a:r>
              <a:rPr lang="en-IN" dirty="0">
                <a:solidFill>
                  <a:schemeClr val="bg1"/>
                </a:solidFill>
              </a:rPr>
              <a:t>Read lock and Write lock which allows a thread to either read (or) write but can NOT do both.</a:t>
            </a:r>
          </a:p>
          <a:p>
            <a:pPr fontAlgn="base"/>
            <a:endParaRPr lang="en-IN" dirty="0">
              <a:solidFill>
                <a:schemeClr val="bg1"/>
              </a:solidFill>
            </a:endParaRPr>
          </a:p>
          <a:p>
            <a:pPr marL="457200" indent="-457200" fontAlgn="base">
              <a:buFont typeface="+mj-lt"/>
              <a:buAutoNum type="arabicPeriod"/>
            </a:pPr>
            <a:r>
              <a:rPr lang="en-IN" b="1" dirty="0">
                <a:solidFill>
                  <a:schemeClr val="bg1"/>
                </a:solidFill>
              </a:rPr>
              <a:t>Read lock:</a:t>
            </a:r>
            <a:r>
              <a:rPr lang="en-IN" dirty="0">
                <a:solidFill>
                  <a:schemeClr val="bg1"/>
                </a:solidFill>
              </a:rPr>
              <a:t> If no thread that has requested the write lock and the lock for writing, then multiple threads can lock the lock for reading. It means multiple threads can read the data at the very moment, as long as there’s no thread to write the data or to update the data.</a:t>
            </a:r>
          </a:p>
          <a:p>
            <a:pPr marL="457200" indent="-457200" fontAlgn="base">
              <a:buFont typeface="+mj-lt"/>
              <a:buAutoNum type="arabicPeriod"/>
            </a:pPr>
            <a:r>
              <a:rPr lang="en-IN" b="1" dirty="0">
                <a:solidFill>
                  <a:schemeClr val="bg1"/>
                </a:solidFill>
              </a:rPr>
              <a:t>Write Lock:</a:t>
            </a:r>
            <a:r>
              <a:rPr lang="en-IN" dirty="0">
                <a:solidFill>
                  <a:schemeClr val="bg1"/>
                </a:solidFill>
              </a:rPr>
              <a:t> If no threads are writing or reading, only one thread at a moment can lock the lock for writing. Other threads have to wait until the lock gets released. It means, only one thread can write the data at the very moment, and other threads have to wait.</a:t>
            </a:r>
          </a:p>
          <a:p>
            <a:br>
              <a:rPr lang="en-IN" dirty="0"/>
            </a:br>
            <a:endParaRPr lang="en-US" dirty="0"/>
          </a:p>
        </p:txBody>
      </p:sp>
      <p:pic>
        <p:nvPicPr>
          <p:cNvPr id="5" name="Picture 4">
            <a:extLst>
              <a:ext uri="{FF2B5EF4-FFF2-40B4-BE49-F238E27FC236}">
                <a16:creationId xmlns:a16="http://schemas.microsoft.com/office/drawing/2014/main" id="{C739F71A-F970-2B4F-948B-17B1587ED029}"/>
              </a:ext>
            </a:extLst>
          </p:cNvPr>
          <p:cNvPicPr>
            <a:picLocks noChangeAspect="1"/>
          </p:cNvPicPr>
          <p:nvPr/>
        </p:nvPicPr>
        <p:blipFill>
          <a:blip r:embed="rId2"/>
          <a:stretch>
            <a:fillRect/>
          </a:stretch>
        </p:blipFill>
        <p:spPr>
          <a:xfrm>
            <a:off x="1759225" y="4144619"/>
            <a:ext cx="5655366" cy="2464903"/>
          </a:xfrm>
          <a:prstGeom prst="rect">
            <a:avLst/>
          </a:prstGeom>
        </p:spPr>
      </p:pic>
    </p:spTree>
    <p:extLst>
      <p:ext uri="{BB962C8B-B14F-4D97-AF65-F5344CB8AC3E}">
        <p14:creationId xmlns:p14="http://schemas.microsoft.com/office/powerpoint/2010/main" val="382892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6EDB-8EDF-C646-8779-92A1D1F6285F}"/>
              </a:ext>
            </a:extLst>
          </p:cNvPr>
          <p:cNvSpPr>
            <a:spLocks noGrp="1"/>
          </p:cNvSpPr>
          <p:nvPr>
            <p:ph type="title"/>
          </p:nvPr>
        </p:nvSpPr>
        <p:spPr>
          <a:xfrm>
            <a:off x="467139" y="210075"/>
            <a:ext cx="11270974" cy="922986"/>
          </a:xfrm>
        </p:spPr>
        <p:txBody>
          <a:bodyPr/>
          <a:lstStyle/>
          <a:p>
            <a:r>
              <a:rPr lang="en-US" cap="none" dirty="0"/>
              <a:t>Reentrantlock VS </a:t>
            </a:r>
            <a:r>
              <a:rPr lang="en-US" cap="none" dirty="0" err="1"/>
              <a:t>Readwritelock</a:t>
            </a:r>
            <a:endParaRPr lang="en-US" dirty="0"/>
          </a:p>
        </p:txBody>
      </p:sp>
      <p:pic>
        <p:nvPicPr>
          <p:cNvPr id="9" name="Picture 8">
            <a:extLst>
              <a:ext uri="{FF2B5EF4-FFF2-40B4-BE49-F238E27FC236}">
                <a16:creationId xmlns:a16="http://schemas.microsoft.com/office/drawing/2014/main" id="{51CC05C3-AE3E-2145-8E1B-79764E3C0098}"/>
              </a:ext>
            </a:extLst>
          </p:cNvPr>
          <p:cNvPicPr>
            <a:picLocks noChangeAspect="1"/>
          </p:cNvPicPr>
          <p:nvPr/>
        </p:nvPicPr>
        <p:blipFill>
          <a:blip r:embed="rId2"/>
          <a:stretch>
            <a:fillRect/>
          </a:stretch>
        </p:blipFill>
        <p:spPr>
          <a:xfrm>
            <a:off x="228599" y="1351722"/>
            <a:ext cx="5307497" cy="5168348"/>
          </a:xfrm>
          <a:prstGeom prst="rect">
            <a:avLst/>
          </a:prstGeom>
        </p:spPr>
      </p:pic>
      <p:pic>
        <p:nvPicPr>
          <p:cNvPr id="11" name="Picture 10">
            <a:extLst>
              <a:ext uri="{FF2B5EF4-FFF2-40B4-BE49-F238E27FC236}">
                <a16:creationId xmlns:a16="http://schemas.microsoft.com/office/drawing/2014/main" id="{A976C5F4-B38C-AB41-8B51-9C6386FB7461}"/>
              </a:ext>
            </a:extLst>
          </p:cNvPr>
          <p:cNvPicPr>
            <a:picLocks noChangeAspect="1"/>
          </p:cNvPicPr>
          <p:nvPr/>
        </p:nvPicPr>
        <p:blipFill>
          <a:blip r:embed="rId3"/>
          <a:stretch>
            <a:fillRect/>
          </a:stretch>
        </p:blipFill>
        <p:spPr>
          <a:xfrm>
            <a:off x="5883966" y="1351721"/>
            <a:ext cx="6202018" cy="5168349"/>
          </a:xfrm>
          <a:prstGeom prst="rect">
            <a:avLst/>
          </a:prstGeom>
        </p:spPr>
      </p:pic>
    </p:spTree>
    <p:extLst>
      <p:ext uri="{BB962C8B-B14F-4D97-AF65-F5344CB8AC3E}">
        <p14:creationId xmlns:p14="http://schemas.microsoft.com/office/powerpoint/2010/main" val="36861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6EDB-8EDF-C646-8779-92A1D1F6285F}"/>
              </a:ext>
            </a:extLst>
          </p:cNvPr>
          <p:cNvSpPr>
            <a:spLocks noGrp="1"/>
          </p:cNvSpPr>
          <p:nvPr>
            <p:ph type="title"/>
          </p:nvPr>
        </p:nvSpPr>
        <p:spPr>
          <a:xfrm>
            <a:off x="467139" y="210075"/>
            <a:ext cx="11270974" cy="922986"/>
          </a:xfrm>
        </p:spPr>
        <p:txBody>
          <a:bodyPr/>
          <a:lstStyle/>
          <a:p>
            <a:r>
              <a:rPr lang="en-US" cap="none" dirty="0"/>
              <a:t>Coding looks like</a:t>
            </a:r>
            <a:endParaRPr lang="en-US" dirty="0"/>
          </a:p>
        </p:txBody>
      </p:sp>
      <p:pic>
        <p:nvPicPr>
          <p:cNvPr id="6" name="Picture 5">
            <a:extLst>
              <a:ext uri="{FF2B5EF4-FFF2-40B4-BE49-F238E27FC236}">
                <a16:creationId xmlns:a16="http://schemas.microsoft.com/office/drawing/2014/main" id="{13B449E4-1D67-B34F-B4AF-97B6BDC3A48E}"/>
              </a:ext>
            </a:extLst>
          </p:cNvPr>
          <p:cNvPicPr>
            <a:picLocks noChangeAspect="1"/>
          </p:cNvPicPr>
          <p:nvPr/>
        </p:nvPicPr>
        <p:blipFill>
          <a:blip r:embed="rId2"/>
          <a:stretch>
            <a:fillRect/>
          </a:stretch>
        </p:blipFill>
        <p:spPr>
          <a:xfrm>
            <a:off x="208722" y="1441174"/>
            <a:ext cx="5774635" cy="5158409"/>
          </a:xfrm>
          <a:prstGeom prst="rect">
            <a:avLst/>
          </a:prstGeom>
        </p:spPr>
      </p:pic>
      <p:pic>
        <p:nvPicPr>
          <p:cNvPr id="8" name="Picture 7">
            <a:extLst>
              <a:ext uri="{FF2B5EF4-FFF2-40B4-BE49-F238E27FC236}">
                <a16:creationId xmlns:a16="http://schemas.microsoft.com/office/drawing/2014/main" id="{80F11785-7639-CF4E-B0E2-4362929D2681}"/>
              </a:ext>
            </a:extLst>
          </p:cNvPr>
          <p:cNvPicPr>
            <a:picLocks noChangeAspect="1"/>
          </p:cNvPicPr>
          <p:nvPr/>
        </p:nvPicPr>
        <p:blipFill>
          <a:blip r:embed="rId3"/>
          <a:stretch>
            <a:fillRect/>
          </a:stretch>
        </p:blipFill>
        <p:spPr>
          <a:xfrm>
            <a:off x="6291471" y="1441174"/>
            <a:ext cx="5840542" cy="5158409"/>
          </a:xfrm>
          <a:prstGeom prst="rect">
            <a:avLst/>
          </a:prstGeom>
        </p:spPr>
      </p:pic>
    </p:spTree>
    <p:extLst>
      <p:ext uri="{BB962C8B-B14F-4D97-AF65-F5344CB8AC3E}">
        <p14:creationId xmlns:p14="http://schemas.microsoft.com/office/powerpoint/2010/main" val="184202332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504</TotalTime>
  <Words>597</Words>
  <Application>Microsoft Macintosh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Wingdings</vt:lpstr>
      <vt:lpstr>Parcel</vt:lpstr>
      <vt:lpstr>Real example use case</vt:lpstr>
      <vt:lpstr>Worst (inefficient) use case</vt:lpstr>
      <vt:lpstr>Best (More efficient) use case</vt:lpstr>
      <vt:lpstr>PowerPoint Presentation</vt:lpstr>
      <vt:lpstr>Readwritelock interface in java</vt:lpstr>
      <vt:lpstr>Rules of Readwritelock</vt:lpstr>
      <vt:lpstr>Reentrantlock VS Readwritelock</vt:lpstr>
      <vt:lpstr>Coding looks like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ReadWriteLock in Java</dc:title>
  <dc:creator>Microsoft Office User</dc:creator>
  <cp:lastModifiedBy>Microsoft Office User</cp:lastModifiedBy>
  <cp:revision>100</cp:revision>
  <dcterms:created xsi:type="dcterms:W3CDTF">2021-05-25T13:56:17Z</dcterms:created>
  <dcterms:modified xsi:type="dcterms:W3CDTF">2021-05-27T09:58:30Z</dcterms:modified>
</cp:coreProperties>
</file>