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3"/>
    <p:restoredTop sz="94715"/>
  </p:normalViewPr>
  <p:slideViewPr>
    <p:cSldViewPr snapToGrid="0" snapToObjects="1">
      <p:cViewPr varScale="1">
        <p:scale>
          <a:sx n="99" d="100"/>
          <a:sy n="99" d="100"/>
        </p:scale>
        <p:origin x="200"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5/27/21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5/27/21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Reentrant Lock</a:t>
            </a:r>
            <a:endParaRPr lang="en-US" dirty="0"/>
          </a:p>
        </p:txBody>
      </p:sp>
    </p:spTree>
    <p:extLst>
      <p:ext uri="{BB962C8B-B14F-4D97-AF65-F5344CB8AC3E}">
        <p14:creationId xmlns:p14="http://schemas.microsoft.com/office/powerpoint/2010/main" val="209999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753228"/>
            <a:ext cx="11630025" cy="1080938"/>
          </a:xfrm>
        </p:spPr>
        <p:txBody>
          <a:bodyPr/>
          <a:lstStyle/>
          <a:p>
            <a:r>
              <a:rPr lang="en-US" dirty="0"/>
              <a:t>Fairness does NOT work on try and below is the work around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4" y="2057400"/>
            <a:ext cx="11630024" cy="4514850"/>
          </a:xfrm>
        </p:spPr>
      </p:pic>
    </p:spTree>
    <p:extLst>
      <p:ext uri="{BB962C8B-B14F-4D97-AF65-F5344CB8AC3E}">
        <p14:creationId xmlns:p14="http://schemas.microsoft.com/office/powerpoint/2010/main" val="83435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8F7C-EA15-024C-8802-118B32BDAC51}"/>
              </a:ext>
            </a:extLst>
          </p:cNvPr>
          <p:cNvSpPr>
            <a:spLocks noGrp="1"/>
          </p:cNvSpPr>
          <p:nvPr>
            <p:ph type="title"/>
          </p:nvPr>
        </p:nvSpPr>
        <p:spPr/>
        <p:txBody>
          <a:bodyPr/>
          <a:lstStyle/>
          <a:p>
            <a:r>
              <a:rPr lang="en-US" b="1" dirty="0"/>
              <a:t>Methods of Reentrant Lock</a:t>
            </a:r>
          </a:p>
        </p:txBody>
      </p:sp>
      <p:pic>
        <p:nvPicPr>
          <p:cNvPr id="7" name="Picture 6">
            <a:extLst>
              <a:ext uri="{FF2B5EF4-FFF2-40B4-BE49-F238E27FC236}">
                <a16:creationId xmlns:a16="http://schemas.microsoft.com/office/drawing/2014/main" id="{CE9F20D3-4FEC-CB45-A49E-91BB08B44BF1}"/>
              </a:ext>
            </a:extLst>
          </p:cNvPr>
          <p:cNvPicPr>
            <a:picLocks noChangeAspect="1"/>
          </p:cNvPicPr>
          <p:nvPr/>
        </p:nvPicPr>
        <p:blipFill>
          <a:blip r:embed="rId2"/>
          <a:stretch>
            <a:fillRect/>
          </a:stretch>
        </p:blipFill>
        <p:spPr>
          <a:xfrm>
            <a:off x="1117439" y="2133599"/>
            <a:ext cx="7560763" cy="3978166"/>
          </a:xfrm>
          <a:prstGeom prst="rect">
            <a:avLst/>
          </a:prstGeom>
        </p:spPr>
      </p:pic>
    </p:spTree>
    <p:extLst>
      <p:ext uri="{BB962C8B-B14F-4D97-AF65-F5344CB8AC3E}">
        <p14:creationId xmlns:p14="http://schemas.microsoft.com/office/powerpoint/2010/main" val="38521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synchronization in Java?</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chemeClr val="bg1"/>
                </a:solidFill>
              </a:rPr>
              <a:t>Traditional way to achieve thread synchronization in Java is by the use of </a:t>
            </a:r>
            <a:r>
              <a:rPr lang="en-US" u="sng" dirty="0">
                <a:solidFill>
                  <a:schemeClr val="bg1"/>
                </a:solidFill>
                <a:hlinkClick r:id="rId2"/>
              </a:rPr>
              <a:t>synchronized</a:t>
            </a:r>
            <a:r>
              <a:rPr lang="en-US" dirty="0">
                <a:solidFill>
                  <a:schemeClr val="bg1"/>
                </a:solidFill>
              </a:rPr>
              <a:t> keyword.</a:t>
            </a:r>
          </a:p>
          <a:p>
            <a:pPr marL="457200" indent="-457200" fontAlgn="base">
              <a:buFont typeface="+mj-lt"/>
              <a:buAutoNum type="arabicPeriod"/>
            </a:pPr>
            <a:r>
              <a:rPr lang="en-US" dirty="0">
                <a:solidFill>
                  <a:schemeClr val="bg1"/>
                </a:solidFill>
              </a:rPr>
              <a:t>Synchronized blocks don’t offer any mechanism of a waiting queue and once after the current running thread release the lock on shared resource, any thread can take the lock(Acquire the shared resource).  This could lead to thread starvation of resources for some other thread for a very long period of time. </a:t>
            </a:r>
            <a:br>
              <a:rPr lang="en-US" dirty="0">
                <a:solidFill>
                  <a:schemeClr val="bg1"/>
                </a:solidFill>
              </a:rPr>
            </a:br>
            <a:r>
              <a:rPr lang="en-US" dirty="0">
                <a:solidFill>
                  <a:schemeClr val="bg1"/>
                </a:solidFill>
              </a:rPr>
              <a:t>Reentrant Locks are provided in Java to provide synchronization with greater flexibility.  </a:t>
            </a:r>
            <a:br>
              <a:rPr lang="en-US" dirty="0"/>
            </a:br>
            <a:endParaRPr lang="en-US" dirty="0"/>
          </a:p>
        </p:txBody>
      </p:sp>
    </p:spTree>
    <p:extLst>
      <p:ext uri="{BB962C8B-B14F-4D97-AF65-F5344CB8AC3E}">
        <p14:creationId xmlns:p14="http://schemas.microsoft.com/office/powerpoint/2010/main" val="154999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71524"/>
            <a:ext cx="10815638" cy="1062641"/>
          </a:xfrm>
        </p:spPr>
        <p:txBody>
          <a:bodyPr/>
          <a:lstStyle/>
          <a:p>
            <a:r>
              <a:rPr lang="en-US" b="1" dirty="0"/>
              <a:t>What is Reentrant Locks? And coding standards</a:t>
            </a:r>
            <a:endParaRPr lang="en-US" dirty="0"/>
          </a:p>
        </p:txBody>
      </p:sp>
      <p:sp>
        <p:nvSpPr>
          <p:cNvPr id="3" name="TextBox 2"/>
          <p:cNvSpPr txBox="1"/>
          <p:nvPr/>
        </p:nvSpPr>
        <p:spPr>
          <a:xfrm>
            <a:off x="154379" y="2386940"/>
            <a:ext cx="11625943" cy="4524315"/>
          </a:xfrm>
          <a:prstGeom prst="rect">
            <a:avLst/>
          </a:prstGeom>
          <a:noFill/>
        </p:spPr>
        <p:txBody>
          <a:bodyPr wrap="square" rtlCol="0">
            <a:spAutoFit/>
          </a:bodyPr>
          <a:lstStyle/>
          <a:p>
            <a:pPr marL="342900" indent="-342900">
              <a:buFont typeface="+mj-lt"/>
              <a:buAutoNum type="arabicPeriod"/>
            </a:pPr>
            <a:r>
              <a:rPr lang="en-US" dirty="0">
                <a:solidFill>
                  <a:schemeClr val="bg1"/>
                </a:solidFill>
              </a:rPr>
              <a:t>The </a:t>
            </a:r>
            <a:r>
              <a:rPr lang="en-US" dirty="0" err="1">
                <a:solidFill>
                  <a:schemeClr val="bg1"/>
                </a:solidFill>
              </a:rPr>
              <a:t>ReentrantLock</a:t>
            </a:r>
            <a:r>
              <a:rPr lang="en-US" dirty="0">
                <a:solidFill>
                  <a:schemeClr val="bg1"/>
                </a:solidFill>
              </a:rPr>
              <a:t> class implements the Lock interface and provides synchronization to methods while accessing shared resources.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In </a:t>
            </a:r>
            <a:r>
              <a:rPr lang="en-US" dirty="0" err="1">
                <a:solidFill>
                  <a:schemeClr val="bg1"/>
                </a:solidFill>
              </a:rPr>
              <a:t>ReentrantLock</a:t>
            </a:r>
            <a:r>
              <a:rPr lang="en-US" dirty="0">
                <a:solidFill>
                  <a:schemeClr val="bg1"/>
                </a:solidFill>
              </a:rPr>
              <a:t> code looks like below to lock the shared resource is surrounded by lock and unlock method. This gives a lock to the current working thread and blocks all other threads which are trying to take a lock on the shared resource.</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942607"/>
            <a:ext cx="5774047" cy="2612571"/>
          </a:xfrm>
          <a:prstGeom prst="rect">
            <a:avLst/>
          </a:prstGeom>
        </p:spPr>
      </p:pic>
    </p:spTree>
    <p:extLst>
      <p:ext uri="{BB962C8B-B14F-4D97-AF65-F5344CB8AC3E}">
        <p14:creationId xmlns:p14="http://schemas.microsoft.com/office/powerpoint/2010/main" val="121684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597" y="156977"/>
            <a:ext cx="11644315" cy="6463308"/>
          </a:xfrm>
          <a:prstGeom prst="rect">
            <a:avLst/>
          </a:prstGeom>
          <a:noFill/>
        </p:spPr>
        <p:txBody>
          <a:bodyPr wrap="square" rtlCol="0">
            <a:spAutoFit/>
          </a:bodyPr>
          <a:lstStyle/>
          <a:p>
            <a:pPr marL="342900" indent="-342900">
              <a:buFont typeface="+mj-lt"/>
              <a:buAutoNum type="arabicPeriod" startAt="3"/>
            </a:pPr>
            <a:r>
              <a:rPr lang="en-US" dirty="0">
                <a:solidFill>
                  <a:schemeClr val="bg1"/>
                </a:solidFill>
              </a:rPr>
              <a:t>How this is similar to code of synchronized.</a:t>
            </a: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r>
              <a:rPr lang="en-US" dirty="0">
                <a:solidFill>
                  <a:schemeClr val="bg1"/>
                </a:solidFill>
              </a:rPr>
              <a:t>Reentrant Locks also offer a </a:t>
            </a:r>
            <a:r>
              <a:rPr lang="en-US" b="1" dirty="0">
                <a:solidFill>
                  <a:schemeClr val="bg1"/>
                </a:solidFill>
              </a:rPr>
              <a:t>fairness</a:t>
            </a:r>
            <a:r>
              <a:rPr lang="en-US" dirty="0">
                <a:solidFill>
                  <a:schemeClr val="bg1"/>
                </a:solidFill>
              </a:rPr>
              <a:t> parameter, by which the lock would abide by the order of the lock request i.e. after a thread unlocks the resource, the lock would go to the thread which has been waiting for the longest time to access the shared resource. This fairness mode is set up by passing true to the constructor of the lock. </a:t>
            </a:r>
            <a:br>
              <a:rPr lang="en-US" dirty="0"/>
            </a:br>
            <a:endParaRPr lang="en-US" dirty="0">
              <a:solidFill>
                <a:schemeClr val="bg1"/>
              </a:solidFill>
            </a:endParaRPr>
          </a:p>
          <a:p>
            <a:pPr marL="342900" indent="-342900">
              <a:buFont typeface="+mj-lt"/>
              <a:buAutoNum type="arabicPeriod" startAt="3"/>
            </a:pPr>
            <a:endParaRPr lang="en-US" dirty="0">
              <a:solidFill>
                <a:schemeClr val="bg1"/>
              </a:solidFill>
            </a:endParaRPr>
          </a:p>
          <a:p>
            <a:pPr marL="342900" indent="-342900">
              <a:buFont typeface="+mj-lt"/>
              <a:buAutoNum type="arabicPeriod" startAt="3"/>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704366"/>
            <a:ext cx="8315325" cy="35818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840413"/>
            <a:ext cx="5626100" cy="393700"/>
          </a:xfrm>
          <a:prstGeom prst="rect">
            <a:avLst/>
          </a:prstGeom>
        </p:spPr>
      </p:pic>
    </p:spTree>
    <p:extLst>
      <p:ext uri="{BB962C8B-B14F-4D97-AF65-F5344CB8AC3E}">
        <p14:creationId xmlns:p14="http://schemas.microsoft.com/office/powerpoint/2010/main" val="45320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4" y="285751"/>
            <a:ext cx="11658600" cy="3970318"/>
          </a:xfrm>
          <a:prstGeom prst="rect">
            <a:avLst/>
          </a:prstGeom>
          <a:noFill/>
        </p:spPr>
        <p:txBody>
          <a:bodyPr wrap="square" rtlCol="0">
            <a:spAutoFit/>
          </a:bodyPr>
          <a:lstStyle/>
          <a:p>
            <a:pPr marL="342900" indent="-342900">
              <a:buFont typeface="+mj-lt"/>
              <a:buAutoNum type="arabicPeriod" startAt="6"/>
            </a:pPr>
            <a:r>
              <a:rPr lang="en-US" dirty="0">
                <a:solidFill>
                  <a:schemeClr val="bg1"/>
                </a:solidFill>
              </a:rPr>
              <a:t>If do not setting anything (or) setting </a:t>
            </a:r>
            <a:r>
              <a:rPr lang="en-US" b="1" dirty="0">
                <a:solidFill>
                  <a:schemeClr val="bg1"/>
                </a:solidFill>
              </a:rPr>
              <a:t>FALSE </a:t>
            </a:r>
            <a:r>
              <a:rPr lang="en-US" dirty="0">
                <a:solidFill>
                  <a:schemeClr val="bg1"/>
                </a:solidFill>
              </a:rPr>
              <a:t>to constructor , then after a thread unlocks the resource, there is a possibility lock would go to the thread which is newly created and which is </a:t>
            </a:r>
            <a:r>
              <a:rPr lang="en-US" b="1" dirty="0">
                <a:solidFill>
                  <a:schemeClr val="bg1"/>
                </a:solidFill>
              </a:rPr>
              <a:t>NOT</a:t>
            </a:r>
            <a:r>
              <a:rPr lang="en-US" dirty="0">
                <a:solidFill>
                  <a:schemeClr val="bg1"/>
                </a:solidFill>
              </a:rPr>
              <a:t> waiting for the longest time to access the shared resource.</a:t>
            </a:r>
          </a:p>
          <a:p>
            <a:pPr marL="342900" indent="-342900">
              <a:buFont typeface="+mj-lt"/>
              <a:buAutoNum type="arabicPeriod" startAt="6"/>
            </a:pPr>
            <a:endParaRPr lang="en-US" dirty="0">
              <a:solidFill>
                <a:schemeClr val="bg1"/>
              </a:solidFill>
            </a:endParaRPr>
          </a:p>
          <a:p>
            <a:pPr marL="342900" indent="-342900">
              <a:buFont typeface="+mj-lt"/>
              <a:buAutoNum type="arabicPeriod" startAt="6"/>
            </a:pPr>
            <a:endParaRPr lang="en-US" dirty="0">
              <a:solidFill>
                <a:schemeClr val="bg1"/>
              </a:solidFill>
            </a:endParaRPr>
          </a:p>
          <a:p>
            <a:pPr marL="342900" indent="-342900">
              <a:buFont typeface="+mj-lt"/>
              <a:buAutoNum type="arabicPeriod" startAt="6"/>
            </a:pPr>
            <a:endParaRPr lang="en-US" dirty="0">
              <a:solidFill>
                <a:schemeClr val="bg1"/>
              </a:solidFill>
            </a:endParaRPr>
          </a:p>
          <a:p>
            <a:pPr marL="342900" indent="-342900">
              <a:buFont typeface="+mj-lt"/>
              <a:buAutoNum type="arabicPeriod" startAt="6"/>
            </a:pPr>
            <a:endParaRPr lang="en-US" dirty="0">
              <a:solidFill>
                <a:schemeClr val="bg1"/>
              </a:solidFill>
            </a:endParaRPr>
          </a:p>
          <a:p>
            <a:pPr marL="342900" indent="-342900">
              <a:buFont typeface="+mj-lt"/>
              <a:buAutoNum type="arabicPeriod" startAt="6"/>
            </a:pPr>
            <a:endParaRPr lang="en-US" dirty="0">
              <a:solidFill>
                <a:schemeClr val="bg1"/>
              </a:solidFill>
            </a:endParaRPr>
          </a:p>
          <a:p>
            <a:pPr marL="342900" indent="-342900">
              <a:buFont typeface="+mj-lt"/>
              <a:buAutoNum type="arabicPeriod" startAt="6"/>
            </a:pPr>
            <a:endParaRPr lang="en-US" dirty="0">
              <a:solidFill>
                <a:schemeClr val="bg1"/>
              </a:solidFill>
            </a:endParaRPr>
          </a:p>
          <a:p>
            <a:pPr marL="342900" indent="-342900">
              <a:buFont typeface="+mj-lt"/>
              <a:buAutoNum type="arabicPeriod" startAt="6"/>
            </a:pPr>
            <a:r>
              <a:rPr lang="en-US" dirty="0">
                <a:solidFill>
                  <a:schemeClr val="bg1"/>
                </a:solidFill>
              </a:rPr>
              <a:t>Behind the screen of fairness thread will be waiting in queue, where they will waiting to acquire the lock on Shared resource. After T1 releases the lock, then T2, then T3 and then T4 will go one by one to acquire the lock.</a:t>
            </a:r>
          </a:p>
          <a:p>
            <a:pPr marL="342900" indent="-342900">
              <a:buFont typeface="+mj-lt"/>
              <a:buAutoNum type="arabicPeriod" startAt="6"/>
            </a:pPr>
            <a:endParaRPr lang="en-US" dirty="0"/>
          </a:p>
          <a:p>
            <a:pPr marL="342900" indent="-342900">
              <a:buFont typeface="+mj-lt"/>
              <a:buAutoNum type="arabicPeriod" startAt="6"/>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8" y="1197916"/>
            <a:ext cx="4991100" cy="457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38" y="1874787"/>
            <a:ext cx="4991100" cy="368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885825"/>
            <a:ext cx="5929314" cy="1585913"/>
          </a:xfrm>
          <a:prstGeom prst="rect">
            <a:avLst/>
          </a:prstGeom>
        </p:spPr>
      </p:pic>
      <p:pic>
        <p:nvPicPr>
          <p:cNvPr id="9" name="Picture 8">
            <a:extLst>
              <a:ext uri="{FF2B5EF4-FFF2-40B4-BE49-F238E27FC236}">
                <a16:creationId xmlns:a16="http://schemas.microsoft.com/office/drawing/2014/main" id="{C510DA63-157A-F142-964A-FF14FACC6601}"/>
              </a:ext>
            </a:extLst>
          </p:cNvPr>
          <p:cNvPicPr>
            <a:picLocks noChangeAspect="1"/>
          </p:cNvPicPr>
          <p:nvPr/>
        </p:nvPicPr>
        <p:blipFill>
          <a:blip r:embed="rId5"/>
          <a:stretch>
            <a:fillRect/>
          </a:stretch>
        </p:blipFill>
        <p:spPr>
          <a:xfrm>
            <a:off x="473230" y="3696237"/>
            <a:ext cx="6378331" cy="2524260"/>
          </a:xfrm>
          <a:prstGeom prst="rect">
            <a:avLst/>
          </a:prstGeom>
        </p:spPr>
      </p:pic>
    </p:spTree>
    <p:extLst>
      <p:ext uri="{BB962C8B-B14F-4D97-AF65-F5344CB8AC3E}">
        <p14:creationId xmlns:p14="http://schemas.microsoft.com/office/powerpoint/2010/main" val="152603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5" y="114300"/>
            <a:ext cx="11615738" cy="6463308"/>
          </a:xfrm>
          <a:prstGeom prst="rect">
            <a:avLst/>
          </a:prstGeom>
          <a:noFill/>
        </p:spPr>
        <p:txBody>
          <a:bodyPr wrap="square" rtlCol="0">
            <a:spAutoFit/>
          </a:bodyPr>
          <a:lstStyle/>
          <a:p>
            <a:pPr marL="342900" indent="-342900">
              <a:buFont typeface="+mj-lt"/>
              <a:buAutoNum type="arabicPeriod" startAt="8"/>
            </a:pPr>
            <a:r>
              <a:rPr lang="en-US" dirty="0">
                <a:solidFill>
                  <a:schemeClr val="bg1"/>
                </a:solidFill>
              </a:rPr>
              <a:t>As the name says, </a:t>
            </a:r>
            <a:r>
              <a:rPr lang="en-US" dirty="0" err="1">
                <a:solidFill>
                  <a:schemeClr val="bg1"/>
                </a:solidFill>
              </a:rPr>
              <a:t>ReentrantLock</a:t>
            </a:r>
            <a:r>
              <a:rPr lang="en-US" dirty="0">
                <a:solidFill>
                  <a:schemeClr val="bg1"/>
                </a:solidFill>
              </a:rPr>
              <a:t> allows threads to enter into the lock on a resource more than once. When the thread first enters into the lock, a hold count is set to one. Before unlocking the thread can re-enter into lock again and every time hold count is incremented by one. For every unlocks request, hold count is decremented by one and when hold count is 0, the resource is unlocked. </a:t>
            </a: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endParaRPr lang="en-US" dirty="0">
              <a:solidFill>
                <a:schemeClr val="bg1"/>
              </a:solidFill>
            </a:endParaRPr>
          </a:p>
          <a:p>
            <a:pPr marL="342900" indent="-342900">
              <a:buFont typeface="+mj-lt"/>
              <a:buAutoNum type="arabicPeriod" startAt="8"/>
            </a:pPr>
            <a:r>
              <a:rPr lang="en-US" dirty="0">
                <a:solidFill>
                  <a:schemeClr val="bg1"/>
                </a:solidFill>
              </a:rPr>
              <a:t>Always don</a:t>
            </a:r>
            <a:r>
              <a:rPr lang="ur-PK" dirty="0">
                <a:solidFill>
                  <a:schemeClr val="bg1"/>
                </a:solidFill>
              </a:rPr>
              <a:t>’</a:t>
            </a:r>
            <a:r>
              <a:rPr lang="en-US" dirty="0">
                <a:solidFill>
                  <a:schemeClr val="bg1"/>
                </a:solidFill>
              </a:rPr>
              <a:t>t forget to unlock the resource and lock count should be equal to unlock count. If you forget to unlock, then the thread will never become runnable state again. Below is coding standard where unlock should be handled.</a:t>
            </a:r>
          </a:p>
          <a:p>
            <a:pPr marL="342900" indent="-342900">
              <a:buFont typeface="+mj-lt"/>
              <a:buAutoNum type="arabicPeriod" startAt="8"/>
            </a:pPr>
            <a:endParaRPr lang="en-US" dirty="0"/>
          </a:p>
          <a:p>
            <a:pPr marL="342900" indent="-342900">
              <a:buFont typeface="+mj-lt"/>
              <a:buAutoNum type="arabicPeriod" startAt="8"/>
            </a:pPr>
            <a:endParaRPr lang="en-US" dirty="0"/>
          </a:p>
          <a:p>
            <a:pPr marL="342900" indent="-342900">
              <a:buFont typeface="+mj-lt"/>
              <a:buAutoNum type="arabicPeriod" startAt="8"/>
            </a:pPr>
            <a:endParaRPr lang="en-US" dirty="0"/>
          </a:p>
          <a:p>
            <a:pPr marL="342900" indent="-342900">
              <a:buFont typeface="+mj-lt"/>
              <a:buAutoNum type="arabicPeriod" startAt="8"/>
            </a:pPr>
            <a:endParaRPr lang="en-US" dirty="0"/>
          </a:p>
          <a:p>
            <a:pPr marL="342900" indent="-342900">
              <a:buFont typeface="+mj-lt"/>
              <a:buAutoNum type="arabicPeriod" startAt="8"/>
            </a:pPr>
            <a:endParaRPr lang="en-US" dirty="0"/>
          </a:p>
          <a:p>
            <a:endParaRPr lang="en-US" dirty="0"/>
          </a:p>
          <a:p>
            <a:pPr marL="342900" indent="-342900">
              <a:buFont typeface="+mj-lt"/>
              <a:buAutoNum type="arabicPeriod" startAt="8"/>
            </a:pPr>
            <a:endParaRPr lang="en-US" dirty="0"/>
          </a:p>
          <a:p>
            <a:pPr marL="342900" indent="-342900">
              <a:buFont typeface="+mj-lt"/>
              <a:buAutoNum type="arabicPeriod" startAt="8"/>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345" y="4046483"/>
            <a:ext cx="5270500" cy="2409004"/>
          </a:xfrm>
          <a:prstGeom prst="rect">
            <a:avLst/>
          </a:prstGeom>
        </p:spPr>
      </p:pic>
      <p:pic>
        <p:nvPicPr>
          <p:cNvPr id="5" name="Picture 4">
            <a:extLst>
              <a:ext uri="{FF2B5EF4-FFF2-40B4-BE49-F238E27FC236}">
                <a16:creationId xmlns:a16="http://schemas.microsoft.com/office/drawing/2014/main" id="{E40AAFC4-56CC-B14E-A955-AAF22FD0F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04" y="1348989"/>
            <a:ext cx="5377849" cy="1996965"/>
          </a:xfrm>
          <a:prstGeom prst="rect">
            <a:avLst/>
          </a:prstGeom>
        </p:spPr>
      </p:pic>
      <p:pic>
        <p:nvPicPr>
          <p:cNvPr id="6" name="Picture 5">
            <a:extLst>
              <a:ext uri="{FF2B5EF4-FFF2-40B4-BE49-F238E27FC236}">
                <a16:creationId xmlns:a16="http://schemas.microsoft.com/office/drawing/2014/main" id="{D4009F1E-11F6-D941-BF30-209EFC2EB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74" y="1366347"/>
            <a:ext cx="5443539" cy="1996965"/>
          </a:xfrm>
          <a:prstGeom prst="rect">
            <a:avLst/>
          </a:prstGeom>
        </p:spPr>
      </p:pic>
    </p:spTree>
    <p:extLst>
      <p:ext uri="{BB962C8B-B14F-4D97-AF65-F5344CB8AC3E}">
        <p14:creationId xmlns:p14="http://schemas.microsoft.com/office/powerpoint/2010/main" val="142918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a:t>
            </a:r>
            <a:r>
              <a:rPr lang="en-GB" b="1" dirty="0" err="1"/>
              <a:t>ReentrantLock</a:t>
            </a:r>
            <a:r>
              <a:rPr lang="en-GB" b="1" dirty="0"/>
              <a:t>()</a:t>
            </a:r>
            <a:endParaRPr lang="en-US" b="1" dirty="0"/>
          </a:p>
        </p:txBody>
      </p:sp>
      <p:sp>
        <p:nvSpPr>
          <p:cNvPr id="3" name="Content Placeholder 2"/>
          <p:cNvSpPr>
            <a:spLocks noGrp="1"/>
          </p:cNvSpPr>
          <p:nvPr>
            <p:ph idx="1"/>
          </p:nvPr>
        </p:nvSpPr>
        <p:spPr>
          <a:xfrm>
            <a:off x="271463" y="2057400"/>
            <a:ext cx="11758612" cy="4643438"/>
          </a:xfrm>
        </p:spPr>
        <p:txBody>
          <a:bodyPr>
            <a:normAutofit fontScale="85000" lnSpcReduction="20000"/>
          </a:bodyPr>
          <a:lstStyle/>
          <a:p>
            <a:pPr lvl="0" fontAlgn="base"/>
            <a:r>
              <a:rPr lang="en-GB" b="1" dirty="0">
                <a:solidFill>
                  <a:schemeClr val="bg1"/>
                </a:solidFill>
              </a:rPr>
              <a:t>lock():</a:t>
            </a:r>
            <a:r>
              <a:rPr lang="en-GB" dirty="0">
                <a:solidFill>
                  <a:schemeClr val="bg1"/>
                </a:solidFill>
              </a:rPr>
              <a:t> Call to the lock() method increments the hold count by 1 and gives the lock to the thread if the shared resource is initially free.</a:t>
            </a:r>
          </a:p>
          <a:p>
            <a:pPr lvl="0" fontAlgn="base"/>
            <a:r>
              <a:rPr lang="en-GB" b="1" dirty="0">
                <a:solidFill>
                  <a:schemeClr val="bg1"/>
                </a:solidFill>
              </a:rPr>
              <a:t>unlock():</a:t>
            </a:r>
            <a:r>
              <a:rPr lang="en-GB" dirty="0">
                <a:solidFill>
                  <a:schemeClr val="bg1"/>
                </a:solidFill>
              </a:rPr>
              <a:t> Call to the unlock() method decrements the hold count by 1. When this count reaches zero, the resource is released.</a:t>
            </a:r>
          </a:p>
          <a:p>
            <a:pPr lvl="0" fontAlgn="base"/>
            <a:r>
              <a:rPr lang="en-GB" b="1" dirty="0" err="1">
                <a:solidFill>
                  <a:schemeClr val="bg1"/>
                </a:solidFill>
              </a:rPr>
              <a:t>tryLock</a:t>
            </a:r>
            <a:r>
              <a:rPr lang="en-GB" b="1" dirty="0">
                <a:solidFill>
                  <a:schemeClr val="bg1"/>
                </a:solidFill>
              </a:rPr>
              <a:t>():</a:t>
            </a:r>
            <a:r>
              <a:rPr lang="en-GB" dirty="0">
                <a:solidFill>
                  <a:schemeClr val="bg1"/>
                </a:solidFill>
              </a:rPr>
              <a:t> If the resource is not held by any other thread, then call to </a:t>
            </a:r>
            <a:r>
              <a:rPr lang="en-GB" dirty="0" err="1">
                <a:solidFill>
                  <a:schemeClr val="bg1"/>
                </a:solidFill>
              </a:rPr>
              <a:t>tryLock</a:t>
            </a:r>
            <a:r>
              <a:rPr lang="en-GB" dirty="0">
                <a:solidFill>
                  <a:schemeClr val="bg1"/>
                </a:solidFill>
              </a:rPr>
              <a:t>() returns true and the hold count is incremented by one. If the resource is not free, then the method returns false, and the thread is not blocked, but exits.</a:t>
            </a:r>
          </a:p>
          <a:p>
            <a:pPr lvl="0" fontAlgn="base"/>
            <a:r>
              <a:rPr lang="en-GB" b="1" dirty="0" err="1">
                <a:solidFill>
                  <a:schemeClr val="bg1"/>
                </a:solidFill>
              </a:rPr>
              <a:t>tryLock</a:t>
            </a:r>
            <a:r>
              <a:rPr lang="en-GB" b="1" dirty="0">
                <a:solidFill>
                  <a:schemeClr val="bg1"/>
                </a:solidFill>
              </a:rPr>
              <a:t>(long timeout, </a:t>
            </a:r>
            <a:r>
              <a:rPr lang="en-GB" b="1" dirty="0" err="1">
                <a:solidFill>
                  <a:schemeClr val="bg1"/>
                </a:solidFill>
              </a:rPr>
              <a:t>TimeUnit</a:t>
            </a:r>
            <a:r>
              <a:rPr lang="en-GB" b="1" dirty="0">
                <a:solidFill>
                  <a:schemeClr val="bg1"/>
                </a:solidFill>
              </a:rPr>
              <a:t> unit):</a:t>
            </a:r>
            <a:r>
              <a:rPr lang="en-GB" dirty="0">
                <a:solidFill>
                  <a:schemeClr val="bg1"/>
                </a:solidFill>
              </a:rPr>
              <a:t> As per the method, the thread waits for a certain time period as defined by arguments of the method to acquire the lock on the resource before exiting.</a:t>
            </a:r>
          </a:p>
          <a:p>
            <a:pPr lvl="0" fontAlgn="base"/>
            <a:r>
              <a:rPr lang="en-GB" b="1" dirty="0" err="1">
                <a:solidFill>
                  <a:schemeClr val="bg1"/>
                </a:solidFill>
              </a:rPr>
              <a:t>lockInterruptibly</a:t>
            </a:r>
            <a:r>
              <a:rPr lang="en-GB" b="1" dirty="0">
                <a:solidFill>
                  <a:schemeClr val="bg1"/>
                </a:solidFill>
              </a:rPr>
              <a:t>():</a:t>
            </a:r>
            <a:r>
              <a:rPr lang="en-GB" dirty="0">
                <a:solidFill>
                  <a:schemeClr val="bg1"/>
                </a:solidFill>
              </a:rPr>
              <a:t> This method acquires the lock if the resource is free while allowing for the thread to be interrupted by some other thread while acquiring the resource. It means that if the current thread is waiting for the lock but some other thread requests the lock, then the current thread will be interrupted and return immediately without acquiring the lock.</a:t>
            </a:r>
          </a:p>
          <a:p>
            <a:pPr lvl="0" fontAlgn="base"/>
            <a:r>
              <a:rPr lang="en-GB" b="1" dirty="0" err="1">
                <a:solidFill>
                  <a:schemeClr val="bg1"/>
                </a:solidFill>
              </a:rPr>
              <a:t>getHoldCount</a:t>
            </a:r>
            <a:r>
              <a:rPr lang="en-GB" b="1" dirty="0">
                <a:solidFill>
                  <a:schemeClr val="bg1"/>
                </a:solidFill>
              </a:rPr>
              <a:t>():</a:t>
            </a:r>
            <a:r>
              <a:rPr lang="en-GB" dirty="0">
                <a:solidFill>
                  <a:schemeClr val="bg1"/>
                </a:solidFill>
              </a:rPr>
              <a:t> This method returns the count of the number of locks held on the resource.</a:t>
            </a:r>
          </a:p>
          <a:p>
            <a:pPr lvl="0" fontAlgn="base"/>
            <a:r>
              <a:rPr lang="en-GB" b="1" dirty="0" err="1">
                <a:solidFill>
                  <a:schemeClr val="bg1"/>
                </a:solidFill>
              </a:rPr>
              <a:t>isHeldByCurrentThread</a:t>
            </a:r>
            <a:r>
              <a:rPr lang="en-GB" b="1" dirty="0">
                <a:solidFill>
                  <a:schemeClr val="bg1"/>
                </a:solidFill>
              </a:rPr>
              <a:t>():</a:t>
            </a:r>
            <a:r>
              <a:rPr lang="en-GB" dirty="0">
                <a:solidFill>
                  <a:schemeClr val="bg1"/>
                </a:solidFill>
              </a:rPr>
              <a:t> This method returns true if the lock on the resource is held by the current thread.</a:t>
            </a:r>
          </a:p>
          <a:p>
            <a:pPr lvl="0" fontAlgn="base"/>
            <a:r>
              <a:rPr lang="en-GB" b="1" dirty="0" err="1">
                <a:solidFill>
                  <a:schemeClr val="bg1"/>
                </a:solidFill>
              </a:rPr>
              <a:t>getQueueLength</a:t>
            </a:r>
            <a:r>
              <a:rPr lang="en-GB" b="1" dirty="0">
                <a:solidFill>
                  <a:schemeClr val="bg1"/>
                </a:solidFill>
              </a:rPr>
              <a:t>(): </a:t>
            </a:r>
            <a:r>
              <a:rPr lang="en-GB" dirty="0">
                <a:solidFill>
                  <a:schemeClr val="bg1"/>
                </a:solidFill>
              </a:rPr>
              <a:t>Returns the count of thread waiting in Queue to acquire </a:t>
            </a:r>
            <a:r>
              <a:rPr lang="en-GB">
                <a:solidFill>
                  <a:schemeClr val="bg1"/>
                </a:solidFill>
              </a:rPr>
              <a:t>the lock.</a:t>
            </a:r>
            <a:endParaRPr lang="en-GB" b="1" dirty="0">
              <a:solidFill>
                <a:schemeClr val="bg1"/>
              </a:solidFill>
            </a:endParaRPr>
          </a:p>
          <a:p>
            <a:endParaRPr lang="en-US" dirty="0"/>
          </a:p>
        </p:txBody>
      </p:sp>
    </p:spTree>
    <p:extLst>
      <p:ext uri="{BB962C8B-B14F-4D97-AF65-F5344CB8AC3E}">
        <p14:creationId xmlns:p14="http://schemas.microsoft.com/office/powerpoint/2010/main" val="123217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9" y="114292"/>
            <a:ext cx="11472863" cy="1754326"/>
          </a:xfrm>
          <a:prstGeom prst="rect">
            <a:avLst/>
          </a:prstGeom>
          <a:noFill/>
        </p:spPr>
        <p:txBody>
          <a:bodyPr wrap="square" rtlCol="0">
            <a:spAutoFit/>
          </a:bodyPr>
          <a:lstStyle/>
          <a:p>
            <a:pPr marL="285750" indent="-285750">
              <a:buFont typeface="Arial" charset="0"/>
              <a:buChar char="•"/>
            </a:pPr>
            <a:r>
              <a:rPr lang="en-GB" b="1" dirty="0" err="1">
                <a:solidFill>
                  <a:schemeClr val="bg1"/>
                </a:solidFill>
              </a:rPr>
              <a:t>tryLock</a:t>
            </a:r>
            <a:r>
              <a:rPr lang="en-GB" b="1" dirty="0">
                <a:solidFill>
                  <a:schemeClr val="bg1"/>
                </a:solidFill>
              </a:rPr>
              <a:t>(): T</a:t>
            </a:r>
            <a:r>
              <a:rPr lang="en-GB" dirty="0">
                <a:solidFill>
                  <a:schemeClr val="bg1"/>
                </a:solidFill>
              </a:rPr>
              <a:t>he name suggests try to acquire the lock and let me know if you acquired it. </a:t>
            </a:r>
          </a:p>
          <a:p>
            <a:pPr marL="285750" indent="-285750">
              <a:buFont typeface="Arial" charset="0"/>
              <a:buChar char="•"/>
            </a:pPr>
            <a:r>
              <a:rPr lang="en-GB" dirty="0">
                <a:solidFill>
                  <a:schemeClr val="bg1"/>
                </a:solidFill>
              </a:rPr>
              <a:t>This returns </a:t>
            </a:r>
            <a:r>
              <a:rPr lang="en-GB" b="1" dirty="0">
                <a:solidFill>
                  <a:schemeClr val="bg1"/>
                </a:solidFill>
              </a:rPr>
              <a:t>BOOLEAN</a:t>
            </a:r>
            <a:r>
              <a:rPr lang="en-GB" dirty="0">
                <a:solidFill>
                  <a:schemeClr val="bg1"/>
                </a:solidFill>
              </a:rPr>
              <a:t> and if it returns TRUE, then you have acquired the shared resource.</a:t>
            </a:r>
          </a:p>
          <a:p>
            <a:pPr marL="285750" indent="-285750">
              <a:buFont typeface="Arial" charset="0"/>
              <a:buChar char="•"/>
            </a:pPr>
            <a:r>
              <a:rPr lang="en-GB" dirty="0">
                <a:solidFill>
                  <a:schemeClr val="bg1"/>
                </a:solidFill>
              </a:rPr>
              <a:t>If it returns FALSE, then you have not acquired the shared resource please do not block </a:t>
            </a:r>
            <a:r>
              <a:rPr lang="en-GB" b="1" dirty="0">
                <a:solidFill>
                  <a:schemeClr val="bg1"/>
                </a:solidFill>
              </a:rPr>
              <a:t>(go to waiting state)</a:t>
            </a:r>
            <a:r>
              <a:rPr lang="en-GB" dirty="0">
                <a:solidFill>
                  <a:schemeClr val="bg1"/>
                </a:solidFill>
              </a:rPr>
              <a:t>, then you want to do something else then below is the code looks like.</a:t>
            </a:r>
          </a:p>
          <a:p>
            <a:endParaRPr lang="en-GB" dirty="0">
              <a:solidFill>
                <a:schemeClr val="bg1"/>
              </a:solidFill>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 y="1371600"/>
            <a:ext cx="10044113" cy="5372100"/>
          </a:xfrm>
          <a:prstGeom prst="rect">
            <a:avLst/>
          </a:prstGeom>
        </p:spPr>
      </p:pic>
    </p:spTree>
    <p:extLst>
      <p:ext uri="{BB962C8B-B14F-4D97-AF65-F5344CB8AC3E}">
        <p14:creationId xmlns:p14="http://schemas.microsoft.com/office/powerpoint/2010/main" val="18188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4" y="185728"/>
            <a:ext cx="9744075" cy="923330"/>
          </a:xfrm>
          <a:prstGeom prst="rect">
            <a:avLst/>
          </a:prstGeom>
          <a:noFill/>
        </p:spPr>
        <p:txBody>
          <a:bodyPr wrap="square" rtlCol="0">
            <a:spAutoFit/>
          </a:bodyPr>
          <a:lstStyle/>
          <a:p>
            <a:pPr marL="285750" indent="-285750">
              <a:buFont typeface="Arial" charset="0"/>
              <a:buChar char="•"/>
            </a:pPr>
            <a:r>
              <a:rPr lang="en-GB" b="1" dirty="0" err="1">
                <a:solidFill>
                  <a:schemeClr val="bg1"/>
                </a:solidFill>
              </a:rPr>
              <a:t>tryLock</a:t>
            </a:r>
            <a:r>
              <a:rPr lang="en-GB" b="1" dirty="0">
                <a:solidFill>
                  <a:schemeClr val="bg1"/>
                </a:solidFill>
              </a:rPr>
              <a:t>(long timeout, </a:t>
            </a:r>
            <a:r>
              <a:rPr lang="en-GB" b="1" dirty="0" err="1">
                <a:solidFill>
                  <a:schemeClr val="bg1"/>
                </a:solidFill>
              </a:rPr>
              <a:t>TimeUnit</a:t>
            </a:r>
            <a:r>
              <a:rPr lang="en-GB" b="1" dirty="0">
                <a:solidFill>
                  <a:schemeClr val="bg1"/>
                </a:solidFill>
              </a:rPr>
              <a:t> unit): </a:t>
            </a:r>
            <a:r>
              <a:rPr lang="en-GB" dirty="0">
                <a:solidFill>
                  <a:schemeClr val="bg1"/>
                </a:solidFill>
              </a:rPr>
              <a:t>try to acquire the lock (</a:t>
            </a:r>
            <a:r>
              <a:rPr lang="en-GB" dirty="0" err="1">
                <a:solidFill>
                  <a:schemeClr val="bg1"/>
                </a:solidFill>
              </a:rPr>
              <a:t>i.e</a:t>
            </a:r>
            <a:r>
              <a:rPr lang="en-GB" dirty="0">
                <a:solidFill>
                  <a:schemeClr val="bg1"/>
                </a:solidFill>
              </a:rPr>
              <a:t>) waiting for other thread who acquired the lock to release it. The waiting time will be input parameter that we pass in</a:t>
            </a:r>
            <a:r>
              <a:rPr lang="en-GB" b="1" dirty="0">
                <a:solidFill>
                  <a:schemeClr val="bg1"/>
                </a:solidFill>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 y="1109058"/>
            <a:ext cx="10058400" cy="5574534"/>
          </a:xfrm>
          <a:prstGeom prst="rect">
            <a:avLst/>
          </a:prstGeom>
        </p:spPr>
      </p:pic>
    </p:spTree>
    <p:extLst>
      <p:ext uri="{BB962C8B-B14F-4D97-AF65-F5344CB8AC3E}">
        <p14:creationId xmlns:p14="http://schemas.microsoft.com/office/powerpoint/2010/main" val="4393801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240</TotalTime>
  <Words>876</Words>
  <Application>Microsoft Macintosh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Reentrant Lock</vt:lpstr>
      <vt:lpstr>What is synchronization in Java?</vt:lpstr>
      <vt:lpstr>What is Reentrant Locks? And coding standards</vt:lpstr>
      <vt:lpstr>PowerPoint Presentation</vt:lpstr>
      <vt:lpstr>PowerPoint Presentation</vt:lpstr>
      <vt:lpstr>PowerPoint Presentation</vt:lpstr>
      <vt:lpstr>Methods of ReentrantLock()</vt:lpstr>
      <vt:lpstr>PowerPoint Presentation</vt:lpstr>
      <vt:lpstr>PowerPoint Presentation</vt:lpstr>
      <vt:lpstr>Fairness does NOT work on try and below is the work around</vt:lpstr>
      <vt:lpstr>Methods of Reentrant Lock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Reentrant Lock</dc:title>
  <dc:creator>Microsoft Office User</dc:creator>
  <cp:lastModifiedBy>Microsoft Office User</cp:lastModifiedBy>
  <cp:revision>69</cp:revision>
  <dcterms:created xsi:type="dcterms:W3CDTF">2021-05-24T12:21:56Z</dcterms:created>
  <dcterms:modified xsi:type="dcterms:W3CDTF">2021-05-27T14:12:30Z</dcterms:modified>
</cp:coreProperties>
</file>