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580"/>
  </p:normalViewPr>
  <p:slideViewPr>
    <p:cSldViewPr snapToGrid="0" snapToObjects="1">
      <p:cViewPr varScale="1">
        <p:scale>
          <a:sx n="121" d="100"/>
          <a:sy n="121" d="100"/>
        </p:scale>
        <p:origin x="2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CBEFD6-9938-0240-9F77-F90F44080DF4}" type="datetimeFigureOut">
              <a:rPr lang="en-US" smtClean="0"/>
              <a:t>10/19/20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CC443D-D5AA-5540-922A-D7480E9422F3}" type="slidenum">
              <a:rPr lang="en-US" smtClean="0"/>
              <a:t>‹#›</a:t>
            </a:fld>
            <a:endParaRPr lang="en-US"/>
          </a:p>
        </p:txBody>
      </p:sp>
    </p:spTree>
    <p:extLst>
      <p:ext uri="{BB962C8B-B14F-4D97-AF65-F5344CB8AC3E}">
        <p14:creationId xmlns:p14="http://schemas.microsoft.com/office/powerpoint/2010/main" val="1241043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CC443D-D5AA-5540-922A-D7480E9422F3}" type="slidenum">
              <a:rPr lang="en-US" smtClean="0"/>
              <a:t>4</a:t>
            </a:fld>
            <a:endParaRPr lang="en-US"/>
          </a:p>
        </p:txBody>
      </p:sp>
    </p:spTree>
    <p:extLst>
      <p:ext uri="{BB962C8B-B14F-4D97-AF65-F5344CB8AC3E}">
        <p14:creationId xmlns:p14="http://schemas.microsoft.com/office/powerpoint/2010/main" val="1864572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10/19/20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10/19/20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10/19/20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t>
            </a:r>
            <a:r>
              <a:rPr lang="en-US" sz="6000" cap="none" dirty="0">
                <a:solidFill>
                  <a:prstClr val="black"/>
                </a:solidFill>
                <a:latin typeface="Calibri Light" panose="020F0302020204030204"/>
              </a:rPr>
              <a:t>Reactive stream operator’s</a:t>
            </a:r>
            <a:r>
              <a:rPr lang="en-US" dirty="0" smtClean="0"/>
              <a:t> </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a:t>Filter</a:t>
            </a:r>
          </a:p>
          <a:p>
            <a:pPr marL="342900" indent="-342900">
              <a:buFont typeface="Arial" charset="0"/>
              <a:buChar char="•"/>
            </a:pPr>
            <a:r>
              <a:rPr lang="en-US" dirty="0"/>
              <a:t>Map</a:t>
            </a:r>
          </a:p>
          <a:p>
            <a:pPr marL="342900" indent="-342900">
              <a:buFont typeface="Arial" charset="0"/>
              <a:buChar char="•"/>
            </a:pPr>
            <a:r>
              <a:rPr lang="en-US" dirty="0" err="1"/>
              <a:t>Flatmap</a:t>
            </a:r>
            <a:endParaRPr lang="en-US" dirty="0"/>
          </a:p>
          <a:p>
            <a:pPr marL="342900" indent="-342900">
              <a:buFont typeface="Arial" charset="0"/>
              <a:buChar char="•"/>
            </a:pPr>
            <a:r>
              <a:rPr lang="en-US" dirty="0" err="1"/>
              <a:t>FlatmapMany</a:t>
            </a:r>
            <a:endParaRPr lang="en-US" dirty="0"/>
          </a:p>
          <a:p>
            <a:pPr marL="342900" indent="-342900">
              <a:buFont typeface="Arial" charset="0"/>
              <a:buChar char="•"/>
            </a:pPr>
            <a:r>
              <a:rPr lang="en-US" dirty="0"/>
              <a:t>Concat</a:t>
            </a:r>
          </a:p>
          <a:p>
            <a:pPr marL="342900" indent="-342900">
              <a:buFont typeface="Arial" charset="0"/>
              <a:buChar char="•"/>
            </a:pPr>
            <a:r>
              <a:rPr lang="en-US" dirty="0"/>
              <a:t>Merge</a:t>
            </a:r>
          </a:p>
          <a:p>
            <a:pPr marL="342900" indent="-342900">
              <a:buFont typeface="Arial" charset="0"/>
              <a:buChar char="•"/>
            </a:pPr>
            <a:r>
              <a:rPr lang="en-US" dirty="0"/>
              <a:t>Zip</a:t>
            </a:r>
          </a:p>
        </p:txBody>
      </p:sp>
    </p:spTree>
    <p:extLst>
      <p:ext uri="{BB962C8B-B14F-4D97-AF65-F5344CB8AC3E}">
        <p14:creationId xmlns:p14="http://schemas.microsoft.com/office/powerpoint/2010/main" val="1604774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cap="none" dirty="0" smtClean="0"/>
              <a:t>Zip stream </a:t>
            </a:r>
            <a:r>
              <a:rPr lang="en-US" cap="none" dirty="0"/>
              <a:t>operation</a:t>
            </a:r>
            <a:endParaRPr lang="en-US" dirty="0"/>
          </a:p>
        </p:txBody>
      </p:sp>
      <p:sp>
        <p:nvSpPr>
          <p:cNvPr id="3" name="Content Placeholder 2"/>
          <p:cNvSpPr>
            <a:spLocks noGrp="1"/>
          </p:cNvSpPr>
          <p:nvPr>
            <p:ph idx="1"/>
          </p:nvPr>
        </p:nvSpPr>
        <p:spPr/>
        <p:txBody>
          <a:bodyPr/>
          <a:lstStyle/>
          <a:p>
            <a:r>
              <a:rPr lang="en-US" dirty="0" smtClean="0"/>
              <a:t>Zip is </a:t>
            </a:r>
            <a:r>
              <a:rPr lang="en-US" dirty="0"/>
              <a:t>used to combine two or more number of </a:t>
            </a:r>
            <a:r>
              <a:rPr lang="en-US" dirty="0" smtClean="0"/>
              <a:t>Flux.</a:t>
            </a:r>
          </a:p>
          <a:p>
            <a:r>
              <a:rPr lang="en-US" dirty="0" smtClean="0"/>
              <a:t>Zip will wait for each of the Flux to emit one element and start combining them.</a:t>
            </a:r>
          </a:p>
          <a:p>
            <a:r>
              <a:rPr lang="en-US" dirty="0"/>
              <a:t>Zip </a:t>
            </a:r>
            <a:r>
              <a:rPr lang="en-US" dirty="0" smtClean="0"/>
              <a:t>sources </a:t>
            </a:r>
            <a:r>
              <a:rPr lang="en-US" dirty="0"/>
              <a:t>together, that is to say wait for all the sources to emit one element and combine these elements once into </a:t>
            </a:r>
            <a:r>
              <a:rPr lang="en-US"/>
              <a:t>a </a:t>
            </a:r>
            <a:r>
              <a:rPr lang="en-US" smtClean="0"/>
              <a:t>Tuple. </a:t>
            </a:r>
            <a:r>
              <a:rPr lang="en-US" dirty="0"/>
              <a:t>The operator will continue doing so until any of the sources completes. Errors will immediately be forwarded. </a:t>
            </a:r>
            <a:endParaRPr lang="en-US" dirty="0" smtClean="0"/>
          </a:p>
          <a:p>
            <a:r>
              <a:rPr lang="en-US" dirty="0" smtClean="0"/>
              <a:t>Below is the picture diagram.</a:t>
            </a:r>
          </a:p>
          <a:p>
            <a:endParaRPr lang="en-US" dirty="0" smtClean="0"/>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4217" y="4778702"/>
            <a:ext cx="4464046" cy="191113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4883" y="4778702"/>
            <a:ext cx="4169362" cy="1964121"/>
          </a:xfrm>
          <a:prstGeom prst="rect">
            <a:avLst/>
          </a:prstGeom>
        </p:spPr>
      </p:pic>
    </p:spTree>
    <p:extLst>
      <p:ext uri="{BB962C8B-B14F-4D97-AF65-F5344CB8AC3E}">
        <p14:creationId xmlns:p14="http://schemas.microsoft.com/office/powerpoint/2010/main" val="563396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a:t>
            </a:r>
            <a:r>
              <a:rPr lang="en-US" cap="none" dirty="0" smtClean="0"/>
              <a:t>ilter stream operation</a:t>
            </a:r>
            <a:endParaRPr lang="en-US" dirty="0"/>
          </a:p>
        </p:txBody>
      </p:sp>
      <p:sp>
        <p:nvSpPr>
          <p:cNvPr id="3" name="Content Placeholder 2"/>
          <p:cNvSpPr>
            <a:spLocks noGrp="1"/>
          </p:cNvSpPr>
          <p:nvPr>
            <p:ph idx="1"/>
          </p:nvPr>
        </p:nvSpPr>
        <p:spPr>
          <a:xfrm>
            <a:off x="1451579" y="2015732"/>
            <a:ext cx="9603275" cy="2805650"/>
          </a:xfrm>
        </p:spPr>
        <p:txBody>
          <a:bodyPr/>
          <a:lstStyle/>
          <a:p>
            <a:pPr>
              <a:lnSpc>
                <a:spcPct val="100000"/>
              </a:lnSpc>
              <a:spcBef>
                <a:spcPts val="0"/>
              </a:spcBef>
              <a:buClrTx/>
              <a:buSzTx/>
            </a:pPr>
            <a:r>
              <a:rPr lang="en-US" dirty="0" smtClean="0"/>
              <a:t>Filter the reactive stream depends on the condition.</a:t>
            </a:r>
          </a:p>
          <a:p>
            <a:pPr>
              <a:lnSpc>
                <a:spcPct val="100000"/>
              </a:lnSpc>
              <a:spcBef>
                <a:spcPts val="0"/>
              </a:spcBef>
              <a:buClrTx/>
              <a:buSzTx/>
            </a:pPr>
            <a:r>
              <a:rPr lang="en-US" dirty="0" smtClean="0"/>
              <a:t>Filter the that satisfies the predicate condition.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925" y="2826326"/>
            <a:ext cx="5189517" cy="2766951"/>
          </a:xfrm>
          <a:prstGeom prst="rect">
            <a:avLst/>
          </a:prstGeom>
        </p:spPr>
      </p:pic>
    </p:spTree>
    <p:extLst>
      <p:ext uri="{BB962C8B-B14F-4D97-AF65-F5344CB8AC3E}">
        <p14:creationId xmlns:p14="http://schemas.microsoft.com/office/powerpoint/2010/main" val="1721898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cap="none" dirty="0" smtClean="0"/>
              <a:t>Map </a:t>
            </a:r>
            <a:r>
              <a:rPr lang="en-US" cap="none" dirty="0"/>
              <a:t>stream operation</a:t>
            </a:r>
            <a:endParaRPr lang="en-US" dirty="0"/>
          </a:p>
        </p:txBody>
      </p:sp>
      <p:sp>
        <p:nvSpPr>
          <p:cNvPr id="3" name="Content Placeholder 2"/>
          <p:cNvSpPr>
            <a:spLocks noGrp="1"/>
          </p:cNvSpPr>
          <p:nvPr>
            <p:ph idx="1"/>
          </p:nvPr>
        </p:nvSpPr>
        <p:spPr>
          <a:xfrm>
            <a:off x="1451579" y="2015732"/>
            <a:ext cx="9603275" cy="3969432"/>
          </a:xfrm>
        </p:spPr>
        <p:txBody>
          <a:bodyPr>
            <a:normAutofit/>
          </a:bodyPr>
          <a:lstStyle/>
          <a:p>
            <a:r>
              <a:rPr lang="en-US" dirty="0" smtClean="0"/>
              <a:t>Transform the items </a:t>
            </a:r>
            <a:r>
              <a:rPr lang="en-US" dirty="0"/>
              <a:t>emitted </a:t>
            </a:r>
            <a:r>
              <a:rPr lang="en-US" dirty="0" smtClean="0"/>
              <a:t>by Flux/Mono from one form to another.</a:t>
            </a:r>
          </a:p>
          <a:p>
            <a:endParaRPr lang="en-US" dirty="0"/>
          </a:p>
          <a:p>
            <a:endParaRPr lang="en-US" dirty="0" smtClean="0"/>
          </a:p>
          <a:p>
            <a:endParaRPr lang="en-US" dirty="0" smtClean="0"/>
          </a:p>
          <a:p>
            <a:endParaRPr lang="en-US" dirty="0" smtClean="0"/>
          </a:p>
          <a:p>
            <a:r>
              <a:rPr lang="en-US" dirty="0"/>
              <a:t>Map should be used when you want to do the transformation of an object /data in fixed time. The operations which are done synchronously to each item emitted</a:t>
            </a:r>
            <a:r>
              <a:rPr lang="en-US" dirty="0" smtClean="0"/>
              <a:t>.</a:t>
            </a:r>
          </a:p>
          <a:p>
            <a:r>
              <a:rPr lang="en-US" dirty="0" smtClean="0"/>
              <a:t>Time taken more because it goes one by one element.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3174" y="2458192"/>
            <a:ext cx="5123382" cy="2006930"/>
          </a:xfrm>
          <a:prstGeom prst="rect">
            <a:avLst/>
          </a:prstGeom>
        </p:spPr>
      </p:pic>
    </p:spTree>
    <p:extLst>
      <p:ext uri="{BB962C8B-B14F-4D97-AF65-F5344CB8AC3E}">
        <p14:creationId xmlns:p14="http://schemas.microsoft.com/office/powerpoint/2010/main" val="1844262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cap="none" dirty="0" smtClean="0"/>
              <a:t>FlatMap </a:t>
            </a:r>
            <a:r>
              <a:rPr lang="en-US" cap="none" dirty="0"/>
              <a:t>stream operation</a:t>
            </a:r>
            <a:endParaRPr lang="en-US" dirty="0"/>
          </a:p>
        </p:txBody>
      </p:sp>
      <p:sp>
        <p:nvSpPr>
          <p:cNvPr id="3" name="Content Placeholder 2"/>
          <p:cNvSpPr>
            <a:spLocks noGrp="1"/>
          </p:cNvSpPr>
          <p:nvPr>
            <p:ph idx="1"/>
          </p:nvPr>
        </p:nvSpPr>
        <p:spPr>
          <a:xfrm>
            <a:off x="1451579" y="2015732"/>
            <a:ext cx="9603275" cy="4101289"/>
          </a:xfrm>
        </p:spPr>
        <p:txBody>
          <a:bodyPr>
            <a:normAutofit/>
          </a:bodyPr>
          <a:lstStyle/>
          <a:p>
            <a:r>
              <a:rPr lang="en-US" sz="1400" dirty="0"/>
              <a:t>F</a:t>
            </a:r>
            <a:r>
              <a:rPr lang="en-US" sz="1400" dirty="0" smtClean="0"/>
              <a:t>latMap should </a:t>
            </a:r>
            <a:r>
              <a:rPr lang="en-US" sz="1400" dirty="0"/>
              <a:t>be used for </a:t>
            </a:r>
            <a:r>
              <a:rPr lang="en-US" sz="1400" dirty="0" smtClean="0"/>
              <a:t>non-blocking(Asynchronous) operations like DB/API call.</a:t>
            </a:r>
          </a:p>
          <a:p>
            <a:r>
              <a:rPr lang="en-US" sz="1400" dirty="0"/>
              <a:t>FlatMap</a:t>
            </a:r>
            <a:r>
              <a:rPr lang="en-US" sz="1400" dirty="0" smtClean="0"/>
              <a:t> method in Mono class returns Mono&lt;T&gt;.</a:t>
            </a:r>
            <a:endParaRPr lang="en-US" dirty="0" smtClean="0"/>
          </a:p>
          <a:p>
            <a:endParaRPr lang="en-US" dirty="0" smtClean="0"/>
          </a:p>
          <a:p>
            <a:endParaRPr lang="en-US" dirty="0"/>
          </a:p>
          <a:p>
            <a:endParaRPr lang="en-US" dirty="0" smtClean="0"/>
          </a:p>
          <a:p>
            <a:r>
              <a:rPr lang="en-US" sz="1400" dirty="0"/>
              <a:t>FlatMap method in Flux class returns Flux&lt;T</a:t>
            </a:r>
            <a:r>
              <a:rPr lang="en-US" sz="1400" dirty="0" smtClean="0"/>
              <a:t>&gt;.</a:t>
            </a:r>
            <a:endParaRPr lang="en-US" sz="1400" dirty="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4069" y="2291255"/>
            <a:ext cx="3170285" cy="167114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4069" y="4215572"/>
            <a:ext cx="3170285" cy="1596649"/>
          </a:xfrm>
          <a:prstGeom prst="rect">
            <a:avLst/>
          </a:prstGeom>
        </p:spPr>
      </p:pic>
    </p:spTree>
    <p:extLst>
      <p:ext uri="{BB962C8B-B14F-4D97-AF65-F5344CB8AC3E}">
        <p14:creationId xmlns:p14="http://schemas.microsoft.com/office/powerpoint/2010/main" val="81558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cap="none" dirty="0"/>
              <a:t>FlatMap stream operation</a:t>
            </a:r>
            <a:endParaRPr lang="en-US" dirty="0"/>
          </a:p>
        </p:txBody>
      </p:sp>
      <p:sp>
        <p:nvSpPr>
          <p:cNvPr id="3" name="Content Placeholder 2"/>
          <p:cNvSpPr>
            <a:spLocks noGrp="1"/>
          </p:cNvSpPr>
          <p:nvPr>
            <p:ph idx="1"/>
          </p:nvPr>
        </p:nvSpPr>
        <p:spPr>
          <a:xfrm>
            <a:off x="1451579" y="2015732"/>
            <a:ext cx="9603275" cy="4742420"/>
          </a:xfrm>
        </p:spPr>
        <p:txBody>
          <a:bodyPr/>
          <a:lstStyle/>
          <a:p>
            <a:r>
              <a:rPr lang="en-US" dirty="0" smtClean="0"/>
              <a:t>Time taken is less than Map function, since it</a:t>
            </a:r>
            <a:r>
              <a:rPr lang="mr-IN" dirty="0" smtClean="0"/>
              <a:t>’</a:t>
            </a:r>
            <a:r>
              <a:rPr lang="en-US" dirty="0" smtClean="0"/>
              <a:t>s Asynchronous.</a:t>
            </a:r>
          </a:p>
          <a:p>
            <a:r>
              <a:rPr lang="en-US" dirty="0" smtClean="0"/>
              <a:t>When using Schedulers with FlatMap, then its more faster in terms of time.</a:t>
            </a:r>
          </a:p>
          <a:p>
            <a:r>
              <a:rPr lang="en-US" dirty="0" smtClean="0"/>
              <a:t>When using </a:t>
            </a:r>
            <a:r>
              <a:rPr lang="en-US" dirty="0"/>
              <a:t>Schedulers with </a:t>
            </a:r>
            <a:r>
              <a:rPr lang="en-US" dirty="0" smtClean="0"/>
              <a:t>FlatMap, Order of completion will not be guaranteed, so this where ConcatMap comes into picture. </a:t>
            </a:r>
          </a:p>
          <a:p>
            <a:endParaRPr lang="en-US" dirty="0" smtClean="0"/>
          </a:p>
          <a:p>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822" y="3877674"/>
            <a:ext cx="10552787" cy="2880478"/>
          </a:xfrm>
          <a:prstGeom prst="rect">
            <a:avLst/>
          </a:prstGeom>
        </p:spPr>
      </p:pic>
    </p:spTree>
    <p:extLst>
      <p:ext uri="{BB962C8B-B14F-4D97-AF65-F5344CB8AC3E}">
        <p14:creationId xmlns:p14="http://schemas.microsoft.com/office/powerpoint/2010/main" val="916680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cap="none" dirty="0" smtClean="0"/>
              <a:t>ConcatMap stream </a:t>
            </a:r>
            <a:r>
              <a:rPr lang="en-US" cap="none" dirty="0"/>
              <a:t>operation</a:t>
            </a:r>
            <a:endParaRPr lang="en-US" dirty="0"/>
          </a:p>
        </p:txBody>
      </p:sp>
      <p:sp>
        <p:nvSpPr>
          <p:cNvPr id="3" name="Content Placeholder 2"/>
          <p:cNvSpPr>
            <a:spLocks noGrp="1"/>
          </p:cNvSpPr>
          <p:nvPr>
            <p:ph idx="1"/>
          </p:nvPr>
        </p:nvSpPr>
        <p:spPr/>
        <p:txBody>
          <a:bodyPr/>
          <a:lstStyle/>
          <a:p>
            <a:r>
              <a:rPr lang="en-US" dirty="0" smtClean="0"/>
              <a:t>ConcatMap is Similar to FlatMap.</a:t>
            </a:r>
          </a:p>
          <a:p>
            <a:r>
              <a:rPr lang="en-US" dirty="0" smtClean="0"/>
              <a:t>ConcatMap is Asynchronous as same as FlatMap.</a:t>
            </a:r>
            <a:endParaRPr lang="en-US" dirty="0"/>
          </a:p>
          <a:p>
            <a:r>
              <a:rPr lang="en-US" dirty="0" smtClean="0"/>
              <a:t>When </a:t>
            </a:r>
            <a:r>
              <a:rPr lang="en-US" dirty="0"/>
              <a:t>using Schedulers with ConcatMap, Order of completion is </a:t>
            </a:r>
            <a:r>
              <a:rPr lang="en-US" dirty="0" smtClean="0"/>
              <a:t>guaranteed.</a:t>
            </a:r>
          </a:p>
          <a:p>
            <a:r>
              <a:rPr lang="en-US" dirty="0" smtClean="0"/>
              <a:t>Since the Order is guaranteed it’s slower than FlatMap Scheduler.</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745" y="4024576"/>
            <a:ext cx="10920101" cy="2833424"/>
          </a:xfrm>
          <a:prstGeom prst="rect">
            <a:avLst/>
          </a:prstGeom>
        </p:spPr>
      </p:pic>
    </p:spTree>
    <p:extLst>
      <p:ext uri="{BB962C8B-B14F-4D97-AF65-F5344CB8AC3E}">
        <p14:creationId xmlns:p14="http://schemas.microsoft.com/office/powerpoint/2010/main" val="171632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cap="none" dirty="0" smtClean="0"/>
              <a:t>FlatMapSequential stream </a:t>
            </a:r>
            <a:r>
              <a:rPr lang="en-US" cap="none" dirty="0"/>
              <a:t>operation</a:t>
            </a:r>
            <a:endParaRPr lang="en-US" dirty="0"/>
          </a:p>
        </p:txBody>
      </p:sp>
      <p:sp>
        <p:nvSpPr>
          <p:cNvPr id="3" name="Content Placeholder 2"/>
          <p:cNvSpPr>
            <a:spLocks noGrp="1"/>
          </p:cNvSpPr>
          <p:nvPr>
            <p:ph idx="1"/>
          </p:nvPr>
        </p:nvSpPr>
        <p:spPr/>
        <p:txBody>
          <a:bodyPr/>
          <a:lstStyle/>
          <a:p>
            <a:r>
              <a:rPr lang="en-US" dirty="0" smtClean="0"/>
              <a:t>FlatMapSequential </a:t>
            </a:r>
            <a:r>
              <a:rPr lang="en-US" dirty="0"/>
              <a:t>is Similar to FlatMap.</a:t>
            </a:r>
          </a:p>
          <a:p>
            <a:r>
              <a:rPr lang="en-US" dirty="0"/>
              <a:t>FlatMapSequential </a:t>
            </a:r>
            <a:r>
              <a:rPr lang="en-US" dirty="0" smtClean="0"/>
              <a:t>is </a:t>
            </a:r>
            <a:r>
              <a:rPr lang="en-US" dirty="0"/>
              <a:t>Asynchronous as same as FlatMap.</a:t>
            </a:r>
          </a:p>
          <a:p>
            <a:r>
              <a:rPr lang="en-US" dirty="0"/>
              <a:t>When using Schedulers with FlatMapSequential </a:t>
            </a:r>
            <a:r>
              <a:rPr lang="en-US" dirty="0" smtClean="0"/>
              <a:t>, </a:t>
            </a:r>
            <a:r>
              <a:rPr lang="en-US" dirty="0"/>
              <a:t>Order of completion is guaranteed.</a:t>
            </a:r>
          </a:p>
          <a:p>
            <a:r>
              <a:rPr lang="en-US" dirty="0" smtClean="0"/>
              <a:t>Order </a:t>
            </a:r>
            <a:r>
              <a:rPr lang="en-US" dirty="0"/>
              <a:t>is guaranteed </a:t>
            </a:r>
            <a:r>
              <a:rPr lang="en-US" dirty="0" smtClean="0"/>
              <a:t>and also faster same as </a:t>
            </a:r>
            <a:r>
              <a:rPr lang="en-US" dirty="0"/>
              <a:t>FlatMap Scheduler</a:t>
            </a:r>
            <a:r>
              <a:rPr lang="en-US" dirty="0" smtClean="0"/>
              <a:t>.</a:t>
            </a:r>
          </a:p>
          <a:p>
            <a:r>
              <a:rPr lang="en-US" dirty="0" smtClean="0"/>
              <a:t>FlatMapSequential guaranteed the order and faster same as in </a:t>
            </a:r>
            <a:r>
              <a:rPr lang="en-US" dirty="0"/>
              <a:t>FlatMap </a:t>
            </a:r>
            <a:r>
              <a:rPr lang="en-US" dirty="0" smtClean="0"/>
              <a:t>with Scheduler.</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4207" y="4435366"/>
            <a:ext cx="8692055" cy="2422634"/>
          </a:xfrm>
          <a:prstGeom prst="rect">
            <a:avLst/>
          </a:prstGeom>
        </p:spPr>
      </p:pic>
    </p:spTree>
    <p:extLst>
      <p:ext uri="{BB962C8B-B14F-4D97-AF65-F5344CB8AC3E}">
        <p14:creationId xmlns:p14="http://schemas.microsoft.com/office/powerpoint/2010/main" val="496361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cap="none" dirty="0" smtClean="0"/>
              <a:t>Concat stream operation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Concat is used to combine two or more number of Flux.</a:t>
            </a:r>
          </a:p>
          <a:p>
            <a:r>
              <a:rPr lang="en-US" dirty="0" smtClean="0"/>
              <a:t>Lets consider </a:t>
            </a:r>
            <a:r>
              <a:rPr lang="en-US" dirty="0"/>
              <a:t>a scenario </a:t>
            </a:r>
            <a:r>
              <a:rPr lang="en-US" b="1" dirty="0" smtClean="0">
                <a:solidFill>
                  <a:schemeClr val="accent2"/>
                </a:solidFill>
              </a:rPr>
              <a:t>FluxA</a:t>
            </a:r>
            <a:r>
              <a:rPr lang="en-US" dirty="0" smtClean="0">
                <a:solidFill>
                  <a:schemeClr val="accent2"/>
                </a:solidFill>
              </a:rPr>
              <a:t> </a:t>
            </a:r>
            <a:r>
              <a:rPr lang="en-US" dirty="0"/>
              <a:t>needs to be combined with </a:t>
            </a:r>
            <a:r>
              <a:rPr lang="en-US" b="1" dirty="0" smtClean="0">
                <a:solidFill>
                  <a:schemeClr val="accent2"/>
                </a:solidFill>
              </a:rPr>
              <a:t>FluxB</a:t>
            </a:r>
            <a:r>
              <a:rPr lang="en-US" b="1" dirty="0" smtClean="0"/>
              <a:t>. </a:t>
            </a:r>
            <a:r>
              <a:rPr lang="en-US" dirty="0" smtClean="0"/>
              <a:t>Concat waits for </a:t>
            </a:r>
            <a:r>
              <a:rPr lang="en-US" b="1" dirty="0">
                <a:solidFill>
                  <a:schemeClr val="accent2"/>
                </a:solidFill>
              </a:rPr>
              <a:t>FluxA</a:t>
            </a:r>
            <a:r>
              <a:rPr lang="en-US" dirty="0">
                <a:solidFill>
                  <a:schemeClr val="accent2"/>
                </a:solidFill>
              </a:rPr>
              <a:t> </a:t>
            </a:r>
            <a:r>
              <a:rPr lang="en-US" dirty="0" smtClean="0">
                <a:solidFill>
                  <a:schemeClr val="accent2"/>
                </a:solidFill>
              </a:rPr>
              <a:t> </a:t>
            </a:r>
            <a:r>
              <a:rPr lang="en-US" dirty="0" smtClean="0"/>
              <a:t>to emits all it’s elements and puts the </a:t>
            </a:r>
            <a:r>
              <a:rPr lang="en-US" b="1" dirty="0" smtClean="0">
                <a:solidFill>
                  <a:schemeClr val="accent2"/>
                </a:solidFill>
              </a:rPr>
              <a:t>FluxB</a:t>
            </a:r>
            <a:r>
              <a:rPr lang="en-US" b="1" dirty="0" smtClean="0"/>
              <a:t> </a:t>
            </a:r>
            <a:r>
              <a:rPr lang="en-US" dirty="0" smtClean="0"/>
              <a:t>hold.</a:t>
            </a:r>
          </a:p>
          <a:p>
            <a:r>
              <a:rPr lang="en-US" dirty="0" smtClean="0"/>
              <a:t>Once </a:t>
            </a:r>
            <a:r>
              <a:rPr lang="en-US" b="1" dirty="0">
                <a:solidFill>
                  <a:schemeClr val="accent2"/>
                </a:solidFill>
              </a:rPr>
              <a:t>FluxA</a:t>
            </a:r>
            <a:r>
              <a:rPr lang="en-US" dirty="0">
                <a:solidFill>
                  <a:schemeClr val="accent2"/>
                </a:solidFill>
              </a:rPr>
              <a:t> </a:t>
            </a:r>
            <a:r>
              <a:rPr lang="en-US" dirty="0" smtClean="0"/>
              <a:t>completes emitting all the elements, then </a:t>
            </a:r>
            <a:r>
              <a:rPr lang="en-US" dirty="0"/>
              <a:t>C</a:t>
            </a:r>
            <a:r>
              <a:rPr lang="en-US" dirty="0" smtClean="0"/>
              <a:t>oncat adds the </a:t>
            </a:r>
            <a:r>
              <a:rPr lang="en-US" b="1" dirty="0" smtClean="0">
                <a:solidFill>
                  <a:schemeClr val="accent2"/>
                </a:solidFill>
              </a:rPr>
              <a:t>FluxB</a:t>
            </a:r>
            <a:r>
              <a:rPr lang="en-US" dirty="0" smtClean="0">
                <a:solidFill>
                  <a:schemeClr val="accent2"/>
                </a:solidFill>
              </a:rPr>
              <a:t> </a:t>
            </a:r>
            <a:r>
              <a:rPr lang="en-US" dirty="0" smtClean="0"/>
              <a:t>to </a:t>
            </a:r>
            <a:r>
              <a:rPr lang="en-US" b="1" dirty="0" smtClean="0">
                <a:solidFill>
                  <a:schemeClr val="accent2"/>
                </a:solidFill>
              </a:rPr>
              <a:t>FluxA</a:t>
            </a:r>
            <a:r>
              <a:rPr lang="en-US" dirty="0" smtClean="0"/>
              <a:t>.</a:t>
            </a:r>
          </a:p>
          <a:p>
            <a:r>
              <a:rPr lang="en-US" dirty="0" smtClean="0"/>
              <a:t>In such scenario </a:t>
            </a:r>
            <a:r>
              <a:rPr lang="en-US" b="1" dirty="0" smtClean="0">
                <a:solidFill>
                  <a:schemeClr val="accent2"/>
                </a:solidFill>
              </a:rPr>
              <a:t>FluxA</a:t>
            </a:r>
            <a:r>
              <a:rPr lang="en-US" dirty="0" smtClean="0">
                <a:solidFill>
                  <a:schemeClr val="accent2"/>
                </a:solidFill>
              </a:rPr>
              <a:t> </a:t>
            </a:r>
            <a:r>
              <a:rPr lang="en-US" dirty="0" smtClean="0"/>
              <a:t>might be slow in emitting the elements. so Concat will waits for </a:t>
            </a:r>
            <a:r>
              <a:rPr lang="en-US" b="1" dirty="0" smtClean="0">
                <a:solidFill>
                  <a:schemeClr val="accent2"/>
                </a:solidFill>
              </a:rPr>
              <a:t>FluxA</a:t>
            </a:r>
            <a:r>
              <a:rPr lang="en-US" dirty="0" smtClean="0">
                <a:solidFill>
                  <a:schemeClr val="accent2"/>
                </a:solidFill>
              </a:rPr>
              <a:t> </a:t>
            </a:r>
            <a:r>
              <a:rPr lang="en-US" dirty="0" smtClean="0"/>
              <a:t>to complete emitting </a:t>
            </a:r>
            <a:r>
              <a:rPr lang="en-US" dirty="0"/>
              <a:t>then add </a:t>
            </a:r>
            <a:r>
              <a:rPr lang="en-US" b="1" dirty="0" smtClean="0">
                <a:solidFill>
                  <a:schemeClr val="accent2"/>
                </a:solidFill>
              </a:rPr>
              <a:t>FluxB</a:t>
            </a:r>
            <a:r>
              <a:rPr lang="en-US" dirty="0" smtClean="0">
                <a:solidFill>
                  <a:schemeClr val="accent2"/>
                </a:solidFill>
              </a:rPr>
              <a:t> </a:t>
            </a:r>
            <a:r>
              <a:rPr lang="en-US" sz="2100" dirty="0"/>
              <a:t>to it </a:t>
            </a:r>
            <a:r>
              <a:rPr lang="en-US" dirty="0" smtClean="0"/>
              <a:t>here is where combining becomes slow.</a:t>
            </a:r>
          </a:p>
          <a:p>
            <a:r>
              <a:rPr lang="en-US" dirty="0" smtClean="0"/>
              <a:t>Concat waits for each of the flux to complete emitting the elements, then it combine the next Flux.</a:t>
            </a:r>
          </a:p>
          <a:p>
            <a:r>
              <a:rPr lang="en-US" dirty="0" smtClean="0"/>
              <a:t>Since it follows the waiting strategy order is maintained while combining as shown below.</a:t>
            </a:r>
          </a:p>
          <a:p>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2849" y="5381297"/>
            <a:ext cx="5517055" cy="1476703"/>
          </a:xfrm>
          <a:prstGeom prst="rect">
            <a:avLst/>
          </a:prstGeom>
        </p:spPr>
      </p:pic>
    </p:spTree>
    <p:extLst>
      <p:ext uri="{BB962C8B-B14F-4D97-AF65-F5344CB8AC3E}">
        <p14:creationId xmlns:p14="http://schemas.microsoft.com/office/powerpoint/2010/main" val="839202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cap="none" dirty="0" smtClean="0"/>
              <a:t>Merge stream </a:t>
            </a:r>
            <a:r>
              <a:rPr lang="en-US" cap="none" dirty="0"/>
              <a:t>operation</a:t>
            </a:r>
            <a:endParaRPr lang="en-US" dirty="0"/>
          </a:p>
        </p:txBody>
      </p:sp>
      <p:sp>
        <p:nvSpPr>
          <p:cNvPr id="3" name="Content Placeholder 2"/>
          <p:cNvSpPr>
            <a:spLocks noGrp="1"/>
          </p:cNvSpPr>
          <p:nvPr>
            <p:ph idx="1"/>
          </p:nvPr>
        </p:nvSpPr>
        <p:spPr/>
        <p:txBody>
          <a:bodyPr/>
          <a:lstStyle/>
          <a:p>
            <a:r>
              <a:rPr lang="en-US" dirty="0" smtClean="0"/>
              <a:t>Merge is </a:t>
            </a:r>
            <a:r>
              <a:rPr lang="en-US" dirty="0"/>
              <a:t>used to combine two or more number of Flux.</a:t>
            </a:r>
          </a:p>
          <a:p>
            <a:r>
              <a:rPr lang="en-US" dirty="0"/>
              <a:t>Lets consider a scenario </a:t>
            </a:r>
            <a:r>
              <a:rPr lang="en-US" b="1" dirty="0">
                <a:solidFill>
                  <a:schemeClr val="accent2"/>
                </a:solidFill>
              </a:rPr>
              <a:t>FluxA</a:t>
            </a:r>
            <a:r>
              <a:rPr lang="en-US" dirty="0">
                <a:solidFill>
                  <a:schemeClr val="accent2"/>
                </a:solidFill>
              </a:rPr>
              <a:t> </a:t>
            </a:r>
            <a:r>
              <a:rPr lang="en-US" dirty="0"/>
              <a:t>needs to be combined with </a:t>
            </a:r>
            <a:r>
              <a:rPr lang="en-US" b="1" dirty="0">
                <a:solidFill>
                  <a:schemeClr val="accent2"/>
                </a:solidFill>
              </a:rPr>
              <a:t>FluxB</a:t>
            </a:r>
            <a:r>
              <a:rPr lang="en-US" b="1" dirty="0"/>
              <a:t>. </a:t>
            </a:r>
            <a:r>
              <a:rPr lang="en-US" dirty="0" smtClean="0"/>
              <a:t>Merge will start combining the elements from both </a:t>
            </a:r>
            <a:r>
              <a:rPr lang="en-US" b="1" dirty="0">
                <a:solidFill>
                  <a:schemeClr val="accent2"/>
                </a:solidFill>
              </a:rPr>
              <a:t>FluxA</a:t>
            </a:r>
            <a:r>
              <a:rPr lang="en-US" dirty="0">
                <a:solidFill>
                  <a:schemeClr val="accent2"/>
                </a:solidFill>
              </a:rPr>
              <a:t> </a:t>
            </a:r>
            <a:r>
              <a:rPr lang="en-US" dirty="0"/>
              <a:t>and</a:t>
            </a:r>
            <a:r>
              <a:rPr lang="en-US" dirty="0" smtClean="0">
                <a:solidFill>
                  <a:schemeClr val="accent2"/>
                </a:solidFill>
              </a:rPr>
              <a:t> </a:t>
            </a:r>
            <a:r>
              <a:rPr lang="en-US" b="1" dirty="0" smtClean="0">
                <a:solidFill>
                  <a:schemeClr val="accent2"/>
                </a:solidFill>
              </a:rPr>
              <a:t>FluxB</a:t>
            </a:r>
            <a:r>
              <a:rPr lang="en-US" dirty="0" smtClean="0"/>
              <a:t>.</a:t>
            </a:r>
          </a:p>
          <a:p>
            <a:r>
              <a:rPr lang="en-US" dirty="0" smtClean="0"/>
              <a:t>Merge will not wait for </a:t>
            </a:r>
            <a:r>
              <a:rPr lang="en-US" b="1" dirty="0">
                <a:solidFill>
                  <a:schemeClr val="accent2"/>
                </a:solidFill>
              </a:rPr>
              <a:t>FluxA</a:t>
            </a:r>
            <a:r>
              <a:rPr lang="en-US" dirty="0">
                <a:solidFill>
                  <a:schemeClr val="accent2"/>
                </a:solidFill>
              </a:rPr>
              <a:t> </a:t>
            </a:r>
            <a:r>
              <a:rPr lang="en-US" dirty="0" smtClean="0"/>
              <a:t>emit all of it’s elements. Who ever emits the elements it will start capturing it to Merge together, so its Faster than Concat but you can not expect the Order of </a:t>
            </a:r>
            <a:r>
              <a:rPr lang="en-US" b="1" dirty="0">
                <a:solidFill>
                  <a:schemeClr val="accent2"/>
                </a:solidFill>
              </a:rPr>
              <a:t>FluxA</a:t>
            </a:r>
            <a:r>
              <a:rPr lang="en-US" dirty="0">
                <a:solidFill>
                  <a:schemeClr val="accent2"/>
                </a:solidFill>
              </a:rPr>
              <a:t> </a:t>
            </a:r>
            <a:r>
              <a:rPr lang="en-US" dirty="0" smtClean="0">
                <a:solidFill>
                  <a:schemeClr val="accent2"/>
                </a:solidFill>
              </a:rPr>
              <a:t>+ </a:t>
            </a:r>
            <a:r>
              <a:rPr lang="en-US" b="1" dirty="0" smtClean="0">
                <a:solidFill>
                  <a:schemeClr val="accent2"/>
                </a:solidFill>
              </a:rPr>
              <a:t>FluxB</a:t>
            </a:r>
            <a:r>
              <a:rPr lang="en-US" dirty="0" smtClean="0"/>
              <a:t>. The Result will be mixed up that u can’t predict the result order. </a:t>
            </a:r>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7890" y="4634495"/>
            <a:ext cx="6591300" cy="1663700"/>
          </a:xfrm>
          <a:prstGeom prst="rect">
            <a:avLst/>
          </a:prstGeom>
        </p:spPr>
      </p:pic>
    </p:spTree>
    <p:extLst>
      <p:ext uri="{BB962C8B-B14F-4D97-AF65-F5344CB8AC3E}">
        <p14:creationId xmlns:p14="http://schemas.microsoft.com/office/powerpoint/2010/main" val="122416145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13470</TotalTime>
  <Words>572</Words>
  <Application>Microsoft Macintosh PowerPoint</Application>
  <PresentationFormat>Widescreen</PresentationFormat>
  <Paragraphs>59</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Calibri Light</vt:lpstr>
      <vt:lpstr>Gill Sans MT</vt:lpstr>
      <vt:lpstr>Mangal</vt:lpstr>
      <vt:lpstr>Arial</vt:lpstr>
      <vt:lpstr>Gallery</vt:lpstr>
      <vt:lpstr> Reactive stream operator’s </vt:lpstr>
      <vt:lpstr>Filter stream operation</vt:lpstr>
      <vt:lpstr>Map stream operation</vt:lpstr>
      <vt:lpstr>FlatMap stream operation</vt:lpstr>
      <vt:lpstr>FlatMap stream operation</vt:lpstr>
      <vt:lpstr>ConcatMap stream operation</vt:lpstr>
      <vt:lpstr>FlatMapSequential stream operation</vt:lpstr>
      <vt:lpstr>Concat stream operation</vt:lpstr>
      <vt:lpstr>Merge stream operation</vt:lpstr>
      <vt:lpstr>Zip stream operation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119</cp:revision>
  <dcterms:created xsi:type="dcterms:W3CDTF">2020-10-13T12:23:29Z</dcterms:created>
  <dcterms:modified xsi:type="dcterms:W3CDTF">2020-10-23T07:11:38Z</dcterms:modified>
</cp:coreProperties>
</file>