
<file path=[Content_Types].xml><?xml version="1.0" encoding="utf-8"?>
<Types xmlns="http://schemas.openxmlformats.org/package/2006/content-types">
  <Default Extension="png" ContentType="image/png"/>
  <Default Extension="svg" ContentType="image/svg+xml"/>
  <Default Extension="jfif" ContentType="image/jpe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38.jpg" ContentType="image/png"/>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665" r:id="rId2"/>
    <p:sldId id="257" r:id="rId3"/>
    <p:sldId id="687" r:id="rId4"/>
    <p:sldId id="296" r:id="rId5"/>
    <p:sldId id="684" r:id="rId6"/>
    <p:sldId id="691" r:id="rId7"/>
    <p:sldId id="297" r:id="rId8"/>
    <p:sldId id="699" r:id="rId9"/>
    <p:sldId id="298" r:id="rId10"/>
    <p:sldId id="312" r:id="rId11"/>
    <p:sldId id="696" r:id="rId12"/>
    <p:sldId id="688" r:id="rId13"/>
    <p:sldId id="664" r:id="rId14"/>
    <p:sldId id="668" r:id="rId15"/>
    <p:sldId id="670" r:id="rId16"/>
    <p:sldId id="671" r:id="rId17"/>
    <p:sldId id="693" r:id="rId18"/>
    <p:sldId id="679" r:id="rId19"/>
    <p:sldId id="662" r:id="rId20"/>
    <p:sldId id="678" r:id="rId21"/>
    <p:sldId id="660" r:id="rId22"/>
    <p:sldId id="319" r:id="rId23"/>
    <p:sldId id="666" r:id="rId24"/>
    <p:sldId id="701" r:id="rId25"/>
    <p:sldId id="703" r:id="rId26"/>
    <p:sldId id="702" r:id="rId27"/>
    <p:sldId id="700" r:id="rId28"/>
    <p:sldId id="675" r:id="rId29"/>
    <p:sldId id="680" r:id="rId30"/>
    <p:sldId id="676" r:id="rId31"/>
    <p:sldId id="695" r:id="rId32"/>
    <p:sldId id="698" r:id="rId33"/>
    <p:sldId id="692" r:id="rId34"/>
    <p:sldId id="697" r:id="rId35"/>
    <p:sldId id="363" r:id="rId36"/>
    <p:sldId id="659" r:id="rId37"/>
    <p:sldId id="31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18" autoAdjust="0"/>
    <p:restoredTop sz="77972" autoAdjust="0"/>
  </p:normalViewPr>
  <p:slideViewPr>
    <p:cSldViewPr snapToGrid="0">
      <p:cViewPr varScale="1">
        <p:scale>
          <a:sx n="56" d="100"/>
          <a:sy n="56" d="100"/>
        </p:scale>
        <p:origin x="1332" y="78"/>
      </p:cViewPr>
      <p:guideLst/>
    </p:cSldViewPr>
  </p:slideViewPr>
  <p:notesTextViewPr>
    <p:cViewPr>
      <p:scale>
        <a:sx n="87" d="100"/>
        <a:sy n="87"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55273792633844909"/>
          <c:y val="1.555185195616581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Darija</c:v>
                </c:pt>
              </c:strCache>
            </c:strRef>
          </c:tx>
          <c:dPt>
            <c:idx val="0"/>
            <c:bubble3D val="0"/>
            <c:explosion val="4"/>
            <c:spPr>
              <a:solidFill>
                <a:schemeClr val="accent3">
                  <a:lumMod val="50000"/>
                </a:schemeClr>
              </a:solidFill>
              <a:ln w="19050">
                <a:solidFill>
                  <a:schemeClr val="lt1"/>
                </a:solidFill>
              </a:ln>
              <a:effectLst/>
            </c:spPr>
            <c:extLst>
              <c:ext xmlns:c16="http://schemas.microsoft.com/office/drawing/2014/chart" uri="{C3380CC4-5D6E-409C-BE32-E72D297353CC}">
                <c16:uniqueId val="{00000004-E01A-4806-B038-99118D83F1CB}"/>
              </c:ext>
            </c:extLst>
          </c:dPt>
          <c:dPt>
            <c:idx val="1"/>
            <c:bubble3D val="0"/>
            <c:explosion val="4"/>
            <c:spPr>
              <a:solidFill>
                <a:schemeClr val="accent6"/>
              </a:solidFill>
              <a:ln w="19050">
                <a:solidFill>
                  <a:schemeClr val="lt1"/>
                </a:solidFill>
              </a:ln>
              <a:effectLst/>
            </c:spPr>
            <c:extLst>
              <c:ext xmlns:c16="http://schemas.microsoft.com/office/drawing/2014/chart" uri="{C3380CC4-5D6E-409C-BE32-E72D297353CC}">
                <c16:uniqueId val="{00000003-E01A-4806-B038-99118D83F1CB}"/>
              </c:ext>
            </c:extLst>
          </c:dPt>
          <c:dPt>
            <c:idx val="2"/>
            <c:bubble3D val="0"/>
            <c:explosion val="5"/>
            <c:spPr>
              <a:solidFill>
                <a:schemeClr val="accent5"/>
              </a:solidFill>
              <a:ln w="19050">
                <a:solidFill>
                  <a:schemeClr val="lt1"/>
                </a:solidFill>
              </a:ln>
              <a:effectLst/>
            </c:spPr>
            <c:extLst>
              <c:ext xmlns:c16="http://schemas.microsoft.com/office/drawing/2014/chart" uri="{C3380CC4-5D6E-409C-BE32-E72D297353CC}">
                <c16:uniqueId val="{00000002-E01A-4806-B038-99118D83F1CB}"/>
              </c:ext>
            </c:extLst>
          </c:dPt>
          <c:dPt>
            <c:idx val="3"/>
            <c:bubble3D val="0"/>
            <c:explosion val="7"/>
            <c:spPr>
              <a:solidFill>
                <a:schemeClr val="accent2"/>
              </a:solidFill>
              <a:ln w="19050">
                <a:solidFill>
                  <a:schemeClr val="lt1"/>
                </a:solidFill>
              </a:ln>
              <a:effectLst/>
            </c:spPr>
            <c:extLst>
              <c:ext xmlns:c16="http://schemas.microsoft.com/office/drawing/2014/chart" uri="{C3380CC4-5D6E-409C-BE32-E72D297353CC}">
                <c16:uniqueId val="{00000001-E01A-4806-B038-99118D83F1CB}"/>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MSA</c:v>
                </c:pt>
                <c:pt idx="1">
                  <c:v>French</c:v>
                </c:pt>
                <c:pt idx="2">
                  <c:v>Spanich</c:v>
                </c:pt>
                <c:pt idx="3">
                  <c:v>Tamazight</c:v>
                </c:pt>
              </c:strCache>
            </c:strRef>
          </c:cat>
          <c:val>
            <c:numRef>
              <c:f>Sheet1!$B$2:$B$5</c:f>
              <c:numCache>
                <c:formatCode>General</c:formatCode>
                <c:ptCount val="4"/>
                <c:pt idx="0">
                  <c:v>77</c:v>
                </c:pt>
                <c:pt idx="1">
                  <c:v>11</c:v>
                </c:pt>
                <c:pt idx="2">
                  <c:v>5</c:v>
                </c:pt>
                <c:pt idx="3">
                  <c:v>4</c:v>
                </c:pt>
              </c:numCache>
            </c:numRef>
          </c:val>
          <c:extLst>
            <c:ext xmlns:c16="http://schemas.microsoft.com/office/drawing/2014/chart" uri="{C3380CC4-5D6E-409C-BE32-E72D297353CC}">
              <c16:uniqueId val="{00000000-E01A-4806-B038-99118D83F1CB}"/>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Sheet1!$A$2</c:f>
              <c:strCache>
                <c:ptCount val="1"/>
                <c:pt idx="0">
                  <c:v>DiMorph </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2256-45CE-A184-52A789EF18AC}"/>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2256-45CE-A184-52A789EF18AC}"/>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Sheet1!$B$1:$C$1</c:f>
              <c:strCache>
                <c:ptCount val="2"/>
                <c:pt idx="0">
                  <c:v>Found</c:v>
                </c:pt>
                <c:pt idx="1">
                  <c:v>Not Found</c:v>
                </c:pt>
              </c:strCache>
            </c:strRef>
          </c:cat>
          <c:val>
            <c:numRef>
              <c:f>Sheet1!$B$2:$C$2</c:f>
              <c:numCache>
                <c:formatCode>General</c:formatCode>
                <c:ptCount val="2"/>
                <c:pt idx="0">
                  <c:v>98.91</c:v>
                </c:pt>
                <c:pt idx="1">
                  <c:v>1.0900000000000001</c:v>
                </c:pt>
              </c:numCache>
            </c:numRef>
          </c:val>
          <c:extLst>
            <c:ext xmlns:c16="http://schemas.microsoft.com/office/drawing/2014/chart" uri="{C3380CC4-5D6E-409C-BE32-E72D297353CC}">
              <c16:uniqueId val="{00000004-2256-45CE-A184-52A789EF18A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Sheet1!$A$2</c:f>
              <c:strCache>
                <c:ptCount val="1"/>
                <c:pt idx="0">
                  <c:v>DiMorph </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BDB3-4ABA-85F3-A63C6D5B39F0}"/>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BDB3-4ABA-85F3-A63C6D5B39F0}"/>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Sheet1!$B$1:$C$1</c:f>
              <c:strCache>
                <c:ptCount val="2"/>
                <c:pt idx="0">
                  <c:v>Found</c:v>
                </c:pt>
                <c:pt idx="1">
                  <c:v>Not Found</c:v>
                </c:pt>
              </c:strCache>
            </c:strRef>
          </c:cat>
          <c:val>
            <c:numRef>
              <c:f>Sheet1!$B$2:$C$2</c:f>
              <c:numCache>
                <c:formatCode>General</c:formatCode>
                <c:ptCount val="2"/>
                <c:pt idx="0">
                  <c:v>98.91</c:v>
                </c:pt>
                <c:pt idx="1">
                  <c:v>1.0900000000000001</c:v>
                </c:pt>
              </c:numCache>
            </c:numRef>
          </c:val>
          <c:extLst>
            <c:ext xmlns:c16="http://schemas.microsoft.com/office/drawing/2014/chart" uri="{C3380CC4-5D6E-409C-BE32-E72D297353CC}">
              <c16:uniqueId val="{00000004-BDB3-4ABA-85F3-A63C6D5B39F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Sheet1!$A$2</c:f>
              <c:strCache>
                <c:ptCount val="1"/>
                <c:pt idx="0">
                  <c:v>DiMorph </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8397-422A-A980-B664244A4E89}"/>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8397-422A-A980-B664244A4E89}"/>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Sheet1!$B$1:$C$1</c:f>
              <c:strCache>
                <c:ptCount val="2"/>
                <c:pt idx="0">
                  <c:v>Found</c:v>
                </c:pt>
                <c:pt idx="1">
                  <c:v>Not Found</c:v>
                </c:pt>
              </c:strCache>
            </c:strRef>
          </c:cat>
          <c:val>
            <c:numRef>
              <c:f>Sheet1!$B$2:$C$2</c:f>
              <c:numCache>
                <c:formatCode>General</c:formatCode>
                <c:ptCount val="2"/>
                <c:pt idx="0">
                  <c:v>98.91</c:v>
                </c:pt>
                <c:pt idx="1">
                  <c:v>1.0900000000000001</c:v>
                </c:pt>
              </c:numCache>
            </c:numRef>
          </c:val>
          <c:extLst>
            <c:ext xmlns:c16="http://schemas.microsoft.com/office/drawing/2014/chart" uri="{C3380CC4-5D6E-409C-BE32-E72D297353CC}">
              <c16:uniqueId val="{00000004-8397-422A-A980-B664244A4E8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1F4AF8-F0E3-40FC-9D59-0F3F504D0FBE}" type="doc">
      <dgm:prSet loTypeId="urn:microsoft.com/office/officeart/2009/layout/CircleArrowProcess" loCatId="process" qsTypeId="urn:microsoft.com/office/officeart/2005/8/quickstyle/simple1" qsCatId="simple" csTypeId="urn:microsoft.com/office/officeart/2005/8/colors/colorful1" csCatId="colorful" phldr="1"/>
      <dgm:spPr/>
      <dgm:t>
        <a:bodyPr/>
        <a:lstStyle/>
        <a:p>
          <a:endParaRPr lang="en-US"/>
        </a:p>
      </dgm:t>
    </dgm:pt>
    <dgm:pt modelId="{C469C29A-C48A-4C70-8689-D6C80847358E}">
      <dgm:prSet phldrT="[Text]" custT="1"/>
      <dgm:spPr/>
      <dgm:t>
        <a:bodyPr/>
        <a:lstStyle/>
        <a:p>
          <a:pPr algn="ctr"/>
          <a:r>
            <a:rPr lang="en-US" sz="1400" dirty="0"/>
            <a:t>Introduction</a:t>
          </a:r>
        </a:p>
      </dgm:t>
    </dgm:pt>
    <dgm:pt modelId="{C3A9D1C3-4DA4-4CC6-8EBB-4A2A13FE95B2}" type="parTrans" cxnId="{08F8A490-F9B2-4B7C-8800-972970FCE47E}">
      <dgm:prSet/>
      <dgm:spPr/>
      <dgm:t>
        <a:bodyPr/>
        <a:lstStyle/>
        <a:p>
          <a:pPr algn="ctr"/>
          <a:endParaRPr lang="en-US"/>
        </a:p>
      </dgm:t>
    </dgm:pt>
    <dgm:pt modelId="{67E7FDF5-6521-4079-8941-AE95EE072CCF}" type="sibTrans" cxnId="{08F8A490-F9B2-4B7C-8800-972970FCE47E}">
      <dgm:prSet/>
      <dgm:spPr/>
      <dgm:t>
        <a:bodyPr/>
        <a:lstStyle/>
        <a:p>
          <a:pPr algn="ctr"/>
          <a:endParaRPr lang="en-US"/>
        </a:p>
      </dgm:t>
    </dgm:pt>
    <dgm:pt modelId="{8CD7F476-718E-4C9F-8CB5-AFDA0BC313F3}">
      <dgm:prSet phldrT="[Text]" custT="1"/>
      <dgm:spPr/>
      <dgm:t>
        <a:bodyPr/>
        <a:lstStyle/>
        <a:p>
          <a:pPr algn="ctr"/>
          <a:r>
            <a:rPr lang="en-US" sz="1400" dirty="0"/>
            <a:t>Arabic language &amp; Darija Dialect</a:t>
          </a:r>
        </a:p>
      </dgm:t>
    </dgm:pt>
    <dgm:pt modelId="{649FCC39-01E2-4FCE-A787-2A5C7A522E66}" type="sibTrans" cxnId="{00E0AADD-C60E-411A-ADBB-D043C32F94C9}">
      <dgm:prSet/>
      <dgm:spPr/>
      <dgm:t>
        <a:bodyPr/>
        <a:lstStyle/>
        <a:p>
          <a:endParaRPr lang="en-US"/>
        </a:p>
      </dgm:t>
    </dgm:pt>
    <dgm:pt modelId="{03E26074-DED2-4A5B-8FE5-1A104CDD12A9}" type="parTrans" cxnId="{00E0AADD-C60E-411A-ADBB-D043C32F94C9}">
      <dgm:prSet/>
      <dgm:spPr/>
      <dgm:t>
        <a:bodyPr/>
        <a:lstStyle/>
        <a:p>
          <a:endParaRPr lang="en-US"/>
        </a:p>
      </dgm:t>
    </dgm:pt>
    <dgm:pt modelId="{E2754DAA-B70F-4ED4-98A0-BDF7A4672F85}">
      <dgm:prSet phldrT="[Text]" custT="1"/>
      <dgm:spPr/>
      <dgm:t>
        <a:bodyPr/>
        <a:lstStyle/>
        <a:p>
          <a:pPr algn="ctr"/>
          <a:r>
            <a:rPr lang="en-US" sz="1400" dirty="0"/>
            <a:t>Results &amp; discussion</a:t>
          </a:r>
        </a:p>
      </dgm:t>
    </dgm:pt>
    <dgm:pt modelId="{138F7C81-9B01-46D3-9C83-F710190CF570}" type="sibTrans" cxnId="{0766C9FF-542B-4861-9582-CC920A1464DC}">
      <dgm:prSet/>
      <dgm:spPr/>
      <dgm:t>
        <a:bodyPr/>
        <a:lstStyle/>
        <a:p>
          <a:pPr algn="ctr"/>
          <a:endParaRPr lang="en-US"/>
        </a:p>
      </dgm:t>
    </dgm:pt>
    <dgm:pt modelId="{0A059B69-3DE0-43DB-8B38-D82D00A5B5EC}" type="parTrans" cxnId="{0766C9FF-542B-4861-9582-CC920A1464DC}">
      <dgm:prSet/>
      <dgm:spPr/>
      <dgm:t>
        <a:bodyPr/>
        <a:lstStyle/>
        <a:p>
          <a:pPr algn="ctr"/>
          <a:endParaRPr lang="en-US"/>
        </a:p>
      </dgm:t>
    </dgm:pt>
    <dgm:pt modelId="{942E4358-30FF-42A2-8288-514D00E15F67}">
      <dgm:prSet phldrT="[Text]" custT="1"/>
      <dgm:spPr/>
      <dgm:t>
        <a:bodyPr/>
        <a:lstStyle/>
        <a:p>
          <a:pPr algn="ctr"/>
          <a:r>
            <a:rPr lang="en-US" sz="1400" dirty="0"/>
            <a:t>DiMorph</a:t>
          </a:r>
        </a:p>
      </dgm:t>
    </dgm:pt>
    <dgm:pt modelId="{4695D8B1-3062-4C00-BA16-54797F831DF2}" type="sibTrans" cxnId="{33FE9510-F246-4E48-B5E6-4C9DA7D4A6DC}">
      <dgm:prSet/>
      <dgm:spPr/>
      <dgm:t>
        <a:bodyPr/>
        <a:lstStyle/>
        <a:p>
          <a:pPr algn="ctr"/>
          <a:endParaRPr lang="en-US"/>
        </a:p>
      </dgm:t>
    </dgm:pt>
    <dgm:pt modelId="{C2666573-C0B5-4141-9ABB-FB519B3CA658}" type="parTrans" cxnId="{33FE9510-F246-4E48-B5E6-4C9DA7D4A6DC}">
      <dgm:prSet/>
      <dgm:spPr/>
      <dgm:t>
        <a:bodyPr/>
        <a:lstStyle/>
        <a:p>
          <a:pPr algn="ctr"/>
          <a:endParaRPr lang="en-US"/>
        </a:p>
      </dgm:t>
    </dgm:pt>
    <dgm:pt modelId="{0629A158-FD43-4963-8B02-D574A2909A8E}">
      <dgm:prSet phldrT="[Text]" custT="1"/>
      <dgm:spPr/>
      <dgm:t>
        <a:bodyPr/>
        <a:lstStyle/>
        <a:p>
          <a:pPr algn="ctr"/>
          <a:r>
            <a:rPr lang="en-US" sz="1400" dirty="0"/>
            <a:t>Challenge’s Darija</a:t>
          </a:r>
        </a:p>
      </dgm:t>
    </dgm:pt>
    <dgm:pt modelId="{ACD969BA-7192-40CA-8B92-B127FBC932C6}" type="sibTrans" cxnId="{5A35F66F-577F-4785-A7BB-B40DF3E3961F}">
      <dgm:prSet/>
      <dgm:spPr/>
      <dgm:t>
        <a:bodyPr/>
        <a:lstStyle/>
        <a:p>
          <a:pPr algn="ctr"/>
          <a:endParaRPr lang="en-US"/>
        </a:p>
      </dgm:t>
    </dgm:pt>
    <dgm:pt modelId="{666D94A1-D8EE-4C94-8051-558D7348881D}" type="parTrans" cxnId="{5A35F66F-577F-4785-A7BB-B40DF3E3961F}">
      <dgm:prSet/>
      <dgm:spPr/>
      <dgm:t>
        <a:bodyPr/>
        <a:lstStyle/>
        <a:p>
          <a:pPr algn="ctr"/>
          <a:endParaRPr lang="en-US"/>
        </a:p>
      </dgm:t>
    </dgm:pt>
    <dgm:pt modelId="{000DC8F3-24B0-4CE1-B59D-44BFBCBAD95B}">
      <dgm:prSet phldrT="[Text]" custT="1"/>
      <dgm:spPr/>
      <dgm:t>
        <a:bodyPr/>
        <a:lstStyle/>
        <a:p>
          <a:pPr algn="ctr"/>
          <a:r>
            <a:rPr lang="en-US" sz="1400" dirty="0"/>
            <a:t>Linguistic features</a:t>
          </a:r>
        </a:p>
      </dgm:t>
    </dgm:pt>
    <dgm:pt modelId="{58A00CEB-E9C7-4453-B08F-2B80B9347001}" type="sibTrans" cxnId="{9B63B556-57BE-4F46-B904-D37957540CB5}">
      <dgm:prSet/>
      <dgm:spPr/>
      <dgm:t>
        <a:bodyPr/>
        <a:lstStyle/>
        <a:p>
          <a:pPr algn="ctr"/>
          <a:endParaRPr lang="en-US"/>
        </a:p>
      </dgm:t>
    </dgm:pt>
    <dgm:pt modelId="{DD6EC29F-2B14-4AB3-ACAE-3507921CA95C}" type="parTrans" cxnId="{9B63B556-57BE-4F46-B904-D37957540CB5}">
      <dgm:prSet/>
      <dgm:spPr/>
      <dgm:t>
        <a:bodyPr/>
        <a:lstStyle/>
        <a:p>
          <a:pPr algn="ctr"/>
          <a:endParaRPr lang="en-US"/>
        </a:p>
      </dgm:t>
    </dgm:pt>
    <dgm:pt modelId="{09C399EB-6565-4166-ADA9-5517127698FC}">
      <dgm:prSet phldrT="[Text]" custT="1"/>
      <dgm:spPr/>
      <dgm:t>
        <a:bodyPr/>
        <a:lstStyle/>
        <a:p>
          <a:pPr algn="ctr"/>
          <a:r>
            <a:rPr lang="en-US" sz="1400" dirty="0">
              <a:latin typeface="Times New Roman" panose="02020603050405020304" pitchFamily="18" charset="0"/>
              <a:cs typeface="Times New Roman" panose="02020603050405020304" pitchFamily="18" charset="0"/>
            </a:rPr>
            <a:t>Conclusions &amp; Perspectives</a:t>
          </a:r>
          <a:endParaRPr lang="en-US" sz="1400" dirty="0"/>
        </a:p>
      </dgm:t>
    </dgm:pt>
    <dgm:pt modelId="{CA93BAA1-52D8-4719-8DBA-3006CB779C4B}" type="parTrans" cxnId="{740D2E24-32A6-45B8-9C8B-BF6B29E3DBB9}">
      <dgm:prSet/>
      <dgm:spPr/>
      <dgm:t>
        <a:bodyPr/>
        <a:lstStyle/>
        <a:p>
          <a:endParaRPr lang="en-US"/>
        </a:p>
      </dgm:t>
    </dgm:pt>
    <dgm:pt modelId="{FCADAF2D-8D49-42A8-8F8B-377BCBE9BB62}" type="sibTrans" cxnId="{740D2E24-32A6-45B8-9C8B-BF6B29E3DBB9}">
      <dgm:prSet/>
      <dgm:spPr/>
      <dgm:t>
        <a:bodyPr/>
        <a:lstStyle/>
        <a:p>
          <a:endParaRPr lang="en-US"/>
        </a:p>
      </dgm:t>
    </dgm:pt>
    <dgm:pt modelId="{13F87867-D952-48AC-B66A-4F9712719B46}" type="pres">
      <dgm:prSet presAssocID="{291F4AF8-F0E3-40FC-9D59-0F3F504D0FBE}" presName="Name0" presStyleCnt="0">
        <dgm:presLayoutVars>
          <dgm:chMax val="7"/>
          <dgm:chPref val="7"/>
          <dgm:dir/>
          <dgm:animLvl val="lvl"/>
        </dgm:presLayoutVars>
      </dgm:prSet>
      <dgm:spPr/>
    </dgm:pt>
    <dgm:pt modelId="{B711DB2B-8609-44AA-AAD7-3036A004A7A1}" type="pres">
      <dgm:prSet presAssocID="{C469C29A-C48A-4C70-8689-D6C80847358E}" presName="Accent1" presStyleCnt="0"/>
      <dgm:spPr/>
    </dgm:pt>
    <dgm:pt modelId="{79D9F5D4-41A5-4963-AE65-01D81ABF056A}" type="pres">
      <dgm:prSet presAssocID="{C469C29A-C48A-4C70-8689-D6C80847358E}" presName="Accent" presStyleLbl="node1" presStyleIdx="0" presStyleCnt="7" custScaleX="122302"/>
      <dgm:spPr/>
    </dgm:pt>
    <dgm:pt modelId="{4934565C-E993-45F4-9E2F-2330B6CEE956}" type="pres">
      <dgm:prSet presAssocID="{C469C29A-C48A-4C70-8689-D6C80847358E}" presName="Parent1" presStyleLbl="revTx" presStyleIdx="0" presStyleCnt="7" custScaleX="214500" custScaleY="183067" custLinFactNeighborX="7249" custLinFactNeighborY="-6217">
        <dgm:presLayoutVars>
          <dgm:chMax val="1"/>
          <dgm:chPref val="1"/>
          <dgm:bulletEnabled val="1"/>
        </dgm:presLayoutVars>
      </dgm:prSet>
      <dgm:spPr/>
    </dgm:pt>
    <dgm:pt modelId="{7D7157E9-A062-4973-94EA-88AD1FD6E2A8}" type="pres">
      <dgm:prSet presAssocID="{8CD7F476-718E-4C9F-8CB5-AFDA0BC313F3}" presName="Accent2" presStyleCnt="0"/>
      <dgm:spPr/>
    </dgm:pt>
    <dgm:pt modelId="{6E4A4F67-DD6A-4123-8086-3CD336DCA9C6}" type="pres">
      <dgm:prSet presAssocID="{8CD7F476-718E-4C9F-8CB5-AFDA0BC313F3}" presName="Accent" presStyleLbl="node1" presStyleIdx="1" presStyleCnt="7" custScaleX="199248" custLinFactNeighborX="2650"/>
      <dgm:spPr/>
    </dgm:pt>
    <dgm:pt modelId="{B3FF7176-C83B-4B3B-A854-FA9E85B72363}" type="pres">
      <dgm:prSet presAssocID="{8CD7F476-718E-4C9F-8CB5-AFDA0BC313F3}" presName="Parent2" presStyleLbl="revTx" presStyleIdx="1" presStyleCnt="7" custScaleX="186608" custScaleY="56707" custLinFactNeighborX="-30885" custLinFactNeighborY="-4145">
        <dgm:presLayoutVars>
          <dgm:chMax val="1"/>
          <dgm:chPref val="1"/>
          <dgm:bulletEnabled val="1"/>
        </dgm:presLayoutVars>
      </dgm:prSet>
      <dgm:spPr/>
    </dgm:pt>
    <dgm:pt modelId="{36DE489A-8350-4E2B-876F-189AE79ED98C}" type="pres">
      <dgm:prSet presAssocID="{000DC8F3-24B0-4CE1-B59D-44BFBCBAD95B}" presName="Accent3" presStyleCnt="0"/>
      <dgm:spPr/>
    </dgm:pt>
    <dgm:pt modelId="{472EA82A-F1E5-442F-893A-49D2B9B03A0B}" type="pres">
      <dgm:prSet presAssocID="{000DC8F3-24B0-4CE1-B59D-44BFBCBAD95B}" presName="Accent" presStyleLbl="node1" presStyleIdx="2" presStyleCnt="7" custScaleX="238788"/>
      <dgm:spPr/>
    </dgm:pt>
    <dgm:pt modelId="{513F8A53-2FF7-49F7-AAC6-04695937771C}" type="pres">
      <dgm:prSet presAssocID="{000DC8F3-24B0-4CE1-B59D-44BFBCBAD95B}" presName="Parent3" presStyleLbl="revTx" presStyleIdx="2" presStyleCnt="7" custScaleX="252489" custScaleY="239688" custLinFactNeighborX="43494" custLinFactNeighborY="-8290">
        <dgm:presLayoutVars>
          <dgm:chMax val="1"/>
          <dgm:chPref val="1"/>
          <dgm:bulletEnabled val="1"/>
        </dgm:presLayoutVars>
      </dgm:prSet>
      <dgm:spPr/>
    </dgm:pt>
    <dgm:pt modelId="{1096DA44-A3F4-4B9D-A3EF-1E9B5DB241CB}" type="pres">
      <dgm:prSet presAssocID="{0629A158-FD43-4963-8B02-D574A2909A8E}" presName="Accent4" presStyleCnt="0"/>
      <dgm:spPr/>
    </dgm:pt>
    <dgm:pt modelId="{BCD6CDFD-8DC7-4667-801A-AEF2744CAC21}" type="pres">
      <dgm:prSet presAssocID="{0629A158-FD43-4963-8B02-D574A2909A8E}" presName="Accent" presStyleLbl="node1" presStyleIdx="3" presStyleCnt="7" custScaleX="250641"/>
      <dgm:spPr/>
    </dgm:pt>
    <dgm:pt modelId="{F3BBE39A-863A-44D7-9432-DAFBA92AD48B}" type="pres">
      <dgm:prSet presAssocID="{0629A158-FD43-4963-8B02-D574A2909A8E}" presName="Parent4" presStyleLbl="revTx" presStyleIdx="3" presStyleCnt="7" custScaleX="236527" custScaleY="128919" custLinFactNeighborX="-52814" custLinFactNeighborY="357">
        <dgm:presLayoutVars>
          <dgm:chMax val="1"/>
          <dgm:chPref val="1"/>
          <dgm:bulletEnabled val="1"/>
        </dgm:presLayoutVars>
      </dgm:prSet>
      <dgm:spPr/>
    </dgm:pt>
    <dgm:pt modelId="{B60BAEB2-10BE-4B56-AD96-8A386AAE387B}" type="pres">
      <dgm:prSet presAssocID="{942E4358-30FF-42A2-8288-514D00E15F67}" presName="Accent5" presStyleCnt="0"/>
      <dgm:spPr/>
    </dgm:pt>
    <dgm:pt modelId="{C8EBA3BE-7E19-4FBE-8A4D-272568A88777}" type="pres">
      <dgm:prSet presAssocID="{942E4358-30FF-42A2-8288-514D00E15F67}" presName="Accent" presStyleLbl="node1" presStyleIdx="4" presStyleCnt="7" custScaleX="146802"/>
      <dgm:spPr/>
    </dgm:pt>
    <dgm:pt modelId="{00B22AA5-B94C-487F-83D9-17F25AD651B2}" type="pres">
      <dgm:prSet presAssocID="{942E4358-30FF-42A2-8288-514D00E15F67}" presName="Parent5" presStyleLbl="revTx" presStyleIdx="4" presStyleCnt="7" custLinFactNeighborX="32102" custLinFactNeighborY="-20725">
        <dgm:presLayoutVars>
          <dgm:chMax val="1"/>
          <dgm:chPref val="1"/>
          <dgm:bulletEnabled val="1"/>
        </dgm:presLayoutVars>
      </dgm:prSet>
      <dgm:spPr/>
    </dgm:pt>
    <dgm:pt modelId="{E2BB8E4D-1E01-4222-BE46-DAEED3D0457F}" type="pres">
      <dgm:prSet presAssocID="{E2754DAA-B70F-4ED4-98A0-BDF7A4672F85}" presName="Accent6" presStyleCnt="0"/>
      <dgm:spPr/>
    </dgm:pt>
    <dgm:pt modelId="{1D2A5848-1F45-4A65-BDA1-891D628D1B22}" type="pres">
      <dgm:prSet presAssocID="{E2754DAA-B70F-4ED4-98A0-BDF7A4672F85}" presName="Accent" presStyleLbl="node1" presStyleIdx="5" presStyleCnt="7" custScaleX="287982"/>
      <dgm:spPr/>
    </dgm:pt>
    <dgm:pt modelId="{AA01E7D0-B793-46D4-84FA-3B861F1472F2}" type="pres">
      <dgm:prSet presAssocID="{E2754DAA-B70F-4ED4-98A0-BDF7A4672F85}" presName="Parent6" presStyleLbl="revTx" presStyleIdx="5" presStyleCnt="7" custScaleX="354954" custScaleY="171228" custLinFactNeighborX="-93373" custLinFactNeighborY="-10475">
        <dgm:presLayoutVars>
          <dgm:chMax val="1"/>
          <dgm:chPref val="1"/>
          <dgm:bulletEnabled val="1"/>
        </dgm:presLayoutVars>
      </dgm:prSet>
      <dgm:spPr/>
    </dgm:pt>
    <dgm:pt modelId="{AB0AB001-C9EE-49C8-8B47-836F1C419567}" type="pres">
      <dgm:prSet presAssocID="{09C399EB-6565-4166-ADA9-5517127698FC}" presName="Accent7" presStyleCnt="0"/>
      <dgm:spPr/>
    </dgm:pt>
    <dgm:pt modelId="{56389D72-5853-415B-8DEC-156712B11677}" type="pres">
      <dgm:prSet presAssocID="{09C399EB-6565-4166-ADA9-5517127698FC}" presName="Accent" presStyleLbl="node1" presStyleIdx="6" presStyleCnt="7" custScaleX="348977" custLinFactNeighborX="5774" custLinFactNeighborY="1443"/>
      <dgm:spPr>
        <a:solidFill>
          <a:schemeClr val="accent4">
            <a:lumMod val="75000"/>
          </a:schemeClr>
        </a:solidFill>
      </dgm:spPr>
    </dgm:pt>
    <dgm:pt modelId="{9D3DF63C-89DE-4E04-86D8-817B4669E3E0}" type="pres">
      <dgm:prSet presAssocID="{09C399EB-6565-4166-ADA9-5517127698FC}" presName="Parent7" presStyleLbl="revTx" presStyleIdx="6" presStyleCnt="7" custScaleX="308150" custScaleY="138296">
        <dgm:presLayoutVars>
          <dgm:chMax val="1"/>
          <dgm:chPref val="1"/>
          <dgm:bulletEnabled val="1"/>
        </dgm:presLayoutVars>
      </dgm:prSet>
      <dgm:spPr/>
    </dgm:pt>
  </dgm:ptLst>
  <dgm:cxnLst>
    <dgm:cxn modelId="{CF621903-7281-46F5-95EA-0675C24603CF}" type="presOf" srcId="{291F4AF8-F0E3-40FC-9D59-0F3F504D0FBE}" destId="{13F87867-D952-48AC-B66A-4F9712719B46}" srcOrd="0" destOrd="0" presId="urn:microsoft.com/office/officeart/2009/layout/CircleArrowProcess"/>
    <dgm:cxn modelId="{33FE9510-F246-4E48-B5E6-4C9DA7D4A6DC}" srcId="{291F4AF8-F0E3-40FC-9D59-0F3F504D0FBE}" destId="{942E4358-30FF-42A2-8288-514D00E15F67}" srcOrd="4" destOrd="0" parTransId="{C2666573-C0B5-4141-9ABB-FB519B3CA658}" sibTransId="{4695D8B1-3062-4C00-BA16-54797F831DF2}"/>
    <dgm:cxn modelId="{740D2E24-32A6-45B8-9C8B-BF6B29E3DBB9}" srcId="{291F4AF8-F0E3-40FC-9D59-0F3F504D0FBE}" destId="{09C399EB-6565-4166-ADA9-5517127698FC}" srcOrd="6" destOrd="0" parTransId="{CA93BAA1-52D8-4719-8DBA-3006CB779C4B}" sibTransId="{FCADAF2D-8D49-42A8-8F8B-377BCBE9BB62}"/>
    <dgm:cxn modelId="{2FBD6563-D276-4DE5-B373-FB4AE0E8C7B1}" type="presOf" srcId="{8CD7F476-718E-4C9F-8CB5-AFDA0BC313F3}" destId="{B3FF7176-C83B-4B3B-A854-FA9E85B72363}" srcOrd="0" destOrd="0" presId="urn:microsoft.com/office/officeart/2009/layout/CircleArrowProcess"/>
    <dgm:cxn modelId="{E9523D4A-9119-488C-9030-D2C69AD419A3}" type="presOf" srcId="{0629A158-FD43-4963-8B02-D574A2909A8E}" destId="{F3BBE39A-863A-44D7-9432-DAFBA92AD48B}" srcOrd="0" destOrd="0" presId="urn:microsoft.com/office/officeart/2009/layout/CircleArrowProcess"/>
    <dgm:cxn modelId="{5A35F66F-577F-4785-A7BB-B40DF3E3961F}" srcId="{291F4AF8-F0E3-40FC-9D59-0F3F504D0FBE}" destId="{0629A158-FD43-4963-8B02-D574A2909A8E}" srcOrd="3" destOrd="0" parTransId="{666D94A1-D8EE-4C94-8051-558D7348881D}" sibTransId="{ACD969BA-7192-40CA-8B92-B127FBC932C6}"/>
    <dgm:cxn modelId="{9B63B556-57BE-4F46-B904-D37957540CB5}" srcId="{291F4AF8-F0E3-40FC-9D59-0F3F504D0FBE}" destId="{000DC8F3-24B0-4CE1-B59D-44BFBCBAD95B}" srcOrd="2" destOrd="0" parTransId="{DD6EC29F-2B14-4AB3-ACAE-3507921CA95C}" sibTransId="{58A00CEB-E9C7-4453-B08F-2B80B9347001}"/>
    <dgm:cxn modelId="{FE2ACC77-2168-4E3E-A55B-5CCB514CA54E}" type="presOf" srcId="{09C399EB-6565-4166-ADA9-5517127698FC}" destId="{9D3DF63C-89DE-4E04-86D8-817B4669E3E0}" srcOrd="0" destOrd="0" presId="urn:microsoft.com/office/officeart/2009/layout/CircleArrowProcess"/>
    <dgm:cxn modelId="{275F578F-066B-4C54-BBD2-DA8D4F899A37}" type="presOf" srcId="{000DC8F3-24B0-4CE1-B59D-44BFBCBAD95B}" destId="{513F8A53-2FF7-49F7-AAC6-04695937771C}" srcOrd="0" destOrd="0" presId="urn:microsoft.com/office/officeart/2009/layout/CircleArrowProcess"/>
    <dgm:cxn modelId="{08F8A490-F9B2-4B7C-8800-972970FCE47E}" srcId="{291F4AF8-F0E3-40FC-9D59-0F3F504D0FBE}" destId="{C469C29A-C48A-4C70-8689-D6C80847358E}" srcOrd="0" destOrd="0" parTransId="{C3A9D1C3-4DA4-4CC6-8EBB-4A2A13FE95B2}" sibTransId="{67E7FDF5-6521-4079-8941-AE95EE072CCF}"/>
    <dgm:cxn modelId="{98F590D9-F30A-4AAC-8BAF-70D3EA62E2CC}" type="presOf" srcId="{E2754DAA-B70F-4ED4-98A0-BDF7A4672F85}" destId="{AA01E7D0-B793-46D4-84FA-3B861F1472F2}" srcOrd="0" destOrd="0" presId="urn:microsoft.com/office/officeart/2009/layout/CircleArrowProcess"/>
    <dgm:cxn modelId="{00E0AADD-C60E-411A-ADBB-D043C32F94C9}" srcId="{291F4AF8-F0E3-40FC-9D59-0F3F504D0FBE}" destId="{8CD7F476-718E-4C9F-8CB5-AFDA0BC313F3}" srcOrd="1" destOrd="0" parTransId="{03E26074-DED2-4A5B-8FE5-1A104CDD12A9}" sibTransId="{649FCC39-01E2-4FCE-A787-2A5C7A522E66}"/>
    <dgm:cxn modelId="{2134A4DF-DD5D-4DAB-B069-A2CDCBCA4342}" type="presOf" srcId="{C469C29A-C48A-4C70-8689-D6C80847358E}" destId="{4934565C-E993-45F4-9E2F-2330B6CEE956}" srcOrd="0" destOrd="0" presId="urn:microsoft.com/office/officeart/2009/layout/CircleArrowProcess"/>
    <dgm:cxn modelId="{4BFE48F9-F34A-4139-A4D2-6101C0139725}" type="presOf" srcId="{942E4358-30FF-42A2-8288-514D00E15F67}" destId="{00B22AA5-B94C-487F-83D9-17F25AD651B2}" srcOrd="0" destOrd="0" presId="urn:microsoft.com/office/officeart/2009/layout/CircleArrowProcess"/>
    <dgm:cxn modelId="{0766C9FF-542B-4861-9582-CC920A1464DC}" srcId="{291F4AF8-F0E3-40FC-9D59-0F3F504D0FBE}" destId="{E2754DAA-B70F-4ED4-98A0-BDF7A4672F85}" srcOrd="5" destOrd="0" parTransId="{0A059B69-3DE0-43DB-8B38-D82D00A5B5EC}" sibTransId="{138F7C81-9B01-46D3-9C83-F710190CF570}"/>
    <dgm:cxn modelId="{2676C19B-93C5-48A8-A418-B82DCBAF4BCA}" type="presParOf" srcId="{13F87867-D952-48AC-B66A-4F9712719B46}" destId="{B711DB2B-8609-44AA-AAD7-3036A004A7A1}" srcOrd="0" destOrd="0" presId="urn:microsoft.com/office/officeart/2009/layout/CircleArrowProcess"/>
    <dgm:cxn modelId="{BD2E3476-82BD-45AA-BA25-123107804DFC}" type="presParOf" srcId="{B711DB2B-8609-44AA-AAD7-3036A004A7A1}" destId="{79D9F5D4-41A5-4963-AE65-01D81ABF056A}" srcOrd="0" destOrd="0" presId="urn:microsoft.com/office/officeart/2009/layout/CircleArrowProcess"/>
    <dgm:cxn modelId="{5A0E8995-F7E2-446F-91DD-33E0473935B7}" type="presParOf" srcId="{13F87867-D952-48AC-B66A-4F9712719B46}" destId="{4934565C-E993-45F4-9E2F-2330B6CEE956}" srcOrd="1" destOrd="0" presId="urn:microsoft.com/office/officeart/2009/layout/CircleArrowProcess"/>
    <dgm:cxn modelId="{0A806239-667E-404B-9FB6-F35737732F3E}" type="presParOf" srcId="{13F87867-D952-48AC-B66A-4F9712719B46}" destId="{7D7157E9-A062-4973-94EA-88AD1FD6E2A8}" srcOrd="2" destOrd="0" presId="urn:microsoft.com/office/officeart/2009/layout/CircleArrowProcess"/>
    <dgm:cxn modelId="{F4BDCABF-0D85-4257-B4B1-4D389A07132A}" type="presParOf" srcId="{7D7157E9-A062-4973-94EA-88AD1FD6E2A8}" destId="{6E4A4F67-DD6A-4123-8086-3CD336DCA9C6}" srcOrd="0" destOrd="0" presId="urn:microsoft.com/office/officeart/2009/layout/CircleArrowProcess"/>
    <dgm:cxn modelId="{AB0A5D82-83BA-45AA-B1CC-D26ACB15EC3A}" type="presParOf" srcId="{13F87867-D952-48AC-B66A-4F9712719B46}" destId="{B3FF7176-C83B-4B3B-A854-FA9E85B72363}" srcOrd="3" destOrd="0" presId="urn:microsoft.com/office/officeart/2009/layout/CircleArrowProcess"/>
    <dgm:cxn modelId="{69D72153-C820-498C-A953-ADBC0009AE20}" type="presParOf" srcId="{13F87867-D952-48AC-B66A-4F9712719B46}" destId="{36DE489A-8350-4E2B-876F-189AE79ED98C}" srcOrd="4" destOrd="0" presId="urn:microsoft.com/office/officeart/2009/layout/CircleArrowProcess"/>
    <dgm:cxn modelId="{4DD47BDF-E27B-4869-A229-AE34C982EFD7}" type="presParOf" srcId="{36DE489A-8350-4E2B-876F-189AE79ED98C}" destId="{472EA82A-F1E5-442F-893A-49D2B9B03A0B}" srcOrd="0" destOrd="0" presId="urn:microsoft.com/office/officeart/2009/layout/CircleArrowProcess"/>
    <dgm:cxn modelId="{4695EFCA-F8D7-4617-936E-9667F3C97D99}" type="presParOf" srcId="{13F87867-D952-48AC-B66A-4F9712719B46}" destId="{513F8A53-2FF7-49F7-AAC6-04695937771C}" srcOrd="5" destOrd="0" presId="urn:microsoft.com/office/officeart/2009/layout/CircleArrowProcess"/>
    <dgm:cxn modelId="{8B3F374E-5E11-4992-A704-5A4B3332F6BA}" type="presParOf" srcId="{13F87867-D952-48AC-B66A-4F9712719B46}" destId="{1096DA44-A3F4-4B9D-A3EF-1E9B5DB241CB}" srcOrd="6" destOrd="0" presId="urn:microsoft.com/office/officeart/2009/layout/CircleArrowProcess"/>
    <dgm:cxn modelId="{5994A181-E4A1-4D12-A7C9-2961AA4A57F3}" type="presParOf" srcId="{1096DA44-A3F4-4B9D-A3EF-1E9B5DB241CB}" destId="{BCD6CDFD-8DC7-4667-801A-AEF2744CAC21}" srcOrd="0" destOrd="0" presId="urn:microsoft.com/office/officeart/2009/layout/CircleArrowProcess"/>
    <dgm:cxn modelId="{3248D82C-4B1D-4872-990A-54F3C757A296}" type="presParOf" srcId="{13F87867-D952-48AC-B66A-4F9712719B46}" destId="{F3BBE39A-863A-44D7-9432-DAFBA92AD48B}" srcOrd="7" destOrd="0" presId="urn:microsoft.com/office/officeart/2009/layout/CircleArrowProcess"/>
    <dgm:cxn modelId="{39F9B9F6-4DFE-4591-846C-D7A5C78E1654}" type="presParOf" srcId="{13F87867-D952-48AC-B66A-4F9712719B46}" destId="{B60BAEB2-10BE-4B56-AD96-8A386AAE387B}" srcOrd="8" destOrd="0" presId="urn:microsoft.com/office/officeart/2009/layout/CircleArrowProcess"/>
    <dgm:cxn modelId="{DE1DF6A0-FDD8-4805-B55A-91DA7CA9CF73}" type="presParOf" srcId="{B60BAEB2-10BE-4B56-AD96-8A386AAE387B}" destId="{C8EBA3BE-7E19-4FBE-8A4D-272568A88777}" srcOrd="0" destOrd="0" presId="urn:microsoft.com/office/officeart/2009/layout/CircleArrowProcess"/>
    <dgm:cxn modelId="{F087C226-BC12-4D42-9D18-1CB2FFAD6C3D}" type="presParOf" srcId="{13F87867-D952-48AC-B66A-4F9712719B46}" destId="{00B22AA5-B94C-487F-83D9-17F25AD651B2}" srcOrd="9" destOrd="0" presId="urn:microsoft.com/office/officeart/2009/layout/CircleArrowProcess"/>
    <dgm:cxn modelId="{83AE92A4-1312-4D8A-B377-E9C065CB0019}" type="presParOf" srcId="{13F87867-D952-48AC-B66A-4F9712719B46}" destId="{E2BB8E4D-1E01-4222-BE46-DAEED3D0457F}" srcOrd="10" destOrd="0" presId="urn:microsoft.com/office/officeart/2009/layout/CircleArrowProcess"/>
    <dgm:cxn modelId="{D48B0D6C-D130-4406-A319-B37B6906191F}" type="presParOf" srcId="{E2BB8E4D-1E01-4222-BE46-DAEED3D0457F}" destId="{1D2A5848-1F45-4A65-BDA1-891D628D1B22}" srcOrd="0" destOrd="0" presId="urn:microsoft.com/office/officeart/2009/layout/CircleArrowProcess"/>
    <dgm:cxn modelId="{1BA0BD70-8109-41FF-8A2D-ED75827B455E}" type="presParOf" srcId="{13F87867-D952-48AC-B66A-4F9712719B46}" destId="{AA01E7D0-B793-46D4-84FA-3B861F1472F2}" srcOrd="11" destOrd="0" presId="urn:microsoft.com/office/officeart/2009/layout/CircleArrowProcess"/>
    <dgm:cxn modelId="{CC49716E-B41B-4280-8B9C-AB42C6B76ED3}" type="presParOf" srcId="{13F87867-D952-48AC-B66A-4F9712719B46}" destId="{AB0AB001-C9EE-49C8-8B47-836F1C419567}" srcOrd="12" destOrd="0" presId="urn:microsoft.com/office/officeart/2009/layout/CircleArrowProcess"/>
    <dgm:cxn modelId="{3F5024D3-DA12-43F2-9DDF-A175C7E08E86}" type="presParOf" srcId="{AB0AB001-C9EE-49C8-8B47-836F1C419567}" destId="{56389D72-5853-415B-8DEC-156712B11677}" srcOrd="0" destOrd="0" presId="urn:microsoft.com/office/officeart/2009/layout/CircleArrowProcess"/>
    <dgm:cxn modelId="{ADFB3095-A5C1-4AF0-B41C-D699BB068FF3}" type="presParOf" srcId="{13F87867-D952-48AC-B66A-4F9712719B46}" destId="{9D3DF63C-89DE-4E04-86D8-817B4669E3E0}" srcOrd="13"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EC15F2-8311-42E8-B7DD-A54C9587C239}" type="doc">
      <dgm:prSet loTypeId="urn:microsoft.com/office/officeart/2005/8/layout/chevron2" loCatId="list" qsTypeId="urn:microsoft.com/office/officeart/2005/8/quickstyle/simple2" qsCatId="simple" csTypeId="urn:microsoft.com/office/officeart/2005/8/colors/colorful1" csCatId="colorful" phldr="1"/>
      <dgm:spPr/>
      <dgm:t>
        <a:bodyPr/>
        <a:lstStyle/>
        <a:p>
          <a:endParaRPr lang="en-US"/>
        </a:p>
      </dgm:t>
    </dgm:pt>
    <dgm:pt modelId="{00A028D8-50D6-4541-A8D1-29A191EE3538}">
      <dgm:prSet phldrT="[Text]"/>
      <dgm:spPr>
        <a:ln w="38100">
          <a:solidFill>
            <a:schemeClr val="accent2"/>
          </a:solidFill>
        </a:ln>
      </dgm:spPr>
      <dgm:t>
        <a:bodyPr/>
        <a:lstStyle/>
        <a:p>
          <a:r>
            <a:rPr lang="en-US" b="1" dirty="0"/>
            <a:t>Classical Arabic </a:t>
          </a:r>
          <a:endParaRPr lang="en-US" dirty="0"/>
        </a:p>
      </dgm:t>
    </dgm:pt>
    <dgm:pt modelId="{96BD2C1E-737A-4E91-ABC2-F8E0491E0CC3}" type="parTrans" cxnId="{AE4A602B-87A7-4F0E-944C-B50A93EFBE2C}">
      <dgm:prSet/>
      <dgm:spPr/>
      <dgm:t>
        <a:bodyPr/>
        <a:lstStyle/>
        <a:p>
          <a:endParaRPr lang="en-US"/>
        </a:p>
      </dgm:t>
    </dgm:pt>
    <dgm:pt modelId="{EAFD6C92-28E7-4C82-B68C-383AD677BAA0}" type="sibTrans" cxnId="{AE4A602B-87A7-4F0E-944C-B50A93EFBE2C}">
      <dgm:prSet/>
      <dgm:spPr/>
      <dgm:t>
        <a:bodyPr/>
        <a:lstStyle/>
        <a:p>
          <a:endParaRPr lang="en-US"/>
        </a:p>
      </dgm:t>
    </dgm:pt>
    <dgm:pt modelId="{526EF585-E4A0-4FB7-A291-6C9E8F38CCFB}">
      <dgm:prSet phldrT="[Text]"/>
      <dgm:spPr>
        <a:ln w="38100">
          <a:solidFill>
            <a:schemeClr val="accent2"/>
          </a:solidFill>
        </a:ln>
      </dgm:spPr>
      <dgm:t>
        <a:bodyPr/>
        <a:lstStyle/>
        <a:p>
          <a:r>
            <a:rPr lang="en-US" b="0" i="0" dirty="0"/>
            <a:t>The Language of the Quran.</a:t>
          </a:r>
          <a:endParaRPr lang="en-US" dirty="0"/>
        </a:p>
      </dgm:t>
    </dgm:pt>
    <dgm:pt modelId="{71633EE7-8865-4113-BF7D-0DCE409FB369}" type="parTrans" cxnId="{ECFF0612-3C4E-4466-AFCC-387EDB5CE9B5}">
      <dgm:prSet/>
      <dgm:spPr/>
      <dgm:t>
        <a:bodyPr/>
        <a:lstStyle/>
        <a:p>
          <a:endParaRPr lang="en-US"/>
        </a:p>
      </dgm:t>
    </dgm:pt>
    <dgm:pt modelId="{72195394-C57E-42ED-AE18-A8D3D85FF575}" type="sibTrans" cxnId="{ECFF0612-3C4E-4466-AFCC-387EDB5CE9B5}">
      <dgm:prSet/>
      <dgm:spPr/>
      <dgm:t>
        <a:bodyPr/>
        <a:lstStyle/>
        <a:p>
          <a:endParaRPr lang="en-US"/>
        </a:p>
      </dgm:t>
    </dgm:pt>
    <dgm:pt modelId="{0099ED57-F721-4D91-BB87-995D99D5C37B}">
      <dgm:prSet phldrT="[Text]"/>
      <dgm:spPr>
        <a:solidFill>
          <a:schemeClr val="accent6">
            <a:lumMod val="75000"/>
          </a:schemeClr>
        </a:solidFill>
        <a:ln w="38100">
          <a:solidFill>
            <a:schemeClr val="accent6">
              <a:lumMod val="75000"/>
            </a:schemeClr>
          </a:solidFill>
        </a:ln>
      </dgm:spPr>
      <dgm:t>
        <a:bodyPr/>
        <a:lstStyle/>
        <a:p>
          <a:r>
            <a:rPr lang="en-US" b="1" dirty="0"/>
            <a:t>Modern Standard Arabic (MSA)</a:t>
          </a:r>
          <a:endParaRPr lang="en-US" dirty="0"/>
        </a:p>
      </dgm:t>
    </dgm:pt>
    <dgm:pt modelId="{A4F06484-8EA7-4EBE-A43F-6A901F91F19D}" type="parTrans" cxnId="{A06A74FC-6760-455F-94C0-D4B13FB3019C}">
      <dgm:prSet/>
      <dgm:spPr/>
      <dgm:t>
        <a:bodyPr/>
        <a:lstStyle/>
        <a:p>
          <a:endParaRPr lang="en-US"/>
        </a:p>
      </dgm:t>
    </dgm:pt>
    <dgm:pt modelId="{8654C972-C583-4268-BF62-AE3885AAE092}" type="sibTrans" cxnId="{A06A74FC-6760-455F-94C0-D4B13FB3019C}">
      <dgm:prSet/>
      <dgm:spPr/>
      <dgm:t>
        <a:bodyPr/>
        <a:lstStyle/>
        <a:p>
          <a:endParaRPr lang="en-US"/>
        </a:p>
      </dgm:t>
    </dgm:pt>
    <dgm:pt modelId="{8C572B42-D830-41D9-9C7C-D19CF0B48F1A}">
      <dgm:prSet phldrT="[Text]"/>
      <dgm:spPr>
        <a:ln w="38100">
          <a:solidFill>
            <a:schemeClr val="accent6">
              <a:lumMod val="75000"/>
            </a:schemeClr>
          </a:solidFill>
        </a:ln>
      </dgm:spPr>
      <dgm:t>
        <a:bodyPr/>
        <a:lstStyle/>
        <a:p>
          <a:r>
            <a:rPr lang="en-US" b="0" i="0" dirty="0"/>
            <a:t>Foundation in Classical Arabic.</a:t>
          </a:r>
          <a:endParaRPr lang="en-US" dirty="0"/>
        </a:p>
      </dgm:t>
    </dgm:pt>
    <dgm:pt modelId="{C4203342-4A8B-44DF-A9F8-86AACE8DD6D5}" type="parTrans" cxnId="{E253B41A-1244-4EEA-BC3C-4046B09122FC}">
      <dgm:prSet/>
      <dgm:spPr/>
      <dgm:t>
        <a:bodyPr/>
        <a:lstStyle/>
        <a:p>
          <a:endParaRPr lang="en-US"/>
        </a:p>
      </dgm:t>
    </dgm:pt>
    <dgm:pt modelId="{254406D9-C30D-453C-8C76-8B968EAC4389}" type="sibTrans" cxnId="{E253B41A-1244-4EEA-BC3C-4046B09122FC}">
      <dgm:prSet/>
      <dgm:spPr/>
      <dgm:t>
        <a:bodyPr/>
        <a:lstStyle/>
        <a:p>
          <a:endParaRPr lang="en-US"/>
        </a:p>
      </dgm:t>
    </dgm:pt>
    <dgm:pt modelId="{CBB08AEE-1870-49E4-A5A0-3A3257DDB135}">
      <dgm:prSet phldrT="[Text]"/>
      <dgm:spPr>
        <a:solidFill>
          <a:schemeClr val="accent5">
            <a:lumMod val="75000"/>
          </a:schemeClr>
        </a:solidFill>
        <a:ln w="38100" cmpd="sng">
          <a:solidFill>
            <a:schemeClr val="accent5">
              <a:lumMod val="75000"/>
            </a:schemeClr>
          </a:solidFill>
        </a:ln>
      </dgm:spPr>
      <dgm:t>
        <a:bodyPr/>
        <a:lstStyle/>
        <a:p>
          <a:r>
            <a:rPr lang="en-US" b="1" dirty="0"/>
            <a:t>Arabic Dialects</a:t>
          </a:r>
          <a:endParaRPr lang="en-US" dirty="0"/>
        </a:p>
      </dgm:t>
    </dgm:pt>
    <dgm:pt modelId="{A17B968D-F3E9-427E-BF42-09D344A52519}" type="parTrans" cxnId="{202D582E-C3E3-4272-AA1C-368659341E79}">
      <dgm:prSet/>
      <dgm:spPr/>
      <dgm:t>
        <a:bodyPr/>
        <a:lstStyle/>
        <a:p>
          <a:endParaRPr lang="en-US"/>
        </a:p>
      </dgm:t>
    </dgm:pt>
    <dgm:pt modelId="{5AFC5C8A-4CE3-4E6E-920F-213E53FCFFB0}" type="sibTrans" cxnId="{202D582E-C3E3-4272-AA1C-368659341E79}">
      <dgm:prSet/>
      <dgm:spPr/>
      <dgm:t>
        <a:bodyPr/>
        <a:lstStyle/>
        <a:p>
          <a:endParaRPr lang="en-US"/>
        </a:p>
      </dgm:t>
    </dgm:pt>
    <dgm:pt modelId="{BE9AA95C-A878-4CF7-953D-8890581FA53F}">
      <dgm:prSet phldrT="[Text]"/>
      <dgm:spPr>
        <a:ln w="38100" cmpd="sng">
          <a:solidFill>
            <a:schemeClr val="accent5">
              <a:lumMod val="75000"/>
            </a:schemeClr>
          </a:solidFill>
        </a:ln>
      </dgm:spPr>
      <dgm:t>
        <a:bodyPr/>
        <a:lstStyle/>
        <a:p>
          <a:r>
            <a:rPr lang="en-US" b="0" i="0" dirty="0"/>
            <a:t>Localization and Informality.</a:t>
          </a:r>
          <a:endParaRPr lang="en-US" dirty="0"/>
        </a:p>
      </dgm:t>
    </dgm:pt>
    <dgm:pt modelId="{0BA6D4A5-C82F-452F-80D0-84652024CDA1}" type="parTrans" cxnId="{85485035-43BA-4C13-A3FD-B9A567DBC805}">
      <dgm:prSet/>
      <dgm:spPr/>
      <dgm:t>
        <a:bodyPr/>
        <a:lstStyle/>
        <a:p>
          <a:endParaRPr lang="en-US"/>
        </a:p>
      </dgm:t>
    </dgm:pt>
    <dgm:pt modelId="{CE31C821-F61D-44C2-84DA-5789C0C09B93}" type="sibTrans" cxnId="{85485035-43BA-4C13-A3FD-B9A567DBC805}">
      <dgm:prSet/>
      <dgm:spPr/>
      <dgm:t>
        <a:bodyPr/>
        <a:lstStyle/>
        <a:p>
          <a:endParaRPr lang="en-US"/>
        </a:p>
      </dgm:t>
    </dgm:pt>
    <dgm:pt modelId="{FEFC5372-64DA-4C74-88A0-2E25523CFD2D}">
      <dgm:prSet phldrT="[Text]"/>
      <dgm:spPr>
        <a:ln w="38100">
          <a:solidFill>
            <a:schemeClr val="accent2"/>
          </a:solidFill>
        </a:ln>
      </dgm:spPr>
      <dgm:t>
        <a:bodyPr/>
        <a:lstStyle/>
        <a:p>
          <a:r>
            <a:rPr lang="en-US" b="0" i="0" dirty="0"/>
            <a:t>Adherence to Strict Grammatical Rules.</a:t>
          </a:r>
          <a:endParaRPr lang="en-US" dirty="0"/>
        </a:p>
      </dgm:t>
    </dgm:pt>
    <dgm:pt modelId="{A3AB7EE8-3631-4275-8694-B6D01B08B141}" type="parTrans" cxnId="{C45B1BD1-B974-4711-BF1B-42ABC969AFDB}">
      <dgm:prSet/>
      <dgm:spPr/>
      <dgm:t>
        <a:bodyPr/>
        <a:lstStyle/>
        <a:p>
          <a:endParaRPr lang="en-US"/>
        </a:p>
      </dgm:t>
    </dgm:pt>
    <dgm:pt modelId="{F31EEC86-6F76-40CF-8316-0DCFB80E7C24}" type="sibTrans" cxnId="{C45B1BD1-B974-4711-BF1B-42ABC969AFDB}">
      <dgm:prSet/>
      <dgm:spPr/>
      <dgm:t>
        <a:bodyPr/>
        <a:lstStyle/>
        <a:p>
          <a:endParaRPr lang="en-US"/>
        </a:p>
      </dgm:t>
    </dgm:pt>
    <dgm:pt modelId="{F6A17583-6351-4384-9150-EACE420ADBE5}">
      <dgm:prSet phldrT="[Text]"/>
      <dgm:spPr>
        <a:ln w="38100">
          <a:solidFill>
            <a:schemeClr val="accent2"/>
          </a:solidFill>
        </a:ln>
      </dgm:spPr>
      <dgm:t>
        <a:bodyPr/>
        <a:lstStyle/>
        <a:p>
          <a:r>
            <a:rPr lang="en-US" b="0" i="0" dirty="0"/>
            <a:t>Religious Significance and Unique Dictionary.</a:t>
          </a:r>
          <a:endParaRPr lang="en-US" dirty="0"/>
        </a:p>
      </dgm:t>
    </dgm:pt>
    <dgm:pt modelId="{D175AE8D-CBA3-426B-AF7B-DFB344C1D112}" type="parTrans" cxnId="{543D426F-3BB0-497E-88A5-679179308974}">
      <dgm:prSet/>
      <dgm:spPr/>
      <dgm:t>
        <a:bodyPr/>
        <a:lstStyle/>
        <a:p>
          <a:endParaRPr lang="en-US"/>
        </a:p>
      </dgm:t>
    </dgm:pt>
    <dgm:pt modelId="{4F19C413-E2F5-4E36-ACAE-1A0A74D595E5}" type="sibTrans" cxnId="{543D426F-3BB0-497E-88A5-679179308974}">
      <dgm:prSet/>
      <dgm:spPr/>
      <dgm:t>
        <a:bodyPr/>
        <a:lstStyle/>
        <a:p>
          <a:endParaRPr lang="en-US"/>
        </a:p>
      </dgm:t>
    </dgm:pt>
    <dgm:pt modelId="{436CD760-80D3-42C3-8D3B-30DE7162C806}">
      <dgm:prSet phldrT="[Text]"/>
      <dgm:spPr>
        <a:ln w="38100">
          <a:solidFill>
            <a:schemeClr val="accent6">
              <a:lumMod val="75000"/>
            </a:schemeClr>
          </a:solidFill>
        </a:ln>
      </dgm:spPr>
      <dgm:t>
        <a:bodyPr/>
        <a:lstStyle/>
        <a:p>
          <a:r>
            <a:rPr lang="en-US" b="0" i="0" dirty="0"/>
            <a:t>Linguistic Authorities and Standardization.</a:t>
          </a:r>
          <a:endParaRPr lang="en-US" dirty="0"/>
        </a:p>
      </dgm:t>
    </dgm:pt>
    <dgm:pt modelId="{7E300BD3-32E3-4319-B5A1-A6B84F394C75}" type="parTrans" cxnId="{ED8C3931-CF94-4BFF-A62A-69A95B9D3B83}">
      <dgm:prSet/>
      <dgm:spPr/>
      <dgm:t>
        <a:bodyPr/>
        <a:lstStyle/>
        <a:p>
          <a:endParaRPr lang="en-US"/>
        </a:p>
      </dgm:t>
    </dgm:pt>
    <dgm:pt modelId="{6661F352-9C09-4383-8760-BD712434FCE9}" type="sibTrans" cxnId="{ED8C3931-CF94-4BFF-A62A-69A95B9D3B83}">
      <dgm:prSet/>
      <dgm:spPr/>
      <dgm:t>
        <a:bodyPr/>
        <a:lstStyle/>
        <a:p>
          <a:endParaRPr lang="en-US"/>
        </a:p>
      </dgm:t>
    </dgm:pt>
    <dgm:pt modelId="{71BCDAE0-C1D1-4997-9003-51DF621CA5E6}">
      <dgm:prSet phldrT="[Text]"/>
      <dgm:spPr>
        <a:ln w="38100">
          <a:solidFill>
            <a:schemeClr val="accent6">
              <a:lumMod val="75000"/>
            </a:schemeClr>
          </a:solidFill>
        </a:ln>
      </dgm:spPr>
      <dgm:t>
        <a:bodyPr/>
        <a:lstStyle/>
        <a:p>
          <a:r>
            <a:rPr lang="en-US" b="0" i="0" dirty="0"/>
            <a:t>Uniformity in Written Communication.</a:t>
          </a:r>
          <a:endParaRPr lang="en-US" dirty="0"/>
        </a:p>
      </dgm:t>
    </dgm:pt>
    <dgm:pt modelId="{1356CC93-5C90-4E37-BFD8-E336E1C739A6}" type="parTrans" cxnId="{49A87233-A096-45A9-90E2-3AA5456512A1}">
      <dgm:prSet/>
      <dgm:spPr/>
      <dgm:t>
        <a:bodyPr/>
        <a:lstStyle/>
        <a:p>
          <a:endParaRPr lang="en-US"/>
        </a:p>
      </dgm:t>
    </dgm:pt>
    <dgm:pt modelId="{80F6C6BB-59F9-4AEE-92B0-E592319DE94F}" type="sibTrans" cxnId="{49A87233-A096-45A9-90E2-3AA5456512A1}">
      <dgm:prSet/>
      <dgm:spPr/>
      <dgm:t>
        <a:bodyPr/>
        <a:lstStyle/>
        <a:p>
          <a:endParaRPr lang="en-US"/>
        </a:p>
      </dgm:t>
    </dgm:pt>
    <dgm:pt modelId="{70D50F08-21E8-472B-A009-7BA94BA0538C}">
      <dgm:prSet phldrT="[Text]"/>
      <dgm:spPr>
        <a:ln w="38100" cmpd="sng">
          <a:solidFill>
            <a:schemeClr val="accent5">
              <a:lumMod val="75000"/>
            </a:schemeClr>
          </a:solidFill>
        </a:ln>
      </dgm:spPr>
      <dgm:t>
        <a:bodyPr/>
        <a:lstStyle/>
        <a:p>
          <a:r>
            <a:rPr lang="en-US" b="0" i="0" dirty="0"/>
            <a:t>Organic Evolution within Communities.</a:t>
          </a:r>
          <a:endParaRPr lang="en-US" dirty="0"/>
        </a:p>
      </dgm:t>
    </dgm:pt>
    <dgm:pt modelId="{A0CF4A91-38F7-4FD5-A32E-E367785FB29E}" type="parTrans" cxnId="{74AE2928-935A-4405-89E2-90E2407ACC30}">
      <dgm:prSet/>
      <dgm:spPr/>
      <dgm:t>
        <a:bodyPr/>
        <a:lstStyle/>
        <a:p>
          <a:endParaRPr lang="en-US"/>
        </a:p>
      </dgm:t>
    </dgm:pt>
    <dgm:pt modelId="{DD760F3B-7D0C-4DF1-85DA-7CE43568F747}" type="sibTrans" cxnId="{74AE2928-935A-4405-89E2-90E2407ACC30}">
      <dgm:prSet/>
      <dgm:spPr/>
      <dgm:t>
        <a:bodyPr/>
        <a:lstStyle/>
        <a:p>
          <a:endParaRPr lang="en-US"/>
        </a:p>
      </dgm:t>
    </dgm:pt>
    <dgm:pt modelId="{DFB97E9B-BE40-4A64-8CE5-301BB8BF634A}">
      <dgm:prSet phldrT="[Text]"/>
      <dgm:spPr>
        <a:ln w="38100" cmpd="sng">
          <a:solidFill>
            <a:schemeClr val="accent5">
              <a:lumMod val="75000"/>
            </a:schemeClr>
          </a:solidFill>
        </a:ln>
      </dgm:spPr>
      <dgm:t>
        <a:bodyPr/>
        <a:lstStyle/>
        <a:p>
          <a:r>
            <a:rPr lang="en-US" b="0" i="0" dirty="0"/>
            <a:t>Lacks of the formal recognition and standardized grammar rules.</a:t>
          </a:r>
          <a:endParaRPr lang="en-US" dirty="0"/>
        </a:p>
      </dgm:t>
    </dgm:pt>
    <dgm:pt modelId="{163AE5C7-523B-47DB-A26F-F1DEA9DE5C19}" type="parTrans" cxnId="{E842AB38-24DA-456E-868A-80A9DBE215C2}">
      <dgm:prSet/>
      <dgm:spPr/>
      <dgm:t>
        <a:bodyPr/>
        <a:lstStyle/>
        <a:p>
          <a:endParaRPr lang="en-US"/>
        </a:p>
      </dgm:t>
    </dgm:pt>
    <dgm:pt modelId="{601D75DC-29F7-4DBC-A619-292A5198C5CD}" type="sibTrans" cxnId="{E842AB38-24DA-456E-868A-80A9DBE215C2}">
      <dgm:prSet/>
      <dgm:spPr/>
      <dgm:t>
        <a:bodyPr/>
        <a:lstStyle/>
        <a:p>
          <a:endParaRPr lang="en-US"/>
        </a:p>
      </dgm:t>
    </dgm:pt>
    <dgm:pt modelId="{28516F04-E67F-4404-B293-AAC26B35A090}" type="pres">
      <dgm:prSet presAssocID="{96EC15F2-8311-42E8-B7DD-A54C9587C239}" presName="linearFlow" presStyleCnt="0">
        <dgm:presLayoutVars>
          <dgm:dir/>
          <dgm:animLvl val="lvl"/>
          <dgm:resizeHandles val="exact"/>
        </dgm:presLayoutVars>
      </dgm:prSet>
      <dgm:spPr/>
    </dgm:pt>
    <dgm:pt modelId="{93A17BC9-7586-41C7-BCB3-E0592686EA51}" type="pres">
      <dgm:prSet presAssocID="{00A028D8-50D6-4541-A8D1-29A191EE3538}" presName="composite" presStyleCnt="0"/>
      <dgm:spPr/>
    </dgm:pt>
    <dgm:pt modelId="{DA9BDE03-BC55-4ABA-8168-E02E7F25F0FC}" type="pres">
      <dgm:prSet presAssocID="{00A028D8-50D6-4541-A8D1-29A191EE3538}" presName="parentText" presStyleLbl="alignNode1" presStyleIdx="0" presStyleCnt="3" custScaleY="141620" custLinFactNeighborX="-3167" custLinFactNeighborY="0">
        <dgm:presLayoutVars>
          <dgm:chMax val="1"/>
          <dgm:bulletEnabled val="1"/>
        </dgm:presLayoutVars>
      </dgm:prSet>
      <dgm:spPr/>
    </dgm:pt>
    <dgm:pt modelId="{CDDD5786-617C-4822-A769-1474EFECAFBA}" type="pres">
      <dgm:prSet presAssocID="{00A028D8-50D6-4541-A8D1-29A191EE3538}" presName="descendantText" presStyleLbl="alignAcc1" presStyleIdx="0" presStyleCnt="3" custLinFactNeighborX="-495" custLinFactNeighborY="0">
        <dgm:presLayoutVars>
          <dgm:bulletEnabled val="1"/>
        </dgm:presLayoutVars>
      </dgm:prSet>
      <dgm:spPr/>
    </dgm:pt>
    <dgm:pt modelId="{06C7572E-83EF-4A59-A01C-C31CECD6C80F}" type="pres">
      <dgm:prSet presAssocID="{EAFD6C92-28E7-4C82-B68C-383AD677BAA0}" presName="sp" presStyleCnt="0"/>
      <dgm:spPr/>
    </dgm:pt>
    <dgm:pt modelId="{97E44FA0-87D9-43CC-9ED8-B9A494004E37}" type="pres">
      <dgm:prSet presAssocID="{0099ED57-F721-4D91-BB87-995D99D5C37B}" presName="composite" presStyleCnt="0"/>
      <dgm:spPr/>
    </dgm:pt>
    <dgm:pt modelId="{8C2C5A42-1397-4384-A9D8-6220019B29F4}" type="pres">
      <dgm:prSet presAssocID="{0099ED57-F721-4D91-BB87-995D99D5C37B}" presName="parentText" presStyleLbl="alignNode1" presStyleIdx="1" presStyleCnt="3" custScaleY="113034">
        <dgm:presLayoutVars>
          <dgm:chMax val="1"/>
          <dgm:bulletEnabled val="1"/>
        </dgm:presLayoutVars>
      </dgm:prSet>
      <dgm:spPr/>
    </dgm:pt>
    <dgm:pt modelId="{1D5CDDD1-EF2E-4C6D-AFC2-419C02A4C784}" type="pres">
      <dgm:prSet presAssocID="{0099ED57-F721-4D91-BB87-995D99D5C37B}" presName="descendantText" presStyleLbl="alignAcc1" presStyleIdx="1" presStyleCnt="3">
        <dgm:presLayoutVars>
          <dgm:bulletEnabled val="1"/>
        </dgm:presLayoutVars>
      </dgm:prSet>
      <dgm:spPr/>
    </dgm:pt>
    <dgm:pt modelId="{2F11B0ED-20C2-4F41-B095-4689759D0E76}" type="pres">
      <dgm:prSet presAssocID="{8654C972-C583-4268-BF62-AE3885AAE092}" presName="sp" presStyleCnt="0"/>
      <dgm:spPr/>
    </dgm:pt>
    <dgm:pt modelId="{2D2A2541-205C-4BA8-A56D-B70A6B696545}" type="pres">
      <dgm:prSet presAssocID="{CBB08AEE-1870-49E4-A5A0-3A3257DDB135}" presName="composite" presStyleCnt="0"/>
      <dgm:spPr/>
    </dgm:pt>
    <dgm:pt modelId="{5810B8F7-7FDF-4030-BA04-2430E0339395}" type="pres">
      <dgm:prSet presAssocID="{CBB08AEE-1870-49E4-A5A0-3A3257DDB135}" presName="parentText" presStyleLbl="alignNode1" presStyleIdx="2" presStyleCnt="3" custScaleY="110223" custLinFactNeighborY="0">
        <dgm:presLayoutVars>
          <dgm:chMax val="1"/>
          <dgm:bulletEnabled val="1"/>
        </dgm:presLayoutVars>
      </dgm:prSet>
      <dgm:spPr/>
    </dgm:pt>
    <dgm:pt modelId="{BD715426-4F3F-40B9-91B4-704A2DA38CD6}" type="pres">
      <dgm:prSet presAssocID="{CBB08AEE-1870-49E4-A5A0-3A3257DDB135}" presName="descendantText" presStyleLbl="alignAcc1" presStyleIdx="2" presStyleCnt="3" custLinFactNeighborY="0">
        <dgm:presLayoutVars>
          <dgm:bulletEnabled val="1"/>
        </dgm:presLayoutVars>
      </dgm:prSet>
      <dgm:spPr/>
    </dgm:pt>
  </dgm:ptLst>
  <dgm:cxnLst>
    <dgm:cxn modelId="{5CE88E10-0C16-4210-8FE4-1FC0C5D366D6}" type="presOf" srcId="{526EF585-E4A0-4FB7-A291-6C9E8F38CCFB}" destId="{CDDD5786-617C-4822-A769-1474EFECAFBA}" srcOrd="0" destOrd="0" presId="urn:microsoft.com/office/officeart/2005/8/layout/chevron2"/>
    <dgm:cxn modelId="{5DBFEA11-52C5-463A-A376-7E0F10A0B15F}" type="presOf" srcId="{0099ED57-F721-4D91-BB87-995D99D5C37B}" destId="{8C2C5A42-1397-4384-A9D8-6220019B29F4}" srcOrd="0" destOrd="0" presId="urn:microsoft.com/office/officeart/2005/8/layout/chevron2"/>
    <dgm:cxn modelId="{ECFF0612-3C4E-4466-AFCC-387EDB5CE9B5}" srcId="{00A028D8-50D6-4541-A8D1-29A191EE3538}" destId="{526EF585-E4A0-4FB7-A291-6C9E8F38CCFB}" srcOrd="0" destOrd="0" parTransId="{71633EE7-8865-4113-BF7D-0DCE409FB369}" sibTransId="{72195394-C57E-42ED-AE18-A8D3D85FF575}"/>
    <dgm:cxn modelId="{E253B41A-1244-4EEA-BC3C-4046B09122FC}" srcId="{0099ED57-F721-4D91-BB87-995D99D5C37B}" destId="{8C572B42-D830-41D9-9C7C-D19CF0B48F1A}" srcOrd="0" destOrd="0" parTransId="{C4203342-4A8B-44DF-A9F8-86AACE8DD6D5}" sibTransId="{254406D9-C30D-453C-8C76-8B968EAC4389}"/>
    <dgm:cxn modelId="{BCF61023-6ED3-4877-A9C9-2A5D4D47D3FF}" type="presOf" srcId="{BE9AA95C-A878-4CF7-953D-8890581FA53F}" destId="{BD715426-4F3F-40B9-91B4-704A2DA38CD6}" srcOrd="0" destOrd="0" presId="urn:microsoft.com/office/officeart/2005/8/layout/chevron2"/>
    <dgm:cxn modelId="{74AE2928-935A-4405-89E2-90E2407ACC30}" srcId="{CBB08AEE-1870-49E4-A5A0-3A3257DDB135}" destId="{70D50F08-21E8-472B-A009-7BA94BA0538C}" srcOrd="1" destOrd="0" parTransId="{A0CF4A91-38F7-4FD5-A32E-E367785FB29E}" sibTransId="{DD760F3B-7D0C-4DF1-85DA-7CE43568F747}"/>
    <dgm:cxn modelId="{802DFB29-42D0-42E8-A266-F0048A79911D}" type="presOf" srcId="{8C572B42-D830-41D9-9C7C-D19CF0B48F1A}" destId="{1D5CDDD1-EF2E-4C6D-AFC2-419C02A4C784}" srcOrd="0" destOrd="0" presId="urn:microsoft.com/office/officeart/2005/8/layout/chevron2"/>
    <dgm:cxn modelId="{AE4A602B-87A7-4F0E-944C-B50A93EFBE2C}" srcId="{96EC15F2-8311-42E8-B7DD-A54C9587C239}" destId="{00A028D8-50D6-4541-A8D1-29A191EE3538}" srcOrd="0" destOrd="0" parTransId="{96BD2C1E-737A-4E91-ABC2-F8E0491E0CC3}" sibTransId="{EAFD6C92-28E7-4C82-B68C-383AD677BAA0}"/>
    <dgm:cxn modelId="{202D582E-C3E3-4272-AA1C-368659341E79}" srcId="{96EC15F2-8311-42E8-B7DD-A54C9587C239}" destId="{CBB08AEE-1870-49E4-A5A0-3A3257DDB135}" srcOrd="2" destOrd="0" parTransId="{A17B968D-F3E9-427E-BF42-09D344A52519}" sibTransId="{5AFC5C8A-4CE3-4E6E-920F-213E53FCFFB0}"/>
    <dgm:cxn modelId="{6A39EC30-5D8E-466B-94B0-8471CA9D1296}" type="presOf" srcId="{CBB08AEE-1870-49E4-A5A0-3A3257DDB135}" destId="{5810B8F7-7FDF-4030-BA04-2430E0339395}" srcOrd="0" destOrd="0" presId="urn:microsoft.com/office/officeart/2005/8/layout/chevron2"/>
    <dgm:cxn modelId="{ED8C3931-CF94-4BFF-A62A-69A95B9D3B83}" srcId="{0099ED57-F721-4D91-BB87-995D99D5C37B}" destId="{436CD760-80D3-42C3-8D3B-30DE7162C806}" srcOrd="1" destOrd="0" parTransId="{7E300BD3-32E3-4319-B5A1-A6B84F394C75}" sibTransId="{6661F352-9C09-4383-8760-BD712434FCE9}"/>
    <dgm:cxn modelId="{49A87233-A096-45A9-90E2-3AA5456512A1}" srcId="{0099ED57-F721-4D91-BB87-995D99D5C37B}" destId="{71BCDAE0-C1D1-4997-9003-51DF621CA5E6}" srcOrd="2" destOrd="0" parTransId="{1356CC93-5C90-4E37-BFD8-E336E1C739A6}" sibTransId="{80F6C6BB-59F9-4AEE-92B0-E592319DE94F}"/>
    <dgm:cxn modelId="{85485035-43BA-4C13-A3FD-B9A567DBC805}" srcId="{CBB08AEE-1870-49E4-A5A0-3A3257DDB135}" destId="{BE9AA95C-A878-4CF7-953D-8890581FA53F}" srcOrd="0" destOrd="0" parTransId="{0BA6D4A5-C82F-452F-80D0-84652024CDA1}" sibTransId="{CE31C821-F61D-44C2-84DA-5789C0C09B93}"/>
    <dgm:cxn modelId="{E842AB38-24DA-456E-868A-80A9DBE215C2}" srcId="{CBB08AEE-1870-49E4-A5A0-3A3257DDB135}" destId="{DFB97E9B-BE40-4A64-8CE5-301BB8BF634A}" srcOrd="2" destOrd="0" parTransId="{163AE5C7-523B-47DB-A26F-F1DEA9DE5C19}" sibTransId="{601D75DC-29F7-4DBC-A619-292A5198C5CD}"/>
    <dgm:cxn modelId="{54BF0E5E-A593-4E23-A63A-EB0DE874051E}" type="presOf" srcId="{F6A17583-6351-4384-9150-EACE420ADBE5}" destId="{CDDD5786-617C-4822-A769-1474EFECAFBA}" srcOrd="0" destOrd="2" presId="urn:microsoft.com/office/officeart/2005/8/layout/chevron2"/>
    <dgm:cxn modelId="{98AC506C-0BCB-4197-B836-339CB7847060}" type="presOf" srcId="{96EC15F2-8311-42E8-B7DD-A54C9587C239}" destId="{28516F04-E67F-4404-B293-AAC26B35A090}" srcOrd="0" destOrd="0" presId="urn:microsoft.com/office/officeart/2005/8/layout/chevron2"/>
    <dgm:cxn modelId="{4084564C-496B-4086-8BF4-8F03D1E63646}" type="presOf" srcId="{71BCDAE0-C1D1-4997-9003-51DF621CA5E6}" destId="{1D5CDDD1-EF2E-4C6D-AFC2-419C02A4C784}" srcOrd="0" destOrd="2" presId="urn:microsoft.com/office/officeart/2005/8/layout/chevron2"/>
    <dgm:cxn modelId="{3E65DC6E-25B6-40C6-ACFC-AE25A71C1A4E}" type="presOf" srcId="{00A028D8-50D6-4541-A8D1-29A191EE3538}" destId="{DA9BDE03-BC55-4ABA-8168-E02E7F25F0FC}" srcOrd="0" destOrd="0" presId="urn:microsoft.com/office/officeart/2005/8/layout/chevron2"/>
    <dgm:cxn modelId="{543D426F-3BB0-497E-88A5-679179308974}" srcId="{00A028D8-50D6-4541-A8D1-29A191EE3538}" destId="{F6A17583-6351-4384-9150-EACE420ADBE5}" srcOrd="2" destOrd="0" parTransId="{D175AE8D-CBA3-426B-AF7B-DFB344C1D112}" sibTransId="{4F19C413-E2F5-4E36-ACAE-1A0A74D595E5}"/>
    <dgm:cxn modelId="{7285FB57-385D-4FC0-BDEB-60759387B727}" type="presOf" srcId="{DFB97E9B-BE40-4A64-8CE5-301BB8BF634A}" destId="{BD715426-4F3F-40B9-91B4-704A2DA38CD6}" srcOrd="0" destOrd="2" presId="urn:microsoft.com/office/officeart/2005/8/layout/chevron2"/>
    <dgm:cxn modelId="{C9AFB68A-AE5E-4835-B90C-CF5362BE3887}" type="presOf" srcId="{70D50F08-21E8-472B-A009-7BA94BA0538C}" destId="{BD715426-4F3F-40B9-91B4-704A2DA38CD6}" srcOrd="0" destOrd="1" presId="urn:microsoft.com/office/officeart/2005/8/layout/chevron2"/>
    <dgm:cxn modelId="{C45B1BD1-B974-4711-BF1B-42ABC969AFDB}" srcId="{00A028D8-50D6-4541-A8D1-29A191EE3538}" destId="{FEFC5372-64DA-4C74-88A0-2E25523CFD2D}" srcOrd="1" destOrd="0" parTransId="{A3AB7EE8-3631-4275-8694-B6D01B08B141}" sibTransId="{F31EEC86-6F76-40CF-8316-0DCFB80E7C24}"/>
    <dgm:cxn modelId="{3ACEF5E5-201F-4F8E-9667-9D5A1C60D841}" type="presOf" srcId="{436CD760-80D3-42C3-8D3B-30DE7162C806}" destId="{1D5CDDD1-EF2E-4C6D-AFC2-419C02A4C784}" srcOrd="0" destOrd="1" presId="urn:microsoft.com/office/officeart/2005/8/layout/chevron2"/>
    <dgm:cxn modelId="{B2306DEA-31D9-4AA3-9E51-0FD9D87383E5}" type="presOf" srcId="{FEFC5372-64DA-4C74-88A0-2E25523CFD2D}" destId="{CDDD5786-617C-4822-A769-1474EFECAFBA}" srcOrd="0" destOrd="1" presId="urn:microsoft.com/office/officeart/2005/8/layout/chevron2"/>
    <dgm:cxn modelId="{A06A74FC-6760-455F-94C0-D4B13FB3019C}" srcId="{96EC15F2-8311-42E8-B7DD-A54C9587C239}" destId="{0099ED57-F721-4D91-BB87-995D99D5C37B}" srcOrd="1" destOrd="0" parTransId="{A4F06484-8EA7-4EBE-A43F-6A901F91F19D}" sibTransId="{8654C972-C583-4268-BF62-AE3885AAE092}"/>
    <dgm:cxn modelId="{E076B53D-BDDE-4354-9CA0-8679E2ABDC32}" type="presParOf" srcId="{28516F04-E67F-4404-B293-AAC26B35A090}" destId="{93A17BC9-7586-41C7-BCB3-E0592686EA51}" srcOrd="0" destOrd="0" presId="urn:microsoft.com/office/officeart/2005/8/layout/chevron2"/>
    <dgm:cxn modelId="{52E9BF4C-B3D6-44AB-97D1-027F55AF6E2D}" type="presParOf" srcId="{93A17BC9-7586-41C7-BCB3-E0592686EA51}" destId="{DA9BDE03-BC55-4ABA-8168-E02E7F25F0FC}" srcOrd="0" destOrd="0" presId="urn:microsoft.com/office/officeart/2005/8/layout/chevron2"/>
    <dgm:cxn modelId="{89D1AEAB-FA2B-4201-AA4B-4E2AA9B64122}" type="presParOf" srcId="{93A17BC9-7586-41C7-BCB3-E0592686EA51}" destId="{CDDD5786-617C-4822-A769-1474EFECAFBA}" srcOrd="1" destOrd="0" presId="urn:microsoft.com/office/officeart/2005/8/layout/chevron2"/>
    <dgm:cxn modelId="{3682A45D-26A8-41C8-B61F-5816BB5C6DB8}" type="presParOf" srcId="{28516F04-E67F-4404-B293-AAC26B35A090}" destId="{06C7572E-83EF-4A59-A01C-C31CECD6C80F}" srcOrd="1" destOrd="0" presId="urn:microsoft.com/office/officeart/2005/8/layout/chevron2"/>
    <dgm:cxn modelId="{1AC239EF-0CE3-4F3B-A191-1AD33ACFEDA0}" type="presParOf" srcId="{28516F04-E67F-4404-B293-AAC26B35A090}" destId="{97E44FA0-87D9-43CC-9ED8-B9A494004E37}" srcOrd="2" destOrd="0" presId="urn:microsoft.com/office/officeart/2005/8/layout/chevron2"/>
    <dgm:cxn modelId="{477ACC2A-0C93-4E8F-BFEB-C122413E459D}" type="presParOf" srcId="{97E44FA0-87D9-43CC-9ED8-B9A494004E37}" destId="{8C2C5A42-1397-4384-A9D8-6220019B29F4}" srcOrd="0" destOrd="0" presId="urn:microsoft.com/office/officeart/2005/8/layout/chevron2"/>
    <dgm:cxn modelId="{47463121-4A57-42AC-81B1-878016724881}" type="presParOf" srcId="{97E44FA0-87D9-43CC-9ED8-B9A494004E37}" destId="{1D5CDDD1-EF2E-4C6D-AFC2-419C02A4C784}" srcOrd="1" destOrd="0" presId="urn:microsoft.com/office/officeart/2005/8/layout/chevron2"/>
    <dgm:cxn modelId="{ACBB5AFF-0CE4-42C8-96CC-A2147CC374BC}" type="presParOf" srcId="{28516F04-E67F-4404-B293-AAC26B35A090}" destId="{2F11B0ED-20C2-4F41-B095-4689759D0E76}" srcOrd="3" destOrd="0" presId="urn:microsoft.com/office/officeart/2005/8/layout/chevron2"/>
    <dgm:cxn modelId="{897AF5F4-EF68-4F0B-8C1F-960795729EB7}" type="presParOf" srcId="{28516F04-E67F-4404-B293-AAC26B35A090}" destId="{2D2A2541-205C-4BA8-A56D-B70A6B696545}" srcOrd="4" destOrd="0" presId="urn:microsoft.com/office/officeart/2005/8/layout/chevron2"/>
    <dgm:cxn modelId="{9B0A5D5E-666E-44B7-923A-82AE4F0512C1}" type="presParOf" srcId="{2D2A2541-205C-4BA8-A56D-B70A6B696545}" destId="{5810B8F7-7FDF-4030-BA04-2430E0339395}" srcOrd="0" destOrd="0" presId="urn:microsoft.com/office/officeart/2005/8/layout/chevron2"/>
    <dgm:cxn modelId="{2DD20236-5113-471C-A1A7-A6216A454733}" type="presParOf" srcId="{2D2A2541-205C-4BA8-A56D-B70A6B696545}" destId="{BD715426-4F3F-40B9-91B4-704A2DA38CD6}"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9F5D4-41A5-4963-AE65-01D81ABF056A}">
      <dsp:nvSpPr>
        <dsp:cNvPr id="0" name=""/>
        <dsp:cNvSpPr/>
      </dsp:nvSpPr>
      <dsp:spPr>
        <a:xfrm>
          <a:off x="2749988" y="0"/>
          <a:ext cx="1630666" cy="1333428"/>
        </a:xfrm>
        <a:prstGeom prst="circularArrow">
          <a:avLst>
            <a:gd name="adj1" fmla="val 10980"/>
            <a:gd name="adj2" fmla="val 1142322"/>
            <a:gd name="adj3" fmla="val 4500000"/>
            <a:gd name="adj4" fmla="val 10800000"/>
            <a:gd name="adj5" fmla="val 125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34565C-E993-45F4-9E2F-2330B6CEE956}">
      <dsp:nvSpPr>
        <dsp:cNvPr id="0" name=""/>
        <dsp:cNvSpPr/>
      </dsp:nvSpPr>
      <dsp:spPr>
        <a:xfrm>
          <a:off x="2821001" y="305234"/>
          <a:ext cx="1596016" cy="680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Introduction</a:t>
          </a:r>
        </a:p>
      </dsp:txBody>
      <dsp:txXfrm>
        <a:off x="2821001" y="305234"/>
        <a:ext cx="1596016" cy="680805"/>
      </dsp:txXfrm>
    </dsp:sp>
    <dsp:sp modelId="{6E4A4F67-DD6A-4123-8086-3CD336DCA9C6}">
      <dsp:nvSpPr>
        <dsp:cNvPr id="0" name=""/>
        <dsp:cNvSpPr/>
      </dsp:nvSpPr>
      <dsp:spPr>
        <a:xfrm>
          <a:off x="1901950" y="765962"/>
          <a:ext cx="2656596" cy="1333428"/>
        </a:xfrm>
        <a:prstGeom prst="leftCircularArrow">
          <a:avLst>
            <a:gd name="adj1" fmla="val 10980"/>
            <a:gd name="adj2" fmla="val 1142322"/>
            <a:gd name="adj3" fmla="val 6300000"/>
            <a:gd name="adj4" fmla="val 18900000"/>
            <a:gd name="adj5" fmla="val 125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FF7176-C83B-4B3B-A854-FA9E85B72363}">
      <dsp:nvSpPr>
        <dsp:cNvPr id="0" name=""/>
        <dsp:cNvSpPr/>
      </dsp:nvSpPr>
      <dsp:spPr>
        <a:xfrm>
          <a:off x="2269120" y="1315612"/>
          <a:ext cx="1388481" cy="210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Arabic language &amp; Darija Dialect</a:t>
          </a:r>
        </a:p>
      </dsp:txBody>
      <dsp:txXfrm>
        <a:off x="2269120" y="1315612"/>
        <a:ext cx="1388481" cy="210886"/>
      </dsp:txXfrm>
    </dsp:sp>
    <dsp:sp modelId="{472EA82A-F1E5-442F-893A-49D2B9B03A0B}">
      <dsp:nvSpPr>
        <dsp:cNvPr id="0" name=""/>
        <dsp:cNvSpPr/>
      </dsp:nvSpPr>
      <dsp:spPr>
        <a:xfrm>
          <a:off x="1973427" y="1535427"/>
          <a:ext cx="3183788" cy="1333428"/>
        </a:xfrm>
        <a:prstGeom prst="circularArrow">
          <a:avLst>
            <a:gd name="adj1" fmla="val 10980"/>
            <a:gd name="adj2" fmla="val 1142322"/>
            <a:gd name="adj3" fmla="val 4500000"/>
            <a:gd name="adj4" fmla="val 135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3F8A53-2FF7-49F7-AAC6-04695937771C}">
      <dsp:nvSpPr>
        <dsp:cNvPr id="0" name=""/>
        <dsp:cNvSpPr/>
      </dsp:nvSpPr>
      <dsp:spPr>
        <a:xfrm>
          <a:off x="2949355" y="1727668"/>
          <a:ext cx="1878678" cy="891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Linguistic features</a:t>
          </a:r>
        </a:p>
      </dsp:txBody>
      <dsp:txXfrm>
        <a:off x="2949355" y="1727668"/>
        <a:ext cx="1878678" cy="891372"/>
      </dsp:txXfrm>
    </dsp:sp>
    <dsp:sp modelId="{BCD6CDFD-8DC7-4667-801A-AEF2744CAC21}">
      <dsp:nvSpPr>
        <dsp:cNvPr id="0" name=""/>
        <dsp:cNvSpPr/>
      </dsp:nvSpPr>
      <dsp:spPr>
        <a:xfrm>
          <a:off x="1524003" y="2303141"/>
          <a:ext cx="3341825" cy="1333428"/>
        </a:xfrm>
        <a:prstGeom prst="leftCircularArrow">
          <a:avLst>
            <a:gd name="adj1" fmla="val 10980"/>
            <a:gd name="adj2" fmla="val 1142322"/>
            <a:gd name="adj3" fmla="val 6300000"/>
            <a:gd name="adj4" fmla="val 18900000"/>
            <a:gd name="adj5" fmla="val 125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BBE39A-863A-44D7-9432-DAFBA92AD48B}">
      <dsp:nvSpPr>
        <dsp:cNvPr id="0" name=""/>
        <dsp:cNvSpPr/>
      </dsp:nvSpPr>
      <dsp:spPr>
        <a:xfrm>
          <a:off x="1920240" y="2733508"/>
          <a:ext cx="1759910" cy="479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Challenge’s Darija</a:t>
          </a:r>
        </a:p>
      </dsp:txBody>
      <dsp:txXfrm>
        <a:off x="1920240" y="2733508"/>
        <a:ext cx="1759910" cy="479435"/>
      </dsp:txXfrm>
    </dsp:sp>
    <dsp:sp modelId="{C8EBA3BE-7E19-4FBE-8A4D-272568A88777}">
      <dsp:nvSpPr>
        <dsp:cNvPr id="0" name=""/>
        <dsp:cNvSpPr/>
      </dsp:nvSpPr>
      <dsp:spPr>
        <a:xfrm>
          <a:off x="2586657" y="3069687"/>
          <a:ext cx="1957328" cy="1333428"/>
        </a:xfrm>
        <a:prstGeom prst="circularArrow">
          <a:avLst>
            <a:gd name="adj1" fmla="val 10980"/>
            <a:gd name="adj2" fmla="val 1142322"/>
            <a:gd name="adj3" fmla="val 4500000"/>
            <a:gd name="adj4" fmla="val 13500000"/>
            <a:gd name="adj5" fmla="val 125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B22AA5-B94C-487F-83D9-17F25AD651B2}">
      <dsp:nvSpPr>
        <dsp:cNvPr id="0" name=""/>
        <dsp:cNvSpPr/>
      </dsp:nvSpPr>
      <dsp:spPr>
        <a:xfrm>
          <a:off x="3431899" y="3475426"/>
          <a:ext cx="744063" cy="371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DiMorph</a:t>
          </a:r>
        </a:p>
      </dsp:txBody>
      <dsp:txXfrm>
        <a:off x="3431899" y="3475426"/>
        <a:ext cx="744063" cy="371888"/>
      </dsp:txXfrm>
    </dsp:sp>
    <dsp:sp modelId="{1D2A5848-1F45-4A65-BDA1-891D628D1B22}">
      <dsp:nvSpPr>
        <dsp:cNvPr id="0" name=""/>
        <dsp:cNvSpPr/>
      </dsp:nvSpPr>
      <dsp:spPr>
        <a:xfrm>
          <a:off x="1275067" y="3837400"/>
          <a:ext cx="3839697" cy="1333428"/>
        </a:xfrm>
        <a:prstGeom prst="leftCircularArrow">
          <a:avLst>
            <a:gd name="adj1" fmla="val 10980"/>
            <a:gd name="adj2" fmla="val 1142322"/>
            <a:gd name="adj3" fmla="val 6300000"/>
            <a:gd name="adj4" fmla="val 18900000"/>
            <a:gd name="adj5" fmla="val 125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01E7D0-B793-46D4-84FA-3B861F1472F2}">
      <dsp:nvSpPr>
        <dsp:cNvPr id="0" name=""/>
        <dsp:cNvSpPr/>
      </dsp:nvSpPr>
      <dsp:spPr>
        <a:xfrm>
          <a:off x="1177869" y="4148814"/>
          <a:ext cx="2641082" cy="636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Results &amp; discussion</a:t>
          </a:r>
        </a:p>
      </dsp:txBody>
      <dsp:txXfrm>
        <a:off x="1177869" y="4148814"/>
        <a:ext cx="2641082" cy="636777"/>
      </dsp:txXfrm>
    </dsp:sp>
    <dsp:sp modelId="{56389D72-5853-415B-8DEC-156712B11677}">
      <dsp:nvSpPr>
        <dsp:cNvPr id="0" name=""/>
        <dsp:cNvSpPr/>
      </dsp:nvSpPr>
      <dsp:spPr>
        <a:xfrm>
          <a:off x="1633602" y="4708639"/>
          <a:ext cx="3997470" cy="1146024"/>
        </a:xfrm>
        <a:prstGeom prst="blockArc">
          <a:avLst>
            <a:gd name="adj1" fmla="val 13500000"/>
            <a:gd name="adj2" fmla="val 10800000"/>
            <a:gd name="adj3" fmla="val 1274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3DF63C-89DE-4E04-86D8-817B4669E3E0}">
      <dsp:nvSpPr>
        <dsp:cNvPr id="0" name=""/>
        <dsp:cNvSpPr/>
      </dsp:nvSpPr>
      <dsp:spPr>
        <a:xfrm>
          <a:off x="2418656" y="5016718"/>
          <a:ext cx="2292831" cy="514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Conclusions &amp; Perspectives</a:t>
          </a:r>
          <a:endParaRPr lang="en-US" sz="1400" kern="1200" dirty="0"/>
        </a:p>
      </dsp:txBody>
      <dsp:txXfrm>
        <a:off x="2418656" y="5016718"/>
        <a:ext cx="2292831" cy="5143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9BDE03-BC55-4ABA-8168-E02E7F25F0FC}">
      <dsp:nvSpPr>
        <dsp:cNvPr id="0" name=""/>
        <dsp:cNvSpPr/>
      </dsp:nvSpPr>
      <dsp:spPr>
        <a:xfrm rot="5400000">
          <a:off x="-561851" y="563869"/>
          <a:ext cx="2221988" cy="1098285"/>
        </a:xfrm>
        <a:prstGeom prst="chevron">
          <a:avLst/>
        </a:prstGeom>
        <a:solidFill>
          <a:schemeClr val="accent2">
            <a:hueOff val="0"/>
            <a:satOff val="0"/>
            <a:lumOff val="0"/>
            <a:alphaOff val="0"/>
          </a:schemeClr>
        </a:solidFill>
        <a:ln w="38100" cap="flat" cmpd="sng" algn="ctr">
          <a:solidFill>
            <a:schemeClr val="accent2"/>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Classical Arabic </a:t>
          </a:r>
          <a:endParaRPr lang="en-US" sz="1500" kern="1200" dirty="0"/>
        </a:p>
      </dsp:txBody>
      <dsp:txXfrm rot="-5400000">
        <a:off x="0" y="551161"/>
        <a:ext cx="1098285" cy="1123703"/>
      </dsp:txXfrm>
    </dsp:sp>
    <dsp:sp modelId="{CDDD5786-617C-4822-A769-1474EFECAFBA}">
      <dsp:nvSpPr>
        <dsp:cNvPr id="0" name=""/>
        <dsp:cNvSpPr/>
      </dsp:nvSpPr>
      <dsp:spPr>
        <a:xfrm rot="5400000">
          <a:off x="4068427" y="-2676416"/>
          <a:ext cx="1019836" cy="7029714"/>
        </a:xfrm>
        <a:prstGeom prst="round2SameRect">
          <a:avLst/>
        </a:prstGeom>
        <a:solidFill>
          <a:schemeClr val="lt1">
            <a:alpha val="90000"/>
            <a:hueOff val="0"/>
            <a:satOff val="0"/>
            <a:lumOff val="0"/>
            <a:alphaOff val="0"/>
          </a:schemeClr>
        </a:solidFill>
        <a:ln w="381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b="0" i="0" kern="1200" dirty="0"/>
            <a:t>The Language of the Quran.</a:t>
          </a:r>
          <a:endParaRPr lang="en-US" sz="1900" kern="1200" dirty="0"/>
        </a:p>
        <a:p>
          <a:pPr marL="171450" lvl="1" indent="-171450" algn="l" defTabSz="844550">
            <a:lnSpc>
              <a:spcPct val="90000"/>
            </a:lnSpc>
            <a:spcBef>
              <a:spcPct val="0"/>
            </a:spcBef>
            <a:spcAft>
              <a:spcPct val="15000"/>
            </a:spcAft>
            <a:buChar char="•"/>
          </a:pPr>
          <a:r>
            <a:rPr lang="en-US" sz="1900" b="0" i="0" kern="1200" dirty="0"/>
            <a:t>Adherence to Strict Grammatical Rules.</a:t>
          </a:r>
          <a:endParaRPr lang="en-US" sz="1900" kern="1200" dirty="0"/>
        </a:p>
        <a:p>
          <a:pPr marL="171450" lvl="1" indent="-171450" algn="l" defTabSz="844550">
            <a:lnSpc>
              <a:spcPct val="90000"/>
            </a:lnSpc>
            <a:spcBef>
              <a:spcPct val="0"/>
            </a:spcBef>
            <a:spcAft>
              <a:spcPct val="15000"/>
            </a:spcAft>
            <a:buChar char="•"/>
          </a:pPr>
          <a:r>
            <a:rPr lang="en-US" sz="1900" b="0" i="0" kern="1200" dirty="0"/>
            <a:t>Religious Significance and Unique Dictionary.</a:t>
          </a:r>
          <a:endParaRPr lang="en-US" sz="1900" kern="1200" dirty="0"/>
        </a:p>
      </dsp:txBody>
      <dsp:txXfrm rot="-5400000">
        <a:off x="1063488" y="378307"/>
        <a:ext cx="6979930" cy="920268"/>
      </dsp:txXfrm>
    </dsp:sp>
    <dsp:sp modelId="{8C2C5A42-1397-4384-A9D8-6220019B29F4}">
      <dsp:nvSpPr>
        <dsp:cNvPr id="0" name=""/>
        <dsp:cNvSpPr/>
      </dsp:nvSpPr>
      <dsp:spPr>
        <a:xfrm rot="5400000">
          <a:off x="-337597" y="2406496"/>
          <a:ext cx="1773480" cy="1098285"/>
        </a:xfrm>
        <a:prstGeom prst="chevron">
          <a:avLst/>
        </a:prstGeom>
        <a:solidFill>
          <a:schemeClr val="accent6">
            <a:lumMod val="75000"/>
          </a:schemeClr>
        </a:solidFill>
        <a:ln w="38100" cap="flat" cmpd="sng" algn="ctr">
          <a:solidFill>
            <a:schemeClr val="accent6">
              <a:lumMod val="7500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Modern Standard Arabic (MSA)</a:t>
          </a:r>
          <a:endParaRPr lang="en-US" sz="1500" kern="1200" dirty="0"/>
        </a:p>
      </dsp:txBody>
      <dsp:txXfrm rot="-5400000">
        <a:off x="1" y="2618042"/>
        <a:ext cx="1098285" cy="675195"/>
      </dsp:txXfrm>
    </dsp:sp>
    <dsp:sp modelId="{1D5CDDD1-EF2E-4C6D-AFC2-419C02A4C784}">
      <dsp:nvSpPr>
        <dsp:cNvPr id="0" name=""/>
        <dsp:cNvSpPr/>
      </dsp:nvSpPr>
      <dsp:spPr>
        <a:xfrm rot="5400000">
          <a:off x="4103224" y="-833788"/>
          <a:ext cx="1019836" cy="7029714"/>
        </a:xfrm>
        <a:prstGeom prst="round2SameRect">
          <a:avLst/>
        </a:prstGeom>
        <a:solidFill>
          <a:schemeClr val="lt1">
            <a:alpha val="90000"/>
            <a:hueOff val="0"/>
            <a:satOff val="0"/>
            <a:lumOff val="0"/>
            <a:alphaOff val="0"/>
          </a:schemeClr>
        </a:solidFill>
        <a:ln w="38100" cap="flat" cmpd="sng" algn="ctr">
          <a:solidFill>
            <a:schemeClr val="accent6">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b="0" i="0" kern="1200" dirty="0"/>
            <a:t>Foundation in Classical Arabic.</a:t>
          </a:r>
          <a:endParaRPr lang="en-US" sz="1900" kern="1200" dirty="0"/>
        </a:p>
        <a:p>
          <a:pPr marL="171450" lvl="1" indent="-171450" algn="l" defTabSz="844550">
            <a:lnSpc>
              <a:spcPct val="90000"/>
            </a:lnSpc>
            <a:spcBef>
              <a:spcPct val="0"/>
            </a:spcBef>
            <a:spcAft>
              <a:spcPct val="15000"/>
            </a:spcAft>
            <a:buChar char="•"/>
          </a:pPr>
          <a:r>
            <a:rPr lang="en-US" sz="1900" b="0" i="0" kern="1200" dirty="0"/>
            <a:t>Linguistic Authorities and Standardization.</a:t>
          </a:r>
          <a:endParaRPr lang="en-US" sz="1900" kern="1200" dirty="0"/>
        </a:p>
        <a:p>
          <a:pPr marL="171450" lvl="1" indent="-171450" algn="l" defTabSz="844550">
            <a:lnSpc>
              <a:spcPct val="90000"/>
            </a:lnSpc>
            <a:spcBef>
              <a:spcPct val="0"/>
            </a:spcBef>
            <a:spcAft>
              <a:spcPct val="15000"/>
            </a:spcAft>
            <a:buChar char="•"/>
          </a:pPr>
          <a:r>
            <a:rPr lang="en-US" sz="1900" b="0" i="0" kern="1200" dirty="0"/>
            <a:t>Uniformity in Written Communication.</a:t>
          </a:r>
          <a:endParaRPr lang="en-US" sz="1900" kern="1200" dirty="0"/>
        </a:p>
      </dsp:txBody>
      <dsp:txXfrm rot="-5400000">
        <a:off x="1098285" y="2220935"/>
        <a:ext cx="6979930" cy="920268"/>
      </dsp:txXfrm>
    </dsp:sp>
    <dsp:sp modelId="{5810B8F7-7FDF-4030-BA04-2430E0339395}">
      <dsp:nvSpPr>
        <dsp:cNvPr id="0" name=""/>
        <dsp:cNvSpPr/>
      </dsp:nvSpPr>
      <dsp:spPr>
        <a:xfrm rot="5400000">
          <a:off x="-315545" y="4002818"/>
          <a:ext cx="1729376" cy="1098285"/>
        </a:xfrm>
        <a:prstGeom prst="chevron">
          <a:avLst/>
        </a:prstGeom>
        <a:solidFill>
          <a:schemeClr val="accent5">
            <a:lumMod val="75000"/>
          </a:schemeClr>
        </a:solidFill>
        <a:ln w="38100" cap="flat" cmpd="sng" algn="ctr">
          <a:solidFill>
            <a:schemeClr val="accent5">
              <a:lumMod val="7500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Arabic Dialects</a:t>
          </a:r>
          <a:endParaRPr lang="en-US" sz="1500" kern="1200" dirty="0"/>
        </a:p>
      </dsp:txBody>
      <dsp:txXfrm rot="-5400000">
        <a:off x="1" y="4236416"/>
        <a:ext cx="1098285" cy="631091"/>
      </dsp:txXfrm>
    </dsp:sp>
    <dsp:sp modelId="{BD715426-4F3F-40B9-91B4-704A2DA38CD6}">
      <dsp:nvSpPr>
        <dsp:cNvPr id="0" name=""/>
        <dsp:cNvSpPr/>
      </dsp:nvSpPr>
      <dsp:spPr>
        <a:xfrm rot="5400000">
          <a:off x="4103224" y="762532"/>
          <a:ext cx="1019836" cy="7029714"/>
        </a:xfrm>
        <a:prstGeom prst="round2SameRect">
          <a:avLst/>
        </a:prstGeom>
        <a:solidFill>
          <a:schemeClr val="lt1">
            <a:alpha val="90000"/>
            <a:hueOff val="0"/>
            <a:satOff val="0"/>
            <a:lumOff val="0"/>
            <a:alphaOff val="0"/>
          </a:schemeClr>
        </a:solidFill>
        <a:ln w="38100" cap="flat" cmpd="sng"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b="0" i="0" kern="1200" dirty="0"/>
            <a:t>Localization and Informality.</a:t>
          </a:r>
          <a:endParaRPr lang="en-US" sz="1900" kern="1200" dirty="0"/>
        </a:p>
        <a:p>
          <a:pPr marL="171450" lvl="1" indent="-171450" algn="l" defTabSz="844550">
            <a:lnSpc>
              <a:spcPct val="90000"/>
            </a:lnSpc>
            <a:spcBef>
              <a:spcPct val="0"/>
            </a:spcBef>
            <a:spcAft>
              <a:spcPct val="15000"/>
            </a:spcAft>
            <a:buChar char="•"/>
          </a:pPr>
          <a:r>
            <a:rPr lang="en-US" sz="1900" b="0" i="0" kern="1200" dirty="0"/>
            <a:t>Organic Evolution within Communities.</a:t>
          </a:r>
          <a:endParaRPr lang="en-US" sz="1900" kern="1200" dirty="0"/>
        </a:p>
        <a:p>
          <a:pPr marL="171450" lvl="1" indent="-171450" algn="l" defTabSz="844550">
            <a:lnSpc>
              <a:spcPct val="90000"/>
            </a:lnSpc>
            <a:spcBef>
              <a:spcPct val="0"/>
            </a:spcBef>
            <a:spcAft>
              <a:spcPct val="15000"/>
            </a:spcAft>
            <a:buChar char="•"/>
          </a:pPr>
          <a:r>
            <a:rPr lang="en-US" sz="1900" b="0" i="0" kern="1200" dirty="0"/>
            <a:t>Lacks of the formal recognition and standardized grammar rules.</a:t>
          </a:r>
          <a:endParaRPr lang="en-US" sz="1900" kern="1200" dirty="0"/>
        </a:p>
      </dsp:txBody>
      <dsp:txXfrm rot="-5400000">
        <a:off x="1098285" y="3817255"/>
        <a:ext cx="6979930" cy="920268"/>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8121DF-4DAF-47CF-A6DD-0A3D299E2BEC}" type="datetimeFigureOut">
              <a:rPr lang="en-US" smtClean="0"/>
              <a:t>12/10/2024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C77173-FCC4-413F-93E0-E910B80B22C1}" type="slidenum">
              <a:rPr lang="en-US" smtClean="0"/>
              <a:t>‹#›</a:t>
            </a:fld>
            <a:endParaRPr lang="en-US"/>
          </a:p>
        </p:txBody>
      </p:sp>
    </p:spTree>
    <p:extLst>
      <p:ext uri="{BB962C8B-B14F-4D97-AF65-F5344CB8AC3E}">
        <p14:creationId xmlns:p14="http://schemas.microsoft.com/office/powerpoint/2010/main" val="3289551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000" dirty="0"/>
            </a:br>
            <a:r>
              <a:rPr lang="en-US" sz="1200" b="0" i="0" kern="1200" dirty="0">
                <a:solidFill>
                  <a:schemeClr val="tx1"/>
                </a:solidFill>
                <a:effectLst/>
                <a:latin typeface="+mn-lt"/>
                <a:ea typeface="+mn-ea"/>
                <a:cs typeface="+mn-cs"/>
              </a:rPr>
              <a:t>Good evening, everyone. I'm Nadia Khlif, a PhD student specializing in Natural Language Processing, currently based in Morocco. Additionally, I'm a researcher at CNR-ILC in Pisa, Italy, where I contribute to the CWALM project (A Lexical Corpus-based Model of Contemporary Written Arabic). </a:t>
            </a:r>
          </a:p>
          <a:p>
            <a:r>
              <a:rPr lang="en-US" sz="1200" b="0" i="0" kern="1200" dirty="0">
                <a:solidFill>
                  <a:schemeClr val="tx1"/>
                </a:solidFill>
                <a:effectLst/>
                <a:latin typeface="+mn-lt"/>
                <a:ea typeface="+mn-ea"/>
                <a:cs typeface="+mn-cs"/>
              </a:rPr>
              <a:t>I’m excited to have this opportunity to share our work on the Challenges and Advances in Constructing Arabic Dialect Corpora and Linguistic Tools for the Moroccan Dialect.</a:t>
            </a:r>
            <a:endParaRPr lang="en-US" sz="1000" dirty="0"/>
          </a:p>
        </p:txBody>
      </p:sp>
      <p:sp>
        <p:nvSpPr>
          <p:cNvPr id="4" name="Slide Number Placeholder 3"/>
          <p:cNvSpPr>
            <a:spLocks noGrp="1"/>
          </p:cNvSpPr>
          <p:nvPr>
            <p:ph type="sldNum" sz="quarter" idx="5"/>
          </p:nvPr>
        </p:nvSpPr>
        <p:spPr/>
        <p:txBody>
          <a:bodyPr/>
          <a:lstStyle/>
          <a:p>
            <a:fld id="{27C77173-FCC4-413F-93E0-E910B80B22C1}" type="slidenum">
              <a:rPr lang="en-US" smtClean="0"/>
              <a:t>1</a:t>
            </a:fld>
            <a:endParaRPr lang="en-US"/>
          </a:p>
        </p:txBody>
      </p:sp>
    </p:spTree>
    <p:extLst>
      <p:ext uri="{BB962C8B-B14F-4D97-AF65-F5344CB8AC3E}">
        <p14:creationId xmlns:p14="http://schemas.microsoft.com/office/powerpoint/2010/main" val="2114263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the following</a:t>
            </a:r>
          </a:p>
          <a:p>
            <a:r>
              <a:rPr lang="en-US" dirty="0"/>
              <a:t>By removing clitics the minimally inflected form is this one</a:t>
            </a:r>
          </a:p>
        </p:txBody>
      </p:sp>
      <p:sp>
        <p:nvSpPr>
          <p:cNvPr id="4" name="Slide Number Placeholder 3"/>
          <p:cNvSpPr>
            <a:spLocks noGrp="1"/>
          </p:cNvSpPr>
          <p:nvPr>
            <p:ph type="sldNum" sz="quarter" idx="5"/>
          </p:nvPr>
        </p:nvSpPr>
        <p:spPr/>
        <p:txBody>
          <a:bodyPr/>
          <a:lstStyle/>
          <a:p>
            <a:fld id="{1AB161B4-2042-4A0A-B775-111BF4558C9D}" type="slidenum">
              <a:rPr lang="ar-MA" smtClean="0"/>
              <a:t>10</a:t>
            </a:fld>
            <a:endParaRPr lang="ar-MA"/>
          </a:p>
        </p:txBody>
      </p:sp>
    </p:spTree>
    <p:extLst>
      <p:ext uri="{BB962C8B-B14F-4D97-AF65-F5344CB8AC3E}">
        <p14:creationId xmlns:p14="http://schemas.microsoft.com/office/powerpoint/2010/main" val="965914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Challenges in working with Darija include limited linguistic resources, particularly linguistic data and annotated corpora. </a:t>
            </a:r>
          </a:p>
          <a:p>
            <a:r>
              <a:rPr lang="en-US" sz="1200" b="0" i="0" kern="1200" dirty="0">
                <a:solidFill>
                  <a:schemeClr val="tx1"/>
                </a:solidFill>
                <a:effectLst/>
                <a:latin typeface="+mn-lt"/>
                <a:ea typeface="+mn-ea"/>
                <a:cs typeface="+mn-cs"/>
              </a:rPr>
              <a:t>Additionally, texts sourced from social media platforms present issues such as noise, informal language, and non-standardized spelling, posing challenges for data preprocessing and analysis. Moreover, the inherent characteristics of Darija, including code-switching between Arabic and other languages like French and Spanish, add complexity to linguistic processing tasks.</a:t>
            </a:r>
            <a:endParaRPr lang="en-US" dirty="0"/>
          </a:p>
        </p:txBody>
      </p:sp>
      <p:sp>
        <p:nvSpPr>
          <p:cNvPr id="4" name="Slide Number Placeholder 3"/>
          <p:cNvSpPr>
            <a:spLocks noGrp="1"/>
          </p:cNvSpPr>
          <p:nvPr>
            <p:ph type="sldNum" sz="quarter" idx="5"/>
          </p:nvPr>
        </p:nvSpPr>
        <p:spPr/>
        <p:txBody>
          <a:bodyPr/>
          <a:lstStyle/>
          <a:p>
            <a:fld id="{27C77173-FCC4-413F-93E0-E910B80B22C1}" type="slidenum">
              <a:rPr lang="en-US" smtClean="0"/>
              <a:t>11</a:t>
            </a:fld>
            <a:endParaRPr lang="en-US"/>
          </a:p>
        </p:txBody>
      </p:sp>
    </p:spTree>
    <p:extLst>
      <p:ext uri="{BB962C8B-B14F-4D97-AF65-F5344CB8AC3E}">
        <p14:creationId xmlns:p14="http://schemas.microsoft.com/office/powerpoint/2010/main" val="2963183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following table presents some examples: </a:t>
            </a:r>
          </a:p>
          <a:p>
            <a:r>
              <a:rPr lang="en-US" sz="1200" b="0" i="0" kern="1200" dirty="0">
                <a:solidFill>
                  <a:schemeClr val="tx1"/>
                </a:solidFill>
                <a:effectLst/>
                <a:latin typeface="+mn-lt"/>
                <a:ea typeface="+mn-ea"/>
                <a:cs typeface="+mn-cs"/>
              </a:rPr>
              <a:t>For script mixing, the phenomenon is... </a:t>
            </a:r>
          </a:p>
          <a:p>
            <a:r>
              <a:rPr lang="en-US" sz="1200" b="0" i="0" kern="1200" dirty="0">
                <a:solidFill>
                  <a:schemeClr val="tx1"/>
                </a:solidFill>
                <a:effectLst/>
                <a:latin typeface="+mn-lt"/>
                <a:ea typeface="+mn-ea"/>
                <a:cs typeface="+mn-cs"/>
              </a:rPr>
              <a:t>In the case of code-switching, we observe a switching... </a:t>
            </a:r>
          </a:p>
          <a:p>
            <a:r>
              <a:rPr lang="en-US" sz="1200" b="0" i="0" kern="1200" dirty="0">
                <a:solidFill>
                  <a:schemeClr val="tx1"/>
                </a:solidFill>
                <a:effectLst/>
                <a:latin typeface="+mn-lt"/>
                <a:ea typeface="+mn-ea"/>
                <a:cs typeface="+mn-cs"/>
              </a:rPr>
              <a:t>As for code-mixing, we have the example that is...</a:t>
            </a:r>
            <a:endParaRPr lang="en-US" dirty="0"/>
          </a:p>
        </p:txBody>
      </p:sp>
      <p:sp>
        <p:nvSpPr>
          <p:cNvPr id="4" name="Slide Number Placeholder 3"/>
          <p:cNvSpPr>
            <a:spLocks noGrp="1"/>
          </p:cNvSpPr>
          <p:nvPr>
            <p:ph type="sldNum" sz="quarter" idx="5"/>
          </p:nvPr>
        </p:nvSpPr>
        <p:spPr/>
        <p:txBody>
          <a:bodyPr/>
          <a:lstStyle/>
          <a:p>
            <a:fld id="{27C77173-FCC4-413F-93E0-E910B80B22C1}" type="slidenum">
              <a:rPr lang="en-US" smtClean="0"/>
              <a:t>12</a:t>
            </a:fld>
            <a:endParaRPr lang="en-US"/>
          </a:p>
        </p:txBody>
      </p:sp>
    </p:spTree>
    <p:extLst>
      <p:ext uri="{BB962C8B-B14F-4D97-AF65-F5344CB8AC3E}">
        <p14:creationId xmlns:p14="http://schemas.microsoft.com/office/powerpoint/2010/main" val="287928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following schema presents the workflow of DiMorph, </a:t>
            </a:r>
          </a:p>
          <a:p>
            <a:r>
              <a:rPr lang="en-US" sz="1200" b="0" i="0" kern="1200" dirty="0">
                <a:solidFill>
                  <a:schemeClr val="tx1"/>
                </a:solidFill>
                <a:effectLst/>
                <a:latin typeface="+mn-lt"/>
                <a:ea typeface="+mn-ea"/>
                <a:cs typeface="+mn-cs"/>
              </a:rPr>
              <a:t>a morphological analyzer based on AraMorph. It translates Arabic text using Buckwalter’s transliteration system.</a:t>
            </a:r>
          </a:p>
          <a:p>
            <a:r>
              <a:rPr lang="en-US" sz="1200" b="0" i="0" kern="1200" dirty="0">
                <a:solidFill>
                  <a:schemeClr val="tx1"/>
                </a:solidFill>
                <a:effectLst/>
                <a:latin typeface="+mn-lt"/>
                <a:ea typeface="+mn-ea"/>
                <a:cs typeface="+mn-cs"/>
              </a:rPr>
              <a:t>Consist of three main phases</a:t>
            </a:r>
          </a:p>
        </p:txBody>
      </p:sp>
      <p:sp>
        <p:nvSpPr>
          <p:cNvPr id="4" name="Slide Number Placeholder 3"/>
          <p:cNvSpPr>
            <a:spLocks noGrp="1"/>
          </p:cNvSpPr>
          <p:nvPr>
            <p:ph type="sldNum" sz="quarter" idx="5"/>
          </p:nvPr>
        </p:nvSpPr>
        <p:spPr/>
        <p:txBody>
          <a:bodyPr/>
          <a:lstStyle/>
          <a:p>
            <a:fld id="{27C77173-FCC4-413F-93E0-E910B80B22C1}" type="slidenum">
              <a:rPr lang="en-US" smtClean="0"/>
              <a:t>13</a:t>
            </a:fld>
            <a:endParaRPr lang="en-US"/>
          </a:p>
        </p:txBody>
      </p:sp>
    </p:spTree>
    <p:extLst>
      <p:ext uri="{BB962C8B-B14F-4D97-AF65-F5344CB8AC3E}">
        <p14:creationId xmlns:p14="http://schemas.microsoft.com/office/powerpoint/2010/main" val="976241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we know, AraMorph is an analyzer for Modern Standard Arabic (MSA), so its normalization isn't suitable for informal dialectal texts,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address this, we've created this component consisting of processing elongation, script mixing normalization , and an automatic tagging system</a:t>
            </a:r>
            <a:endParaRPr lang="en-US" dirty="0"/>
          </a:p>
        </p:txBody>
      </p:sp>
      <p:sp>
        <p:nvSpPr>
          <p:cNvPr id="4" name="Slide Number Placeholder 3"/>
          <p:cNvSpPr>
            <a:spLocks noGrp="1"/>
          </p:cNvSpPr>
          <p:nvPr>
            <p:ph type="sldNum" sz="quarter" idx="5"/>
          </p:nvPr>
        </p:nvSpPr>
        <p:spPr/>
        <p:txBody>
          <a:bodyPr/>
          <a:lstStyle/>
          <a:p>
            <a:fld id="{27C77173-FCC4-413F-93E0-E910B80B22C1}" type="slidenum">
              <a:rPr lang="en-US" smtClean="0"/>
              <a:t>14</a:t>
            </a:fld>
            <a:endParaRPr lang="en-US"/>
          </a:p>
        </p:txBody>
      </p:sp>
    </p:spTree>
    <p:extLst>
      <p:ext uri="{BB962C8B-B14F-4D97-AF65-F5344CB8AC3E}">
        <p14:creationId xmlns:p14="http://schemas.microsoft.com/office/powerpoint/2010/main" val="202967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sz="1200" b="0" i="0" kern="1200" dirty="0">
                <a:solidFill>
                  <a:schemeClr val="tx1"/>
                </a:solidFill>
                <a:effectLst/>
                <a:latin typeface="+mn-lt"/>
                <a:ea typeface="+mn-ea"/>
                <a:cs typeface="+mn-cs"/>
              </a:rPr>
              <a:t>In this phase, lengthened letters are replaced with a unique letter as shown in the table.</a:t>
            </a:r>
          </a:p>
          <a:p>
            <a:r>
              <a:rPr lang="en-US" sz="1200" b="0" i="0" kern="1200" dirty="0">
                <a:solidFill>
                  <a:schemeClr val="tx1"/>
                </a:solidFill>
                <a:effectLst/>
                <a:latin typeface="+mn-lt"/>
                <a:ea typeface="+mn-ea"/>
                <a:cs typeface="+mn-cs"/>
              </a:rPr>
              <a:t>We have the token '</a:t>
            </a:r>
            <a:r>
              <a:rPr lang="en-US" sz="1200" b="0" i="0" kern="1200" dirty="0" err="1">
                <a:solidFill>
                  <a:schemeClr val="tx1"/>
                </a:solidFill>
                <a:effectLst/>
                <a:latin typeface="+mn-lt"/>
                <a:ea typeface="+mn-ea"/>
                <a:cs typeface="+mn-cs"/>
              </a:rPr>
              <a:t>mabrok</a:t>
            </a:r>
            <a:r>
              <a:rPr lang="en-US" sz="1200" b="0" i="0" kern="1200" dirty="0">
                <a:solidFill>
                  <a:schemeClr val="tx1"/>
                </a:solidFill>
                <a:effectLst/>
                <a:latin typeface="+mn-lt"/>
                <a:ea typeface="+mn-ea"/>
                <a:cs typeface="+mn-cs"/>
              </a:rPr>
              <a:t>,' which becomes '</a:t>
            </a:r>
            <a:r>
              <a:rPr lang="en-US" sz="1200" b="0" i="0" kern="1200" dirty="0" err="1">
                <a:solidFill>
                  <a:schemeClr val="tx1"/>
                </a:solidFill>
                <a:effectLst/>
                <a:latin typeface="+mn-lt"/>
                <a:ea typeface="+mn-ea"/>
                <a:cs typeface="+mn-cs"/>
              </a:rPr>
              <a:t>mbr</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7C77173-FCC4-413F-93E0-E910B80B22C1}" type="slidenum">
              <a:rPr lang="en-US" smtClean="0"/>
              <a:t>15</a:t>
            </a:fld>
            <a:endParaRPr lang="en-US"/>
          </a:p>
        </p:txBody>
      </p:sp>
    </p:spTree>
    <p:extLst>
      <p:ext uri="{BB962C8B-B14F-4D97-AF65-F5344CB8AC3E}">
        <p14:creationId xmlns:p14="http://schemas.microsoft.com/office/powerpoint/2010/main" val="3316977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Low"/>
            <a:br>
              <a:rPr lang="en-US" dirty="0"/>
            </a:br>
            <a:r>
              <a:rPr lang="en-US" sz="1200" b="0" i="0" kern="1200" dirty="0">
                <a:solidFill>
                  <a:schemeClr val="tx1"/>
                </a:solidFill>
                <a:effectLst/>
                <a:latin typeface="+mn-lt"/>
                <a:ea typeface="+mn-ea"/>
                <a:cs typeface="+mn-cs"/>
              </a:rPr>
              <a:t>We've created an automatic tagging system for punctuation and emoticons, along with a curated list of interjections that lack grammatical sense, all tagged automatically.</a:t>
            </a:r>
          </a:p>
          <a:p>
            <a:pPr algn="justLow"/>
            <a:r>
              <a:rPr lang="en-US" sz="1200" b="0" i="0" kern="1200" dirty="0">
                <a:solidFill>
                  <a:schemeClr val="tx1"/>
                </a:solidFill>
                <a:effectLst/>
                <a:latin typeface="+mn-lt"/>
                <a:ea typeface="+mn-ea"/>
                <a:cs typeface="+mn-cs"/>
              </a:rPr>
              <a:t>However, a more complex challenge arises with numbers and Latin letters in dialect texts, especially when they are preceded by a dialectal prefix.</a:t>
            </a:r>
            <a:endParaRPr lang="en-US" sz="1200" dirty="0"/>
          </a:p>
        </p:txBody>
      </p:sp>
      <p:sp>
        <p:nvSpPr>
          <p:cNvPr id="4" name="Slide Number Placeholder 3"/>
          <p:cNvSpPr>
            <a:spLocks noGrp="1"/>
          </p:cNvSpPr>
          <p:nvPr>
            <p:ph type="sldNum" sz="quarter" idx="5"/>
          </p:nvPr>
        </p:nvSpPr>
        <p:spPr/>
        <p:txBody>
          <a:bodyPr/>
          <a:lstStyle/>
          <a:p>
            <a:fld id="{27C77173-FCC4-413F-93E0-E910B80B22C1}" type="slidenum">
              <a:rPr lang="en-US" smtClean="0"/>
              <a:t>16</a:t>
            </a:fld>
            <a:endParaRPr lang="en-US"/>
          </a:p>
        </p:txBody>
      </p:sp>
    </p:spTree>
    <p:extLst>
      <p:ext uri="{BB962C8B-B14F-4D97-AF65-F5344CB8AC3E}">
        <p14:creationId xmlns:p14="http://schemas.microsoft.com/office/powerpoint/2010/main" val="1436283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script mixing, we replaced each number or Latin letter within an Arabic word with the corresponding Arabic letter.</a:t>
            </a:r>
          </a:p>
          <a:p>
            <a:r>
              <a:rPr lang="en-US" sz="1200" b="0" i="0" kern="1200" dirty="0">
                <a:solidFill>
                  <a:schemeClr val="tx1"/>
                </a:solidFill>
                <a:effectLst/>
                <a:latin typeface="+mn-lt"/>
                <a:ea typeface="+mn-ea"/>
                <a:cs typeface="+mn-cs"/>
              </a:rPr>
              <a:t>The first case is </a:t>
            </a:r>
            <a:endParaRPr lang="en-US" dirty="0"/>
          </a:p>
        </p:txBody>
      </p:sp>
      <p:sp>
        <p:nvSpPr>
          <p:cNvPr id="4" name="Slide Number Placeholder 3"/>
          <p:cNvSpPr>
            <a:spLocks noGrp="1"/>
          </p:cNvSpPr>
          <p:nvPr>
            <p:ph type="sldNum" sz="quarter" idx="5"/>
          </p:nvPr>
        </p:nvSpPr>
        <p:spPr/>
        <p:txBody>
          <a:bodyPr/>
          <a:lstStyle/>
          <a:p>
            <a:fld id="{27C77173-FCC4-413F-93E0-E910B80B22C1}" type="slidenum">
              <a:rPr lang="en-US" smtClean="0"/>
              <a:t>17</a:t>
            </a:fld>
            <a:endParaRPr lang="en-US"/>
          </a:p>
        </p:txBody>
      </p:sp>
    </p:spTree>
    <p:extLst>
      <p:ext uri="{BB962C8B-B14F-4D97-AF65-F5344CB8AC3E}">
        <p14:creationId xmlns:p14="http://schemas.microsoft.com/office/powerpoint/2010/main" val="593668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case is:</a:t>
            </a:r>
          </a:p>
          <a:p>
            <a:br>
              <a:rPr lang="en-US" dirty="0"/>
            </a:br>
            <a:r>
              <a:rPr lang="en-US" sz="1200" b="0" i="0" kern="1200" dirty="0">
                <a:solidFill>
                  <a:schemeClr val="tx1"/>
                </a:solidFill>
                <a:effectLst/>
                <a:latin typeface="+mn-lt"/>
                <a:ea typeface="+mn-ea"/>
                <a:cs typeface="+mn-cs"/>
              </a:rPr>
              <a:t>The first two Arabic words each have different corresponding letters, </a:t>
            </a:r>
          </a:p>
          <a:p>
            <a:r>
              <a:rPr lang="en-US" sz="1200" b="0" i="0" kern="1200" dirty="0">
                <a:solidFill>
                  <a:schemeClr val="tx1"/>
                </a:solidFill>
                <a:effectLst/>
                <a:latin typeface="+mn-lt"/>
                <a:ea typeface="+mn-ea"/>
                <a:cs typeface="+mn-cs"/>
              </a:rPr>
              <a:t>while the handling of the two foreign words is different due to the absence of cognate correspondences in Arabic.</a:t>
            </a:r>
            <a:endParaRPr lang="en-US" dirty="0"/>
          </a:p>
        </p:txBody>
      </p:sp>
      <p:sp>
        <p:nvSpPr>
          <p:cNvPr id="4" name="Slide Number Placeholder 3"/>
          <p:cNvSpPr>
            <a:spLocks noGrp="1"/>
          </p:cNvSpPr>
          <p:nvPr>
            <p:ph type="sldNum" sz="quarter" idx="5"/>
          </p:nvPr>
        </p:nvSpPr>
        <p:spPr/>
        <p:txBody>
          <a:bodyPr/>
          <a:lstStyle/>
          <a:p>
            <a:fld id="{27C77173-FCC4-413F-93E0-E910B80B22C1}" type="slidenum">
              <a:rPr lang="en-US" smtClean="0"/>
              <a:t>18</a:t>
            </a:fld>
            <a:endParaRPr lang="en-US"/>
          </a:p>
        </p:txBody>
      </p:sp>
    </p:spTree>
    <p:extLst>
      <p:ext uri="{BB962C8B-B14F-4D97-AF65-F5344CB8AC3E}">
        <p14:creationId xmlns:p14="http://schemas.microsoft.com/office/powerpoint/2010/main" val="24665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 we will discuss the </a:t>
            </a:r>
            <a:r>
              <a:rPr lang="en-US" sz="1200" b="0" i="0" kern="1200" dirty="0" err="1">
                <a:solidFill>
                  <a:schemeClr val="tx1"/>
                </a:solidFill>
                <a:effectLst/>
                <a:latin typeface="+mn-lt"/>
                <a:ea typeface="+mn-ea"/>
                <a:cs typeface="+mn-cs"/>
              </a:rPr>
              <a:t>subtokenization</a:t>
            </a:r>
            <a:r>
              <a:rPr lang="en-US" sz="1200" b="0" i="0" kern="1200" dirty="0">
                <a:solidFill>
                  <a:schemeClr val="tx1"/>
                </a:solidFill>
                <a:effectLst/>
                <a:latin typeface="+mn-lt"/>
                <a:ea typeface="+mn-ea"/>
                <a:cs typeface="+mn-cs"/>
              </a:rPr>
              <a:t> process and the system's methodology.</a:t>
            </a:r>
          </a:p>
          <a:p>
            <a:r>
              <a:rPr lang="en-US" sz="1200" b="0" i="0" kern="1200" dirty="0">
                <a:solidFill>
                  <a:schemeClr val="tx1"/>
                </a:solidFill>
                <a:effectLst/>
                <a:latin typeface="+mn-lt"/>
                <a:ea typeface="+mn-ea"/>
                <a:cs typeface="+mn-cs"/>
              </a:rPr>
              <a:t>In the example provided, the token is divided into three parts, each requiring specific resources for prefixes, stems, and suffixes.</a:t>
            </a:r>
          </a:p>
          <a:p>
            <a:r>
              <a:rPr lang="en-US" sz="1200" b="0" i="0" kern="1200" dirty="0">
                <a:solidFill>
                  <a:schemeClr val="tx1"/>
                </a:solidFill>
                <a:effectLst/>
                <a:latin typeface="+mn-lt"/>
                <a:ea typeface="+mn-ea"/>
                <a:cs typeface="+mn-cs"/>
              </a:rPr>
              <a:t>Rules and compatibility checks are crucial to ensure the accuracy of each split between the prefix and stem, stem and suffix, and prefix and suffix. </a:t>
            </a:r>
          </a:p>
          <a:p>
            <a:r>
              <a:rPr lang="en-US" sz="1200" b="0" i="0" kern="1200" dirty="0">
                <a:solidFill>
                  <a:schemeClr val="tx1"/>
                </a:solidFill>
                <a:effectLst/>
                <a:latin typeface="+mn-lt"/>
                <a:ea typeface="+mn-ea"/>
                <a:cs typeface="+mn-cs"/>
              </a:rPr>
              <a:t>This verification is necessary because a determiner particle cannot be combined with a verb.</a:t>
            </a:r>
          </a:p>
        </p:txBody>
      </p:sp>
      <p:sp>
        <p:nvSpPr>
          <p:cNvPr id="4" name="Slide Number Placeholder 3"/>
          <p:cNvSpPr>
            <a:spLocks noGrp="1"/>
          </p:cNvSpPr>
          <p:nvPr>
            <p:ph type="sldNum" sz="quarter" idx="5"/>
          </p:nvPr>
        </p:nvSpPr>
        <p:spPr/>
        <p:txBody>
          <a:bodyPr/>
          <a:lstStyle/>
          <a:p>
            <a:fld id="{1AB161B4-2042-4A0A-B775-111BF4558C9D}" type="slidenum">
              <a:rPr lang="ar-MA" smtClean="0"/>
              <a:t>19</a:t>
            </a:fld>
            <a:endParaRPr lang="ar-MA"/>
          </a:p>
        </p:txBody>
      </p:sp>
    </p:spTree>
    <p:extLst>
      <p:ext uri="{BB962C8B-B14F-4D97-AF65-F5344CB8AC3E}">
        <p14:creationId xmlns:p14="http://schemas.microsoft.com/office/powerpoint/2010/main" val="1935067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break down the presentation plan. </a:t>
            </a:r>
          </a:p>
          <a:p>
            <a:r>
              <a:rPr lang="en-US" sz="1200" b="0" i="0" kern="1200" dirty="0">
                <a:solidFill>
                  <a:schemeClr val="tx1"/>
                </a:solidFill>
                <a:effectLst/>
                <a:latin typeface="+mn-lt"/>
                <a:ea typeface="+mn-ea"/>
                <a:cs typeface="+mn-cs"/>
              </a:rPr>
              <a:t>We'll begin with an introduction, </a:t>
            </a:r>
          </a:p>
          <a:p>
            <a:r>
              <a:rPr lang="en-US" sz="1200" b="0" i="0" kern="1200" dirty="0">
                <a:solidFill>
                  <a:schemeClr val="tx1"/>
                </a:solidFill>
                <a:effectLst/>
                <a:latin typeface="+mn-lt"/>
                <a:ea typeface="+mn-ea"/>
                <a:cs typeface="+mn-cs"/>
              </a:rPr>
              <a:t>followed by a discussion on the differences between the Arabic language and the specific dialect known as Darija, which is specific to Morocco. </a:t>
            </a:r>
          </a:p>
          <a:p>
            <a:r>
              <a:rPr lang="en-US" sz="1200" b="0" i="0" kern="1200" dirty="0">
                <a:solidFill>
                  <a:schemeClr val="tx1"/>
                </a:solidFill>
                <a:effectLst/>
                <a:latin typeface="+mn-lt"/>
                <a:ea typeface="+mn-ea"/>
                <a:cs typeface="+mn-cs"/>
              </a:rPr>
              <a:t>Afterward, we'll delve into the linguistic features of Darija and explore the challenges associated with it. </a:t>
            </a:r>
          </a:p>
          <a:p>
            <a:r>
              <a:rPr lang="en-US" sz="1200" b="0" i="0" kern="1200" dirty="0">
                <a:solidFill>
                  <a:schemeClr val="tx1"/>
                </a:solidFill>
                <a:effectLst/>
                <a:latin typeface="+mn-lt"/>
                <a:ea typeface="+mn-ea"/>
                <a:cs typeface="+mn-cs"/>
              </a:rPr>
              <a:t>Next, we'll introduce DiMorph, the tools designed for analyzing Darija. </a:t>
            </a:r>
          </a:p>
          <a:p>
            <a:r>
              <a:rPr lang="en-US" sz="1200" b="0" i="0" kern="1200" dirty="0">
                <a:solidFill>
                  <a:schemeClr val="tx1"/>
                </a:solidFill>
                <a:effectLst/>
                <a:latin typeface="+mn-lt"/>
                <a:ea typeface="+mn-ea"/>
                <a:cs typeface="+mn-cs"/>
              </a:rPr>
              <a:t>We'll then discuss the results obtained from using this tools. </a:t>
            </a:r>
          </a:p>
          <a:p>
            <a:r>
              <a:rPr lang="en-US" sz="1200" b="0" i="0" kern="1200" dirty="0">
                <a:solidFill>
                  <a:schemeClr val="tx1"/>
                </a:solidFill>
                <a:effectLst/>
                <a:latin typeface="+mn-lt"/>
                <a:ea typeface="+mn-ea"/>
                <a:cs typeface="+mn-cs"/>
              </a:rPr>
              <a:t>Finally, we'll conclude by summarizing our findings and discussing future perspectives.</a:t>
            </a:r>
            <a:endParaRPr lang="en-US" dirty="0"/>
          </a:p>
        </p:txBody>
      </p:sp>
      <p:sp>
        <p:nvSpPr>
          <p:cNvPr id="4" name="Slide Number Placeholder 3"/>
          <p:cNvSpPr>
            <a:spLocks noGrp="1"/>
          </p:cNvSpPr>
          <p:nvPr>
            <p:ph type="sldNum" sz="quarter" idx="5"/>
          </p:nvPr>
        </p:nvSpPr>
        <p:spPr/>
        <p:txBody>
          <a:bodyPr/>
          <a:lstStyle/>
          <a:p>
            <a:fld id="{1AB161B4-2042-4A0A-B775-111BF4558C9D}" type="slidenum">
              <a:rPr lang="ar-MA" smtClean="0"/>
              <a:t>2</a:t>
            </a:fld>
            <a:endParaRPr lang="ar-MA"/>
          </a:p>
        </p:txBody>
      </p:sp>
    </p:spTree>
    <p:extLst>
      <p:ext uri="{BB962C8B-B14F-4D97-AF65-F5344CB8AC3E}">
        <p14:creationId xmlns:p14="http://schemas.microsoft.com/office/powerpoint/2010/main" val="1558039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table below illustrates the functionality of the final slide. </a:t>
            </a:r>
          </a:p>
          <a:p>
            <a:r>
              <a:rPr lang="en-US" sz="1200" b="0" i="0" kern="1200" dirty="0">
                <a:solidFill>
                  <a:schemeClr val="tx1"/>
                </a:solidFill>
                <a:effectLst/>
                <a:latin typeface="+mn-lt"/>
                <a:ea typeface="+mn-ea"/>
                <a:cs typeface="+mn-cs"/>
              </a:rPr>
              <a:t>Tokens may comprise a minimum unit, corresponding to the inflected form of a lemma, as shown in the Minimal Word. </a:t>
            </a:r>
          </a:p>
          <a:p>
            <a:r>
              <a:rPr lang="en-US" sz="1200" b="0" i="0" kern="1200" dirty="0">
                <a:solidFill>
                  <a:schemeClr val="tx1"/>
                </a:solidFill>
                <a:effectLst/>
                <a:latin typeface="+mn-lt"/>
                <a:ea typeface="+mn-ea"/>
                <a:cs typeface="+mn-cs"/>
              </a:rPr>
              <a:t>By incorporating multiple clitics, each part plays a distinct role in the syntactic structure, as depicted in the Maximal Word.</a:t>
            </a:r>
          </a:p>
          <a:p>
            <a:r>
              <a:rPr lang="en-US" sz="1200" b="0" i="0" kern="1200" dirty="0">
                <a:solidFill>
                  <a:schemeClr val="tx1"/>
                </a:solidFill>
                <a:effectLst/>
                <a:latin typeface="+mn-lt"/>
                <a:ea typeface="+mn-ea"/>
                <a:cs typeface="+mn-cs"/>
              </a:rPr>
              <a:t>To achieve this, we rely on linguistic resources consisting of:</a:t>
            </a:r>
          </a:p>
        </p:txBody>
      </p:sp>
      <p:sp>
        <p:nvSpPr>
          <p:cNvPr id="4" name="Slide Number Placeholder 3"/>
          <p:cNvSpPr>
            <a:spLocks noGrp="1"/>
          </p:cNvSpPr>
          <p:nvPr>
            <p:ph type="sldNum" sz="quarter" idx="5"/>
          </p:nvPr>
        </p:nvSpPr>
        <p:spPr/>
        <p:txBody>
          <a:bodyPr/>
          <a:lstStyle/>
          <a:p>
            <a:fld id="{27C77173-FCC4-413F-93E0-E910B80B22C1}" type="slidenum">
              <a:rPr lang="en-US" smtClean="0"/>
              <a:t>20</a:t>
            </a:fld>
            <a:endParaRPr lang="en-US"/>
          </a:p>
        </p:txBody>
      </p:sp>
    </p:spTree>
    <p:extLst>
      <p:ext uri="{BB962C8B-B14F-4D97-AF65-F5344CB8AC3E}">
        <p14:creationId xmlns:p14="http://schemas.microsoft.com/office/powerpoint/2010/main" val="2104718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let's explore into the structure of the linguistic resources component, </a:t>
            </a:r>
          </a:p>
          <a:p>
            <a:r>
              <a:rPr lang="en-US" sz="1200" b="0" i="0" kern="1200" dirty="0">
                <a:solidFill>
                  <a:schemeClr val="tx1"/>
                </a:solidFill>
                <a:effectLst/>
                <a:latin typeface="+mn-lt"/>
                <a:ea typeface="+mn-ea"/>
                <a:cs typeface="+mn-cs"/>
              </a:rPr>
              <a:t>which comprises three dictionaries: Prefix (A), Stem (B), and Suffix (C), along with three compatibility tables:</a:t>
            </a:r>
          </a:p>
          <a:p>
            <a:r>
              <a:rPr lang="en-US" sz="1200" b="0" i="0" kern="1200" dirty="0">
                <a:solidFill>
                  <a:schemeClr val="tx1"/>
                </a:solidFill>
                <a:effectLst/>
                <a:latin typeface="+mn-lt"/>
                <a:ea typeface="+mn-ea"/>
                <a:cs typeface="+mn-cs"/>
              </a:rPr>
              <a:t>Table AC assesses the compatibility of the clitics.</a:t>
            </a:r>
          </a:p>
          <a:p>
            <a:r>
              <a:rPr lang="en-US" sz="1200" b="0" i="0" kern="1200" dirty="0">
                <a:solidFill>
                  <a:schemeClr val="tx1"/>
                </a:solidFill>
                <a:effectLst/>
                <a:latin typeface="+mn-lt"/>
                <a:ea typeface="+mn-ea"/>
                <a:cs typeface="+mn-cs"/>
              </a:rPr>
              <a:t>Table AB examines the separation between proclitics and prefixes and the stem.</a:t>
            </a:r>
          </a:p>
          <a:p>
            <a:r>
              <a:rPr lang="en-US" sz="1200" b="0" i="0" kern="1200" dirty="0">
                <a:solidFill>
                  <a:schemeClr val="tx1"/>
                </a:solidFill>
                <a:effectLst/>
                <a:latin typeface="+mn-lt"/>
                <a:ea typeface="+mn-ea"/>
                <a:cs typeface="+mn-cs"/>
              </a:rPr>
              <a:t>Table BC focuses on the division between the stem and suffixes, including enclitics.</a:t>
            </a:r>
          </a:p>
          <a:p>
            <a:pPr algn="justLow"/>
            <a:endParaRPr lang="en-US" dirty="0"/>
          </a:p>
          <a:p>
            <a:endParaRPr lang="en-US" dirty="0"/>
          </a:p>
        </p:txBody>
      </p:sp>
      <p:sp>
        <p:nvSpPr>
          <p:cNvPr id="4" name="Slide Number Placeholder 3"/>
          <p:cNvSpPr>
            <a:spLocks noGrp="1"/>
          </p:cNvSpPr>
          <p:nvPr>
            <p:ph type="sldNum" sz="quarter" idx="5"/>
          </p:nvPr>
        </p:nvSpPr>
        <p:spPr/>
        <p:txBody>
          <a:bodyPr/>
          <a:lstStyle/>
          <a:p>
            <a:fld id="{1AB161B4-2042-4A0A-B775-111BF4558C9D}" type="slidenum">
              <a:rPr lang="ar-MA" smtClean="0"/>
              <a:t>21</a:t>
            </a:fld>
            <a:endParaRPr lang="ar-MA"/>
          </a:p>
        </p:txBody>
      </p:sp>
    </p:spTree>
    <p:extLst>
      <p:ext uri="{BB962C8B-B14F-4D97-AF65-F5344CB8AC3E}">
        <p14:creationId xmlns:p14="http://schemas.microsoft.com/office/powerpoint/2010/main" val="2205996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let’s have a look on some key statistics extracted from our linguistic resources.</a:t>
            </a:r>
          </a:p>
          <a:p>
            <a:r>
              <a:rPr lang="en-US" sz="1200" b="0" i="0" kern="1200" dirty="0">
                <a:solidFill>
                  <a:schemeClr val="tx1"/>
                </a:solidFill>
                <a:effectLst/>
                <a:latin typeface="+mn-lt"/>
                <a:ea typeface="+mn-ea"/>
                <a:cs typeface="+mn-cs"/>
              </a:rPr>
              <a:t>We have two main tags: Darija and foreign, divided into 7 types of sub-tags, as shown in the table.</a:t>
            </a:r>
          </a:p>
          <a:p>
            <a:r>
              <a:rPr lang="en-US" sz="1200" b="0" i="0" kern="1200" dirty="0">
                <a:solidFill>
                  <a:schemeClr val="tx1"/>
                </a:solidFill>
                <a:effectLst/>
                <a:latin typeface="+mn-lt"/>
                <a:ea typeface="+mn-ea"/>
                <a:cs typeface="+mn-cs"/>
              </a:rPr>
              <a:t>The second table illustrates the number of rules between prefix-stem, stem-suffix, and prefix-suffix, along with the count of prefixes and suffixes we have.</a:t>
            </a:r>
          </a:p>
          <a:p>
            <a:r>
              <a:rPr lang="en-US" sz="1200" b="0" i="0" kern="1200" dirty="0">
                <a:solidFill>
                  <a:schemeClr val="tx1"/>
                </a:solidFill>
                <a:effectLst/>
                <a:latin typeface="+mn-lt"/>
                <a:ea typeface="+mn-ea"/>
                <a:cs typeface="+mn-cs"/>
              </a:rPr>
              <a:t>Function word: les la </a:t>
            </a:r>
            <a:r>
              <a:rPr lang="en-US" sz="1200" b="0" i="0" kern="1200" dirty="0" err="1">
                <a:solidFill>
                  <a:schemeClr val="tx1"/>
                </a:solidFill>
                <a:effectLst/>
                <a:latin typeface="+mn-lt"/>
                <a:ea typeface="+mn-ea"/>
                <a:cs typeface="+mn-cs"/>
              </a:rPr>
              <a:t>ni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ni</a:t>
            </a:r>
            <a:endParaRPr lang="en-US" dirty="0"/>
          </a:p>
        </p:txBody>
      </p:sp>
      <p:sp>
        <p:nvSpPr>
          <p:cNvPr id="4" name="Slide Number Placeholder 3"/>
          <p:cNvSpPr>
            <a:spLocks noGrp="1"/>
          </p:cNvSpPr>
          <p:nvPr>
            <p:ph type="sldNum" sz="quarter" idx="5"/>
          </p:nvPr>
        </p:nvSpPr>
        <p:spPr/>
        <p:txBody>
          <a:bodyPr/>
          <a:lstStyle/>
          <a:p>
            <a:fld id="{1AB161B4-2042-4A0A-B775-111BF4558C9D}" type="slidenum">
              <a:rPr lang="ar-MA" smtClean="0"/>
              <a:t>22</a:t>
            </a:fld>
            <a:endParaRPr lang="ar-MA"/>
          </a:p>
        </p:txBody>
      </p:sp>
    </p:spTree>
    <p:extLst>
      <p:ext uri="{BB962C8B-B14F-4D97-AF65-F5344CB8AC3E}">
        <p14:creationId xmlns:p14="http://schemas.microsoft.com/office/powerpoint/2010/main" val="24160244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the final component, we've implemented a three-step analysis system to handle tokens not found:</a:t>
            </a:r>
          </a:p>
          <a:p>
            <a:r>
              <a:rPr lang="en-US" sz="1200" b="0" i="0" kern="1200" dirty="0">
                <a:solidFill>
                  <a:schemeClr val="tx1"/>
                </a:solidFill>
                <a:effectLst/>
                <a:latin typeface="+mn-lt"/>
                <a:ea typeface="+mn-ea"/>
                <a:cs typeface="+mn-cs"/>
              </a:rPr>
              <a:t>Code Switching: Utilizes MSA resources.</a:t>
            </a:r>
          </a:p>
          <a:p>
            <a:r>
              <a:rPr lang="en-US" sz="1200" b="0" i="0" kern="1200" dirty="0">
                <a:solidFill>
                  <a:schemeClr val="tx1"/>
                </a:solidFill>
                <a:effectLst/>
                <a:latin typeface="+mn-lt"/>
                <a:ea typeface="+mn-ea"/>
                <a:cs typeface="+mn-cs"/>
              </a:rPr>
              <a:t>Code Mixing: Integrates MSA with Darija clitics.</a:t>
            </a:r>
          </a:p>
          <a:p>
            <a:r>
              <a:rPr lang="en-US" sz="1200" b="0" i="0" kern="1200" dirty="0">
                <a:solidFill>
                  <a:schemeClr val="tx1"/>
                </a:solidFill>
                <a:effectLst/>
                <a:latin typeface="+mn-lt"/>
                <a:ea typeface="+mn-ea"/>
                <a:cs typeface="+mn-cs"/>
              </a:rPr>
              <a:t>Orthographic Variation: Concerns certain norms in spelling, which will be discussed later. Additionally, we manually correct some spelling errors.</a:t>
            </a:r>
          </a:p>
        </p:txBody>
      </p:sp>
      <p:sp>
        <p:nvSpPr>
          <p:cNvPr id="4" name="Slide Number Placeholder 3"/>
          <p:cNvSpPr>
            <a:spLocks noGrp="1"/>
          </p:cNvSpPr>
          <p:nvPr>
            <p:ph type="sldNum" sz="quarter" idx="5"/>
          </p:nvPr>
        </p:nvSpPr>
        <p:spPr/>
        <p:txBody>
          <a:bodyPr/>
          <a:lstStyle/>
          <a:p>
            <a:fld id="{27C77173-FCC4-413F-93E0-E910B80B22C1}" type="slidenum">
              <a:rPr lang="en-US" smtClean="0"/>
              <a:t>23</a:t>
            </a:fld>
            <a:endParaRPr lang="en-US"/>
          </a:p>
        </p:txBody>
      </p:sp>
    </p:spTree>
    <p:extLst>
      <p:ext uri="{BB962C8B-B14F-4D97-AF65-F5344CB8AC3E}">
        <p14:creationId xmlns:p14="http://schemas.microsoft.com/office/powerpoint/2010/main" val="3013006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the final component, we've implemented a three-step analysis system to handle tokens not found:</a:t>
            </a:r>
          </a:p>
          <a:p>
            <a:r>
              <a:rPr lang="en-US" sz="1200" b="0" i="0" kern="1200" dirty="0">
                <a:solidFill>
                  <a:schemeClr val="tx1"/>
                </a:solidFill>
                <a:effectLst/>
                <a:latin typeface="+mn-lt"/>
                <a:ea typeface="+mn-ea"/>
                <a:cs typeface="+mn-cs"/>
              </a:rPr>
              <a:t>Code Switching: Utilizes MSA resources.</a:t>
            </a:r>
          </a:p>
          <a:p>
            <a:r>
              <a:rPr lang="en-US" sz="1200" b="0" i="0" kern="1200" dirty="0">
                <a:solidFill>
                  <a:schemeClr val="tx1"/>
                </a:solidFill>
                <a:effectLst/>
                <a:latin typeface="+mn-lt"/>
                <a:ea typeface="+mn-ea"/>
                <a:cs typeface="+mn-cs"/>
              </a:rPr>
              <a:t>Code Mixing: Integrates MSA with Darija clitics.</a:t>
            </a:r>
          </a:p>
          <a:p>
            <a:r>
              <a:rPr lang="en-US" sz="1200" b="0" i="0" kern="1200" dirty="0">
                <a:solidFill>
                  <a:schemeClr val="tx1"/>
                </a:solidFill>
                <a:effectLst/>
                <a:latin typeface="+mn-lt"/>
                <a:ea typeface="+mn-ea"/>
                <a:cs typeface="+mn-cs"/>
              </a:rPr>
              <a:t>Orthographic Variation: Concerns certain norms in spelling, which will be discussed later. Additionally, we manually correct some spelling errors.</a:t>
            </a:r>
          </a:p>
        </p:txBody>
      </p:sp>
      <p:sp>
        <p:nvSpPr>
          <p:cNvPr id="4" name="Slide Number Placeholder 3"/>
          <p:cNvSpPr>
            <a:spLocks noGrp="1"/>
          </p:cNvSpPr>
          <p:nvPr>
            <p:ph type="sldNum" sz="quarter" idx="5"/>
          </p:nvPr>
        </p:nvSpPr>
        <p:spPr/>
        <p:txBody>
          <a:bodyPr/>
          <a:lstStyle/>
          <a:p>
            <a:fld id="{27C77173-FCC4-413F-93E0-E910B80B22C1}" type="slidenum">
              <a:rPr lang="en-US" smtClean="0"/>
              <a:t>24</a:t>
            </a:fld>
            <a:endParaRPr lang="en-US"/>
          </a:p>
        </p:txBody>
      </p:sp>
    </p:spTree>
    <p:extLst>
      <p:ext uri="{BB962C8B-B14F-4D97-AF65-F5344CB8AC3E}">
        <p14:creationId xmlns:p14="http://schemas.microsoft.com/office/powerpoint/2010/main" val="12173112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the final component, we've implemented a three-step analysis system to handle tokens not found:</a:t>
            </a:r>
          </a:p>
          <a:p>
            <a:r>
              <a:rPr lang="en-US" sz="1200" b="0" i="0" kern="1200" dirty="0">
                <a:solidFill>
                  <a:schemeClr val="tx1"/>
                </a:solidFill>
                <a:effectLst/>
                <a:latin typeface="+mn-lt"/>
                <a:ea typeface="+mn-ea"/>
                <a:cs typeface="+mn-cs"/>
              </a:rPr>
              <a:t>Code Switching: Utilizes MSA resources.</a:t>
            </a:r>
          </a:p>
          <a:p>
            <a:r>
              <a:rPr lang="en-US" sz="1200" b="0" i="0" kern="1200" dirty="0">
                <a:solidFill>
                  <a:schemeClr val="tx1"/>
                </a:solidFill>
                <a:effectLst/>
                <a:latin typeface="+mn-lt"/>
                <a:ea typeface="+mn-ea"/>
                <a:cs typeface="+mn-cs"/>
              </a:rPr>
              <a:t>Code Mixing: Integrates MSA with Darija clitics.</a:t>
            </a:r>
          </a:p>
          <a:p>
            <a:r>
              <a:rPr lang="en-US" sz="1200" b="0" i="0" kern="1200" dirty="0">
                <a:solidFill>
                  <a:schemeClr val="tx1"/>
                </a:solidFill>
                <a:effectLst/>
                <a:latin typeface="+mn-lt"/>
                <a:ea typeface="+mn-ea"/>
                <a:cs typeface="+mn-cs"/>
              </a:rPr>
              <a:t>Orthographic Variation: Concerns certain norms in spelling, which will be discussed later. Additionally, we manually correct some spelling errors.</a:t>
            </a:r>
          </a:p>
        </p:txBody>
      </p:sp>
      <p:sp>
        <p:nvSpPr>
          <p:cNvPr id="4" name="Slide Number Placeholder 3"/>
          <p:cNvSpPr>
            <a:spLocks noGrp="1"/>
          </p:cNvSpPr>
          <p:nvPr>
            <p:ph type="sldNum" sz="quarter" idx="5"/>
          </p:nvPr>
        </p:nvSpPr>
        <p:spPr/>
        <p:txBody>
          <a:bodyPr/>
          <a:lstStyle/>
          <a:p>
            <a:fld id="{27C77173-FCC4-413F-93E0-E910B80B22C1}" type="slidenum">
              <a:rPr lang="en-US" smtClean="0"/>
              <a:t>25</a:t>
            </a:fld>
            <a:endParaRPr lang="en-US"/>
          </a:p>
        </p:txBody>
      </p:sp>
    </p:spTree>
    <p:extLst>
      <p:ext uri="{BB962C8B-B14F-4D97-AF65-F5344CB8AC3E}">
        <p14:creationId xmlns:p14="http://schemas.microsoft.com/office/powerpoint/2010/main" val="36393760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the final component, we've implemented a three-step analysis system to handle tokens not found:</a:t>
            </a:r>
          </a:p>
          <a:p>
            <a:r>
              <a:rPr lang="en-US" sz="1200" b="0" i="0" kern="1200" dirty="0">
                <a:solidFill>
                  <a:schemeClr val="tx1"/>
                </a:solidFill>
                <a:effectLst/>
                <a:latin typeface="+mn-lt"/>
                <a:ea typeface="+mn-ea"/>
                <a:cs typeface="+mn-cs"/>
              </a:rPr>
              <a:t>Code Switching: Utilizes MSA resources.</a:t>
            </a:r>
          </a:p>
          <a:p>
            <a:r>
              <a:rPr lang="en-US" sz="1200" b="0" i="0" kern="1200" dirty="0">
                <a:solidFill>
                  <a:schemeClr val="tx1"/>
                </a:solidFill>
                <a:effectLst/>
                <a:latin typeface="+mn-lt"/>
                <a:ea typeface="+mn-ea"/>
                <a:cs typeface="+mn-cs"/>
              </a:rPr>
              <a:t>Code Mixing: Integrates MSA with Darija clitics.</a:t>
            </a:r>
          </a:p>
          <a:p>
            <a:r>
              <a:rPr lang="en-US" sz="1200" b="0" i="0" kern="1200" dirty="0">
                <a:solidFill>
                  <a:schemeClr val="tx1"/>
                </a:solidFill>
                <a:effectLst/>
                <a:latin typeface="+mn-lt"/>
                <a:ea typeface="+mn-ea"/>
                <a:cs typeface="+mn-cs"/>
              </a:rPr>
              <a:t>Orthographic Variation: Concerns certain norms in spelling, which will be discussed later. Additionally, we manually correct some spelling errors.</a:t>
            </a:r>
          </a:p>
        </p:txBody>
      </p:sp>
      <p:sp>
        <p:nvSpPr>
          <p:cNvPr id="4" name="Slide Number Placeholder 3"/>
          <p:cNvSpPr>
            <a:spLocks noGrp="1"/>
          </p:cNvSpPr>
          <p:nvPr>
            <p:ph type="sldNum" sz="quarter" idx="5"/>
          </p:nvPr>
        </p:nvSpPr>
        <p:spPr/>
        <p:txBody>
          <a:bodyPr/>
          <a:lstStyle/>
          <a:p>
            <a:fld id="{27C77173-FCC4-413F-93E0-E910B80B22C1}" type="slidenum">
              <a:rPr lang="en-US" smtClean="0"/>
              <a:t>26</a:t>
            </a:fld>
            <a:endParaRPr lang="en-US"/>
          </a:p>
        </p:txBody>
      </p:sp>
    </p:spTree>
    <p:extLst>
      <p:ext uri="{BB962C8B-B14F-4D97-AF65-F5344CB8AC3E}">
        <p14:creationId xmlns:p14="http://schemas.microsoft.com/office/powerpoint/2010/main" val="27116840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the final component, we've implemented a three-step analysis system to handle tokens not found:</a:t>
            </a:r>
          </a:p>
          <a:p>
            <a:r>
              <a:rPr lang="en-US" sz="1200" b="0" i="0" kern="1200" dirty="0">
                <a:solidFill>
                  <a:schemeClr val="tx1"/>
                </a:solidFill>
                <a:effectLst/>
                <a:latin typeface="+mn-lt"/>
                <a:ea typeface="+mn-ea"/>
                <a:cs typeface="+mn-cs"/>
              </a:rPr>
              <a:t>Code Switching: Utilizes MSA resources.</a:t>
            </a:r>
          </a:p>
          <a:p>
            <a:r>
              <a:rPr lang="en-US" sz="1200" b="0" i="0" kern="1200" dirty="0">
                <a:solidFill>
                  <a:schemeClr val="tx1"/>
                </a:solidFill>
                <a:effectLst/>
                <a:latin typeface="+mn-lt"/>
                <a:ea typeface="+mn-ea"/>
                <a:cs typeface="+mn-cs"/>
              </a:rPr>
              <a:t>Code Mixing: Integrates MSA with Darija clitics.</a:t>
            </a:r>
          </a:p>
          <a:p>
            <a:r>
              <a:rPr lang="en-US" sz="1200" b="0" i="0" kern="1200" dirty="0">
                <a:solidFill>
                  <a:schemeClr val="tx1"/>
                </a:solidFill>
                <a:effectLst/>
                <a:latin typeface="+mn-lt"/>
                <a:ea typeface="+mn-ea"/>
                <a:cs typeface="+mn-cs"/>
              </a:rPr>
              <a:t>Orthographic Variation: Concerns certain norms in spelling, which will be discussed later. Additionally, we manually correct some spelling errors.</a:t>
            </a:r>
          </a:p>
        </p:txBody>
      </p:sp>
      <p:sp>
        <p:nvSpPr>
          <p:cNvPr id="4" name="Slide Number Placeholder 3"/>
          <p:cNvSpPr>
            <a:spLocks noGrp="1"/>
          </p:cNvSpPr>
          <p:nvPr>
            <p:ph type="sldNum" sz="quarter" idx="5"/>
          </p:nvPr>
        </p:nvSpPr>
        <p:spPr/>
        <p:txBody>
          <a:bodyPr/>
          <a:lstStyle/>
          <a:p>
            <a:fld id="{27C77173-FCC4-413F-93E0-E910B80B22C1}" type="slidenum">
              <a:rPr lang="en-US" smtClean="0"/>
              <a:t>27</a:t>
            </a:fld>
            <a:endParaRPr lang="en-US"/>
          </a:p>
        </p:txBody>
      </p:sp>
    </p:spTree>
    <p:extLst>
      <p:ext uri="{BB962C8B-B14F-4D97-AF65-F5344CB8AC3E}">
        <p14:creationId xmlns:p14="http://schemas.microsoft.com/office/powerpoint/2010/main" val="40464165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i="0" kern="1200" dirty="0">
                <a:solidFill>
                  <a:schemeClr val="tx1"/>
                </a:solidFill>
                <a:effectLst/>
                <a:latin typeface="+mn-lt"/>
                <a:ea typeface="+mn-ea"/>
                <a:cs typeface="+mn-cs"/>
              </a:rPr>
            </a:br>
            <a:br>
              <a:rPr lang="en-US" dirty="0"/>
            </a:br>
            <a:r>
              <a:rPr lang="en-US" sz="1200" b="0" i="0" kern="1200" dirty="0">
                <a:solidFill>
                  <a:schemeClr val="tx1"/>
                </a:solidFill>
                <a:effectLst/>
                <a:latin typeface="+mn-lt"/>
                <a:ea typeface="+mn-ea"/>
                <a:cs typeface="+mn-cs"/>
              </a:rPr>
              <a:t>Initially, DiMorph analyzes them using complete MSA resources to identify existing MSA words inflected according to MSA codes, indicating code-switching. </a:t>
            </a:r>
          </a:p>
          <a:p>
            <a:r>
              <a:rPr lang="en-US" sz="1200" b="0" i="0" kern="1200" dirty="0">
                <a:solidFill>
                  <a:schemeClr val="tx1"/>
                </a:solidFill>
                <a:effectLst/>
                <a:latin typeface="+mn-lt"/>
                <a:ea typeface="+mn-ea"/>
                <a:cs typeface="+mn-cs"/>
              </a:rPr>
              <a:t>In the subsequent phase, the system identifies MSA words inflected according to Darija codes, indicative of code-mixing. DiMorph then employs both MSA-specific and Darija-specific resources to analyze the tokens, tagging them accordingly.</a:t>
            </a:r>
          </a:p>
        </p:txBody>
      </p:sp>
      <p:sp>
        <p:nvSpPr>
          <p:cNvPr id="4" name="Slide Number Placeholder 3"/>
          <p:cNvSpPr>
            <a:spLocks noGrp="1"/>
          </p:cNvSpPr>
          <p:nvPr>
            <p:ph type="sldNum" sz="quarter" idx="5"/>
          </p:nvPr>
        </p:nvSpPr>
        <p:spPr/>
        <p:txBody>
          <a:bodyPr/>
          <a:lstStyle/>
          <a:p>
            <a:fld id="{27C77173-FCC4-413F-93E0-E910B80B22C1}" type="slidenum">
              <a:rPr lang="en-US" smtClean="0"/>
              <a:t>28</a:t>
            </a:fld>
            <a:endParaRPr lang="en-US"/>
          </a:p>
        </p:txBody>
      </p:sp>
    </p:spTree>
    <p:extLst>
      <p:ext uri="{BB962C8B-B14F-4D97-AF65-F5344CB8AC3E}">
        <p14:creationId xmlns:p14="http://schemas.microsoft.com/office/powerpoint/2010/main" val="3967488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sz="1200" b="0" i="0" kern="1200" dirty="0">
                <a:solidFill>
                  <a:schemeClr val="tx1"/>
                </a:solidFill>
                <a:effectLst/>
                <a:latin typeface="+mn-lt"/>
                <a:ea typeface="+mn-ea"/>
                <a:cs typeface="+mn-cs"/>
              </a:rPr>
              <a:t>For orthographic variation, we adhere to the CODA standard (Conventional Orthography for Dialectal Arabic), as provided by Camel Lab. This ensures that our annotated corpus follows a universal norm and is understandable to others. </a:t>
            </a:r>
          </a:p>
          <a:p>
            <a:r>
              <a:rPr lang="en-US" sz="1200" b="0" i="0" kern="1200" dirty="0">
                <a:solidFill>
                  <a:schemeClr val="tx1"/>
                </a:solidFill>
                <a:effectLst/>
                <a:latin typeface="+mn-lt"/>
                <a:ea typeface="+mn-ea"/>
                <a:cs typeface="+mn-cs"/>
              </a:rPr>
              <a:t>Throughout our research, we have encountered various cases where this standard has been applied effectively</a:t>
            </a:r>
          </a:p>
          <a:p>
            <a:r>
              <a:rPr lang="en-US" sz="1200" b="0" i="0" kern="1200" dirty="0">
                <a:solidFill>
                  <a:schemeClr val="tx1"/>
                </a:solidFill>
                <a:effectLst/>
                <a:latin typeface="+mn-lt"/>
                <a:ea typeface="+mn-ea"/>
                <a:cs typeface="+mn-cs"/>
              </a:rPr>
              <a:t>The first case is as follows:</a:t>
            </a:r>
          </a:p>
          <a:p>
            <a:r>
              <a:rPr lang="en-US" sz="1200" b="0" i="0" kern="1200" dirty="0">
                <a:solidFill>
                  <a:schemeClr val="tx1"/>
                </a:solidFill>
                <a:effectLst/>
                <a:latin typeface="+mn-lt"/>
                <a:ea typeface="+mn-ea"/>
                <a:cs typeface="+mn-cs"/>
              </a:rPr>
              <a:t>As shown in the table</a:t>
            </a:r>
            <a:endParaRPr lang="en-US" dirty="0"/>
          </a:p>
        </p:txBody>
      </p:sp>
      <p:sp>
        <p:nvSpPr>
          <p:cNvPr id="4" name="Slide Number Placeholder 3"/>
          <p:cNvSpPr>
            <a:spLocks noGrp="1"/>
          </p:cNvSpPr>
          <p:nvPr>
            <p:ph type="sldNum" sz="quarter" idx="5"/>
          </p:nvPr>
        </p:nvSpPr>
        <p:spPr/>
        <p:txBody>
          <a:bodyPr/>
          <a:lstStyle/>
          <a:p>
            <a:fld id="{27C77173-FCC4-413F-93E0-E910B80B22C1}" type="slidenum">
              <a:rPr lang="en-US" smtClean="0"/>
              <a:t>29</a:t>
            </a:fld>
            <a:endParaRPr lang="en-US"/>
          </a:p>
        </p:txBody>
      </p:sp>
    </p:spTree>
    <p:extLst>
      <p:ext uri="{BB962C8B-B14F-4D97-AF65-F5344CB8AC3E}">
        <p14:creationId xmlns:p14="http://schemas.microsoft.com/office/powerpoint/2010/main" val="3228992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introduction, we'll outline the structure of the project, which is based on four main phases.</a:t>
            </a:r>
          </a:p>
          <a:p>
            <a:r>
              <a:rPr lang="en-US" sz="1200" b="0" i="0" kern="1200" dirty="0">
                <a:solidFill>
                  <a:schemeClr val="tx1"/>
                </a:solidFill>
                <a:effectLst/>
                <a:latin typeface="+mn-lt"/>
                <a:ea typeface="+mn-ea"/>
                <a:cs typeface="+mn-cs"/>
              </a:rPr>
              <a:t>The first one is to collect a representative corpus. </a:t>
            </a:r>
          </a:p>
          <a:p>
            <a:r>
              <a:rPr lang="en-US" sz="1200" b="0" i="0" kern="1200" dirty="0">
                <a:solidFill>
                  <a:schemeClr val="tx1"/>
                </a:solidFill>
                <a:effectLst/>
                <a:latin typeface="+mn-lt"/>
                <a:ea typeface="+mn-ea"/>
                <a:cs typeface="+mn-cs"/>
              </a:rPr>
              <a:t>The second step is to adapt a tool for processing  dialectal words; for this purpose, we chose AraMorph. </a:t>
            </a:r>
          </a:p>
          <a:p>
            <a:r>
              <a:rPr lang="en-US" sz="1200" b="0" i="0" kern="1200" dirty="0">
                <a:solidFill>
                  <a:schemeClr val="tx1"/>
                </a:solidFill>
                <a:effectLst/>
                <a:latin typeface="+mn-lt"/>
                <a:ea typeface="+mn-ea"/>
                <a:cs typeface="+mn-cs"/>
              </a:rPr>
              <a:t>The third step is to extract a sub-corpus collected and analyzed to manually disambiguate. </a:t>
            </a:r>
          </a:p>
          <a:p>
            <a:r>
              <a:rPr lang="en-US" sz="1200" b="0" i="0" kern="1200" dirty="0">
                <a:solidFill>
                  <a:schemeClr val="tx1"/>
                </a:solidFill>
                <a:effectLst/>
                <a:latin typeface="+mn-lt"/>
                <a:ea typeface="+mn-ea"/>
                <a:cs typeface="+mn-cs"/>
              </a:rPr>
              <a:t>The last step is to construct a robust lexical model.</a:t>
            </a:r>
            <a:endParaRPr lang="en-US" dirty="0"/>
          </a:p>
          <a:p>
            <a:endParaRPr lang="en-US" dirty="0"/>
          </a:p>
        </p:txBody>
      </p:sp>
      <p:sp>
        <p:nvSpPr>
          <p:cNvPr id="4" name="Slide Number Placeholder 3"/>
          <p:cNvSpPr>
            <a:spLocks noGrp="1"/>
          </p:cNvSpPr>
          <p:nvPr>
            <p:ph type="sldNum" sz="quarter" idx="5"/>
          </p:nvPr>
        </p:nvSpPr>
        <p:spPr/>
        <p:txBody>
          <a:bodyPr/>
          <a:lstStyle/>
          <a:p>
            <a:fld id="{27C77173-FCC4-413F-93E0-E910B80B22C1}" type="slidenum">
              <a:rPr lang="en-US" smtClean="0"/>
              <a:t>3</a:t>
            </a:fld>
            <a:endParaRPr lang="en-US"/>
          </a:p>
        </p:txBody>
      </p:sp>
    </p:spTree>
    <p:extLst>
      <p:ext uri="{BB962C8B-B14F-4D97-AF65-F5344CB8AC3E}">
        <p14:creationId xmlns:p14="http://schemas.microsoft.com/office/powerpoint/2010/main" val="1084042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for the second case, we encounter strict spelling conventions governed by the rules of HAMZA</a:t>
            </a:r>
          </a:p>
          <a:p>
            <a:r>
              <a:rPr lang="en-US" sz="1200" b="0" i="0" kern="1200" dirty="0">
                <a:solidFill>
                  <a:schemeClr val="tx1"/>
                </a:solidFill>
                <a:effectLst/>
                <a:latin typeface="+mn-lt"/>
                <a:ea typeface="+mn-ea"/>
                <a:cs typeface="+mn-cs"/>
              </a:rPr>
              <a:t>The following table presents some examples</a:t>
            </a:r>
            <a:endParaRPr lang="en-US" dirty="0"/>
          </a:p>
        </p:txBody>
      </p:sp>
      <p:sp>
        <p:nvSpPr>
          <p:cNvPr id="4" name="Slide Number Placeholder 3"/>
          <p:cNvSpPr>
            <a:spLocks noGrp="1"/>
          </p:cNvSpPr>
          <p:nvPr>
            <p:ph type="sldNum" sz="quarter" idx="5"/>
          </p:nvPr>
        </p:nvSpPr>
        <p:spPr/>
        <p:txBody>
          <a:bodyPr/>
          <a:lstStyle/>
          <a:p>
            <a:fld id="{27C77173-FCC4-413F-93E0-E910B80B22C1}" type="slidenum">
              <a:rPr lang="en-US" smtClean="0"/>
              <a:t>30</a:t>
            </a:fld>
            <a:endParaRPr lang="en-US"/>
          </a:p>
        </p:txBody>
      </p:sp>
    </p:spTree>
    <p:extLst>
      <p:ext uri="{BB962C8B-B14F-4D97-AF65-F5344CB8AC3E}">
        <p14:creationId xmlns:p14="http://schemas.microsoft.com/office/powerpoint/2010/main" val="2333113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Since our data is sourced from social media, we manually corrected some misspellings identified as 'Not Found' during analysis. </a:t>
            </a:r>
          </a:p>
          <a:p>
            <a:r>
              <a:rPr lang="en-US" sz="1200" b="0" i="0" kern="1200" dirty="0">
                <a:solidFill>
                  <a:schemeClr val="tx1"/>
                </a:solidFill>
                <a:effectLst/>
                <a:latin typeface="+mn-lt"/>
                <a:ea typeface="+mn-ea"/>
                <a:cs typeface="+mn-cs"/>
              </a:rPr>
              <a:t>The first type of error involved incorrect spelling of a letter. </a:t>
            </a:r>
          </a:p>
          <a:p>
            <a:r>
              <a:rPr lang="en-US" sz="1200" b="0" i="0" kern="1200" dirty="0">
                <a:solidFill>
                  <a:schemeClr val="tx1"/>
                </a:solidFill>
                <a:effectLst/>
                <a:latin typeface="+mn-lt"/>
                <a:ea typeface="+mn-ea"/>
                <a:cs typeface="+mn-cs"/>
              </a:rPr>
              <a:t>The second example highlighted issues with spacing between two tokens.</a:t>
            </a:r>
            <a:endParaRPr lang="en-US" dirty="0"/>
          </a:p>
        </p:txBody>
      </p:sp>
      <p:sp>
        <p:nvSpPr>
          <p:cNvPr id="4" name="Slide Number Placeholder 3"/>
          <p:cNvSpPr>
            <a:spLocks noGrp="1"/>
          </p:cNvSpPr>
          <p:nvPr>
            <p:ph type="sldNum" sz="quarter" idx="5"/>
          </p:nvPr>
        </p:nvSpPr>
        <p:spPr/>
        <p:txBody>
          <a:bodyPr/>
          <a:lstStyle/>
          <a:p>
            <a:fld id="{27C77173-FCC4-413F-93E0-E910B80B22C1}" type="slidenum">
              <a:rPr lang="en-US" smtClean="0"/>
              <a:t>31</a:t>
            </a:fld>
            <a:endParaRPr lang="en-US"/>
          </a:p>
        </p:txBody>
      </p:sp>
    </p:spTree>
    <p:extLst>
      <p:ext uri="{BB962C8B-B14F-4D97-AF65-F5344CB8AC3E}">
        <p14:creationId xmlns:p14="http://schemas.microsoft.com/office/powerpoint/2010/main" val="22088912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preprocessing phase addresses spelling variations, elongations, and script-mixing, while also tagging numbers and non-Arabic characters. </a:t>
            </a:r>
          </a:p>
          <a:p>
            <a:r>
              <a:rPr lang="en-US" sz="1200" b="0" i="0" kern="1200" dirty="0">
                <a:solidFill>
                  <a:schemeClr val="tx1"/>
                </a:solidFill>
                <a:effectLst/>
                <a:latin typeface="+mn-lt"/>
                <a:ea typeface="+mn-ea"/>
                <a:cs typeface="+mn-cs"/>
              </a:rPr>
              <a:t>This meticulous preparation enhances subsequent analyses, achieving a recognition rate of 91.17%.</a:t>
            </a:r>
            <a:endParaRPr lang="en-US" dirty="0"/>
          </a:p>
        </p:txBody>
      </p:sp>
      <p:sp>
        <p:nvSpPr>
          <p:cNvPr id="4" name="Slide Number Placeholder 3"/>
          <p:cNvSpPr>
            <a:spLocks noGrp="1"/>
          </p:cNvSpPr>
          <p:nvPr>
            <p:ph type="sldNum" sz="quarter" idx="5"/>
          </p:nvPr>
        </p:nvSpPr>
        <p:spPr/>
        <p:txBody>
          <a:bodyPr/>
          <a:lstStyle/>
          <a:p>
            <a:fld id="{27C77173-FCC4-413F-93E0-E910B80B22C1}" type="slidenum">
              <a:rPr lang="en-US" smtClean="0"/>
              <a:t>32</a:t>
            </a:fld>
            <a:endParaRPr lang="en-US"/>
          </a:p>
        </p:txBody>
      </p:sp>
    </p:spTree>
    <p:extLst>
      <p:ext uri="{BB962C8B-B14F-4D97-AF65-F5344CB8AC3E}">
        <p14:creationId xmlns:p14="http://schemas.microsoft.com/office/powerpoint/2010/main" val="797196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processing phase, words are transformed into basic forms and grammatically categorized using Darija-specific linguistic resources and rules. Postprocessing further refines the text, providing alternative solutions for unrecognized words and improving treatment of spelling variations. This phase adeptly handles linguistic phenomena like code-switching and code-mixing, achieving a recognition rate of 86.29%.</a:t>
            </a:r>
            <a:endParaRPr lang="en-US" dirty="0"/>
          </a:p>
        </p:txBody>
      </p:sp>
      <p:sp>
        <p:nvSpPr>
          <p:cNvPr id="4" name="Slide Number Placeholder 3"/>
          <p:cNvSpPr>
            <a:spLocks noGrp="1"/>
          </p:cNvSpPr>
          <p:nvPr>
            <p:ph type="sldNum" sz="quarter" idx="5"/>
          </p:nvPr>
        </p:nvSpPr>
        <p:spPr/>
        <p:txBody>
          <a:bodyPr/>
          <a:lstStyle/>
          <a:p>
            <a:fld id="{27C77173-FCC4-413F-93E0-E910B80B22C1}" type="slidenum">
              <a:rPr lang="en-US" smtClean="0"/>
              <a:t>33</a:t>
            </a:fld>
            <a:endParaRPr lang="en-US"/>
          </a:p>
        </p:txBody>
      </p:sp>
    </p:spTree>
    <p:extLst>
      <p:ext uri="{BB962C8B-B14F-4D97-AF65-F5344CB8AC3E}">
        <p14:creationId xmlns:p14="http://schemas.microsoft.com/office/powerpoint/2010/main" val="369951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Overall, the sequential progression through these phases reflects a deep understanding of the Moroccan dialect's nuances, leading to an impressive accuracy rate of 98.91%.</a:t>
            </a:r>
          </a:p>
          <a:p>
            <a:r>
              <a:rPr lang="en-US" sz="1200" b="0" i="0" kern="1200" dirty="0">
                <a:solidFill>
                  <a:schemeClr val="tx1"/>
                </a:solidFill>
                <a:effectLst/>
                <a:latin typeface="+mn-lt"/>
                <a:ea typeface="+mn-ea"/>
                <a:cs typeface="+mn-cs"/>
              </a:rPr>
              <a:t>The 1 percent of tokens not found underscores the importance of continually updating and expanding linguistic resources to improve coverage and accuracy in language processing tasks.</a:t>
            </a:r>
          </a:p>
          <a:p>
            <a:endParaRPr lang="en-US" dirty="0"/>
          </a:p>
        </p:txBody>
      </p:sp>
      <p:sp>
        <p:nvSpPr>
          <p:cNvPr id="4" name="Slide Number Placeholder 3"/>
          <p:cNvSpPr>
            <a:spLocks noGrp="1"/>
          </p:cNvSpPr>
          <p:nvPr>
            <p:ph type="sldNum" sz="quarter" idx="5"/>
          </p:nvPr>
        </p:nvSpPr>
        <p:spPr/>
        <p:txBody>
          <a:bodyPr/>
          <a:lstStyle/>
          <a:p>
            <a:fld id="{27C77173-FCC4-413F-93E0-E910B80B22C1}" type="slidenum">
              <a:rPr lang="en-US" smtClean="0"/>
              <a:t>34</a:t>
            </a:fld>
            <a:endParaRPr lang="en-US"/>
          </a:p>
        </p:txBody>
      </p:sp>
    </p:spTree>
    <p:extLst>
      <p:ext uri="{BB962C8B-B14F-4D97-AF65-F5344CB8AC3E}">
        <p14:creationId xmlns:p14="http://schemas.microsoft.com/office/powerpoint/2010/main" val="16828112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Times New Roman" panose="02020603050405020304" pitchFamily="18" charset="0"/>
                <a:cs typeface="Times New Roman" panose="02020603050405020304" pitchFamily="18" charset="0"/>
              </a:rPr>
              <a:t>We presented an in-progress work aimed at: </a:t>
            </a:r>
          </a:p>
        </p:txBody>
      </p:sp>
      <p:sp>
        <p:nvSpPr>
          <p:cNvPr id="4" name="Espace réservé du numéro de diapositive 3"/>
          <p:cNvSpPr>
            <a:spLocks noGrp="1"/>
          </p:cNvSpPr>
          <p:nvPr>
            <p:ph type="sldNum" sz="quarter" idx="10"/>
          </p:nvPr>
        </p:nvSpPr>
        <p:spPr/>
        <p:txBody>
          <a:bodyPr/>
          <a:lstStyle/>
          <a:p>
            <a:fld id="{51B225EA-60CE-4620-B061-9EE4544F6AFB}" type="slidenum">
              <a:rPr lang="fr-FR" smtClean="0"/>
              <a:pPr/>
              <a:t>35</a:t>
            </a:fld>
            <a:endParaRPr lang="fr-FR" dirty="0"/>
          </a:p>
        </p:txBody>
      </p:sp>
    </p:spTree>
    <p:extLst>
      <p:ext uri="{BB962C8B-B14F-4D97-AF65-F5344CB8AC3E}">
        <p14:creationId xmlns:p14="http://schemas.microsoft.com/office/powerpoint/2010/main" val="2034946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Times New Roman" panose="02020603050405020304" pitchFamily="18" charset="0"/>
                <a:cs typeface="Times New Roman" panose="02020603050405020304" pitchFamily="18" charset="0"/>
              </a:rPr>
              <a:t>For future works, we plan to:</a:t>
            </a:r>
          </a:p>
        </p:txBody>
      </p:sp>
      <p:sp>
        <p:nvSpPr>
          <p:cNvPr id="4" name="Espace réservé du numéro de diapositive 3"/>
          <p:cNvSpPr>
            <a:spLocks noGrp="1"/>
          </p:cNvSpPr>
          <p:nvPr>
            <p:ph type="sldNum" sz="quarter" idx="10"/>
          </p:nvPr>
        </p:nvSpPr>
        <p:spPr/>
        <p:txBody>
          <a:bodyPr/>
          <a:lstStyle/>
          <a:p>
            <a:fld id="{51B225EA-60CE-4620-B061-9EE4544F6AFB}" type="slidenum">
              <a:rPr lang="fr-FR" smtClean="0"/>
              <a:pPr/>
              <a:t>36</a:t>
            </a:fld>
            <a:endParaRPr lang="fr-FR" dirty="0"/>
          </a:p>
        </p:txBody>
      </p:sp>
    </p:spTree>
    <p:extLst>
      <p:ext uri="{BB962C8B-B14F-4D97-AF65-F5344CB8AC3E}">
        <p14:creationId xmlns:p14="http://schemas.microsoft.com/office/powerpoint/2010/main" val="20349462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B161B4-2042-4A0A-B775-111BF4558C9D}" type="slidenum">
              <a:rPr lang="ar-MA" smtClean="0"/>
              <a:t>37</a:t>
            </a:fld>
            <a:endParaRPr lang="ar-MA"/>
          </a:p>
        </p:txBody>
      </p:sp>
    </p:spTree>
    <p:extLst>
      <p:ext uri="{BB962C8B-B14F-4D97-AF65-F5344CB8AC3E}">
        <p14:creationId xmlns:p14="http://schemas.microsoft.com/office/powerpoint/2010/main" val="3410742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Concerning the Arabic language,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We have Classical Arabic, known as the language of the Quran, with strict grammar rules and its own dictionary due to its religious importance.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Next is Modern Standard Arabic (MSA), based on Classical Arabic, regulated by linguistic authorities for consistency in written communication across Arab countries. Arabic dialects are spoken languages specific to certain areas, without official recognition or standardized rules like MSA. They evolve naturally within communities, reflecting unique linguistic traits shaped by local culture and history.</a:t>
            </a:r>
            <a:endParaRPr lang="en-US" dirty="0"/>
          </a:p>
        </p:txBody>
      </p:sp>
      <p:sp>
        <p:nvSpPr>
          <p:cNvPr id="4" name="Slide Number Placeholder 3"/>
          <p:cNvSpPr>
            <a:spLocks noGrp="1"/>
          </p:cNvSpPr>
          <p:nvPr>
            <p:ph type="sldNum" sz="quarter" idx="5"/>
          </p:nvPr>
        </p:nvSpPr>
        <p:spPr/>
        <p:txBody>
          <a:bodyPr/>
          <a:lstStyle/>
          <a:p>
            <a:fld id="{1AB161B4-2042-4A0A-B775-111BF4558C9D}" type="slidenum">
              <a:rPr lang="ar-MA" smtClean="0"/>
              <a:t>4</a:t>
            </a:fld>
            <a:endParaRPr lang="ar-MA"/>
          </a:p>
        </p:txBody>
      </p:sp>
    </p:spTree>
    <p:extLst>
      <p:ext uri="{BB962C8B-B14F-4D97-AF65-F5344CB8AC3E}">
        <p14:creationId xmlns:p14="http://schemas.microsoft.com/office/powerpoint/2010/main" val="602736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following slide presents some special examples. </a:t>
            </a:r>
          </a:p>
          <a:p>
            <a:r>
              <a:rPr lang="en-US" sz="1200" b="0" i="0" kern="1200" dirty="0">
                <a:solidFill>
                  <a:schemeClr val="tx1"/>
                </a:solidFill>
                <a:effectLst/>
                <a:latin typeface="+mn-lt"/>
                <a:ea typeface="+mn-ea"/>
                <a:cs typeface="+mn-cs"/>
              </a:rPr>
              <a:t>The first one is the word 'write.' There is no change during the transition from Classical Arabic to MSA, but in Darija, there is a change in vocalization its become. </a:t>
            </a:r>
          </a:p>
          <a:p>
            <a:r>
              <a:rPr lang="en-US" sz="1200" b="0" i="0" kern="1200" dirty="0">
                <a:solidFill>
                  <a:schemeClr val="tx1"/>
                </a:solidFill>
                <a:effectLst/>
                <a:latin typeface="+mn-lt"/>
                <a:ea typeface="+mn-ea"/>
                <a:cs typeface="+mn-cs"/>
              </a:rPr>
              <a:t>For the second word, 'bird,' there is a time shift in MSA, representing the plane. In Darija, it remains the same, with only changes in spelling of the word. </a:t>
            </a:r>
          </a:p>
          <a:p>
            <a:r>
              <a:rPr lang="en-US" sz="1200" b="0" i="0" kern="1200" dirty="0">
                <a:solidFill>
                  <a:schemeClr val="tx1"/>
                </a:solidFill>
                <a:effectLst/>
                <a:latin typeface="+mn-lt"/>
                <a:ea typeface="+mn-ea"/>
                <a:cs typeface="+mn-cs"/>
              </a:rPr>
              <a:t>These two examples illustrate a phenomenon called variant phonetics.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the word '</a:t>
            </a:r>
            <a:r>
              <a:rPr lang="en-US" sz="1200" b="0" i="0" kern="1200" dirty="0" err="1">
                <a:solidFill>
                  <a:schemeClr val="tx1"/>
                </a:solidFill>
                <a:effectLst/>
                <a:latin typeface="+mn-lt"/>
                <a:ea typeface="+mn-ea"/>
                <a:cs typeface="+mn-cs"/>
              </a:rPr>
              <a:t>qitar</a:t>
            </a:r>
            <a:r>
              <a:rPr lang="en-US" sz="1200" b="0" i="0" kern="1200" dirty="0">
                <a:solidFill>
                  <a:schemeClr val="tx1"/>
                </a:solidFill>
                <a:effectLst/>
                <a:latin typeface="+mn-lt"/>
                <a:ea typeface="+mn-ea"/>
                <a:cs typeface="+mn-cs"/>
              </a:rPr>
              <a:t>,' which means 'walking in sequence' in Classical Arabic, as depicted by a photo showing a group of camels walking in order, it translates to 'train' in MSA. However, in Darija, while it retains the same meaning, it is represented by a different token derived from a French word.</a:t>
            </a:r>
          </a:p>
          <a:p>
            <a:r>
              <a:rPr lang="en-US" sz="1200" b="0" i="0" kern="1200" dirty="0">
                <a:solidFill>
                  <a:schemeClr val="tx1"/>
                </a:solidFill>
                <a:effectLst/>
                <a:latin typeface="+mn-lt"/>
                <a:ea typeface="+mn-ea"/>
                <a:cs typeface="+mn-cs"/>
              </a:rPr>
              <a:t>Similarly, the word '</a:t>
            </a:r>
            <a:r>
              <a:rPr lang="en-US" sz="1200" b="0" i="0" kern="1200" dirty="0" err="1">
                <a:solidFill>
                  <a:schemeClr val="tx1"/>
                </a:solidFill>
                <a:effectLst/>
                <a:latin typeface="+mn-lt"/>
                <a:ea typeface="+mn-ea"/>
                <a:cs typeface="+mn-cs"/>
              </a:rPr>
              <a:t>sayara</a:t>
            </a:r>
            <a:r>
              <a:rPr lang="en-US" sz="1200" b="0" i="0" kern="1200" dirty="0">
                <a:solidFill>
                  <a:schemeClr val="tx1"/>
                </a:solidFill>
                <a:effectLst/>
                <a:latin typeface="+mn-lt"/>
                <a:ea typeface="+mn-ea"/>
                <a:cs typeface="+mn-cs"/>
              </a:rPr>
              <a:t>,' which means 'walking in different ways' in Classical Arabic, refers to vehicles, specifically 'cars,' in MSA. In Darija, it holds the same meaning as in MSA, but it is transliterated from a French word.</a:t>
            </a:r>
          </a:p>
          <a:p>
            <a:r>
              <a:rPr lang="en-US" sz="1200" b="0" i="0" kern="1200" dirty="0">
                <a:solidFill>
                  <a:schemeClr val="tx1"/>
                </a:solidFill>
                <a:effectLst/>
                <a:latin typeface="+mn-lt"/>
                <a:ea typeface="+mn-ea"/>
                <a:cs typeface="+mn-cs"/>
              </a:rPr>
              <a:t>In this instance, we observe a phenomenon called lexical borrowing.</a:t>
            </a:r>
          </a:p>
        </p:txBody>
      </p:sp>
      <p:sp>
        <p:nvSpPr>
          <p:cNvPr id="4" name="Slide Number Placeholder 3"/>
          <p:cNvSpPr>
            <a:spLocks noGrp="1"/>
          </p:cNvSpPr>
          <p:nvPr>
            <p:ph type="sldNum" sz="quarter" idx="5"/>
          </p:nvPr>
        </p:nvSpPr>
        <p:spPr/>
        <p:txBody>
          <a:bodyPr/>
          <a:lstStyle/>
          <a:p>
            <a:fld id="{27C77173-FCC4-413F-93E0-E910B80B22C1}" type="slidenum">
              <a:rPr lang="en-US" smtClean="0"/>
              <a:t>5</a:t>
            </a:fld>
            <a:endParaRPr lang="en-US"/>
          </a:p>
        </p:txBody>
      </p:sp>
    </p:spTree>
    <p:extLst>
      <p:ext uri="{BB962C8B-B14F-4D97-AF65-F5344CB8AC3E}">
        <p14:creationId xmlns:p14="http://schemas.microsoft.com/office/powerpoint/2010/main" val="1280198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sz="1200" b="0" i="0" kern="1200" dirty="0">
                <a:solidFill>
                  <a:schemeClr val="tx1"/>
                </a:solidFill>
                <a:effectLst/>
                <a:latin typeface="+mn-lt"/>
                <a:ea typeface="+mn-ea"/>
                <a:cs typeface="+mn-cs"/>
              </a:rPr>
              <a:t>Darija has its roots in Modern Standard Arabic (MSA), making up about 80% of its vocabulary.</a:t>
            </a:r>
          </a:p>
          <a:p>
            <a:r>
              <a:rPr lang="en-US" sz="1200" b="0" i="0" kern="1200" dirty="0">
                <a:solidFill>
                  <a:schemeClr val="tx1"/>
                </a:solidFill>
                <a:effectLst/>
                <a:latin typeface="+mn-lt"/>
                <a:ea typeface="+mn-ea"/>
                <a:cs typeface="+mn-cs"/>
              </a:rPr>
              <a:t>But it's not just Arabic; it also includes words from other languages. </a:t>
            </a:r>
          </a:p>
          <a:p>
            <a:r>
              <a:rPr lang="en-US" sz="1200" b="0" i="0" kern="1200" dirty="0">
                <a:solidFill>
                  <a:schemeClr val="tx1"/>
                </a:solidFill>
                <a:effectLst/>
                <a:latin typeface="+mn-lt"/>
                <a:ea typeface="+mn-ea"/>
                <a:cs typeface="+mn-cs"/>
              </a:rPr>
              <a:t>For example, Tamazight, the Berber language, makes up around 4% of Darija's words. </a:t>
            </a:r>
          </a:p>
          <a:p>
            <a:r>
              <a:rPr lang="en-US" sz="1200" b="0" i="0" kern="1200" dirty="0">
                <a:solidFill>
                  <a:schemeClr val="tx1"/>
                </a:solidFill>
                <a:effectLst/>
                <a:latin typeface="+mn-lt"/>
                <a:ea typeface="+mn-ea"/>
                <a:cs typeface="+mn-cs"/>
              </a:rPr>
              <a:t>Plus, because of Morocco's history, French has influenced about 11% of Darija's vocabulary, while Spanish contributes to roughly 5%. </a:t>
            </a:r>
            <a:br>
              <a:rPr lang="en-US" dirty="0"/>
            </a:br>
            <a:r>
              <a:rPr lang="en-US" dirty="0"/>
              <a:t>These stats </a:t>
            </a:r>
            <a:r>
              <a:rPr lang="en-US" sz="1200" b="0" i="0" kern="1200" dirty="0">
                <a:solidFill>
                  <a:schemeClr val="tx1"/>
                </a:solidFill>
                <a:effectLst/>
                <a:latin typeface="+mn-lt"/>
                <a:ea typeface="+mn-ea"/>
                <a:cs typeface="+mn-cs"/>
              </a:rPr>
              <a:t>presented are retrieved from the article.</a:t>
            </a:r>
            <a:endParaRPr lang="en-US" dirty="0"/>
          </a:p>
        </p:txBody>
      </p:sp>
      <p:sp>
        <p:nvSpPr>
          <p:cNvPr id="4" name="Slide Number Placeholder 3"/>
          <p:cNvSpPr>
            <a:spLocks noGrp="1"/>
          </p:cNvSpPr>
          <p:nvPr>
            <p:ph type="sldNum" sz="quarter" idx="5"/>
          </p:nvPr>
        </p:nvSpPr>
        <p:spPr/>
        <p:txBody>
          <a:bodyPr/>
          <a:lstStyle/>
          <a:p>
            <a:fld id="{27C77173-FCC4-413F-93E0-E910B80B22C1}" type="slidenum">
              <a:rPr lang="en-US" smtClean="0"/>
              <a:t>6</a:t>
            </a:fld>
            <a:endParaRPr lang="en-US"/>
          </a:p>
        </p:txBody>
      </p:sp>
    </p:spTree>
    <p:extLst>
      <p:ext uri="{BB962C8B-B14F-4D97-AF65-F5344CB8AC3E}">
        <p14:creationId xmlns:p14="http://schemas.microsoft.com/office/powerpoint/2010/main" val="3761530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0" i="0" kern="1200" dirty="0">
                <a:solidFill>
                  <a:schemeClr val="tx1"/>
                </a:solidFill>
                <a:effectLst/>
                <a:latin typeface="+mn-lt"/>
                <a:ea typeface="+mn-ea"/>
                <a:cs typeface="+mn-cs"/>
              </a:rPr>
              <a:t>When exploring linguistic features, </a:t>
            </a:r>
          </a:p>
          <a:p>
            <a:pPr lvl="1"/>
            <a:r>
              <a:rPr lang="en-US" sz="1200" b="0" i="0" kern="1200" dirty="0">
                <a:solidFill>
                  <a:schemeClr val="tx1"/>
                </a:solidFill>
                <a:effectLst/>
                <a:latin typeface="+mn-lt"/>
                <a:ea typeface="+mn-ea"/>
                <a:cs typeface="+mn-cs"/>
              </a:rPr>
              <a:t>we'll delve into the morphological structure, </a:t>
            </a:r>
          </a:p>
          <a:p>
            <a:pPr lvl="1"/>
            <a:r>
              <a:rPr lang="en-US" sz="1200" b="0" i="0" kern="1200" dirty="0">
                <a:solidFill>
                  <a:schemeClr val="tx1"/>
                </a:solidFill>
                <a:effectLst/>
                <a:latin typeface="+mn-lt"/>
                <a:ea typeface="+mn-ea"/>
                <a:cs typeface="+mn-cs"/>
              </a:rPr>
              <a:t>which consists of three main levels. </a:t>
            </a:r>
          </a:p>
          <a:p>
            <a:pPr lvl="1"/>
            <a:r>
              <a:rPr lang="en-US" sz="1200" b="0" i="0" kern="1200" dirty="0">
                <a:solidFill>
                  <a:schemeClr val="tx1"/>
                </a:solidFill>
                <a:effectLst/>
                <a:latin typeface="+mn-lt"/>
                <a:ea typeface="+mn-ea"/>
                <a:cs typeface="+mn-cs"/>
              </a:rPr>
              <a:t>First, there's the derivation layer, </a:t>
            </a:r>
          </a:p>
          <a:p>
            <a:pPr lvl="1"/>
            <a:r>
              <a:rPr lang="en-US" sz="1200" b="0" i="0" kern="1200" dirty="0">
                <a:solidFill>
                  <a:schemeClr val="tx1"/>
                </a:solidFill>
                <a:effectLst/>
                <a:latin typeface="+mn-lt"/>
                <a:ea typeface="+mn-ea"/>
                <a:cs typeface="+mn-cs"/>
              </a:rPr>
              <a:t>followed by the inflectional layer, </a:t>
            </a:r>
          </a:p>
          <a:p>
            <a:pPr lvl="1"/>
            <a:r>
              <a:rPr lang="en-US" sz="1200" b="0" i="0" kern="1200" dirty="0">
                <a:solidFill>
                  <a:schemeClr val="tx1"/>
                </a:solidFill>
                <a:effectLst/>
                <a:latin typeface="+mn-lt"/>
                <a:ea typeface="+mn-ea"/>
                <a:cs typeface="+mn-cs"/>
              </a:rPr>
              <a:t>and finally, the morpho-syntactic layer.</a:t>
            </a:r>
            <a:endParaRPr lang="en-US" dirty="0"/>
          </a:p>
        </p:txBody>
      </p:sp>
      <p:sp>
        <p:nvSpPr>
          <p:cNvPr id="4" name="Slide Number Placeholder 3"/>
          <p:cNvSpPr>
            <a:spLocks noGrp="1"/>
          </p:cNvSpPr>
          <p:nvPr>
            <p:ph type="sldNum" sz="quarter" idx="5"/>
          </p:nvPr>
        </p:nvSpPr>
        <p:spPr/>
        <p:txBody>
          <a:bodyPr/>
          <a:lstStyle/>
          <a:p>
            <a:fld id="{1AB161B4-2042-4A0A-B775-111BF4558C9D}" type="slidenum">
              <a:rPr lang="ar-MA" smtClean="0"/>
              <a:t>7</a:t>
            </a:fld>
            <a:endParaRPr lang="ar-MA"/>
          </a:p>
        </p:txBody>
      </p:sp>
    </p:spTree>
    <p:extLst>
      <p:ext uri="{BB962C8B-B14F-4D97-AF65-F5344CB8AC3E}">
        <p14:creationId xmlns:p14="http://schemas.microsoft.com/office/powerpoint/2010/main" val="2259184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C77173-FCC4-413F-93E0-E910B80B22C1}" type="slidenum">
              <a:rPr lang="en-US" smtClean="0"/>
              <a:t>8</a:t>
            </a:fld>
            <a:endParaRPr lang="en-US"/>
          </a:p>
        </p:txBody>
      </p:sp>
    </p:spTree>
    <p:extLst>
      <p:ext uri="{BB962C8B-B14F-4D97-AF65-F5344CB8AC3E}">
        <p14:creationId xmlns:p14="http://schemas.microsoft.com/office/powerpoint/2010/main" val="1672538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visualize this with the following examples</a:t>
            </a:r>
          </a:p>
          <a:p>
            <a:r>
              <a:rPr lang="en-US" dirty="0"/>
              <a:t>For the Agglutinative aspects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red equals sign is an agglutinative marker.</a:t>
            </a:r>
            <a:br>
              <a:rPr lang="en-US" dirty="0"/>
            </a:br>
            <a:r>
              <a:rPr lang="en-US" sz="1200" b="0" i="0" kern="1200" dirty="0">
                <a:solidFill>
                  <a:schemeClr val="tx1"/>
                </a:solidFill>
                <a:effectLst/>
                <a:latin typeface="+mn-lt"/>
                <a:ea typeface="+mn-ea"/>
                <a:cs typeface="+mn-cs"/>
              </a:rPr>
              <a:t>We divide the token into three parts: the conjunction particle, the perfect verb, and its conjugation to the third singular person.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grammatical aspects, the token is sub-tokenized as follows: the conjunction particle with the negation prefix, the perfect verb, and its conjugation to the third singular person with the negation enclitic.</a:t>
            </a:r>
            <a:r>
              <a:rPr lang="en-US" dirty="0"/>
              <a:t> .</a:t>
            </a:r>
          </a:p>
        </p:txBody>
      </p:sp>
      <p:sp>
        <p:nvSpPr>
          <p:cNvPr id="4" name="Slide Number Placeholder 3"/>
          <p:cNvSpPr>
            <a:spLocks noGrp="1"/>
          </p:cNvSpPr>
          <p:nvPr>
            <p:ph type="sldNum" sz="quarter" idx="5"/>
          </p:nvPr>
        </p:nvSpPr>
        <p:spPr/>
        <p:txBody>
          <a:bodyPr/>
          <a:lstStyle/>
          <a:p>
            <a:fld id="{1AB161B4-2042-4A0A-B775-111BF4558C9D}" type="slidenum">
              <a:rPr lang="ar-MA" smtClean="0"/>
              <a:t>9</a:t>
            </a:fld>
            <a:endParaRPr lang="ar-MA"/>
          </a:p>
        </p:txBody>
      </p:sp>
    </p:spTree>
    <p:extLst>
      <p:ext uri="{BB962C8B-B14F-4D97-AF65-F5344CB8AC3E}">
        <p14:creationId xmlns:p14="http://schemas.microsoft.com/office/powerpoint/2010/main" val="3900024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48B1E-0442-4864-93F6-5EE5B41708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8863EC-1FA8-41B9-A456-5410CE6601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1F6270-AA72-4B0E-AF96-D200579561AF}"/>
              </a:ext>
            </a:extLst>
          </p:cNvPr>
          <p:cNvSpPr>
            <a:spLocks noGrp="1"/>
          </p:cNvSpPr>
          <p:nvPr>
            <p:ph type="dt" sz="half" idx="10"/>
          </p:nvPr>
        </p:nvSpPr>
        <p:spPr/>
        <p:txBody>
          <a:bodyPr/>
          <a:lstStyle/>
          <a:p>
            <a:fld id="{FB380786-BFDC-495C-97EE-D6C725E545DE}" type="datetimeFigureOut">
              <a:rPr lang="en-US" smtClean="0"/>
              <a:t>12/10/2024</a:t>
            </a:fld>
            <a:endParaRPr lang="en-US"/>
          </a:p>
        </p:txBody>
      </p:sp>
      <p:sp>
        <p:nvSpPr>
          <p:cNvPr id="5" name="Footer Placeholder 4">
            <a:extLst>
              <a:ext uri="{FF2B5EF4-FFF2-40B4-BE49-F238E27FC236}">
                <a16:creationId xmlns:a16="http://schemas.microsoft.com/office/drawing/2014/main" id="{6C807C5C-7059-40BF-839D-3E9E5220C4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DF1BB-C192-4C5D-B35C-85D80ED6CE01}"/>
              </a:ext>
            </a:extLst>
          </p:cNvPr>
          <p:cNvSpPr>
            <a:spLocks noGrp="1"/>
          </p:cNvSpPr>
          <p:nvPr>
            <p:ph type="sldNum" sz="quarter" idx="12"/>
          </p:nvPr>
        </p:nvSpPr>
        <p:spPr/>
        <p:txBody>
          <a:bodyPr/>
          <a:lstStyle/>
          <a:p>
            <a:fld id="{B4942646-91F5-4CA5-9877-BE0175425E1C}" type="slidenum">
              <a:rPr lang="en-US" smtClean="0"/>
              <a:t>‹#›</a:t>
            </a:fld>
            <a:endParaRPr lang="en-US"/>
          </a:p>
        </p:txBody>
      </p:sp>
    </p:spTree>
    <p:extLst>
      <p:ext uri="{BB962C8B-B14F-4D97-AF65-F5344CB8AC3E}">
        <p14:creationId xmlns:p14="http://schemas.microsoft.com/office/powerpoint/2010/main" val="3515737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80C06-8C6D-4809-B4E8-ED7B7CA0EB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1E12F0-E3DA-44EA-AEC3-B861718839E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53A95D-8A3E-4AF1-AEE5-45316E34D0AC}"/>
              </a:ext>
            </a:extLst>
          </p:cNvPr>
          <p:cNvSpPr>
            <a:spLocks noGrp="1"/>
          </p:cNvSpPr>
          <p:nvPr>
            <p:ph type="dt" sz="half" idx="10"/>
          </p:nvPr>
        </p:nvSpPr>
        <p:spPr/>
        <p:txBody>
          <a:bodyPr/>
          <a:lstStyle/>
          <a:p>
            <a:fld id="{FB380786-BFDC-495C-97EE-D6C725E545DE}" type="datetimeFigureOut">
              <a:rPr lang="en-US" smtClean="0"/>
              <a:t>12/10/2024</a:t>
            </a:fld>
            <a:endParaRPr lang="en-US"/>
          </a:p>
        </p:txBody>
      </p:sp>
      <p:sp>
        <p:nvSpPr>
          <p:cNvPr id="5" name="Footer Placeholder 4">
            <a:extLst>
              <a:ext uri="{FF2B5EF4-FFF2-40B4-BE49-F238E27FC236}">
                <a16:creationId xmlns:a16="http://schemas.microsoft.com/office/drawing/2014/main" id="{37163FE8-0261-47A2-AE45-6BC44E789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9B7C8-CCA0-4C02-83C4-4A8CCD25A74C}"/>
              </a:ext>
            </a:extLst>
          </p:cNvPr>
          <p:cNvSpPr>
            <a:spLocks noGrp="1"/>
          </p:cNvSpPr>
          <p:nvPr>
            <p:ph type="sldNum" sz="quarter" idx="12"/>
          </p:nvPr>
        </p:nvSpPr>
        <p:spPr/>
        <p:txBody>
          <a:bodyPr/>
          <a:lstStyle/>
          <a:p>
            <a:fld id="{B4942646-91F5-4CA5-9877-BE0175425E1C}" type="slidenum">
              <a:rPr lang="en-US" smtClean="0"/>
              <a:t>‹#›</a:t>
            </a:fld>
            <a:endParaRPr lang="en-US"/>
          </a:p>
        </p:txBody>
      </p:sp>
    </p:spTree>
    <p:extLst>
      <p:ext uri="{BB962C8B-B14F-4D97-AF65-F5344CB8AC3E}">
        <p14:creationId xmlns:p14="http://schemas.microsoft.com/office/powerpoint/2010/main" val="356426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30453C-4F51-4746-8EAF-21E30CF52B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C1B943-0C71-47CB-85E2-F9AF72E1C2B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9D632-9847-4EEE-AC7A-4130F2C5A67C}"/>
              </a:ext>
            </a:extLst>
          </p:cNvPr>
          <p:cNvSpPr>
            <a:spLocks noGrp="1"/>
          </p:cNvSpPr>
          <p:nvPr>
            <p:ph type="dt" sz="half" idx="10"/>
          </p:nvPr>
        </p:nvSpPr>
        <p:spPr/>
        <p:txBody>
          <a:bodyPr/>
          <a:lstStyle/>
          <a:p>
            <a:fld id="{FB380786-BFDC-495C-97EE-D6C725E545DE}" type="datetimeFigureOut">
              <a:rPr lang="en-US" smtClean="0"/>
              <a:t>12/10/2024</a:t>
            </a:fld>
            <a:endParaRPr lang="en-US"/>
          </a:p>
        </p:txBody>
      </p:sp>
      <p:sp>
        <p:nvSpPr>
          <p:cNvPr id="5" name="Footer Placeholder 4">
            <a:extLst>
              <a:ext uri="{FF2B5EF4-FFF2-40B4-BE49-F238E27FC236}">
                <a16:creationId xmlns:a16="http://schemas.microsoft.com/office/drawing/2014/main" id="{EDD2C243-D2E6-4443-A2F0-5308547FB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2A3D5-5F8B-4ACC-9A15-9454A34E1105}"/>
              </a:ext>
            </a:extLst>
          </p:cNvPr>
          <p:cNvSpPr>
            <a:spLocks noGrp="1"/>
          </p:cNvSpPr>
          <p:nvPr>
            <p:ph type="sldNum" sz="quarter" idx="12"/>
          </p:nvPr>
        </p:nvSpPr>
        <p:spPr/>
        <p:txBody>
          <a:bodyPr/>
          <a:lstStyle/>
          <a:p>
            <a:fld id="{B4942646-91F5-4CA5-9877-BE0175425E1C}" type="slidenum">
              <a:rPr lang="en-US" smtClean="0"/>
              <a:t>‹#›</a:t>
            </a:fld>
            <a:endParaRPr lang="en-US"/>
          </a:p>
        </p:txBody>
      </p:sp>
    </p:spTree>
    <p:extLst>
      <p:ext uri="{BB962C8B-B14F-4D97-AF65-F5344CB8AC3E}">
        <p14:creationId xmlns:p14="http://schemas.microsoft.com/office/powerpoint/2010/main" val="1743093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BE357-B368-4C4E-B46B-A625ACFDD8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AB2830-2924-4CB7-9805-BE5423DD83D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1ECD01-2A35-40A4-B758-F145697A4408}"/>
              </a:ext>
            </a:extLst>
          </p:cNvPr>
          <p:cNvSpPr>
            <a:spLocks noGrp="1"/>
          </p:cNvSpPr>
          <p:nvPr>
            <p:ph type="dt" sz="half" idx="10"/>
          </p:nvPr>
        </p:nvSpPr>
        <p:spPr/>
        <p:txBody>
          <a:bodyPr/>
          <a:lstStyle/>
          <a:p>
            <a:fld id="{FB380786-BFDC-495C-97EE-D6C725E545DE}" type="datetimeFigureOut">
              <a:rPr lang="en-US" smtClean="0"/>
              <a:t>12/10/2024</a:t>
            </a:fld>
            <a:endParaRPr lang="en-US"/>
          </a:p>
        </p:txBody>
      </p:sp>
      <p:sp>
        <p:nvSpPr>
          <p:cNvPr id="5" name="Footer Placeholder 4">
            <a:extLst>
              <a:ext uri="{FF2B5EF4-FFF2-40B4-BE49-F238E27FC236}">
                <a16:creationId xmlns:a16="http://schemas.microsoft.com/office/drawing/2014/main" id="{EA5CAA64-48D6-4AC5-B932-A655242248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B2A7E-155D-4DF6-BA5C-B9CE981AE8FA}"/>
              </a:ext>
            </a:extLst>
          </p:cNvPr>
          <p:cNvSpPr>
            <a:spLocks noGrp="1"/>
          </p:cNvSpPr>
          <p:nvPr>
            <p:ph type="sldNum" sz="quarter" idx="12"/>
          </p:nvPr>
        </p:nvSpPr>
        <p:spPr/>
        <p:txBody>
          <a:bodyPr/>
          <a:lstStyle/>
          <a:p>
            <a:fld id="{B4942646-91F5-4CA5-9877-BE0175425E1C}" type="slidenum">
              <a:rPr lang="en-US" smtClean="0"/>
              <a:t>‹#›</a:t>
            </a:fld>
            <a:endParaRPr lang="en-US"/>
          </a:p>
        </p:txBody>
      </p:sp>
    </p:spTree>
    <p:extLst>
      <p:ext uri="{BB962C8B-B14F-4D97-AF65-F5344CB8AC3E}">
        <p14:creationId xmlns:p14="http://schemas.microsoft.com/office/powerpoint/2010/main" val="400087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AE362-A152-45E3-A5DB-03ACCBA717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AD3A9C-6D5A-4797-83DF-0C6C02CF11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859555C-D21C-4578-AE82-37B170B60CF8}"/>
              </a:ext>
            </a:extLst>
          </p:cNvPr>
          <p:cNvSpPr>
            <a:spLocks noGrp="1"/>
          </p:cNvSpPr>
          <p:nvPr>
            <p:ph type="dt" sz="half" idx="10"/>
          </p:nvPr>
        </p:nvSpPr>
        <p:spPr/>
        <p:txBody>
          <a:bodyPr/>
          <a:lstStyle/>
          <a:p>
            <a:fld id="{FB380786-BFDC-495C-97EE-D6C725E545DE}" type="datetimeFigureOut">
              <a:rPr lang="en-US" smtClean="0"/>
              <a:t>12/10/2024</a:t>
            </a:fld>
            <a:endParaRPr lang="en-US"/>
          </a:p>
        </p:txBody>
      </p:sp>
      <p:sp>
        <p:nvSpPr>
          <p:cNvPr id="5" name="Footer Placeholder 4">
            <a:extLst>
              <a:ext uri="{FF2B5EF4-FFF2-40B4-BE49-F238E27FC236}">
                <a16:creationId xmlns:a16="http://schemas.microsoft.com/office/drawing/2014/main" id="{FAD4F848-96BA-4E16-94C9-C8DD09576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F5F79-F9A2-4665-9606-4EBB80B1325C}"/>
              </a:ext>
            </a:extLst>
          </p:cNvPr>
          <p:cNvSpPr>
            <a:spLocks noGrp="1"/>
          </p:cNvSpPr>
          <p:nvPr>
            <p:ph type="sldNum" sz="quarter" idx="12"/>
          </p:nvPr>
        </p:nvSpPr>
        <p:spPr/>
        <p:txBody>
          <a:bodyPr/>
          <a:lstStyle/>
          <a:p>
            <a:fld id="{B4942646-91F5-4CA5-9877-BE0175425E1C}" type="slidenum">
              <a:rPr lang="en-US" smtClean="0"/>
              <a:t>‹#›</a:t>
            </a:fld>
            <a:endParaRPr lang="en-US"/>
          </a:p>
        </p:txBody>
      </p:sp>
    </p:spTree>
    <p:extLst>
      <p:ext uri="{BB962C8B-B14F-4D97-AF65-F5344CB8AC3E}">
        <p14:creationId xmlns:p14="http://schemas.microsoft.com/office/powerpoint/2010/main" val="1518951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C7F3-3933-4E63-9B3A-8B7B146B1B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2AD74E-F235-49F3-BBC2-8396E2B57F0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3AC8C1-814E-42D2-8E12-6924271F2F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4A251E-48B4-41A6-B541-839798E7CD4E}"/>
              </a:ext>
            </a:extLst>
          </p:cNvPr>
          <p:cNvSpPr>
            <a:spLocks noGrp="1"/>
          </p:cNvSpPr>
          <p:nvPr>
            <p:ph type="dt" sz="half" idx="10"/>
          </p:nvPr>
        </p:nvSpPr>
        <p:spPr/>
        <p:txBody>
          <a:bodyPr/>
          <a:lstStyle/>
          <a:p>
            <a:fld id="{FB380786-BFDC-495C-97EE-D6C725E545DE}" type="datetimeFigureOut">
              <a:rPr lang="en-US" smtClean="0"/>
              <a:t>12/10/2024</a:t>
            </a:fld>
            <a:endParaRPr lang="en-US"/>
          </a:p>
        </p:txBody>
      </p:sp>
      <p:sp>
        <p:nvSpPr>
          <p:cNvPr id="6" name="Footer Placeholder 5">
            <a:extLst>
              <a:ext uri="{FF2B5EF4-FFF2-40B4-BE49-F238E27FC236}">
                <a16:creationId xmlns:a16="http://schemas.microsoft.com/office/drawing/2014/main" id="{20A04739-69BB-4BE1-A4B5-F9C95843B2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2D6186-01D5-4A5D-9F1D-C8C5230186DD}"/>
              </a:ext>
            </a:extLst>
          </p:cNvPr>
          <p:cNvSpPr>
            <a:spLocks noGrp="1"/>
          </p:cNvSpPr>
          <p:nvPr>
            <p:ph type="sldNum" sz="quarter" idx="12"/>
          </p:nvPr>
        </p:nvSpPr>
        <p:spPr/>
        <p:txBody>
          <a:bodyPr/>
          <a:lstStyle/>
          <a:p>
            <a:fld id="{B4942646-91F5-4CA5-9877-BE0175425E1C}" type="slidenum">
              <a:rPr lang="en-US" smtClean="0"/>
              <a:t>‹#›</a:t>
            </a:fld>
            <a:endParaRPr lang="en-US"/>
          </a:p>
        </p:txBody>
      </p:sp>
    </p:spTree>
    <p:extLst>
      <p:ext uri="{BB962C8B-B14F-4D97-AF65-F5344CB8AC3E}">
        <p14:creationId xmlns:p14="http://schemas.microsoft.com/office/powerpoint/2010/main" val="1176163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E078F-6501-4128-A6D3-96ECF97B04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FB5682-B494-4BFA-AAB0-5E4BB00D75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72378F-9D23-43A8-A8B4-17D9546BD77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B90605-3C23-4AEB-BB3A-AD236D01BD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103EBAC-EFD9-493F-ACD0-6ED7D0381E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87EC4B-DB34-4C8F-AB6B-44D6DB28ECAB}"/>
              </a:ext>
            </a:extLst>
          </p:cNvPr>
          <p:cNvSpPr>
            <a:spLocks noGrp="1"/>
          </p:cNvSpPr>
          <p:nvPr>
            <p:ph type="dt" sz="half" idx="10"/>
          </p:nvPr>
        </p:nvSpPr>
        <p:spPr/>
        <p:txBody>
          <a:bodyPr/>
          <a:lstStyle/>
          <a:p>
            <a:fld id="{FB380786-BFDC-495C-97EE-D6C725E545DE}" type="datetimeFigureOut">
              <a:rPr lang="en-US" smtClean="0"/>
              <a:t>12/10/2024</a:t>
            </a:fld>
            <a:endParaRPr lang="en-US"/>
          </a:p>
        </p:txBody>
      </p:sp>
      <p:sp>
        <p:nvSpPr>
          <p:cNvPr id="8" name="Footer Placeholder 7">
            <a:extLst>
              <a:ext uri="{FF2B5EF4-FFF2-40B4-BE49-F238E27FC236}">
                <a16:creationId xmlns:a16="http://schemas.microsoft.com/office/drawing/2014/main" id="{CC7BBC81-152C-4F1E-9699-A3CF69F803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A63A08-7893-44FC-B142-381BDCAA99E9}"/>
              </a:ext>
            </a:extLst>
          </p:cNvPr>
          <p:cNvSpPr>
            <a:spLocks noGrp="1"/>
          </p:cNvSpPr>
          <p:nvPr>
            <p:ph type="sldNum" sz="quarter" idx="12"/>
          </p:nvPr>
        </p:nvSpPr>
        <p:spPr/>
        <p:txBody>
          <a:bodyPr/>
          <a:lstStyle/>
          <a:p>
            <a:fld id="{B4942646-91F5-4CA5-9877-BE0175425E1C}" type="slidenum">
              <a:rPr lang="en-US" smtClean="0"/>
              <a:t>‹#›</a:t>
            </a:fld>
            <a:endParaRPr lang="en-US"/>
          </a:p>
        </p:txBody>
      </p:sp>
    </p:spTree>
    <p:extLst>
      <p:ext uri="{BB962C8B-B14F-4D97-AF65-F5344CB8AC3E}">
        <p14:creationId xmlns:p14="http://schemas.microsoft.com/office/powerpoint/2010/main" val="3810722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F1575-3947-4261-BC13-BBBEE2B1BA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D9BF4D-CEFE-42BD-9397-B000D018AEBD}"/>
              </a:ext>
            </a:extLst>
          </p:cNvPr>
          <p:cNvSpPr>
            <a:spLocks noGrp="1"/>
          </p:cNvSpPr>
          <p:nvPr>
            <p:ph type="dt" sz="half" idx="10"/>
          </p:nvPr>
        </p:nvSpPr>
        <p:spPr/>
        <p:txBody>
          <a:bodyPr/>
          <a:lstStyle/>
          <a:p>
            <a:fld id="{FB380786-BFDC-495C-97EE-D6C725E545DE}" type="datetimeFigureOut">
              <a:rPr lang="en-US" smtClean="0"/>
              <a:t>12/10/2024</a:t>
            </a:fld>
            <a:endParaRPr lang="en-US"/>
          </a:p>
        </p:txBody>
      </p:sp>
      <p:sp>
        <p:nvSpPr>
          <p:cNvPr id="4" name="Footer Placeholder 3">
            <a:extLst>
              <a:ext uri="{FF2B5EF4-FFF2-40B4-BE49-F238E27FC236}">
                <a16:creationId xmlns:a16="http://schemas.microsoft.com/office/drawing/2014/main" id="{1B33F71F-D21C-47EC-B249-F9952E772E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C8193C-F149-4384-A56B-52FDE30A3425}"/>
              </a:ext>
            </a:extLst>
          </p:cNvPr>
          <p:cNvSpPr>
            <a:spLocks noGrp="1"/>
          </p:cNvSpPr>
          <p:nvPr>
            <p:ph type="sldNum" sz="quarter" idx="12"/>
          </p:nvPr>
        </p:nvSpPr>
        <p:spPr/>
        <p:txBody>
          <a:bodyPr/>
          <a:lstStyle/>
          <a:p>
            <a:fld id="{B4942646-91F5-4CA5-9877-BE0175425E1C}" type="slidenum">
              <a:rPr lang="en-US" smtClean="0"/>
              <a:t>‹#›</a:t>
            </a:fld>
            <a:endParaRPr lang="en-US"/>
          </a:p>
        </p:txBody>
      </p:sp>
    </p:spTree>
    <p:extLst>
      <p:ext uri="{BB962C8B-B14F-4D97-AF65-F5344CB8AC3E}">
        <p14:creationId xmlns:p14="http://schemas.microsoft.com/office/powerpoint/2010/main" val="1371183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32B394-EC61-416F-8BF0-D05ED8262058}"/>
              </a:ext>
            </a:extLst>
          </p:cNvPr>
          <p:cNvSpPr>
            <a:spLocks noGrp="1"/>
          </p:cNvSpPr>
          <p:nvPr>
            <p:ph type="dt" sz="half" idx="10"/>
          </p:nvPr>
        </p:nvSpPr>
        <p:spPr/>
        <p:txBody>
          <a:bodyPr/>
          <a:lstStyle/>
          <a:p>
            <a:fld id="{FB380786-BFDC-495C-97EE-D6C725E545DE}" type="datetimeFigureOut">
              <a:rPr lang="en-US" smtClean="0"/>
              <a:t>12/10/2024</a:t>
            </a:fld>
            <a:endParaRPr lang="en-US"/>
          </a:p>
        </p:txBody>
      </p:sp>
      <p:sp>
        <p:nvSpPr>
          <p:cNvPr id="3" name="Footer Placeholder 2">
            <a:extLst>
              <a:ext uri="{FF2B5EF4-FFF2-40B4-BE49-F238E27FC236}">
                <a16:creationId xmlns:a16="http://schemas.microsoft.com/office/drawing/2014/main" id="{A584950D-7910-4F0D-98CD-CC43421EFA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D59241-1D28-4935-A678-11C2D235CEE8}"/>
              </a:ext>
            </a:extLst>
          </p:cNvPr>
          <p:cNvSpPr>
            <a:spLocks noGrp="1"/>
          </p:cNvSpPr>
          <p:nvPr>
            <p:ph type="sldNum" sz="quarter" idx="12"/>
          </p:nvPr>
        </p:nvSpPr>
        <p:spPr/>
        <p:txBody>
          <a:bodyPr/>
          <a:lstStyle/>
          <a:p>
            <a:fld id="{B4942646-91F5-4CA5-9877-BE0175425E1C}" type="slidenum">
              <a:rPr lang="en-US" smtClean="0"/>
              <a:t>‹#›</a:t>
            </a:fld>
            <a:endParaRPr lang="en-US"/>
          </a:p>
        </p:txBody>
      </p:sp>
    </p:spTree>
    <p:extLst>
      <p:ext uri="{BB962C8B-B14F-4D97-AF65-F5344CB8AC3E}">
        <p14:creationId xmlns:p14="http://schemas.microsoft.com/office/powerpoint/2010/main" val="3421518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A362-1FA8-4AC9-A0CB-FCF363ADC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63017F-FCA9-40C4-918C-0DC33F001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207257-6AA8-491C-987E-851CBEABD1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99C0C8-F9F7-4821-904B-2C05A7241373}"/>
              </a:ext>
            </a:extLst>
          </p:cNvPr>
          <p:cNvSpPr>
            <a:spLocks noGrp="1"/>
          </p:cNvSpPr>
          <p:nvPr>
            <p:ph type="dt" sz="half" idx="10"/>
          </p:nvPr>
        </p:nvSpPr>
        <p:spPr/>
        <p:txBody>
          <a:bodyPr/>
          <a:lstStyle/>
          <a:p>
            <a:fld id="{FB380786-BFDC-495C-97EE-D6C725E545DE}" type="datetimeFigureOut">
              <a:rPr lang="en-US" smtClean="0"/>
              <a:t>12/10/2024</a:t>
            </a:fld>
            <a:endParaRPr lang="en-US"/>
          </a:p>
        </p:txBody>
      </p:sp>
      <p:sp>
        <p:nvSpPr>
          <p:cNvPr id="6" name="Footer Placeholder 5">
            <a:extLst>
              <a:ext uri="{FF2B5EF4-FFF2-40B4-BE49-F238E27FC236}">
                <a16:creationId xmlns:a16="http://schemas.microsoft.com/office/drawing/2014/main" id="{1FBF253F-514F-469B-BE33-D8A70061A0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AE1008-4D47-425C-8821-54C2ADB094CE}"/>
              </a:ext>
            </a:extLst>
          </p:cNvPr>
          <p:cNvSpPr>
            <a:spLocks noGrp="1"/>
          </p:cNvSpPr>
          <p:nvPr>
            <p:ph type="sldNum" sz="quarter" idx="12"/>
          </p:nvPr>
        </p:nvSpPr>
        <p:spPr/>
        <p:txBody>
          <a:bodyPr/>
          <a:lstStyle/>
          <a:p>
            <a:fld id="{B4942646-91F5-4CA5-9877-BE0175425E1C}" type="slidenum">
              <a:rPr lang="en-US" smtClean="0"/>
              <a:t>‹#›</a:t>
            </a:fld>
            <a:endParaRPr lang="en-US"/>
          </a:p>
        </p:txBody>
      </p:sp>
    </p:spTree>
    <p:extLst>
      <p:ext uri="{BB962C8B-B14F-4D97-AF65-F5344CB8AC3E}">
        <p14:creationId xmlns:p14="http://schemas.microsoft.com/office/powerpoint/2010/main" val="170310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35E3A-94E8-471E-9D6A-02A84644C4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7468C4-F139-40C9-B529-A1E500C8DD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82D307-7A67-43A4-8300-801BE55E12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2EC47EC-1D0C-4160-9F99-4BD59DF99710}"/>
              </a:ext>
            </a:extLst>
          </p:cNvPr>
          <p:cNvSpPr>
            <a:spLocks noGrp="1"/>
          </p:cNvSpPr>
          <p:nvPr>
            <p:ph type="dt" sz="half" idx="10"/>
          </p:nvPr>
        </p:nvSpPr>
        <p:spPr/>
        <p:txBody>
          <a:bodyPr/>
          <a:lstStyle/>
          <a:p>
            <a:fld id="{FB380786-BFDC-495C-97EE-D6C725E545DE}" type="datetimeFigureOut">
              <a:rPr lang="en-US" smtClean="0"/>
              <a:t>12/10/2024</a:t>
            </a:fld>
            <a:endParaRPr lang="en-US"/>
          </a:p>
        </p:txBody>
      </p:sp>
      <p:sp>
        <p:nvSpPr>
          <p:cNvPr id="6" name="Footer Placeholder 5">
            <a:extLst>
              <a:ext uri="{FF2B5EF4-FFF2-40B4-BE49-F238E27FC236}">
                <a16:creationId xmlns:a16="http://schemas.microsoft.com/office/drawing/2014/main" id="{05C3E20D-3AD7-4E3F-A743-9F16252B7F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D872DC-621A-48D1-A2F4-2B9264F7AB98}"/>
              </a:ext>
            </a:extLst>
          </p:cNvPr>
          <p:cNvSpPr>
            <a:spLocks noGrp="1"/>
          </p:cNvSpPr>
          <p:nvPr>
            <p:ph type="sldNum" sz="quarter" idx="12"/>
          </p:nvPr>
        </p:nvSpPr>
        <p:spPr/>
        <p:txBody>
          <a:bodyPr/>
          <a:lstStyle/>
          <a:p>
            <a:fld id="{B4942646-91F5-4CA5-9877-BE0175425E1C}" type="slidenum">
              <a:rPr lang="en-US" smtClean="0"/>
              <a:t>‹#›</a:t>
            </a:fld>
            <a:endParaRPr lang="en-US"/>
          </a:p>
        </p:txBody>
      </p:sp>
    </p:spTree>
    <p:extLst>
      <p:ext uri="{BB962C8B-B14F-4D97-AF65-F5344CB8AC3E}">
        <p14:creationId xmlns:p14="http://schemas.microsoft.com/office/powerpoint/2010/main" val="1810688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38847B-01E1-4F16-903C-0DBDB691AF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BD4379-7633-4E4C-B0C2-8298039DB5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07AAD-CD4E-472D-9A8B-C209BCC196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80786-BFDC-495C-97EE-D6C725E545DE}" type="datetimeFigureOut">
              <a:rPr lang="en-US" smtClean="0"/>
              <a:t>12/10/2024</a:t>
            </a:fld>
            <a:endParaRPr lang="en-US"/>
          </a:p>
        </p:txBody>
      </p:sp>
      <p:sp>
        <p:nvSpPr>
          <p:cNvPr id="5" name="Footer Placeholder 4">
            <a:extLst>
              <a:ext uri="{FF2B5EF4-FFF2-40B4-BE49-F238E27FC236}">
                <a16:creationId xmlns:a16="http://schemas.microsoft.com/office/drawing/2014/main" id="{4BFE2760-3C2D-4F65-8550-45A36D8EE0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975453-0F31-4D14-BBD4-3FCDE32A86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942646-91F5-4CA5-9877-BE0175425E1C}" type="slidenum">
              <a:rPr lang="en-US" smtClean="0"/>
              <a:t>‹#›</a:t>
            </a:fld>
            <a:endParaRPr lang="en-US"/>
          </a:p>
        </p:txBody>
      </p:sp>
    </p:spTree>
    <p:extLst>
      <p:ext uri="{BB962C8B-B14F-4D97-AF65-F5344CB8AC3E}">
        <p14:creationId xmlns:p14="http://schemas.microsoft.com/office/powerpoint/2010/main" val="1315943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jp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1.jpg"/><Relationship Id="rId11" Type="http://schemas.openxmlformats.org/officeDocument/2006/relationships/image" Target="../media/image36.jfif"/><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0.sv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4.sv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4.sv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slides/_rels/slide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4.svg"/></Relationships>
</file>

<file path=ppt/slides/_rels/slide25.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53.png"/><Relationship Id="rId7" Type="http://schemas.openxmlformats.org/officeDocument/2006/relationships/image" Target="../media/image5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54.svg"/></Relationships>
</file>

<file path=ppt/slides/_rels/slide26.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53.png"/><Relationship Id="rId7"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54.svg"/></Relationships>
</file>

<file path=ppt/slides/_rels/slide27.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sv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3.pn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notesSlide" Target="../notesSlides/notesSlide3.xml"/><Relationship Id="rId16" Type="http://schemas.openxmlformats.org/officeDocument/2006/relationships/image" Target="../media/image17.sv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56.svg"/><Relationship Id="rId4" Type="http://schemas.openxmlformats.org/officeDocument/2006/relationships/image" Target="../media/image55.png"/></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6.svg"/></Relationships>
</file>

<file path=ppt/slides/_rels/slide3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8.PNG"/><Relationship Id="rId7" Type="http://schemas.openxmlformats.org/officeDocument/2006/relationships/image" Target="../media/image22.svg"/><Relationship Id="rId12"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2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DF4B5D-6116-401C-90E8-2B290373A3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5" y="135761"/>
            <a:ext cx="2800350" cy="940836"/>
          </a:xfrm>
          <a:prstGeom prst="rect">
            <a:avLst/>
          </a:prstGeom>
        </p:spPr>
      </p:pic>
      <p:pic>
        <p:nvPicPr>
          <p:cNvPr id="5" name="Picture 2" descr="Faculté des Sciences - UMP Oujda">
            <a:extLst>
              <a:ext uri="{FF2B5EF4-FFF2-40B4-BE49-F238E27FC236}">
                <a16:creationId xmlns:a16="http://schemas.microsoft.com/office/drawing/2014/main" id="{E6A99D5A-AE6E-4CBD-9387-C816562A17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6932" y="132735"/>
            <a:ext cx="1771650" cy="17716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AFAD430-0B11-4CCB-A5CA-82FA05EFABA7}"/>
              </a:ext>
            </a:extLst>
          </p:cNvPr>
          <p:cNvSpPr/>
          <p:nvPr/>
        </p:nvSpPr>
        <p:spPr>
          <a:xfrm>
            <a:off x="10806387" y="6488668"/>
            <a:ext cx="1300356" cy="369332"/>
          </a:xfrm>
          <a:prstGeom prst="rect">
            <a:avLst/>
          </a:prstGeom>
        </p:spPr>
        <p:txBody>
          <a:bodyPr wrap="none">
            <a:spAutoFit/>
          </a:bodyPr>
          <a:lstStyle/>
          <a:p>
            <a:r>
              <a:rPr lang="en-US" dirty="0"/>
              <a:t>07/05/2024</a:t>
            </a:r>
          </a:p>
        </p:txBody>
      </p:sp>
      <p:sp>
        <p:nvSpPr>
          <p:cNvPr id="7" name="Oval 6">
            <a:extLst>
              <a:ext uri="{FF2B5EF4-FFF2-40B4-BE49-F238E27FC236}">
                <a16:creationId xmlns:a16="http://schemas.microsoft.com/office/drawing/2014/main" id="{32DF7B06-BAE4-45DC-B40E-42E0CC158CD0}"/>
              </a:ext>
            </a:extLst>
          </p:cNvPr>
          <p:cNvSpPr/>
          <p:nvPr/>
        </p:nvSpPr>
        <p:spPr>
          <a:xfrm>
            <a:off x="790434" y="1244595"/>
            <a:ext cx="10374927" cy="3195230"/>
          </a:xfrm>
          <a:prstGeom prst="ellipse">
            <a:avLst/>
          </a:prstGeom>
          <a:ln w="57150">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Challenges and Advances in Constructing Arabic Dialect Corpora and Linguistic Tools for the Moroccan </a:t>
            </a:r>
            <a:r>
              <a:rPr lang="en-US" sz="3600" dirty="0">
                <a:ln w="0"/>
                <a:solidFill>
                  <a:schemeClr val="tx1"/>
                </a:solidFill>
                <a:effectLst>
                  <a:outerShdw blurRad="75057" dist="38100" dir="5400000" sy="-20000" rotWithShape="0">
                    <a:prstClr val="black">
                      <a:alpha val="25000"/>
                    </a:prstClr>
                  </a:outerShdw>
                </a:effectLst>
                <a:latin typeface="Times New Roman" panose="02020603050405020304" pitchFamily="18" charset="0"/>
                <a:cs typeface="Times New Roman" panose="02020603050405020304" pitchFamily="18" charset="0"/>
              </a:rPr>
              <a:t>Dialect</a:t>
            </a:r>
          </a:p>
        </p:txBody>
      </p:sp>
      <p:sp>
        <p:nvSpPr>
          <p:cNvPr id="2" name="Rectangle 1">
            <a:extLst>
              <a:ext uri="{FF2B5EF4-FFF2-40B4-BE49-F238E27FC236}">
                <a16:creationId xmlns:a16="http://schemas.microsoft.com/office/drawing/2014/main" id="{FD7BCF42-319B-4080-BC97-813C95675F5D}"/>
              </a:ext>
            </a:extLst>
          </p:cNvPr>
          <p:cNvSpPr/>
          <p:nvPr/>
        </p:nvSpPr>
        <p:spPr>
          <a:xfrm>
            <a:off x="0" y="5780782"/>
            <a:ext cx="2568332" cy="707886"/>
          </a:xfrm>
          <a:prstGeom prst="rect">
            <a:avLst/>
          </a:prstGeom>
        </p:spPr>
        <p:txBody>
          <a:bodyPr wrap="none">
            <a:spAutoFit/>
          </a:bodyPr>
          <a:lstStyle/>
          <a:p>
            <a:r>
              <a:rPr lang="en-US" sz="4000" dirty="0">
                <a:solidFill>
                  <a:schemeClr val="accent1">
                    <a:lumMod val="75000"/>
                  </a:schemeClr>
                </a:solidFill>
                <a:latin typeface="Readex Pro"/>
              </a:rPr>
              <a:t>AIUCD2024</a:t>
            </a:r>
            <a:endParaRPr lang="en-US" sz="4000" dirty="0">
              <a:solidFill>
                <a:schemeClr val="accent1">
                  <a:lumMod val="75000"/>
                </a:schemeClr>
              </a:solidFill>
            </a:endParaRPr>
          </a:p>
        </p:txBody>
      </p:sp>
      <p:pic>
        <p:nvPicPr>
          <p:cNvPr id="8" name="Picture 7">
            <a:extLst>
              <a:ext uri="{FF2B5EF4-FFF2-40B4-BE49-F238E27FC236}">
                <a16:creationId xmlns:a16="http://schemas.microsoft.com/office/drawing/2014/main" id="{5B7C9FA5-C895-4D87-B93E-DF4CCACB7B89}"/>
              </a:ext>
            </a:extLst>
          </p:cNvPr>
          <p:cNvPicPr>
            <a:picLocks noChangeAspect="1"/>
          </p:cNvPicPr>
          <p:nvPr/>
        </p:nvPicPr>
        <p:blipFill rotWithShape="1">
          <a:blip r:embed="rId5">
            <a:extLst>
              <a:ext uri="{28A0092B-C50C-407E-A947-70E740481C1C}">
                <a14:useLocalDpi xmlns:a14="http://schemas.microsoft.com/office/drawing/2010/main" val="0"/>
              </a:ext>
            </a:extLst>
          </a:blip>
          <a:srcRect r="79014" b="-16187"/>
          <a:stretch/>
        </p:blipFill>
        <p:spPr>
          <a:xfrm>
            <a:off x="10529931" y="4759016"/>
            <a:ext cx="1270861" cy="1594238"/>
          </a:xfrm>
          <a:prstGeom prst="rect">
            <a:avLst/>
          </a:prstGeom>
        </p:spPr>
      </p:pic>
      <p:sp>
        <p:nvSpPr>
          <p:cNvPr id="3" name="TextBox 2">
            <a:extLst>
              <a:ext uri="{FF2B5EF4-FFF2-40B4-BE49-F238E27FC236}">
                <a16:creationId xmlns:a16="http://schemas.microsoft.com/office/drawing/2014/main" id="{7FD2AB5A-AF9D-4EBB-BD06-F139FC8D36B9}"/>
              </a:ext>
            </a:extLst>
          </p:cNvPr>
          <p:cNvSpPr txBox="1"/>
          <p:nvPr/>
        </p:nvSpPr>
        <p:spPr>
          <a:xfrm>
            <a:off x="4370832" y="4659298"/>
            <a:ext cx="4910483" cy="954107"/>
          </a:xfrm>
          <a:prstGeom prst="rect">
            <a:avLst/>
          </a:prstGeom>
          <a:noFill/>
        </p:spPr>
        <p:txBody>
          <a:bodyPr wrap="square" rtlCol="0">
            <a:spAutoFit/>
          </a:bodyPr>
          <a:lstStyle/>
          <a:p>
            <a:r>
              <a:rPr lang="en-US" sz="2800" dirty="0">
                <a:ln w="0"/>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Nadia khlif</a:t>
            </a:r>
          </a:p>
          <a:p>
            <a:r>
              <a:rPr lang="en-US" sz="2800" dirty="0">
                <a:ln w="0"/>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nadia.khlif@ilc.cnr.it</a:t>
            </a:r>
          </a:p>
        </p:txBody>
      </p:sp>
    </p:spTree>
    <p:extLst>
      <p:ext uri="{BB962C8B-B14F-4D97-AF65-F5344CB8AC3E}">
        <p14:creationId xmlns:p14="http://schemas.microsoft.com/office/powerpoint/2010/main" val="2376868676"/>
      </p:ext>
    </p:extLst>
  </p:cSld>
  <p:clrMapOvr>
    <a:masterClrMapping/>
  </p:clrMapOvr>
  <mc:AlternateContent xmlns:mc="http://schemas.openxmlformats.org/markup-compatibility/2006" xmlns:p14="http://schemas.microsoft.com/office/powerpoint/2010/main">
    <mc:Choice Requires="p14">
      <p:transition spd="slow" p14:dur="1500">
        <p:split/>
      </p:transition>
    </mc:Choice>
    <mc:Fallback xmlns="">
      <p:transition spd="slow">
        <p:spli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C0CA709-7E8E-462C-AEFA-72C52DC8C23B}"/>
              </a:ext>
            </a:extLst>
          </p:cNvPr>
          <p:cNvSpPr/>
          <p:nvPr/>
        </p:nvSpPr>
        <p:spPr>
          <a:xfrm>
            <a:off x="290733" y="1498912"/>
            <a:ext cx="11189882" cy="400110"/>
          </a:xfrm>
          <a:prstGeom prst="rect">
            <a:avLst/>
          </a:prstGeom>
        </p:spPr>
        <p:txBody>
          <a:bodyPr wrap="square">
            <a:spAutoFit/>
          </a:bodyPr>
          <a:lstStyle/>
          <a:p>
            <a:r>
              <a:rPr lang="en-US" sz="2000" dirty="0"/>
              <a:t>In the two examples, the inflected form is surrounded by clitics and the morphological structure is:</a:t>
            </a:r>
          </a:p>
        </p:txBody>
      </p:sp>
      <p:sp>
        <p:nvSpPr>
          <p:cNvPr id="25" name="Rectangle 24">
            <a:extLst>
              <a:ext uri="{FF2B5EF4-FFF2-40B4-BE49-F238E27FC236}">
                <a16:creationId xmlns:a16="http://schemas.microsoft.com/office/drawing/2014/main" id="{913CC634-895C-4C74-A7D1-37EC907BBB0E}"/>
              </a:ext>
            </a:extLst>
          </p:cNvPr>
          <p:cNvSpPr/>
          <p:nvPr/>
        </p:nvSpPr>
        <p:spPr>
          <a:xfrm>
            <a:off x="404930" y="4067142"/>
            <a:ext cx="11382140" cy="707886"/>
          </a:xfrm>
          <a:prstGeom prst="rect">
            <a:avLst/>
          </a:prstGeom>
        </p:spPr>
        <p:txBody>
          <a:bodyPr wrap="square">
            <a:spAutoFit/>
          </a:bodyPr>
          <a:lstStyle/>
          <a:p>
            <a:r>
              <a:rPr lang="en-US" sz="2000" dirty="0"/>
              <a:t>By removing clitics, the remaining word form is a minimally autonomous inflected form whose structure consists of:</a:t>
            </a:r>
            <a:r>
              <a:rPr lang="en-US" sz="2000" dirty="0">
                <a:cs typeface="Times New Roman" panose="02020603050405020304" pitchFamily="18" charset="0"/>
              </a:rPr>
              <a:t>	</a:t>
            </a:r>
          </a:p>
        </p:txBody>
      </p:sp>
      <p:sp>
        <p:nvSpPr>
          <p:cNvPr id="19" name="Rectangle: Rounded Corners 18">
            <a:extLst>
              <a:ext uri="{FF2B5EF4-FFF2-40B4-BE49-F238E27FC236}">
                <a16:creationId xmlns:a16="http://schemas.microsoft.com/office/drawing/2014/main" id="{1700D414-CDA6-42A4-AC5D-B1C6D405888F}"/>
              </a:ext>
            </a:extLst>
          </p:cNvPr>
          <p:cNvSpPr/>
          <p:nvPr/>
        </p:nvSpPr>
        <p:spPr>
          <a:xfrm>
            <a:off x="706582" y="2765421"/>
            <a:ext cx="1977314" cy="735364"/>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accent2"/>
                </a:solidFill>
                <a:cs typeface="Times New Roman" panose="02020603050405020304" pitchFamily="18" charset="0"/>
              </a:rPr>
              <a:t>Proclitics</a:t>
            </a:r>
          </a:p>
        </p:txBody>
      </p:sp>
      <p:sp>
        <p:nvSpPr>
          <p:cNvPr id="20" name="Rectangle: Rounded Corners 19">
            <a:extLst>
              <a:ext uri="{FF2B5EF4-FFF2-40B4-BE49-F238E27FC236}">
                <a16:creationId xmlns:a16="http://schemas.microsoft.com/office/drawing/2014/main" id="{E4D840FB-6581-4D44-9715-FBCC2DEBC63E}"/>
              </a:ext>
            </a:extLst>
          </p:cNvPr>
          <p:cNvSpPr/>
          <p:nvPr/>
        </p:nvSpPr>
        <p:spPr>
          <a:xfrm>
            <a:off x="3283038" y="2765421"/>
            <a:ext cx="5121538" cy="82813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55414160-44EB-46D7-940B-AE703FB82A98}"/>
              </a:ext>
            </a:extLst>
          </p:cNvPr>
          <p:cNvSpPr/>
          <p:nvPr/>
        </p:nvSpPr>
        <p:spPr>
          <a:xfrm>
            <a:off x="9351723" y="2820655"/>
            <a:ext cx="1977314" cy="735365"/>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accent2"/>
                </a:solidFill>
                <a:cs typeface="Times New Roman" panose="02020603050405020304" pitchFamily="18" charset="0"/>
              </a:rPr>
              <a:t>Enclitics</a:t>
            </a:r>
          </a:p>
        </p:txBody>
      </p:sp>
      <p:sp>
        <p:nvSpPr>
          <p:cNvPr id="22" name="Oval 21">
            <a:extLst>
              <a:ext uri="{FF2B5EF4-FFF2-40B4-BE49-F238E27FC236}">
                <a16:creationId xmlns:a16="http://schemas.microsoft.com/office/drawing/2014/main" id="{89C9934D-B49C-47CA-84DB-557A5EA571B0}"/>
              </a:ext>
            </a:extLst>
          </p:cNvPr>
          <p:cNvSpPr/>
          <p:nvPr/>
        </p:nvSpPr>
        <p:spPr>
          <a:xfrm>
            <a:off x="6783201" y="2824977"/>
            <a:ext cx="1386472" cy="717661"/>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rgbClr val="00B050"/>
                </a:solidFill>
                <a:cs typeface="Times New Roman" panose="02020603050405020304" pitchFamily="18" charset="0"/>
              </a:rPr>
              <a:t>Suffixes</a:t>
            </a:r>
          </a:p>
        </p:txBody>
      </p:sp>
      <p:sp>
        <p:nvSpPr>
          <p:cNvPr id="23" name="Oval 22">
            <a:extLst>
              <a:ext uri="{FF2B5EF4-FFF2-40B4-BE49-F238E27FC236}">
                <a16:creationId xmlns:a16="http://schemas.microsoft.com/office/drawing/2014/main" id="{4A0DE932-4E10-47CD-9044-F5B4A6E19D33}"/>
              </a:ext>
            </a:extLst>
          </p:cNvPr>
          <p:cNvSpPr/>
          <p:nvPr/>
        </p:nvSpPr>
        <p:spPr>
          <a:xfrm>
            <a:off x="5283884" y="2820655"/>
            <a:ext cx="1264415" cy="717661"/>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cs typeface="Times New Roman" panose="02020603050405020304" pitchFamily="18" charset="0"/>
              </a:rPr>
              <a:t>Stem</a:t>
            </a:r>
            <a:endParaRPr lang="en-US" sz="2000" dirty="0">
              <a:solidFill>
                <a:schemeClr val="tx1"/>
              </a:solidFill>
              <a:cs typeface="Times New Roman" panose="02020603050405020304" pitchFamily="18" charset="0"/>
            </a:endParaRPr>
          </a:p>
        </p:txBody>
      </p:sp>
      <p:sp>
        <p:nvSpPr>
          <p:cNvPr id="26" name="Oval 25">
            <a:extLst>
              <a:ext uri="{FF2B5EF4-FFF2-40B4-BE49-F238E27FC236}">
                <a16:creationId xmlns:a16="http://schemas.microsoft.com/office/drawing/2014/main" id="{8450240D-4552-44D1-9F11-B852ED89D2C2}"/>
              </a:ext>
            </a:extLst>
          </p:cNvPr>
          <p:cNvSpPr/>
          <p:nvPr/>
        </p:nvSpPr>
        <p:spPr>
          <a:xfrm>
            <a:off x="3489525" y="2796786"/>
            <a:ext cx="1386472" cy="717661"/>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rgbClr val="00B050"/>
                </a:solidFill>
                <a:cs typeface="Times New Roman" panose="02020603050405020304" pitchFamily="18" charset="0"/>
              </a:rPr>
              <a:t>Prefix</a:t>
            </a:r>
          </a:p>
        </p:txBody>
      </p:sp>
      <p:sp>
        <p:nvSpPr>
          <p:cNvPr id="45" name="Rectangle: Rounded Corners 44">
            <a:extLst>
              <a:ext uri="{FF2B5EF4-FFF2-40B4-BE49-F238E27FC236}">
                <a16:creationId xmlns:a16="http://schemas.microsoft.com/office/drawing/2014/main" id="{422C7DFB-1A07-4683-B301-07107FBEE95C}"/>
              </a:ext>
            </a:extLst>
          </p:cNvPr>
          <p:cNvSpPr/>
          <p:nvPr/>
        </p:nvSpPr>
        <p:spPr>
          <a:xfrm>
            <a:off x="206062" y="218942"/>
            <a:ext cx="3368411" cy="428252"/>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ln w="0"/>
                <a:solidFill>
                  <a:schemeClr val="tx1"/>
                </a:solidFill>
                <a:effectLst>
                  <a:outerShdw blurRad="38100" dist="25400" dir="5400000" algn="ctr" rotWithShape="0">
                    <a:srgbClr val="6E747A">
                      <a:alpha val="43000"/>
                    </a:srgbClr>
                  </a:outerShdw>
                </a:effectLst>
              </a:rPr>
              <a:t>Linguistic features</a:t>
            </a:r>
          </a:p>
        </p:txBody>
      </p:sp>
      <p:sp>
        <p:nvSpPr>
          <p:cNvPr id="46" name="Rectangle: Rounded Corners 45">
            <a:extLst>
              <a:ext uri="{FF2B5EF4-FFF2-40B4-BE49-F238E27FC236}">
                <a16:creationId xmlns:a16="http://schemas.microsoft.com/office/drawing/2014/main" id="{957F5140-238A-40BD-A721-C049D9FD94EC}"/>
              </a:ext>
            </a:extLst>
          </p:cNvPr>
          <p:cNvSpPr/>
          <p:nvPr/>
        </p:nvSpPr>
        <p:spPr>
          <a:xfrm>
            <a:off x="3283038" y="5359088"/>
            <a:ext cx="5121538" cy="82813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a:cs typeface="Times New Roman" panose="02020603050405020304" pitchFamily="18" charset="0"/>
            </a:endParaRPr>
          </a:p>
        </p:txBody>
      </p:sp>
      <p:sp>
        <p:nvSpPr>
          <p:cNvPr id="47" name="Oval 46">
            <a:extLst>
              <a:ext uri="{FF2B5EF4-FFF2-40B4-BE49-F238E27FC236}">
                <a16:creationId xmlns:a16="http://schemas.microsoft.com/office/drawing/2014/main" id="{EC3AE65B-C9F9-4F26-95D4-2BBD870E423C}"/>
              </a:ext>
            </a:extLst>
          </p:cNvPr>
          <p:cNvSpPr/>
          <p:nvPr/>
        </p:nvSpPr>
        <p:spPr>
          <a:xfrm>
            <a:off x="6783201" y="5418644"/>
            <a:ext cx="1386472" cy="717661"/>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rgbClr val="00B050"/>
                </a:solidFill>
                <a:cs typeface="Times New Roman" panose="02020603050405020304" pitchFamily="18" charset="0"/>
              </a:rPr>
              <a:t>Suffixes</a:t>
            </a:r>
          </a:p>
        </p:txBody>
      </p:sp>
      <p:sp>
        <p:nvSpPr>
          <p:cNvPr id="48" name="Oval 47">
            <a:extLst>
              <a:ext uri="{FF2B5EF4-FFF2-40B4-BE49-F238E27FC236}">
                <a16:creationId xmlns:a16="http://schemas.microsoft.com/office/drawing/2014/main" id="{B49428FC-D502-42E2-BF10-281A2FB52D71}"/>
              </a:ext>
            </a:extLst>
          </p:cNvPr>
          <p:cNvSpPr/>
          <p:nvPr/>
        </p:nvSpPr>
        <p:spPr>
          <a:xfrm>
            <a:off x="5283884" y="5414322"/>
            <a:ext cx="1264415" cy="717661"/>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cs typeface="Times New Roman" panose="02020603050405020304" pitchFamily="18" charset="0"/>
              </a:rPr>
              <a:t>Stem</a:t>
            </a:r>
            <a:endParaRPr lang="en-US" sz="2000" dirty="0">
              <a:solidFill>
                <a:schemeClr val="tx1"/>
              </a:solidFill>
              <a:cs typeface="Times New Roman" panose="02020603050405020304" pitchFamily="18" charset="0"/>
            </a:endParaRPr>
          </a:p>
        </p:txBody>
      </p:sp>
      <p:sp>
        <p:nvSpPr>
          <p:cNvPr id="49" name="Oval 48">
            <a:extLst>
              <a:ext uri="{FF2B5EF4-FFF2-40B4-BE49-F238E27FC236}">
                <a16:creationId xmlns:a16="http://schemas.microsoft.com/office/drawing/2014/main" id="{6C82D1BF-25C1-4BD8-8BE8-C571FEA62E6F}"/>
              </a:ext>
            </a:extLst>
          </p:cNvPr>
          <p:cNvSpPr/>
          <p:nvPr/>
        </p:nvSpPr>
        <p:spPr>
          <a:xfrm>
            <a:off x="3489525" y="5390453"/>
            <a:ext cx="1386472" cy="717661"/>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rgbClr val="00B050"/>
                </a:solidFill>
                <a:cs typeface="Times New Roman" panose="02020603050405020304" pitchFamily="18" charset="0"/>
              </a:rPr>
              <a:t>Prefix</a:t>
            </a:r>
          </a:p>
        </p:txBody>
      </p:sp>
      <p:sp>
        <p:nvSpPr>
          <p:cNvPr id="15" name="Rectangle: Rounded Corners 14">
            <a:extLst>
              <a:ext uri="{FF2B5EF4-FFF2-40B4-BE49-F238E27FC236}">
                <a16:creationId xmlns:a16="http://schemas.microsoft.com/office/drawing/2014/main" id="{EEB06389-71FF-4D54-818F-CC29020B94BA}"/>
              </a:ext>
            </a:extLst>
          </p:cNvPr>
          <p:cNvSpPr/>
          <p:nvPr/>
        </p:nvSpPr>
        <p:spPr>
          <a:xfrm>
            <a:off x="11456795" y="6320579"/>
            <a:ext cx="615696" cy="409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9</a:t>
            </a:r>
          </a:p>
        </p:txBody>
      </p:sp>
    </p:spTree>
    <p:extLst>
      <p:ext uri="{BB962C8B-B14F-4D97-AF65-F5344CB8AC3E}">
        <p14:creationId xmlns:p14="http://schemas.microsoft.com/office/powerpoint/2010/main" val="107117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arn(inVertical)">
                                      <p:cBhvr>
                                        <p:cTn id="13" dur="500"/>
                                        <p:tgtEl>
                                          <p:spTgt spid="1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arn(inVertical)">
                                      <p:cBhvr>
                                        <p:cTn id="16" dur="500"/>
                                        <p:tgtEl>
                                          <p:spTgt spid="20"/>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arn(inVertical)">
                                      <p:cBhvr>
                                        <p:cTn id="19" dur="500"/>
                                        <p:tgtEl>
                                          <p:spTgt spid="2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arn(inVertical)">
                                      <p:cBhvr>
                                        <p:cTn id="22" dur="500"/>
                                        <p:tgtEl>
                                          <p:spTgt spid="22"/>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arn(inVertical)">
                                      <p:cBhvr>
                                        <p:cTn id="25" dur="500"/>
                                        <p:tgtEl>
                                          <p:spTgt spid="23"/>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barn(inVertical)">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barn(inVertical)">
                                      <p:cBhvr>
                                        <p:cTn id="36" dur="500"/>
                                        <p:tgtEl>
                                          <p:spTgt spid="46"/>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barn(inVertical)">
                                      <p:cBhvr>
                                        <p:cTn id="39" dur="500"/>
                                        <p:tgtEl>
                                          <p:spTgt spid="47"/>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arn(inVertical)">
                                      <p:cBhvr>
                                        <p:cTn id="42" dur="500"/>
                                        <p:tgtEl>
                                          <p:spTgt spid="48"/>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barn(inVertical)">
                                      <p:cBhvr>
                                        <p:cTn id="4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19" grpId="0" animBg="1"/>
      <p:bldP spid="20" grpId="0" animBg="1"/>
      <p:bldP spid="21" grpId="0" animBg="1"/>
      <p:bldP spid="22" grpId="0" animBg="1"/>
      <p:bldP spid="23" grpId="0" animBg="1"/>
      <p:bldP spid="26" grpId="0" animBg="1"/>
      <p:bldP spid="46" grpId="0" animBg="1"/>
      <p:bldP spid="47" grpId="0" animBg="1"/>
      <p:bldP spid="48" grpId="0" animBg="1"/>
      <p:bldP spid="4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6DCF686-94AD-45C3-989C-22FF5C067C62}"/>
              </a:ext>
            </a:extLst>
          </p:cNvPr>
          <p:cNvSpPr/>
          <p:nvPr/>
        </p:nvSpPr>
        <p:spPr>
          <a:xfrm>
            <a:off x="206062" y="218942"/>
            <a:ext cx="3368411" cy="428252"/>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2800" dirty="0"/>
              <a:t>Challenge’s Darija</a:t>
            </a:r>
          </a:p>
        </p:txBody>
      </p:sp>
      <p:pic>
        <p:nvPicPr>
          <p:cNvPr id="8" name="Graphic 7" descr="Questions RTL">
            <a:extLst>
              <a:ext uri="{FF2B5EF4-FFF2-40B4-BE49-F238E27FC236}">
                <a16:creationId xmlns:a16="http://schemas.microsoft.com/office/drawing/2014/main" id="{BAE62039-1927-4C6C-BE11-B8274FBA05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46716" y="773674"/>
            <a:ext cx="1208688" cy="1197299"/>
          </a:xfrm>
          <a:prstGeom prst="rect">
            <a:avLst/>
          </a:prstGeom>
        </p:spPr>
      </p:pic>
      <p:pic>
        <p:nvPicPr>
          <p:cNvPr id="14" name="Picture 13">
            <a:extLst>
              <a:ext uri="{FF2B5EF4-FFF2-40B4-BE49-F238E27FC236}">
                <a16:creationId xmlns:a16="http://schemas.microsoft.com/office/drawing/2014/main" id="{BA140F15-6BB2-4741-856F-A1C7171EFD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7759" y="3937893"/>
            <a:ext cx="985842" cy="971344"/>
          </a:xfrm>
          <a:prstGeom prst="rect">
            <a:avLst/>
          </a:prstGeom>
        </p:spPr>
      </p:pic>
      <p:pic>
        <p:nvPicPr>
          <p:cNvPr id="16" name="Picture 15">
            <a:extLst>
              <a:ext uri="{FF2B5EF4-FFF2-40B4-BE49-F238E27FC236}">
                <a16:creationId xmlns:a16="http://schemas.microsoft.com/office/drawing/2014/main" id="{7EAF6C88-F290-4284-A27D-51E3ED75BD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99491" y="5251039"/>
            <a:ext cx="1617609" cy="1079248"/>
          </a:xfrm>
          <a:prstGeom prst="rect">
            <a:avLst/>
          </a:prstGeom>
        </p:spPr>
      </p:pic>
      <p:pic>
        <p:nvPicPr>
          <p:cNvPr id="18" name="Graphic 17" descr="Database">
            <a:extLst>
              <a:ext uri="{FF2B5EF4-FFF2-40B4-BE49-F238E27FC236}">
                <a16:creationId xmlns:a16="http://schemas.microsoft.com/office/drawing/2014/main" id="{B28125C2-F5FF-47E1-A0D3-D6EC4CDA52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39260" y="323340"/>
            <a:ext cx="693097" cy="536195"/>
          </a:xfrm>
          <a:prstGeom prst="rect">
            <a:avLst/>
          </a:prstGeom>
        </p:spPr>
      </p:pic>
      <p:pic>
        <p:nvPicPr>
          <p:cNvPr id="20" name="Graphic 19" descr="Books">
            <a:extLst>
              <a:ext uri="{FF2B5EF4-FFF2-40B4-BE49-F238E27FC236}">
                <a16:creationId xmlns:a16="http://schemas.microsoft.com/office/drawing/2014/main" id="{C4ABF72F-A9A9-4FFF-A1F6-55203649D49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09384" y="721410"/>
            <a:ext cx="506716" cy="425309"/>
          </a:xfrm>
          <a:prstGeom prst="rect">
            <a:avLst/>
          </a:prstGeom>
        </p:spPr>
      </p:pic>
      <p:pic>
        <p:nvPicPr>
          <p:cNvPr id="29" name="Picture 28">
            <a:extLst>
              <a:ext uri="{FF2B5EF4-FFF2-40B4-BE49-F238E27FC236}">
                <a16:creationId xmlns:a16="http://schemas.microsoft.com/office/drawing/2014/main" id="{002E5F1D-01EC-4113-8CA1-AF9651C8B59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997304" y="5362980"/>
            <a:ext cx="1896341" cy="1061951"/>
          </a:xfrm>
          <a:prstGeom prst="rect">
            <a:avLst/>
          </a:prstGeom>
        </p:spPr>
      </p:pic>
      <p:pic>
        <p:nvPicPr>
          <p:cNvPr id="33" name="Picture 32">
            <a:extLst>
              <a:ext uri="{FF2B5EF4-FFF2-40B4-BE49-F238E27FC236}">
                <a16:creationId xmlns:a16="http://schemas.microsoft.com/office/drawing/2014/main" id="{042AEE1C-6833-435A-8521-7DEF019C219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782420" y="3980034"/>
            <a:ext cx="1250621" cy="833226"/>
          </a:xfrm>
          <a:prstGeom prst="rect">
            <a:avLst/>
          </a:prstGeom>
        </p:spPr>
      </p:pic>
      <p:pic>
        <p:nvPicPr>
          <p:cNvPr id="31" name="Picture 30">
            <a:extLst>
              <a:ext uri="{FF2B5EF4-FFF2-40B4-BE49-F238E27FC236}">
                <a16:creationId xmlns:a16="http://schemas.microsoft.com/office/drawing/2014/main" id="{472FB8A6-241A-466C-AA1B-F4879839B60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313408" y="4093975"/>
            <a:ext cx="815262" cy="815262"/>
          </a:xfrm>
          <a:prstGeom prst="rect">
            <a:avLst/>
          </a:prstGeom>
        </p:spPr>
      </p:pic>
      <p:sp>
        <p:nvSpPr>
          <p:cNvPr id="12" name="Rectangle: Rounded Corners 11">
            <a:extLst>
              <a:ext uri="{FF2B5EF4-FFF2-40B4-BE49-F238E27FC236}">
                <a16:creationId xmlns:a16="http://schemas.microsoft.com/office/drawing/2014/main" id="{C83F8703-8C71-4687-BD40-44FAE929A735}"/>
              </a:ext>
            </a:extLst>
          </p:cNvPr>
          <p:cNvSpPr/>
          <p:nvPr/>
        </p:nvSpPr>
        <p:spPr>
          <a:xfrm>
            <a:off x="11456795" y="6320579"/>
            <a:ext cx="615696" cy="409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10</a:t>
            </a:r>
          </a:p>
        </p:txBody>
      </p:sp>
      <p:grpSp>
        <p:nvGrpSpPr>
          <p:cNvPr id="13" name="Group 12">
            <a:extLst>
              <a:ext uri="{FF2B5EF4-FFF2-40B4-BE49-F238E27FC236}">
                <a16:creationId xmlns:a16="http://schemas.microsoft.com/office/drawing/2014/main" id="{DAD6F832-5C66-4073-BC1D-DA49310AA770}"/>
              </a:ext>
            </a:extLst>
          </p:cNvPr>
          <p:cNvGrpSpPr/>
          <p:nvPr/>
        </p:nvGrpSpPr>
        <p:grpSpPr>
          <a:xfrm>
            <a:off x="4636886" y="2034522"/>
            <a:ext cx="3328458" cy="3328458"/>
            <a:chOff x="4799541" y="0"/>
            <a:chExt cx="3328458" cy="3328458"/>
          </a:xfrm>
          <a:scene3d>
            <a:camera prst="orthographicFront"/>
            <a:lightRig rig="threePt" dir="t">
              <a:rot lat="0" lon="0" rev="7500000"/>
            </a:lightRig>
          </a:scene3d>
        </p:grpSpPr>
        <p:sp>
          <p:nvSpPr>
            <p:cNvPr id="15" name="Oval 14">
              <a:extLst>
                <a:ext uri="{FF2B5EF4-FFF2-40B4-BE49-F238E27FC236}">
                  <a16:creationId xmlns:a16="http://schemas.microsoft.com/office/drawing/2014/main" id="{40E2C838-5483-41B7-97F0-2D9E34F52C97}"/>
                </a:ext>
              </a:extLst>
            </p:cNvPr>
            <p:cNvSpPr/>
            <p:nvPr/>
          </p:nvSpPr>
          <p:spPr>
            <a:xfrm>
              <a:off x="4799541" y="0"/>
              <a:ext cx="3328458" cy="3328458"/>
            </a:xfrm>
            <a:prstGeom prst="ellipse">
              <a:avLst/>
            </a:prstGeom>
            <a:sp3d prstMaterial="plastic">
              <a:bevelT w="127000" h="25400" prst="relaxedInset"/>
            </a:sp3d>
          </p:spPr>
          <p:style>
            <a:lnRef idx="0">
              <a:schemeClr val="lt1">
                <a:hueOff val="0"/>
                <a:satOff val="0"/>
                <a:lumOff val="0"/>
                <a:alphaOff val="0"/>
              </a:schemeClr>
            </a:lnRef>
            <a:fillRef idx="3">
              <a:schemeClr val="accent2">
                <a:alpha val="50000"/>
                <a:hueOff val="0"/>
                <a:satOff val="0"/>
                <a:lumOff val="0"/>
                <a:alphaOff val="0"/>
              </a:schemeClr>
            </a:fillRef>
            <a:effectRef idx="2">
              <a:schemeClr val="accent2">
                <a:alpha val="50000"/>
                <a:hueOff val="0"/>
                <a:satOff val="0"/>
                <a:lumOff val="0"/>
                <a:alphaOff val="0"/>
              </a:schemeClr>
            </a:effectRef>
            <a:fontRef idx="minor">
              <a:schemeClr val="tx1"/>
            </a:fontRef>
          </p:style>
        </p:sp>
        <p:sp>
          <p:nvSpPr>
            <p:cNvPr id="17" name="Oval 4">
              <a:extLst>
                <a:ext uri="{FF2B5EF4-FFF2-40B4-BE49-F238E27FC236}">
                  <a16:creationId xmlns:a16="http://schemas.microsoft.com/office/drawing/2014/main" id="{18B0BB46-8479-46EC-B5B3-D74976057E39}"/>
                </a:ext>
              </a:extLst>
            </p:cNvPr>
            <p:cNvSpPr txBox="1"/>
            <p:nvPr/>
          </p:nvSpPr>
          <p:spPr>
            <a:xfrm>
              <a:off x="5286982" y="487441"/>
              <a:ext cx="2353576" cy="2353576"/>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t>Challenges</a:t>
              </a:r>
            </a:p>
          </p:txBody>
        </p:sp>
      </p:grpSp>
      <p:grpSp>
        <p:nvGrpSpPr>
          <p:cNvPr id="19" name="Group 18">
            <a:extLst>
              <a:ext uri="{FF2B5EF4-FFF2-40B4-BE49-F238E27FC236}">
                <a16:creationId xmlns:a16="http://schemas.microsoft.com/office/drawing/2014/main" id="{E6DB966A-D843-4D67-94C6-29B52445EAC6}"/>
              </a:ext>
            </a:extLst>
          </p:cNvPr>
          <p:cNvGrpSpPr/>
          <p:nvPr/>
        </p:nvGrpSpPr>
        <p:grpSpPr>
          <a:xfrm>
            <a:off x="5238453" y="684977"/>
            <a:ext cx="2022499" cy="2008902"/>
            <a:chOff x="3231885" y="253113"/>
            <a:chExt cx="1664229" cy="1664229"/>
          </a:xfrm>
          <a:scene3d>
            <a:camera prst="orthographicFront"/>
            <a:lightRig rig="threePt" dir="t">
              <a:rot lat="0" lon="0" rev="7500000"/>
            </a:lightRig>
          </a:scene3d>
        </p:grpSpPr>
        <p:sp>
          <p:nvSpPr>
            <p:cNvPr id="21" name="Oval 20">
              <a:extLst>
                <a:ext uri="{FF2B5EF4-FFF2-40B4-BE49-F238E27FC236}">
                  <a16:creationId xmlns:a16="http://schemas.microsoft.com/office/drawing/2014/main" id="{68BB1072-B08E-4256-B964-8181524634A0}"/>
                </a:ext>
              </a:extLst>
            </p:cNvPr>
            <p:cNvSpPr/>
            <p:nvPr/>
          </p:nvSpPr>
          <p:spPr>
            <a:xfrm>
              <a:off x="3231885" y="253113"/>
              <a:ext cx="1664229" cy="1664229"/>
            </a:xfrm>
            <a:prstGeom prst="ellipse">
              <a:avLst/>
            </a:prstGeom>
            <a:gradFill rotWithShape="0">
              <a:gsLst>
                <a:gs pos="0">
                  <a:schemeClr val="accent6"/>
                </a:gs>
                <a:gs pos="100000">
                  <a:schemeClr val="accent6"/>
                </a:gs>
                <a:gs pos="72000">
                  <a:schemeClr val="accent6">
                    <a:lumMod val="60000"/>
                    <a:lumOff val="40000"/>
                  </a:schemeClr>
                </a:gs>
              </a:gsLst>
            </a:gradFill>
            <a:sp3d prstMaterial="plastic">
              <a:bevelT w="127000" h="25400" prst="relaxedInset"/>
            </a:sp3d>
          </p:spPr>
          <p:style>
            <a:lnRef idx="0">
              <a:schemeClr val="lt1">
                <a:hueOff val="0"/>
                <a:satOff val="0"/>
                <a:lumOff val="0"/>
                <a:alphaOff val="0"/>
              </a:schemeClr>
            </a:lnRef>
            <a:fillRef idx="3">
              <a:scrgbClr r="0" g="0" b="0"/>
            </a:fillRef>
            <a:effectRef idx="2">
              <a:schemeClr val="accent3">
                <a:alpha val="50000"/>
                <a:hueOff val="0"/>
                <a:satOff val="0"/>
                <a:lumOff val="0"/>
                <a:alphaOff val="0"/>
              </a:schemeClr>
            </a:effectRef>
            <a:fontRef idx="minor">
              <a:schemeClr val="tx1"/>
            </a:fontRef>
          </p:style>
        </p:sp>
        <p:sp>
          <p:nvSpPr>
            <p:cNvPr id="22" name="Oval 4">
              <a:extLst>
                <a:ext uri="{FF2B5EF4-FFF2-40B4-BE49-F238E27FC236}">
                  <a16:creationId xmlns:a16="http://schemas.microsoft.com/office/drawing/2014/main" id="{9467D387-B636-4850-9317-6EEC1E720EBE}"/>
                </a:ext>
              </a:extLst>
            </p:cNvPr>
            <p:cNvSpPr txBox="1"/>
            <p:nvPr/>
          </p:nvSpPr>
          <p:spPr>
            <a:xfrm>
              <a:off x="3475606" y="496834"/>
              <a:ext cx="1176787" cy="1176787"/>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2400" kern="1200" dirty="0"/>
                <a:t>Poor</a:t>
              </a:r>
              <a:r>
                <a:rPr lang="en-US" kern="1200" dirty="0"/>
                <a:t> </a:t>
              </a:r>
              <a:r>
                <a:rPr lang="en-US" sz="2400" kern="1200" dirty="0"/>
                <a:t>resources</a:t>
              </a:r>
              <a:endParaRPr lang="en-US" kern="1200" dirty="0"/>
            </a:p>
          </p:txBody>
        </p:sp>
      </p:grpSp>
      <p:grpSp>
        <p:nvGrpSpPr>
          <p:cNvPr id="23" name="Group 22">
            <a:extLst>
              <a:ext uri="{FF2B5EF4-FFF2-40B4-BE49-F238E27FC236}">
                <a16:creationId xmlns:a16="http://schemas.microsoft.com/office/drawing/2014/main" id="{ACF5DB9C-4236-4C92-B8C4-73191519304F}"/>
              </a:ext>
            </a:extLst>
          </p:cNvPr>
          <p:cNvGrpSpPr/>
          <p:nvPr/>
        </p:nvGrpSpPr>
        <p:grpSpPr>
          <a:xfrm>
            <a:off x="3417566" y="3942050"/>
            <a:ext cx="2243387" cy="2172856"/>
            <a:chOff x="1356530" y="3501323"/>
            <a:chExt cx="1664229" cy="1664229"/>
          </a:xfrm>
          <a:scene3d>
            <a:camera prst="orthographicFront"/>
            <a:lightRig rig="threePt" dir="t">
              <a:rot lat="0" lon="0" rev="7500000"/>
            </a:lightRig>
          </a:scene3d>
        </p:grpSpPr>
        <p:sp>
          <p:nvSpPr>
            <p:cNvPr id="24" name="Oval 23">
              <a:extLst>
                <a:ext uri="{FF2B5EF4-FFF2-40B4-BE49-F238E27FC236}">
                  <a16:creationId xmlns:a16="http://schemas.microsoft.com/office/drawing/2014/main" id="{66001A12-F29E-4A58-9FF9-6383433DB7C5}"/>
                </a:ext>
              </a:extLst>
            </p:cNvPr>
            <p:cNvSpPr/>
            <p:nvPr/>
          </p:nvSpPr>
          <p:spPr>
            <a:xfrm>
              <a:off x="1356530" y="3501323"/>
              <a:ext cx="1664229" cy="1664229"/>
            </a:xfrm>
            <a:prstGeom prst="ellipse">
              <a:avLst/>
            </a:prstGeom>
            <a:sp3d prstMaterial="plastic">
              <a:bevelT w="127000" h="25400" prst="relaxedInset"/>
            </a:sp3d>
          </p:spPr>
          <p:style>
            <a:lnRef idx="0">
              <a:schemeClr val="lt1">
                <a:hueOff val="0"/>
                <a:satOff val="0"/>
                <a:lumOff val="0"/>
                <a:alphaOff val="0"/>
              </a:schemeClr>
            </a:lnRef>
            <a:fillRef idx="3">
              <a:schemeClr val="accent5">
                <a:alpha val="50000"/>
                <a:hueOff val="0"/>
                <a:satOff val="0"/>
                <a:lumOff val="0"/>
                <a:alphaOff val="0"/>
              </a:schemeClr>
            </a:fillRef>
            <a:effectRef idx="2">
              <a:schemeClr val="accent5">
                <a:alpha val="50000"/>
                <a:hueOff val="0"/>
                <a:satOff val="0"/>
                <a:lumOff val="0"/>
                <a:alphaOff val="0"/>
              </a:schemeClr>
            </a:effectRef>
            <a:fontRef idx="minor">
              <a:schemeClr val="tx1"/>
            </a:fontRef>
          </p:style>
        </p:sp>
        <p:sp>
          <p:nvSpPr>
            <p:cNvPr id="25" name="Oval 4">
              <a:extLst>
                <a:ext uri="{FF2B5EF4-FFF2-40B4-BE49-F238E27FC236}">
                  <a16:creationId xmlns:a16="http://schemas.microsoft.com/office/drawing/2014/main" id="{F64E8D69-D3D7-40DD-B37C-551FBA297CD8}"/>
                </a:ext>
              </a:extLst>
            </p:cNvPr>
            <p:cNvSpPr txBox="1"/>
            <p:nvPr/>
          </p:nvSpPr>
          <p:spPr>
            <a:xfrm>
              <a:off x="1566763" y="3745043"/>
              <a:ext cx="1210276" cy="1217934"/>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kern="1200" dirty="0">
                  <a:latin typeface="Arial" panose="020B0604020202020204" pitchFamily="34" charset="0"/>
                </a:rPr>
                <a:t>Issues of Texts retrieved from social platforms</a:t>
              </a:r>
              <a:endParaRPr lang="en-US" kern="1200" dirty="0"/>
            </a:p>
          </p:txBody>
        </p:sp>
      </p:grpSp>
      <p:grpSp>
        <p:nvGrpSpPr>
          <p:cNvPr id="26" name="Group 25">
            <a:extLst>
              <a:ext uri="{FF2B5EF4-FFF2-40B4-BE49-F238E27FC236}">
                <a16:creationId xmlns:a16="http://schemas.microsoft.com/office/drawing/2014/main" id="{FC061D49-BB27-4F10-AF00-37BB2B6F1515}"/>
              </a:ext>
            </a:extLst>
          </p:cNvPr>
          <p:cNvGrpSpPr/>
          <p:nvPr/>
        </p:nvGrpSpPr>
        <p:grpSpPr>
          <a:xfrm>
            <a:off x="6881815" y="4083669"/>
            <a:ext cx="2167058" cy="2008902"/>
            <a:chOff x="5107240" y="3501323"/>
            <a:chExt cx="1664229" cy="1664229"/>
          </a:xfrm>
          <a:scene3d>
            <a:camera prst="orthographicFront"/>
            <a:lightRig rig="threePt" dir="t">
              <a:rot lat="0" lon="0" rev="7500000"/>
            </a:lightRig>
          </a:scene3d>
        </p:grpSpPr>
        <p:sp>
          <p:nvSpPr>
            <p:cNvPr id="27" name="Oval 26">
              <a:extLst>
                <a:ext uri="{FF2B5EF4-FFF2-40B4-BE49-F238E27FC236}">
                  <a16:creationId xmlns:a16="http://schemas.microsoft.com/office/drawing/2014/main" id="{E8583E0B-448A-4CAB-AA0D-34376660F19B}"/>
                </a:ext>
              </a:extLst>
            </p:cNvPr>
            <p:cNvSpPr/>
            <p:nvPr/>
          </p:nvSpPr>
          <p:spPr>
            <a:xfrm>
              <a:off x="5107240" y="3501323"/>
              <a:ext cx="1664229" cy="1664229"/>
            </a:xfrm>
            <a:prstGeom prst="ellipse">
              <a:avLst/>
            </a:prstGeom>
            <a:sp3d prstMaterial="plastic">
              <a:bevelT w="127000" h="25400" prst="relaxedInset"/>
            </a:sp3d>
          </p:spPr>
          <p:style>
            <a:lnRef idx="0">
              <a:schemeClr val="lt1">
                <a:hueOff val="0"/>
                <a:satOff val="0"/>
                <a:lumOff val="0"/>
                <a:alphaOff val="0"/>
              </a:schemeClr>
            </a:lnRef>
            <a:fillRef idx="3">
              <a:schemeClr val="accent4">
                <a:alpha val="50000"/>
                <a:hueOff val="0"/>
                <a:satOff val="0"/>
                <a:lumOff val="0"/>
                <a:alphaOff val="0"/>
              </a:schemeClr>
            </a:fillRef>
            <a:effectRef idx="2">
              <a:schemeClr val="accent4">
                <a:alpha val="50000"/>
                <a:hueOff val="0"/>
                <a:satOff val="0"/>
                <a:lumOff val="0"/>
                <a:alphaOff val="0"/>
              </a:schemeClr>
            </a:effectRef>
            <a:fontRef idx="minor">
              <a:schemeClr val="tx1"/>
            </a:fontRef>
          </p:style>
        </p:sp>
        <p:sp>
          <p:nvSpPr>
            <p:cNvPr id="28" name="Oval 4">
              <a:extLst>
                <a:ext uri="{FF2B5EF4-FFF2-40B4-BE49-F238E27FC236}">
                  <a16:creationId xmlns:a16="http://schemas.microsoft.com/office/drawing/2014/main" id="{6AB74925-EF6B-49E2-97E0-B4E72DA246DA}"/>
                </a:ext>
              </a:extLst>
            </p:cNvPr>
            <p:cNvSpPr txBox="1"/>
            <p:nvPr/>
          </p:nvSpPr>
          <p:spPr>
            <a:xfrm>
              <a:off x="5350961" y="3745044"/>
              <a:ext cx="1176787" cy="1176787"/>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Font typeface="+mj-lt"/>
                <a:buNone/>
              </a:pPr>
              <a:r>
                <a:rPr lang="en-US" sz="2000" kern="1200" dirty="0">
                  <a:latin typeface="Arial" panose="020B0604020202020204" pitchFamily="34" charset="0"/>
                </a:rPr>
                <a:t>Inherent characteristic’s Daija</a:t>
              </a:r>
              <a:endParaRPr lang="en-US" sz="2000" kern="1200" dirty="0"/>
            </a:p>
          </p:txBody>
        </p:sp>
      </p:grpSp>
    </p:spTree>
    <p:extLst>
      <p:ext uri="{BB962C8B-B14F-4D97-AF65-F5344CB8AC3E}">
        <p14:creationId xmlns:p14="http://schemas.microsoft.com/office/powerpoint/2010/main" val="4017758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0-#ppt_w/2"/>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0-#ppt_w/2"/>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12"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500" fill="hold"/>
                                        <p:tgtEl>
                                          <p:spTgt spid="23"/>
                                        </p:tgtEl>
                                        <p:attrNameLst>
                                          <p:attrName>ppt_x</p:attrName>
                                        </p:attrNameLst>
                                      </p:cBhvr>
                                      <p:tavLst>
                                        <p:tav tm="0">
                                          <p:val>
                                            <p:strVal val="0-#ppt_w/2"/>
                                          </p:val>
                                        </p:tav>
                                        <p:tav tm="100000">
                                          <p:val>
                                            <p:strVal val="#ppt_x"/>
                                          </p:val>
                                        </p:tav>
                                      </p:tavLst>
                                    </p:anim>
                                    <p:anim calcmode="lin" valueType="num">
                                      <p:cBhvr additive="base">
                                        <p:cTn id="3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6"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1+#ppt_w/2"/>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par>
                                <p:cTn id="41" presetID="2" presetClass="entr" presetSubtype="6"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1+#ppt_w/2"/>
                                          </p:val>
                                        </p:tav>
                                        <p:tav tm="100000">
                                          <p:val>
                                            <p:strVal val="#ppt_x"/>
                                          </p:val>
                                        </p:tav>
                                      </p:tavLst>
                                    </p:anim>
                                    <p:anim calcmode="lin" valueType="num">
                                      <p:cBhvr additive="base">
                                        <p:cTn id="44" dur="500" fill="hold"/>
                                        <p:tgtEl>
                                          <p:spTgt spid="33"/>
                                        </p:tgtEl>
                                        <p:attrNameLst>
                                          <p:attrName>ppt_y</p:attrName>
                                        </p:attrNameLst>
                                      </p:cBhvr>
                                      <p:tavLst>
                                        <p:tav tm="0">
                                          <p:val>
                                            <p:strVal val="1+#ppt_h/2"/>
                                          </p:val>
                                        </p:tav>
                                        <p:tav tm="100000">
                                          <p:val>
                                            <p:strVal val="#ppt_y"/>
                                          </p:val>
                                        </p:tav>
                                      </p:tavLst>
                                    </p:anim>
                                  </p:childTnLst>
                                </p:cTn>
                              </p:par>
                              <p:par>
                                <p:cTn id="45" presetID="2" presetClass="entr" presetSubtype="6"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1+#ppt_w/2"/>
                                          </p:val>
                                        </p:tav>
                                        <p:tav tm="100000">
                                          <p:val>
                                            <p:strVal val="#ppt_x"/>
                                          </p:val>
                                        </p:tav>
                                      </p:tavLst>
                                    </p:anim>
                                    <p:anim calcmode="lin" valueType="num">
                                      <p:cBhvr additive="base">
                                        <p:cTn id="48" dur="500" fill="hold"/>
                                        <p:tgtEl>
                                          <p:spTgt spid="31"/>
                                        </p:tgtEl>
                                        <p:attrNameLst>
                                          <p:attrName>ppt_y</p:attrName>
                                        </p:attrNameLst>
                                      </p:cBhvr>
                                      <p:tavLst>
                                        <p:tav tm="0">
                                          <p:val>
                                            <p:strVal val="1+#ppt_h/2"/>
                                          </p:val>
                                        </p:tav>
                                        <p:tav tm="100000">
                                          <p:val>
                                            <p:strVal val="#ppt_y"/>
                                          </p:val>
                                        </p:tav>
                                      </p:tavLst>
                                    </p:anim>
                                  </p:childTnLst>
                                </p:cTn>
                              </p:par>
                              <p:par>
                                <p:cTn id="49" presetID="2" presetClass="entr" presetSubtype="6"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1+#ppt_w/2"/>
                                          </p:val>
                                        </p:tav>
                                        <p:tav tm="100000">
                                          <p:val>
                                            <p:strVal val="#ppt_x"/>
                                          </p:val>
                                        </p:tav>
                                      </p:tavLst>
                                    </p:anim>
                                    <p:anim calcmode="lin" valueType="num">
                                      <p:cBhvr additive="base">
                                        <p:cTn id="5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8EDA846-87B2-400C-A270-DDDB3121F6D2}"/>
              </a:ext>
            </a:extLst>
          </p:cNvPr>
          <p:cNvGraphicFramePr>
            <a:graphicFrameLocks noGrp="1"/>
          </p:cNvGraphicFramePr>
          <p:nvPr>
            <p:extLst>
              <p:ext uri="{D42A27DB-BD31-4B8C-83A1-F6EECF244321}">
                <p14:modId xmlns:p14="http://schemas.microsoft.com/office/powerpoint/2010/main" val="1146926110"/>
              </p:ext>
            </p:extLst>
          </p:nvPr>
        </p:nvGraphicFramePr>
        <p:xfrm>
          <a:off x="1471813" y="1812174"/>
          <a:ext cx="9248374" cy="3983804"/>
        </p:xfrm>
        <a:graphic>
          <a:graphicData uri="http://schemas.openxmlformats.org/drawingml/2006/table">
            <a:tbl>
              <a:tblPr firstRow="1" bandRow="1">
                <a:tableStyleId>{BDBED569-4797-4DF1-A0F4-6AAB3CD982D8}</a:tableStyleId>
              </a:tblPr>
              <a:tblGrid>
                <a:gridCol w="1951479">
                  <a:extLst>
                    <a:ext uri="{9D8B030D-6E8A-4147-A177-3AD203B41FA5}">
                      <a16:colId xmlns:a16="http://schemas.microsoft.com/office/drawing/2014/main" val="842015631"/>
                    </a:ext>
                  </a:extLst>
                </a:gridCol>
                <a:gridCol w="2268156">
                  <a:extLst>
                    <a:ext uri="{9D8B030D-6E8A-4147-A177-3AD203B41FA5}">
                      <a16:colId xmlns:a16="http://schemas.microsoft.com/office/drawing/2014/main" val="598058521"/>
                    </a:ext>
                  </a:extLst>
                </a:gridCol>
                <a:gridCol w="2716645">
                  <a:extLst>
                    <a:ext uri="{9D8B030D-6E8A-4147-A177-3AD203B41FA5}">
                      <a16:colId xmlns:a16="http://schemas.microsoft.com/office/drawing/2014/main" val="1081269815"/>
                    </a:ext>
                  </a:extLst>
                </a:gridCol>
                <a:gridCol w="2312094">
                  <a:extLst>
                    <a:ext uri="{9D8B030D-6E8A-4147-A177-3AD203B41FA5}">
                      <a16:colId xmlns:a16="http://schemas.microsoft.com/office/drawing/2014/main" val="2404929358"/>
                    </a:ext>
                  </a:extLst>
                </a:gridCol>
              </a:tblGrid>
              <a:tr h="599507">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Phenomenon</a:t>
                      </a:r>
                    </a:p>
                  </a:txBody>
                  <a:tcPr anchor="ctr">
                    <a:lnL w="12700" cap="flat" cmpd="sng" algn="ctr">
                      <a:solidFill>
                        <a:schemeClr val="accent5"/>
                      </a:solidFill>
                      <a:prstDash val="solid"/>
                      <a:round/>
                      <a:headEnd type="none" w="med" len="med"/>
                      <a:tailEnd type="none" w="med" len="med"/>
                    </a:lnL>
                  </a:tcPr>
                </a:tc>
                <a:tc>
                  <a:txBody>
                    <a:bodyPr/>
                    <a:lstStyle/>
                    <a:p>
                      <a:pPr algn="ctr"/>
                      <a:r>
                        <a:rPr lang="en-US" dirty="0"/>
                        <a:t>Examples</a:t>
                      </a:r>
                    </a:p>
                  </a:txBody>
                  <a:tcPr anchor="ctr"/>
                </a:tc>
                <a:tc>
                  <a:txBody>
                    <a:bodyPr/>
                    <a:lstStyle/>
                    <a:p>
                      <a:pPr algn="ctr"/>
                      <a:r>
                        <a:rPr lang="en-US" dirty="0"/>
                        <a:t>English</a:t>
                      </a:r>
                    </a:p>
                  </a:txBody>
                  <a:tcPr anchor="ctr"/>
                </a:tc>
                <a:extLst>
                  <a:ext uri="{0D108BD9-81ED-4DB2-BD59-A6C34878D82A}">
                    <a16:rowId xmlns:a16="http://schemas.microsoft.com/office/drawing/2014/main" val="870316317"/>
                  </a:ext>
                </a:extLst>
              </a:tr>
              <a:tr h="735960">
                <a:tc>
                  <a:txBody>
                    <a:bodyPr/>
                    <a:lstStyle/>
                    <a:p>
                      <a:pPr algn="ctr"/>
                      <a:r>
                        <a:rPr lang="en-US" dirty="0"/>
                        <a:t>Script mixing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Is a mixing letter between Arabic and Latin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DZ" sz="1800" dirty="0"/>
                        <a:t>ال</a:t>
                      </a:r>
                      <a:r>
                        <a:rPr lang="en-US" sz="1800" dirty="0">
                          <a:solidFill>
                            <a:srgbClr val="FF0000"/>
                          </a:solidFill>
                        </a:rPr>
                        <a:t>g</a:t>
                      </a:r>
                    </a:p>
                    <a:p>
                      <a:pPr marL="0" marR="0" lvl="0" indent="0" algn="ctr" defTabSz="914400" rtl="0" eaLnBrk="1" fontAlgn="auto" latinLnBrk="0" hangingPunct="1">
                        <a:lnSpc>
                          <a:spcPct val="100000"/>
                        </a:lnSpc>
                        <a:spcBef>
                          <a:spcPts val="0"/>
                        </a:spcBef>
                        <a:spcAft>
                          <a:spcPts val="0"/>
                        </a:spcAft>
                        <a:buClrTx/>
                        <a:buSzTx/>
                        <a:buFontTx/>
                        <a:buNone/>
                        <a:tabLst/>
                        <a:defRPr/>
                      </a:pPr>
                      <a:r>
                        <a:rPr lang="ar-DZ" dirty="0">
                          <a:solidFill>
                            <a:srgbClr val="FF0000"/>
                          </a:solidFill>
                        </a:rPr>
                        <a:t>ق</a:t>
                      </a:r>
                      <a:r>
                        <a:rPr lang="ar-DZ" dirty="0"/>
                        <a:t>ال</a:t>
                      </a: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a:t>
                      </a:r>
                      <a:r>
                        <a:rPr lang="en-US" b="0" dirty="0">
                          <a:solidFill>
                            <a:srgbClr val="FF0000"/>
                          </a:solidFill>
                        </a:rPr>
                        <a:t>q</a:t>
                      </a:r>
                      <a:r>
                        <a:rPr lang="en-US" b="0" dirty="0">
                          <a:solidFill>
                            <a:schemeClr val="tx1"/>
                          </a:solidFill>
                        </a:rPr>
                        <a:t>aːl/</a:t>
                      </a:r>
                    </a:p>
                  </a:txBody>
                  <a:tcPr anchor="ctr"/>
                </a:tc>
                <a:tc>
                  <a:txBody>
                    <a:bodyPr/>
                    <a:lstStyle/>
                    <a:p>
                      <a:pPr algn="ctr"/>
                      <a:r>
                        <a:rPr lang="en-US" dirty="0"/>
                        <a:t>‘say’</a:t>
                      </a:r>
                    </a:p>
                  </a:txBody>
                  <a:tcPr anchor="ctr"/>
                </a:tc>
                <a:extLst>
                  <a:ext uri="{0D108BD9-81ED-4DB2-BD59-A6C34878D82A}">
                    <a16:rowId xmlns:a16="http://schemas.microsoft.com/office/drawing/2014/main" val="1838165242"/>
                  </a:ext>
                </a:extLst>
              </a:tr>
              <a:tr h="1281177">
                <a:tc>
                  <a:txBody>
                    <a:bodyPr/>
                    <a:lstStyle/>
                    <a:p>
                      <a:pPr algn="ctr"/>
                      <a:r>
                        <a:rPr lang="en-US" dirty="0"/>
                        <a:t>Code switching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Is a switching between Moroccan dialect and French words ‘</a:t>
                      </a:r>
                      <a:r>
                        <a:rPr lang="en-US" dirty="0">
                          <a:solidFill>
                            <a:srgbClr val="FF0000"/>
                          </a:solidFill>
                        </a:rPr>
                        <a:t>les valises</a:t>
                      </a:r>
                      <a:r>
                        <a:rPr lang="en-US" dirty="0"/>
                        <a:t>’.</a:t>
                      </a:r>
                    </a:p>
                  </a:txBody>
                  <a:tcPr anchor="ctr"/>
                </a:tc>
                <a:tc>
                  <a:txBody>
                    <a:bodyPr/>
                    <a:lstStyle/>
                    <a:p>
                      <a:pPr algn="ctr"/>
                      <a:r>
                        <a:rPr lang="ar-DZ" dirty="0"/>
                        <a:t>كنخوي </a:t>
                      </a:r>
                      <a:r>
                        <a:rPr lang="ar-DZ" dirty="0">
                          <a:solidFill>
                            <a:srgbClr val="FF0000"/>
                          </a:solidFill>
                        </a:rPr>
                        <a:t>لي فاليز</a:t>
                      </a:r>
                      <a:endParaRPr lang="en-US" dirty="0">
                        <a:solidFill>
                          <a:srgbClr val="FF000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/kanaxuːiː </a:t>
                      </a:r>
                      <a:r>
                        <a:rPr lang="en-US" b="0" dirty="0">
                          <a:solidFill>
                            <a:srgbClr val="FF0000"/>
                          </a:solidFill>
                        </a:rPr>
                        <a:t>liː faːliːz</a:t>
                      </a:r>
                      <a:r>
                        <a:rPr lang="en-US" b="0" dirty="0">
                          <a:solidFill>
                            <a:schemeClr val="tx1"/>
                          </a:solidFill>
                        </a:rPr>
                        <a:t>/</a:t>
                      </a:r>
                    </a:p>
                  </a:txBody>
                  <a:tcPr anchor="ctr"/>
                </a:tc>
                <a:tc>
                  <a:txBody>
                    <a:bodyPr/>
                    <a:lstStyle/>
                    <a:p>
                      <a:pPr algn="ctr"/>
                      <a:r>
                        <a:rPr lang="en-US" dirty="0"/>
                        <a:t>‘I unload the luggage’</a:t>
                      </a:r>
                    </a:p>
                  </a:txBody>
                  <a:tcPr anchor="ctr"/>
                </a:tc>
                <a:extLst>
                  <a:ext uri="{0D108BD9-81ED-4DB2-BD59-A6C34878D82A}">
                    <a16:rowId xmlns:a16="http://schemas.microsoft.com/office/drawing/2014/main" val="2537186216"/>
                  </a:ext>
                </a:extLst>
              </a:tr>
              <a:tr h="1040956">
                <a:tc>
                  <a:txBody>
                    <a:bodyPr/>
                    <a:lstStyle/>
                    <a:p>
                      <a:pPr algn="ctr"/>
                      <a:r>
                        <a:rPr lang="en-US" dirty="0"/>
                        <a:t>Code mixing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Is a French word ‘La valise’ with MSA enclitic ‘</a:t>
                      </a:r>
                      <a:r>
                        <a:rPr lang="ar-DZ" b="1" dirty="0">
                          <a:solidFill>
                            <a:srgbClr val="FF0000"/>
                          </a:solidFill>
                        </a:rPr>
                        <a:t>ال</a:t>
                      </a:r>
                      <a:r>
                        <a:rPr lang="en-US" dirty="0"/>
                        <a:t>’ and feminine suffix ‘</a:t>
                      </a:r>
                      <a:r>
                        <a:rPr lang="ar-DZ" b="1" dirty="0">
                          <a:solidFill>
                            <a:srgbClr val="FF0000"/>
                          </a:solidFill>
                        </a:rPr>
                        <a:t>ة</a:t>
                      </a:r>
                      <a:r>
                        <a:rPr lang="en-US" dirty="0"/>
                        <a:t>’.</a:t>
                      </a:r>
                    </a:p>
                  </a:txBody>
                  <a:tcPr anchor="ctr"/>
                </a:tc>
                <a:tc>
                  <a:txBody>
                    <a:bodyPr/>
                    <a:lstStyle/>
                    <a:p>
                      <a:pPr algn="ctr"/>
                      <a:r>
                        <a:rPr lang="ar-DZ" dirty="0">
                          <a:solidFill>
                            <a:srgbClr val="FF0000"/>
                          </a:solidFill>
                        </a:rPr>
                        <a:t>ال</a:t>
                      </a:r>
                      <a:r>
                        <a:rPr lang="ar-DZ" dirty="0"/>
                        <a:t>فاليز</a:t>
                      </a:r>
                      <a:r>
                        <a:rPr lang="ar-DZ" dirty="0">
                          <a:solidFill>
                            <a:srgbClr val="FF0000"/>
                          </a:solidFill>
                        </a:rPr>
                        <a:t>ة</a:t>
                      </a:r>
                      <a:endParaRPr lang="en-US" dirty="0">
                        <a:solidFill>
                          <a:srgbClr val="FF0000"/>
                        </a:solidFill>
                      </a:endParaRPr>
                    </a:p>
                    <a:p>
                      <a:pPr algn="ctr"/>
                      <a:r>
                        <a:rPr lang="en-US" b="0" dirty="0">
                          <a:solidFill>
                            <a:schemeClr val="tx1"/>
                          </a:solidFill>
                        </a:rPr>
                        <a:t>/</a:t>
                      </a:r>
                      <a:r>
                        <a:rPr lang="en-US" b="0" dirty="0">
                          <a:solidFill>
                            <a:srgbClr val="FF0000"/>
                          </a:solidFill>
                        </a:rPr>
                        <a:t>aː</a:t>
                      </a:r>
                      <a:r>
                        <a:rPr lang="en-US" b="0" dirty="0">
                          <a:solidFill>
                            <a:schemeClr val="tx1"/>
                          </a:solidFill>
                        </a:rPr>
                        <a:t>=</a:t>
                      </a:r>
                      <a:r>
                        <a:rPr lang="en-US" b="0" dirty="0" err="1">
                          <a:solidFill>
                            <a:schemeClr val="tx1"/>
                          </a:solidFill>
                        </a:rPr>
                        <a:t>lfaːliːz</a:t>
                      </a:r>
                      <a:r>
                        <a:rPr lang="en-US" b="0" dirty="0" err="1">
                          <a:solidFill>
                            <a:srgbClr val="FF0000"/>
                          </a:solidFill>
                        </a:rPr>
                        <a:t>-t</a:t>
                      </a:r>
                      <a:r>
                        <a:rPr lang="en-US" b="0" dirty="0">
                          <a:solidFill>
                            <a:schemeClr val="tx1"/>
                          </a:solidFill>
                        </a:rPr>
                        <a:t>/</a:t>
                      </a:r>
                      <a:endParaRPr lang="en-US" dirty="0">
                        <a:solidFill>
                          <a:srgbClr val="FF0000"/>
                        </a:solidFill>
                      </a:endParaRPr>
                    </a:p>
                  </a:txBody>
                  <a:tcPr anchor="ctr"/>
                </a:tc>
                <a:tc>
                  <a:txBody>
                    <a:bodyPr/>
                    <a:lstStyle/>
                    <a:p>
                      <a:pPr algn="ctr"/>
                      <a:r>
                        <a:rPr lang="en-US" dirty="0"/>
                        <a:t>‘The luggage’</a:t>
                      </a:r>
                    </a:p>
                  </a:txBody>
                  <a:tcPr anchor="ctr"/>
                </a:tc>
                <a:extLst>
                  <a:ext uri="{0D108BD9-81ED-4DB2-BD59-A6C34878D82A}">
                    <a16:rowId xmlns:a16="http://schemas.microsoft.com/office/drawing/2014/main" val="600429297"/>
                  </a:ext>
                </a:extLst>
              </a:tr>
            </a:tbl>
          </a:graphicData>
        </a:graphic>
      </p:graphicFrame>
      <p:sp>
        <p:nvSpPr>
          <p:cNvPr id="5" name="Rectangle 4">
            <a:extLst>
              <a:ext uri="{FF2B5EF4-FFF2-40B4-BE49-F238E27FC236}">
                <a16:creationId xmlns:a16="http://schemas.microsoft.com/office/drawing/2014/main" id="{276858C1-8BA4-4FA1-BD6A-272D456C3C49}"/>
              </a:ext>
            </a:extLst>
          </p:cNvPr>
          <p:cNvSpPr/>
          <p:nvPr/>
        </p:nvSpPr>
        <p:spPr>
          <a:xfrm>
            <a:off x="332912" y="877356"/>
            <a:ext cx="6873632" cy="369332"/>
          </a:xfrm>
          <a:prstGeom prst="rect">
            <a:avLst/>
          </a:prstGeom>
        </p:spPr>
        <p:txBody>
          <a:bodyPr wrap="square">
            <a:spAutoFit/>
          </a:bodyPr>
          <a:lstStyle/>
          <a:p>
            <a:r>
              <a:rPr lang="en-US" dirty="0">
                <a:latin typeface="Arial" panose="020B0604020202020204" pitchFamily="34" charset="0"/>
              </a:rPr>
              <a:t>Examples :</a:t>
            </a:r>
            <a:endParaRPr lang="en-US" dirty="0"/>
          </a:p>
        </p:txBody>
      </p:sp>
      <p:sp>
        <p:nvSpPr>
          <p:cNvPr id="7" name="Rectangle: Rounded Corners 6">
            <a:extLst>
              <a:ext uri="{FF2B5EF4-FFF2-40B4-BE49-F238E27FC236}">
                <a16:creationId xmlns:a16="http://schemas.microsoft.com/office/drawing/2014/main" id="{696D603E-48B7-4D30-B555-37DD2F8594E9}"/>
              </a:ext>
            </a:extLst>
          </p:cNvPr>
          <p:cNvSpPr/>
          <p:nvPr/>
        </p:nvSpPr>
        <p:spPr>
          <a:xfrm>
            <a:off x="206062" y="218942"/>
            <a:ext cx="3368411" cy="428252"/>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2800" dirty="0"/>
              <a:t>Challenge’s Darija</a:t>
            </a:r>
          </a:p>
        </p:txBody>
      </p:sp>
      <p:sp>
        <p:nvSpPr>
          <p:cNvPr id="6" name="Rectangle: Rounded Corners 5">
            <a:extLst>
              <a:ext uri="{FF2B5EF4-FFF2-40B4-BE49-F238E27FC236}">
                <a16:creationId xmlns:a16="http://schemas.microsoft.com/office/drawing/2014/main" id="{1612C59A-FC96-4E04-A694-FDF315950DBC}"/>
              </a:ext>
            </a:extLst>
          </p:cNvPr>
          <p:cNvSpPr/>
          <p:nvPr/>
        </p:nvSpPr>
        <p:spPr>
          <a:xfrm>
            <a:off x="11456795" y="6320579"/>
            <a:ext cx="615696" cy="409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11</a:t>
            </a:r>
          </a:p>
        </p:txBody>
      </p:sp>
    </p:spTree>
    <p:extLst>
      <p:ext uri="{BB962C8B-B14F-4D97-AF65-F5344CB8AC3E}">
        <p14:creationId xmlns:p14="http://schemas.microsoft.com/office/powerpoint/2010/main" val="780964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63757EF-1FE5-4A20-BE6F-3C2D296C4A55}"/>
              </a:ext>
            </a:extLst>
          </p:cNvPr>
          <p:cNvSpPr txBox="1"/>
          <p:nvPr/>
        </p:nvSpPr>
        <p:spPr>
          <a:xfrm>
            <a:off x="4913610" y="986528"/>
            <a:ext cx="1272352" cy="324940"/>
          </a:xfrm>
          <a:prstGeom prst="rect">
            <a:avLst/>
          </a:prstGeom>
          <a:noFill/>
        </p:spPr>
        <p:txBody>
          <a:bodyPr wrap="square" rtlCol="0">
            <a:spAutoFit/>
          </a:bodyPr>
          <a:lstStyle/>
          <a:p>
            <a:r>
              <a:rPr lang="en-US" dirty="0"/>
              <a:t>Input: Text</a:t>
            </a:r>
          </a:p>
        </p:txBody>
      </p:sp>
      <p:sp>
        <p:nvSpPr>
          <p:cNvPr id="10" name="Rectangle: Rounded Corners 9">
            <a:extLst>
              <a:ext uri="{FF2B5EF4-FFF2-40B4-BE49-F238E27FC236}">
                <a16:creationId xmlns:a16="http://schemas.microsoft.com/office/drawing/2014/main" id="{CB66830F-10C4-4D3A-9778-7AE3016D581E}"/>
              </a:ext>
            </a:extLst>
          </p:cNvPr>
          <p:cNvSpPr/>
          <p:nvPr/>
        </p:nvSpPr>
        <p:spPr>
          <a:xfrm>
            <a:off x="3833027" y="1595509"/>
            <a:ext cx="3433521" cy="6995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Preprocessing</a:t>
            </a:r>
          </a:p>
        </p:txBody>
      </p:sp>
      <p:sp>
        <p:nvSpPr>
          <p:cNvPr id="11" name="Rectangle: Rounded Corners 10">
            <a:extLst>
              <a:ext uri="{FF2B5EF4-FFF2-40B4-BE49-F238E27FC236}">
                <a16:creationId xmlns:a16="http://schemas.microsoft.com/office/drawing/2014/main" id="{A6F175CF-2E1E-40A5-A6A4-7293FD2218BF}"/>
              </a:ext>
            </a:extLst>
          </p:cNvPr>
          <p:cNvSpPr/>
          <p:nvPr/>
        </p:nvSpPr>
        <p:spPr>
          <a:xfrm>
            <a:off x="3833026" y="2970928"/>
            <a:ext cx="3433521" cy="6995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Processing</a:t>
            </a:r>
          </a:p>
        </p:txBody>
      </p:sp>
      <p:sp>
        <p:nvSpPr>
          <p:cNvPr id="12" name="Rectangle: Rounded Corners 11">
            <a:extLst>
              <a:ext uri="{FF2B5EF4-FFF2-40B4-BE49-F238E27FC236}">
                <a16:creationId xmlns:a16="http://schemas.microsoft.com/office/drawing/2014/main" id="{ABE64279-6692-45DE-BFB7-3E81D560969D}"/>
              </a:ext>
            </a:extLst>
          </p:cNvPr>
          <p:cNvSpPr/>
          <p:nvPr/>
        </p:nvSpPr>
        <p:spPr>
          <a:xfrm>
            <a:off x="7266547" y="4148255"/>
            <a:ext cx="2655067" cy="6995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Postprocessing</a:t>
            </a:r>
          </a:p>
        </p:txBody>
      </p:sp>
      <p:sp>
        <p:nvSpPr>
          <p:cNvPr id="13" name="Diamond 12">
            <a:extLst>
              <a:ext uri="{FF2B5EF4-FFF2-40B4-BE49-F238E27FC236}">
                <a16:creationId xmlns:a16="http://schemas.microsoft.com/office/drawing/2014/main" id="{7103C1A9-52A0-4E41-A944-77EA7E7396CA}"/>
              </a:ext>
            </a:extLst>
          </p:cNvPr>
          <p:cNvSpPr/>
          <p:nvPr/>
        </p:nvSpPr>
        <p:spPr>
          <a:xfrm>
            <a:off x="4686921" y="4041469"/>
            <a:ext cx="1725730" cy="941492"/>
          </a:xfrm>
          <a:prstGeom prst="diamond">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Found</a:t>
            </a:r>
          </a:p>
        </p:txBody>
      </p:sp>
      <p:sp>
        <p:nvSpPr>
          <p:cNvPr id="14" name="Rectangle: Rounded Corners 13">
            <a:extLst>
              <a:ext uri="{FF2B5EF4-FFF2-40B4-BE49-F238E27FC236}">
                <a16:creationId xmlns:a16="http://schemas.microsoft.com/office/drawing/2014/main" id="{0DDAD877-49F9-43C3-B44E-28F51F34D06D}"/>
              </a:ext>
            </a:extLst>
          </p:cNvPr>
          <p:cNvSpPr/>
          <p:nvPr/>
        </p:nvSpPr>
        <p:spPr>
          <a:xfrm>
            <a:off x="2079741" y="5441787"/>
            <a:ext cx="4349732" cy="81323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Output: Each Token Receives Vocalization, POS Tagging, English Gloss</a:t>
            </a:r>
            <a:endParaRPr lang="en-US" dirty="0">
              <a:latin typeface="Times New Roman" panose="02020603050405020304" pitchFamily="18" charset="0"/>
              <a:cs typeface="Times New Roman" panose="02020603050405020304" pitchFamily="18" charset="0"/>
            </a:endParaRPr>
          </a:p>
        </p:txBody>
      </p:sp>
      <p:sp>
        <p:nvSpPr>
          <p:cNvPr id="15" name="Cylinder 14">
            <a:extLst>
              <a:ext uri="{FF2B5EF4-FFF2-40B4-BE49-F238E27FC236}">
                <a16:creationId xmlns:a16="http://schemas.microsoft.com/office/drawing/2014/main" id="{83D3A2B9-63C3-431B-B264-D56DC08C6283}"/>
              </a:ext>
            </a:extLst>
          </p:cNvPr>
          <p:cNvSpPr/>
          <p:nvPr/>
        </p:nvSpPr>
        <p:spPr>
          <a:xfrm>
            <a:off x="1908424" y="2844862"/>
            <a:ext cx="925345" cy="95169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85BFC4D-CA7A-4700-ACB4-BC80A57D68DE}"/>
              </a:ext>
            </a:extLst>
          </p:cNvPr>
          <p:cNvSpPr/>
          <p:nvPr/>
        </p:nvSpPr>
        <p:spPr>
          <a:xfrm>
            <a:off x="1681326" y="3804374"/>
            <a:ext cx="1624771" cy="32494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Darija Resources</a:t>
            </a:r>
          </a:p>
        </p:txBody>
      </p:sp>
      <p:cxnSp>
        <p:nvCxnSpPr>
          <p:cNvPr id="24" name="Straight Arrow Connector 23">
            <a:extLst>
              <a:ext uri="{FF2B5EF4-FFF2-40B4-BE49-F238E27FC236}">
                <a16:creationId xmlns:a16="http://schemas.microsoft.com/office/drawing/2014/main" id="{F8A1E434-4E4E-4795-9FFF-CBE8B13540E8}"/>
              </a:ext>
            </a:extLst>
          </p:cNvPr>
          <p:cNvCxnSpPr>
            <a:stCxn id="10" idx="2"/>
            <a:endCxn id="11" idx="0"/>
          </p:cNvCxnSpPr>
          <p:nvPr/>
        </p:nvCxnSpPr>
        <p:spPr>
          <a:xfrm flipH="1">
            <a:off x="5549787" y="2295069"/>
            <a:ext cx="1" cy="67585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7492F322-BCEE-484D-B2A3-AAC41FF37636}"/>
              </a:ext>
            </a:extLst>
          </p:cNvPr>
          <p:cNvCxnSpPr>
            <a:cxnSpLocks/>
            <a:stCxn id="11" idx="2"/>
            <a:endCxn id="13" idx="0"/>
          </p:cNvCxnSpPr>
          <p:nvPr/>
        </p:nvCxnSpPr>
        <p:spPr>
          <a:xfrm flipH="1">
            <a:off x="5549786" y="3670488"/>
            <a:ext cx="1" cy="3709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BFC96B36-3452-4682-A531-EFF101994FCA}"/>
              </a:ext>
            </a:extLst>
          </p:cNvPr>
          <p:cNvCxnSpPr>
            <a:cxnSpLocks/>
            <a:stCxn id="13" idx="3"/>
            <a:endCxn id="12" idx="1"/>
          </p:cNvCxnSpPr>
          <p:nvPr/>
        </p:nvCxnSpPr>
        <p:spPr>
          <a:xfrm flipV="1">
            <a:off x="6412651" y="4498035"/>
            <a:ext cx="853896" cy="141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a16="http://schemas.microsoft.com/office/drawing/2014/main" id="{F2D20CEB-0B6F-4CD9-BF2B-B8A092311FD0}"/>
              </a:ext>
            </a:extLst>
          </p:cNvPr>
          <p:cNvCxnSpPr>
            <a:cxnSpLocks/>
            <a:stCxn id="13" idx="2"/>
            <a:endCxn id="14" idx="0"/>
          </p:cNvCxnSpPr>
          <p:nvPr/>
        </p:nvCxnSpPr>
        <p:spPr>
          <a:xfrm rot="5400000">
            <a:off x="4672784" y="4564785"/>
            <a:ext cx="458826" cy="1295179"/>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FF765E29-2712-4CC4-861E-BD4957523B43}"/>
              </a:ext>
            </a:extLst>
          </p:cNvPr>
          <p:cNvCxnSpPr>
            <a:stCxn id="11" idx="1"/>
            <a:endCxn id="15" idx="4"/>
          </p:cNvCxnSpPr>
          <p:nvPr/>
        </p:nvCxnSpPr>
        <p:spPr>
          <a:xfrm flipH="1" flipV="1">
            <a:off x="2833769" y="3320708"/>
            <a:ext cx="999258" cy="1"/>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127AE86C-F439-4E3D-8444-2624BE6948AB}"/>
              </a:ext>
            </a:extLst>
          </p:cNvPr>
          <p:cNvSpPr txBox="1"/>
          <p:nvPr/>
        </p:nvSpPr>
        <p:spPr>
          <a:xfrm>
            <a:off x="4493274" y="4875278"/>
            <a:ext cx="645308" cy="324940"/>
          </a:xfrm>
          <a:prstGeom prst="rect">
            <a:avLst/>
          </a:prstGeom>
          <a:noFill/>
        </p:spPr>
        <p:txBody>
          <a:bodyPr wrap="square" rtlCol="0">
            <a:spAutoFit/>
          </a:bodyPr>
          <a:lstStyle/>
          <a:p>
            <a:r>
              <a:rPr lang="en-US" b="1" dirty="0">
                <a:solidFill>
                  <a:srgbClr val="92D050"/>
                </a:solidFill>
              </a:rPr>
              <a:t>YES</a:t>
            </a:r>
          </a:p>
        </p:txBody>
      </p:sp>
      <p:sp>
        <p:nvSpPr>
          <p:cNvPr id="72" name="TextBox 71">
            <a:extLst>
              <a:ext uri="{FF2B5EF4-FFF2-40B4-BE49-F238E27FC236}">
                <a16:creationId xmlns:a16="http://schemas.microsoft.com/office/drawing/2014/main" id="{27580335-3C8F-4C86-B1A5-94234873B090}"/>
              </a:ext>
            </a:extLst>
          </p:cNvPr>
          <p:cNvSpPr txBox="1"/>
          <p:nvPr/>
        </p:nvSpPr>
        <p:spPr>
          <a:xfrm>
            <a:off x="6442803" y="4173095"/>
            <a:ext cx="645308" cy="324940"/>
          </a:xfrm>
          <a:prstGeom prst="rect">
            <a:avLst/>
          </a:prstGeom>
          <a:noFill/>
        </p:spPr>
        <p:txBody>
          <a:bodyPr wrap="square" rtlCol="0">
            <a:spAutoFit/>
          </a:bodyPr>
          <a:lstStyle/>
          <a:p>
            <a:r>
              <a:rPr lang="en-US" b="1" dirty="0">
                <a:solidFill>
                  <a:srgbClr val="FF0000"/>
                </a:solidFill>
              </a:rPr>
              <a:t>NO</a:t>
            </a:r>
          </a:p>
        </p:txBody>
      </p:sp>
      <p:cxnSp>
        <p:nvCxnSpPr>
          <p:cNvPr id="73" name="Straight Arrow Connector 72">
            <a:extLst>
              <a:ext uri="{FF2B5EF4-FFF2-40B4-BE49-F238E27FC236}">
                <a16:creationId xmlns:a16="http://schemas.microsoft.com/office/drawing/2014/main" id="{87560CFC-01A0-4E85-9436-9DB60D75F9BE}"/>
              </a:ext>
            </a:extLst>
          </p:cNvPr>
          <p:cNvCxnSpPr>
            <a:cxnSpLocks/>
            <a:stCxn id="9" idx="2"/>
            <a:endCxn id="10" idx="0"/>
          </p:cNvCxnSpPr>
          <p:nvPr/>
        </p:nvCxnSpPr>
        <p:spPr>
          <a:xfrm>
            <a:off x="5549786" y="1311468"/>
            <a:ext cx="2" cy="2840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3" name="Rectangle: Rounded Corners 32">
            <a:extLst>
              <a:ext uri="{FF2B5EF4-FFF2-40B4-BE49-F238E27FC236}">
                <a16:creationId xmlns:a16="http://schemas.microsoft.com/office/drawing/2014/main" id="{4E66E895-4369-4B63-A149-346A16F1D810}"/>
              </a:ext>
            </a:extLst>
          </p:cNvPr>
          <p:cNvSpPr/>
          <p:nvPr/>
        </p:nvSpPr>
        <p:spPr>
          <a:xfrm>
            <a:off x="206062" y="218942"/>
            <a:ext cx="3368411" cy="428252"/>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2800" dirty="0"/>
              <a:t>DiMorph</a:t>
            </a:r>
          </a:p>
        </p:txBody>
      </p:sp>
      <p:sp>
        <p:nvSpPr>
          <p:cNvPr id="20" name="Rectangle: Rounded Corners 19">
            <a:extLst>
              <a:ext uri="{FF2B5EF4-FFF2-40B4-BE49-F238E27FC236}">
                <a16:creationId xmlns:a16="http://schemas.microsoft.com/office/drawing/2014/main" id="{72FAA4BD-3957-421D-84CD-14B1CCA25E01}"/>
              </a:ext>
            </a:extLst>
          </p:cNvPr>
          <p:cNvSpPr/>
          <p:nvPr/>
        </p:nvSpPr>
        <p:spPr>
          <a:xfrm>
            <a:off x="11576304" y="6448893"/>
            <a:ext cx="615696" cy="409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12</a:t>
            </a:r>
          </a:p>
        </p:txBody>
      </p:sp>
      <p:cxnSp>
        <p:nvCxnSpPr>
          <p:cNvPr id="27" name="Connector: Elbow 26">
            <a:extLst>
              <a:ext uri="{FF2B5EF4-FFF2-40B4-BE49-F238E27FC236}">
                <a16:creationId xmlns:a16="http://schemas.microsoft.com/office/drawing/2014/main" id="{30759948-1269-4A95-860F-FC4D4A9632E3}"/>
              </a:ext>
            </a:extLst>
          </p:cNvPr>
          <p:cNvCxnSpPr>
            <a:cxnSpLocks/>
            <a:stCxn id="12" idx="2"/>
            <a:endCxn id="14" idx="3"/>
          </p:cNvCxnSpPr>
          <p:nvPr/>
        </p:nvCxnSpPr>
        <p:spPr>
          <a:xfrm rot="5400000">
            <a:off x="7011481" y="4265807"/>
            <a:ext cx="1000592" cy="2164608"/>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52974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0-#ppt_h/2"/>
                                          </p:val>
                                        </p:tav>
                                        <p:tav tm="100000">
                                          <p:val>
                                            <p:strVal val="#ppt_y"/>
                                          </p:val>
                                        </p:tav>
                                      </p:tavLst>
                                    </p:anim>
                                  </p:childTnLst>
                                </p:cTn>
                              </p:par>
                              <p:par>
                                <p:cTn id="41" presetID="2" presetClass="entr" presetSubtype="1"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0-#ppt_h/2"/>
                                          </p:val>
                                        </p:tav>
                                        <p:tav tm="100000">
                                          <p:val>
                                            <p:strVal val="#ppt_y"/>
                                          </p:val>
                                        </p:tav>
                                      </p:tavLst>
                                    </p:anim>
                                  </p:childTnLst>
                                </p:cTn>
                              </p:par>
                              <p:par>
                                <p:cTn id="45" presetID="2" presetClass="entr" presetSubtype="1"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500" fill="hold"/>
                                        <p:tgtEl>
                                          <p:spTgt spid="28"/>
                                        </p:tgtEl>
                                        <p:attrNameLst>
                                          <p:attrName>ppt_x</p:attrName>
                                        </p:attrNameLst>
                                      </p:cBhvr>
                                      <p:tavLst>
                                        <p:tav tm="0">
                                          <p:val>
                                            <p:strVal val="#ppt_x"/>
                                          </p:val>
                                        </p:tav>
                                        <p:tav tm="100000">
                                          <p:val>
                                            <p:strVal val="#ppt_x"/>
                                          </p:val>
                                        </p:tav>
                                      </p:tavLst>
                                    </p:anim>
                                    <p:anim calcmode="lin" valueType="num">
                                      <p:cBhvr additive="base">
                                        <p:cTn id="48" dur="500" fill="hold"/>
                                        <p:tgtEl>
                                          <p:spTgt spid="28"/>
                                        </p:tgtEl>
                                        <p:attrNameLst>
                                          <p:attrName>ppt_y</p:attrName>
                                        </p:attrNameLst>
                                      </p:cBhvr>
                                      <p:tavLst>
                                        <p:tav tm="0">
                                          <p:val>
                                            <p:strVal val="0-#ppt_h/2"/>
                                          </p:val>
                                        </p:tav>
                                        <p:tav tm="100000">
                                          <p:val>
                                            <p:strVal val="#ppt_y"/>
                                          </p:val>
                                        </p:tav>
                                      </p:tavLst>
                                    </p:anim>
                                  </p:childTnLst>
                                </p:cTn>
                              </p:par>
                              <p:par>
                                <p:cTn id="49" presetID="2" presetClass="entr" presetSubtype="1"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500" fill="hold"/>
                                        <p:tgtEl>
                                          <p:spTgt spid="39"/>
                                        </p:tgtEl>
                                        <p:attrNameLst>
                                          <p:attrName>ppt_x</p:attrName>
                                        </p:attrNameLst>
                                      </p:cBhvr>
                                      <p:tavLst>
                                        <p:tav tm="0">
                                          <p:val>
                                            <p:strVal val="#ppt_x"/>
                                          </p:val>
                                        </p:tav>
                                        <p:tav tm="100000">
                                          <p:val>
                                            <p:strVal val="#ppt_x"/>
                                          </p:val>
                                        </p:tav>
                                      </p:tavLst>
                                    </p:anim>
                                    <p:anim calcmode="lin" valueType="num">
                                      <p:cBhvr additive="base">
                                        <p:cTn id="52" dur="500" fill="hold"/>
                                        <p:tgtEl>
                                          <p:spTgt spid="39"/>
                                        </p:tgtEl>
                                        <p:attrNameLst>
                                          <p:attrName>ppt_y</p:attrName>
                                        </p:attrNameLst>
                                      </p:cBhvr>
                                      <p:tavLst>
                                        <p:tav tm="0">
                                          <p:val>
                                            <p:strVal val="0-#ppt_h/2"/>
                                          </p:val>
                                        </p:tav>
                                        <p:tav tm="100000">
                                          <p:val>
                                            <p:strVal val="#ppt_y"/>
                                          </p:val>
                                        </p:tav>
                                      </p:tavLst>
                                    </p:anim>
                                  </p:childTnLst>
                                </p:cTn>
                              </p:par>
                              <p:par>
                                <p:cTn id="53" presetID="2" presetClass="entr" presetSubtype="1" fill="hold" nodeType="with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fill="hold"/>
                                        <p:tgtEl>
                                          <p:spTgt spid="41"/>
                                        </p:tgtEl>
                                        <p:attrNameLst>
                                          <p:attrName>ppt_x</p:attrName>
                                        </p:attrNameLst>
                                      </p:cBhvr>
                                      <p:tavLst>
                                        <p:tav tm="0">
                                          <p:val>
                                            <p:strVal val="#ppt_x"/>
                                          </p:val>
                                        </p:tav>
                                        <p:tav tm="100000">
                                          <p:val>
                                            <p:strVal val="#ppt_x"/>
                                          </p:val>
                                        </p:tav>
                                      </p:tavLst>
                                    </p:anim>
                                    <p:anim calcmode="lin" valueType="num">
                                      <p:cBhvr additive="base">
                                        <p:cTn id="56" dur="500" fill="hold"/>
                                        <p:tgtEl>
                                          <p:spTgt spid="41"/>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71"/>
                                        </p:tgtEl>
                                        <p:attrNameLst>
                                          <p:attrName>style.visibility</p:attrName>
                                        </p:attrNameLst>
                                      </p:cBhvr>
                                      <p:to>
                                        <p:strVal val="visible"/>
                                      </p:to>
                                    </p:set>
                                    <p:anim calcmode="lin" valueType="num">
                                      <p:cBhvr additive="base">
                                        <p:cTn id="59" dur="500" fill="hold"/>
                                        <p:tgtEl>
                                          <p:spTgt spid="71"/>
                                        </p:tgtEl>
                                        <p:attrNameLst>
                                          <p:attrName>ppt_x</p:attrName>
                                        </p:attrNameLst>
                                      </p:cBhvr>
                                      <p:tavLst>
                                        <p:tav tm="0">
                                          <p:val>
                                            <p:strVal val="#ppt_x"/>
                                          </p:val>
                                        </p:tav>
                                        <p:tav tm="100000">
                                          <p:val>
                                            <p:strVal val="#ppt_x"/>
                                          </p:val>
                                        </p:tav>
                                      </p:tavLst>
                                    </p:anim>
                                    <p:anim calcmode="lin" valueType="num">
                                      <p:cBhvr additive="base">
                                        <p:cTn id="60" dur="500" fill="hold"/>
                                        <p:tgtEl>
                                          <p:spTgt spid="71"/>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anim calcmode="lin" valueType="num">
                                      <p:cBhvr additive="base">
                                        <p:cTn id="63" dur="500" fill="hold"/>
                                        <p:tgtEl>
                                          <p:spTgt spid="72"/>
                                        </p:tgtEl>
                                        <p:attrNameLst>
                                          <p:attrName>ppt_x</p:attrName>
                                        </p:attrNameLst>
                                      </p:cBhvr>
                                      <p:tavLst>
                                        <p:tav tm="0">
                                          <p:val>
                                            <p:strVal val="#ppt_x"/>
                                          </p:val>
                                        </p:tav>
                                        <p:tav tm="100000">
                                          <p:val>
                                            <p:strVal val="#ppt_x"/>
                                          </p:val>
                                        </p:tav>
                                      </p:tavLst>
                                    </p:anim>
                                    <p:anim calcmode="lin" valueType="num">
                                      <p:cBhvr additive="base">
                                        <p:cTn id="64" dur="500" fill="hold"/>
                                        <p:tgtEl>
                                          <p:spTgt spid="72"/>
                                        </p:tgtEl>
                                        <p:attrNameLst>
                                          <p:attrName>ppt_y</p:attrName>
                                        </p:attrNameLst>
                                      </p:cBhvr>
                                      <p:tavLst>
                                        <p:tav tm="0">
                                          <p:val>
                                            <p:strVal val="0-#ppt_h/2"/>
                                          </p:val>
                                        </p:tav>
                                        <p:tav tm="100000">
                                          <p:val>
                                            <p:strVal val="#ppt_y"/>
                                          </p:val>
                                        </p:tav>
                                      </p:tavLst>
                                    </p:anim>
                                  </p:childTnLst>
                                </p:cTn>
                              </p:par>
                              <p:par>
                                <p:cTn id="65" presetID="2" presetClass="entr" presetSubtype="1" fill="hold" nodeType="withEffect">
                                  <p:stCondLst>
                                    <p:cond delay="0"/>
                                  </p:stCondLst>
                                  <p:childTnLst>
                                    <p:set>
                                      <p:cBhvr>
                                        <p:cTn id="66" dur="1" fill="hold">
                                          <p:stCondLst>
                                            <p:cond delay="0"/>
                                          </p:stCondLst>
                                        </p:cTn>
                                        <p:tgtEl>
                                          <p:spTgt spid="73"/>
                                        </p:tgtEl>
                                        <p:attrNameLst>
                                          <p:attrName>style.visibility</p:attrName>
                                        </p:attrNameLst>
                                      </p:cBhvr>
                                      <p:to>
                                        <p:strVal val="visible"/>
                                      </p:to>
                                    </p:set>
                                    <p:anim calcmode="lin" valueType="num">
                                      <p:cBhvr additive="base">
                                        <p:cTn id="67" dur="500" fill="hold"/>
                                        <p:tgtEl>
                                          <p:spTgt spid="73"/>
                                        </p:tgtEl>
                                        <p:attrNameLst>
                                          <p:attrName>ppt_x</p:attrName>
                                        </p:attrNameLst>
                                      </p:cBhvr>
                                      <p:tavLst>
                                        <p:tav tm="0">
                                          <p:val>
                                            <p:strVal val="#ppt_x"/>
                                          </p:val>
                                        </p:tav>
                                        <p:tav tm="100000">
                                          <p:val>
                                            <p:strVal val="#ppt_x"/>
                                          </p:val>
                                        </p:tav>
                                      </p:tavLst>
                                    </p:anim>
                                    <p:anim calcmode="lin" valueType="num">
                                      <p:cBhvr additive="base">
                                        <p:cTn id="68" dur="500" fill="hold"/>
                                        <p:tgtEl>
                                          <p:spTgt spid="73"/>
                                        </p:tgtEl>
                                        <p:attrNameLst>
                                          <p:attrName>ppt_y</p:attrName>
                                        </p:attrNameLst>
                                      </p:cBhvr>
                                      <p:tavLst>
                                        <p:tav tm="0">
                                          <p:val>
                                            <p:strVal val="0-#ppt_h/2"/>
                                          </p:val>
                                        </p:tav>
                                        <p:tav tm="100000">
                                          <p:val>
                                            <p:strVal val="#ppt_y"/>
                                          </p:val>
                                        </p:tav>
                                      </p:tavLst>
                                    </p:anim>
                                  </p:childTnLst>
                                </p:cTn>
                              </p:par>
                              <p:par>
                                <p:cTn id="69" presetID="2" presetClass="entr" presetSubtype="1" fill="hold" nodeType="with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additive="base">
                                        <p:cTn id="71" dur="500" fill="hold"/>
                                        <p:tgtEl>
                                          <p:spTgt spid="27"/>
                                        </p:tgtEl>
                                        <p:attrNameLst>
                                          <p:attrName>ppt_x</p:attrName>
                                        </p:attrNameLst>
                                      </p:cBhvr>
                                      <p:tavLst>
                                        <p:tav tm="0">
                                          <p:val>
                                            <p:strVal val="#ppt_x"/>
                                          </p:val>
                                        </p:tav>
                                        <p:tav tm="100000">
                                          <p:val>
                                            <p:strVal val="#ppt_x"/>
                                          </p:val>
                                        </p:tav>
                                      </p:tavLst>
                                    </p:anim>
                                    <p:anim calcmode="lin" valueType="num">
                                      <p:cBhvr additive="base">
                                        <p:cTn id="72"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2" grpId="0" animBg="1"/>
      <p:bldP spid="13" grpId="0" animBg="1"/>
      <p:bldP spid="14" grpId="0" animBg="1"/>
      <p:bldP spid="15" grpId="0" animBg="1"/>
      <p:bldP spid="19" grpId="0"/>
      <p:bldP spid="71" grpId="0"/>
      <p:bldP spid="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8A03DB7-0D95-48E9-A518-3B9B340E9E15}"/>
              </a:ext>
            </a:extLst>
          </p:cNvPr>
          <p:cNvGrpSpPr/>
          <p:nvPr/>
        </p:nvGrpSpPr>
        <p:grpSpPr>
          <a:xfrm>
            <a:off x="3046047" y="971985"/>
            <a:ext cx="5983527" cy="5533364"/>
            <a:chOff x="2457088" y="674005"/>
            <a:chExt cx="6325948" cy="6309191"/>
          </a:xfrm>
        </p:grpSpPr>
        <p:sp>
          <p:nvSpPr>
            <p:cNvPr id="2" name="Rectangle 1">
              <a:extLst>
                <a:ext uri="{FF2B5EF4-FFF2-40B4-BE49-F238E27FC236}">
                  <a16:creationId xmlns:a16="http://schemas.microsoft.com/office/drawing/2014/main" id="{589FACA0-F95C-4491-A15C-69D4EB757C0D}"/>
                </a:ext>
              </a:extLst>
            </p:cNvPr>
            <p:cNvSpPr/>
            <p:nvPr/>
          </p:nvSpPr>
          <p:spPr>
            <a:xfrm>
              <a:off x="4787639" y="3569677"/>
              <a:ext cx="1734599" cy="456209"/>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p>
              <a:pPr algn="ctr"/>
              <a:r>
                <a:rPr lang="en-US" sz="2000" dirty="0"/>
                <a:t>Preprocessing</a:t>
              </a:r>
            </a:p>
          </p:txBody>
        </p:sp>
        <p:grpSp>
          <p:nvGrpSpPr>
            <p:cNvPr id="20" name="Group 19">
              <a:extLst>
                <a:ext uri="{FF2B5EF4-FFF2-40B4-BE49-F238E27FC236}">
                  <a16:creationId xmlns:a16="http://schemas.microsoft.com/office/drawing/2014/main" id="{1252781A-129C-4DDB-9BAC-DCFC3C71CFF0}"/>
                </a:ext>
              </a:extLst>
            </p:cNvPr>
            <p:cNvGrpSpPr/>
            <p:nvPr/>
          </p:nvGrpSpPr>
          <p:grpSpPr>
            <a:xfrm>
              <a:off x="3824880" y="756892"/>
              <a:ext cx="4958156" cy="4861918"/>
              <a:chOff x="4480697" y="72009"/>
              <a:chExt cx="4958156" cy="4861918"/>
            </a:xfrm>
          </p:grpSpPr>
          <p:sp>
            <p:nvSpPr>
              <p:cNvPr id="14" name="Freeform: Shape 13">
                <a:extLst>
                  <a:ext uri="{FF2B5EF4-FFF2-40B4-BE49-F238E27FC236}">
                    <a16:creationId xmlns:a16="http://schemas.microsoft.com/office/drawing/2014/main" id="{E2420B6B-CE46-4E79-8F50-4A5508908579}"/>
                  </a:ext>
                </a:extLst>
              </p:cNvPr>
              <p:cNvSpPr/>
              <p:nvPr/>
            </p:nvSpPr>
            <p:spPr>
              <a:xfrm>
                <a:off x="4480697" y="584321"/>
                <a:ext cx="4326283" cy="4326283"/>
              </a:xfrm>
              <a:custGeom>
                <a:avLst/>
                <a:gdLst>
                  <a:gd name="connsiteX0" fmla="*/ 2163141 w 4326283"/>
                  <a:gd name="connsiteY0" fmla="*/ 0 h 4326283"/>
                  <a:gd name="connsiteX1" fmla="*/ 4036477 w 4326283"/>
                  <a:gd name="connsiteY1" fmla="*/ 1081571 h 4326283"/>
                  <a:gd name="connsiteX2" fmla="*/ 4036477 w 4326283"/>
                  <a:gd name="connsiteY2" fmla="*/ 3244713 h 4326283"/>
                  <a:gd name="connsiteX3" fmla="*/ 2163142 w 4326283"/>
                  <a:gd name="connsiteY3" fmla="*/ 2163142 h 4326283"/>
                  <a:gd name="connsiteX4" fmla="*/ 2163141 w 4326283"/>
                  <a:gd name="connsiteY4" fmla="*/ 0 h 4326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283" h="4326283">
                    <a:moveTo>
                      <a:pt x="2163141" y="0"/>
                    </a:moveTo>
                    <a:cubicBezTo>
                      <a:pt x="2935957" y="0"/>
                      <a:pt x="3650069" y="412293"/>
                      <a:pt x="4036477" y="1081571"/>
                    </a:cubicBezTo>
                    <a:cubicBezTo>
                      <a:pt x="4422885" y="1750849"/>
                      <a:pt x="4422885" y="2575435"/>
                      <a:pt x="4036477" y="3244713"/>
                    </a:cubicBezTo>
                    <a:lnTo>
                      <a:pt x="2163142" y="2163142"/>
                    </a:lnTo>
                    <a:cubicBezTo>
                      <a:pt x="2163142" y="1442095"/>
                      <a:pt x="2163141" y="721047"/>
                      <a:pt x="2163141" y="0"/>
                    </a:cubicBezTo>
                    <a:close/>
                  </a:path>
                </a:pathLst>
              </a:cu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spcFirstLastPara="0" vert="horz" wrap="square" lIns="2302915" tIns="939619" rIns="523987" bIns="2144800" numCol="1" spcCol="1270" anchor="ctr" anchorCtr="0">
                <a:noAutofit/>
              </a:bodyPr>
              <a:lstStyle/>
              <a:p>
                <a:pPr marL="0" lvl="0" indent="0" algn="ctr" defTabSz="800100">
                  <a:lnSpc>
                    <a:spcPct val="90000"/>
                  </a:lnSpc>
                  <a:spcBef>
                    <a:spcPct val="0"/>
                  </a:spcBef>
                  <a:spcAft>
                    <a:spcPct val="35000"/>
                  </a:spcAft>
                  <a:buNone/>
                </a:pPr>
                <a:r>
                  <a:rPr lang="en-US" sz="2000" b="1" kern="1200" dirty="0"/>
                  <a:t>Processing elongation</a:t>
                </a:r>
              </a:p>
            </p:txBody>
          </p:sp>
          <p:sp>
            <p:nvSpPr>
              <p:cNvPr id="17" name="Arrow: Circular 16">
                <a:extLst>
                  <a:ext uri="{FF2B5EF4-FFF2-40B4-BE49-F238E27FC236}">
                    <a16:creationId xmlns:a16="http://schemas.microsoft.com/office/drawing/2014/main" id="{00D9E4A2-66AA-4B41-953E-63C26F0ED4D5}"/>
                  </a:ext>
                </a:extLst>
              </p:cNvPr>
              <p:cNvSpPr/>
              <p:nvPr/>
            </p:nvSpPr>
            <p:spPr>
              <a:xfrm>
                <a:off x="4576935" y="72009"/>
                <a:ext cx="4861918" cy="4861918"/>
              </a:xfrm>
              <a:prstGeom prst="circularArrow">
                <a:avLst>
                  <a:gd name="adj1" fmla="val 5085"/>
                  <a:gd name="adj2" fmla="val 327528"/>
                  <a:gd name="adj3" fmla="val 1472472"/>
                  <a:gd name="adj4" fmla="val 16199432"/>
                  <a:gd name="adj5" fmla="val 5932"/>
                </a:avLst>
              </a:prstGeom>
            </p:spPr>
            <p:style>
              <a:lnRef idx="0">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hueOff val="0"/>
                  <a:satOff val="0"/>
                  <a:lumOff val="0"/>
                  <a:alphaOff val="0"/>
                </a:schemeClr>
              </a:fontRef>
            </p:style>
          </p:sp>
        </p:grpSp>
        <p:grpSp>
          <p:nvGrpSpPr>
            <p:cNvPr id="21" name="Group 20">
              <a:extLst>
                <a:ext uri="{FF2B5EF4-FFF2-40B4-BE49-F238E27FC236}">
                  <a16:creationId xmlns:a16="http://schemas.microsoft.com/office/drawing/2014/main" id="{6B314ECC-2390-4ED7-B866-7ED743EFC4E6}"/>
                </a:ext>
              </a:extLst>
            </p:cNvPr>
            <p:cNvGrpSpPr/>
            <p:nvPr/>
          </p:nvGrpSpPr>
          <p:grpSpPr>
            <a:xfrm>
              <a:off x="3151248" y="1951892"/>
              <a:ext cx="4861918" cy="5031304"/>
              <a:chOff x="4031033" y="2074984"/>
              <a:chExt cx="4861918" cy="5031304"/>
            </a:xfrm>
          </p:grpSpPr>
          <p:sp>
            <p:nvSpPr>
              <p:cNvPr id="15" name="Freeform: Shape 14">
                <a:extLst>
                  <a:ext uri="{FF2B5EF4-FFF2-40B4-BE49-F238E27FC236}">
                    <a16:creationId xmlns:a16="http://schemas.microsoft.com/office/drawing/2014/main" id="{ADA0B3CB-E707-42B8-AF7F-7CCCC4DE5C93}"/>
                  </a:ext>
                </a:extLst>
              </p:cNvPr>
              <p:cNvSpPr/>
              <p:nvPr/>
            </p:nvSpPr>
            <p:spPr>
              <a:xfrm>
                <a:off x="4322610" y="2074984"/>
                <a:ext cx="4326283" cy="4326283"/>
              </a:xfrm>
              <a:custGeom>
                <a:avLst/>
                <a:gdLst>
                  <a:gd name="connsiteX0" fmla="*/ 4036477 w 4326283"/>
                  <a:gd name="connsiteY0" fmla="*/ 3244712 h 4326283"/>
                  <a:gd name="connsiteX1" fmla="*/ 2163141 w 4326283"/>
                  <a:gd name="connsiteY1" fmla="*/ 4326283 h 4326283"/>
                  <a:gd name="connsiteX2" fmla="*/ 289805 w 4326283"/>
                  <a:gd name="connsiteY2" fmla="*/ 3244712 h 4326283"/>
                  <a:gd name="connsiteX3" fmla="*/ 2163142 w 4326283"/>
                  <a:gd name="connsiteY3" fmla="*/ 2163142 h 4326283"/>
                  <a:gd name="connsiteX4" fmla="*/ 4036477 w 4326283"/>
                  <a:gd name="connsiteY4" fmla="*/ 3244712 h 4326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283" h="4326283">
                    <a:moveTo>
                      <a:pt x="4036477" y="3244712"/>
                    </a:moveTo>
                    <a:cubicBezTo>
                      <a:pt x="3650069" y="3913990"/>
                      <a:pt x="2935957" y="4326283"/>
                      <a:pt x="2163141" y="4326283"/>
                    </a:cubicBezTo>
                    <a:cubicBezTo>
                      <a:pt x="1390325" y="4326283"/>
                      <a:pt x="676213" y="3913990"/>
                      <a:pt x="289805" y="3244712"/>
                    </a:cubicBezTo>
                    <a:lnTo>
                      <a:pt x="2163142" y="2163142"/>
                    </a:lnTo>
                    <a:lnTo>
                      <a:pt x="4036477" y="3244712"/>
                    </a:lnTo>
                    <a:close/>
                  </a:path>
                </a:pathLst>
              </a:custGeom>
            </p:spPr>
            <p:style>
              <a:lnRef idx="3">
                <a:schemeClr val="lt1">
                  <a:hueOff val="0"/>
                  <a:satOff val="0"/>
                  <a:lumOff val="0"/>
                  <a:alphaOff val="0"/>
                </a:schemeClr>
              </a:lnRef>
              <a:fillRef idx="1">
                <a:schemeClr val="accent4">
                  <a:hueOff val="4900445"/>
                  <a:satOff val="-20388"/>
                  <a:lumOff val="4804"/>
                  <a:alphaOff val="0"/>
                </a:schemeClr>
              </a:fillRef>
              <a:effectRef idx="1">
                <a:schemeClr val="accent4">
                  <a:hueOff val="4900445"/>
                  <a:satOff val="-20388"/>
                  <a:lumOff val="4804"/>
                  <a:alphaOff val="0"/>
                </a:schemeClr>
              </a:effectRef>
              <a:fontRef idx="minor">
                <a:schemeClr val="lt1"/>
              </a:fontRef>
            </p:style>
            <p:txBody>
              <a:bodyPr spcFirstLastPara="0" vert="horz" wrap="square" lIns="1052927" tIns="2829794" rIns="1001425" bIns="409135" numCol="1" spcCol="1270" anchor="ctr" anchorCtr="0">
                <a:noAutofit/>
              </a:bodyPr>
              <a:lstStyle/>
              <a:p>
                <a:pPr marL="0" lvl="0" indent="0" algn="ctr" defTabSz="800100">
                  <a:lnSpc>
                    <a:spcPct val="90000"/>
                  </a:lnSpc>
                  <a:spcBef>
                    <a:spcPct val="0"/>
                  </a:spcBef>
                  <a:spcAft>
                    <a:spcPct val="35000"/>
                  </a:spcAft>
                  <a:buNone/>
                </a:pPr>
                <a:r>
                  <a:rPr lang="en-US" sz="2400" b="1" kern="1200" dirty="0"/>
                  <a:t>Automatic tagging</a:t>
                </a:r>
              </a:p>
            </p:txBody>
          </p:sp>
          <p:sp>
            <p:nvSpPr>
              <p:cNvPr id="18" name="Arrow: Circular 17">
                <a:extLst>
                  <a:ext uri="{FF2B5EF4-FFF2-40B4-BE49-F238E27FC236}">
                    <a16:creationId xmlns:a16="http://schemas.microsoft.com/office/drawing/2014/main" id="{453A1DAB-1168-4ACC-AC71-ECAEA5E098CA}"/>
                  </a:ext>
                </a:extLst>
              </p:cNvPr>
              <p:cNvSpPr/>
              <p:nvPr/>
            </p:nvSpPr>
            <p:spPr>
              <a:xfrm>
                <a:off x="4031033" y="2244370"/>
                <a:ext cx="4861918" cy="4861918"/>
              </a:xfrm>
              <a:prstGeom prst="circularArrow">
                <a:avLst>
                  <a:gd name="adj1" fmla="val 5085"/>
                  <a:gd name="adj2" fmla="val 327528"/>
                  <a:gd name="adj3" fmla="val 8671970"/>
                  <a:gd name="adj4" fmla="val 1800502"/>
                  <a:gd name="adj5" fmla="val 5932"/>
                </a:avLst>
              </a:prstGeom>
            </p:spPr>
            <p:style>
              <a:lnRef idx="0">
                <a:schemeClr val="lt1">
                  <a:hueOff val="0"/>
                  <a:satOff val="0"/>
                  <a:lumOff val="0"/>
                  <a:alphaOff val="0"/>
                </a:schemeClr>
              </a:lnRef>
              <a:fillRef idx="1">
                <a:schemeClr val="accent4">
                  <a:hueOff val="4900445"/>
                  <a:satOff val="-20388"/>
                  <a:lumOff val="4804"/>
                  <a:alphaOff val="0"/>
                </a:schemeClr>
              </a:fillRef>
              <a:effectRef idx="1">
                <a:schemeClr val="accent4">
                  <a:hueOff val="4900445"/>
                  <a:satOff val="-20388"/>
                  <a:lumOff val="4804"/>
                  <a:alphaOff val="0"/>
                </a:schemeClr>
              </a:effectRef>
              <a:fontRef idx="minor">
                <a:schemeClr val="lt1">
                  <a:hueOff val="0"/>
                  <a:satOff val="0"/>
                  <a:lumOff val="0"/>
                  <a:alphaOff val="0"/>
                </a:schemeClr>
              </a:fontRef>
            </p:style>
          </p:sp>
        </p:grpSp>
        <p:grpSp>
          <p:nvGrpSpPr>
            <p:cNvPr id="23" name="Group 22">
              <a:extLst>
                <a:ext uri="{FF2B5EF4-FFF2-40B4-BE49-F238E27FC236}">
                  <a16:creationId xmlns:a16="http://schemas.microsoft.com/office/drawing/2014/main" id="{B255F27E-7D95-4F9F-8035-2947DED67298}"/>
                </a:ext>
              </a:extLst>
            </p:cNvPr>
            <p:cNvGrpSpPr/>
            <p:nvPr/>
          </p:nvGrpSpPr>
          <p:grpSpPr>
            <a:xfrm>
              <a:off x="2457088" y="674005"/>
              <a:ext cx="5280878" cy="5022441"/>
              <a:chOff x="1174170" y="457200"/>
              <a:chExt cx="5280878" cy="5022441"/>
            </a:xfrm>
          </p:grpSpPr>
          <p:sp>
            <p:nvSpPr>
              <p:cNvPr id="16" name="Freeform: Shape 15">
                <a:extLst>
                  <a:ext uri="{FF2B5EF4-FFF2-40B4-BE49-F238E27FC236}">
                    <a16:creationId xmlns:a16="http://schemas.microsoft.com/office/drawing/2014/main" id="{28DD5C0C-2469-418B-841F-11D9AA8B2593}"/>
                  </a:ext>
                </a:extLst>
              </p:cNvPr>
              <p:cNvSpPr/>
              <p:nvPr/>
            </p:nvSpPr>
            <p:spPr>
              <a:xfrm>
                <a:off x="1730332" y="951977"/>
                <a:ext cx="4724716" cy="4469120"/>
              </a:xfrm>
              <a:custGeom>
                <a:avLst/>
                <a:gdLst>
                  <a:gd name="connsiteX0" fmla="*/ 289806 w 4326283"/>
                  <a:gd name="connsiteY0" fmla="*/ 3244712 h 4326283"/>
                  <a:gd name="connsiteX1" fmla="*/ 289806 w 4326283"/>
                  <a:gd name="connsiteY1" fmla="*/ 1081570 h 4326283"/>
                  <a:gd name="connsiteX2" fmla="*/ 2163142 w 4326283"/>
                  <a:gd name="connsiteY2" fmla="*/ -1 h 4326283"/>
                  <a:gd name="connsiteX3" fmla="*/ 2163142 w 4326283"/>
                  <a:gd name="connsiteY3" fmla="*/ 2163142 h 4326283"/>
                  <a:gd name="connsiteX4" fmla="*/ 289806 w 4326283"/>
                  <a:gd name="connsiteY4" fmla="*/ 3244712 h 4326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283" h="4326283">
                    <a:moveTo>
                      <a:pt x="289806" y="3244712"/>
                    </a:moveTo>
                    <a:cubicBezTo>
                      <a:pt x="-96602" y="2575434"/>
                      <a:pt x="-96602" y="1750848"/>
                      <a:pt x="289806" y="1081570"/>
                    </a:cubicBezTo>
                    <a:cubicBezTo>
                      <a:pt x="676214" y="412292"/>
                      <a:pt x="1390326" y="-1"/>
                      <a:pt x="2163142" y="-1"/>
                    </a:cubicBezTo>
                    <a:lnTo>
                      <a:pt x="2163142" y="2163142"/>
                    </a:lnTo>
                    <a:lnTo>
                      <a:pt x="289806" y="3244712"/>
                    </a:lnTo>
                    <a:close/>
                  </a:path>
                </a:pathLst>
              </a:custGeom>
            </p:spPr>
            <p:style>
              <a:lnRef idx="3">
                <a:schemeClr val="lt1">
                  <a:hueOff val="0"/>
                  <a:satOff val="0"/>
                  <a:lumOff val="0"/>
                  <a:alphaOff val="0"/>
                </a:schemeClr>
              </a:lnRef>
              <a:fillRef idx="1">
                <a:schemeClr val="accent4">
                  <a:hueOff val="9800891"/>
                  <a:satOff val="-40777"/>
                  <a:lumOff val="9608"/>
                  <a:alphaOff val="0"/>
                </a:schemeClr>
              </a:fillRef>
              <a:effectRef idx="1">
                <a:schemeClr val="accent4">
                  <a:hueOff val="9800891"/>
                  <a:satOff val="-40777"/>
                  <a:lumOff val="9608"/>
                  <a:alphaOff val="0"/>
                </a:schemeClr>
              </a:effectRef>
              <a:fontRef idx="minor">
                <a:schemeClr val="lt1"/>
              </a:fontRef>
            </p:style>
            <p:txBody>
              <a:bodyPr spcFirstLastPara="0" vert="horz" wrap="square" lIns="523988" tIns="939620" rIns="2302914" bIns="2144799" numCol="1" spcCol="1270" anchor="ctr" anchorCtr="0">
                <a:noAutofit/>
              </a:bodyPr>
              <a:lstStyle/>
              <a:p>
                <a:pPr marL="0" lvl="0" indent="0" algn="ctr" defTabSz="800100">
                  <a:lnSpc>
                    <a:spcPct val="90000"/>
                  </a:lnSpc>
                  <a:spcBef>
                    <a:spcPct val="0"/>
                  </a:spcBef>
                  <a:spcAft>
                    <a:spcPct val="35000"/>
                  </a:spcAft>
                  <a:buNone/>
                </a:pPr>
                <a:r>
                  <a:rPr lang="en-US" sz="2000" b="1" kern="1200" dirty="0"/>
                  <a:t>Script mixing normalization</a:t>
                </a:r>
              </a:p>
            </p:txBody>
          </p:sp>
          <p:sp>
            <p:nvSpPr>
              <p:cNvPr id="19" name="Arrow: Circular 18">
                <a:extLst>
                  <a:ext uri="{FF2B5EF4-FFF2-40B4-BE49-F238E27FC236}">
                    <a16:creationId xmlns:a16="http://schemas.microsoft.com/office/drawing/2014/main" id="{7F8ADB28-B69C-4300-8C6A-2D04B75E383E}"/>
                  </a:ext>
                </a:extLst>
              </p:cNvPr>
              <p:cNvSpPr/>
              <p:nvPr/>
            </p:nvSpPr>
            <p:spPr>
              <a:xfrm>
                <a:off x="1174170" y="457200"/>
                <a:ext cx="4989302" cy="5022441"/>
              </a:xfrm>
              <a:prstGeom prst="circularArrow">
                <a:avLst>
                  <a:gd name="adj1" fmla="val 5085"/>
                  <a:gd name="adj2" fmla="val 327528"/>
                  <a:gd name="adj3" fmla="val 15873039"/>
                  <a:gd name="adj4" fmla="val 9000000"/>
                  <a:gd name="adj5" fmla="val 5932"/>
                </a:avLst>
              </a:prstGeom>
            </p:spPr>
            <p:style>
              <a:lnRef idx="0">
                <a:schemeClr val="lt1">
                  <a:hueOff val="0"/>
                  <a:satOff val="0"/>
                  <a:lumOff val="0"/>
                  <a:alphaOff val="0"/>
                </a:schemeClr>
              </a:lnRef>
              <a:fillRef idx="1">
                <a:schemeClr val="accent4">
                  <a:hueOff val="9800891"/>
                  <a:satOff val="-40777"/>
                  <a:lumOff val="9608"/>
                  <a:alphaOff val="0"/>
                </a:schemeClr>
              </a:fillRef>
              <a:effectRef idx="1">
                <a:schemeClr val="accent4">
                  <a:hueOff val="9800891"/>
                  <a:satOff val="-40777"/>
                  <a:lumOff val="9608"/>
                  <a:alphaOff val="0"/>
                </a:schemeClr>
              </a:effectRef>
              <a:fontRef idx="minor">
                <a:schemeClr val="lt1">
                  <a:hueOff val="0"/>
                  <a:satOff val="0"/>
                  <a:lumOff val="0"/>
                  <a:alphaOff val="0"/>
                </a:schemeClr>
              </a:fontRef>
            </p:style>
          </p:sp>
        </p:grpSp>
      </p:grpSp>
      <p:sp>
        <p:nvSpPr>
          <p:cNvPr id="35" name="Rectangle: Rounded Corners 34">
            <a:extLst>
              <a:ext uri="{FF2B5EF4-FFF2-40B4-BE49-F238E27FC236}">
                <a16:creationId xmlns:a16="http://schemas.microsoft.com/office/drawing/2014/main" id="{7446ED24-B8C1-4C4B-B98A-1544BB9313A1}"/>
              </a:ext>
            </a:extLst>
          </p:cNvPr>
          <p:cNvSpPr/>
          <p:nvPr/>
        </p:nvSpPr>
        <p:spPr>
          <a:xfrm>
            <a:off x="206062" y="218942"/>
            <a:ext cx="3368411" cy="428252"/>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2800" dirty="0"/>
              <a:t>DiMorph</a:t>
            </a:r>
          </a:p>
        </p:txBody>
      </p:sp>
      <p:sp>
        <p:nvSpPr>
          <p:cNvPr id="37" name="Rectangle: Rounded Corners 36">
            <a:extLst>
              <a:ext uri="{FF2B5EF4-FFF2-40B4-BE49-F238E27FC236}">
                <a16:creationId xmlns:a16="http://schemas.microsoft.com/office/drawing/2014/main" id="{6343B224-B732-454A-ABAB-4681ECD99B6E}"/>
              </a:ext>
            </a:extLst>
          </p:cNvPr>
          <p:cNvSpPr/>
          <p:nvPr/>
        </p:nvSpPr>
        <p:spPr>
          <a:xfrm>
            <a:off x="567946" y="1065213"/>
            <a:ext cx="2613327" cy="62410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Preprocessing</a:t>
            </a:r>
          </a:p>
        </p:txBody>
      </p:sp>
      <p:sp>
        <p:nvSpPr>
          <p:cNvPr id="22" name="Rectangle: Rounded Corners 21">
            <a:extLst>
              <a:ext uri="{FF2B5EF4-FFF2-40B4-BE49-F238E27FC236}">
                <a16:creationId xmlns:a16="http://schemas.microsoft.com/office/drawing/2014/main" id="{34F16E24-73A7-44DF-9825-058871B808FF}"/>
              </a:ext>
            </a:extLst>
          </p:cNvPr>
          <p:cNvSpPr/>
          <p:nvPr/>
        </p:nvSpPr>
        <p:spPr>
          <a:xfrm>
            <a:off x="11456795" y="6320579"/>
            <a:ext cx="615696" cy="409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13</a:t>
            </a:r>
          </a:p>
        </p:txBody>
      </p:sp>
    </p:spTree>
    <p:extLst>
      <p:ext uri="{BB962C8B-B14F-4D97-AF65-F5344CB8AC3E}">
        <p14:creationId xmlns:p14="http://schemas.microsoft.com/office/powerpoint/2010/main" val="624442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anim calcmode="lin" valueType="num">
                                      <p:cBhvr>
                                        <p:cTn id="10" dur="500" fill="hold"/>
                                        <p:tgtEl>
                                          <p:spTgt spid="24"/>
                                        </p:tgtEl>
                                        <p:attrNameLst>
                                          <p:attrName>ppt_x</p:attrName>
                                        </p:attrNameLst>
                                      </p:cBhvr>
                                      <p:tavLst>
                                        <p:tav tm="0">
                                          <p:val>
                                            <p:fltVal val="0.5"/>
                                          </p:val>
                                        </p:tav>
                                        <p:tav tm="100000">
                                          <p:val>
                                            <p:strVal val="#ppt_x"/>
                                          </p:val>
                                        </p:tav>
                                      </p:tavLst>
                                    </p:anim>
                                    <p:anim calcmode="lin" valueType="num">
                                      <p:cBhvr>
                                        <p:cTn id="11" dur="500" fill="hold"/>
                                        <p:tgtEl>
                                          <p:spTgt spid="2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Paperclip">
            <a:extLst>
              <a:ext uri="{FF2B5EF4-FFF2-40B4-BE49-F238E27FC236}">
                <a16:creationId xmlns:a16="http://schemas.microsoft.com/office/drawing/2014/main" id="{48C6E4C9-5BA3-49A8-B680-39B5F42403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3077" y="936391"/>
            <a:ext cx="914400" cy="914400"/>
          </a:xfrm>
          <a:prstGeom prst="rect">
            <a:avLst/>
          </a:prstGeom>
        </p:spPr>
      </p:pic>
      <p:sp>
        <p:nvSpPr>
          <p:cNvPr id="5" name="TextBox 4">
            <a:extLst>
              <a:ext uri="{FF2B5EF4-FFF2-40B4-BE49-F238E27FC236}">
                <a16:creationId xmlns:a16="http://schemas.microsoft.com/office/drawing/2014/main" id="{D48F277E-E64F-4C89-8C9C-7CDE713C68FD}"/>
              </a:ext>
            </a:extLst>
          </p:cNvPr>
          <p:cNvSpPr txBox="1"/>
          <p:nvPr/>
        </p:nvSpPr>
        <p:spPr>
          <a:xfrm>
            <a:off x="1072662" y="1208925"/>
            <a:ext cx="3745523" cy="46166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400" dirty="0"/>
              <a:t>Processing elongation</a:t>
            </a:r>
          </a:p>
        </p:txBody>
      </p:sp>
      <p:graphicFrame>
        <p:nvGraphicFramePr>
          <p:cNvPr id="2" name="Table 1">
            <a:extLst>
              <a:ext uri="{FF2B5EF4-FFF2-40B4-BE49-F238E27FC236}">
                <a16:creationId xmlns:a16="http://schemas.microsoft.com/office/drawing/2014/main" id="{A46B67F6-345E-490A-A67E-69AD2291C0EC}"/>
              </a:ext>
            </a:extLst>
          </p:cNvPr>
          <p:cNvGraphicFramePr>
            <a:graphicFrameLocks noGrp="1"/>
          </p:cNvGraphicFramePr>
          <p:nvPr>
            <p:extLst>
              <p:ext uri="{D42A27DB-BD31-4B8C-83A1-F6EECF244321}">
                <p14:modId xmlns:p14="http://schemas.microsoft.com/office/powerpoint/2010/main" val="2409217657"/>
              </p:ext>
            </p:extLst>
          </p:nvPr>
        </p:nvGraphicFramePr>
        <p:xfrm>
          <a:off x="1072662" y="2214357"/>
          <a:ext cx="9274908" cy="3025857"/>
        </p:xfrm>
        <a:graphic>
          <a:graphicData uri="http://schemas.openxmlformats.org/drawingml/2006/table">
            <a:tbl>
              <a:tblPr firstRow="1" bandRow="1">
                <a:tableStyleId>{00A15C55-8517-42AA-B614-E9B94910E393}</a:tableStyleId>
              </a:tblPr>
              <a:tblGrid>
                <a:gridCol w="3091636">
                  <a:extLst>
                    <a:ext uri="{9D8B030D-6E8A-4147-A177-3AD203B41FA5}">
                      <a16:colId xmlns:a16="http://schemas.microsoft.com/office/drawing/2014/main" val="1357729791"/>
                    </a:ext>
                  </a:extLst>
                </a:gridCol>
                <a:gridCol w="3091636">
                  <a:extLst>
                    <a:ext uri="{9D8B030D-6E8A-4147-A177-3AD203B41FA5}">
                      <a16:colId xmlns:a16="http://schemas.microsoft.com/office/drawing/2014/main" val="899118190"/>
                    </a:ext>
                  </a:extLst>
                </a:gridCol>
                <a:gridCol w="3091636">
                  <a:extLst>
                    <a:ext uri="{9D8B030D-6E8A-4147-A177-3AD203B41FA5}">
                      <a16:colId xmlns:a16="http://schemas.microsoft.com/office/drawing/2014/main" val="3494936622"/>
                    </a:ext>
                  </a:extLst>
                </a:gridCol>
              </a:tblGrid>
              <a:tr h="1008619">
                <a:tc>
                  <a:txBody>
                    <a:bodyPr/>
                    <a:lstStyle/>
                    <a:p>
                      <a:pPr algn="ctr"/>
                      <a:r>
                        <a:rPr lang="en-US" sz="2400" dirty="0"/>
                        <a:t>Elongated word </a:t>
                      </a:r>
                    </a:p>
                  </a:txBody>
                  <a:tcPr anchor="ctr"/>
                </a:tc>
                <a:tc>
                  <a:txBody>
                    <a:bodyPr/>
                    <a:lstStyle/>
                    <a:p>
                      <a:pPr algn="ctr"/>
                      <a:r>
                        <a:rPr lang="en-US" sz="2400" dirty="0"/>
                        <a:t>Normalized word</a:t>
                      </a:r>
                    </a:p>
                  </a:txBody>
                  <a:tcPr anchor="ctr"/>
                </a:tc>
                <a:tc>
                  <a:txBody>
                    <a:bodyPr/>
                    <a:lstStyle/>
                    <a:p>
                      <a:pPr algn="ctr"/>
                      <a:r>
                        <a:rPr lang="en-US" sz="2400" dirty="0"/>
                        <a:t>English translation</a:t>
                      </a:r>
                    </a:p>
                  </a:txBody>
                  <a:tcPr anchor="ctr"/>
                </a:tc>
                <a:extLst>
                  <a:ext uri="{0D108BD9-81ED-4DB2-BD59-A6C34878D82A}">
                    <a16:rowId xmlns:a16="http://schemas.microsoft.com/office/drawing/2014/main" val="2322057414"/>
                  </a:ext>
                </a:extLst>
              </a:tr>
              <a:tr h="1008619">
                <a:tc>
                  <a:txBody>
                    <a:bodyPr/>
                    <a:lstStyle/>
                    <a:p>
                      <a:pPr algn="ctr"/>
                      <a:r>
                        <a:rPr lang="ar-DZ" sz="2400" dirty="0"/>
                        <a:t>مبرووووك</a:t>
                      </a:r>
                      <a:endParaRPr lang="en-US" sz="2400" dirty="0"/>
                    </a:p>
                    <a:p>
                      <a:pPr algn="ctr"/>
                      <a:r>
                        <a:rPr lang="pl-PL" sz="2400" dirty="0"/>
                        <a:t>mabru:u:u:u:k</a:t>
                      </a:r>
                      <a:endParaRPr lang="en-US" sz="2400" dirty="0"/>
                    </a:p>
                  </a:txBody>
                  <a:tcPr anchor="ctr"/>
                </a:tc>
                <a:tc>
                  <a:txBody>
                    <a:bodyPr/>
                    <a:lstStyle/>
                    <a:p>
                      <a:pPr algn="ctr"/>
                      <a:r>
                        <a:rPr lang="ar-DZ" sz="2400" dirty="0"/>
                        <a:t>مبروك</a:t>
                      </a:r>
                      <a:endParaRPr lang="en-US" sz="2400" dirty="0"/>
                    </a:p>
                    <a:p>
                      <a:pPr algn="ctr"/>
                      <a:r>
                        <a:rPr lang="en-US" sz="2400" dirty="0"/>
                        <a:t>mabru:k</a:t>
                      </a:r>
                    </a:p>
                  </a:txBody>
                  <a:tcPr anchor="ctr"/>
                </a:tc>
                <a:tc>
                  <a:txBody>
                    <a:bodyPr/>
                    <a:lstStyle/>
                    <a:p>
                      <a:pPr algn="ctr"/>
                      <a:r>
                        <a:rPr lang="en-US" sz="2400" dirty="0"/>
                        <a:t>`congratulation'</a:t>
                      </a:r>
                    </a:p>
                  </a:txBody>
                  <a:tcPr anchor="ctr"/>
                </a:tc>
                <a:extLst>
                  <a:ext uri="{0D108BD9-81ED-4DB2-BD59-A6C34878D82A}">
                    <a16:rowId xmlns:a16="http://schemas.microsoft.com/office/drawing/2014/main" val="33665798"/>
                  </a:ext>
                </a:extLst>
              </a:tr>
              <a:tr h="1008619">
                <a:tc>
                  <a:txBody>
                    <a:bodyPr/>
                    <a:lstStyle/>
                    <a:p>
                      <a:pPr algn="ctr"/>
                      <a:r>
                        <a:rPr lang="ar-DZ" sz="2400" dirty="0"/>
                        <a:t>بزااف</a:t>
                      </a:r>
                      <a:endParaRPr lang="en-US" sz="2400" dirty="0"/>
                    </a:p>
                    <a:p>
                      <a:pPr algn="ctr"/>
                      <a:r>
                        <a:rPr lang="en-US" sz="2400" dirty="0"/>
                        <a:t>bazza:a:f</a:t>
                      </a:r>
                    </a:p>
                  </a:txBody>
                  <a:tcPr anchor="ctr"/>
                </a:tc>
                <a:tc>
                  <a:txBody>
                    <a:bodyPr/>
                    <a:lstStyle/>
                    <a:p>
                      <a:pPr algn="ctr"/>
                      <a:r>
                        <a:rPr lang="ar-DZ" sz="2400" dirty="0"/>
                        <a:t>بزاف</a:t>
                      </a:r>
                      <a:endParaRPr lang="en-US" sz="2400" dirty="0"/>
                    </a:p>
                    <a:p>
                      <a:pPr algn="ctr"/>
                      <a:r>
                        <a:rPr lang="en-US" sz="2400" dirty="0" err="1"/>
                        <a:t>bazza:f</a:t>
                      </a:r>
                      <a:endParaRPr lang="en-US" sz="2400" dirty="0"/>
                    </a:p>
                  </a:txBody>
                  <a:tcPr anchor="ctr"/>
                </a:tc>
                <a:tc>
                  <a:txBody>
                    <a:bodyPr/>
                    <a:lstStyle/>
                    <a:p>
                      <a:pPr algn="ctr"/>
                      <a:r>
                        <a:rPr lang="en-US" sz="2400" dirty="0"/>
                        <a:t>`much'</a:t>
                      </a:r>
                    </a:p>
                  </a:txBody>
                  <a:tcPr anchor="ctr"/>
                </a:tc>
                <a:extLst>
                  <a:ext uri="{0D108BD9-81ED-4DB2-BD59-A6C34878D82A}">
                    <a16:rowId xmlns:a16="http://schemas.microsoft.com/office/drawing/2014/main" val="1881744230"/>
                  </a:ext>
                </a:extLst>
              </a:tr>
            </a:tbl>
          </a:graphicData>
        </a:graphic>
      </p:graphicFrame>
      <p:sp>
        <p:nvSpPr>
          <p:cNvPr id="18" name="Rectangle: Rounded Corners 17">
            <a:extLst>
              <a:ext uri="{FF2B5EF4-FFF2-40B4-BE49-F238E27FC236}">
                <a16:creationId xmlns:a16="http://schemas.microsoft.com/office/drawing/2014/main" id="{33FE993E-88B8-4849-AE9A-C997D6881363}"/>
              </a:ext>
            </a:extLst>
          </p:cNvPr>
          <p:cNvSpPr/>
          <p:nvPr/>
        </p:nvSpPr>
        <p:spPr>
          <a:xfrm>
            <a:off x="206062" y="218942"/>
            <a:ext cx="3368411" cy="428252"/>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2800" dirty="0"/>
              <a:t>DiMorph</a:t>
            </a:r>
          </a:p>
        </p:txBody>
      </p:sp>
      <p:sp>
        <p:nvSpPr>
          <p:cNvPr id="6" name="Rectangle: Rounded Corners 5">
            <a:extLst>
              <a:ext uri="{FF2B5EF4-FFF2-40B4-BE49-F238E27FC236}">
                <a16:creationId xmlns:a16="http://schemas.microsoft.com/office/drawing/2014/main" id="{ED63A117-3204-4E0E-B42C-C37183E9D2E5}"/>
              </a:ext>
            </a:extLst>
          </p:cNvPr>
          <p:cNvSpPr/>
          <p:nvPr/>
        </p:nvSpPr>
        <p:spPr>
          <a:xfrm>
            <a:off x="11456795" y="6320579"/>
            <a:ext cx="615696" cy="409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14</a:t>
            </a:r>
          </a:p>
        </p:txBody>
      </p:sp>
    </p:spTree>
    <p:extLst>
      <p:ext uri="{BB962C8B-B14F-4D97-AF65-F5344CB8AC3E}">
        <p14:creationId xmlns:p14="http://schemas.microsoft.com/office/powerpoint/2010/main" val="3598753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Paperclip">
            <a:extLst>
              <a:ext uri="{FF2B5EF4-FFF2-40B4-BE49-F238E27FC236}">
                <a16:creationId xmlns:a16="http://schemas.microsoft.com/office/drawing/2014/main" id="{87DC0BD7-79FB-422A-80DF-E2B614DA3B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131" y="863795"/>
            <a:ext cx="914400" cy="914400"/>
          </a:xfrm>
          <a:prstGeom prst="rect">
            <a:avLst/>
          </a:prstGeom>
        </p:spPr>
      </p:pic>
      <p:sp>
        <p:nvSpPr>
          <p:cNvPr id="7" name="TextBox 6">
            <a:extLst>
              <a:ext uri="{FF2B5EF4-FFF2-40B4-BE49-F238E27FC236}">
                <a16:creationId xmlns:a16="http://schemas.microsoft.com/office/drawing/2014/main" id="{C4266D69-C4D8-477E-8720-9DB1054DD675}"/>
              </a:ext>
            </a:extLst>
          </p:cNvPr>
          <p:cNvSpPr txBox="1"/>
          <p:nvPr/>
        </p:nvSpPr>
        <p:spPr>
          <a:xfrm>
            <a:off x="695285" y="1059385"/>
            <a:ext cx="3745523" cy="461665"/>
          </a:xfrm>
          <a:prstGeom prst="rect">
            <a:avLst/>
          </a:prstGeom>
          <a:ln w="28575"/>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en-US"/>
            </a:defPPr>
            <a:lvl1pPr>
              <a:defRPr sz="28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en-US" sz="2400" dirty="0"/>
              <a:t>Automatic tagging</a:t>
            </a:r>
          </a:p>
        </p:txBody>
      </p:sp>
      <p:sp>
        <p:nvSpPr>
          <p:cNvPr id="2" name="Rectangle 1">
            <a:extLst>
              <a:ext uri="{FF2B5EF4-FFF2-40B4-BE49-F238E27FC236}">
                <a16:creationId xmlns:a16="http://schemas.microsoft.com/office/drawing/2014/main" id="{6841608B-B1C2-456F-9200-5477EF1DD686}"/>
              </a:ext>
            </a:extLst>
          </p:cNvPr>
          <p:cNvSpPr/>
          <p:nvPr/>
        </p:nvSpPr>
        <p:spPr>
          <a:xfrm>
            <a:off x="206062" y="2096326"/>
            <a:ext cx="11780891" cy="3785652"/>
          </a:xfrm>
          <a:prstGeom prst="rect">
            <a:avLst/>
          </a:prstGeom>
        </p:spPr>
        <p:txBody>
          <a:bodyPr wrap="square">
            <a:spAutoFit/>
          </a:bodyPr>
          <a:lstStyle/>
          <a:p>
            <a:pPr algn="justLow"/>
            <a:r>
              <a:rPr lang="en-US" sz="2400" dirty="0"/>
              <a:t>Implementation of an automatic tagging system to identify:</a:t>
            </a:r>
          </a:p>
          <a:p>
            <a:pPr marL="800100" lvl="1" indent="-342900" algn="justLow">
              <a:buFont typeface="Arial" panose="020B0604020202020204" pitchFamily="34" charset="0"/>
              <a:buChar char="•"/>
            </a:pPr>
            <a:r>
              <a:rPr lang="en-US" sz="2400" dirty="0"/>
              <a:t>Punctuation/ number.</a:t>
            </a:r>
          </a:p>
          <a:p>
            <a:pPr marL="800100" lvl="1" indent="-342900" algn="justLow">
              <a:buFont typeface="Arial" panose="020B0604020202020204" pitchFamily="34" charset="0"/>
              <a:buChar char="•"/>
            </a:pPr>
            <a:r>
              <a:rPr lang="en-US" sz="2400" dirty="0"/>
              <a:t>Emoticons.</a:t>
            </a:r>
          </a:p>
          <a:p>
            <a:pPr marL="800100" lvl="1" indent="-342900" algn="justLow">
              <a:buFont typeface="Arial" panose="020B0604020202020204" pitchFamily="34" charset="0"/>
              <a:buChar char="•"/>
            </a:pPr>
            <a:r>
              <a:rPr lang="en-US" sz="2400" dirty="0"/>
              <a:t>Interjections.</a:t>
            </a:r>
          </a:p>
          <a:p>
            <a:pPr lvl="1" algn="justLow"/>
            <a:endParaRPr lang="en-US" sz="2400" dirty="0"/>
          </a:p>
          <a:p>
            <a:pPr algn="justLow"/>
            <a:r>
              <a:rPr lang="en-US" sz="2400" dirty="0"/>
              <a:t>Where the foreign number or word is preceded by a dialectal prefix (e.g., ب /b/ - ف/f/ - و /w/ - ال  /Al/). </a:t>
            </a:r>
          </a:p>
          <a:p>
            <a:pPr algn="justLow"/>
            <a:r>
              <a:rPr lang="en-US" sz="2400" dirty="0"/>
              <a:t>For example:</a:t>
            </a:r>
          </a:p>
          <a:p>
            <a:pPr marL="800100" lvl="1" indent="-342900" algn="justLow">
              <a:buFont typeface="Arial" panose="020B0604020202020204" pitchFamily="34" charset="0"/>
              <a:buChar char="•"/>
            </a:pPr>
            <a:r>
              <a:rPr lang="ar-DZ" sz="2400" dirty="0"/>
              <a:t>ل</a:t>
            </a:r>
            <a:r>
              <a:rPr lang="en-US" sz="2400" dirty="0"/>
              <a:t>Paola  /l=Paola/ : </a:t>
            </a:r>
            <a:r>
              <a:rPr lang="ar-DZ" sz="2400" dirty="0">
                <a:solidFill>
                  <a:schemeClr val="accent6">
                    <a:lumMod val="75000"/>
                  </a:schemeClr>
                </a:solidFill>
              </a:rPr>
              <a:t>ل</a:t>
            </a:r>
            <a:r>
              <a:rPr lang="en-US" sz="2400" dirty="0">
                <a:solidFill>
                  <a:schemeClr val="accent6">
                    <a:lumMod val="75000"/>
                  </a:schemeClr>
                </a:solidFill>
              </a:rPr>
              <a:t> /PREP+WORD_FOREIGN `for Paola’.</a:t>
            </a:r>
          </a:p>
          <a:p>
            <a:pPr marL="800100" lvl="1" indent="-342900" algn="justLow">
              <a:buFont typeface="Arial" panose="020B0604020202020204" pitchFamily="34" charset="0"/>
              <a:buChar char="•"/>
            </a:pPr>
            <a:r>
              <a:rPr lang="ar-DZ" sz="2400" dirty="0"/>
              <a:t>ب</a:t>
            </a:r>
            <a:r>
              <a:rPr lang="en-US" sz="2400" dirty="0"/>
              <a:t>5000 /b=5000/ : </a:t>
            </a:r>
            <a:r>
              <a:rPr lang="ar-DZ" sz="2400" dirty="0">
                <a:solidFill>
                  <a:schemeClr val="accent6">
                    <a:lumMod val="75000"/>
                  </a:schemeClr>
                </a:solidFill>
              </a:rPr>
              <a:t>ب</a:t>
            </a:r>
            <a:r>
              <a:rPr lang="en-US" sz="2400" dirty="0">
                <a:solidFill>
                  <a:schemeClr val="accent6">
                    <a:lumMod val="75000"/>
                  </a:schemeClr>
                </a:solidFill>
              </a:rPr>
              <a:t>/PREP+NUMBER `with 5000’</a:t>
            </a:r>
            <a:r>
              <a:rPr lang="en-US" sz="2400" dirty="0"/>
              <a:t>.</a:t>
            </a:r>
          </a:p>
        </p:txBody>
      </p:sp>
      <p:sp>
        <p:nvSpPr>
          <p:cNvPr id="19" name="Rectangle: Rounded Corners 18">
            <a:extLst>
              <a:ext uri="{FF2B5EF4-FFF2-40B4-BE49-F238E27FC236}">
                <a16:creationId xmlns:a16="http://schemas.microsoft.com/office/drawing/2014/main" id="{4BFEACC0-06E9-46F2-AA14-9503ABA32A2A}"/>
              </a:ext>
            </a:extLst>
          </p:cNvPr>
          <p:cNvSpPr/>
          <p:nvPr/>
        </p:nvSpPr>
        <p:spPr>
          <a:xfrm>
            <a:off x="206062" y="218942"/>
            <a:ext cx="3368411" cy="428252"/>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2800" dirty="0"/>
              <a:t>DiMorph</a:t>
            </a:r>
          </a:p>
        </p:txBody>
      </p:sp>
      <p:sp>
        <p:nvSpPr>
          <p:cNvPr id="8" name="Rectangle: Rounded Corners 7">
            <a:extLst>
              <a:ext uri="{FF2B5EF4-FFF2-40B4-BE49-F238E27FC236}">
                <a16:creationId xmlns:a16="http://schemas.microsoft.com/office/drawing/2014/main" id="{2D41ADA2-9565-49EF-B616-585C51C82A9D}"/>
              </a:ext>
            </a:extLst>
          </p:cNvPr>
          <p:cNvSpPr/>
          <p:nvPr/>
        </p:nvSpPr>
        <p:spPr>
          <a:xfrm>
            <a:off x="11456795" y="6320579"/>
            <a:ext cx="615696" cy="409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15</a:t>
            </a:r>
          </a:p>
        </p:txBody>
      </p:sp>
    </p:spTree>
    <p:extLst>
      <p:ext uri="{BB962C8B-B14F-4D97-AF65-F5344CB8AC3E}">
        <p14:creationId xmlns:p14="http://schemas.microsoft.com/office/powerpoint/2010/main" val="3323462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6" end="6"/>
                                            </p:txEl>
                                          </p:spTgt>
                                        </p:tgtEl>
                                        <p:attrNameLst>
                                          <p:attrName>style.visibility</p:attrName>
                                        </p:attrNameLst>
                                      </p:cBhvr>
                                      <p:to>
                                        <p:strVal val="visible"/>
                                      </p:to>
                                    </p:set>
                                    <p:animEffect transition="in" filter="fade">
                                      <p:cBhvr>
                                        <p:cTn id="20" dur="500"/>
                                        <p:tgtEl>
                                          <p:spTgt spid="2">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animEffect transition="in" filter="fade">
                                      <p:cBhvr>
                                        <p:cTn id="23" dur="500"/>
                                        <p:tgtEl>
                                          <p:spTgt spid="2">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8" end="8"/>
                                            </p:txEl>
                                          </p:spTgt>
                                        </p:tgtEl>
                                        <p:attrNameLst>
                                          <p:attrName>style.visibility</p:attrName>
                                        </p:attrNameLst>
                                      </p:cBhvr>
                                      <p:to>
                                        <p:strVal val="visible"/>
                                      </p:to>
                                    </p:set>
                                    <p:animEffect transition="in" filter="fade">
                                      <p:cBhvr>
                                        <p:cTn id="26"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Paperclip">
            <a:extLst>
              <a:ext uri="{FF2B5EF4-FFF2-40B4-BE49-F238E27FC236}">
                <a16:creationId xmlns:a16="http://schemas.microsoft.com/office/drawing/2014/main" id="{DAAABE5E-A0FA-4B05-9A36-F830B636F0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924" y="820387"/>
            <a:ext cx="914400" cy="914400"/>
          </a:xfrm>
          <a:prstGeom prst="rect">
            <a:avLst/>
          </a:prstGeom>
        </p:spPr>
      </p:pic>
      <p:sp>
        <p:nvSpPr>
          <p:cNvPr id="7" name="TextBox 6">
            <a:extLst>
              <a:ext uri="{FF2B5EF4-FFF2-40B4-BE49-F238E27FC236}">
                <a16:creationId xmlns:a16="http://schemas.microsoft.com/office/drawing/2014/main" id="{FE3B3272-4E27-450D-9F1A-646498DD47B5}"/>
              </a:ext>
            </a:extLst>
          </p:cNvPr>
          <p:cNvSpPr txBox="1"/>
          <p:nvPr/>
        </p:nvSpPr>
        <p:spPr>
          <a:xfrm>
            <a:off x="814755" y="1015977"/>
            <a:ext cx="3745523" cy="461665"/>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sz="28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en-US" sz="2400" dirty="0"/>
              <a:t>Script mixing normalization</a:t>
            </a:r>
          </a:p>
        </p:txBody>
      </p:sp>
      <p:sp>
        <p:nvSpPr>
          <p:cNvPr id="2" name="Rectangle 1">
            <a:extLst>
              <a:ext uri="{FF2B5EF4-FFF2-40B4-BE49-F238E27FC236}">
                <a16:creationId xmlns:a16="http://schemas.microsoft.com/office/drawing/2014/main" id="{F0FFF142-96D0-482F-B80A-EE23DBFF52FD}"/>
              </a:ext>
            </a:extLst>
          </p:cNvPr>
          <p:cNvSpPr/>
          <p:nvPr/>
        </p:nvSpPr>
        <p:spPr>
          <a:xfrm>
            <a:off x="814755" y="2459504"/>
            <a:ext cx="11123960" cy="2308324"/>
          </a:xfrm>
          <a:prstGeom prst="rect">
            <a:avLst/>
          </a:prstGeom>
        </p:spPr>
        <p:txBody>
          <a:bodyPr wrap="square">
            <a:spAutoFit/>
          </a:bodyPr>
          <a:lstStyle/>
          <a:p>
            <a:pPr algn="justLow"/>
            <a:r>
              <a:rPr lang="en-US" sz="2400" dirty="0"/>
              <a:t>Automated Substitution for One-to-One Correspondences: When each number or Latin letter can be directly replaced by an Arabic letter, we implement automated substitution. For example:</a:t>
            </a:r>
          </a:p>
          <a:p>
            <a:pPr algn="justLow"/>
            <a:endParaRPr lang="en-US" sz="2400" dirty="0"/>
          </a:p>
          <a:p>
            <a:pPr marL="800100" lvl="1" indent="-342900" algn="justLow">
              <a:buFont typeface="Arial" panose="020B0604020202020204" pitchFamily="34" charset="0"/>
              <a:buChar char="•"/>
            </a:pPr>
            <a:r>
              <a:rPr lang="ar-AE" sz="2400" b="1" dirty="0">
                <a:latin typeface="Times New Roman" panose="02020603050405020304" pitchFamily="18" charset="0"/>
                <a:cs typeface="Times New Roman" panose="02020603050405020304" pitchFamily="18" charset="0"/>
              </a:rPr>
              <a:t>فت7ها</a:t>
            </a:r>
            <a:r>
              <a:rPr lang="en-US" sz="2400" b="1" dirty="0">
                <a:latin typeface="Times New Roman" panose="02020603050405020304" pitchFamily="18" charset="0"/>
                <a:cs typeface="Times New Roman" panose="02020603050405020304" pitchFamily="18" charset="0"/>
              </a:rPr>
              <a:t> =&gt; </a:t>
            </a:r>
            <a:r>
              <a:rPr lang="ar-AE" sz="2400" b="1" dirty="0">
                <a:latin typeface="Times New Roman" panose="02020603050405020304" pitchFamily="18" charset="0"/>
                <a:cs typeface="Times New Roman" panose="02020603050405020304" pitchFamily="18" charset="0"/>
              </a:rPr>
              <a:t>فتحها</a:t>
            </a:r>
            <a:r>
              <a:rPr lang="en-US" sz="2400" b="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ftaHɦa</a:t>
            </a:r>
            <a:r>
              <a:rPr lang="en-US" sz="2400" b="1" i="1" dirty="0">
                <a:latin typeface="Times New Roman" panose="02020603050405020304" pitchFamily="18" charset="0"/>
                <a:cs typeface="Times New Roman" panose="02020603050405020304" pitchFamily="18" charset="0"/>
              </a:rPr>
              <a:t>ː</a:t>
            </a:r>
            <a:r>
              <a:rPr lang="en-US" sz="2400" b="1" dirty="0">
                <a:latin typeface="Times New Roman" panose="02020603050405020304" pitchFamily="18" charset="0"/>
                <a:cs typeface="Times New Roman" panose="02020603050405020304" pitchFamily="18" charset="0"/>
              </a:rPr>
              <a:t>/  `he opened it’</a:t>
            </a:r>
          </a:p>
          <a:p>
            <a:pPr marL="800100" lvl="1" indent="-342900" algn="justLow">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D8264B12-053A-48FC-8C9C-922243AC84FB}"/>
              </a:ext>
            </a:extLst>
          </p:cNvPr>
          <p:cNvSpPr/>
          <p:nvPr/>
        </p:nvSpPr>
        <p:spPr>
          <a:xfrm>
            <a:off x="206062" y="218942"/>
            <a:ext cx="3368411" cy="428252"/>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2800" dirty="0"/>
              <a:t>DiMorph</a:t>
            </a:r>
          </a:p>
        </p:txBody>
      </p:sp>
      <p:sp>
        <p:nvSpPr>
          <p:cNvPr id="8" name="Rectangle: Rounded Corners 7">
            <a:extLst>
              <a:ext uri="{FF2B5EF4-FFF2-40B4-BE49-F238E27FC236}">
                <a16:creationId xmlns:a16="http://schemas.microsoft.com/office/drawing/2014/main" id="{49069D75-E9FC-4CC2-BE66-7213B861A198}"/>
              </a:ext>
            </a:extLst>
          </p:cNvPr>
          <p:cNvSpPr/>
          <p:nvPr/>
        </p:nvSpPr>
        <p:spPr>
          <a:xfrm>
            <a:off x="11456795" y="6320579"/>
            <a:ext cx="615696" cy="409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16</a:t>
            </a:r>
          </a:p>
        </p:txBody>
      </p:sp>
    </p:spTree>
    <p:extLst>
      <p:ext uri="{BB962C8B-B14F-4D97-AF65-F5344CB8AC3E}">
        <p14:creationId xmlns:p14="http://schemas.microsoft.com/office/powerpoint/2010/main" val="3672836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5858244-A6FE-4880-B133-7EA51D37556D}"/>
              </a:ext>
            </a:extLst>
          </p:cNvPr>
          <p:cNvGraphicFramePr>
            <a:graphicFrameLocks noGrp="1"/>
          </p:cNvGraphicFramePr>
          <p:nvPr>
            <p:extLst>
              <p:ext uri="{D42A27DB-BD31-4B8C-83A1-F6EECF244321}">
                <p14:modId xmlns:p14="http://schemas.microsoft.com/office/powerpoint/2010/main" val="2634320629"/>
              </p:ext>
            </p:extLst>
          </p:nvPr>
        </p:nvGraphicFramePr>
        <p:xfrm>
          <a:off x="545124" y="3605220"/>
          <a:ext cx="10787743" cy="2919912"/>
        </p:xfrm>
        <a:graphic>
          <a:graphicData uri="http://schemas.openxmlformats.org/drawingml/2006/table">
            <a:tbl>
              <a:tblPr firstRow="1" bandRow="1">
                <a:tableStyleId>{7DF18680-E054-41AD-8BC1-D1AEF772440D}</a:tableStyleId>
              </a:tblPr>
              <a:tblGrid>
                <a:gridCol w="961760">
                  <a:extLst>
                    <a:ext uri="{9D8B030D-6E8A-4147-A177-3AD203B41FA5}">
                      <a16:colId xmlns:a16="http://schemas.microsoft.com/office/drawing/2014/main" val="986001057"/>
                    </a:ext>
                  </a:extLst>
                </a:gridCol>
                <a:gridCol w="1461874">
                  <a:extLst>
                    <a:ext uri="{9D8B030D-6E8A-4147-A177-3AD203B41FA5}">
                      <a16:colId xmlns:a16="http://schemas.microsoft.com/office/drawing/2014/main" val="3852320123"/>
                    </a:ext>
                  </a:extLst>
                </a:gridCol>
                <a:gridCol w="1481111">
                  <a:extLst>
                    <a:ext uri="{9D8B030D-6E8A-4147-A177-3AD203B41FA5}">
                      <a16:colId xmlns:a16="http://schemas.microsoft.com/office/drawing/2014/main" val="4069336136"/>
                    </a:ext>
                  </a:extLst>
                </a:gridCol>
                <a:gridCol w="2317842">
                  <a:extLst>
                    <a:ext uri="{9D8B030D-6E8A-4147-A177-3AD203B41FA5}">
                      <a16:colId xmlns:a16="http://schemas.microsoft.com/office/drawing/2014/main" val="3553108355"/>
                    </a:ext>
                  </a:extLst>
                </a:gridCol>
                <a:gridCol w="2282578">
                  <a:extLst>
                    <a:ext uri="{9D8B030D-6E8A-4147-A177-3AD203B41FA5}">
                      <a16:colId xmlns:a16="http://schemas.microsoft.com/office/drawing/2014/main" val="1037435542"/>
                    </a:ext>
                  </a:extLst>
                </a:gridCol>
                <a:gridCol w="2282578">
                  <a:extLst>
                    <a:ext uri="{9D8B030D-6E8A-4147-A177-3AD203B41FA5}">
                      <a16:colId xmlns:a16="http://schemas.microsoft.com/office/drawing/2014/main" val="3822038278"/>
                    </a:ext>
                  </a:extLst>
                </a:gridCol>
              </a:tblGrid>
              <a:tr h="639416">
                <a:tc>
                  <a:txBody>
                    <a:bodyPr/>
                    <a:lstStyle/>
                    <a:p>
                      <a:pPr algn="ctr"/>
                      <a:r>
                        <a:rPr lang="en-US" dirty="0"/>
                        <a:t>origin</a:t>
                      </a:r>
                      <a:endParaRPr lang="en-US" b="1" dirty="0"/>
                    </a:p>
                  </a:txBody>
                  <a:tcPr anchor="ctr"/>
                </a:tc>
                <a:tc>
                  <a:txBody>
                    <a:bodyPr/>
                    <a:lstStyle/>
                    <a:p>
                      <a:pPr algn="ctr"/>
                      <a:r>
                        <a:rPr lang="en-US" dirty="0"/>
                        <a:t>Term in Darija</a:t>
                      </a:r>
                      <a:endParaRPr lang="en-US" b="1" dirty="0"/>
                    </a:p>
                  </a:txBody>
                  <a:tcPr anchor="ctr"/>
                </a:tc>
                <a:tc>
                  <a:txBody>
                    <a:bodyPr/>
                    <a:lstStyle/>
                    <a:p>
                      <a:pPr algn="ctr"/>
                      <a:r>
                        <a:rPr lang="en-US" dirty="0"/>
                        <a:t>Cognate Arabic</a:t>
                      </a:r>
                      <a:endParaRPr lang="en-US" b="1" dirty="0"/>
                    </a:p>
                  </a:txBody>
                  <a:tcPr anchor="ctr"/>
                </a:tc>
                <a:tc>
                  <a:txBody>
                    <a:bodyPr/>
                    <a:lstStyle/>
                    <a:p>
                      <a:pPr algn="ctr"/>
                      <a:r>
                        <a:rPr lang="en-US" dirty="0"/>
                        <a:t>Script in Arabic and Latin alphabet</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Script in Arabic and Persian alphabet</a:t>
                      </a:r>
                      <a:endParaRPr lang="en-US" b="1" dirty="0"/>
                    </a:p>
                  </a:txBody>
                  <a:tcPr anchor="ctr"/>
                </a:tc>
                <a:tc>
                  <a:txBody>
                    <a:bodyPr/>
                    <a:lstStyle/>
                    <a:p>
                      <a:pPr algn="ctr"/>
                      <a:r>
                        <a:rPr lang="en-US" dirty="0"/>
                        <a:t>English translation</a:t>
                      </a:r>
                      <a:endParaRPr lang="en-US" b="1" dirty="0"/>
                    </a:p>
                  </a:txBody>
                  <a:tcPr anchor="ctr"/>
                </a:tc>
                <a:extLst>
                  <a:ext uri="{0D108BD9-81ED-4DB2-BD59-A6C34878D82A}">
                    <a16:rowId xmlns:a16="http://schemas.microsoft.com/office/drawing/2014/main" val="3144579664"/>
                  </a:ext>
                </a:extLst>
              </a:tr>
              <a:tr h="569958">
                <a:tc>
                  <a:txBody>
                    <a:bodyPr/>
                    <a:lstStyle/>
                    <a:p>
                      <a:pPr algn="ctr"/>
                      <a:r>
                        <a:rPr lang="en-US" dirty="0"/>
                        <a:t>Arabic</a:t>
                      </a:r>
                      <a:endParaRPr lang="en-US" b="0" dirty="0"/>
                    </a:p>
                  </a:txBody>
                  <a:tcPr anchor="ctr"/>
                </a:tc>
                <a:tc>
                  <a:txBody>
                    <a:bodyPr/>
                    <a:lstStyle/>
                    <a:p>
                      <a:pPr algn="ctr"/>
                      <a:r>
                        <a:rPr lang="en-US" dirty="0"/>
                        <a:t>/</a:t>
                      </a:r>
                      <a:r>
                        <a:rPr lang="en-US" dirty="0" err="1"/>
                        <a:t>ɡaːl</a:t>
                      </a:r>
                      <a:r>
                        <a:rPr lang="en-US" dirty="0"/>
                        <a:t>/</a:t>
                      </a:r>
                      <a:endParaRPr lang="en-US" b="0" dirty="0"/>
                    </a:p>
                  </a:txBody>
                  <a:tcPr anchor="ctr"/>
                </a:tc>
                <a:tc>
                  <a:txBody>
                    <a:bodyPr/>
                    <a:lstStyle/>
                    <a:p>
                      <a:pPr algn="ctr"/>
                      <a:r>
                        <a:rPr lang="ar-DZ" dirty="0"/>
                        <a:t>قال</a:t>
                      </a:r>
                      <a:r>
                        <a:rPr lang="en-US" dirty="0"/>
                        <a:t>/</a:t>
                      </a:r>
                      <a:r>
                        <a:rPr lang="en-US" dirty="0" err="1"/>
                        <a:t>qa</a:t>
                      </a:r>
                      <a:r>
                        <a:rPr lang="en-US" dirty="0"/>
                        <a:t>ː/</a:t>
                      </a:r>
                      <a:endParaRPr lang="en-US" b="0" dirty="0"/>
                    </a:p>
                  </a:txBody>
                  <a:tcPr anchor="ctr"/>
                </a:tc>
                <a:tc>
                  <a:txBody>
                    <a:bodyPr/>
                    <a:lstStyle/>
                    <a:p>
                      <a:pPr algn="ctr"/>
                      <a:r>
                        <a:rPr lang="ar-DZ" sz="1800" dirty="0"/>
                        <a:t>ال</a:t>
                      </a:r>
                      <a:r>
                        <a:rPr lang="en-US" sz="1800" dirty="0"/>
                        <a:t>g</a:t>
                      </a:r>
                      <a:endParaRPr lang="en-US" b="0" dirty="0"/>
                    </a:p>
                  </a:txBody>
                  <a:tcPr anchor="ctr"/>
                </a:tc>
                <a:tc>
                  <a:txBody>
                    <a:bodyPr/>
                    <a:lstStyle/>
                    <a:p>
                      <a:pPr algn="ctr"/>
                      <a:r>
                        <a:rPr lang="ar-DZ" dirty="0"/>
                        <a:t>گال</a:t>
                      </a:r>
                      <a:endParaRPr lang="ar-DZ" b="0" dirty="0"/>
                    </a:p>
                  </a:txBody>
                  <a:tcPr anchor="ctr"/>
                </a:tc>
                <a:tc>
                  <a:txBody>
                    <a:bodyPr/>
                    <a:lstStyle/>
                    <a:p>
                      <a:pPr algn="ctr"/>
                      <a:r>
                        <a:rPr lang="en-US" dirty="0"/>
                        <a:t>‘say’</a:t>
                      </a:r>
                      <a:endParaRPr lang="en-US" b="0" dirty="0"/>
                    </a:p>
                  </a:txBody>
                  <a:tcPr anchor="ctr"/>
                </a:tc>
                <a:extLst>
                  <a:ext uri="{0D108BD9-81ED-4DB2-BD59-A6C34878D82A}">
                    <a16:rowId xmlns:a16="http://schemas.microsoft.com/office/drawing/2014/main" val="4225622778"/>
                  </a:ext>
                </a:extLst>
              </a:tr>
              <a:tr h="569958">
                <a:tc>
                  <a:txBody>
                    <a:bodyPr/>
                    <a:lstStyle/>
                    <a:p>
                      <a:pPr algn="ctr"/>
                      <a:r>
                        <a:rPr lang="en-US" dirty="0"/>
                        <a:t>Arabic</a:t>
                      </a:r>
                      <a:endParaRPr lang="en-US" b="0" dirty="0"/>
                    </a:p>
                  </a:txBody>
                  <a:tcPr anchor="ctr"/>
                </a:tc>
                <a:tc>
                  <a:txBody>
                    <a:bodyPr/>
                    <a:lstStyle/>
                    <a:p>
                      <a:pPr algn="ctr"/>
                      <a:r>
                        <a:rPr lang="en-US" dirty="0"/>
                        <a:t>/</a:t>
                      </a:r>
                      <a:r>
                        <a:rPr lang="en-US" dirty="0" err="1"/>
                        <a:t>ɡlas</a:t>
                      </a:r>
                      <a:r>
                        <a:rPr lang="en-US" dirty="0"/>
                        <a:t>/</a:t>
                      </a:r>
                      <a:endParaRPr lang="en-US" b="0" dirty="0"/>
                    </a:p>
                  </a:txBody>
                  <a:tcPr anchor="ctr"/>
                </a:tc>
                <a:tc>
                  <a:txBody>
                    <a:bodyPr/>
                    <a:lstStyle/>
                    <a:p>
                      <a:pPr algn="ctr"/>
                      <a:r>
                        <a:rPr lang="ar-DZ" dirty="0"/>
                        <a:t>جلس</a:t>
                      </a:r>
                      <a:r>
                        <a:rPr lang="en-US" dirty="0"/>
                        <a:t>/</a:t>
                      </a:r>
                      <a:r>
                        <a:rPr lang="en-US" dirty="0" err="1"/>
                        <a:t>ʒlas</a:t>
                      </a:r>
                      <a:r>
                        <a:rPr lang="en-US" dirty="0"/>
                        <a:t>/</a:t>
                      </a:r>
                      <a:endParaRPr lang="en-US" b="0" dirty="0"/>
                    </a:p>
                  </a:txBody>
                  <a:tcPr anchor="ctr"/>
                </a:tc>
                <a:tc>
                  <a:txBody>
                    <a:bodyPr/>
                    <a:lstStyle/>
                    <a:p>
                      <a:pPr algn="ctr"/>
                      <a:r>
                        <a:rPr lang="ar-DZ" dirty="0"/>
                        <a:t>لس</a:t>
                      </a:r>
                      <a:r>
                        <a:rPr lang="en-US" dirty="0"/>
                        <a:t>g</a:t>
                      </a:r>
                      <a:endParaRPr lang="en-US" b="0" dirty="0"/>
                    </a:p>
                  </a:txBody>
                  <a:tcPr anchor="ctr"/>
                </a:tc>
                <a:tc>
                  <a:txBody>
                    <a:bodyPr/>
                    <a:lstStyle/>
                    <a:p>
                      <a:pPr algn="ctr"/>
                      <a:r>
                        <a:rPr lang="ar-DZ" dirty="0"/>
                        <a:t>گلس</a:t>
                      </a:r>
                      <a:endParaRPr lang="en-US" b="0" dirty="0"/>
                    </a:p>
                  </a:txBody>
                  <a:tcPr anchor="ctr"/>
                </a:tc>
                <a:tc>
                  <a:txBody>
                    <a:bodyPr/>
                    <a:lstStyle/>
                    <a:p>
                      <a:pPr algn="ctr"/>
                      <a:r>
                        <a:rPr lang="en-US" dirty="0"/>
                        <a:t>‘sit’</a:t>
                      </a:r>
                      <a:endParaRPr lang="en-US" b="0" dirty="0"/>
                    </a:p>
                  </a:txBody>
                  <a:tcPr anchor="ctr"/>
                </a:tc>
                <a:extLst>
                  <a:ext uri="{0D108BD9-81ED-4DB2-BD59-A6C34878D82A}">
                    <a16:rowId xmlns:a16="http://schemas.microsoft.com/office/drawing/2014/main" val="3879216407"/>
                  </a:ext>
                </a:extLst>
              </a:tr>
              <a:tr h="569958">
                <a:tc>
                  <a:txBody>
                    <a:bodyPr/>
                    <a:lstStyle/>
                    <a:p>
                      <a:pPr algn="ctr"/>
                      <a:r>
                        <a:rPr lang="en-US" dirty="0"/>
                        <a:t>Foreign</a:t>
                      </a:r>
                      <a:endParaRPr lang="en-US" b="0" dirty="0"/>
                    </a:p>
                  </a:txBody>
                  <a:tcPr anchor="ctr"/>
                </a:tc>
                <a:tc>
                  <a:txBody>
                    <a:bodyPr/>
                    <a:lstStyle/>
                    <a:p>
                      <a:pPr algn="ctr"/>
                      <a:r>
                        <a:rPr lang="en-US" dirty="0"/>
                        <a:t>/</a:t>
                      </a:r>
                      <a:r>
                        <a:rPr lang="en-US" dirty="0" err="1"/>
                        <a:t>ɡaːtˁu</a:t>
                      </a:r>
                      <a:r>
                        <a:rPr lang="en-US" dirty="0"/>
                        <a:t>ː/</a:t>
                      </a:r>
                      <a:endParaRPr lang="en-US" b="0" dirty="0"/>
                    </a:p>
                  </a:txBody>
                  <a:tcPr anchor="ctr"/>
                </a:tc>
                <a:tc>
                  <a:txBody>
                    <a:bodyPr/>
                    <a:lstStyle/>
                    <a:p>
                      <a:pPr algn="ctr"/>
                      <a:endParaRPr lang="en-US" b="0" dirty="0"/>
                    </a:p>
                  </a:txBody>
                  <a:tcPr anchor="ctr"/>
                </a:tc>
                <a:tc>
                  <a:txBody>
                    <a:bodyPr/>
                    <a:lstStyle/>
                    <a:p>
                      <a:pPr algn="ctr"/>
                      <a:r>
                        <a:rPr lang="ar-DZ" dirty="0"/>
                        <a:t>اطو</a:t>
                      </a:r>
                      <a:r>
                        <a:rPr lang="en-US" dirty="0"/>
                        <a:t>g</a:t>
                      </a:r>
                      <a:endParaRPr lang="en-US" b="0" dirty="0"/>
                    </a:p>
                  </a:txBody>
                  <a:tcPr anchor="ctr"/>
                </a:tc>
                <a:tc>
                  <a:txBody>
                    <a:bodyPr/>
                    <a:lstStyle/>
                    <a:p>
                      <a:pPr algn="ctr"/>
                      <a:r>
                        <a:rPr lang="ar-DZ" dirty="0"/>
                        <a:t>گاطو</a:t>
                      </a:r>
                      <a:endParaRPr lang="en-US" b="0" dirty="0"/>
                    </a:p>
                  </a:txBody>
                  <a:tcPr anchor="ctr"/>
                </a:tc>
                <a:tc>
                  <a:txBody>
                    <a:bodyPr/>
                    <a:lstStyle/>
                    <a:p>
                      <a:pPr algn="ctr"/>
                      <a:r>
                        <a:rPr lang="en-US" dirty="0"/>
                        <a:t>‘cake’</a:t>
                      </a:r>
                      <a:endParaRPr lang="en-US" b="0" dirty="0"/>
                    </a:p>
                  </a:txBody>
                  <a:tcPr anchor="ctr"/>
                </a:tc>
                <a:extLst>
                  <a:ext uri="{0D108BD9-81ED-4DB2-BD59-A6C34878D82A}">
                    <a16:rowId xmlns:a16="http://schemas.microsoft.com/office/drawing/2014/main" val="4126693265"/>
                  </a:ext>
                </a:extLst>
              </a:tr>
              <a:tr h="569958">
                <a:tc>
                  <a:txBody>
                    <a:bodyPr/>
                    <a:lstStyle/>
                    <a:p>
                      <a:pPr algn="ctr"/>
                      <a:r>
                        <a:rPr lang="en-US" dirty="0"/>
                        <a:t>Foreign</a:t>
                      </a:r>
                      <a:endParaRPr lang="en-US" b="0" dirty="0"/>
                    </a:p>
                  </a:txBody>
                  <a:tcPr anchor="ctr"/>
                </a:tc>
                <a:tc>
                  <a:txBody>
                    <a:bodyPr/>
                    <a:lstStyle/>
                    <a:p>
                      <a:pPr algn="ctr"/>
                      <a:r>
                        <a:rPr lang="en-US" dirty="0"/>
                        <a:t>/</a:t>
                      </a:r>
                      <a:r>
                        <a:rPr lang="en-US" dirty="0" err="1"/>
                        <a:t>ɡaːʕ</a:t>
                      </a:r>
                      <a:r>
                        <a:rPr lang="en-US" dirty="0"/>
                        <a:t>/</a:t>
                      </a:r>
                      <a:endParaRPr lang="en-US" b="0" dirty="0"/>
                    </a:p>
                  </a:txBody>
                  <a:tcPr anchor="ctr"/>
                </a:tc>
                <a:tc>
                  <a:txBody>
                    <a:bodyPr/>
                    <a:lstStyle/>
                    <a:p>
                      <a:pPr algn="ctr"/>
                      <a:endParaRPr lang="en-US" b="0" dirty="0"/>
                    </a:p>
                  </a:txBody>
                  <a:tcPr anchor="ctr"/>
                </a:tc>
                <a:tc>
                  <a:txBody>
                    <a:bodyPr/>
                    <a:lstStyle/>
                    <a:p>
                      <a:pPr algn="ctr"/>
                      <a:r>
                        <a:rPr lang="ar-DZ" sz="1800" dirty="0"/>
                        <a:t>اع</a:t>
                      </a:r>
                      <a:r>
                        <a:rPr lang="en-US" sz="1800" dirty="0"/>
                        <a:t>g</a:t>
                      </a:r>
                      <a:endParaRPr lang="en-US" b="0" dirty="0"/>
                    </a:p>
                  </a:txBody>
                  <a:tcPr anchor="ctr"/>
                </a:tc>
                <a:tc>
                  <a:txBody>
                    <a:bodyPr/>
                    <a:lstStyle/>
                    <a:p>
                      <a:pPr algn="ctr"/>
                      <a:r>
                        <a:rPr lang="ar-DZ" dirty="0"/>
                        <a:t>گاع</a:t>
                      </a:r>
                      <a:endParaRPr lang="en-US" b="0" dirty="0"/>
                    </a:p>
                  </a:txBody>
                  <a:tcPr anchor="ctr"/>
                </a:tc>
                <a:tc>
                  <a:txBody>
                    <a:bodyPr/>
                    <a:lstStyle/>
                    <a:p>
                      <a:pPr algn="ctr"/>
                      <a:r>
                        <a:rPr lang="en-US" dirty="0"/>
                        <a:t>‘never’</a:t>
                      </a:r>
                      <a:endParaRPr lang="en-US" b="0" dirty="0"/>
                    </a:p>
                  </a:txBody>
                  <a:tcPr anchor="ctr"/>
                </a:tc>
                <a:extLst>
                  <a:ext uri="{0D108BD9-81ED-4DB2-BD59-A6C34878D82A}">
                    <a16:rowId xmlns:a16="http://schemas.microsoft.com/office/drawing/2014/main" val="604872731"/>
                  </a:ext>
                </a:extLst>
              </a:tr>
            </a:tbl>
          </a:graphicData>
        </a:graphic>
      </p:graphicFrame>
      <p:sp>
        <p:nvSpPr>
          <p:cNvPr id="15" name="Rectangle: Rounded Corners 14">
            <a:extLst>
              <a:ext uri="{FF2B5EF4-FFF2-40B4-BE49-F238E27FC236}">
                <a16:creationId xmlns:a16="http://schemas.microsoft.com/office/drawing/2014/main" id="{54FEE5BD-4BA7-4D30-887D-2B3439C984BD}"/>
              </a:ext>
            </a:extLst>
          </p:cNvPr>
          <p:cNvSpPr/>
          <p:nvPr/>
        </p:nvSpPr>
        <p:spPr>
          <a:xfrm>
            <a:off x="206062" y="218942"/>
            <a:ext cx="3368411" cy="428252"/>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2800" dirty="0"/>
              <a:t>DiMorph</a:t>
            </a:r>
          </a:p>
        </p:txBody>
      </p:sp>
      <p:pic>
        <p:nvPicPr>
          <p:cNvPr id="16" name="Graphic 15" descr="Paperclip">
            <a:extLst>
              <a:ext uri="{FF2B5EF4-FFF2-40B4-BE49-F238E27FC236}">
                <a16:creationId xmlns:a16="http://schemas.microsoft.com/office/drawing/2014/main" id="{48802D16-03A0-4CC7-9092-C0664A7584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924" y="820387"/>
            <a:ext cx="914400" cy="914400"/>
          </a:xfrm>
          <a:prstGeom prst="rect">
            <a:avLst/>
          </a:prstGeom>
        </p:spPr>
      </p:pic>
      <p:sp>
        <p:nvSpPr>
          <p:cNvPr id="17" name="TextBox 16">
            <a:extLst>
              <a:ext uri="{FF2B5EF4-FFF2-40B4-BE49-F238E27FC236}">
                <a16:creationId xmlns:a16="http://schemas.microsoft.com/office/drawing/2014/main" id="{20780AA1-E916-4304-8EEB-E4BC3B0A3905}"/>
              </a:ext>
            </a:extLst>
          </p:cNvPr>
          <p:cNvSpPr txBox="1"/>
          <p:nvPr/>
        </p:nvSpPr>
        <p:spPr>
          <a:xfrm>
            <a:off x="814755" y="1015977"/>
            <a:ext cx="3745523" cy="461665"/>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sz="28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en-US" sz="2400" dirty="0"/>
              <a:t>Script mixing normalization</a:t>
            </a:r>
          </a:p>
        </p:txBody>
      </p:sp>
      <p:sp>
        <p:nvSpPr>
          <p:cNvPr id="6" name="Rectangle 5">
            <a:extLst>
              <a:ext uri="{FF2B5EF4-FFF2-40B4-BE49-F238E27FC236}">
                <a16:creationId xmlns:a16="http://schemas.microsoft.com/office/drawing/2014/main" id="{44BD2958-79FA-4696-AC82-256119751C4D}"/>
              </a:ext>
            </a:extLst>
          </p:cNvPr>
          <p:cNvSpPr/>
          <p:nvPr/>
        </p:nvSpPr>
        <p:spPr>
          <a:xfrm>
            <a:off x="814754" y="1727485"/>
            <a:ext cx="11165435" cy="1785104"/>
          </a:xfrm>
          <a:prstGeom prst="rect">
            <a:avLst/>
          </a:prstGeom>
        </p:spPr>
        <p:txBody>
          <a:bodyPr wrap="square">
            <a:spAutoFit/>
          </a:bodyPr>
          <a:lstStyle/>
          <a:p>
            <a:r>
              <a:rPr lang="en-US" sz="2200" dirty="0"/>
              <a:t>Semi-Automated Substitution for One-to-Many Correspondences: The specific case involving the Latin letter "</a:t>
            </a:r>
            <a:r>
              <a:rPr lang="en-US" sz="2200" dirty="0">
                <a:solidFill>
                  <a:srgbClr val="FF0000"/>
                </a:solidFill>
              </a:rPr>
              <a:t>g</a:t>
            </a:r>
            <a:r>
              <a:rPr lang="en-US" sz="2200" dirty="0"/>
              <a:t>" or the Persian letter “</a:t>
            </a:r>
            <a:r>
              <a:rPr lang="ar-DZ" sz="2200" dirty="0">
                <a:solidFill>
                  <a:srgbClr val="FF0000"/>
                </a:solidFill>
              </a:rPr>
              <a:t>گ</a:t>
            </a:r>
            <a:r>
              <a:rPr lang="en-US" sz="2200" dirty="0"/>
              <a:t>”</a:t>
            </a:r>
            <a:r>
              <a:rPr lang="ar-DZ" sz="2200" dirty="0"/>
              <a:t>,</a:t>
            </a:r>
            <a:r>
              <a:rPr lang="en-US" sz="2200" dirty="0"/>
              <a:t> both representing the phoneme /ɡ/, isn't automatically handled due to the varied correspondences with Arabic phonemes such as “</a:t>
            </a:r>
            <a:r>
              <a:rPr lang="ar-DZ" sz="2200" dirty="0">
                <a:solidFill>
                  <a:srgbClr val="FF0000"/>
                </a:solidFill>
              </a:rPr>
              <a:t>ق</a:t>
            </a:r>
            <a:r>
              <a:rPr lang="en-US" sz="2200" dirty="0"/>
              <a:t>” </a:t>
            </a:r>
            <a:r>
              <a:rPr lang="ar-DZ" sz="2200" dirty="0"/>
              <a:t>/</a:t>
            </a:r>
            <a:r>
              <a:rPr lang="en-US" sz="2200" dirty="0">
                <a:solidFill>
                  <a:srgbClr val="FF0000"/>
                </a:solidFill>
              </a:rPr>
              <a:t>q</a:t>
            </a:r>
            <a:r>
              <a:rPr lang="en-US" sz="2200" dirty="0"/>
              <a:t>/ or “</a:t>
            </a:r>
            <a:r>
              <a:rPr lang="ar-DZ" sz="2200" dirty="0">
                <a:solidFill>
                  <a:srgbClr val="FF0000"/>
                </a:solidFill>
              </a:rPr>
              <a:t>ج</a:t>
            </a:r>
            <a:r>
              <a:rPr lang="en-US" sz="2200" dirty="0"/>
              <a:t>” </a:t>
            </a:r>
            <a:r>
              <a:rPr lang="ar-DZ" sz="2200" dirty="0"/>
              <a:t>/</a:t>
            </a:r>
            <a:r>
              <a:rPr lang="en-US" sz="2200" dirty="0">
                <a:solidFill>
                  <a:srgbClr val="FF0000"/>
                </a:solidFill>
              </a:rPr>
              <a:t>j</a:t>
            </a:r>
            <a:r>
              <a:rPr lang="en-US" sz="2200" dirty="0"/>
              <a:t>/. Instead, these cases are managed at the lexical level, considering the multiple possible phonetic mappings of the previous letter /ɡ/.For example:</a:t>
            </a:r>
          </a:p>
        </p:txBody>
      </p:sp>
      <p:sp>
        <p:nvSpPr>
          <p:cNvPr id="7" name="Rectangle: Rounded Corners 6">
            <a:extLst>
              <a:ext uri="{FF2B5EF4-FFF2-40B4-BE49-F238E27FC236}">
                <a16:creationId xmlns:a16="http://schemas.microsoft.com/office/drawing/2014/main" id="{6D01E44C-4C60-4A23-AFCF-D035DA13F41D}"/>
              </a:ext>
            </a:extLst>
          </p:cNvPr>
          <p:cNvSpPr/>
          <p:nvPr/>
        </p:nvSpPr>
        <p:spPr>
          <a:xfrm>
            <a:off x="11456795" y="6320579"/>
            <a:ext cx="615696" cy="409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17</a:t>
            </a:r>
          </a:p>
        </p:txBody>
      </p:sp>
    </p:spTree>
    <p:extLst>
      <p:ext uri="{BB962C8B-B14F-4D97-AF65-F5344CB8AC3E}">
        <p14:creationId xmlns:p14="http://schemas.microsoft.com/office/powerpoint/2010/main" val="3028577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A147559-734D-4857-B023-A4A9612263A4}"/>
              </a:ext>
            </a:extLst>
          </p:cNvPr>
          <p:cNvSpPr/>
          <p:nvPr/>
        </p:nvSpPr>
        <p:spPr>
          <a:xfrm>
            <a:off x="3956831" y="1812233"/>
            <a:ext cx="3699912" cy="493323"/>
          </a:xfrm>
          <a:prstGeom prst="rect">
            <a:avLst/>
          </a:prstGeom>
        </p:spPr>
        <p:txBody>
          <a:bodyPr wrap="square">
            <a:spAutoFit/>
          </a:bodyPr>
          <a:lstStyle/>
          <a:p>
            <a:pPr algn="ctr"/>
            <a:r>
              <a:rPr lang="en-US" sz="2000" b="1" dirty="0">
                <a:solidFill>
                  <a:schemeClr val="accent1"/>
                </a:solidFill>
                <a:latin typeface="Times New Roman" panose="02020603050405020304" pitchFamily="18" charset="0"/>
                <a:cs typeface="Times New Roman" panose="02020603050405020304" pitchFamily="18" charset="0"/>
              </a:rPr>
              <a:t>ma=ka=n-</a:t>
            </a:r>
            <a:r>
              <a:rPr lang="en-US" sz="2000" b="1" dirty="0" err="1">
                <a:latin typeface="Times New Roman" panose="02020603050405020304" pitchFamily="18" charset="0"/>
                <a:cs typeface="Times New Roman" panose="02020603050405020304" pitchFamily="18" charset="0"/>
              </a:rPr>
              <a:t>ktab</a:t>
            </a:r>
            <a:r>
              <a:rPr lang="en-US" sz="2000" b="1" dirty="0">
                <a:solidFill>
                  <a:schemeClr val="accent1"/>
                </a:solidFill>
                <a:latin typeface="Times New Roman" panose="02020603050405020304" pitchFamily="18" charset="0"/>
                <a:cs typeface="Times New Roman" panose="02020603050405020304" pitchFamily="18" charset="0"/>
              </a:rPr>
              <a:t>=u:=$ </a:t>
            </a:r>
          </a:p>
        </p:txBody>
      </p:sp>
      <p:sp>
        <p:nvSpPr>
          <p:cNvPr id="23" name="Rectangle: Rounded Corners 22">
            <a:extLst>
              <a:ext uri="{FF2B5EF4-FFF2-40B4-BE49-F238E27FC236}">
                <a16:creationId xmlns:a16="http://schemas.microsoft.com/office/drawing/2014/main" id="{CD79325B-826E-47A2-ADFB-7A86E8377798}"/>
              </a:ext>
            </a:extLst>
          </p:cNvPr>
          <p:cNvSpPr/>
          <p:nvPr/>
        </p:nvSpPr>
        <p:spPr>
          <a:xfrm>
            <a:off x="5380896" y="4820032"/>
            <a:ext cx="1729829" cy="443869"/>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ktab</a:t>
            </a:r>
          </a:p>
        </p:txBody>
      </p:sp>
      <p:sp>
        <p:nvSpPr>
          <p:cNvPr id="46" name="Arc 45">
            <a:extLst>
              <a:ext uri="{FF2B5EF4-FFF2-40B4-BE49-F238E27FC236}">
                <a16:creationId xmlns:a16="http://schemas.microsoft.com/office/drawing/2014/main" id="{521CDA0E-322A-4168-99D0-427F536C36D1}"/>
              </a:ext>
            </a:extLst>
          </p:cNvPr>
          <p:cNvSpPr/>
          <p:nvPr/>
        </p:nvSpPr>
        <p:spPr>
          <a:xfrm>
            <a:off x="2819311" y="3188567"/>
            <a:ext cx="6438809" cy="2289624"/>
          </a:xfrm>
          <a:prstGeom prst="arc">
            <a:avLst>
              <a:gd name="adj1" fmla="val 10835776"/>
              <a:gd name="adj2" fmla="val 21595156"/>
            </a:avLst>
          </a:prstGeom>
          <a:ln w="2857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grpSp>
        <p:nvGrpSpPr>
          <p:cNvPr id="13" name="Group 12">
            <a:extLst>
              <a:ext uri="{FF2B5EF4-FFF2-40B4-BE49-F238E27FC236}">
                <a16:creationId xmlns:a16="http://schemas.microsoft.com/office/drawing/2014/main" id="{3D5778A3-3F80-4A8D-B35A-D0F82FFE6873}"/>
              </a:ext>
            </a:extLst>
          </p:cNvPr>
          <p:cNvGrpSpPr/>
          <p:nvPr/>
        </p:nvGrpSpPr>
        <p:grpSpPr>
          <a:xfrm>
            <a:off x="1871190" y="3449493"/>
            <a:ext cx="1154574" cy="1363166"/>
            <a:chOff x="725503" y="1992665"/>
            <a:chExt cx="914400" cy="1093606"/>
          </a:xfrm>
        </p:grpSpPr>
        <p:sp>
          <p:nvSpPr>
            <p:cNvPr id="30" name="Rectangle 29">
              <a:extLst>
                <a:ext uri="{FF2B5EF4-FFF2-40B4-BE49-F238E27FC236}">
                  <a16:creationId xmlns:a16="http://schemas.microsoft.com/office/drawing/2014/main" id="{096354B9-6837-4D72-AC59-7F16B16FD758}"/>
                </a:ext>
              </a:extLst>
            </p:cNvPr>
            <p:cNvSpPr/>
            <p:nvPr/>
          </p:nvSpPr>
          <p:spPr>
            <a:xfrm>
              <a:off x="842082" y="1992665"/>
              <a:ext cx="528386" cy="246915"/>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Prefix </a:t>
              </a:r>
            </a:p>
          </p:txBody>
        </p:sp>
        <p:pic>
          <p:nvPicPr>
            <p:cNvPr id="4" name="Graphic 3" descr="Database">
              <a:extLst>
                <a:ext uri="{FF2B5EF4-FFF2-40B4-BE49-F238E27FC236}">
                  <a16:creationId xmlns:a16="http://schemas.microsoft.com/office/drawing/2014/main" id="{16E00477-0D19-4E86-BBC4-8DD62144AC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5503" y="2171871"/>
              <a:ext cx="914400" cy="914400"/>
            </a:xfrm>
            <a:prstGeom prst="rect">
              <a:avLst/>
            </a:prstGeom>
          </p:spPr>
        </p:pic>
      </p:grpSp>
      <p:grpSp>
        <p:nvGrpSpPr>
          <p:cNvPr id="14" name="Group 13">
            <a:extLst>
              <a:ext uri="{FF2B5EF4-FFF2-40B4-BE49-F238E27FC236}">
                <a16:creationId xmlns:a16="http://schemas.microsoft.com/office/drawing/2014/main" id="{10D47E39-8F7A-4027-9511-2B4CFE74CE65}"/>
              </a:ext>
            </a:extLst>
          </p:cNvPr>
          <p:cNvGrpSpPr/>
          <p:nvPr/>
        </p:nvGrpSpPr>
        <p:grpSpPr>
          <a:xfrm>
            <a:off x="9069758" y="3286355"/>
            <a:ext cx="1148446" cy="1335297"/>
            <a:chOff x="10320803" y="1913714"/>
            <a:chExt cx="914400" cy="1071248"/>
          </a:xfrm>
        </p:grpSpPr>
        <p:pic>
          <p:nvPicPr>
            <p:cNvPr id="39" name="Graphic 38" descr="Database">
              <a:extLst>
                <a:ext uri="{FF2B5EF4-FFF2-40B4-BE49-F238E27FC236}">
                  <a16:creationId xmlns:a16="http://schemas.microsoft.com/office/drawing/2014/main" id="{1FA7B56F-88AF-4394-BC4A-265103E825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20803" y="2070562"/>
              <a:ext cx="914400" cy="914400"/>
            </a:xfrm>
            <a:prstGeom prst="rect">
              <a:avLst/>
            </a:prstGeom>
          </p:spPr>
        </p:pic>
        <p:sp>
          <p:nvSpPr>
            <p:cNvPr id="40" name="Rectangle 39">
              <a:extLst>
                <a:ext uri="{FF2B5EF4-FFF2-40B4-BE49-F238E27FC236}">
                  <a16:creationId xmlns:a16="http://schemas.microsoft.com/office/drawing/2014/main" id="{A5CB5F4B-59DA-42E6-A6FE-6302C0891EB7}"/>
                </a:ext>
              </a:extLst>
            </p:cNvPr>
            <p:cNvSpPr/>
            <p:nvPr/>
          </p:nvSpPr>
          <p:spPr>
            <a:xfrm>
              <a:off x="10436703" y="1913714"/>
              <a:ext cx="571996" cy="246915"/>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 Suffix </a:t>
              </a:r>
            </a:p>
          </p:txBody>
        </p:sp>
      </p:grpSp>
      <p:grpSp>
        <p:nvGrpSpPr>
          <p:cNvPr id="15" name="Group 14">
            <a:extLst>
              <a:ext uri="{FF2B5EF4-FFF2-40B4-BE49-F238E27FC236}">
                <a16:creationId xmlns:a16="http://schemas.microsoft.com/office/drawing/2014/main" id="{BC97F230-3F9A-4946-8E51-540F738FB4DE}"/>
              </a:ext>
            </a:extLst>
          </p:cNvPr>
          <p:cNvGrpSpPr/>
          <p:nvPr/>
        </p:nvGrpSpPr>
        <p:grpSpPr>
          <a:xfrm>
            <a:off x="5673959" y="5602166"/>
            <a:ext cx="1220491" cy="1287902"/>
            <a:chOff x="5653140" y="4782108"/>
            <a:chExt cx="914400" cy="1044553"/>
          </a:xfrm>
        </p:grpSpPr>
        <p:pic>
          <p:nvPicPr>
            <p:cNvPr id="38" name="Graphic 37" descr="Database">
              <a:extLst>
                <a:ext uri="{FF2B5EF4-FFF2-40B4-BE49-F238E27FC236}">
                  <a16:creationId xmlns:a16="http://schemas.microsoft.com/office/drawing/2014/main" id="{D8966AA6-B567-4791-BF2C-E62ABF1F6B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53140" y="4782108"/>
              <a:ext cx="914400" cy="914400"/>
            </a:xfrm>
            <a:prstGeom prst="rect">
              <a:avLst/>
            </a:prstGeom>
          </p:spPr>
        </p:pic>
        <p:sp>
          <p:nvSpPr>
            <p:cNvPr id="41" name="Rectangle 40">
              <a:extLst>
                <a:ext uri="{FF2B5EF4-FFF2-40B4-BE49-F238E27FC236}">
                  <a16:creationId xmlns:a16="http://schemas.microsoft.com/office/drawing/2014/main" id="{515BDC8B-8FFE-4893-80A5-55E9E740AADE}"/>
                </a:ext>
              </a:extLst>
            </p:cNvPr>
            <p:cNvSpPr/>
            <p:nvPr/>
          </p:nvSpPr>
          <p:spPr>
            <a:xfrm>
              <a:off x="5841158" y="5577038"/>
              <a:ext cx="481834" cy="249623"/>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 Stem </a:t>
              </a:r>
            </a:p>
          </p:txBody>
        </p:sp>
      </p:grpSp>
      <p:grpSp>
        <p:nvGrpSpPr>
          <p:cNvPr id="25" name="Group 24">
            <a:extLst>
              <a:ext uri="{FF2B5EF4-FFF2-40B4-BE49-F238E27FC236}">
                <a16:creationId xmlns:a16="http://schemas.microsoft.com/office/drawing/2014/main" id="{B3B25891-637D-4B36-BC17-F7311B72266B}"/>
              </a:ext>
            </a:extLst>
          </p:cNvPr>
          <p:cNvGrpSpPr/>
          <p:nvPr/>
        </p:nvGrpSpPr>
        <p:grpSpPr>
          <a:xfrm>
            <a:off x="2173970" y="5780275"/>
            <a:ext cx="3026791" cy="1077728"/>
            <a:chOff x="2102031" y="4989981"/>
            <a:chExt cx="2267695" cy="874091"/>
          </a:xfrm>
        </p:grpSpPr>
        <p:pic>
          <p:nvPicPr>
            <p:cNvPr id="58" name="Graphic 57" descr="Research">
              <a:extLst>
                <a:ext uri="{FF2B5EF4-FFF2-40B4-BE49-F238E27FC236}">
                  <a16:creationId xmlns:a16="http://schemas.microsoft.com/office/drawing/2014/main" id="{22F05319-544E-4130-B381-80B29AF3FEA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31005" y="4989981"/>
              <a:ext cx="739515" cy="723391"/>
            </a:xfrm>
            <a:prstGeom prst="rect">
              <a:avLst/>
            </a:prstGeom>
          </p:spPr>
        </p:pic>
        <p:sp>
          <p:nvSpPr>
            <p:cNvPr id="60" name="Rectangle 59">
              <a:extLst>
                <a:ext uri="{FF2B5EF4-FFF2-40B4-BE49-F238E27FC236}">
                  <a16:creationId xmlns:a16="http://schemas.microsoft.com/office/drawing/2014/main" id="{704C5C1F-F3CA-483A-910D-A96BD2DA52EC}"/>
                </a:ext>
              </a:extLst>
            </p:cNvPr>
            <p:cNvSpPr/>
            <p:nvPr/>
          </p:nvSpPr>
          <p:spPr>
            <a:xfrm>
              <a:off x="2102031" y="5614449"/>
              <a:ext cx="2267695" cy="249623"/>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Compatibility between Prefix and Stem</a:t>
              </a:r>
            </a:p>
          </p:txBody>
        </p:sp>
      </p:grpSp>
      <p:pic>
        <p:nvPicPr>
          <p:cNvPr id="19" name="Graphic 18" descr="Research">
            <a:extLst>
              <a:ext uri="{FF2B5EF4-FFF2-40B4-BE49-F238E27FC236}">
                <a16:creationId xmlns:a16="http://schemas.microsoft.com/office/drawing/2014/main" id="{C3E45FE5-3E50-4000-933D-78A91C21FE0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51582" y="3166561"/>
            <a:ext cx="854377" cy="855139"/>
          </a:xfrm>
          <a:prstGeom prst="rect">
            <a:avLst/>
          </a:prstGeom>
        </p:spPr>
      </p:pic>
      <p:pic>
        <p:nvPicPr>
          <p:cNvPr id="59" name="Graphic 58" descr="Research">
            <a:extLst>
              <a:ext uri="{FF2B5EF4-FFF2-40B4-BE49-F238E27FC236}">
                <a16:creationId xmlns:a16="http://schemas.microsoft.com/office/drawing/2014/main" id="{91958099-19FA-49B0-A718-F00A4120A4B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88558" y="5847903"/>
            <a:ext cx="987064" cy="913152"/>
          </a:xfrm>
          <a:prstGeom prst="rect">
            <a:avLst/>
          </a:prstGeom>
        </p:spPr>
      </p:pic>
      <p:cxnSp>
        <p:nvCxnSpPr>
          <p:cNvPr id="42" name="Straight Arrow Connector 41">
            <a:extLst>
              <a:ext uri="{FF2B5EF4-FFF2-40B4-BE49-F238E27FC236}">
                <a16:creationId xmlns:a16="http://schemas.microsoft.com/office/drawing/2014/main" id="{A245C495-C518-463A-8741-E3A2A65B4C82}"/>
              </a:ext>
            </a:extLst>
          </p:cNvPr>
          <p:cNvCxnSpPr>
            <a:cxnSpLocks/>
          </p:cNvCxnSpPr>
          <p:nvPr/>
        </p:nvCxnSpPr>
        <p:spPr>
          <a:xfrm flipH="1" flipV="1">
            <a:off x="2448475" y="4634422"/>
            <a:ext cx="679517" cy="338476"/>
          </a:xfrm>
          <a:prstGeom prst="straightConnector1">
            <a:avLst/>
          </a:prstGeom>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3" name="Straight Arrow Connector 62">
            <a:extLst>
              <a:ext uri="{FF2B5EF4-FFF2-40B4-BE49-F238E27FC236}">
                <a16:creationId xmlns:a16="http://schemas.microsoft.com/office/drawing/2014/main" id="{3F9787B9-3D3D-4D7C-BBB2-5A7071BA2879}"/>
              </a:ext>
            </a:extLst>
          </p:cNvPr>
          <p:cNvCxnSpPr>
            <a:cxnSpLocks/>
          </p:cNvCxnSpPr>
          <p:nvPr/>
        </p:nvCxnSpPr>
        <p:spPr>
          <a:xfrm flipH="1" flipV="1">
            <a:off x="6246818" y="5263901"/>
            <a:ext cx="19140" cy="396440"/>
          </a:xfrm>
          <a:prstGeom prst="straightConnector1">
            <a:avLst/>
          </a:prstGeom>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6" name="Straight Arrow Connector 65">
            <a:extLst>
              <a:ext uri="{FF2B5EF4-FFF2-40B4-BE49-F238E27FC236}">
                <a16:creationId xmlns:a16="http://schemas.microsoft.com/office/drawing/2014/main" id="{4D7F0B6C-A759-42A1-B927-4633145B70BD}"/>
              </a:ext>
            </a:extLst>
          </p:cNvPr>
          <p:cNvCxnSpPr>
            <a:cxnSpLocks/>
            <a:stCxn id="10" idx="0"/>
          </p:cNvCxnSpPr>
          <p:nvPr/>
        </p:nvCxnSpPr>
        <p:spPr>
          <a:xfrm flipV="1">
            <a:off x="9420257" y="4459573"/>
            <a:ext cx="154267" cy="360459"/>
          </a:xfrm>
          <a:prstGeom prst="straightConnector1">
            <a:avLst/>
          </a:prstGeom>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0" name="Left Bracket 69">
            <a:extLst>
              <a:ext uri="{FF2B5EF4-FFF2-40B4-BE49-F238E27FC236}">
                <a16:creationId xmlns:a16="http://schemas.microsoft.com/office/drawing/2014/main" id="{28C75B0B-3F7A-4F67-B8FA-33CF8F4F1FF1}"/>
              </a:ext>
            </a:extLst>
          </p:cNvPr>
          <p:cNvSpPr/>
          <p:nvPr/>
        </p:nvSpPr>
        <p:spPr>
          <a:xfrm rot="5400000">
            <a:off x="5942440" y="-1138438"/>
            <a:ext cx="430009" cy="8649146"/>
          </a:xfrm>
          <a:prstGeom prst="leftBracket">
            <a:avLst/>
          </a:prstGeom>
          <a:ln w="38100"/>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sp>
        <p:nvSpPr>
          <p:cNvPr id="71" name="Arrow: Down 70">
            <a:extLst>
              <a:ext uri="{FF2B5EF4-FFF2-40B4-BE49-F238E27FC236}">
                <a16:creationId xmlns:a16="http://schemas.microsoft.com/office/drawing/2014/main" id="{3172BB69-BBD6-4704-B468-03B45772B5DA}"/>
              </a:ext>
            </a:extLst>
          </p:cNvPr>
          <p:cNvSpPr/>
          <p:nvPr/>
        </p:nvSpPr>
        <p:spPr>
          <a:xfrm>
            <a:off x="5629703" y="2325475"/>
            <a:ext cx="987064" cy="625562"/>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Rectangle 4">
            <a:extLst>
              <a:ext uri="{FF2B5EF4-FFF2-40B4-BE49-F238E27FC236}">
                <a16:creationId xmlns:a16="http://schemas.microsoft.com/office/drawing/2014/main" id="{B181E8A4-24C2-CBEF-D20E-98FB70187E93}"/>
              </a:ext>
            </a:extLst>
          </p:cNvPr>
          <p:cNvSpPr/>
          <p:nvPr/>
        </p:nvSpPr>
        <p:spPr>
          <a:xfrm>
            <a:off x="2239052" y="4881458"/>
            <a:ext cx="1777880" cy="443869"/>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accent1"/>
                </a:solidFill>
                <a:latin typeface="Times New Roman" panose="02020603050405020304" pitchFamily="18" charset="0"/>
                <a:cs typeface="Times New Roman" panose="02020603050405020304" pitchFamily="18" charset="0"/>
              </a:rPr>
              <a:t>ma=ka=n-</a:t>
            </a:r>
          </a:p>
        </p:txBody>
      </p:sp>
      <p:sp>
        <p:nvSpPr>
          <p:cNvPr id="10" name="Rectangle 4">
            <a:extLst>
              <a:ext uri="{FF2B5EF4-FFF2-40B4-BE49-F238E27FC236}">
                <a16:creationId xmlns:a16="http://schemas.microsoft.com/office/drawing/2014/main" id="{8DD97832-BD9D-1A22-E8B9-E60526E1E39F}"/>
              </a:ext>
            </a:extLst>
          </p:cNvPr>
          <p:cNvSpPr/>
          <p:nvPr/>
        </p:nvSpPr>
        <p:spPr>
          <a:xfrm>
            <a:off x="8555342" y="4820032"/>
            <a:ext cx="1729829" cy="443869"/>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accent1"/>
                </a:solidFill>
                <a:latin typeface="Times New Roman" panose="02020603050405020304" pitchFamily="18" charset="0"/>
                <a:cs typeface="Times New Roman" panose="02020603050405020304" pitchFamily="18" charset="0"/>
              </a:rPr>
              <a:t>=u:=$</a:t>
            </a:r>
          </a:p>
        </p:txBody>
      </p:sp>
      <p:cxnSp>
        <p:nvCxnSpPr>
          <p:cNvPr id="27" name="Connettore curvo 26">
            <a:extLst>
              <a:ext uri="{FF2B5EF4-FFF2-40B4-BE49-F238E27FC236}">
                <a16:creationId xmlns:a16="http://schemas.microsoft.com/office/drawing/2014/main" id="{D85B0542-906E-F452-5359-E13E21865D15}"/>
              </a:ext>
            </a:extLst>
          </p:cNvPr>
          <p:cNvCxnSpPr>
            <a:cxnSpLocks/>
            <a:stCxn id="10" idx="2"/>
          </p:cNvCxnSpPr>
          <p:nvPr/>
        </p:nvCxnSpPr>
        <p:spPr>
          <a:xfrm rot="5400000">
            <a:off x="7543706" y="4317708"/>
            <a:ext cx="930358" cy="2822744"/>
          </a:xfrm>
          <a:prstGeom prst="curvedConnector2">
            <a:avLst/>
          </a:prstGeom>
          <a:ln w="1905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Connettore curvo 30">
            <a:extLst>
              <a:ext uri="{FF2B5EF4-FFF2-40B4-BE49-F238E27FC236}">
                <a16:creationId xmlns:a16="http://schemas.microsoft.com/office/drawing/2014/main" id="{5872D13E-E63D-A6F5-AFA5-EC04ED83EC96}"/>
              </a:ext>
            </a:extLst>
          </p:cNvPr>
          <p:cNvCxnSpPr>
            <a:cxnSpLocks/>
            <a:stCxn id="2" idx="2"/>
          </p:cNvCxnSpPr>
          <p:nvPr/>
        </p:nvCxnSpPr>
        <p:spPr>
          <a:xfrm rot="16200000" flipH="1">
            <a:off x="4152545" y="4300774"/>
            <a:ext cx="779788" cy="2828894"/>
          </a:xfrm>
          <a:prstGeom prst="curvedConnector2">
            <a:avLst/>
          </a:prstGeom>
          <a:ln w="1905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51" name="Rectangle: Rounded Corners 50">
            <a:extLst>
              <a:ext uri="{FF2B5EF4-FFF2-40B4-BE49-F238E27FC236}">
                <a16:creationId xmlns:a16="http://schemas.microsoft.com/office/drawing/2014/main" id="{FD631B7F-D066-475E-A812-567B1BD9D7ED}"/>
              </a:ext>
            </a:extLst>
          </p:cNvPr>
          <p:cNvSpPr/>
          <p:nvPr/>
        </p:nvSpPr>
        <p:spPr>
          <a:xfrm>
            <a:off x="206062" y="218942"/>
            <a:ext cx="3368411" cy="428252"/>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2800" dirty="0"/>
              <a:t>DiMorph</a:t>
            </a:r>
          </a:p>
        </p:txBody>
      </p:sp>
      <p:sp>
        <p:nvSpPr>
          <p:cNvPr id="53" name="Rectangle: Rounded Corners 52">
            <a:extLst>
              <a:ext uri="{FF2B5EF4-FFF2-40B4-BE49-F238E27FC236}">
                <a16:creationId xmlns:a16="http://schemas.microsoft.com/office/drawing/2014/main" id="{FA9D356A-01F7-4A9C-B8B1-2B915D7FE7B8}"/>
              </a:ext>
            </a:extLst>
          </p:cNvPr>
          <p:cNvSpPr/>
          <p:nvPr/>
        </p:nvSpPr>
        <p:spPr>
          <a:xfrm>
            <a:off x="463761" y="974956"/>
            <a:ext cx="4918454" cy="62410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Processing</a:t>
            </a:r>
          </a:p>
        </p:txBody>
      </p:sp>
      <p:sp>
        <p:nvSpPr>
          <p:cNvPr id="36" name="Rectangle 35">
            <a:extLst>
              <a:ext uri="{FF2B5EF4-FFF2-40B4-BE49-F238E27FC236}">
                <a16:creationId xmlns:a16="http://schemas.microsoft.com/office/drawing/2014/main" id="{BDA28ED5-872F-43EB-8260-27AD1B7F63DC}"/>
              </a:ext>
            </a:extLst>
          </p:cNvPr>
          <p:cNvSpPr/>
          <p:nvPr/>
        </p:nvSpPr>
        <p:spPr>
          <a:xfrm>
            <a:off x="7283071" y="6528903"/>
            <a:ext cx="3033138" cy="307777"/>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Compatibility between Stem and Suffix</a:t>
            </a:r>
          </a:p>
        </p:txBody>
      </p:sp>
      <p:sp>
        <p:nvSpPr>
          <p:cNvPr id="37" name="Rectangle 36">
            <a:extLst>
              <a:ext uri="{FF2B5EF4-FFF2-40B4-BE49-F238E27FC236}">
                <a16:creationId xmlns:a16="http://schemas.microsoft.com/office/drawing/2014/main" id="{D62C5DB5-BD63-438A-8022-2DEA08E1A133}"/>
              </a:ext>
            </a:extLst>
          </p:cNvPr>
          <p:cNvSpPr/>
          <p:nvPr/>
        </p:nvSpPr>
        <p:spPr>
          <a:xfrm>
            <a:off x="5037128" y="3884396"/>
            <a:ext cx="2457660" cy="307777"/>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Compatibility Prefix and Suffix</a:t>
            </a:r>
          </a:p>
        </p:txBody>
      </p:sp>
      <p:sp>
        <p:nvSpPr>
          <p:cNvPr id="45" name="Rectangle: Rounded Corners 44">
            <a:extLst>
              <a:ext uri="{FF2B5EF4-FFF2-40B4-BE49-F238E27FC236}">
                <a16:creationId xmlns:a16="http://schemas.microsoft.com/office/drawing/2014/main" id="{62CA1631-DD6D-4FA0-B789-DDE05DADF985}"/>
              </a:ext>
            </a:extLst>
          </p:cNvPr>
          <p:cNvSpPr/>
          <p:nvPr/>
        </p:nvSpPr>
        <p:spPr>
          <a:xfrm>
            <a:off x="11456795" y="6320579"/>
            <a:ext cx="615696" cy="409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18</a:t>
            </a:r>
          </a:p>
        </p:txBody>
      </p:sp>
      <p:sp>
        <p:nvSpPr>
          <p:cNvPr id="3" name="TextBox 2">
            <a:extLst>
              <a:ext uri="{FF2B5EF4-FFF2-40B4-BE49-F238E27FC236}">
                <a16:creationId xmlns:a16="http://schemas.microsoft.com/office/drawing/2014/main" id="{9F6E9735-C325-4194-BA44-B4247B384436}"/>
              </a:ext>
            </a:extLst>
          </p:cNvPr>
          <p:cNvSpPr txBox="1"/>
          <p:nvPr/>
        </p:nvSpPr>
        <p:spPr>
          <a:xfrm>
            <a:off x="9933725" y="1340398"/>
            <a:ext cx="1882271" cy="523220"/>
          </a:xfrm>
          <a:prstGeom prst="rect">
            <a:avLst/>
          </a:prstGeom>
          <a:noFill/>
        </p:spPr>
        <p:txBody>
          <a:bodyPr wrap="square" rtlCol="0">
            <a:spAutoFit/>
          </a:bodyPr>
          <a:lstStyle/>
          <a:p>
            <a:r>
              <a:rPr lang="en-US" sz="2800" b="1" dirty="0"/>
              <a:t>DET </a:t>
            </a:r>
            <a:r>
              <a:rPr lang="en-US" sz="2800" b="1" dirty="0">
                <a:solidFill>
                  <a:srgbClr val="FF0000"/>
                </a:solidFill>
              </a:rPr>
              <a:t>+</a:t>
            </a:r>
            <a:r>
              <a:rPr lang="en-US" sz="2800" b="1" dirty="0"/>
              <a:t> Verb</a:t>
            </a:r>
          </a:p>
        </p:txBody>
      </p:sp>
      <p:sp>
        <p:nvSpPr>
          <p:cNvPr id="6" name="Flowchart: Summing Junction 5">
            <a:extLst>
              <a:ext uri="{FF2B5EF4-FFF2-40B4-BE49-F238E27FC236}">
                <a16:creationId xmlns:a16="http://schemas.microsoft.com/office/drawing/2014/main" id="{AB312DE0-715A-44B0-94CC-58FF886156C4}"/>
              </a:ext>
            </a:extLst>
          </p:cNvPr>
          <p:cNvSpPr/>
          <p:nvPr/>
        </p:nvSpPr>
        <p:spPr>
          <a:xfrm>
            <a:off x="10482018" y="1284996"/>
            <a:ext cx="726856" cy="754919"/>
          </a:xfrm>
          <a:prstGeom prst="flowChartSummingJuncti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p>
        </p:txBody>
      </p:sp>
    </p:spTree>
    <p:extLst>
      <p:ext uri="{BB962C8B-B14F-4D97-AF65-F5344CB8AC3E}">
        <p14:creationId xmlns:p14="http://schemas.microsoft.com/office/powerpoint/2010/main" val="24495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3" fill="hold" nodeType="clickEffect">
                                  <p:stCondLst>
                                    <p:cond delay="0"/>
                                  </p:stCondLst>
                                  <p:childTnLst>
                                    <p:set>
                                      <p:cBhvr>
                                        <p:cTn id="25" dur="1" fill="hold">
                                          <p:stCondLst>
                                            <p:cond delay="0"/>
                                          </p:stCondLst>
                                        </p:cTn>
                                        <p:tgtEl>
                                          <p:spTgt spid="42"/>
                                        </p:tgtEl>
                                        <p:attrNameLst>
                                          <p:attrName>style.visibility</p:attrName>
                                        </p:attrNameLst>
                                      </p:cBhvr>
                                      <p:to>
                                        <p:strVal val="visible"/>
                                      </p:to>
                                    </p:set>
                                    <p:anim calcmode="lin" valueType="num">
                                      <p:cBhvr additive="base">
                                        <p:cTn id="26" dur="500" fill="hold"/>
                                        <p:tgtEl>
                                          <p:spTgt spid="42"/>
                                        </p:tgtEl>
                                        <p:attrNameLst>
                                          <p:attrName>ppt_x</p:attrName>
                                        </p:attrNameLst>
                                      </p:cBhvr>
                                      <p:tavLst>
                                        <p:tav tm="0">
                                          <p:val>
                                            <p:strVal val="1+#ppt_w/2"/>
                                          </p:val>
                                        </p:tav>
                                        <p:tav tm="100000">
                                          <p:val>
                                            <p:strVal val="#ppt_x"/>
                                          </p:val>
                                        </p:tav>
                                      </p:tavLst>
                                    </p:anim>
                                    <p:anim calcmode="lin" valueType="num">
                                      <p:cBhvr additive="base">
                                        <p:cTn id="27" dur="500" fill="hold"/>
                                        <p:tgtEl>
                                          <p:spTgt spid="42"/>
                                        </p:tgtEl>
                                        <p:attrNameLst>
                                          <p:attrName>ppt_y</p:attrName>
                                        </p:attrNameLst>
                                      </p:cBhvr>
                                      <p:tavLst>
                                        <p:tav tm="0">
                                          <p:val>
                                            <p:strVal val="0-#ppt_h/2"/>
                                          </p:val>
                                        </p:tav>
                                        <p:tav tm="100000">
                                          <p:val>
                                            <p:strVal val="#ppt_y"/>
                                          </p:val>
                                        </p:tav>
                                      </p:tavLst>
                                    </p:anim>
                                  </p:childTnLst>
                                </p:cTn>
                              </p:par>
                              <p:par>
                                <p:cTn id="28" presetID="2" presetClass="entr" presetSubtype="3"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1+#ppt_w/2"/>
                                          </p:val>
                                        </p:tav>
                                        <p:tav tm="100000">
                                          <p:val>
                                            <p:strVal val="#ppt_x"/>
                                          </p:val>
                                        </p:tav>
                                      </p:tavLst>
                                    </p:anim>
                                    <p:anim calcmode="lin" valueType="num">
                                      <p:cBhvr additive="base">
                                        <p:cTn id="31" dur="500" fill="hold"/>
                                        <p:tgtEl>
                                          <p:spTgt spid="13"/>
                                        </p:tgtEl>
                                        <p:attrNameLst>
                                          <p:attrName>ppt_y</p:attrName>
                                        </p:attrNameLst>
                                      </p:cBhvr>
                                      <p:tavLst>
                                        <p:tav tm="0">
                                          <p:val>
                                            <p:strVal val="0-#ppt_h/2"/>
                                          </p:val>
                                        </p:tav>
                                        <p:tav tm="100000">
                                          <p:val>
                                            <p:strVal val="#ppt_y"/>
                                          </p:val>
                                        </p:tav>
                                      </p:tavLst>
                                    </p:anim>
                                  </p:childTnLst>
                                </p:cTn>
                              </p:par>
                              <p:par>
                                <p:cTn id="32" presetID="2" presetClass="entr" presetSubtype="3"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1+#ppt_w/2"/>
                                          </p:val>
                                        </p:tav>
                                        <p:tav tm="100000">
                                          <p:val>
                                            <p:strVal val="#ppt_x"/>
                                          </p:val>
                                        </p:tav>
                                      </p:tavLst>
                                    </p:anim>
                                    <p:anim calcmode="lin" valueType="num">
                                      <p:cBhvr additive="base">
                                        <p:cTn id="35" dur="500" fill="hold"/>
                                        <p:tgtEl>
                                          <p:spTgt spid="15"/>
                                        </p:tgtEl>
                                        <p:attrNameLst>
                                          <p:attrName>ppt_y</p:attrName>
                                        </p:attrNameLst>
                                      </p:cBhvr>
                                      <p:tavLst>
                                        <p:tav tm="0">
                                          <p:val>
                                            <p:strVal val="0-#ppt_h/2"/>
                                          </p:val>
                                        </p:tav>
                                        <p:tav tm="100000">
                                          <p:val>
                                            <p:strVal val="#ppt_y"/>
                                          </p:val>
                                        </p:tav>
                                      </p:tavLst>
                                    </p:anim>
                                  </p:childTnLst>
                                </p:cTn>
                              </p:par>
                              <p:par>
                                <p:cTn id="36" presetID="2" presetClass="entr" presetSubtype="3" fill="hold" nodeType="withEffect">
                                  <p:stCondLst>
                                    <p:cond delay="0"/>
                                  </p:stCondLst>
                                  <p:childTnLst>
                                    <p:set>
                                      <p:cBhvr>
                                        <p:cTn id="37" dur="1" fill="hold">
                                          <p:stCondLst>
                                            <p:cond delay="0"/>
                                          </p:stCondLst>
                                        </p:cTn>
                                        <p:tgtEl>
                                          <p:spTgt spid="63"/>
                                        </p:tgtEl>
                                        <p:attrNameLst>
                                          <p:attrName>style.visibility</p:attrName>
                                        </p:attrNameLst>
                                      </p:cBhvr>
                                      <p:to>
                                        <p:strVal val="visible"/>
                                      </p:to>
                                    </p:set>
                                    <p:anim calcmode="lin" valueType="num">
                                      <p:cBhvr additive="base">
                                        <p:cTn id="38" dur="500" fill="hold"/>
                                        <p:tgtEl>
                                          <p:spTgt spid="63"/>
                                        </p:tgtEl>
                                        <p:attrNameLst>
                                          <p:attrName>ppt_x</p:attrName>
                                        </p:attrNameLst>
                                      </p:cBhvr>
                                      <p:tavLst>
                                        <p:tav tm="0">
                                          <p:val>
                                            <p:strVal val="1+#ppt_w/2"/>
                                          </p:val>
                                        </p:tav>
                                        <p:tav tm="100000">
                                          <p:val>
                                            <p:strVal val="#ppt_x"/>
                                          </p:val>
                                        </p:tav>
                                      </p:tavLst>
                                    </p:anim>
                                    <p:anim calcmode="lin" valueType="num">
                                      <p:cBhvr additive="base">
                                        <p:cTn id="39" dur="500" fill="hold"/>
                                        <p:tgtEl>
                                          <p:spTgt spid="63"/>
                                        </p:tgtEl>
                                        <p:attrNameLst>
                                          <p:attrName>ppt_y</p:attrName>
                                        </p:attrNameLst>
                                      </p:cBhvr>
                                      <p:tavLst>
                                        <p:tav tm="0">
                                          <p:val>
                                            <p:strVal val="0-#ppt_h/2"/>
                                          </p:val>
                                        </p:tav>
                                        <p:tav tm="100000">
                                          <p:val>
                                            <p:strVal val="#ppt_y"/>
                                          </p:val>
                                        </p:tav>
                                      </p:tavLst>
                                    </p:anim>
                                  </p:childTnLst>
                                </p:cTn>
                              </p:par>
                              <p:par>
                                <p:cTn id="40" presetID="2" presetClass="entr" presetSubtype="3"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1+#ppt_w/2"/>
                                          </p:val>
                                        </p:tav>
                                        <p:tav tm="100000">
                                          <p:val>
                                            <p:strVal val="#ppt_x"/>
                                          </p:val>
                                        </p:tav>
                                      </p:tavLst>
                                    </p:anim>
                                    <p:anim calcmode="lin" valueType="num">
                                      <p:cBhvr additive="base">
                                        <p:cTn id="43" dur="500" fill="hold"/>
                                        <p:tgtEl>
                                          <p:spTgt spid="14"/>
                                        </p:tgtEl>
                                        <p:attrNameLst>
                                          <p:attrName>ppt_y</p:attrName>
                                        </p:attrNameLst>
                                      </p:cBhvr>
                                      <p:tavLst>
                                        <p:tav tm="0">
                                          <p:val>
                                            <p:strVal val="0-#ppt_h/2"/>
                                          </p:val>
                                        </p:tav>
                                        <p:tav tm="100000">
                                          <p:val>
                                            <p:strVal val="#ppt_y"/>
                                          </p:val>
                                        </p:tav>
                                      </p:tavLst>
                                    </p:anim>
                                  </p:childTnLst>
                                </p:cTn>
                              </p:par>
                              <p:par>
                                <p:cTn id="44" presetID="2" presetClass="entr" presetSubtype="3" fill="hold" nodeType="withEffect">
                                  <p:stCondLst>
                                    <p:cond delay="0"/>
                                  </p:stCondLst>
                                  <p:childTnLst>
                                    <p:set>
                                      <p:cBhvr>
                                        <p:cTn id="45" dur="1" fill="hold">
                                          <p:stCondLst>
                                            <p:cond delay="0"/>
                                          </p:stCondLst>
                                        </p:cTn>
                                        <p:tgtEl>
                                          <p:spTgt spid="66"/>
                                        </p:tgtEl>
                                        <p:attrNameLst>
                                          <p:attrName>style.visibility</p:attrName>
                                        </p:attrNameLst>
                                      </p:cBhvr>
                                      <p:to>
                                        <p:strVal val="visible"/>
                                      </p:to>
                                    </p:set>
                                    <p:anim calcmode="lin" valueType="num">
                                      <p:cBhvr additive="base">
                                        <p:cTn id="46" dur="500" fill="hold"/>
                                        <p:tgtEl>
                                          <p:spTgt spid="66"/>
                                        </p:tgtEl>
                                        <p:attrNameLst>
                                          <p:attrName>ppt_x</p:attrName>
                                        </p:attrNameLst>
                                      </p:cBhvr>
                                      <p:tavLst>
                                        <p:tav tm="0">
                                          <p:val>
                                            <p:strVal val="1+#ppt_w/2"/>
                                          </p:val>
                                        </p:tav>
                                        <p:tav tm="100000">
                                          <p:val>
                                            <p:strVal val="#ppt_x"/>
                                          </p:val>
                                        </p:tav>
                                      </p:tavLst>
                                    </p:anim>
                                    <p:anim calcmode="lin" valueType="num">
                                      <p:cBhvr additive="base">
                                        <p:cTn id="47" dur="500" fill="hold"/>
                                        <p:tgtEl>
                                          <p:spTgt spid="66"/>
                                        </p:tgtEl>
                                        <p:attrNameLst>
                                          <p:attrName>ppt_y</p:attrName>
                                        </p:attrNameLst>
                                      </p:cBhvr>
                                      <p:tavLst>
                                        <p:tav tm="0">
                                          <p:val>
                                            <p:strVal val="0-#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barn(inVertical)">
                                      <p:cBhvr>
                                        <p:cTn id="52" dur="500"/>
                                        <p:tgtEl>
                                          <p:spTgt spid="27"/>
                                        </p:tgtEl>
                                      </p:cBhvr>
                                    </p:animEffect>
                                  </p:childTnLst>
                                </p:cTn>
                              </p:par>
                              <p:par>
                                <p:cTn id="53" presetID="16" presetClass="entr" presetSubtype="21" fill="hold" nodeType="with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barn(inVertical)">
                                      <p:cBhvr>
                                        <p:cTn id="55" dur="500"/>
                                        <p:tgtEl>
                                          <p:spTgt spid="59"/>
                                        </p:tgtEl>
                                      </p:cBhvr>
                                    </p:animEffect>
                                  </p:childTnLst>
                                </p:cTn>
                              </p:par>
                              <p:par>
                                <p:cTn id="56" presetID="16" presetClass="entr" presetSubtype="21" fill="hold"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barn(inVertical)">
                                      <p:cBhvr>
                                        <p:cTn id="58" dur="500"/>
                                        <p:tgtEl>
                                          <p:spTgt spid="31"/>
                                        </p:tgtEl>
                                      </p:cBhvr>
                                    </p:animEffect>
                                  </p:childTnLst>
                                </p:cTn>
                              </p:par>
                              <p:par>
                                <p:cTn id="59" presetID="16" presetClass="entr" presetSubtype="21"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barn(inVertical)">
                                      <p:cBhvr>
                                        <p:cTn id="61" dur="500"/>
                                        <p:tgtEl>
                                          <p:spTgt spid="25"/>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barn(inVertical)">
                                      <p:cBhvr>
                                        <p:cTn id="64" dur="500"/>
                                        <p:tgtEl>
                                          <p:spTgt spid="36"/>
                                        </p:tgtEl>
                                      </p:cBhvr>
                                    </p:animEffect>
                                  </p:childTnLst>
                                </p:cTn>
                              </p:par>
                              <p:par>
                                <p:cTn id="65" presetID="16" presetClass="entr" presetSubtype="21" fill="hold"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barn(inVertical)">
                                      <p:cBhvr>
                                        <p:cTn id="67" dur="500"/>
                                        <p:tgtEl>
                                          <p:spTgt spid="19"/>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barn(inVertical)">
                                      <p:cBhvr>
                                        <p:cTn id="70" dur="500"/>
                                        <p:tgtEl>
                                          <p:spTgt spid="46"/>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barn(inVertical)">
                                      <p:cBhvr>
                                        <p:cTn id="73" dur="500"/>
                                        <p:tgtEl>
                                          <p:spTgt spid="37"/>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3"/>
                                        </p:tgtEl>
                                        <p:attrNameLst>
                                          <p:attrName>style.visibility</p:attrName>
                                        </p:attrNameLst>
                                      </p:cBhvr>
                                      <p:to>
                                        <p:strVal val="visible"/>
                                      </p:to>
                                    </p:set>
                                    <p:animEffect transition="in" filter="barn(inVertical)">
                                      <p:cBhvr>
                                        <p:cTn id="78" dur="500"/>
                                        <p:tgtEl>
                                          <p:spTgt spid="3"/>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barn(inVertical)">
                                      <p:cBhvr>
                                        <p:cTn id="8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animBg="1"/>
      <p:bldP spid="46" grpId="0" animBg="1"/>
      <p:bldP spid="70" grpId="0" animBg="1"/>
      <p:bldP spid="71" grpId="0" animBg="1"/>
      <p:bldP spid="2" grpId="0" animBg="1"/>
      <p:bldP spid="10" grpId="0" animBg="1"/>
      <p:bldP spid="36" grpId="0"/>
      <p:bldP spid="37" grpId="0"/>
      <p:bldP spid="3" grpId="0"/>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B995B1E6-7347-4920-8A47-6DB653CAF54C}"/>
              </a:ext>
            </a:extLst>
          </p:cNvPr>
          <p:cNvGraphicFramePr/>
          <p:nvPr>
            <p:extLst>
              <p:ext uri="{D42A27DB-BD31-4B8C-83A1-F6EECF244321}">
                <p14:modId xmlns:p14="http://schemas.microsoft.com/office/powerpoint/2010/main" val="2404813779"/>
              </p:ext>
            </p:extLst>
          </p:nvPr>
        </p:nvGraphicFramePr>
        <p:xfrm>
          <a:off x="4572000" y="485180"/>
          <a:ext cx="6840000" cy="58381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85217032-1814-4FAE-8225-BC09F601C48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7" name="Rectangle 6">
            <a:extLst>
              <a:ext uri="{FF2B5EF4-FFF2-40B4-BE49-F238E27FC236}">
                <a16:creationId xmlns:a16="http://schemas.microsoft.com/office/drawing/2014/main" id="{1DA7A2F8-7BF0-4635-8DCB-CE7961366779}"/>
              </a:ext>
            </a:extLst>
          </p:cNvPr>
          <p:cNvSpPr/>
          <p:nvPr/>
        </p:nvSpPr>
        <p:spPr>
          <a:xfrm>
            <a:off x="1354974" y="2957252"/>
            <a:ext cx="2044931" cy="943495"/>
          </a:xfrm>
          <a:prstGeom prst="rect">
            <a:avLst/>
          </a:prstGeom>
          <a:solidFill>
            <a:schemeClr val="accent3">
              <a:alpha val="67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a:t>PLAN</a:t>
            </a:r>
          </a:p>
        </p:txBody>
      </p:sp>
    </p:spTree>
    <p:extLst>
      <p:ext uri="{BB962C8B-B14F-4D97-AF65-F5344CB8AC3E}">
        <p14:creationId xmlns:p14="http://schemas.microsoft.com/office/powerpoint/2010/main" val="800018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graphicEl>
                                              <a:dgm id="{79D9F5D4-41A5-4963-AE65-01D81ABF056A}"/>
                                            </p:graphicEl>
                                          </p:spTgt>
                                        </p:tgtEl>
                                        <p:attrNameLst>
                                          <p:attrName>style.visibility</p:attrName>
                                        </p:attrNameLst>
                                      </p:cBhvr>
                                      <p:to>
                                        <p:strVal val="visible"/>
                                      </p:to>
                                    </p:set>
                                    <p:animEffect transition="in" filter="fade">
                                      <p:cBhvr>
                                        <p:cTn id="7" dur="1000"/>
                                        <p:tgtEl>
                                          <p:spTgt spid="5">
                                            <p:graphicEl>
                                              <a:dgm id="{79D9F5D4-41A5-4963-AE65-01D81ABF056A}"/>
                                            </p:graphicEl>
                                          </p:spTgt>
                                        </p:tgtEl>
                                      </p:cBhvr>
                                    </p:animEffect>
                                    <p:anim calcmode="lin" valueType="num">
                                      <p:cBhvr>
                                        <p:cTn id="8" dur="1000" fill="hold"/>
                                        <p:tgtEl>
                                          <p:spTgt spid="5">
                                            <p:graphicEl>
                                              <a:dgm id="{79D9F5D4-41A5-4963-AE65-01D81ABF056A}"/>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79D9F5D4-41A5-4963-AE65-01D81ABF056A}"/>
                                            </p:graphic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
                                            <p:graphicEl>
                                              <a:dgm id="{4934565C-E993-45F4-9E2F-2330B6CEE956}"/>
                                            </p:graphicEl>
                                          </p:spTgt>
                                        </p:tgtEl>
                                        <p:attrNameLst>
                                          <p:attrName>style.visibility</p:attrName>
                                        </p:attrNameLst>
                                      </p:cBhvr>
                                      <p:to>
                                        <p:strVal val="visible"/>
                                      </p:to>
                                    </p:set>
                                    <p:animEffect transition="in" filter="fade">
                                      <p:cBhvr>
                                        <p:cTn id="12" dur="1000"/>
                                        <p:tgtEl>
                                          <p:spTgt spid="5">
                                            <p:graphicEl>
                                              <a:dgm id="{4934565C-E993-45F4-9E2F-2330B6CEE956}"/>
                                            </p:graphicEl>
                                          </p:spTgt>
                                        </p:tgtEl>
                                      </p:cBhvr>
                                    </p:animEffect>
                                    <p:anim calcmode="lin" valueType="num">
                                      <p:cBhvr>
                                        <p:cTn id="13" dur="1000" fill="hold"/>
                                        <p:tgtEl>
                                          <p:spTgt spid="5">
                                            <p:graphicEl>
                                              <a:dgm id="{4934565C-E993-45F4-9E2F-2330B6CEE956}"/>
                                            </p:graphicEl>
                                          </p:spTgt>
                                        </p:tgtEl>
                                        <p:attrNameLst>
                                          <p:attrName>ppt_x</p:attrName>
                                        </p:attrNameLst>
                                      </p:cBhvr>
                                      <p:tavLst>
                                        <p:tav tm="0">
                                          <p:val>
                                            <p:strVal val="#ppt_x"/>
                                          </p:val>
                                        </p:tav>
                                        <p:tav tm="100000">
                                          <p:val>
                                            <p:strVal val="#ppt_x"/>
                                          </p:val>
                                        </p:tav>
                                      </p:tavLst>
                                    </p:anim>
                                    <p:anim calcmode="lin" valueType="num">
                                      <p:cBhvr>
                                        <p:cTn id="14" dur="1000" fill="hold"/>
                                        <p:tgtEl>
                                          <p:spTgt spid="5">
                                            <p:graphicEl>
                                              <a:dgm id="{4934565C-E993-45F4-9E2F-2330B6CEE956}"/>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5">
                                            <p:graphicEl>
                                              <a:dgm id="{6E4A4F67-DD6A-4123-8086-3CD336DCA9C6}"/>
                                            </p:graphicEl>
                                          </p:spTgt>
                                        </p:tgtEl>
                                        <p:attrNameLst>
                                          <p:attrName>style.visibility</p:attrName>
                                        </p:attrNameLst>
                                      </p:cBhvr>
                                      <p:to>
                                        <p:strVal val="visible"/>
                                      </p:to>
                                    </p:set>
                                    <p:animEffect transition="in" filter="fade">
                                      <p:cBhvr>
                                        <p:cTn id="19" dur="1000"/>
                                        <p:tgtEl>
                                          <p:spTgt spid="5">
                                            <p:graphicEl>
                                              <a:dgm id="{6E4A4F67-DD6A-4123-8086-3CD336DCA9C6}"/>
                                            </p:graphicEl>
                                          </p:spTgt>
                                        </p:tgtEl>
                                      </p:cBhvr>
                                    </p:animEffect>
                                    <p:anim calcmode="lin" valueType="num">
                                      <p:cBhvr>
                                        <p:cTn id="20" dur="1000" fill="hold"/>
                                        <p:tgtEl>
                                          <p:spTgt spid="5">
                                            <p:graphicEl>
                                              <a:dgm id="{6E4A4F67-DD6A-4123-8086-3CD336DCA9C6}"/>
                                            </p:graphicEl>
                                          </p:spTgt>
                                        </p:tgtEl>
                                        <p:attrNameLst>
                                          <p:attrName>ppt_x</p:attrName>
                                        </p:attrNameLst>
                                      </p:cBhvr>
                                      <p:tavLst>
                                        <p:tav tm="0">
                                          <p:val>
                                            <p:strVal val="#ppt_x"/>
                                          </p:val>
                                        </p:tav>
                                        <p:tav tm="100000">
                                          <p:val>
                                            <p:strVal val="#ppt_x"/>
                                          </p:val>
                                        </p:tav>
                                      </p:tavLst>
                                    </p:anim>
                                    <p:anim calcmode="lin" valueType="num">
                                      <p:cBhvr>
                                        <p:cTn id="21" dur="1000" fill="hold"/>
                                        <p:tgtEl>
                                          <p:spTgt spid="5">
                                            <p:graphicEl>
                                              <a:dgm id="{6E4A4F67-DD6A-4123-8086-3CD336DCA9C6}"/>
                                            </p:graphic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5">
                                            <p:graphicEl>
                                              <a:dgm id="{B3FF7176-C83B-4B3B-A854-FA9E85B72363}"/>
                                            </p:graphicEl>
                                          </p:spTgt>
                                        </p:tgtEl>
                                        <p:attrNameLst>
                                          <p:attrName>style.visibility</p:attrName>
                                        </p:attrNameLst>
                                      </p:cBhvr>
                                      <p:to>
                                        <p:strVal val="visible"/>
                                      </p:to>
                                    </p:set>
                                    <p:animEffect transition="in" filter="fade">
                                      <p:cBhvr>
                                        <p:cTn id="24" dur="1000"/>
                                        <p:tgtEl>
                                          <p:spTgt spid="5">
                                            <p:graphicEl>
                                              <a:dgm id="{B3FF7176-C83B-4B3B-A854-FA9E85B72363}"/>
                                            </p:graphicEl>
                                          </p:spTgt>
                                        </p:tgtEl>
                                      </p:cBhvr>
                                    </p:animEffect>
                                    <p:anim calcmode="lin" valueType="num">
                                      <p:cBhvr>
                                        <p:cTn id="25" dur="1000" fill="hold"/>
                                        <p:tgtEl>
                                          <p:spTgt spid="5">
                                            <p:graphicEl>
                                              <a:dgm id="{B3FF7176-C83B-4B3B-A854-FA9E85B72363}"/>
                                            </p:graphicEl>
                                          </p:spTgt>
                                        </p:tgtEl>
                                        <p:attrNameLst>
                                          <p:attrName>ppt_x</p:attrName>
                                        </p:attrNameLst>
                                      </p:cBhvr>
                                      <p:tavLst>
                                        <p:tav tm="0">
                                          <p:val>
                                            <p:strVal val="#ppt_x"/>
                                          </p:val>
                                        </p:tav>
                                        <p:tav tm="100000">
                                          <p:val>
                                            <p:strVal val="#ppt_x"/>
                                          </p:val>
                                        </p:tav>
                                      </p:tavLst>
                                    </p:anim>
                                    <p:anim calcmode="lin" valueType="num">
                                      <p:cBhvr>
                                        <p:cTn id="26" dur="1000" fill="hold"/>
                                        <p:tgtEl>
                                          <p:spTgt spid="5">
                                            <p:graphicEl>
                                              <a:dgm id="{B3FF7176-C83B-4B3B-A854-FA9E85B72363}"/>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5">
                                            <p:graphicEl>
                                              <a:dgm id="{472EA82A-F1E5-442F-893A-49D2B9B03A0B}"/>
                                            </p:graphicEl>
                                          </p:spTgt>
                                        </p:tgtEl>
                                        <p:attrNameLst>
                                          <p:attrName>style.visibility</p:attrName>
                                        </p:attrNameLst>
                                      </p:cBhvr>
                                      <p:to>
                                        <p:strVal val="visible"/>
                                      </p:to>
                                    </p:set>
                                    <p:animEffect transition="in" filter="fade">
                                      <p:cBhvr>
                                        <p:cTn id="31" dur="1000"/>
                                        <p:tgtEl>
                                          <p:spTgt spid="5">
                                            <p:graphicEl>
                                              <a:dgm id="{472EA82A-F1E5-442F-893A-49D2B9B03A0B}"/>
                                            </p:graphicEl>
                                          </p:spTgt>
                                        </p:tgtEl>
                                      </p:cBhvr>
                                    </p:animEffect>
                                    <p:anim calcmode="lin" valueType="num">
                                      <p:cBhvr>
                                        <p:cTn id="32" dur="1000" fill="hold"/>
                                        <p:tgtEl>
                                          <p:spTgt spid="5">
                                            <p:graphicEl>
                                              <a:dgm id="{472EA82A-F1E5-442F-893A-49D2B9B03A0B}"/>
                                            </p:graphicEl>
                                          </p:spTgt>
                                        </p:tgtEl>
                                        <p:attrNameLst>
                                          <p:attrName>ppt_x</p:attrName>
                                        </p:attrNameLst>
                                      </p:cBhvr>
                                      <p:tavLst>
                                        <p:tav tm="0">
                                          <p:val>
                                            <p:strVal val="#ppt_x"/>
                                          </p:val>
                                        </p:tav>
                                        <p:tav tm="100000">
                                          <p:val>
                                            <p:strVal val="#ppt_x"/>
                                          </p:val>
                                        </p:tav>
                                      </p:tavLst>
                                    </p:anim>
                                    <p:anim calcmode="lin" valueType="num">
                                      <p:cBhvr>
                                        <p:cTn id="33" dur="1000" fill="hold"/>
                                        <p:tgtEl>
                                          <p:spTgt spid="5">
                                            <p:graphicEl>
                                              <a:dgm id="{472EA82A-F1E5-442F-893A-49D2B9B03A0B}"/>
                                            </p:graphicEl>
                                          </p:spTgt>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5">
                                            <p:graphicEl>
                                              <a:dgm id="{513F8A53-2FF7-49F7-AAC6-04695937771C}"/>
                                            </p:graphicEl>
                                          </p:spTgt>
                                        </p:tgtEl>
                                        <p:attrNameLst>
                                          <p:attrName>style.visibility</p:attrName>
                                        </p:attrNameLst>
                                      </p:cBhvr>
                                      <p:to>
                                        <p:strVal val="visible"/>
                                      </p:to>
                                    </p:set>
                                    <p:animEffect transition="in" filter="fade">
                                      <p:cBhvr>
                                        <p:cTn id="36" dur="1000"/>
                                        <p:tgtEl>
                                          <p:spTgt spid="5">
                                            <p:graphicEl>
                                              <a:dgm id="{513F8A53-2FF7-49F7-AAC6-04695937771C}"/>
                                            </p:graphicEl>
                                          </p:spTgt>
                                        </p:tgtEl>
                                      </p:cBhvr>
                                    </p:animEffect>
                                    <p:anim calcmode="lin" valueType="num">
                                      <p:cBhvr>
                                        <p:cTn id="37" dur="1000" fill="hold"/>
                                        <p:tgtEl>
                                          <p:spTgt spid="5">
                                            <p:graphicEl>
                                              <a:dgm id="{513F8A53-2FF7-49F7-AAC6-04695937771C}"/>
                                            </p:graphicEl>
                                          </p:spTgt>
                                        </p:tgtEl>
                                        <p:attrNameLst>
                                          <p:attrName>ppt_x</p:attrName>
                                        </p:attrNameLst>
                                      </p:cBhvr>
                                      <p:tavLst>
                                        <p:tav tm="0">
                                          <p:val>
                                            <p:strVal val="#ppt_x"/>
                                          </p:val>
                                        </p:tav>
                                        <p:tav tm="100000">
                                          <p:val>
                                            <p:strVal val="#ppt_x"/>
                                          </p:val>
                                        </p:tav>
                                      </p:tavLst>
                                    </p:anim>
                                    <p:anim calcmode="lin" valueType="num">
                                      <p:cBhvr>
                                        <p:cTn id="38" dur="1000" fill="hold"/>
                                        <p:tgtEl>
                                          <p:spTgt spid="5">
                                            <p:graphicEl>
                                              <a:dgm id="{513F8A53-2FF7-49F7-AAC6-04695937771C}"/>
                                            </p:graphic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grpId="0" nodeType="clickEffect">
                                  <p:stCondLst>
                                    <p:cond delay="0"/>
                                  </p:stCondLst>
                                  <p:childTnLst>
                                    <p:set>
                                      <p:cBhvr>
                                        <p:cTn id="42" dur="1" fill="hold">
                                          <p:stCondLst>
                                            <p:cond delay="0"/>
                                          </p:stCondLst>
                                        </p:cTn>
                                        <p:tgtEl>
                                          <p:spTgt spid="5">
                                            <p:graphicEl>
                                              <a:dgm id="{BCD6CDFD-8DC7-4667-801A-AEF2744CAC21}"/>
                                            </p:graphicEl>
                                          </p:spTgt>
                                        </p:tgtEl>
                                        <p:attrNameLst>
                                          <p:attrName>style.visibility</p:attrName>
                                        </p:attrNameLst>
                                      </p:cBhvr>
                                      <p:to>
                                        <p:strVal val="visible"/>
                                      </p:to>
                                    </p:set>
                                    <p:animEffect transition="in" filter="fade">
                                      <p:cBhvr>
                                        <p:cTn id="43" dur="1000"/>
                                        <p:tgtEl>
                                          <p:spTgt spid="5">
                                            <p:graphicEl>
                                              <a:dgm id="{BCD6CDFD-8DC7-4667-801A-AEF2744CAC21}"/>
                                            </p:graphicEl>
                                          </p:spTgt>
                                        </p:tgtEl>
                                      </p:cBhvr>
                                    </p:animEffect>
                                    <p:anim calcmode="lin" valueType="num">
                                      <p:cBhvr>
                                        <p:cTn id="44" dur="1000" fill="hold"/>
                                        <p:tgtEl>
                                          <p:spTgt spid="5">
                                            <p:graphicEl>
                                              <a:dgm id="{BCD6CDFD-8DC7-4667-801A-AEF2744CAC21}"/>
                                            </p:graphicEl>
                                          </p:spTgt>
                                        </p:tgtEl>
                                        <p:attrNameLst>
                                          <p:attrName>ppt_x</p:attrName>
                                        </p:attrNameLst>
                                      </p:cBhvr>
                                      <p:tavLst>
                                        <p:tav tm="0">
                                          <p:val>
                                            <p:strVal val="#ppt_x"/>
                                          </p:val>
                                        </p:tav>
                                        <p:tav tm="100000">
                                          <p:val>
                                            <p:strVal val="#ppt_x"/>
                                          </p:val>
                                        </p:tav>
                                      </p:tavLst>
                                    </p:anim>
                                    <p:anim calcmode="lin" valueType="num">
                                      <p:cBhvr>
                                        <p:cTn id="45" dur="1000" fill="hold"/>
                                        <p:tgtEl>
                                          <p:spTgt spid="5">
                                            <p:graphicEl>
                                              <a:dgm id="{BCD6CDFD-8DC7-4667-801A-AEF2744CAC21}"/>
                                            </p:graphicEl>
                                          </p:spTgt>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0"/>
                                  </p:stCondLst>
                                  <p:childTnLst>
                                    <p:set>
                                      <p:cBhvr>
                                        <p:cTn id="47" dur="1" fill="hold">
                                          <p:stCondLst>
                                            <p:cond delay="0"/>
                                          </p:stCondLst>
                                        </p:cTn>
                                        <p:tgtEl>
                                          <p:spTgt spid="5">
                                            <p:graphicEl>
                                              <a:dgm id="{F3BBE39A-863A-44D7-9432-DAFBA92AD48B}"/>
                                            </p:graphicEl>
                                          </p:spTgt>
                                        </p:tgtEl>
                                        <p:attrNameLst>
                                          <p:attrName>style.visibility</p:attrName>
                                        </p:attrNameLst>
                                      </p:cBhvr>
                                      <p:to>
                                        <p:strVal val="visible"/>
                                      </p:to>
                                    </p:set>
                                    <p:animEffect transition="in" filter="fade">
                                      <p:cBhvr>
                                        <p:cTn id="48" dur="1000"/>
                                        <p:tgtEl>
                                          <p:spTgt spid="5">
                                            <p:graphicEl>
                                              <a:dgm id="{F3BBE39A-863A-44D7-9432-DAFBA92AD48B}"/>
                                            </p:graphicEl>
                                          </p:spTgt>
                                        </p:tgtEl>
                                      </p:cBhvr>
                                    </p:animEffect>
                                    <p:anim calcmode="lin" valueType="num">
                                      <p:cBhvr>
                                        <p:cTn id="49" dur="1000" fill="hold"/>
                                        <p:tgtEl>
                                          <p:spTgt spid="5">
                                            <p:graphicEl>
                                              <a:dgm id="{F3BBE39A-863A-44D7-9432-DAFBA92AD48B}"/>
                                            </p:graphicEl>
                                          </p:spTgt>
                                        </p:tgtEl>
                                        <p:attrNameLst>
                                          <p:attrName>ppt_x</p:attrName>
                                        </p:attrNameLst>
                                      </p:cBhvr>
                                      <p:tavLst>
                                        <p:tav tm="0">
                                          <p:val>
                                            <p:strVal val="#ppt_x"/>
                                          </p:val>
                                        </p:tav>
                                        <p:tav tm="100000">
                                          <p:val>
                                            <p:strVal val="#ppt_x"/>
                                          </p:val>
                                        </p:tav>
                                      </p:tavLst>
                                    </p:anim>
                                    <p:anim calcmode="lin" valueType="num">
                                      <p:cBhvr>
                                        <p:cTn id="50" dur="1000" fill="hold"/>
                                        <p:tgtEl>
                                          <p:spTgt spid="5">
                                            <p:graphicEl>
                                              <a:dgm id="{F3BBE39A-863A-44D7-9432-DAFBA92AD48B}"/>
                                            </p:graphic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7" presetClass="entr" presetSubtype="0" fill="hold" grpId="0" nodeType="clickEffect">
                                  <p:stCondLst>
                                    <p:cond delay="0"/>
                                  </p:stCondLst>
                                  <p:childTnLst>
                                    <p:set>
                                      <p:cBhvr>
                                        <p:cTn id="54" dur="1" fill="hold">
                                          <p:stCondLst>
                                            <p:cond delay="0"/>
                                          </p:stCondLst>
                                        </p:cTn>
                                        <p:tgtEl>
                                          <p:spTgt spid="5">
                                            <p:graphicEl>
                                              <a:dgm id="{C8EBA3BE-7E19-4FBE-8A4D-272568A88777}"/>
                                            </p:graphicEl>
                                          </p:spTgt>
                                        </p:tgtEl>
                                        <p:attrNameLst>
                                          <p:attrName>style.visibility</p:attrName>
                                        </p:attrNameLst>
                                      </p:cBhvr>
                                      <p:to>
                                        <p:strVal val="visible"/>
                                      </p:to>
                                    </p:set>
                                    <p:animEffect transition="in" filter="fade">
                                      <p:cBhvr>
                                        <p:cTn id="55" dur="1000"/>
                                        <p:tgtEl>
                                          <p:spTgt spid="5">
                                            <p:graphicEl>
                                              <a:dgm id="{C8EBA3BE-7E19-4FBE-8A4D-272568A88777}"/>
                                            </p:graphicEl>
                                          </p:spTgt>
                                        </p:tgtEl>
                                      </p:cBhvr>
                                    </p:animEffect>
                                    <p:anim calcmode="lin" valueType="num">
                                      <p:cBhvr>
                                        <p:cTn id="56" dur="1000" fill="hold"/>
                                        <p:tgtEl>
                                          <p:spTgt spid="5">
                                            <p:graphicEl>
                                              <a:dgm id="{C8EBA3BE-7E19-4FBE-8A4D-272568A88777}"/>
                                            </p:graphicEl>
                                          </p:spTgt>
                                        </p:tgtEl>
                                        <p:attrNameLst>
                                          <p:attrName>ppt_x</p:attrName>
                                        </p:attrNameLst>
                                      </p:cBhvr>
                                      <p:tavLst>
                                        <p:tav tm="0">
                                          <p:val>
                                            <p:strVal val="#ppt_x"/>
                                          </p:val>
                                        </p:tav>
                                        <p:tav tm="100000">
                                          <p:val>
                                            <p:strVal val="#ppt_x"/>
                                          </p:val>
                                        </p:tav>
                                      </p:tavLst>
                                    </p:anim>
                                    <p:anim calcmode="lin" valueType="num">
                                      <p:cBhvr>
                                        <p:cTn id="57" dur="1000" fill="hold"/>
                                        <p:tgtEl>
                                          <p:spTgt spid="5">
                                            <p:graphicEl>
                                              <a:dgm id="{C8EBA3BE-7E19-4FBE-8A4D-272568A88777}"/>
                                            </p:graphicEl>
                                          </p:spTgt>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0"/>
                                  </p:stCondLst>
                                  <p:childTnLst>
                                    <p:set>
                                      <p:cBhvr>
                                        <p:cTn id="59" dur="1" fill="hold">
                                          <p:stCondLst>
                                            <p:cond delay="0"/>
                                          </p:stCondLst>
                                        </p:cTn>
                                        <p:tgtEl>
                                          <p:spTgt spid="5">
                                            <p:graphicEl>
                                              <a:dgm id="{00B22AA5-B94C-487F-83D9-17F25AD651B2}"/>
                                            </p:graphicEl>
                                          </p:spTgt>
                                        </p:tgtEl>
                                        <p:attrNameLst>
                                          <p:attrName>style.visibility</p:attrName>
                                        </p:attrNameLst>
                                      </p:cBhvr>
                                      <p:to>
                                        <p:strVal val="visible"/>
                                      </p:to>
                                    </p:set>
                                    <p:animEffect transition="in" filter="fade">
                                      <p:cBhvr>
                                        <p:cTn id="60" dur="1000"/>
                                        <p:tgtEl>
                                          <p:spTgt spid="5">
                                            <p:graphicEl>
                                              <a:dgm id="{00B22AA5-B94C-487F-83D9-17F25AD651B2}"/>
                                            </p:graphicEl>
                                          </p:spTgt>
                                        </p:tgtEl>
                                      </p:cBhvr>
                                    </p:animEffect>
                                    <p:anim calcmode="lin" valueType="num">
                                      <p:cBhvr>
                                        <p:cTn id="61" dur="1000" fill="hold"/>
                                        <p:tgtEl>
                                          <p:spTgt spid="5">
                                            <p:graphicEl>
                                              <a:dgm id="{00B22AA5-B94C-487F-83D9-17F25AD651B2}"/>
                                            </p:graphicEl>
                                          </p:spTgt>
                                        </p:tgtEl>
                                        <p:attrNameLst>
                                          <p:attrName>ppt_x</p:attrName>
                                        </p:attrNameLst>
                                      </p:cBhvr>
                                      <p:tavLst>
                                        <p:tav tm="0">
                                          <p:val>
                                            <p:strVal val="#ppt_x"/>
                                          </p:val>
                                        </p:tav>
                                        <p:tav tm="100000">
                                          <p:val>
                                            <p:strVal val="#ppt_x"/>
                                          </p:val>
                                        </p:tav>
                                      </p:tavLst>
                                    </p:anim>
                                    <p:anim calcmode="lin" valueType="num">
                                      <p:cBhvr>
                                        <p:cTn id="62" dur="1000" fill="hold"/>
                                        <p:tgtEl>
                                          <p:spTgt spid="5">
                                            <p:graphicEl>
                                              <a:dgm id="{00B22AA5-B94C-487F-83D9-17F25AD651B2}"/>
                                            </p:graphic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7" presetClass="entr" presetSubtype="0" fill="hold" grpId="0" nodeType="clickEffect">
                                  <p:stCondLst>
                                    <p:cond delay="0"/>
                                  </p:stCondLst>
                                  <p:childTnLst>
                                    <p:set>
                                      <p:cBhvr>
                                        <p:cTn id="66" dur="1" fill="hold">
                                          <p:stCondLst>
                                            <p:cond delay="0"/>
                                          </p:stCondLst>
                                        </p:cTn>
                                        <p:tgtEl>
                                          <p:spTgt spid="5">
                                            <p:graphicEl>
                                              <a:dgm id="{1D2A5848-1F45-4A65-BDA1-891D628D1B22}"/>
                                            </p:graphicEl>
                                          </p:spTgt>
                                        </p:tgtEl>
                                        <p:attrNameLst>
                                          <p:attrName>style.visibility</p:attrName>
                                        </p:attrNameLst>
                                      </p:cBhvr>
                                      <p:to>
                                        <p:strVal val="visible"/>
                                      </p:to>
                                    </p:set>
                                    <p:animEffect transition="in" filter="fade">
                                      <p:cBhvr>
                                        <p:cTn id="67" dur="1000"/>
                                        <p:tgtEl>
                                          <p:spTgt spid="5">
                                            <p:graphicEl>
                                              <a:dgm id="{1D2A5848-1F45-4A65-BDA1-891D628D1B22}"/>
                                            </p:graphicEl>
                                          </p:spTgt>
                                        </p:tgtEl>
                                      </p:cBhvr>
                                    </p:animEffect>
                                    <p:anim calcmode="lin" valueType="num">
                                      <p:cBhvr>
                                        <p:cTn id="68" dur="1000" fill="hold"/>
                                        <p:tgtEl>
                                          <p:spTgt spid="5">
                                            <p:graphicEl>
                                              <a:dgm id="{1D2A5848-1F45-4A65-BDA1-891D628D1B22}"/>
                                            </p:graphicEl>
                                          </p:spTgt>
                                        </p:tgtEl>
                                        <p:attrNameLst>
                                          <p:attrName>ppt_x</p:attrName>
                                        </p:attrNameLst>
                                      </p:cBhvr>
                                      <p:tavLst>
                                        <p:tav tm="0">
                                          <p:val>
                                            <p:strVal val="#ppt_x"/>
                                          </p:val>
                                        </p:tav>
                                        <p:tav tm="100000">
                                          <p:val>
                                            <p:strVal val="#ppt_x"/>
                                          </p:val>
                                        </p:tav>
                                      </p:tavLst>
                                    </p:anim>
                                    <p:anim calcmode="lin" valueType="num">
                                      <p:cBhvr>
                                        <p:cTn id="69" dur="1000" fill="hold"/>
                                        <p:tgtEl>
                                          <p:spTgt spid="5">
                                            <p:graphicEl>
                                              <a:dgm id="{1D2A5848-1F45-4A65-BDA1-891D628D1B22}"/>
                                            </p:graphicEl>
                                          </p:spTgt>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0"/>
                                  </p:stCondLst>
                                  <p:childTnLst>
                                    <p:set>
                                      <p:cBhvr>
                                        <p:cTn id="71" dur="1" fill="hold">
                                          <p:stCondLst>
                                            <p:cond delay="0"/>
                                          </p:stCondLst>
                                        </p:cTn>
                                        <p:tgtEl>
                                          <p:spTgt spid="5">
                                            <p:graphicEl>
                                              <a:dgm id="{AA01E7D0-B793-46D4-84FA-3B861F1472F2}"/>
                                            </p:graphicEl>
                                          </p:spTgt>
                                        </p:tgtEl>
                                        <p:attrNameLst>
                                          <p:attrName>style.visibility</p:attrName>
                                        </p:attrNameLst>
                                      </p:cBhvr>
                                      <p:to>
                                        <p:strVal val="visible"/>
                                      </p:to>
                                    </p:set>
                                    <p:animEffect transition="in" filter="fade">
                                      <p:cBhvr>
                                        <p:cTn id="72" dur="1000"/>
                                        <p:tgtEl>
                                          <p:spTgt spid="5">
                                            <p:graphicEl>
                                              <a:dgm id="{AA01E7D0-B793-46D4-84FA-3B861F1472F2}"/>
                                            </p:graphicEl>
                                          </p:spTgt>
                                        </p:tgtEl>
                                      </p:cBhvr>
                                    </p:animEffect>
                                    <p:anim calcmode="lin" valueType="num">
                                      <p:cBhvr>
                                        <p:cTn id="73" dur="1000" fill="hold"/>
                                        <p:tgtEl>
                                          <p:spTgt spid="5">
                                            <p:graphicEl>
                                              <a:dgm id="{AA01E7D0-B793-46D4-84FA-3B861F1472F2}"/>
                                            </p:graphicEl>
                                          </p:spTgt>
                                        </p:tgtEl>
                                        <p:attrNameLst>
                                          <p:attrName>ppt_x</p:attrName>
                                        </p:attrNameLst>
                                      </p:cBhvr>
                                      <p:tavLst>
                                        <p:tav tm="0">
                                          <p:val>
                                            <p:strVal val="#ppt_x"/>
                                          </p:val>
                                        </p:tav>
                                        <p:tav tm="100000">
                                          <p:val>
                                            <p:strVal val="#ppt_x"/>
                                          </p:val>
                                        </p:tav>
                                      </p:tavLst>
                                    </p:anim>
                                    <p:anim calcmode="lin" valueType="num">
                                      <p:cBhvr>
                                        <p:cTn id="74" dur="1000" fill="hold"/>
                                        <p:tgtEl>
                                          <p:spTgt spid="5">
                                            <p:graphicEl>
                                              <a:dgm id="{AA01E7D0-B793-46D4-84FA-3B861F1472F2}"/>
                                            </p:graphic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7" presetClass="entr" presetSubtype="0" fill="hold" grpId="0" nodeType="clickEffect">
                                  <p:stCondLst>
                                    <p:cond delay="0"/>
                                  </p:stCondLst>
                                  <p:childTnLst>
                                    <p:set>
                                      <p:cBhvr>
                                        <p:cTn id="78" dur="1" fill="hold">
                                          <p:stCondLst>
                                            <p:cond delay="0"/>
                                          </p:stCondLst>
                                        </p:cTn>
                                        <p:tgtEl>
                                          <p:spTgt spid="5">
                                            <p:graphicEl>
                                              <a:dgm id="{56389D72-5853-415B-8DEC-156712B11677}"/>
                                            </p:graphicEl>
                                          </p:spTgt>
                                        </p:tgtEl>
                                        <p:attrNameLst>
                                          <p:attrName>style.visibility</p:attrName>
                                        </p:attrNameLst>
                                      </p:cBhvr>
                                      <p:to>
                                        <p:strVal val="visible"/>
                                      </p:to>
                                    </p:set>
                                    <p:animEffect transition="in" filter="fade">
                                      <p:cBhvr>
                                        <p:cTn id="79" dur="1000"/>
                                        <p:tgtEl>
                                          <p:spTgt spid="5">
                                            <p:graphicEl>
                                              <a:dgm id="{56389D72-5853-415B-8DEC-156712B11677}"/>
                                            </p:graphicEl>
                                          </p:spTgt>
                                        </p:tgtEl>
                                      </p:cBhvr>
                                    </p:animEffect>
                                    <p:anim calcmode="lin" valueType="num">
                                      <p:cBhvr>
                                        <p:cTn id="80" dur="1000" fill="hold"/>
                                        <p:tgtEl>
                                          <p:spTgt spid="5">
                                            <p:graphicEl>
                                              <a:dgm id="{56389D72-5853-415B-8DEC-156712B11677}"/>
                                            </p:graphicEl>
                                          </p:spTgt>
                                        </p:tgtEl>
                                        <p:attrNameLst>
                                          <p:attrName>ppt_x</p:attrName>
                                        </p:attrNameLst>
                                      </p:cBhvr>
                                      <p:tavLst>
                                        <p:tav tm="0">
                                          <p:val>
                                            <p:strVal val="#ppt_x"/>
                                          </p:val>
                                        </p:tav>
                                        <p:tav tm="100000">
                                          <p:val>
                                            <p:strVal val="#ppt_x"/>
                                          </p:val>
                                        </p:tav>
                                      </p:tavLst>
                                    </p:anim>
                                    <p:anim calcmode="lin" valueType="num">
                                      <p:cBhvr>
                                        <p:cTn id="81" dur="1000" fill="hold"/>
                                        <p:tgtEl>
                                          <p:spTgt spid="5">
                                            <p:graphicEl>
                                              <a:dgm id="{56389D72-5853-415B-8DEC-156712B11677}"/>
                                            </p:graphicEl>
                                          </p:spTgt>
                                        </p:tgtEl>
                                        <p:attrNameLst>
                                          <p:attrName>ppt_y</p:attrName>
                                        </p:attrNameLst>
                                      </p:cBhvr>
                                      <p:tavLst>
                                        <p:tav tm="0">
                                          <p:val>
                                            <p:strVal val="#ppt_y-.1"/>
                                          </p:val>
                                        </p:tav>
                                        <p:tav tm="100000">
                                          <p:val>
                                            <p:strVal val="#ppt_y"/>
                                          </p:val>
                                        </p:tav>
                                      </p:tavLst>
                                    </p:anim>
                                  </p:childTnLst>
                                </p:cTn>
                              </p:par>
                              <p:par>
                                <p:cTn id="82" presetID="47" presetClass="entr" presetSubtype="0" fill="hold" grpId="0" nodeType="withEffect">
                                  <p:stCondLst>
                                    <p:cond delay="0"/>
                                  </p:stCondLst>
                                  <p:childTnLst>
                                    <p:set>
                                      <p:cBhvr>
                                        <p:cTn id="83" dur="1" fill="hold">
                                          <p:stCondLst>
                                            <p:cond delay="0"/>
                                          </p:stCondLst>
                                        </p:cTn>
                                        <p:tgtEl>
                                          <p:spTgt spid="5">
                                            <p:graphicEl>
                                              <a:dgm id="{9D3DF63C-89DE-4E04-86D8-817B4669E3E0}"/>
                                            </p:graphicEl>
                                          </p:spTgt>
                                        </p:tgtEl>
                                        <p:attrNameLst>
                                          <p:attrName>style.visibility</p:attrName>
                                        </p:attrNameLst>
                                      </p:cBhvr>
                                      <p:to>
                                        <p:strVal val="visible"/>
                                      </p:to>
                                    </p:set>
                                    <p:animEffect transition="in" filter="fade">
                                      <p:cBhvr>
                                        <p:cTn id="84" dur="1000"/>
                                        <p:tgtEl>
                                          <p:spTgt spid="5">
                                            <p:graphicEl>
                                              <a:dgm id="{9D3DF63C-89DE-4E04-86D8-817B4669E3E0}"/>
                                            </p:graphicEl>
                                          </p:spTgt>
                                        </p:tgtEl>
                                      </p:cBhvr>
                                    </p:animEffect>
                                    <p:anim calcmode="lin" valueType="num">
                                      <p:cBhvr>
                                        <p:cTn id="85" dur="1000" fill="hold"/>
                                        <p:tgtEl>
                                          <p:spTgt spid="5">
                                            <p:graphicEl>
                                              <a:dgm id="{9D3DF63C-89DE-4E04-86D8-817B4669E3E0}"/>
                                            </p:graphicEl>
                                          </p:spTgt>
                                        </p:tgtEl>
                                        <p:attrNameLst>
                                          <p:attrName>ppt_x</p:attrName>
                                        </p:attrNameLst>
                                      </p:cBhvr>
                                      <p:tavLst>
                                        <p:tav tm="0">
                                          <p:val>
                                            <p:strVal val="#ppt_x"/>
                                          </p:val>
                                        </p:tav>
                                        <p:tav tm="100000">
                                          <p:val>
                                            <p:strVal val="#ppt_x"/>
                                          </p:val>
                                        </p:tav>
                                      </p:tavLst>
                                    </p:anim>
                                    <p:anim calcmode="lin" valueType="num">
                                      <p:cBhvr>
                                        <p:cTn id="86" dur="1000" fill="hold"/>
                                        <p:tgtEl>
                                          <p:spTgt spid="5">
                                            <p:graphicEl>
                                              <a:dgm id="{9D3DF63C-89DE-4E04-86D8-817B4669E3E0}"/>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625AA992-8C3B-43B3-A09C-708D212DDC23}"/>
              </a:ext>
            </a:extLst>
          </p:cNvPr>
          <p:cNvGraphicFramePr>
            <a:graphicFrameLocks noGrp="1"/>
          </p:cNvGraphicFramePr>
          <p:nvPr>
            <p:extLst>
              <p:ext uri="{D42A27DB-BD31-4B8C-83A1-F6EECF244321}">
                <p14:modId xmlns:p14="http://schemas.microsoft.com/office/powerpoint/2010/main" val="2302576831"/>
              </p:ext>
            </p:extLst>
          </p:nvPr>
        </p:nvGraphicFramePr>
        <p:xfrm>
          <a:off x="206062" y="2949538"/>
          <a:ext cx="11589924" cy="1706037"/>
        </p:xfrm>
        <a:graphic>
          <a:graphicData uri="http://schemas.openxmlformats.org/drawingml/2006/table">
            <a:tbl>
              <a:tblPr firstRow="1" bandRow="1">
                <a:tableStyleId>{E8B1032C-EA38-4F05-BA0D-38AFFFC7BED3}</a:tableStyleId>
              </a:tblPr>
              <a:tblGrid>
                <a:gridCol w="1991396">
                  <a:extLst>
                    <a:ext uri="{9D8B030D-6E8A-4147-A177-3AD203B41FA5}">
                      <a16:colId xmlns:a16="http://schemas.microsoft.com/office/drawing/2014/main" val="340720180"/>
                    </a:ext>
                  </a:extLst>
                </a:gridCol>
                <a:gridCol w="1245837">
                  <a:extLst>
                    <a:ext uri="{9D8B030D-6E8A-4147-A177-3AD203B41FA5}">
                      <a16:colId xmlns:a16="http://schemas.microsoft.com/office/drawing/2014/main" val="2285912632"/>
                    </a:ext>
                  </a:extLst>
                </a:gridCol>
                <a:gridCol w="1302596">
                  <a:extLst>
                    <a:ext uri="{9D8B030D-6E8A-4147-A177-3AD203B41FA5}">
                      <a16:colId xmlns:a16="http://schemas.microsoft.com/office/drawing/2014/main" val="3489472099"/>
                    </a:ext>
                  </a:extLst>
                </a:gridCol>
                <a:gridCol w="1410019">
                  <a:extLst>
                    <a:ext uri="{9D8B030D-6E8A-4147-A177-3AD203B41FA5}">
                      <a16:colId xmlns:a16="http://schemas.microsoft.com/office/drawing/2014/main" val="2199698049"/>
                    </a:ext>
                  </a:extLst>
                </a:gridCol>
                <a:gridCol w="1410019">
                  <a:extLst>
                    <a:ext uri="{9D8B030D-6E8A-4147-A177-3AD203B41FA5}">
                      <a16:colId xmlns:a16="http://schemas.microsoft.com/office/drawing/2014/main" val="4230085207"/>
                    </a:ext>
                  </a:extLst>
                </a:gridCol>
                <a:gridCol w="1410019">
                  <a:extLst>
                    <a:ext uri="{9D8B030D-6E8A-4147-A177-3AD203B41FA5}">
                      <a16:colId xmlns:a16="http://schemas.microsoft.com/office/drawing/2014/main" val="2158660858"/>
                    </a:ext>
                  </a:extLst>
                </a:gridCol>
                <a:gridCol w="1410019">
                  <a:extLst>
                    <a:ext uri="{9D8B030D-6E8A-4147-A177-3AD203B41FA5}">
                      <a16:colId xmlns:a16="http://schemas.microsoft.com/office/drawing/2014/main" val="3042450961"/>
                    </a:ext>
                  </a:extLst>
                </a:gridCol>
                <a:gridCol w="1410019">
                  <a:extLst>
                    <a:ext uri="{9D8B030D-6E8A-4147-A177-3AD203B41FA5}">
                      <a16:colId xmlns:a16="http://schemas.microsoft.com/office/drawing/2014/main" val="805962194"/>
                    </a:ext>
                  </a:extLst>
                </a:gridCol>
              </a:tblGrid>
              <a:tr h="568679">
                <a:tc>
                  <a:txBody>
                    <a:bodyPr/>
                    <a:lstStyle/>
                    <a:p>
                      <a:pPr algn="ctr"/>
                      <a:r>
                        <a:rPr lang="en-US" sz="2200" dirty="0"/>
                        <a:t>Minimal word</a:t>
                      </a:r>
                    </a:p>
                  </a:txBody>
                  <a:tcPr anchor="ctr"/>
                </a:tc>
                <a:tc>
                  <a:txBody>
                    <a:bodyPr/>
                    <a:lstStyle/>
                    <a:p>
                      <a:pPr algn="ctr"/>
                      <a:endParaRPr lang="en-US" sz="2200" dirty="0"/>
                    </a:p>
                  </a:txBody>
                  <a:tcPr anchor="ctr"/>
                </a:tc>
                <a:tc>
                  <a:txBody>
                    <a:bodyPr/>
                    <a:lstStyle/>
                    <a:p>
                      <a:pPr algn="ctr"/>
                      <a:endParaRPr lang="en-US" sz="2200" dirty="0"/>
                    </a:p>
                  </a:txBody>
                  <a:tcPr anchor="ctr"/>
                </a:tc>
                <a:tc>
                  <a:txBody>
                    <a:bodyPr/>
                    <a:lstStyle/>
                    <a:p>
                      <a:pPr algn="ctr"/>
                      <a:r>
                        <a:rPr lang="en-US" sz="2200" dirty="0"/>
                        <a:t>Prefix</a:t>
                      </a:r>
                    </a:p>
                  </a:txBody>
                  <a:tcPr anchor="ctr"/>
                </a:tc>
                <a:tc>
                  <a:txBody>
                    <a:bodyPr/>
                    <a:lstStyle/>
                    <a:p>
                      <a:pPr algn="ctr"/>
                      <a:r>
                        <a:rPr lang="en-US" sz="2200" dirty="0"/>
                        <a:t>Stem</a:t>
                      </a:r>
                    </a:p>
                  </a:txBody>
                  <a:tcPr anchor="ctr"/>
                </a:tc>
                <a:tc>
                  <a:txBody>
                    <a:bodyPr/>
                    <a:lstStyle/>
                    <a:p>
                      <a:pPr algn="ctr"/>
                      <a:r>
                        <a:rPr lang="en-US" sz="2200" dirty="0"/>
                        <a:t>Suffix</a:t>
                      </a:r>
                    </a:p>
                  </a:txBody>
                  <a:tcPr anchor="ctr"/>
                </a:tc>
                <a:tc>
                  <a:txBody>
                    <a:bodyPr/>
                    <a:lstStyle/>
                    <a:p>
                      <a:pPr algn="ctr"/>
                      <a:endParaRPr lang="en-US" sz="2200"/>
                    </a:p>
                  </a:txBody>
                  <a:tcPr anchor="ctr"/>
                </a:tc>
                <a:tc>
                  <a:txBody>
                    <a:bodyPr/>
                    <a:lstStyle/>
                    <a:p>
                      <a:pPr algn="ctr"/>
                      <a:endParaRPr lang="en-US" sz="2200" dirty="0"/>
                    </a:p>
                  </a:txBody>
                  <a:tcPr anchor="ctr"/>
                </a:tc>
                <a:extLst>
                  <a:ext uri="{0D108BD9-81ED-4DB2-BD59-A6C34878D82A}">
                    <a16:rowId xmlns:a16="http://schemas.microsoft.com/office/drawing/2014/main" val="2270912869"/>
                  </a:ext>
                </a:extLst>
              </a:tr>
              <a:tr h="568679">
                <a:tc rowSpan="2">
                  <a:txBody>
                    <a:bodyPr/>
                    <a:lstStyle/>
                    <a:p>
                      <a:pPr algn="ctr"/>
                      <a:r>
                        <a:rPr lang="en-US" sz="2200" dirty="0"/>
                        <a:t>Maximal word</a:t>
                      </a:r>
                    </a:p>
                  </a:txBody>
                  <a:tcPr anchor="ctr"/>
                </a:tc>
                <a:tc>
                  <a:txBody>
                    <a:bodyPr/>
                    <a:lstStyle/>
                    <a:p>
                      <a:pPr algn="ctr"/>
                      <a:r>
                        <a:rPr lang="en-US" sz="2200" dirty="0"/>
                        <a:t>Proclitic1</a:t>
                      </a:r>
                    </a:p>
                  </a:txBody>
                  <a:tcPr anchor="ctr"/>
                </a:tc>
                <a:tc>
                  <a:txBody>
                    <a:bodyPr/>
                    <a:lstStyle/>
                    <a:p>
                      <a:pPr algn="ctr"/>
                      <a:r>
                        <a:rPr lang="en-US" sz="2200" dirty="0"/>
                        <a:t>Proclitic2</a:t>
                      </a:r>
                    </a:p>
                  </a:txBody>
                  <a:tcPr anchor="ctr"/>
                </a:tc>
                <a:tc>
                  <a:txBody>
                    <a:bodyPr/>
                    <a:lstStyle/>
                    <a:p>
                      <a:pPr algn="ctr"/>
                      <a:r>
                        <a:rPr lang="en-US" sz="2200" dirty="0"/>
                        <a:t>Prefix</a:t>
                      </a:r>
                    </a:p>
                  </a:txBody>
                  <a:tcPr anchor="ctr"/>
                </a:tc>
                <a:tc>
                  <a:txBody>
                    <a:bodyPr/>
                    <a:lstStyle/>
                    <a:p>
                      <a:pPr algn="ctr"/>
                      <a:r>
                        <a:rPr lang="en-US" sz="2200" dirty="0"/>
                        <a:t>Stem</a:t>
                      </a:r>
                    </a:p>
                  </a:txBody>
                  <a:tcPr anchor="ctr"/>
                </a:tc>
                <a:tc>
                  <a:txBody>
                    <a:bodyPr/>
                    <a:lstStyle/>
                    <a:p>
                      <a:pPr algn="ctr"/>
                      <a:r>
                        <a:rPr lang="en-US" sz="2200" dirty="0"/>
                        <a:t>Suffix</a:t>
                      </a:r>
                    </a:p>
                  </a:txBody>
                  <a:tcPr anchor="ctr"/>
                </a:tc>
                <a:tc>
                  <a:txBody>
                    <a:bodyPr/>
                    <a:lstStyle/>
                    <a:p>
                      <a:pPr algn="ctr"/>
                      <a:r>
                        <a:rPr lang="en-US" sz="2200" dirty="0"/>
                        <a:t>Enclitic1</a:t>
                      </a:r>
                    </a:p>
                  </a:txBody>
                  <a:tcPr anchor="ctr"/>
                </a:tc>
                <a:tc>
                  <a:txBody>
                    <a:bodyPr/>
                    <a:lstStyle/>
                    <a:p>
                      <a:pPr algn="ctr"/>
                      <a:r>
                        <a:rPr lang="en-US" sz="2200" dirty="0"/>
                        <a:t>Enclitic2</a:t>
                      </a:r>
                    </a:p>
                  </a:txBody>
                  <a:tcPr anchor="ctr"/>
                </a:tc>
                <a:extLst>
                  <a:ext uri="{0D108BD9-81ED-4DB2-BD59-A6C34878D82A}">
                    <a16:rowId xmlns:a16="http://schemas.microsoft.com/office/drawing/2014/main" val="2306862706"/>
                  </a:ext>
                </a:extLst>
              </a:tr>
              <a:tr h="568679">
                <a:tc vMerge="1">
                  <a:txBody>
                    <a:bodyPr/>
                    <a:lstStyle/>
                    <a:p>
                      <a:endParaRPr lang="en-US" dirty="0"/>
                    </a:p>
                  </a:txBody>
                  <a:tcPr/>
                </a:tc>
                <a:tc gridSpan="3">
                  <a:txBody>
                    <a:bodyPr/>
                    <a:lstStyle/>
                    <a:p>
                      <a:pPr algn="ctr"/>
                      <a:endParaRPr lang="en-US" sz="2200" dirty="0"/>
                    </a:p>
                  </a:txBody>
                  <a:tcPr anchor="ctr"/>
                </a:tc>
                <a:tc hMerge="1">
                  <a:txBody>
                    <a:bodyPr/>
                    <a:lstStyle/>
                    <a:p>
                      <a:endParaRPr lang="en-US" dirty="0"/>
                    </a:p>
                  </a:txBody>
                  <a:tcPr anchor="ctr"/>
                </a:tc>
                <a:tc hMerge="1">
                  <a:txBody>
                    <a:bodyPr/>
                    <a:lstStyle/>
                    <a:p>
                      <a:endParaRPr lang="en-US" dirty="0"/>
                    </a:p>
                  </a:txBody>
                  <a:tcPr anchor="ctr"/>
                </a:tc>
                <a:tc>
                  <a:txBody>
                    <a:bodyPr/>
                    <a:lstStyle/>
                    <a:p>
                      <a:pPr algn="ctr"/>
                      <a:endParaRPr lang="en-US" sz="2200" dirty="0"/>
                    </a:p>
                  </a:txBody>
                  <a:tcPr anchor="ctr"/>
                </a:tc>
                <a:tc gridSpan="3">
                  <a:txBody>
                    <a:bodyPr/>
                    <a:lstStyle/>
                    <a:p>
                      <a:pPr algn="ctr"/>
                      <a:endParaRPr lang="en-US" sz="2200" dirty="0"/>
                    </a:p>
                  </a:txBody>
                  <a:tcPr anchor="ctr"/>
                </a:tc>
                <a:tc hMerge="1">
                  <a:txBody>
                    <a:bodyPr/>
                    <a:lstStyle/>
                    <a:p>
                      <a:endParaRPr lang="en-US" dirty="0"/>
                    </a:p>
                  </a:txBody>
                  <a:tcPr anchor="ctr"/>
                </a:tc>
                <a:tc hMerge="1">
                  <a:txBody>
                    <a:bodyPr/>
                    <a:lstStyle/>
                    <a:p>
                      <a:endParaRPr lang="en-US" dirty="0"/>
                    </a:p>
                  </a:txBody>
                  <a:tcPr anchor="ctr"/>
                </a:tc>
                <a:extLst>
                  <a:ext uri="{0D108BD9-81ED-4DB2-BD59-A6C34878D82A}">
                    <a16:rowId xmlns:a16="http://schemas.microsoft.com/office/drawing/2014/main" val="3721703520"/>
                  </a:ext>
                </a:extLst>
              </a:tr>
            </a:tbl>
          </a:graphicData>
        </a:graphic>
      </p:graphicFrame>
      <p:sp>
        <p:nvSpPr>
          <p:cNvPr id="18" name="Rectangle: Rounded Corners 17">
            <a:extLst>
              <a:ext uri="{FF2B5EF4-FFF2-40B4-BE49-F238E27FC236}">
                <a16:creationId xmlns:a16="http://schemas.microsoft.com/office/drawing/2014/main" id="{36130F7E-39CB-4784-BCEF-0F82736F7293}"/>
              </a:ext>
            </a:extLst>
          </p:cNvPr>
          <p:cNvSpPr/>
          <p:nvPr/>
        </p:nvSpPr>
        <p:spPr>
          <a:xfrm>
            <a:off x="206062" y="218942"/>
            <a:ext cx="3368411" cy="428252"/>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2800" dirty="0"/>
              <a:t>DiMorph</a:t>
            </a:r>
          </a:p>
        </p:txBody>
      </p:sp>
      <p:sp>
        <p:nvSpPr>
          <p:cNvPr id="20" name="Rectangle: Rounded Corners 19">
            <a:extLst>
              <a:ext uri="{FF2B5EF4-FFF2-40B4-BE49-F238E27FC236}">
                <a16:creationId xmlns:a16="http://schemas.microsoft.com/office/drawing/2014/main" id="{1C7ADA35-A670-4F27-AA61-894F4CE99A3E}"/>
              </a:ext>
            </a:extLst>
          </p:cNvPr>
          <p:cNvSpPr/>
          <p:nvPr/>
        </p:nvSpPr>
        <p:spPr>
          <a:xfrm>
            <a:off x="567946" y="1065213"/>
            <a:ext cx="4918454" cy="62410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Linguistic Resources </a:t>
            </a:r>
          </a:p>
        </p:txBody>
      </p:sp>
      <p:sp>
        <p:nvSpPr>
          <p:cNvPr id="5" name="Rectangle: Rounded Corners 4">
            <a:extLst>
              <a:ext uri="{FF2B5EF4-FFF2-40B4-BE49-F238E27FC236}">
                <a16:creationId xmlns:a16="http://schemas.microsoft.com/office/drawing/2014/main" id="{20F4F734-A29A-4F12-81D0-A97251D378A2}"/>
              </a:ext>
            </a:extLst>
          </p:cNvPr>
          <p:cNvSpPr/>
          <p:nvPr/>
        </p:nvSpPr>
        <p:spPr>
          <a:xfrm>
            <a:off x="11456795" y="6320579"/>
            <a:ext cx="615696" cy="409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19</a:t>
            </a:r>
          </a:p>
        </p:txBody>
      </p:sp>
      <p:graphicFrame>
        <p:nvGraphicFramePr>
          <p:cNvPr id="3" name="Table 2">
            <a:extLst>
              <a:ext uri="{FF2B5EF4-FFF2-40B4-BE49-F238E27FC236}">
                <a16:creationId xmlns:a16="http://schemas.microsoft.com/office/drawing/2014/main" id="{9CF5A5E3-2018-4FE6-A7A7-7AFABD1544BE}"/>
              </a:ext>
            </a:extLst>
          </p:cNvPr>
          <p:cNvGraphicFramePr>
            <a:graphicFrameLocks noGrp="1"/>
          </p:cNvGraphicFramePr>
          <p:nvPr>
            <p:extLst>
              <p:ext uri="{D42A27DB-BD31-4B8C-83A1-F6EECF244321}">
                <p14:modId xmlns:p14="http://schemas.microsoft.com/office/powerpoint/2010/main" val="1813907108"/>
              </p:ext>
            </p:extLst>
          </p:nvPr>
        </p:nvGraphicFramePr>
        <p:xfrm>
          <a:off x="2197458" y="4086896"/>
          <a:ext cx="9598528" cy="568679"/>
        </p:xfrm>
        <a:graphic>
          <a:graphicData uri="http://schemas.openxmlformats.org/drawingml/2006/table">
            <a:tbl>
              <a:tblPr firstRow="1" bandRow="1">
                <a:tableStyleId>{E8B1032C-EA38-4F05-BA0D-38AFFFC7BED3}</a:tableStyleId>
              </a:tblPr>
              <a:tblGrid>
                <a:gridCol w="3958452">
                  <a:extLst>
                    <a:ext uri="{9D8B030D-6E8A-4147-A177-3AD203B41FA5}">
                      <a16:colId xmlns:a16="http://schemas.microsoft.com/office/drawing/2014/main" val="3263211764"/>
                    </a:ext>
                  </a:extLst>
                </a:gridCol>
                <a:gridCol w="1410019">
                  <a:extLst>
                    <a:ext uri="{9D8B030D-6E8A-4147-A177-3AD203B41FA5}">
                      <a16:colId xmlns:a16="http://schemas.microsoft.com/office/drawing/2014/main" val="2436923470"/>
                    </a:ext>
                  </a:extLst>
                </a:gridCol>
                <a:gridCol w="4230057">
                  <a:extLst>
                    <a:ext uri="{9D8B030D-6E8A-4147-A177-3AD203B41FA5}">
                      <a16:colId xmlns:a16="http://schemas.microsoft.com/office/drawing/2014/main" val="272223405"/>
                    </a:ext>
                  </a:extLst>
                </a:gridCol>
              </a:tblGrid>
              <a:tr h="568679">
                <a:tc>
                  <a:txBody>
                    <a:bodyPr/>
                    <a:lstStyle/>
                    <a:p>
                      <a:pPr algn="ctr"/>
                      <a:r>
                        <a:rPr lang="en-US" sz="2200" dirty="0"/>
                        <a:t>DictPrefix</a:t>
                      </a:r>
                    </a:p>
                  </a:txBody>
                  <a:tcPr anchor="ctr"/>
                </a:tc>
                <a:tc>
                  <a:txBody>
                    <a:bodyPr/>
                    <a:lstStyle/>
                    <a:p>
                      <a:pPr algn="ctr"/>
                      <a:r>
                        <a:rPr lang="en-US" sz="2200" dirty="0"/>
                        <a:t>DictStem</a:t>
                      </a:r>
                    </a:p>
                  </a:txBody>
                  <a:tcPr anchor="ctr"/>
                </a:tc>
                <a:tc>
                  <a:txBody>
                    <a:bodyPr/>
                    <a:lstStyle/>
                    <a:p>
                      <a:pPr algn="ctr"/>
                      <a:r>
                        <a:rPr lang="en-US" sz="2200" dirty="0"/>
                        <a:t>DictSuffix</a:t>
                      </a:r>
                    </a:p>
                  </a:txBody>
                  <a:tcPr anchor="ctr"/>
                </a:tc>
                <a:extLst>
                  <a:ext uri="{0D108BD9-81ED-4DB2-BD59-A6C34878D82A}">
                    <a16:rowId xmlns:a16="http://schemas.microsoft.com/office/drawing/2014/main" val="395439727"/>
                  </a:ext>
                </a:extLst>
              </a:tr>
            </a:tbl>
          </a:graphicData>
        </a:graphic>
      </p:graphicFrame>
    </p:spTree>
    <p:extLst>
      <p:ext uri="{BB962C8B-B14F-4D97-AF65-F5344CB8AC3E}">
        <p14:creationId xmlns:p14="http://schemas.microsoft.com/office/powerpoint/2010/main" val="3478355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Magnetic Disk 8">
            <a:extLst>
              <a:ext uri="{FF2B5EF4-FFF2-40B4-BE49-F238E27FC236}">
                <a16:creationId xmlns:a16="http://schemas.microsoft.com/office/drawing/2014/main" id="{5948AA3D-4374-4293-96B8-87FB1712D775}"/>
              </a:ext>
            </a:extLst>
          </p:cNvPr>
          <p:cNvSpPr/>
          <p:nvPr/>
        </p:nvSpPr>
        <p:spPr>
          <a:xfrm>
            <a:off x="206062" y="3234270"/>
            <a:ext cx="1726992" cy="1805780"/>
          </a:xfrm>
          <a:prstGeom prst="flowChartMagneticDisk">
            <a:avLst/>
          </a:prstGeom>
          <a:solidFill>
            <a:schemeClr val="bg1"/>
          </a:solidFill>
        </p:spPr>
        <p:style>
          <a:lnRef idx="2">
            <a:schemeClr val="dk1"/>
          </a:lnRef>
          <a:fillRef idx="1">
            <a:schemeClr val="lt1"/>
          </a:fillRef>
          <a:effectRef idx="0">
            <a:schemeClr val="dk1"/>
          </a:effectRef>
          <a:fontRef idx="minor">
            <a:schemeClr val="dk1"/>
          </a:fontRef>
        </p:style>
        <p:txBody>
          <a:bodyPr rtlCol="1" anchor="ctr"/>
          <a:lstStyle/>
          <a:p>
            <a:pPr algn="ctr"/>
            <a:r>
              <a:rPr lang="en-US" sz="2400" dirty="0">
                <a:latin typeface="Arial" panose="020B0604020202020204" pitchFamily="34" charset="0"/>
                <a:cs typeface="Arial" panose="020B0604020202020204" pitchFamily="34" charset="0"/>
              </a:rPr>
              <a:t>Linguistic</a:t>
            </a:r>
          </a:p>
          <a:p>
            <a:pPr algn="ctr"/>
            <a:r>
              <a:rPr lang="en-US" sz="2400" dirty="0">
                <a:latin typeface="Arial" panose="020B0604020202020204" pitchFamily="34" charset="0"/>
                <a:cs typeface="Arial" panose="020B0604020202020204" pitchFamily="34" charset="0"/>
              </a:rPr>
              <a:t>Resources</a:t>
            </a:r>
            <a:endParaRPr lang="ar-MA" sz="2400" dirty="0">
              <a:latin typeface="Arial" panose="020B0604020202020204" pitchFamily="34" charset="0"/>
              <a:cs typeface="Arial" panose="020B0604020202020204" pitchFamily="34" charset="0"/>
            </a:endParaRPr>
          </a:p>
        </p:txBody>
      </p:sp>
      <p:sp>
        <p:nvSpPr>
          <p:cNvPr id="2" name="Rectangle: Rounded Corners 1">
            <a:extLst>
              <a:ext uri="{FF2B5EF4-FFF2-40B4-BE49-F238E27FC236}">
                <a16:creationId xmlns:a16="http://schemas.microsoft.com/office/drawing/2014/main" id="{3F54512C-3792-49A1-8DD3-9054263E6251}"/>
              </a:ext>
            </a:extLst>
          </p:cNvPr>
          <p:cNvSpPr/>
          <p:nvPr/>
        </p:nvSpPr>
        <p:spPr>
          <a:xfrm>
            <a:off x="5461854" y="2207036"/>
            <a:ext cx="2617016" cy="812673"/>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DictPrefix = A</a:t>
            </a:r>
          </a:p>
        </p:txBody>
      </p:sp>
      <p:sp>
        <p:nvSpPr>
          <p:cNvPr id="19" name="Rectangle: Rounded Corners 18">
            <a:extLst>
              <a:ext uri="{FF2B5EF4-FFF2-40B4-BE49-F238E27FC236}">
                <a16:creationId xmlns:a16="http://schemas.microsoft.com/office/drawing/2014/main" id="{5044544A-B200-4210-B472-A18922B5FBB2}"/>
              </a:ext>
            </a:extLst>
          </p:cNvPr>
          <p:cNvSpPr/>
          <p:nvPr/>
        </p:nvSpPr>
        <p:spPr>
          <a:xfrm>
            <a:off x="5461854" y="3765730"/>
            <a:ext cx="2617016" cy="812673"/>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DictStem = B</a:t>
            </a:r>
          </a:p>
        </p:txBody>
      </p:sp>
      <p:sp>
        <p:nvSpPr>
          <p:cNvPr id="29" name="Rectangle: Rounded Corners 28">
            <a:extLst>
              <a:ext uri="{FF2B5EF4-FFF2-40B4-BE49-F238E27FC236}">
                <a16:creationId xmlns:a16="http://schemas.microsoft.com/office/drawing/2014/main" id="{D0C9C7D6-653D-4A01-B24F-A9AAB37C5F84}"/>
              </a:ext>
            </a:extLst>
          </p:cNvPr>
          <p:cNvSpPr/>
          <p:nvPr/>
        </p:nvSpPr>
        <p:spPr>
          <a:xfrm>
            <a:off x="5445185" y="5324424"/>
            <a:ext cx="2617016" cy="812673"/>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DictSuffix = C</a:t>
            </a:r>
          </a:p>
        </p:txBody>
      </p:sp>
      <p:cxnSp>
        <p:nvCxnSpPr>
          <p:cNvPr id="4" name="Connector: Curved 3">
            <a:extLst>
              <a:ext uri="{FF2B5EF4-FFF2-40B4-BE49-F238E27FC236}">
                <a16:creationId xmlns:a16="http://schemas.microsoft.com/office/drawing/2014/main" id="{E98B262E-D85F-4124-AAA6-DFCECAD5EB48}"/>
              </a:ext>
            </a:extLst>
          </p:cNvPr>
          <p:cNvCxnSpPr>
            <a:cxnSpLocks/>
          </p:cNvCxnSpPr>
          <p:nvPr/>
        </p:nvCxnSpPr>
        <p:spPr>
          <a:xfrm>
            <a:off x="8078870" y="2613372"/>
            <a:ext cx="10650" cy="1558694"/>
          </a:xfrm>
          <a:prstGeom prst="curvedConnector3">
            <a:avLst>
              <a:gd name="adj1" fmla="val 6913039"/>
            </a:avLst>
          </a:prstGeom>
          <a:ln w="38100">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7" name="Connector: Curved 6">
            <a:extLst>
              <a:ext uri="{FF2B5EF4-FFF2-40B4-BE49-F238E27FC236}">
                <a16:creationId xmlns:a16="http://schemas.microsoft.com/office/drawing/2014/main" id="{5A663B70-BA16-4980-8D41-32305FD607B2}"/>
              </a:ext>
            </a:extLst>
          </p:cNvPr>
          <p:cNvCxnSpPr>
            <a:stCxn id="19" idx="3"/>
            <a:endCxn id="29" idx="3"/>
          </p:cNvCxnSpPr>
          <p:nvPr/>
        </p:nvCxnSpPr>
        <p:spPr>
          <a:xfrm flipH="1">
            <a:off x="8062201" y="4172067"/>
            <a:ext cx="16669" cy="1558695"/>
          </a:xfrm>
          <a:prstGeom prst="curvedConnector3">
            <a:avLst>
              <a:gd name="adj1" fmla="val -4550060"/>
            </a:avLst>
          </a:prstGeom>
          <a:ln w="38100">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11" name="Connector: Curved 10">
            <a:extLst>
              <a:ext uri="{FF2B5EF4-FFF2-40B4-BE49-F238E27FC236}">
                <a16:creationId xmlns:a16="http://schemas.microsoft.com/office/drawing/2014/main" id="{2FA3F217-657F-4558-B922-AEA8BD606C49}"/>
              </a:ext>
            </a:extLst>
          </p:cNvPr>
          <p:cNvCxnSpPr>
            <a:stCxn id="2" idx="1"/>
            <a:endCxn id="29" idx="1"/>
          </p:cNvCxnSpPr>
          <p:nvPr/>
        </p:nvCxnSpPr>
        <p:spPr>
          <a:xfrm rot="10800000" flipV="1">
            <a:off x="5445185" y="2613372"/>
            <a:ext cx="16669" cy="3117388"/>
          </a:xfrm>
          <a:prstGeom prst="curvedConnector3">
            <a:avLst>
              <a:gd name="adj1" fmla="val 5183399"/>
            </a:avLst>
          </a:prstGeom>
          <a:ln w="38100">
            <a:headEnd type="triangle"/>
            <a:tailEnd type="triangle"/>
          </a:ln>
        </p:spPr>
        <p:style>
          <a:lnRef idx="3">
            <a:schemeClr val="accent6"/>
          </a:lnRef>
          <a:fillRef idx="0">
            <a:schemeClr val="accent6"/>
          </a:fillRef>
          <a:effectRef idx="2">
            <a:schemeClr val="accent6"/>
          </a:effectRef>
          <a:fontRef idx="minor">
            <a:schemeClr val="tx1"/>
          </a:fontRef>
        </p:style>
      </p:cxnSp>
      <p:sp>
        <p:nvSpPr>
          <p:cNvPr id="15" name="Rectangle: Rounded Corners 14">
            <a:extLst>
              <a:ext uri="{FF2B5EF4-FFF2-40B4-BE49-F238E27FC236}">
                <a16:creationId xmlns:a16="http://schemas.microsoft.com/office/drawing/2014/main" id="{C59F197D-2DE4-4812-B409-73C7BF739B42}"/>
              </a:ext>
            </a:extLst>
          </p:cNvPr>
          <p:cNvSpPr/>
          <p:nvPr/>
        </p:nvSpPr>
        <p:spPr>
          <a:xfrm>
            <a:off x="3426629" y="3701788"/>
            <a:ext cx="1094590" cy="7785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Table AC</a:t>
            </a:r>
          </a:p>
        </p:txBody>
      </p:sp>
      <p:sp>
        <p:nvSpPr>
          <p:cNvPr id="30" name="Rectangle: Rounded Corners 29">
            <a:extLst>
              <a:ext uri="{FF2B5EF4-FFF2-40B4-BE49-F238E27FC236}">
                <a16:creationId xmlns:a16="http://schemas.microsoft.com/office/drawing/2014/main" id="{899493E9-1C4A-44FC-8291-323911CB36EA}"/>
              </a:ext>
            </a:extLst>
          </p:cNvPr>
          <p:cNvSpPr/>
          <p:nvPr/>
        </p:nvSpPr>
        <p:spPr>
          <a:xfrm>
            <a:off x="8876199" y="2923227"/>
            <a:ext cx="1094590" cy="7785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Table AB</a:t>
            </a:r>
          </a:p>
        </p:txBody>
      </p:sp>
      <p:sp>
        <p:nvSpPr>
          <p:cNvPr id="31" name="Rectangle: Rounded Corners 30">
            <a:extLst>
              <a:ext uri="{FF2B5EF4-FFF2-40B4-BE49-F238E27FC236}">
                <a16:creationId xmlns:a16="http://schemas.microsoft.com/office/drawing/2014/main" id="{B0DFD853-F456-42CB-A7E1-646E27C53211}"/>
              </a:ext>
            </a:extLst>
          </p:cNvPr>
          <p:cNvSpPr/>
          <p:nvPr/>
        </p:nvSpPr>
        <p:spPr>
          <a:xfrm>
            <a:off x="8876199" y="4615975"/>
            <a:ext cx="1094590" cy="7785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Table BC</a:t>
            </a:r>
          </a:p>
        </p:txBody>
      </p:sp>
      <p:sp>
        <p:nvSpPr>
          <p:cNvPr id="33" name="Left Bracket 32">
            <a:extLst>
              <a:ext uri="{FF2B5EF4-FFF2-40B4-BE49-F238E27FC236}">
                <a16:creationId xmlns:a16="http://schemas.microsoft.com/office/drawing/2014/main" id="{A2F7346A-1FF4-4BE5-A675-D1EF19718FA3}"/>
              </a:ext>
            </a:extLst>
          </p:cNvPr>
          <p:cNvSpPr/>
          <p:nvPr/>
        </p:nvSpPr>
        <p:spPr>
          <a:xfrm>
            <a:off x="2667036" y="2207036"/>
            <a:ext cx="844557" cy="4113543"/>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Equals 33">
            <a:extLst>
              <a:ext uri="{FF2B5EF4-FFF2-40B4-BE49-F238E27FC236}">
                <a16:creationId xmlns:a16="http://schemas.microsoft.com/office/drawing/2014/main" id="{7CDB70A8-505F-4438-9F78-9E691EF475FD}"/>
              </a:ext>
            </a:extLst>
          </p:cNvPr>
          <p:cNvSpPr/>
          <p:nvPr/>
        </p:nvSpPr>
        <p:spPr>
          <a:xfrm>
            <a:off x="1978055" y="4091068"/>
            <a:ext cx="524609" cy="524907"/>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8" name="Rectangle: Rounded Corners 27">
            <a:extLst>
              <a:ext uri="{FF2B5EF4-FFF2-40B4-BE49-F238E27FC236}">
                <a16:creationId xmlns:a16="http://schemas.microsoft.com/office/drawing/2014/main" id="{F31C7CBE-9B40-4DAD-8E3E-EE71703CF2AE}"/>
              </a:ext>
            </a:extLst>
          </p:cNvPr>
          <p:cNvSpPr/>
          <p:nvPr/>
        </p:nvSpPr>
        <p:spPr>
          <a:xfrm>
            <a:off x="206062" y="218942"/>
            <a:ext cx="3368411" cy="428252"/>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2800" dirty="0"/>
              <a:t>DiMorph</a:t>
            </a:r>
          </a:p>
        </p:txBody>
      </p:sp>
      <p:sp>
        <p:nvSpPr>
          <p:cNvPr id="39" name="Rectangle: Rounded Corners 38">
            <a:extLst>
              <a:ext uri="{FF2B5EF4-FFF2-40B4-BE49-F238E27FC236}">
                <a16:creationId xmlns:a16="http://schemas.microsoft.com/office/drawing/2014/main" id="{61ACD61E-B4F1-4F01-90F2-64E4D8887652}"/>
              </a:ext>
            </a:extLst>
          </p:cNvPr>
          <p:cNvSpPr/>
          <p:nvPr/>
        </p:nvSpPr>
        <p:spPr>
          <a:xfrm>
            <a:off x="567946" y="1065213"/>
            <a:ext cx="4918454" cy="62410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Linguistic Resources </a:t>
            </a:r>
          </a:p>
        </p:txBody>
      </p:sp>
      <p:sp>
        <p:nvSpPr>
          <p:cNvPr id="17" name="Rectangle: Rounded Corners 16">
            <a:extLst>
              <a:ext uri="{FF2B5EF4-FFF2-40B4-BE49-F238E27FC236}">
                <a16:creationId xmlns:a16="http://schemas.microsoft.com/office/drawing/2014/main" id="{FD6E8AB7-0F03-436D-8795-2A744318580F}"/>
              </a:ext>
            </a:extLst>
          </p:cNvPr>
          <p:cNvSpPr/>
          <p:nvPr/>
        </p:nvSpPr>
        <p:spPr>
          <a:xfrm>
            <a:off x="11456795" y="6320579"/>
            <a:ext cx="615696" cy="409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20</a:t>
            </a:r>
          </a:p>
        </p:txBody>
      </p:sp>
    </p:spTree>
    <p:extLst>
      <p:ext uri="{BB962C8B-B14F-4D97-AF65-F5344CB8AC3E}">
        <p14:creationId xmlns:p14="http://schemas.microsoft.com/office/powerpoint/2010/main" val="347643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0-#ppt_w/2"/>
                                          </p:val>
                                        </p:tav>
                                        <p:tav tm="100000">
                                          <p:val>
                                            <p:strVal val="#ppt_x"/>
                                          </p:val>
                                        </p:tav>
                                      </p:tavLst>
                                    </p:anim>
                                    <p:anim calcmode="lin" valueType="num">
                                      <p:cBhvr additive="base">
                                        <p:cTn id="16"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0-#ppt_w/2"/>
                                          </p:val>
                                        </p:tav>
                                        <p:tav tm="100000">
                                          <p:val>
                                            <p:strVal val="#ppt_x"/>
                                          </p:val>
                                        </p:tav>
                                      </p:tavLst>
                                    </p:anim>
                                    <p:anim calcmode="lin" valueType="num">
                                      <p:cBhvr additive="base">
                                        <p:cTn id="33" dur="500" fill="hold"/>
                                        <p:tgtEl>
                                          <p:spTgt spid="11"/>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0-#ppt_w/2"/>
                                          </p:val>
                                        </p:tav>
                                        <p:tav tm="100000">
                                          <p:val>
                                            <p:strVal val="#ppt_x"/>
                                          </p:val>
                                        </p:tav>
                                      </p:tavLst>
                                    </p:anim>
                                    <p:anim calcmode="lin" valueType="num">
                                      <p:cBhvr additive="base">
                                        <p:cTn id="37"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1+#ppt_w/2"/>
                                          </p:val>
                                        </p:tav>
                                        <p:tav tm="100000">
                                          <p:val>
                                            <p:strVal val="#ppt_x"/>
                                          </p:val>
                                        </p:tav>
                                      </p:tavLst>
                                    </p:anim>
                                    <p:anim calcmode="lin" valueType="num">
                                      <p:cBhvr additive="base">
                                        <p:cTn id="43" dur="500" fill="hold"/>
                                        <p:tgtEl>
                                          <p:spTgt spid="30"/>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additive="base">
                                        <p:cTn id="46" dur="500" fill="hold"/>
                                        <p:tgtEl>
                                          <p:spTgt spid="4"/>
                                        </p:tgtEl>
                                        <p:attrNameLst>
                                          <p:attrName>ppt_x</p:attrName>
                                        </p:attrNameLst>
                                      </p:cBhvr>
                                      <p:tavLst>
                                        <p:tav tm="0">
                                          <p:val>
                                            <p:strVal val="1+#ppt_w/2"/>
                                          </p:val>
                                        </p:tav>
                                        <p:tav tm="100000">
                                          <p:val>
                                            <p:strVal val="#ppt_x"/>
                                          </p:val>
                                        </p:tav>
                                      </p:tavLst>
                                    </p:anim>
                                    <p:anim calcmode="lin" valueType="num">
                                      <p:cBhvr additive="base">
                                        <p:cTn id="47"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 calcmode="lin" valueType="num">
                                      <p:cBhvr additive="base">
                                        <p:cTn id="52" dur="500" fill="hold"/>
                                        <p:tgtEl>
                                          <p:spTgt spid="31"/>
                                        </p:tgtEl>
                                        <p:attrNameLst>
                                          <p:attrName>ppt_x</p:attrName>
                                        </p:attrNameLst>
                                      </p:cBhvr>
                                      <p:tavLst>
                                        <p:tav tm="0">
                                          <p:val>
                                            <p:strVal val="1+#ppt_w/2"/>
                                          </p:val>
                                        </p:tav>
                                        <p:tav tm="100000">
                                          <p:val>
                                            <p:strVal val="#ppt_x"/>
                                          </p:val>
                                        </p:tav>
                                      </p:tavLst>
                                    </p:anim>
                                    <p:anim calcmode="lin" valueType="num">
                                      <p:cBhvr additive="base">
                                        <p:cTn id="53" dur="500" fill="hold"/>
                                        <p:tgtEl>
                                          <p:spTgt spid="31"/>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additive="base">
                                        <p:cTn id="56" dur="500" fill="hold"/>
                                        <p:tgtEl>
                                          <p:spTgt spid="7"/>
                                        </p:tgtEl>
                                        <p:attrNameLst>
                                          <p:attrName>ppt_x</p:attrName>
                                        </p:attrNameLst>
                                      </p:cBhvr>
                                      <p:tavLst>
                                        <p:tav tm="0">
                                          <p:val>
                                            <p:strVal val="1+#ppt_w/2"/>
                                          </p:val>
                                        </p:tav>
                                        <p:tav tm="100000">
                                          <p:val>
                                            <p:strVal val="#ppt_x"/>
                                          </p:val>
                                        </p:tav>
                                      </p:tavLst>
                                    </p:anim>
                                    <p:anim calcmode="lin" valueType="num">
                                      <p:cBhvr additive="base">
                                        <p:cTn id="57"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P spid="19" grpId="0" animBg="1"/>
      <p:bldP spid="29" grpId="0" animBg="1"/>
      <p:bldP spid="15" grpId="0" animBg="1"/>
      <p:bldP spid="30" grpId="0" animBg="1"/>
      <p:bldP spid="31" grpId="0" animBg="1"/>
      <p:bldP spid="33" grpId="0" animBg="1"/>
      <p:bldP spid="3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4A984C70-CC21-4DCE-96C2-15F4C01A2029}"/>
              </a:ext>
            </a:extLst>
          </p:cNvPr>
          <p:cNvSpPr/>
          <p:nvPr/>
        </p:nvSpPr>
        <p:spPr>
          <a:xfrm>
            <a:off x="206062" y="218942"/>
            <a:ext cx="3368411" cy="428252"/>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2800" dirty="0"/>
              <a:t>DiMorph</a:t>
            </a:r>
          </a:p>
        </p:txBody>
      </p:sp>
      <p:sp>
        <p:nvSpPr>
          <p:cNvPr id="19" name="Rectangle: Rounded Corners 18">
            <a:extLst>
              <a:ext uri="{FF2B5EF4-FFF2-40B4-BE49-F238E27FC236}">
                <a16:creationId xmlns:a16="http://schemas.microsoft.com/office/drawing/2014/main" id="{5E090A84-7E10-4924-B548-F7F631E23630}"/>
              </a:ext>
            </a:extLst>
          </p:cNvPr>
          <p:cNvSpPr/>
          <p:nvPr/>
        </p:nvSpPr>
        <p:spPr>
          <a:xfrm>
            <a:off x="567946" y="1065213"/>
            <a:ext cx="4918454" cy="62410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Linguistic Resources &amp; Processing</a:t>
            </a:r>
          </a:p>
        </p:txBody>
      </p:sp>
      <p:graphicFrame>
        <p:nvGraphicFramePr>
          <p:cNvPr id="20" name="Table 19">
            <a:extLst>
              <a:ext uri="{FF2B5EF4-FFF2-40B4-BE49-F238E27FC236}">
                <a16:creationId xmlns:a16="http://schemas.microsoft.com/office/drawing/2014/main" id="{280AB797-75AA-4461-BFF2-E0BD1C206132}"/>
              </a:ext>
            </a:extLst>
          </p:cNvPr>
          <p:cNvGraphicFramePr>
            <a:graphicFrameLocks noGrp="1"/>
          </p:cNvGraphicFramePr>
          <p:nvPr>
            <p:extLst>
              <p:ext uri="{D42A27DB-BD31-4B8C-83A1-F6EECF244321}">
                <p14:modId xmlns:p14="http://schemas.microsoft.com/office/powerpoint/2010/main" val="2712325676"/>
              </p:ext>
            </p:extLst>
          </p:nvPr>
        </p:nvGraphicFramePr>
        <p:xfrm>
          <a:off x="599103" y="2107334"/>
          <a:ext cx="10869642" cy="1949618"/>
        </p:xfrm>
        <a:graphic>
          <a:graphicData uri="http://schemas.openxmlformats.org/drawingml/2006/table">
            <a:tbl>
              <a:tblPr firstRow="1" bandRow="1">
                <a:tableStyleId>{21E4AEA4-8DFA-4A89-87EB-49C32662AFE0}</a:tableStyleId>
              </a:tblPr>
              <a:tblGrid>
                <a:gridCol w="1261940">
                  <a:extLst>
                    <a:ext uri="{9D8B030D-6E8A-4147-A177-3AD203B41FA5}">
                      <a16:colId xmlns:a16="http://schemas.microsoft.com/office/drawing/2014/main" val="4261419105"/>
                    </a:ext>
                  </a:extLst>
                </a:gridCol>
                <a:gridCol w="1333126">
                  <a:extLst>
                    <a:ext uri="{9D8B030D-6E8A-4147-A177-3AD203B41FA5}">
                      <a16:colId xmlns:a16="http://schemas.microsoft.com/office/drawing/2014/main" val="2920545789"/>
                    </a:ext>
                  </a:extLst>
                </a:gridCol>
                <a:gridCol w="1271832">
                  <a:extLst>
                    <a:ext uri="{9D8B030D-6E8A-4147-A177-3AD203B41FA5}">
                      <a16:colId xmlns:a16="http://schemas.microsoft.com/office/drawing/2014/main" val="2386102360"/>
                    </a:ext>
                  </a:extLst>
                </a:gridCol>
                <a:gridCol w="1869441">
                  <a:extLst>
                    <a:ext uri="{9D8B030D-6E8A-4147-A177-3AD203B41FA5}">
                      <a16:colId xmlns:a16="http://schemas.microsoft.com/office/drawing/2014/main" val="2055034419"/>
                    </a:ext>
                  </a:extLst>
                </a:gridCol>
                <a:gridCol w="1440389">
                  <a:extLst>
                    <a:ext uri="{9D8B030D-6E8A-4147-A177-3AD203B41FA5}">
                      <a16:colId xmlns:a16="http://schemas.microsoft.com/office/drawing/2014/main" val="3866227839"/>
                    </a:ext>
                  </a:extLst>
                </a:gridCol>
                <a:gridCol w="1654915">
                  <a:extLst>
                    <a:ext uri="{9D8B030D-6E8A-4147-A177-3AD203B41FA5}">
                      <a16:colId xmlns:a16="http://schemas.microsoft.com/office/drawing/2014/main" val="834257583"/>
                    </a:ext>
                  </a:extLst>
                </a:gridCol>
                <a:gridCol w="2037999">
                  <a:extLst>
                    <a:ext uri="{9D8B030D-6E8A-4147-A177-3AD203B41FA5}">
                      <a16:colId xmlns:a16="http://schemas.microsoft.com/office/drawing/2014/main" val="331945112"/>
                    </a:ext>
                  </a:extLst>
                </a:gridCol>
              </a:tblGrid>
              <a:tr h="703611">
                <a:tc>
                  <a:txBody>
                    <a:bodyPr/>
                    <a:lstStyle/>
                    <a:p>
                      <a:pPr algn="ctr"/>
                      <a:endParaRPr lang="en-US" sz="2200" dirty="0"/>
                    </a:p>
                  </a:txBody>
                  <a:tcPr anchor="ctr"/>
                </a:tc>
                <a:tc>
                  <a:txBody>
                    <a:bodyPr/>
                    <a:lstStyle/>
                    <a:p>
                      <a:pPr algn="ctr"/>
                      <a:r>
                        <a:rPr lang="en-US" sz="2200" dirty="0"/>
                        <a:t>NOUNS</a:t>
                      </a:r>
                    </a:p>
                  </a:txBody>
                  <a:tcPr anchor="ctr"/>
                </a:tc>
                <a:tc>
                  <a:txBody>
                    <a:bodyPr/>
                    <a:lstStyle/>
                    <a:p>
                      <a:pPr algn="ctr"/>
                      <a:r>
                        <a:rPr lang="en-US" sz="2200" dirty="0"/>
                        <a:t>VERBS</a:t>
                      </a:r>
                    </a:p>
                  </a:txBody>
                  <a:tcPr anchor="ctr"/>
                </a:tc>
                <a:tc>
                  <a:txBody>
                    <a:bodyPr/>
                    <a:lstStyle/>
                    <a:p>
                      <a:pPr algn="ctr"/>
                      <a:r>
                        <a:rPr lang="en-US" sz="2200" dirty="0"/>
                        <a:t>ADJECTIFS</a:t>
                      </a:r>
                    </a:p>
                  </a:txBody>
                  <a:tcPr anchor="ctr"/>
                </a:tc>
                <a:tc>
                  <a:txBody>
                    <a:bodyPr/>
                    <a:lstStyle/>
                    <a:p>
                      <a:pPr algn="ctr"/>
                      <a:r>
                        <a:rPr lang="en-US" sz="2200" dirty="0"/>
                        <a:t>ADVERBS</a:t>
                      </a:r>
                    </a:p>
                  </a:txBody>
                  <a:tcPr anchor="ctr"/>
                </a:tc>
                <a:tc>
                  <a:txBody>
                    <a:bodyPr/>
                    <a:lstStyle/>
                    <a:p>
                      <a:pPr algn="ctr"/>
                      <a:r>
                        <a:rPr lang="en-US" sz="2200" dirty="0"/>
                        <a:t>PRONOMS</a:t>
                      </a:r>
                    </a:p>
                  </a:txBody>
                  <a:tcPr anchor="ctr"/>
                </a:tc>
                <a:tc>
                  <a:txBody>
                    <a:bodyPr/>
                    <a:lstStyle/>
                    <a:p>
                      <a:pPr algn="ctr"/>
                      <a:r>
                        <a:rPr lang="en-US" sz="2200" dirty="0"/>
                        <a:t>FUNCTION WORDS</a:t>
                      </a:r>
                    </a:p>
                  </a:txBody>
                  <a:tcPr anchor="ctr"/>
                </a:tc>
                <a:extLst>
                  <a:ext uri="{0D108BD9-81ED-4DB2-BD59-A6C34878D82A}">
                    <a16:rowId xmlns:a16="http://schemas.microsoft.com/office/drawing/2014/main" val="61430395"/>
                  </a:ext>
                </a:extLst>
              </a:tr>
              <a:tr h="593809">
                <a:tc>
                  <a:txBody>
                    <a:bodyPr/>
                    <a:lstStyle/>
                    <a:p>
                      <a:pPr algn="ctr"/>
                      <a:r>
                        <a:rPr lang="en-US" sz="2200" dirty="0"/>
                        <a:t>Darija</a:t>
                      </a:r>
                    </a:p>
                  </a:txBody>
                  <a:tcPr anchor="ctr"/>
                </a:tc>
                <a:tc>
                  <a:txBody>
                    <a:bodyPr/>
                    <a:lstStyle/>
                    <a:p>
                      <a:pPr algn="ctr"/>
                      <a:r>
                        <a:rPr lang="en-US" sz="2200" dirty="0"/>
                        <a:t>5169</a:t>
                      </a:r>
                    </a:p>
                  </a:txBody>
                  <a:tcPr anchor="ctr"/>
                </a:tc>
                <a:tc>
                  <a:txBody>
                    <a:bodyPr/>
                    <a:lstStyle/>
                    <a:p>
                      <a:pPr algn="ctr"/>
                      <a:r>
                        <a:rPr lang="en-US" sz="2200" dirty="0"/>
                        <a:t>3132</a:t>
                      </a:r>
                    </a:p>
                  </a:txBody>
                  <a:tcPr anchor="ctr"/>
                </a:tc>
                <a:tc>
                  <a:txBody>
                    <a:bodyPr/>
                    <a:lstStyle/>
                    <a:p>
                      <a:pPr algn="ctr"/>
                      <a:r>
                        <a:rPr lang="en-US" sz="2200" dirty="0"/>
                        <a:t>1128</a:t>
                      </a:r>
                    </a:p>
                  </a:txBody>
                  <a:tcPr anchor="ctr"/>
                </a:tc>
                <a:tc>
                  <a:txBody>
                    <a:bodyPr/>
                    <a:lstStyle/>
                    <a:p>
                      <a:pPr algn="ctr"/>
                      <a:r>
                        <a:rPr lang="en-US" sz="2200" dirty="0"/>
                        <a:t>146</a:t>
                      </a:r>
                    </a:p>
                  </a:txBody>
                  <a:tcPr anchor="ctr"/>
                </a:tc>
                <a:tc>
                  <a:txBody>
                    <a:bodyPr/>
                    <a:lstStyle/>
                    <a:p>
                      <a:pPr algn="ctr"/>
                      <a:r>
                        <a:rPr lang="en-US" sz="2200" dirty="0"/>
                        <a:t>28</a:t>
                      </a:r>
                    </a:p>
                  </a:txBody>
                  <a:tcPr anchor="ctr"/>
                </a:tc>
                <a:tc>
                  <a:txBody>
                    <a:bodyPr/>
                    <a:lstStyle/>
                    <a:p>
                      <a:pPr algn="ctr"/>
                      <a:r>
                        <a:rPr lang="en-US" sz="2200" dirty="0"/>
                        <a:t>156</a:t>
                      </a:r>
                    </a:p>
                  </a:txBody>
                  <a:tcPr anchor="ctr"/>
                </a:tc>
                <a:extLst>
                  <a:ext uri="{0D108BD9-81ED-4DB2-BD59-A6C34878D82A}">
                    <a16:rowId xmlns:a16="http://schemas.microsoft.com/office/drawing/2014/main" val="1433632842"/>
                  </a:ext>
                </a:extLst>
              </a:tr>
              <a:tr h="593809">
                <a:tc>
                  <a:txBody>
                    <a:bodyPr/>
                    <a:lstStyle/>
                    <a:p>
                      <a:pPr algn="ctr"/>
                      <a:r>
                        <a:rPr lang="en-US" sz="2200" dirty="0"/>
                        <a:t>Foreign</a:t>
                      </a:r>
                    </a:p>
                  </a:txBody>
                  <a:tcPr anchor="ctr"/>
                </a:tc>
                <a:tc>
                  <a:txBody>
                    <a:bodyPr/>
                    <a:lstStyle/>
                    <a:p>
                      <a:pPr algn="ctr"/>
                      <a:r>
                        <a:rPr lang="en-US" sz="2200" dirty="0"/>
                        <a:t>295</a:t>
                      </a:r>
                    </a:p>
                  </a:txBody>
                  <a:tcPr anchor="ctr"/>
                </a:tc>
                <a:tc>
                  <a:txBody>
                    <a:bodyPr/>
                    <a:lstStyle/>
                    <a:p>
                      <a:pPr algn="ctr"/>
                      <a:r>
                        <a:rPr lang="en-US" sz="2200" dirty="0"/>
                        <a:t>28</a:t>
                      </a:r>
                    </a:p>
                  </a:txBody>
                  <a:tcPr anchor="ctr"/>
                </a:tc>
                <a:tc>
                  <a:txBody>
                    <a:bodyPr/>
                    <a:lstStyle/>
                    <a:p>
                      <a:pPr algn="ctr"/>
                      <a:r>
                        <a:rPr lang="en-US" sz="2200" dirty="0"/>
                        <a:t>16</a:t>
                      </a:r>
                    </a:p>
                  </a:txBody>
                  <a:tcPr anchor="ctr"/>
                </a:tc>
                <a:tc>
                  <a:txBody>
                    <a:bodyPr/>
                    <a:lstStyle/>
                    <a:p>
                      <a:pPr algn="ctr"/>
                      <a:r>
                        <a:rPr lang="en-US" sz="2200" dirty="0"/>
                        <a:t>6</a:t>
                      </a:r>
                    </a:p>
                  </a:txBody>
                  <a:tcPr anchor="ctr"/>
                </a:tc>
                <a:tc>
                  <a:txBody>
                    <a:bodyPr/>
                    <a:lstStyle/>
                    <a:p>
                      <a:pPr algn="ctr"/>
                      <a:r>
                        <a:rPr lang="en-US" sz="2200" dirty="0"/>
                        <a:t>-</a:t>
                      </a:r>
                    </a:p>
                  </a:txBody>
                  <a:tcPr anchor="ctr"/>
                </a:tc>
                <a:tc>
                  <a:txBody>
                    <a:bodyPr/>
                    <a:lstStyle/>
                    <a:p>
                      <a:pPr algn="ctr"/>
                      <a:r>
                        <a:rPr lang="en-US" sz="2200" dirty="0"/>
                        <a:t>4</a:t>
                      </a:r>
                    </a:p>
                  </a:txBody>
                  <a:tcPr anchor="ctr"/>
                </a:tc>
                <a:extLst>
                  <a:ext uri="{0D108BD9-81ED-4DB2-BD59-A6C34878D82A}">
                    <a16:rowId xmlns:a16="http://schemas.microsoft.com/office/drawing/2014/main" val="2836589866"/>
                  </a:ext>
                </a:extLst>
              </a:tr>
            </a:tbl>
          </a:graphicData>
        </a:graphic>
      </p:graphicFrame>
      <p:graphicFrame>
        <p:nvGraphicFramePr>
          <p:cNvPr id="21" name="Table 20">
            <a:extLst>
              <a:ext uri="{FF2B5EF4-FFF2-40B4-BE49-F238E27FC236}">
                <a16:creationId xmlns:a16="http://schemas.microsoft.com/office/drawing/2014/main" id="{6356FCFD-2396-43F4-AA33-9EB7A014AB17}"/>
              </a:ext>
            </a:extLst>
          </p:cNvPr>
          <p:cNvGraphicFramePr>
            <a:graphicFrameLocks noGrp="1"/>
          </p:cNvGraphicFramePr>
          <p:nvPr>
            <p:extLst>
              <p:ext uri="{D42A27DB-BD31-4B8C-83A1-F6EECF244321}">
                <p14:modId xmlns:p14="http://schemas.microsoft.com/office/powerpoint/2010/main" val="3328455020"/>
              </p:ext>
            </p:extLst>
          </p:nvPr>
        </p:nvGraphicFramePr>
        <p:xfrm>
          <a:off x="599104" y="4620902"/>
          <a:ext cx="10869641" cy="1896308"/>
        </p:xfrm>
        <a:graphic>
          <a:graphicData uri="http://schemas.openxmlformats.org/drawingml/2006/table">
            <a:tbl>
              <a:tblPr firstRow="1" bandRow="1">
                <a:tableStyleId>{21E4AEA4-8DFA-4A89-87EB-49C32662AFE0}</a:tableStyleId>
              </a:tblPr>
              <a:tblGrid>
                <a:gridCol w="3192513">
                  <a:extLst>
                    <a:ext uri="{9D8B030D-6E8A-4147-A177-3AD203B41FA5}">
                      <a16:colId xmlns:a16="http://schemas.microsoft.com/office/drawing/2014/main" val="2920545789"/>
                    </a:ext>
                  </a:extLst>
                </a:gridCol>
                <a:gridCol w="2696898">
                  <a:extLst>
                    <a:ext uri="{9D8B030D-6E8A-4147-A177-3AD203B41FA5}">
                      <a16:colId xmlns:a16="http://schemas.microsoft.com/office/drawing/2014/main" val="2386102360"/>
                    </a:ext>
                  </a:extLst>
                </a:gridCol>
                <a:gridCol w="1762177">
                  <a:extLst>
                    <a:ext uri="{9D8B030D-6E8A-4147-A177-3AD203B41FA5}">
                      <a16:colId xmlns:a16="http://schemas.microsoft.com/office/drawing/2014/main" val="2055034419"/>
                    </a:ext>
                  </a:extLst>
                </a:gridCol>
                <a:gridCol w="1746854">
                  <a:extLst>
                    <a:ext uri="{9D8B030D-6E8A-4147-A177-3AD203B41FA5}">
                      <a16:colId xmlns:a16="http://schemas.microsoft.com/office/drawing/2014/main" val="3866227839"/>
                    </a:ext>
                  </a:extLst>
                </a:gridCol>
                <a:gridCol w="1471199">
                  <a:extLst>
                    <a:ext uri="{9D8B030D-6E8A-4147-A177-3AD203B41FA5}">
                      <a16:colId xmlns:a16="http://schemas.microsoft.com/office/drawing/2014/main" val="834257583"/>
                    </a:ext>
                  </a:extLst>
                </a:gridCol>
              </a:tblGrid>
              <a:tr h="705500">
                <a:tc>
                  <a:txBody>
                    <a:bodyPr/>
                    <a:lstStyle/>
                    <a:p>
                      <a:pPr algn="ctr"/>
                      <a:r>
                        <a:rPr lang="en-US" sz="2200" dirty="0"/>
                        <a:t>DictPrefix</a:t>
                      </a:r>
                    </a:p>
                  </a:txBody>
                  <a:tcPr anchor="ctr"/>
                </a:tc>
                <a:tc>
                  <a:txBody>
                    <a:bodyPr/>
                    <a:lstStyle/>
                    <a:p>
                      <a:pPr algn="ctr"/>
                      <a:r>
                        <a:rPr lang="en-US" sz="2200" dirty="0"/>
                        <a:t>DictSuffix</a:t>
                      </a:r>
                    </a:p>
                  </a:txBody>
                  <a:tcPr anchor="ctr"/>
                </a:tc>
                <a:tc gridSpan="3">
                  <a:txBody>
                    <a:bodyPr/>
                    <a:lstStyle/>
                    <a:p>
                      <a:pPr algn="ctr"/>
                      <a:r>
                        <a:rPr lang="en-US" sz="2200" dirty="0"/>
                        <a:t>Compatibility Tables</a:t>
                      </a:r>
                    </a:p>
                  </a:txBody>
                  <a:tcPr anchor="ctr"/>
                </a:tc>
                <a:tc hMerge="1">
                  <a:txBody>
                    <a:bodyPr/>
                    <a:lstStyle/>
                    <a:p>
                      <a:pPr algn="ctr"/>
                      <a:endParaRPr lang="en-US" sz="2200" dirty="0"/>
                    </a:p>
                  </a:txBody>
                  <a:tcPr anchor="ctr"/>
                </a:tc>
                <a:tc hMerge="1">
                  <a:txBody>
                    <a:bodyPr/>
                    <a:lstStyle/>
                    <a:p>
                      <a:pPr algn="ctr"/>
                      <a:endParaRPr lang="en-US" sz="2200" dirty="0"/>
                    </a:p>
                  </a:txBody>
                  <a:tcPr anchor="ctr"/>
                </a:tc>
                <a:extLst>
                  <a:ext uri="{0D108BD9-81ED-4DB2-BD59-A6C34878D82A}">
                    <a16:rowId xmlns:a16="http://schemas.microsoft.com/office/drawing/2014/main" val="61430395"/>
                  </a:ext>
                </a:extLst>
              </a:tr>
              <a:tr h="595404">
                <a:tc>
                  <a:txBody>
                    <a:bodyPr/>
                    <a:lstStyle/>
                    <a:p>
                      <a:pPr algn="ctr"/>
                      <a:r>
                        <a:rPr lang="en-US" sz="2200" dirty="0"/>
                        <a:t>proclitics + prefixes</a:t>
                      </a:r>
                    </a:p>
                  </a:txBody>
                  <a:tcPr anchor="ctr"/>
                </a:tc>
                <a:tc>
                  <a:txBody>
                    <a:bodyPr/>
                    <a:lstStyle/>
                    <a:p>
                      <a:pPr algn="ctr"/>
                      <a:r>
                        <a:rPr lang="en-US" sz="2200" dirty="0"/>
                        <a:t>suffixes + proclitics</a:t>
                      </a:r>
                    </a:p>
                  </a:txBody>
                  <a:tcPr anchor="ctr"/>
                </a:tc>
                <a:tc>
                  <a:txBody>
                    <a:bodyPr/>
                    <a:lstStyle/>
                    <a:p>
                      <a:pPr algn="ctr"/>
                      <a:r>
                        <a:rPr lang="en-US" sz="2200" dirty="0"/>
                        <a:t>AB</a:t>
                      </a:r>
                    </a:p>
                  </a:txBody>
                  <a:tcPr anchor="ctr"/>
                </a:tc>
                <a:tc>
                  <a:txBody>
                    <a:bodyPr/>
                    <a:lstStyle/>
                    <a:p>
                      <a:pPr algn="ctr"/>
                      <a:r>
                        <a:rPr lang="en-US" sz="2200" dirty="0"/>
                        <a:t>BC</a:t>
                      </a:r>
                    </a:p>
                  </a:txBody>
                  <a:tcPr anchor="ctr"/>
                </a:tc>
                <a:tc>
                  <a:txBody>
                    <a:bodyPr/>
                    <a:lstStyle/>
                    <a:p>
                      <a:pPr algn="ctr"/>
                      <a:r>
                        <a:rPr lang="en-US" sz="2200" dirty="0"/>
                        <a:t>AC</a:t>
                      </a:r>
                    </a:p>
                  </a:txBody>
                  <a:tcPr anchor="ctr"/>
                </a:tc>
                <a:extLst>
                  <a:ext uri="{0D108BD9-81ED-4DB2-BD59-A6C34878D82A}">
                    <a16:rowId xmlns:a16="http://schemas.microsoft.com/office/drawing/2014/main" val="1433632842"/>
                  </a:ext>
                </a:extLst>
              </a:tr>
              <a:tr h="595404">
                <a:tc>
                  <a:txBody>
                    <a:bodyPr/>
                    <a:lstStyle/>
                    <a:p>
                      <a:pPr algn="ctr"/>
                      <a:r>
                        <a:rPr lang="en-US" sz="2200" dirty="0"/>
                        <a:t>297</a:t>
                      </a:r>
                    </a:p>
                  </a:txBody>
                  <a:tcPr anchor="ctr"/>
                </a:tc>
                <a:tc>
                  <a:txBody>
                    <a:bodyPr/>
                    <a:lstStyle/>
                    <a:p>
                      <a:pPr algn="ctr"/>
                      <a:r>
                        <a:rPr lang="en-US" sz="2200" dirty="0"/>
                        <a:t>570</a:t>
                      </a:r>
                    </a:p>
                  </a:txBody>
                  <a:tcPr anchor="ctr"/>
                </a:tc>
                <a:tc>
                  <a:txBody>
                    <a:bodyPr/>
                    <a:lstStyle/>
                    <a:p>
                      <a:pPr algn="ctr"/>
                      <a:r>
                        <a:rPr lang="en-US" sz="2200" dirty="0"/>
                        <a:t>770</a:t>
                      </a:r>
                    </a:p>
                  </a:txBody>
                  <a:tcPr anchor="ctr"/>
                </a:tc>
                <a:tc>
                  <a:txBody>
                    <a:bodyPr/>
                    <a:lstStyle/>
                    <a:p>
                      <a:pPr algn="ctr"/>
                      <a:r>
                        <a:rPr lang="en-US" sz="2200" dirty="0"/>
                        <a:t>780</a:t>
                      </a:r>
                    </a:p>
                  </a:txBody>
                  <a:tcPr anchor="ctr"/>
                </a:tc>
                <a:tc>
                  <a:txBody>
                    <a:bodyPr/>
                    <a:lstStyle/>
                    <a:p>
                      <a:pPr algn="ctr"/>
                      <a:r>
                        <a:rPr lang="en-US" sz="2200" dirty="0"/>
                        <a:t>1067</a:t>
                      </a:r>
                    </a:p>
                  </a:txBody>
                  <a:tcPr anchor="ctr"/>
                </a:tc>
                <a:extLst>
                  <a:ext uri="{0D108BD9-81ED-4DB2-BD59-A6C34878D82A}">
                    <a16:rowId xmlns:a16="http://schemas.microsoft.com/office/drawing/2014/main" val="2150633277"/>
                  </a:ext>
                </a:extLst>
              </a:tr>
            </a:tbl>
          </a:graphicData>
        </a:graphic>
      </p:graphicFrame>
      <p:sp>
        <p:nvSpPr>
          <p:cNvPr id="6" name="Rectangle: Rounded Corners 5">
            <a:extLst>
              <a:ext uri="{FF2B5EF4-FFF2-40B4-BE49-F238E27FC236}">
                <a16:creationId xmlns:a16="http://schemas.microsoft.com/office/drawing/2014/main" id="{E5CBE761-CE69-4A8E-8CFD-4F036D6B84B3}"/>
              </a:ext>
            </a:extLst>
          </p:cNvPr>
          <p:cNvSpPr/>
          <p:nvPr/>
        </p:nvSpPr>
        <p:spPr>
          <a:xfrm>
            <a:off x="11456795" y="6320579"/>
            <a:ext cx="615696" cy="409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21</a:t>
            </a:r>
          </a:p>
        </p:txBody>
      </p:sp>
    </p:spTree>
    <p:extLst>
      <p:ext uri="{BB962C8B-B14F-4D97-AF65-F5344CB8AC3E}">
        <p14:creationId xmlns:p14="http://schemas.microsoft.com/office/powerpoint/2010/main" val="301046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F774E5ED-D73D-4372-82FF-C648B03B2E6E}"/>
              </a:ext>
            </a:extLst>
          </p:cNvPr>
          <p:cNvSpPr/>
          <p:nvPr/>
        </p:nvSpPr>
        <p:spPr>
          <a:xfrm>
            <a:off x="6505211" y="5149261"/>
            <a:ext cx="1440000" cy="5400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Orthographic Variation</a:t>
            </a:r>
          </a:p>
        </p:txBody>
      </p:sp>
      <p:sp>
        <p:nvSpPr>
          <p:cNvPr id="19" name="Rectangle 18">
            <a:extLst>
              <a:ext uri="{FF2B5EF4-FFF2-40B4-BE49-F238E27FC236}">
                <a16:creationId xmlns:a16="http://schemas.microsoft.com/office/drawing/2014/main" id="{011317B2-3A9B-4A89-9342-E1D8E9A31E2D}"/>
              </a:ext>
            </a:extLst>
          </p:cNvPr>
          <p:cNvSpPr/>
          <p:nvPr/>
        </p:nvSpPr>
        <p:spPr>
          <a:xfrm>
            <a:off x="2475122" y="4216128"/>
            <a:ext cx="1296000" cy="7920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Output:</a:t>
            </a:r>
          </a:p>
          <a:p>
            <a:pPr algn="ctr"/>
            <a:r>
              <a:rPr lang="en-US" sz="1200" dirty="0">
                <a:latin typeface="Times New Roman" panose="02020603050405020304" pitchFamily="18" charset="0"/>
                <a:cs typeface="Times New Roman" panose="02020603050405020304" pitchFamily="18" charset="0"/>
              </a:rPr>
              <a:t>Vocalization, POS Tagging, English Gloss</a:t>
            </a:r>
          </a:p>
        </p:txBody>
      </p:sp>
      <p:cxnSp>
        <p:nvCxnSpPr>
          <p:cNvPr id="117" name="Straight Arrow Connector 116">
            <a:extLst>
              <a:ext uri="{FF2B5EF4-FFF2-40B4-BE49-F238E27FC236}">
                <a16:creationId xmlns:a16="http://schemas.microsoft.com/office/drawing/2014/main" id="{8DCA107C-E5B2-44E9-87D8-EC877BB0DE0D}"/>
              </a:ext>
            </a:extLst>
          </p:cNvPr>
          <p:cNvCxnSpPr>
            <a:cxnSpLocks/>
            <a:stCxn id="228" idx="3"/>
          </p:cNvCxnSpPr>
          <p:nvPr/>
        </p:nvCxnSpPr>
        <p:spPr>
          <a:xfrm flipV="1">
            <a:off x="4461556" y="2777314"/>
            <a:ext cx="2030799" cy="132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19414538-FBC7-4F32-9A22-AAA56A0DC063}"/>
              </a:ext>
            </a:extLst>
          </p:cNvPr>
          <p:cNvCxnSpPr>
            <a:cxnSpLocks/>
            <a:stCxn id="5" idx="2"/>
            <a:endCxn id="15" idx="0"/>
          </p:cNvCxnSpPr>
          <p:nvPr/>
        </p:nvCxnSpPr>
        <p:spPr>
          <a:xfrm flipH="1">
            <a:off x="7225211" y="2794288"/>
            <a:ext cx="11426" cy="5003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E877CBB0-1425-49A4-B266-D7A06FC5F553}"/>
              </a:ext>
            </a:extLst>
          </p:cNvPr>
          <p:cNvCxnSpPr>
            <a:cxnSpLocks/>
            <a:stCxn id="15" idx="2"/>
            <a:endCxn id="18" idx="0"/>
          </p:cNvCxnSpPr>
          <p:nvPr/>
        </p:nvCxnSpPr>
        <p:spPr>
          <a:xfrm>
            <a:off x="7225211" y="4014622"/>
            <a:ext cx="0" cy="113463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id="{08B1C386-8099-42E0-B3FE-06E949CFFAC3}"/>
              </a:ext>
            </a:extLst>
          </p:cNvPr>
          <p:cNvSpPr txBox="1"/>
          <p:nvPr/>
        </p:nvSpPr>
        <p:spPr>
          <a:xfrm>
            <a:off x="4966597" y="2500315"/>
            <a:ext cx="1197484" cy="307777"/>
          </a:xfrm>
          <a:prstGeom prst="rect">
            <a:avLst/>
          </a:prstGeom>
          <a:noFill/>
        </p:spPr>
        <p:txBody>
          <a:bodyPr wrap="square" rtlCol="0">
            <a:spAutoFit/>
          </a:bodyPr>
          <a:lstStyle/>
          <a:p>
            <a:r>
              <a:rPr lang="en-US" sz="1400" b="1" dirty="0">
                <a:solidFill>
                  <a:srgbClr val="FF0000"/>
                </a:solidFill>
                <a:latin typeface="Times New Roman" panose="02020603050405020304" pitchFamily="18" charset="0"/>
                <a:cs typeface="Times New Roman" panose="02020603050405020304" pitchFamily="18" charset="0"/>
              </a:rPr>
              <a:t>Not Found</a:t>
            </a:r>
          </a:p>
        </p:txBody>
      </p:sp>
      <p:sp>
        <p:nvSpPr>
          <p:cNvPr id="187" name="TextBox 186">
            <a:extLst>
              <a:ext uri="{FF2B5EF4-FFF2-40B4-BE49-F238E27FC236}">
                <a16:creationId xmlns:a16="http://schemas.microsoft.com/office/drawing/2014/main" id="{E5C464B2-F94A-4F94-87E1-D1620FD98CFB}"/>
              </a:ext>
            </a:extLst>
          </p:cNvPr>
          <p:cNvSpPr txBox="1"/>
          <p:nvPr/>
        </p:nvSpPr>
        <p:spPr>
          <a:xfrm>
            <a:off x="7171775" y="2842946"/>
            <a:ext cx="1197484" cy="276999"/>
          </a:xfrm>
          <a:prstGeom prst="rect">
            <a:avLst/>
          </a:prstGeom>
          <a:noFill/>
        </p:spPr>
        <p:txBody>
          <a:bodyPr wrap="square" rtlCol="0">
            <a:spAutoFit/>
          </a:bodyPr>
          <a:lstStyle/>
          <a:p>
            <a:r>
              <a:rPr lang="en-US" sz="1200" dirty="0">
                <a:solidFill>
                  <a:srgbClr val="FF0000"/>
                </a:solidFill>
                <a:latin typeface="Times New Roman" panose="02020603050405020304" pitchFamily="18" charset="0"/>
                <a:cs typeface="Times New Roman" panose="02020603050405020304" pitchFamily="18" charset="0"/>
              </a:rPr>
              <a:t>Not Found</a:t>
            </a:r>
          </a:p>
        </p:txBody>
      </p:sp>
      <p:sp>
        <p:nvSpPr>
          <p:cNvPr id="188" name="TextBox 187">
            <a:extLst>
              <a:ext uri="{FF2B5EF4-FFF2-40B4-BE49-F238E27FC236}">
                <a16:creationId xmlns:a16="http://schemas.microsoft.com/office/drawing/2014/main" id="{ACEB3E7F-8FA7-40D8-B016-4A8A2D5361BD}"/>
              </a:ext>
            </a:extLst>
          </p:cNvPr>
          <p:cNvSpPr txBox="1"/>
          <p:nvPr/>
        </p:nvSpPr>
        <p:spPr>
          <a:xfrm>
            <a:off x="7182912" y="4803576"/>
            <a:ext cx="1197484" cy="276999"/>
          </a:xfrm>
          <a:prstGeom prst="rect">
            <a:avLst/>
          </a:prstGeom>
          <a:noFill/>
        </p:spPr>
        <p:txBody>
          <a:bodyPr wrap="square" rtlCol="0">
            <a:spAutoFit/>
          </a:bodyPr>
          <a:lstStyle/>
          <a:p>
            <a:r>
              <a:rPr lang="en-US" sz="1200" dirty="0">
                <a:solidFill>
                  <a:srgbClr val="FF0000"/>
                </a:solidFill>
                <a:latin typeface="Times New Roman" panose="02020603050405020304" pitchFamily="18" charset="0"/>
                <a:cs typeface="Times New Roman" panose="02020603050405020304" pitchFamily="18" charset="0"/>
              </a:rPr>
              <a:t>Not Found</a:t>
            </a:r>
          </a:p>
        </p:txBody>
      </p:sp>
      <p:sp>
        <p:nvSpPr>
          <p:cNvPr id="189" name="TextBox 188">
            <a:extLst>
              <a:ext uri="{FF2B5EF4-FFF2-40B4-BE49-F238E27FC236}">
                <a16:creationId xmlns:a16="http://schemas.microsoft.com/office/drawing/2014/main" id="{9795CFAA-B67B-4327-A9AF-36DD322C1ADC}"/>
              </a:ext>
            </a:extLst>
          </p:cNvPr>
          <p:cNvSpPr txBox="1"/>
          <p:nvPr/>
        </p:nvSpPr>
        <p:spPr>
          <a:xfrm>
            <a:off x="3090541" y="3717040"/>
            <a:ext cx="967405" cy="307777"/>
          </a:xfrm>
          <a:prstGeom prst="rect">
            <a:avLst/>
          </a:prstGeom>
          <a:noFill/>
        </p:spPr>
        <p:txBody>
          <a:bodyPr wrap="square" rtlCol="0">
            <a:spAutoFit/>
          </a:bodyPr>
          <a:lstStyle/>
          <a:p>
            <a:r>
              <a:rPr lang="en-US" sz="1400" b="1" dirty="0">
                <a:solidFill>
                  <a:srgbClr val="92D050"/>
                </a:solidFill>
                <a:latin typeface="Times New Roman" panose="02020603050405020304" pitchFamily="18" charset="0"/>
                <a:cs typeface="Times New Roman" panose="02020603050405020304" pitchFamily="18" charset="0"/>
              </a:rPr>
              <a:t>Found</a:t>
            </a:r>
          </a:p>
        </p:txBody>
      </p:sp>
      <p:sp>
        <p:nvSpPr>
          <p:cNvPr id="5" name="Rectangle: Rounded Corners 4">
            <a:extLst>
              <a:ext uri="{FF2B5EF4-FFF2-40B4-BE49-F238E27FC236}">
                <a16:creationId xmlns:a16="http://schemas.microsoft.com/office/drawing/2014/main" id="{5029B608-73EA-49B8-B1C9-643278A78A96}"/>
              </a:ext>
            </a:extLst>
          </p:cNvPr>
          <p:cNvSpPr/>
          <p:nvPr/>
        </p:nvSpPr>
        <p:spPr>
          <a:xfrm>
            <a:off x="6768637" y="2074288"/>
            <a:ext cx="936000" cy="720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Code switching</a:t>
            </a:r>
          </a:p>
        </p:txBody>
      </p:sp>
      <p:grpSp>
        <p:nvGrpSpPr>
          <p:cNvPr id="9" name="Group 8">
            <a:extLst>
              <a:ext uri="{FF2B5EF4-FFF2-40B4-BE49-F238E27FC236}">
                <a16:creationId xmlns:a16="http://schemas.microsoft.com/office/drawing/2014/main" id="{C647C847-D073-4D91-A39F-0F244BFC706D}"/>
              </a:ext>
            </a:extLst>
          </p:cNvPr>
          <p:cNvGrpSpPr/>
          <p:nvPr/>
        </p:nvGrpSpPr>
        <p:grpSpPr>
          <a:xfrm>
            <a:off x="8097738" y="1949314"/>
            <a:ext cx="1179681" cy="1045848"/>
            <a:chOff x="121649" y="2171871"/>
            <a:chExt cx="1263750" cy="1034506"/>
          </a:xfrm>
        </p:grpSpPr>
        <p:sp>
          <p:nvSpPr>
            <p:cNvPr id="10" name="Rectangle 9">
              <a:extLst>
                <a:ext uri="{FF2B5EF4-FFF2-40B4-BE49-F238E27FC236}">
                  <a16:creationId xmlns:a16="http://schemas.microsoft.com/office/drawing/2014/main" id="{305F5CC6-28B5-49E4-8B74-8BD9E269E044}"/>
                </a:ext>
              </a:extLst>
            </p:cNvPr>
            <p:cNvSpPr/>
            <p:nvPr/>
          </p:nvSpPr>
          <p:spPr>
            <a:xfrm>
              <a:off x="121649" y="2932382"/>
              <a:ext cx="1263750" cy="273995"/>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MSA Resources</a:t>
              </a:r>
            </a:p>
          </p:txBody>
        </p:sp>
        <p:pic>
          <p:nvPicPr>
            <p:cNvPr id="11" name="Graphic 10" descr="Database">
              <a:extLst>
                <a:ext uri="{FF2B5EF4-FFF2-40B4-BE49-F238E27FC236}">
                  <a16:creationId xmlns:a16="http://schemas.microsoft.com/office/drawing/2014/main" id="{CBEFE90E-0127-4674-82B2-FC144A1BDF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3336" y="2171871"/>
              <a:ext cx="819018" cy="819021"/>
            </a:xfrm>
            <a:prstGeom prst="rect">
              <a:avLst/>
            </a:prstGeom>
          </p:spPr>
        </p:pic>
      </p:grpSp>
      <p:cxnSp>
        <p:nvCxnSpPr>
          <p:cNvPr id="209" name="Straight Connector 208">
            <a:extLst>
              <a:ext uri="{FF2B5EF4-FFF2-40B4-BE49-F238E27FC236}">
                <a16:creationId xmlns:a16="http://schemas.microsoft.com/office/drawing/2014/main" id="{EB532136-1CB0-4231-891D-9BA2B11B2780}"/>
              </a:ext>
            </a:extLst>
          </p:cNvPr>
          <p:cNvCxnSpPr>
            <a:cxnSpLocks/>
            <a:endCxn id="5" idx="3"/>
          </p:cNvCxnSpPr>
          <p:nvPr/>
        </p:nvCxnSpPr>
        <p:spPr>
          <a:xfrm flipH="1" flipV="1">
            <a:off x="7704637" y="2434288"/>
            <a:ext cx="725923" cy="11061"/>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5" name="Rectangle: Rounded Corners 14">
            <a:extLst>
              <a:ext uri="{FF2B5EF4-FFF2-40B4-BE49-F238E27FC236}">
                <a16:creationId xmlns:a16="http://schemas.microsoft.com/office/drawing/2014/main" id="{DAE0276A-0C18-4D75-BB01-41BC2F0A767E}"/>
              </a:ext>
            </a:extLst>
          </p:cNvPr>
          <p:cNvSpPr/>
          <p:nvPr/>
        </p:nvSpPr>
        <p:spPr>
          <a:xfrm>
            <a:off x="6775211" y="3294622"/>
            <a:ext cx="900000" cy="720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Code mixing</a:t>
            </a:r>
          </a:p>
        </p:txBody>
      </p:sp>
      <p:cxnSp>
        <p:nvCxnSpPr>
          <p:cNvPr id="210" name="Straight Connector 209">
            <a:extLst>
              <a:ext uri="{FF2B5EF4-FFF2-40B4-BE49-F238E27FC236}">
                <a16:creationId xmlns:a16="http://schemas.microsoft.com/office/drawing/2014/main" id="{7342EC95-D299-45F5-93B8-2E564947C02D}"/>
              </a:ext>
            </a:extLst>
          </p:cNvPr>
          <p:cNvCxnSpPr>
            <a:cxnSpLocks/>
            <a:endCxn id="15" idx="3"/>
          </p:cNvCxnSpPr>
          <p:nvPr/>
        </p:nvCxnSpPr>
        <p:spPr>
          <a:xfrm flipH="1" flipV="1">
            <a:off x="7675211" y="3654622"/>
            <a:ext cx="985744" cy="0"/>
          </a:xfrm>
          <a:prstGeom prst="line">
            <a:avLst/>
          </a:prstGeom>
          <a:ln w="28575"/>
        </p:spPr>
        <p:style>
          <a:lnRef idx="1">
            <a:schemeClr val="accent2"/>
          </a:lnRef>
          <a:fillRef idx="0">
            <a:schemeClr val="accent2"/>
          </a:fillRef>
          <a:effectRef idx="0">
            <a:schemeClr val="accent2"/>
          </a:effectRef>
          <a:fontRef idx="minor">
            <a:schemeClr val="tx1"/>
          </a:fontRef>
        </p:style>
      </p:cxnSp>
      <p:grpSp>
        <p:nvGrpSpPr>
          <p:cNvPr id="31" name="Gruppo 30">
            <a:extLst>
              <a:ext uri="{FF2B5EF4-FFF2-40B4-BE49-F238E27FC236}">
                <a16:creationId xmlns:a16="http://schemas.microsoft.com/office/drawing/2014/main" id="{9C06A9CE-4B6E-B6D7-3267-44316363675B}"/>
              </a:ext>
            </a:extLst>
          </p:cNvPr>
          <p:cNvGrpSpPr/>
          <p:nvPr/>
        </p:nvGrpSpPr>
        <p:grpSpPr>
          <a:xfrm>
            <a:off x="7729972" y="3195714"/>
            <a:ext cx="2340000" cy="1509228"/>
            <a:chOff x="8905167" y="1654204"/>
            <a:chExt cx="2340000" cy="1509228"/>
          </a:xfrm>
        </p:grpSpPr>
        <p:pic>
          <p:nvPicPr>
            <p:cNvPr id="14" name="Graphic 13" descr="Database">
              <a:extLst>
                <a:ext uri="{FF2B5EF4-FFF2-40B4-BE49-F238E27FC236}">
                  <a16:creationId xmlns:a16="http://schemas.microsoft.com/office/drawing/2014/main" id="{0951ACD5-B1D9-4BCE-87AA-BE088FC868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73417" y="1654204"/>
              <a:ext cx="850552" cy="827999"/>
            </a:xfrm>
            <a:prstGeom prst="rect">
              <a:avLst/>
            </a:prstGeom>
          </p:spPr>
        </p:pic>
        <p:sp>
          <p:nvSpPr>
            <p:cNvPr id="13" name="Rectangle 12">
              <a:extLst>
                <a:ext uri="{FF2B5EF4-FFF2-40B4-BE49-F238E27FC236}">
                  <a16:creationId xmlns:a16="http://schemas.microsoft.com/office/drawing/2014/main" id="{05200093-020C-49EC-8C8B-CC0ED0147F0B}"/>
                </a:ext>
              </a:extLst>
            </p:cNvPr>
            <p:cNvSpPr/>
            <p:nvPr/>
          </p:nvSpPr>
          <p:spPr>
            <a:xfrm>
              <a:off x="8905167" y="2332435"/>
              <a:ext cx="2340000" cy="830997"/>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        MSA : DictStem +</a:t>
              </a:r>
              <a:endParaRPr lang="en-US" sz="1200" b="1"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Darija: -DictPrefix</a:t>
              </a:r>
            </a:p>
            <a:p>
              <a:r>
                <a:rPr lang="en-US" sz="1200" dirty="0">
                  <a:latin typeface="Times New Roman" panose="02020603050405020304" pitchFamily="18" charset="0"/>
                  <a:cs typeface="Times New Roman" panose="02020603050405020304" pitchFamily="18" charset="0"/>
                </a:rPr>
                <a:t>                    - DictSuffix</a:t>
              </a:r>
            </a:p>
            <a:p>
              <a:r>
                <a:rPr lang="en-US" sz="1200" dirty="0">
                  <a:latin typeface="Times New Roman" panose="02020603050405020304" pitchFamily="18" charset="0"/>
                  <a:cs typeface="Times New Roman" panose="02020603050405020304" pitchFamily="18" charset="0"/>
                </a:rPr>
                <a:t>                    - Compatibility Tables</a:t>
              </a:r>
            </a:p>
          </p:txBody>
        </p:sp>
      </p:grpSp>
      <p:sp>
        <p:nvSpPr>
          <p:cNvPr id="225" name="Rectangle 224">
            <a:extLst>
              <a:ext uri="{FF2B5EF4-FFF2-40B4-BE49-F238E27FC236}">
                <a16:creationId xmlns:a16="http://schemas.microsoft.com/office/drawing/2014/main" id="{5C6242E7-6F21-4E98-83EB-36C2A5155439}"/>
              </a:ext>
            </a:extLst>
          </p:cNvPr>
          <p:cNvSpPr/>
          <p:nvPr/>
        </p:nvSpPr>
        <p:spPr>
          <a:xfrm>
            <a:off x="6474346" y="1991532"/>
            <a:ext cx="3600000" cy="378000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Times New Roman" panose="02020603050405020304" pitchFamily="18" charset="0"/>
              <a:cs typeface="Times New Roman" panose="02020603050405020304" pitchFamily="18" charset="0"/>
            </a:endParaRPr>
          </a:p>
        </p:txBody>
      </p:sp>
      <p:sp>
        <p:nvSpPr>
          <p:cNvPr id="226" name="TextBox 225">
            <a:extLst>
              <a:ext uri="{FF2B5EF4-FFF2-40B4-BE49-F238E27FC236}">
                <a16:creationId xmlns:a16="http://schemas.microsoft.com/office/drawing/2014/main" id="{6742A631-14AC-49CB-8789-2E2728064FD7}"/>
              </a:ext>
            </a:extLst>
          </p:cNvPr>
          <p:cNvSpPr txBox="1"/>
          <p:nvPr/>
        </p:nvSpPr>
        <p:spPr>
          <a:xfrm>
            <a:off x="7160555" y="1654197"/>
            <a:ext cx="2291083" cy="338554"/>
          </a:xfrm>
          <a:prstGeom prst="rect">
            <a:avLst/>
          </a:prstGeom>
          <a:noFill/>
        </p:spPr>
        <p:txBody>
          <a:bodyPr wrap="square" rtlCol="0">
            <a:spAutoFit/>
          </a:bodyPr>
          <a:lstStyle/>
          <a:p>
            <a:pPr algn="ctr"/>
            <a:r>
              <a:rPr lang="en-US" sz="1600" b="1" dirty="0">
                <a:solidFill>
                  <a:schemeClr val="accent1">
                    <a:lumMod val="75000"/>
                  </a:schemeClr>
                </a:solidFill>
                <a:latin typeface="Times New Roman" panose="02020603050405020304" pitchFamily="18" charset="0"/>
                <a:cs typeface="Times New Roman" panose="02020603050405020304" pitchFamily="18" charset="0"/>
              </a:rPr>
              <a:t>POSTPROCESSING</a:t>
            </a:r>
          </a:p>
        </p:txBody>
      </p:sp>
      <p:grpSp>
        <p:nvGrpSpPr>
          <p:cNvPr id="46" name="Gruppo 45">
            <a:extLst>
              <a:ext uri="{FF2B5EF4-FFF2-40B4-BE49-F238E27FC236}">
                <a16:creationId xmlns:a16="http://schemas.microsoft.com/office/drawing/2014/main" id="{B0F2A671-452B-1169-2A5E-B62882E3C917}"/>
              </a:ext>
            </a:extLst>
          </p:cNvPr>
          <p:cNvGrpSpPr/>
          <p:nvPr/>
        </p:nvGrpSpPr>
        <p:grpSpPr>
          <a:xfrm>
            <a:off x="1761556" y="1655229"/>
            <a:ext cx="2700000" cy="1926904"/>
            <a:chOff x="2593901" y="112687"/>
            <a:chExt cx="2592000" cy="1926904"/>
          </a:xfrm>
        </p:grpSpPr>
        <p:sp>
          <p:nvSpPr>
            <p:cNvPr id="4" name="Rectangle: Rounded Corners 3">
              <a:extLst>
                <a:ext uri="{FF2B5EF4-FFF2-40B4-BE49-F238E27FC236}">
                  <a16:creationId xmlns:a16="http://schemas.microsoft.com/office/drawing/2014/main" id="{6C644C02-E4F7-4F69-9CD2-B8C277D14A79}"/>
                </a:ext>
              </a:extLst>
            </p:cNvPr>
            <p:cNvSpPr/>
            <p:nvPr/>
          </p:nvSpPr>
          <p:spPr>
            <a:xfrm>
              <a:off x="4138447" y="826554"/>
              <a:ext cx="936000" cy="720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Processing of Darija</a:t>
              </a:r>
            </a:p>
          </p:txBody>
        </p:sp>
        <p:grpSp>
          <p:nvGrpSpPr>
            <p:cNvPr id="6" name="Group 5">
              <a:extLst>
                <a:ext uri="{FF2B5EF4-FFF2-40B4-BE49-F238E27FC236}">
                  <a16:creationId xmlns:a16="http://schemas.microsoft.com/office/drawing/2014/main" id="{642A1F22-A750-4BB7-9FE0-7A9E1F685CFE}"/>
                </a:ext>
              </a:extLst>
            </p:cNvPr>
            <p:cNvGrpSpPr/>
            <p:nvPr/>
          </p:nvGrpSpPr>
          <p:grpSpPr>
            <a:xfrm>
              <a:off x="2594912" y="657612"/>
              <a:ext cx="1242648" cy="1045847"/>
              <a:chOff x="597828" y="2171870"/>
              <a:chExt cx="1399437" cy="1034507"/>
            </a:xfrm>
          </p:grpSpPr>
          <p:sp>
            <p:nvSpPr>
              <p:cNvPr id="7" name="Rectangle 6">
                <a:extLst>
                  <a:ext uri="{FF2B5EF4-FFF2-40B4-BE49-F238E27FC236}">
                    <a16:creationId xmlns:a16="http://schemas.microsoft.com/office/drawing/2014/main" id="{349E56C3-1550-4C50-9B2F-F59E6D4E56A7}"/>
                  </a:ext>
                </a:extLst>
              </p:cNvPr>
              <p:cNvSpPr/>
              <p:nvPr/>
            </p:nvSpPr>
            <p:spPr>
              <a:xfrm>
                <a:off x="597828" y="2932382"/>
                <a:ext cx="1399437" cy="273995"/>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Darija Resources</a:t>
                </a:r>
              </a:p>
            </p:txBody>
          </p:sp>
          <p:pic>
            <p:nvPicPr>
              <p:cNvPr id="8" name="Graphic 7" descr="Database">
                <a:extLst>
                  <a:ext uri="{FF2B5EF4-FFF2-40B4-BE49-F238E27FC236}">
                    <a16:creationId xmlns:a16="http://schemas.microsoft.com/office/drawing/2014/main" id="{C8D54800-0987-46DF-96F3-421BF814C7D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9953" y="2171870"/>
                <a:ext cx="890241" cy="890241"/>
              </a:xfrm>
              <a:prstGeom prst="rect">
                <a:avLst/>
              </a:prstGeom>
            </p:spPr>
          </p:pic>
        </p:grpSp>
        <p:cxnSp>
          <p:nvCxnSpPr>
            <p:cNvPr id="207" name="Straight Connector 206">
              <a:extLst>
                <a:ext uri="{FF2B5EF4-FFF2-40B4-BE49-F238E27FC236}">
                  <a16:creationId xmlns:a16="http://schemas.microsoft.com/office/drawing/2014/main" id="{4BCE0987-B015-4F05-938C-B040A119F406}"/>
                </a:ext>
              </a:extLst>
            </p:cNvPr>
            <p:cNvCxnSpPr>
              <a:cxnSpLocks/>
              <a:endCxn id="4" idx="1"/>
            </p:cNvCxnSpPr>
            <p:nvPr/>
          </p:nvCxnSpPr>
          <p:spPr>
            <a:xfrm flipV="1">
              <a:off x="3016250" y="1186554"/>
              <a:ext cx="1122197" cy="11060"/>
            </a:xfrm>
            <a:prstGeom prst="line">
              <a:avLst/>
            </a:prstGeom>
            <a:ln w="28575"/>
          </p:spPr>
          <p:style>
            <a:lnRef idx="1">
              <a:schemeClr val="accent2"/>
            </a:lnRef>
            <a:fillRef idx="0">
              <a:schemeClr val="accent2"/>
            </a:fillRef>
            <a:effectRef idx="0">
              <a:schemeClr val="accent2"/>
            </a:effectRef>
            <a:fontRef idx="minor">
              <a:schemeClr val="tx1"/>
            </a:fontRef>
          </p:style>
        </p:cxnSp>
        <p:grpSp>
          <p:nvGrpSpPr>
            <p:cNvPr id="45" name="Gruppo 44">
              <a:extLst>
                <a:ext uri="{FF2B5EF4-FFF2-40B4-BE49-F238E27FC236}">
                  <a16:creationId xmlns:a16="http://schemas.microsoft.com/office/drawing/2014/main" id="{9C3A2522-ACB0-327D-094A-8421EF9B6E0A}"/>
                </a:ext>
              </a:extLst>
            </p:cNvPr>
            <p:cNvGrpSpPr/>
            <p:nvPr/>
          </p:nvGrpSpPr>
          <p:grpSpPr>
            <a:xfrm>
              <a:off x="2593901" y="112687"/>
              <a:ext cx="2592000" cy="1926904"/>
              <a:chOff x="2593901" y="112687"/>
              <a:chExt cx="2592000" cy="1926904"/>
            </a:xfrm>
          </p:grpSpPr>
          <p:sp>
            <p:nvSpPr>
              <p:cNvPr id="228" name="Rectangle 227">
                <a:extLst>
                  <a:ext uri="{FF2B5EF4-FFF2-40B4-BE49-F238E27FC236}">
                    <a16:creationId xmlns:a16="http://schemas.microsoft.com/office/drawing/2014/main" id="{F0CBE140-4988-42F2-96F5-0993A7190478}"/>
                  </a:ext>
                </a:extLst>
              </p:cNvPr>
              <p:cNvSpPr/>
              <p:nvPr/>
            </p:nvSpPr>
            <p:spPr>
              <a:xfrm>
                <a:off x="2593901" y="456372"/>
                <a:ext cx="2592000" cy="158321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Times New Roman" panose="02020603050405020304" pitchFamily="18" charset="0"/>
                  <a:cs typeface="Times New Roman" panose="02020603050405020304" pitchFamily="18" charset="0"/>
                </a:endParaRPr>
              </a:p>
            </p:txBody>
          </p:sp>
          <p:sp>
            <p:nvSpPr>
              <p:cNvPr id="229" name="TextBox 228">
                <a:extLst>
                  <a:ext uri="{FF2B5EF4-FFF2-40B4-BE49-F238E27FC236}">
                    <a16:creationId xmlns:a16="http://schemas.microsoft.com/office/drawing/2014/main" id="{146B882A-D088-4522-876C-E6DEA1E6A613}"/>
                  </a:ext>
                </a:extLst>
              </p:cNvPr>
              <p:cNvSpPr txBox="1"/>
              <p:nvPr/>
            </p:nvSpPr>
            <p:spPr>
              <a:xfrm>
                <a:off x="2862246" y="112687"/>
                <a:ext cx="2055310" cy="338554"/>
              </a:xfrm>
              <a:prstGeom prst="rect">
                <a:avLst/>
              </a:prstGeom>
              <a:noFill/>
            </p:spPr>
            <p:txBody>
              <a:bodyPr wrap="square" rtlCol="0">
                <a:spAutoFit/>
              </a:bodyPr>
              <a:lstStyle/>
              <a:p>
                <a:pPr algn="ctr"/>
                <a:r>
                  <a:rPr lang="en-US" sz="1600" b="1" dirty="0">
                    <a:solidFill>
                      <a:schemeClr val="accent1">
                        <a:lumMod val="75000"/>
                      </a:schemeClr>
                    </a:solidFill>
                    <a:latin typeface="Times New Roman" panose="02020603050405020304" pitchFamily="18" charset="0"/>
                    <a:cs typeface="Times New Roman" panose="02020603050405020304" pitchFamily="18" charset="0"/>
                  </a:rPr>
                  <a:t>PROCESSING</a:t>
                </a:r>
              </a:p>
            </p:txBody>
          </p:sp>
        </p:grpSp>
      </p:grpSp>
      <p:sp>
        <p:nvSpPr>
          <p:cNvPr id="234" name="TextBox 233">
            <a:extLst>
              <a:ext uri="{FF2B5EF4-FFF2-40B4-BE49-F238E27FC236}">
                <a16:creationId xmlns:a16="http://schemas.microsoft.com/office/drawing/2014/main" id="{B9949C6E-0280-40A0-8456-41D3837AF04C}"/>
              </a:ext>
            </a:extLst>
          </p:cNvPr>
          <p:cNvSpPr txBox="1"/>
          <p:nvPr/>
        </p:nvSpPr>
        <p:spPr>
          <a:xfrm>
            <a:off x="4615140" y="4374141"/>
            <a:ext cx="967405" cy="307777"/>
          </a:xfrm>
          <a:prstGeom prst="rect">
            <a:avLst/>
          </a:prstGeom>
          <a:noFill/>
        </p:spPr>
        <p:txBody>
          <a:bodyPr wrap="square" rtlCol="0">
            <a:spAutoFit/>
          </a:bodyPr>
          <a:lstStyle/>
          <a:p>
            <a:r>
              <a:rPr lang="en-US" sz="1400" b="1" dirty="0">
                <a:solidFill>
                  <a:srgbClr val="92D050"/>
                </a:solidFill>
                <a:latin typeface="Times New Roman" panose="02020603050405020304" pitchFamily="18" charset="0"/>
                <a:cs typeface="Times New Roman" panose="02020603050405020304" pitchFamily="18" charset="0"/>
              </a:rPr>
              <a:t>Found</a:t>
            </a:r>
          </a:p>
        </p:txBody>
      </p:sp>
      <p:sp>
        <p:nvSpPr>
          <p:cNvPr id="243" name="Oval 242">
            <a:extLst>
              <a:ext uri="{FF2B5EF4-FFF2-40B4-BE49-F238E27FC236}">
                <a16:creationId xmlns:a16="http://schemas.microsoft.com/office/drawing/2014/main" id="{945D7CC4-3170-46FB-8488-062240173425}"/>
              </a:ext>
            </a:extLst>
          </p:cNvPr>
          <p:cNvSpPr/>
          <p:nvPr/>
        </p:nvSpPr>
        <p:spPr>
          <a:xfrm>
            <a:off x="6505211" y="6099058"/>
            <a:ext cx="1440000" cy="540000"/>
          </a:xfrm>
          <a:prstGeom prst="ellipse">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latin typeface="Times New Roman" panose="02020603050405020304" pitchFamily="18" charset="0"/>
                <a:cs typeface="Times New Roman" panose="02020603050405020304" pitchFamily="18" charset="0"/>
              </a:rPr>
              <a:t>Manual correction</a:t>
            </a:r>
          </a:p>
        </p:txBody>
      </p:sp>
      <p:cxnSp>
        <p:nvCxnSpPr>
          <p:cNvPr id="252" name="Straight Arrow Connector 251">
            <a:extLst>
              <a:ext uri="{FF2B5EF4-FFF2-40B4-BE49-F238E27FC236}">
                <a16:creationId xmlns:a16="http://schemas.microsoft.com/office/drawing/2014/main" id="{E59D0FAA-0D7A-4537-BFE0-AB8A3E88F201}"/>
              </a:ext>
            </a:extLst>
          </p:cNvPr>
          <p:cNvCxnSpPr>
            <a:cxnSpLocks/>
            <a:stCxn id="18" idx="4"/>
            <a:endCxn id="243" idx="0"/>
          </p:cNvCxnSpPr>
          <p:nvPr/>
        </p:nvCxnSpPr>
        <p:spPr>
          <a:xfrm>
            <a:off x="7225211" y="5689261"/>
            <a:ext cx="0" cy="4097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27">
            <a:extLst>
              <a:ext uri="{FF2B5EF4-FFF2-40B4-BE49-F238E27FC236}">
                <a16:creationId xmlns:a16="http://schemas.microsoft.com/office/drawing/2014/main" id="{60041F4B-A01C-F771-5B58-F122AEAE0D73}"/>
              </a:ext>
            </a:extLst>
          </p:cNvPr>
          <p:cNvSpPr/>
          <p:nvPr/>
        </p:nvSpPr>
        <p:spPr>
          <a:xfrm>
            <a:off x="6492355" y="1997882"/>
            <a:ext cx="3600000" cy="27360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Times New Roman" panose="02020603050405020304" pitchFamily="18" charset="0"/>
              <a:cs typeface="Times New Roman" panose="02020603050405020304" pitchFamily="18" charset="0"/>
            </a:endParaRPr>
          </a:p>
        </p:txBody>
      </p:sp>
      <p:sp>
        <p:nvSpPr>
          <p:cNvPr id="42" name="TextBox 252">
            <a:extLst>
              <a:ext uri="{FF2B5EF4-FFF2-40B4-BE49-F238E27FC236}">
                <a16:creationId xmlns:a16="http://schemas.microsoft.com/office/drawing/2014/main" id="{B50FB461-EAA4-ECF7-D22B-22CB934C64C6}"/>
              </a:ext>
            </a:extLst>
          </p:cNvPr>
          <p:cNvSpPr txBox="1"/>
          <p:nvPr/>
        </p:nvSpPr>
        <p:spPr>
          <a:xfrm>
            <a:off x="7379789" y="5767347"/>
            <a:ext cx="1197484" cy="276999"/>
          </a:xfrm>
          <a:prstGeom prst="rect">
            <a:avLst/>
          </a:prstGeom>
          <a:noFill/>
        </p:spPr>
        <p:txBody>
          <a:bodyPr wrap="square" rtlCol="0">
            <a:spAutoFit/>
          </a:bodyPr>
          <a:lstStyle/>
          <a:p>
            <a:r>
              <a:rPr lang="en-US" sz="1200" dirty="0">
                <a:solidFill>
                  <a:srgbClr val="FF0000"/>
                </a:solidFill>
                <a:latin typeface="Times New Roman" panose="02020603050405020304" pitchFamily="18" charset="0"/>
                <a:cs typeface="Times New Roman" panose="02020603050405020304" pitchFamily="18" charset="0"/>
              </a:rPr>
              <a:t>Not Found</a:t>
            </a:r>
          </a:p>
        </p:txBody>
      </p:sp>
      <p:sp>
        <p:nvSpPr>
          <p:cNvPr id="47" name="TextBox 233">
            <a:extLst>
              <a:ext uri="{FF2B5EF4-FFF2-40B4-BE49-F238E27FC236}">
                <a16:creationId xmlns:a16="http://schemas.microsoft.com/office/drawing/2014/main" id="{2D3D8BAC-5E99-16D4-EEAC-B6AE54E6C7F9}"/>
              </a:ext>
            </a:extLst>
          </p:cNvPr>
          <p:cNvSpPr txBox="1"/>
          <p:nvPr/>
        </p:nvSpPr>
        <p:spPr>
          <a:xfrm rot="1711322">
            <a:off x="4684990" y="5278398"/>
            <a:ext cx="967405" cy="307777"/>
          </a:xfrm>
          <a:prstGeom prst="rect">
            <a:avLst/>
          </a:prstGeom>
          <a:noFill/>
        </p:spPr>
        <p:txBody>
          <a:bodyPr wrap="square" rtlCol="0">
            <a:spAutoFit/>
          </a:bodyPr>
          <a:lstStyle/>
          <a:p>
            <a:r>
              <a:rPr lang="en-US" sz="1400" b="1" dirty="0">
                <a:solidFill>
                  <a:srgbClr val="92D050"/>
                </a:solidFill>
                <a:latin typeface="Times New Roman" panose="02020603050405020304" pitchFamily="18" charset="0"/>
                <a:cs typeface="Times New Roman" panose="02020603050405020304" pitchFamily="18" charset="0"/>
              </a:rPr>
              <a:t>Found</a:t>
            </a:r>
          </a:p>
        </p:txBody>
      </p:sp>
      <p:cxnSp>
        <p:nvCxnSpPr>
          <p:cNvPr id="51" name="Connettore 2 50">
            <a:extLst>
              <a:ext uri="{FF2B5EF4-FFF2-40B4-BE49-F238E27FC236}">
                <a16:creationId xmlns:a16="http://schemas.microsoft.com/office/drawing/2014/main" id="{BA2E0A3B-C9B5-10DB-45D6-CD203829A5DC}"/>
              </a:ext>
            </a:extLst>
          </p:cNvPr>
          <p:cNvCxnSpPr>
            <a:stCxn id="228" idx="2"/>
            <a:endCxn id="19" idx="0"/>
          </p:cNvCxnSpPr>
          <p:nvPr/>
        </p:nvCxnSpPr>
        <p:spPr>
          <a:xfrm>
            <a:off x="3111556" y="3582133"/>
            <a:ext cx="11566" cy="633995"/>
          </a:xfrm>
          <a:prstGeom prst="straightConnector1">
            <a:avLst/>
          </a:prstGeom>
          <a:ln w="2857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Connettore 2 51">
            <a:extLst>
              <a:ext uri="{FF2B5EF4-FFF2-40B4-BE49-F238E27FC236}">
                <a16:creationId xmlns:a16="http://schemas.microsoft.com/office/drawing/2014/main" id="{6FDCC5C9-7D62-B5A8-4B66-347145397A84}"/>
              </a:ext>
            </a:extLst>
          </p:cNvPr>
          <p:cNvCxnSpPr>
            <a:cxnSpLocks/>
          </p:cNvCxnSpPr>
          <p:nvPr/>
        </p:nvCxnSpPr>
        <p:spPr>
          <a:xfrm flipH="1" flipV="1">
            <a:off x="3792355" y="4681918"/>
            <a:ext cx="2700000" cy="0"/>
          </a:xfrm>
          <a:prstGeom prst="straightConnector1">
            <a:avLst/>
          </a:prstGeom>
          <a:ln w="2857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 name="Connettore 2 55">
            <a:extLst>
              <a:ext uri="{FF2B5EF4-FFF2-40B4-BE49-F238E27FC236}">
                <a16:creationId xmlns:a16="http://schemas.microsoft.com/office/drawing/2014/main" id="{9E3B771A-9C35-9219-D8ED-905118850672}"/>
              </a:ext>
            </a:extLst>
          </p:cNvPr>
          <p:cNvCxnSpPr>
            <a:cxnSpLocks/>
          </p:cNvCxnSpPr>
          <p:nvPr/>
        </p:nvCxnSpPr>
        <p:spPr>
          <a:xfrm flipH="1" flipV="1">
            <a:off x="3771122" y="4733882"/>
            <a:ext cx="2734089" cy="1636280"/>
          </a:xfrm>
          <a:prstGeom prst="straightConnector1">
            <a:avLst/>
          </a:prstGeom>
          <a:ln w="2857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9" name="Rectangle: Rounded Corners 58">
            <a:extLst>
              <a:ext uri="{FF2B5EF4-FFF2-40B4-BE49-F238E27FC236}">
                <a16:creationId xmlns:a16="http://schemas.microsoft.com/office/drawing/2014/main" id="{457D89E9-4E3F-4E79-9731-2A0DC8B8FCF9}"/>
              </a:ext>
            </a:extLst>
          </p:cNvPr>
          <p:cNvSpPr/>
          <p:nvPr/>
        </p:nvSpPr>
        <p:spPr>
          <a:xfrm>
            <a:off x="206062" y="218942"/>
            <a:ext cx="3368411" cy="428252"/>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2800" dirty="0"/>
              <a:t>DiMorph</a:t>
            </a:r>
          </a:p>
        </p:txBody>
      </p:sp>
      <p:sp>
        <p:nvSpPr>
          <p:cNvPr id="61" name="Rectangle: Rounded Corners 60">
            <a:extLst>
              <a:ext uri="{FF2B5EF4-FFF2-40B4-BE49-F238E27FC236}">
                <a16:creationId xmlns:a16="http://schemas.microsoft.com/office/drawing/2014/main" id="{1042E1AC-0B91-491D-B6CD-777A4E403EE0}"/>
              </a:ext>
            </a:extLst>
          </p:cNvPr>
          <p:cNvSpPr/>
          <p:nvPr/>
        </p:nvSpPr>
        <p:spPr>
          <a:xfrm>
            <a:off x="6891558" y="538044"/>
            <a:ext cx="2613327" cy="62410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Postprocessing</a:t>
            </a:r>
          </a:p>
        </p:txBody>
      </p:sp>
      <p:sp>
        <p:nvSpPr>
          <p:cNvPr id="43" name="Rectangle: Rounded Corners 42">
            <a:extLst>
              <a:ext uri="{FF2B5EF4-FFF2-40B4-BE49-F238E27FC236}">
                <a16:creationId xmlns:a16="http://schemas.microsoft.com/office/drawing/2014/main" id="{57F88083-6554-4D90-801A-E4AEF75FA457}"/>
              </a:ext>
            </a:extLst>
          </p:cNvPr>
          <p:cNvSpPr/>
          <p:nvPr/>
        </p:nvSpPr>
        <p:spPr>
          <a:xfrm>
            <a:off x="11456795" y="6320579"/>
            <a:ext cx="615696" cy="409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22</a:t>
            </a:r>
          </a:p>
        </p:txBody>
      </p:sp>
    </p:spTree>
    <p:extLst>
      <p:ext uri="{BB962C8B-B14F-4D97-AF65-F5344CB8AC3E}">
        <p14:creationId xmlns:p14="http://schemas.microsoft.com/office/powerpoint/2010/main" val="75973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6"/>
                                        </p:tgtEl>
                                        <p:attrNameLst>
                                          <p:attrName>style.visibility</p:attrName>
                                        </p:attrNameLst>
                                      </p:cBhvr>
                                      <p:to>
                                        <p:strVal val="visible"/>
                                      </p:to>
                                    </p:set>
                                    <p:anim calcmode="lin" valueType="num">
                                      <p:cBhvr additive="base">
                                        <p:cTn id="11" dur="500" fill="hold"/>
                                        <p:tgtEl>
                                          <p:spTgt spid="186"/>
                                        </p:tgtEl>
                                        <p:attrNameLst>
                                          <p:attrName>ppt_x</p:attrName>
                                        </p:attrNameLst>
                                      </p:cBhvr>
                                      <p:tavLst>
                                        <p:tav tm="0">
                                          <p:val>
                                            <p:strVal val="0-#ppt_w/2"/>
                                          </p:val>
                                        </p:tav>
                                        <p:tav tm="100000">
                                          <p:val>
                                            <p:strVal val="#ppt_x"/>
                                          </p:val>
                                        </p:tav>
                                      </p:tavLst>
                                    </p:anim>
                                    <p:anim calcmode="lin" valueType="num">
                                      <p:cBhvr additive="base">
                                        <p:cTn id="12" dur="500" fill="hold"/>
                                        <p:tgtEl>
                                          <p:spTgt spid="18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17"/>
                                        </p:tgtEl>
                                        <p:attrNameLst>
                                          <p:attrName>style.visibility</p:attrName>
                                        </p:attrNameLst>
                                      </p:cBhvr>
                                      <p:to>
                                        <p:strVal val="visible"/>
                                      </p:to>
                                    </p:set>
                                    <p:anim calcmode="lin" valueType="num">
                                      <p:cBhvr additive="base">
                                        <p:cTn id="15" dur="500" fill="hold"/>
                                        <p:tgtEl>
                                          <p:spTgt spid="117"/>
                                        </p:tgtEl>
                                        <p:attrNameLst>
                                          <p:attrName>ppt_x</p:attrName>
                                        </p:attrNameLst>
                                      </p:cBhvr>
                                      <p:tavLst>
                                        <p:tav tm="0">
                                          <p:val>
                                            <p:strVal val="0-#ppt_w/2"/>
                                          </p:val>
                                        </p:tav>
                                        <p:tav tm="100000">
                                          <p:val>
                                            <p:strVal val="#ppt_x"/>
                                          </p:val>
                                        </p:tav>
                                      </p:tavLst>
                                    </p:anim>
                                    <p:anim calcmode="lin" valueType="num">
                                      <p:cBhvr additive="base">
                                        <p:cTn id="16" dur="500" fill="hold"/>
                                        <p:tgtEl>
                                          <p:spTgt spid="11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26"/>
                                        </p:tgtEl>
                                        <p:attrNameLst>
                                          <p:attrName>style.visibility</p:attrName>
                                        </p:attrNameLst>
                                      </p:cBhvr>
                                      <p:to>
                                        <p:strVal val="visible"/>
                                      </p:to>
                                    </p:set>
                                    <p:animEffect transition="in" filter="barn(inVertical)">
                                      <p:cBhvr>
                                        <p:cTn id="21" dur="500"/>
                                        <p:tgtEl>
                                          <p:spTgt spid="226"/>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barn(inVertical)">
                                      <p:cBhvr>
                                        <p:cTn id="24" dur="500"/>
                                        <p:tgtEl>
                                          <p:spTgt spid="25"/>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25"/>
                                        </p:tgtEl>
                                        <p:attrNameLst>
                                          <p:attrName>style.visibility</p:attrName>
                                        </p:attrNameLst>
                                      </p:cBhvr>
                                      <p:to>
                                        <p:strVal val="visible"/>
                                      </p:to>
                                    </p:set>
                                    <p:animEffect transition="in" filter="barn(inVertical)">
                                      <p:cBhvr>
                                        <p:cTn id="27" dur="500"/>
                                        <p:tgtEl>
                                          <p:spTgt spid="22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0-#ppt_h/2"/>
                                          </p:val>
                                        </p:tav>
                                        <p:tav tm="100000">
                                          <p:val>
                                            <p:strVal val="#ppt_y"/>
                                          </p:val>
                                        </p:tav>
                                      </p:tavLst>
                                    </p:anim>
                                  </p:childTnLst>
                                </p:cTn>
                              </p:par>
                              <p:par>
                                <p:cTn id="34" presetID="2" presetClass="entr" presetSubtype="1"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0-#ppt_h/2"/>
                                          </p:val>
                                        </p:tav>
                                        <p:tav tm="100000">
                                          <p:val>
                                            <p:strVal val="#ppt_y"/>
                                          </p:val>
                                        </p:tav>
                                      </p:tavLst>
                                    </p:anim>
                                  </p:childTnLst>
                                </p:cTn>
                              </p:par>
                              <p:par>
                                <p:cTn id="38" presetID="2" presetClass="entr" presetSubtype="1" fill="hold" nodeType="withEffect">
                                  <p:stCondLst>
                                    <p:cond delay="0"/>
                                  </p:stCondLst>
                                  <p:childTnLst>
                                    <p:set>
                                      <p:cBhvr>
                                        <p:cTn id="39" dur="1" fill="hold">
                                          <p:stCondLst>
                                            <p:cond delay="0"/>
                                          </p:stCondLst>
                                        </p:cTn>
                                        <p:tgtEl>
                                          <p:spTgt spid="209"/>
                                        </p:tgtEl>
                                        <p:attrNameLst>
                                          <p:attrName>style.visibility</p:attrName>
                                        </p:attrNameLst>
                                      </p:cBhvr>
                                      <p:to>
                                        <p:strVal val="visible"/>
                                      </p:to>
                                    </p:set>
                                    <p:anim calcmode="lin" valueType="num">
                                      <p:cBhvr additive="base">
                                        <p:cTn id="40" dur="500" fill="hold"/>
                                        <p:tgtEl>
                                          <p:spTgt spid="209"/>
                                        </p:tgtEl>
                                        <p:attrNameLst>
                                          <p:attrName>ppt_x</p:attrName>
                                        </p:attrNameLst>
                                      </p:cBhvr>
                                      <p:tavLst>
                                        <p:tav tm="0">
                                          <p:val>
                                            <p:strVal val="#ppt_x"/>
                                          </p:val>
                                        </p:tav>
                                        <p:tav tm="100000">
                                          <p:val>
                                            <p:strVal val="#ppt_x"/>
                                          </p:val>
                                        </p:tav>
                                      </p:tavLst>
                                    </p:anim>
                                    <p:anim calcmode="lin" valueType="num">
                                      <p:cBhvr additive="base">
                                        <p:cTn id="41" dur="500" fill="hold"/>
                                        <p:tgtEl>
                                          <p:spTgt spid="209"/>
                                        </p:tgtEl>
                                        <p:attrNameLst>
                                          <p:attrName>ppt_y</p:attrName>
                                        </p:attrNameLst>
                                      </p:cBhvr>
                                      <p:tavLst>
                                        <p:tav tm="0">
                                          <p:val>
                                            <p:strVal val="0-#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1" fill="hold" nodeType="clickEffect">
                                  <p:stCondLst>
                                    <p:cond delay="0"/>
                                  </p:stCondLst>
                                  <p:childTnLst>
                                    <p:set>
                                      <p:cBhvr>
                                        <p:cTn id="45" dur="1" fill="hold">
                                          <p:stCondLst>
                                            <p:cond delay="0"/>
                                          </p:stCondLst>
                                        </p:cTn>
                                        <p:tgtEl>
                                          <p:spTgt spid="118"/>
                                        </p:tgtEl>
                                        <p:attrNameLst>
                                          <p:attrName>style.visibility</p:attrName>
                                        </p:attrNameLst>
                                      </p:cBhvr>
                                      <p:to>
                                        <p:strVal val="visible"/>
                                      </p:to>
                                    </p:set>
                                    <p:anim calcmode="lin" valueType="num">
                                      <p:cBhvr additive="base">
                                        <p:cTn id="46" dur="500" fill="hold"/>
                                        <p:tgtEl>
                                          <p:spTgt spid="118"/>
                                        </p:tgtEl>
                                        <p:attrNameLst>
                                          <p:attrName>ppt_x</p:attrName>
                                        </p:attrNameLst>
                                      </p:cBhvr>
                                      <p:tavLst>
                                        <p:tav tm="0">
                                          <p:val>
                                            <p:strVal val="#ppt_x"/>
                                          </p:val>
                                        </p:tav>
                                        <p:tav tm="100000">
                                          <p:val>
                                            <p:strVal val="#ppt_x"/>
                                          </p:val>
                                        </p:tav>
                                      </p:tavLst>
                                    </p:anim>
                                    <p:anim calcmode="lin" valueType="num">
                                      <p:cBhvr additive="base">
                                        <p:cTn id="47" dur="500" fill="hold"/>
                                        <p:tgtEl>
                                          <p:spTgt spid="118"/>
                                        </p:tgtEl>
                                        <p:attrNameLst>
                                          <p:attrName>ppt_y</p:attrName>
                                        </p:attrNameLst>
                                      </p:cBhvr>
                                      <p:tavLst>
                                        <p:tav tm="0">
                                          <p:val>
                                            <p:strVal val="0-#ppt_h/2"/>
                                          </p:val>
                                        </p:tav>
                                        <p:tav tm="100000">
                                          <p:val>
                                            <p:strVal val="#ppt_y"/>
                                          </p:val>
                                        </p:tav>
                                      </p:tavLst>
                                    </p:anim>
                                  </p:childTnLst>
                                </p:cTn>
                              </p:par>
                              <p:par>
                                <p:cTn id="48" presetID="2" presetClass="entr" presetSubtype="1" fill="hold" grpId="0" nodeType="withEffect">
                                  <p:stCondLst>
                                    <p:cond delay="0"/>
                                  </p:stCondLst>
                                  <p:childTnLst>
                                    <p:set>
                                      <p:cBhvr>
                                        <p:cTn id="49" dur="1" fill="hold">
                                          <p:stCondLst>
                                            <p:cond delay="0"/>
                                          </p:stCondLst>
                                        </p:cTn>
                                        <p:tgtEl>
                                          <p:spTgt spid="187"/>
                                        </p:tgtEl>
                                        <p:attrNameLst>
                                          <p:attrName>style.visibility</p:attrName>
                                        </p:attrNameLst>
                                      </p:cBhvr>
                                      <p:to>
                                        <p:strVal val="visible"/>
                                      </p:to>
                                    </p:set>
                                    <p:anim calcmode="lin" valueType="num">
                                      <p:cBhvr additive="base">
                                        <p:cTn id="50" dur="500" fill="hold"/>
                                        <p:tgtEl>
                                          <p:spTgt spid="187"/>
                                        </p:tgtEl>
                                        <p:attrNameLst>
                                          <p:attrName>ppt_x</p:attrName>
                                        </p:attrNameLst>
                                      </p:cBhvr>
                                      <p:tavLst>
                                        <p:tav tm="0">
                                          <p:val>
                                            <p:strVal val="#ppt_x"/>
                                          </p:val>
                                        </p:tav>
                                        <p:tav tm="100000">
                                          <p:val>
                                            <p:strVal val="#ppt_x"/>
                                          </p:val>
                                        </p:tav>
                                      </p:tavLst>
                                    </p:anim>
                                    <p:anim calcmode="lin" valueType="num">
                                      <p:cBhvr additive="base">
                                        <p:cTn id="51" dur="500" fill="hold"/>
                                        <p:tgtEl>
                                          <p:spTgt spid="187"/>
                                        </p:tgtEl>
                                        <p:attrNameLst>
                                          <p:attrName>ppt_y</p:attrName>
                                        </p:attrNameLst>
                                      </p:cBhvr>
                                      <p:tavLst>
                                        <p:tav tm="0">
                                          <p:val>
                                            <p:strVal val="0-#ppt_h/2"/>
                                          </p:val>
                                        </p:tav>
                                        <p:tav tm="100000">
                                          <p:val>
                                            <p:strVal val="#ppt_y"/>
                                          </p:val>
                                        </p:tav>
                                      </p:tavLst>
                                    </p:anim>
                                  </p:childTnLst>
                                </p:cTn>
                              </p:par>
                              <p:par>
                                <p:cTn id="52" presetID="2" presetClass="entr" presetSubtype="1"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500" fill="hold"/>
                                        <p:tgtEl>
                                          <p:spTgt spid="15"/>
                                        </p:tgtEl>
                                        <p:attrNameLst>
                                          <p:attrName>ppt_x</p:attrName>
                                        </p:attrNameLst>
                                      </p:cBhvr>
                                      <p:tavLst>
                                        <p:tav tm="0">
                                          <p:val>
                                            <p:strVal val="#ppt_x"/>
                                          </p:val>
                                        </p:tav>
                                        <p:tav tm="100000">
                                          <p:val>
                                            <p:strVal val="#ppt_x"/>
                                          </p:val>
                                        </p:tav>
                                      </p:tavLst>
                                    </p:anim>
                                    <p:anim calcmode="lin" valueType="num">
                                      <p:cBhvr additive="base">
                                        <p:cTn id="55" dur="500" fill="hold"/>
                                        <p:tgtEl>
                                          <p:spTgt spid="15"/>
                                        </p:tgtEl>
                                        <p:attrNameLst>
                                          <p:attrName>ppt_y</p:attrName>
                                        </p:attrNameLst>
                                      </p:cBhvr>
                                      <p:tavLst>
                                        <p:tav tm="0">
                                          <p:val>
                                            <p:strVal val="0-#ppt_h/2"/>
                                          </p:val>
                                        </p:tav>
                                        <p:tav tm="100000">
                                          <p:val>
                                            <p:strVal val="#ppt_y"/>
                                          </p:val>
                                        </p:tav>
                                      </p:tavLst>
                                    </p:anim>
                                  </p:childTnLst>
                                </p:cTn>
                              </p:par>
                              <p:par>
                                <p:cTn id="56" presetID="2" presetClass="entr" presetSubtype="1" fill="hold" nodeType="withEffect">
                                  <p:stCondLst>
                                    <p:cond delay="0"/>
                                  </p:stCondLst>
                                  <p:childTnLst>
                                    <p:set>
                                      <p:cBhvr>
                                        <p:cTn id="57" dur="1" fill="hold">
                                          <p:stCondLst>
                                            <p:cond delay="0"/>
                                          </p:stCondLst>
                                        </p:cTn>
                                        <p:tgtEl>
                                          <p:spTgt spid="210"/>
                                        </p:tgtEl>
                                        <p:attrNameLst>
                                          <p:attrName>style.visibility</p:attrName>
                                        </p:attrNameLst>
                                      </p:cBhvr>
                                      <p:to>
                                        <p:strVal val="visible"/>
                                      </p:to>
                                    </p:set>
                                    <p:anim calcmode="lin" valueType="num">
                                      <p:cBhvr additive="base">
                                        <p:cTn id="58" dur="500" fill="hold"/>
                                        <p:tgtEl>
                                          <p:spTgt spid="210"/>
                                        </p:tgtEl>
                                        <p:attrNameLst>
                                          <p:attrName>ppt_x</p:attrName>
                                        </p:attrNameLst>
                                      </p:cBhvr>
                                      <p:tavLst>
                                        <p:tav tm="0">
                                          <p:val>
                                            <p:strVal val="#ppt_x"/>
                                          </p:val>
                                        </p:tav>
                                        <p:tav tm="100000">
                                          <p:val>
                                            <p:strVal val="#ppt_x"/>
                                          </p:val>
                                        </p:tav>
                                      </p:tavLst>
                                    </p:anim>
                                    <p:anim calcmode="lin" valueType="num">
                                      <p:cBhvr additive="base">
                                        <p:cTn id="59" dur="500" fill="hold"/>
                                        <p:tgtEl>
                                          <p:spTgt spid="210"/>
                                        </p:tgtEl>
                                        <p:attrNameLst>
                                          <p:attrName>ppt_y</p:attrName>
                                        </p:attrNameLst>
                                      </p:cBhvr>
                                      <p:tavLst>
                                        <p:tav tm="0">
                                          <p:val>
                                            <p:strVal val="0-#ppt_h/2"/>
                                          </p:val>
                                        </p:tav>
                                        <p:tav tm="100000">
                                          <p:val>
                                            <p:strVal val="#ppt_y"/>
                                          </p:val>
                                        </p:tav>
                                      </p:tavLst>
                                    </p:anim>
                                  </p:childTnLst>
                                </p:cTn>
                              </p:par>
                              <p:par>
                                <p:cTn id="60" presetID="2" presetClass="entr" presetSubtype="1" fill="hold" nodeType="withEffect">
                                  <p:stCondLst>
                                    <p:cond delay="0"/>
                                  </p:stCondLst>
                                  <p:childTnLst>
                                    <p:set>
                                      <p:cBhvr>
                                        <p:cTn id="61" dur="1" fill="hold">
                                          <p:stCondLst>
                                            <p:cond delay="0"/>
                                          </p:stCondLst>
                                        </p:cTn>
                                        <p:tgtEl>
                                          <p:spTgt spid="31"/>
                                        </p:tgtEl>
                                        <p:attrNameLst>
                                          <p:attrName>style.visibility</p:attrName>
                                        </p:attrNameLst>
                                      </p:cBhvr>
                                      <p:to>
                                        <p:strVal val="visible"/>
                                      </p:to>
                                    </p:set>
                                    <p:anim calcmode="lin" valueType="num">
                                      <p:cBhvr additive="base">
                                        <p:cTn id="62" dur="500" fill="hold"/>
                                        <p:tgtEl>
                                          <p:spTgt spid="31"/>
                                        </p:tgtEl>
                                        <p:attrNameLst>
                                          <p:attrName>ppt_x</p:attrName>
                                        </p:attrNameLst>
                                      </p:cBhvr>
                                      <p:tavLst>
                                        <p:tav tm="0">
                                          <p:val>
                                            <p:strVal val="#ppt_x"/>
                                          </p:val>
                                        </p:tav>
                                        <p:tav tm="100000">
                                          <p:val>
                                            <p:strVal val="#ppt_x"/>
                                          </p:val>
                                        </p:tav>
                                      </p:tavLst>
                                    </p:anim>
                                    <p:anim calcmode="lin" valueType="num">
                                      <p:cBhvr additive="base">
                                        <p:cTn id="63"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1" fill="hold" nodeType="clickEffect">
                                  <p:stCondLst>
                                    <p:cond delay="0"/>
                                  </p:stCondLst>
                                  <p:childTnLst>
                                    <p:set>
                                      <p:cBhvr>
                                        <p:cTn id="67" dur="1" fill="hold">
                                          <p:stCondLst>
                                            <p:cond delay="0"/>
                                          </p:stCondLst>
                                        </p:cTn>
                                        <p:tgtEl>
                                          <p:spTgt spid="121"/>
                                        </p:tgtEl>
                                        <p:attrNameLst>
                                          <p:attrName>style.visibility</p:attrName>
                                        </p:attrNameLst>
                                      </p:cBhvr>
                                      <p:to>
                                        <p:strVal val="visible"/>
                                      </p:to>
                                    </p:set>
                                    <p:anim calcmode="lin" valueType="num">
                                      <p:cBhvr additive="base">
                                        <p:cTn id="68" dur="500" fill="hold"/>
                                        <p:tgtEl>
                                          <p:spTgt spid="121"/>
                                        </p:tgtEl>
                                        <p:attrNameLst>
                                          <p:attrName>ppt_x</p:attrName>
                                        </p:attrNameLst>
                                      </p:cBhvr>
                                      <p:tavLst>
                                        <p:tav tm="0">
                                          <p:val>
                                            <p:strVal val="#ppt_x"/>
                                          </p:val>
                                        </p:tav>
                                        <p:tav tm="100000">
                                          <p:val>
                                            <p:strVal val="#ppt_x"/>
                                          </p:val>
                                        </p:tav>
                                      </p:tavLst>
                                    </p:anim>
                                    <p:anim calcmode="lin" valueType="num">
                                      <p:cBhvr additive="base">
                                        <p:cTn id="69" dur="500" fill="hold"/>
                                        <p:tgtEl>
                                          <p:spTgt spid="121"/>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0"/>
                                  </p:stCondLst>
                                  <p:childTnLst>
                                    <p:set>
                                      <p:cBhvr>
                                        <p:cTn id="71" dur="1" fill="hold">
                                          <p:stCondLst>
                                            <p:cond delay="0"/>
                                          </p:stCondLst>
                                        </p:cTn>
                                        <p:tgtEl>
                                          <p:spTgt spid="188"/>
                                        </p:tgtEl>
                                        <p:attrNameLst>
                                          <p:attrName>style.visibility</p:attrName>
                                        </p:attrNameLst>
                                      </p:cBhvr>
                                      <p:to>
                                        <p:strVal val="visible"/>
                                      </p:to>
                                    </p:set>
                                    <p:anim calcmode="lin" valueType="num">
                                      <p:cBhvr additive="base">
                                        <p:cTn id="72" dur="500" fill="hold"/>
                                        <p:tgtEl>
                                          <p:spTgt spid="188"/>
                                        </p:tgtEl>
                                        <p:attrNameLst>
                                          <p:attrName>ppt_x</p:attrName>
                                        </p:attrNameLst>
                                      </p:cBhvr>
                                      <p:tavLst>
                                        <p:tav tm="0">
                                          <p:val>
                                            <p:strVal val="#ppt_x"/>
                                          </p:val>
                                        </p:tav>
                                        <p:tav tm="100000">
                                          <p:val>
                                            <p:strVal val="#ppt_x"/>
                                          </p:val>
                                        </p:tav>
                                      </p:tavLst>
                                    </p:anim>
                                    <p:anim calcmode="lin" valueType="num">
                                      <p:cBhvr additive="base">
                                        <p:cTn id="73" dur="500" fill="hold"/>
                                        <p:tgtEl>
                                          <p:spTgt spid="188"/>
                                        </p:tgtEl>
                                        <p:attrNameLst>
                                          <p:attrName>ppt_y</p:attrName>
                                        </p:attrNameLst>
                                      </p:cBhvr>
                                      <p:tavLst>
                                        <p:tav tm="0">
                                          <p:val>
                                            <p:strVal val="0-#ppt_h/2"/>
                                          </p:val>
                                        </p:tav>
                                        <p:tav tm="100000">
                                          <p:val>
                                            <p:strVal val="#ppt_y"/>
                                          </p:val>
                                        </p:tav>
                                      </p:tavLst>
                                    </p:anim>
                                  </p:childTnLst>
                                </p:cTn>
                              </p:par>
                              <p:par>
                                <p:cTn id="74" presetID="2" presetClass="entr" presetSubtype="1"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 calcmode="lin" valueType="num">
                                      <p:cBhvr additive="base">
                                        <p:cTn id="76" dur="500" fill="hold"/>
                                        <p:tgtEl>
                                          <p:spTgt spid="18"/>
                                        </p:tgtEl>
                                        <p:attrNameLst>
                                          <p:attrName>ppt_x</p:attrName>
                                        </p:attrNameLst>
                                      </p:cBhvr>
                                      <p:tavLst>
                                        <p:tav tm="0">
                                          <p:val>
                                            <p:strVal val="#ppt_x"/>
                                          </p:val>
                                        </p:tav>
                                        <p:tav tm="100000">
                                          <p:val>
                                            <p:strVal val="#ppt_x"/>
                                          </p:val>
                                        </p:tav>
                                      </p:tavLst>
                                    </p:anim>
                                    <p:anim calcmode="lin" valueType="num">
                                      <p:cBhvr additive="base">
                                        <p:cTn id="77"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1" fill="hold" grpId="0" nodeType="clickEffect">
                                  <p:stCondLst>
                                    <p:cond delay="0"/>
                                  </p:stCondLst>
                                  <p:childTnLst>
                                    <p:set>
                                      <p:cBhvr>
                                        <p:cTn id="81" dur="1" fill="hold">
                                          <p:stCondLst>
                                            <p:cond delay="0"/>
                                          </p:stCondLst>
                                        </p:cTn>
                                        <p:tgtEl>
                                          <p:spTgt spid="42"/>
                                        </p:tgtEl>
                                        <p:attrNameLst>
                                          <p:attrName>style.visibility</p:attrName>
                                        </p:attrNameLst>
                                      </p:cBhvr>
                                      <p:to>
                                        <p:strVal val="visible"/>
                                      </p:to>
                                    </p:set>
                                    <p:anim calcmode="lin" valueType="num">
                                      <p:cBhvr additive="base">
                                        <p:cTn id="82" dur="500" fill="hold"/>
                                        <p:tgtEl>
                                          <p:spTgt spid="42"/>
                                        </p:tgtEl>
                                        <p:attrNameLst>
                                          <p:attrName>ppt_x</p:attrName>
                                        </p:attrNameLst>
                                      </p:cBhvr>
                                      <p:tavLst>
                                        <p:tav tm="0">
                                          <p:val>
                                            <p:strVal val="#ppt_x"/>
                                          </p:val>
                                        </p:tav>
                                        <p:tav tm="100000">
                                          <p:val>
                                            <p:strVal val="#ppt_x"/>
                                          </p:val>
                                        </p:tav>
                                      </p:tavLst>
                                    </p:anim>
                                    <p:anim calcmode="lin" valueType="num">
                                      <p:cBhvr additive="base">
                                        <p:cTn id="83" dur="500" fill="hold"/>
                                        <p:tgtEl>
                                          <p:spTgt spid="42"/>
                                        </p:tgtEl>
                                        <p:attrNameLst>
                                          <p:attrName>ppt_y</p:attrName>
                                        </p:attrNameLst>
                                      </p:cBhvr>
                                      <p:tavLst>
                                        <p:tav tm="0">
                                          <p:val>
                                            <p:strVal val="0-#ppt_h/2"/>
                                          </p:val>
                                        </p:tav>
                                        <p:tav tm="100000">
                                          <p:val>
                                            <p:strVal val="#ppt_y"/>
                                          </p:val>
                                        </p:tav>
                                      </p:tavLst>
                                    </p:anim>
                                  </p:childTnLst>
                                </p:cTn>
                              </p:par>
                              <p:par>
                                <p:cTn id="84" presetID="2" presetClass="entr" presetSubtype="1" fill="hold" nodeType="withEffect">
                                  <p:stCondLst>
                                    <p:cond delay="0"/>
                                  </p:stCondLst>
                                  <p:childTnLst>
                                    <p:set>
                                      <p:cBhvr>
                                        <p:cTn id="85" dur="1" fill="hold">
                                          <p:stCondLst>
                                            <p:cond delay="0"/>
                                          </p:stCondLst>
                                        </p:cTn>
                                        <p:tgtEl>
                                          <p:spTgt spid="252"/>
                                        </p:tgtEl>
                                        <p:attrNameLst>
                                          <p:attrName>style.visibility</p:attrName>
                                        </p:attrNameLst>
                                      </p:cBhvr>
                                      <p:to>
                                        <p:strVal val="visible"/>
                                      </p:to>
                                    </p:set>
                                    <p:anim calcmode="lin" valueType="num">
                                      <p:cBhvr additive="base">
                                        <p:cTn id="86" dur="500" fill="hold"/>
                                        <p:tgtEl>
                                          <p:spTgt spid="252"/>
                                        </p:tgtEl>
                                        <p:attrNameLst>
                                          <p:attrName>ppt_x</p:attrName>
                                        </p:attrNameLst>
                                      </p:cBhvr>
                                      <p:tavLst>
                                        <p:tav tm="0">
                                          <p:val>
                                            <p:strVal val="#ppt_x"/>
                                          </p:val>
                                        </p:tav>
                                        <p:tav tm="100000">
                                          <p:val>
                                            <p:strVal val="#ppt_x"/>
                                          </p:val>
                                        </p:tav>
                                      </p:tavLst>
                                    </p:anim>
                                    <p:anim calcmode="lin" valueType="num">
                                      <p:cBhvr additive="base">
                                        <p:cTn id="87" dur="500" fill="hold"/>
                                        <p:tgtEl>
                                          <p:spTgt spid="252"/>
                                        </p:tgtEl>
                                        <p:attrNameLst>
                                          <p:attrName>ppt_y</p:attrName>
                                        </p:attrNameLst>
                                      </p:cBhvr>
                                      <p:tavLst>
                                        <p:tav tm="0">
                                          <p:val>
                                            <p:strVal val="0-#ppt_h/2"/>
                                          </p:val>
                                        </p:tav>
                                        <p:tav tm="100000">
                                          <p:val>
                                            <p:strVal val="#ppt_y"/>
                                          </p:val>
                                        </p:tav>
                                      </p:tavLst>
                                    </p:anim>
                                  </p:childTnLst>
                                </p:cTn>
                              </p:par>
                              <p:par>
                                <p:cTn id="88" presetID="2" presetClass="entr" presetSubtype="1" fill="hold" grpId="0" nodeType="withEffect">
                                  <p:stCondLst>
                                    <p:cond delay="0"/>
                                  </p:stCondLst>
                                  <p:childTnLst>
                                    <p:set>
                                      <p:cBhvr>
                                        <p:cTn id="89" dur="1" fill="hold">
                                          <p:stCondLst>
                                            <p:cond delay="0"/>
                                          </p:stCondLst>
                                        </p:cTn>
                                        <p:tgtEl>
                                          <p:spTgt spid="243"/>
                                        </p:tgtEl>
                                        <p:attrNameLst>
                                          <p:attrName>style.visibility</p:attrName>
                                        </p:attrNameLst>
                                      </p:cBhvr>
                                      <p:to>
                                        <p:strVal val="visible"/>
                                      </p:to>
                                    </p:set>
                                    <p:anim calcmode="lin" valueType="num">
                                      <p:cBhvr additive="base">
                                        <p:cTn id="90" dur="500" fill="hold"/>
                                        <p:tgtEl>
                                          <p:spTgt spid="243"/>
                                        </p:tgtEl>
                                        <p:attrNameLst>
                                          <p:attrName>ppt_x</p:attrName>
                                        </p:attrNameLst>
                                      </p:cBhvr>
                                      <p:tavLst>
                                        <p:tav tm="0">
                                          <p:val>
                                            <p:strVal val="#ppt_x"/>
                                          </p:val>
                                        </p:tav>
                                        <p:tav tm="100000">
                                          <p:val>
                                            <p:strVal val="#ppt_x"/>
                                          </p:val>
                                        </p:tav>
                                      </p:tavLst>
                                    </p:anim>
                                    <p:anim calcmode="lin" valueType="num">
                                      <p:cBhvr additive="base">
                                        <p:cTn id="91" dur="500" fill="hold"/>
                                        <p:tgtEl>
                                          <p:spTgt spid="243"/>
                                        </p:tgtEl>
                                        <p:attrNameLst>
                                          <p:attrName>ppt_y</p:attrName>
                                        </p:attrNameLst>
                                      </p:cBhvr>
                                      <p:tavLst>
                                        <p:tav tm="0">
                                          <p:val>
                                            <p:strVal val="0-#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6" fill="hold" grpId="0" nodeType="clickEffect">
                                  <p:stCondLst>
                                    <p:cond delay="0"/>
                                  </p:stCondLst>
                                  <p:childTnLst>
                                    <p:set>
                                      <p:cBhvr>
                                        <p:cTn id="95" dur="1" fill="hold">
                                          <p:stCondLst>
                                            <p:cond delay="0"/>
                                          </p:stCondLst>
                                        </p:cTn>
                                        <p:tgtEl>
                                          <p:spTgt spid="19"/>
                                        </p:tgtEl>
                                        <p:attrNameLst>
                                          <p:attrName>style.visibility</p:attrName>
                                        </p:attrNameLst>
                                      </p:cBhvr>
                                      <p:to>
                                        <p:strVal val="visible"/>
                                      </p:to>
                                    </p:set>
                                    <p:anim calcmode="lin" valueType="num">
                                      <p:cBhvr additive="base">
                                        <p:cTn id="96" dur="500" fill="hold"/>
                                        <p:tgtEl>
                                          <p:spTgt spid="19"/>
                                        </p:tgtEl>
                                        <p:attrNameLst>
                                          <p:attrName>ppt_x</p:attrName>
                                        </p:attrNameLst>
                                      </p:cBhvr>
                                      <p:tavLst>
                                        <p:tav tm="0">
                                          <p:val>
                                            <p:strVal val="1+#ppt_w/2"/>
                                          </p:val>
                                        </p:tav>
                                        <p:tav tm="100000">
                                          <p:val>
                                            <p:strVal val="#ppt_x"/>
                                          </p:val>
                                        </p:tav>
                                      </p:tavLst>
                                    </p:anim>
                                    <p:anim calcmode="lin" valueType="num">
                                      <p:cBhvr additive="base">
                                        <p:cTn id="97" dur="500" fill="hold"/>
                                        <p:tgtEl>
                                          <p:spTgt spid="19"/>
                                        </p:tgtEl>
                                        <p:attrNameLst>
                                          <p:attrName>ppt_y</p:attrName>
                                        </p:attrNameLst>
                                      </p:cBhvr>
                                      <p:tavLst>
                                        <p:tav tm="0">
                                          <p:val>
                                            <p:strVal val="1+#ppt_h/2"/>
                                          </p:val>
                                        </p:tav>
                                        <p:tav tm="100000">
                                          <p:val>
                                            <p:strVal val="#ppt_y"/>
                                          </p:val>
                                        </p:tav>
                                      </p:tavLst>
                                    </p:anim>
                                  </p:childTnLst>
                                </p:cTn>
                              </p:par>
                              <p:par>
                                <p:cTn id="98" presetID="2" presetClass="entr" presetSubtype="6" fill="hold" grpId="0" nodeType="withEffect">
                                  <p:stCondLst>
                                    <p:cond delay="0"/>
                                  </p:stCondLst>
                                  <p:childTnLst>
                                    <p:set>
                                      <p:cBhvr>
                                        <p:cTn id="99" dur="1" fill="hold">
                                          <p:stCondLst>
                                            <p:cond delay="0"/>
                                          </p:stCondLst>
                                        </p:cTn>
                                        <p:tgtEl>
                                          <p:spTgt spid="189"/>
                                        </p:tgtEl>
                                        <p:attrNameLst>
                                          <p:attrName>style.visibility</p:attrName>
                                        </p:attrNameLst>
                                      </p:cBhvr>
                                      <p:to>
                                        <p:strVal val="visible"/>
                                      </p:to>
                                    </p:set>
                                    <p:anim calcmode="lin" valueType="num">
                                      <p:cBhvr additive="base">
                                        <p:cTn id="100" dur="500" fill="hold"/>
                                        <p:tgtEl>
                                          <p:spTgt spid="189"/>
                                        </p:tgtEl>
                                        <p:attrNameLst>
                                          <p:attrName>ppt_x</p:attrName>
                                        </p:attrNameLst>
                                      </p:cBhvr>
                                      <p:tavLst>
                                        <p:tav tm="0">
                                          <p:val>
                                            <p:strVal val="1+#ppt_w/2"/>
                                          </p:val>
                                        </p:tav>
                                        <p:tav tm="100000">
                                          <p:val>
                                            <p:strVal val="#ppt_x"/>
                                          </p:val>
                                        </p:tav>
                                      </p:tavLst>
                                    </p:anim>
                                    <p:anim calcmode="lin" valueType="num">
                                      <p:cBhvr additive="base">
                                        <p:cTn id="101" dur="500" fill="hold"/>
                                        <p:tgtEl>
                                          <p:spTgt spid="189"/>
                                        </p:tgtEl>
                                        <p:attrNameLst>
                                          <p:attrName>ppt_y</p:attrName>
                                        </p:attrNameLst>
                                      </p:cBhvr>
                                      <p:tavLst>
                                        <p:tav tm="0">
                                          <p:val>
                                            <p:strVal val="1+#ppt_h/2"/>
                                          </p:val>
                                        </p:tav>
                                        <p:tav tm="100000">
                                          <p:val>
                                            <p:strVal val="#ppt_y"/>
                                          </p:val>
                                        </p:tav>
                                      </p:tavLst>
                                    </p:anim>
                                  </p:childTnLst>
                                </p:cTn>
                              </p:par>
                              <p:par>
                                <p:cTn id="102" presetID="2" presetClass="entr" presetSubtype="6" fill="hold" grpId="0" nodeType="withEffect">
                                  <p:stCondLst>
                                    <p:cond delay="0"/>
                                  </p:stCondLst>
                                  <p:childTnLst>
                                    <p:set>
                                      <p:cBhvr>
                                        <p:cTn id="103" dur="1" fill="hold">
                                          <p:stCondLst>
                                            <p:cond delay="0"/>
                                          </p:stCondLst>
                                        </p:cTn>
                                        <p:tgtEl>
                                          <p:spTgt spid="234"/>
                                        </p:tgtEl>
                                        <p:attrNameLst>
                                          <p:attrName>style.visibility</p:attrName>
                                        </p:attrNameLst>
                                      </p:cBhvr>
                                      <p:to>
                                        <p:strVal val="visible"/>
                                      </p:to>
                                    </p:set>
                                    <p:anim calcmode="lin" valueType="num">
                                      <p:cBhvr additive="base">
                                        <p:cTn id="104" dur="500" fill="hold"/>
                                        <p:tgtEl>
                                          <p:spTgt spid="234"/>
                                        </p:tgtEl>
                                        <p:attrNameLst>
                                          <p:attrName>ppt_x</p:attrName>
                                        </p:attrNameLst>
                                      </p:cBhvr>
                                      <p:tavLst>
                                        <p:tav tm="0">
                                          <p:val>
                                            <p:strVal val="1+#ppt_w/2"/>
                                          </p:val>
                                        </p:tav>
                                        <p:tav tm="100000">
                                          <p:val>
                                            <p:strVal val="#ppt_x"/>
                                          </p:val>
                                        </p:tav>
                                      </p:tavLst>
                                    </p:anim>
                                    <p:anim calcmode="lin" valueType="num">
                                      <p:cBhvr additive="base">
                                        <p:cTn id="105" dur="500" fill="hold"/>
                                        <p:tgtEl>
                                          <p:spTgt spid="234"/>
                                        </p:tgtEl>
                                        <p:attrNameLst>
                                          <p:attrName>ppt_y</p:attrName>
                                        </p:attrNameLst>
                                      </p:cBhvr>
                                      <p:tavLst>
                                        <p:tav tm="0">
                                          <p:val>
                                            <p:strVal val="1+#ppt_h/2"/>
                                          </p:val>
                                        </p:tav>
                                        <p:tav tm="100000">
                                          <p:val>
                                            <p:strVal val="#ppt_y"/>
                                          </p:val>
                                        </p:tav>
                                      </p:tavLst>
                                    </p:anim>
                                  </p:childTnLst>
                                </p:cTn>
                              </p:par>
                              <p:par>
                                <p:cTn id="106" presetID="2" presetClass="entr" presetSubtype="6" fill="hold" grpId="0" nodeType="withEffect">
                                  <p:stCondLst>
                                    <p:cond delay="0"/>
                                  </p:stCondLst>
                                  <p:childTnLst>
                                    <p:set>
                                      <p:cBhvr>
                                        <p:cTn id="107" dur="1" fill="hold">
                                          <p:stCondLst>
                                            <p:cond delay="0"/>
                                          </p:stCondLst>
                                        </p:cTn>
                                        <p:tgtEl>
                                          <p:spTgt spid="47"/>
                                        </p:tgtEl>
                                        <p:attrNameLst>
                                          <p:attrName>style.visibility</p:attrName>
                                        </p:attrNameLst>
                                      </p:cBhvr>
                                      <p:to>
                                        <p:strVal val="visible"/>
                                      </p:to>
                                    </p:set>
                                    <p:anim calcmode="lin" valueType="num">
                                      <p:cBhvr additive="base">
                                        <p:cTn id="108" dur="500" fill="hold"/>
                                        <p:tgtEl>
                                          <p:spTgt spid="47"/>
                                        </p:tgtEl>
                                        <p:attrNameLst>
                                          <p:attrName>ppt_x</p:attrName>
                                        </p:attrNameLst>
                                      </p:cBhvr>
                                      <p:tavLst>
                                        <p:tav tm="0">
                                          <p:val>
                                            <p:strVal val="1+#ppt_w/2"/>
                                          </p:val>
                                        </p:tav>
                                        <p:tav tm="100000">
                                          <p:val>
                                            <p:strVal val="#ppt_x"/>
                                          </p:val>
                                        </p:tav>
                                      </p:tavLst>
                                    </p:anim>
                                    <p:anim calcmode="lin" valueType="num">
                                      <p:cBhvr additive="base">
                                        <p:cTn id="109" dur="500" fill="hold"/>
                                        <p:tgtEl>
                                          <p:spTgt spid="47"/>
                                        </p:tgtEl>
                                        <p:attrNameLst>
                                          <p:attrName>ppt_y</p:attrName>
                                        </p:attrNameLst>
                                      </p:cBhvr>
                                      <p:tavLst>
                                        <p:tav tm="0">
                                          <p:val>
                                            <p:strVal val="1+#ppt_h/2"/>
                                          </p:val>
                                        </p:tav>
                                        <p:tav tm="100000">
                                          <p:val>
                                            <p:strVal val="#ppt_y"/>
                                          </p:val>
                                        </p:tav>
                                      </p:tavLst>
                                    </p:anim>
                                  </p:childTnLst>
                                </p:cTn>
                              </p:par>
                              <p:par>
                                <p:cTn id="110" presetID="2" presetClass="entr" presetSubtype="6" fill="hold" nodeType="withEffect">
                                  <p:stCondLst>
                                    <p:cond delay="0"/>
                                  </p:stCondLst>
                                  <p:childTnLst>
                                    <p:set>
                                      <p:cBhvr>
                                        <p:cTn id="111" dur="1" fill="hold">
                                          <p:stCondLst>
                                            <p:cond delay="0"/>
                                          </p:stCondLst>
                                        </p:cTn>
                                        <p:tgtEl>
                                          <p:spTgt spid="51"/>
                                        </p:tgtEl>
                                        <p:attrNameLst>
                                          <p:attrName>style.visibility</p:attrName>
                                        </p:attrNameLst>
                                      </p:cBhvr>
                                      <p:to>
                                        <p:strVal val="visible"/>
                                      </p:to>
                                    </p:set>
                                    <p:anim calcmode="lin" valueType="num">
                                      <p:cBhvr additive="base">
                                        <p:cTn id="112" dur="500" fill="hold"/>
                                        <p:tgtEl>
                                          <p:spTgt spid="51"/>
                                        </p:tgtEl>
                                        <p:attrNameLst>
                                          <p:attrName>ppt_x</p:attrName>
                                        </p:attrNameLst>
                                      </p:cBhvr>
                                      <p:tavLst>
                                        <p:tav tm="0">
                                          <p:val>
                                            <p:strVal val="1+#ppt_w/2"/>
                                          </p:val>
                                        </p:tav>
                                        <p:tav tm="100000">
                                          <p:val>
                                            <p:strVal val="#ppt_x"/>
                                          </p:val>
                                        </p:tav>
                                      </p:tavLst>
                                    </p:anim>
                                    <p:anim calcmode="lin" valueType="num">
                                      <p:cBhvr additive="base">
                                        <p:cTn id="113" dur="500" fill="hold"/>
                                        <p:tgtEl>
                                          <p:spTgt spid="51"/>
                                        </p:tgtEl>
                                        <p:attrNameLst>
                                          <p:attrName>ppt_y</p:attrName>
                                        </p:attrNameLst>
                                      </p:cBhvr>
                                      <p:tavLst>
                                        <p:tav tm="0">
                                          <p:val>
                                            <p:strVal val="1+#ppt_h/2"/>
                                          </p:val>
                                        </p:tav>
                                        <p:tav tm="100000">
                                          <p:val>
                                            <p:strVal val="#ppt_y"/>
                                          </p:val>
                                        </p:tav>
                                      </p:tavLst>
                                    </p:anim>
                                  </p:childTnLst>
                                </p:cTn>
                              </p:par>
                              <p:par>
                                <p:cTn id="114" presetID="2" presetClass="entr" presetSubtype="6" fill="hold" nodeType="withEffect">
                                  <p:stCondLst>
                                    <p:cond delay="0"/>
                                  </p:stCondLst>
                                  <p:childTnLst>
                                    <p:set>
                                      <p:cBhvr>
                                        <p:cTn id="115" dur="1" fill="hold">
                                          <p:stCondLst>
                                            <p:cond delay="0"/>
                                          </p:stCondLst>
                                        </p:cTn>
                                        <p:tgtEl>
                                          <p:spTgt spid="52"/>
                                        </p:tgtEl>
                                        <p:attrNameLst>
                                          <p:attrName>style.visibility</p:attrName>
                                        </p:attrNameLst>
                                      </p:cBhvr>
                                      <p:to>
                                        <p:strVal val="visible"/>
                                      </p:to>
                                    </p:set>
                                    <p:anim calcmode="lin" valueType="num">
                                      <p:cBhvr additive="base">
                                        <p:cTn id="116" dur="500" fill="hold"/>
                                        <p:tgtEl>
                                          <p:spTgt spid="52"/>
                                        </p:tgtEl>
                                        <p:attrNameLst>
                                          <p:attrName>ppt_x</p:attrName>
                                        </p:attrNameLst>
                                      </p:cBhvr>
                                      <p:tavLst>
                                        <p:tav tm="0">
                                          <p:val>
                                            <p:strVal val="1+#ppt_w/2"/>
                                          </p:val>
                                        </p:tav>
                                        <p:tav tm="100000">
                                          <p:val>
                                            <p:strVal val="#ppt_x"/>
                                          </p:val>
                                        </p:tav>
                                      </p:tavLst>
                                    </p:anim>
                                    <p:anim calcmode="lin" valueType="num">
                                      <p:cBhvr additive="base">
                                        <p:cTn id="117" dur="500" fill="hold"/>
                                        <p:tgtEl>
                                          <p:spTgt spid="52"/>
                                        </p:tgtEl>
                                        <p:attrNameLst>
                                          <p:attrName>ppt_y</p:attrName>
                                        </p:attrNameLst>
                                      </p:cBhvr>
                                      <p:tavLst>
                                        <p:tav tm="0">
                                          <p:val>
                                            <p:strVal val="1+#ppt_h/2"/>
                                          </p:val>
                                        </p:tav>
                                        <p:tav tm="100000">
                                          <p:val>
                                            <p:strVal val="#ppt_y"/>
                                          </p:val>
                                        </p:tav>
                                      </p:tavLst>
                                    </p:anim>
                                  </p:childTnLst>
                                </p:cTn>
                              </p:par>
                              <p:par>
                                <p:cTn id="118" presetID="2" presetClass="entr" presetSubtype="6" fill="hold" nodeType="withEffect">
                                  <p:stCondLst>
                                    <p:cond delay="0"/>
                                  </p:stCondLst>
                                  <p:childTnLst>
                                    <p:set>
                                      <p:cBhvr>
                                        <p:cTn id="119" dur="1" fill="hold">
                                          <p:stCondLst>
                                            <p:cond delay="0"/>
                                          </p:stCondLst>
                                        </p:cTn>
                                        <p:tgtEl>
                                          <p:spTgt spid="56"/>
                                        </p:tgtEl>
                                        <p:attrNameLst>
                                          <p:attrName>style.visibility</p:attrName>
                                        </p:attrNameLst>
                                      </p:cBhvr>
                                      <p:to>
                                        <p:strVal val="visible"/>
                                      </p:to>
                                    </p:set>
                                    <p:anim calcmode="lin" valueType="num">
                                      <p:cBhvr additive="base">
                                        <p:cTn id="120" dur="500" fill="hold"/>
                                        <p:tgtEl>
                                          <p:spTgt spid="56"/>
                                        </p:tgtEl>
                                        <p:attrNameLst>
                                          <p:attrName>ppt_x</p:attrName>
                                        </p:attrNameLst>
                                      </p:cBhvr>
                                      <p:tavLst>
                                        <p:tav tm="0">
                                          <p:val>
                                            <p:strVal val="1+#ppt_w/2"/>
                                          </p:val>
                                        </p:tav>
                                        <p:tav tm="100000">
                                          <p:val>
                                            <p:strVal val="#ppt_x"/>
                                          </p:val>
                                        </p:tav>
                                      </p:tavLst>
                                    </p:anim>
                                    <p:anim calcmode="lin" valueType="num">
                                      <p:cBhvr additive="base">
                                        <p:cTn id="121"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186" grpId="0"/>
      <p:bldP spid="187" grpId="0"/>
      <p:bldP spid="188" grpId="0"/>
      <p:bldP spid="189" grpId="0"/>
      <p:bldP spid="5" grpId="0" animBg="1"/>
      <p:bldP spid="15" grpId="0" animBg="1"/>
      <p:bldP spid="225" grpId="0" animBg="1"/>
      <p:bldP spid="226" grpId="0"/>
      <p:bldP spid="234" grpId="0"/>
      <p:bldP spid="243" grpId="0" animBg="1"/>
      <p:bldP spid="25" grpId="0" animBg="1"/>
      <p:bldP spid="42" grpId="0"/>
      <p:bldP spid="4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511971E9-6047-4E29-81CE-83E159E066A7}"/>
              </a:ext>
            </a:extLst>
          </p:cNvPr>
          <p:cNvSpPr/>
          <p:nvPr/>
        </p:nvSpPr>
        <p:spPr>
          <a:xfrm>
            <a:off x="1336803" y="559913"/>
            <a:ext cx="4060490" cy="4809289"/>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dirty="0"/>
          </a:p>
        </p:txBody>
      </p:sp>
      <p:sp>
        <p:nvSpPr>
          <p:cNvPr id="4" name="Rectangle: Rounded Corners 3">
            <a:extLst>
              <a:ext uri="{FF2B5EF4-FFF2-40B4-BE49-F238E27FC236}">
                <a16:creationId xmlns:a16="http://schemas.microsoft.com/office/drawing/2014/main" id="{6C644C02-E4F7-4F69-9CD2-B8C277D14A79}"/>
              </a:ext>
            </a:extLst>
          </p:cNvPr>
          <p:cNvSpPr/>
          <p:nvPr/>
        </p:nvSpPr>
        <p:spPr>
          <a:xfrm>
            <a:off x="2385596" y="4374195"/>
            <a:ext cx="1765990" cy="720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Processing of Darija</a:t>
            </a:r>
          </a:p>
        </p:txBody>
      </p:sp>
      <p:grpSp>
        <p:nvGrpSpPr>
          <p:cNvPr id="6" name="Group 5">
            <a:extLst>
              <a:ext uri="{FF2B5EF4-FFF2-40B4-BE49-F238E27FC236}">
                <a16:creationId xmlns:a16="http://schemas.microsoft.com/office/drawing/2014/main" id="{642A1F22-A750-4BB7-9FE0-7A9E1F685CFE}"/>
              </a:ext>
            </a:extLst>
          </p:cNvPr>
          <p:cNvGrpSpPr/>
          <p:nvPr/>
        </p:nvGrpSpPr>
        <p:grpSpPr>
          <a:xfrm>
            <a:off x="478520" y="4036832"/>
            <a:ext cx="1083937" cy="1075130"/>
            <a:chOff x="882812" y="2171870"/>
            <a:chExt cx="777155" cy="1063471"/>
          </a:xfrm>
        </p:grpSpPr>
        <p:sp>
          <p:nvSpPr>
            <p:cNvPr id="7" name="Rectangle 6">
              <a:extLst>
                <a:ext uri="{FF2B5EF4-FFF2-40B4-BE49-F238E27FC236}">
                  <a16:creationId xmlns:a16="http://schemas.microsoft.com/office/drawing/2014/main" id="{349E56C3-1550-4C50-9B2F-F59E6D4E56A7}"/>
                </a:ext>
              </a:extLst>
            </p:cNvPr>
            <p:cNvSpPr/>
            <p:nvPr/>
          </p:nvSpPr>
          <p:spPr>
            <a:xfrm>
              <a:off x="882812" y="2930902"/>
              <a:ext cx="777155" cy="304439"/>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Darija LR</a:t>
              </a:r>
            </a:p>
          </p:txBody>
        </p:sp>
        <p:pic>
          <p:nvPicPr>
            <p:cNvPr id="8" name="Graphic 7" descr="Database">
              <a:extLst>
                <a:ext uri="{FF2B5EF4-FFF2-40B4-BE49-F238E27FC236}">
                  <a16:creationId xmlns:a16="http://schemas.microsoft.com/office/drawing/2014/main" id="{C8D54800-0987-46DF-96F3-421BF814C7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9686" y="2171870"/>
              <a:ext cx="650509" cy="890241"/>
            </a:xfrm>
            <a:prstGeom prst="rect">
              <a:avLst/>
            </a:prstGeom>
          </p:spPr>
        </p:pic>
      </p:grpSp>
      <p:cxnSp>
        <p:nvCxnSpPr>
          <p:cNvPr id="207" name="Straight Connector 206">
            <a:extLst>
              <a:ext uri="{FF2B5EF4-FFF2-40B4-BE49-F238E27FC236}">
                <a16:creationId xmlns:a16="http://schemas.microsoft.com/office/drawing/2014/main" id="{4BCE0987-B015-4F05-938C-B040A119F406}"/>
              </a:ext>
            </a:extLst>
          </p:cNvPr>
          <p:cNvCxnSpPr>
            <a:cxnSpLocks/>
          </p:cNvCxnSpPr>
          <p:nvPr/>
        </p:nvCxnSpPr>
        <p:spPr>
          <a:xfrm>
            <a:off x="1184083" y="4606150"/>
            <a:ext cx="1215839" cy="89261"/>
          </a:xfrm>
          <a:prstGeom prst="line">
            <a:avLst/>
          </a:prstGeom>
          <a:ln w="28575"/>
        </p:spPr>
        <p:style>
          <a:lnRef idx="1">
            <a:schemeClr val="accent2"/>
          </a:lnRef>
          <a:fillRef idx="0">
            <a:schemeClr val="accent2"/>
          </a:fillRef>
          <a:effectRef idx="0">
            <a:schemeClr val="accent2"/>
          </a:effectRef>
          <a:fontRef idx="minor">
            <a:schemeClr val="tx1"/>
          </a:fontRef>
        </p:style>
      </p:cxnSp>
      <p:grpSp>
        <p:nvGrpSpPr>
          <p:cNvPr id="45" name="Gruppo 44">
            <a:extLst>
              <a:ext uri="{FF2B5EF4-FFF2-40B4-BE49-F238E27FC236}">
                <a16:creationId xmlns:a16="http://schemas.microsoft.com/office/drawing/2014/main" id="{9C3A2522-ACB0-327D-094A-8421EF9B6E0A}"/>
              </a:ext>
            </a:extLst>
          </p:cNvPr>
          <p:cNvGrpSpPr/>
          <p:nvPr/>
        </p:nvGrpSpPr>
        <p:grpSpPr>
          <a:xfrm>
            <a:off x="1979113" y="3893866"/>
            <a:ext cx="2593283" cy="1375950"/>
            <a:chOff x="2593901" y="433586"/>
            <a:chExt cx="2592000" cy="1606005"/>
          </a:xfrm>
        </p:grpSpPr>
        <p:sp>
          <p:nvSpPr>
            <p:cNvPr id="228" name="Rectangle 227">
              <a:extLst>
                <a:ext uri="{FF2B5EF4-FFF2-40B4-BE49-F238E27FC236}">
                  <a16:creationId xmlns:a16="http://schemas.microsoft.com/office/drawing/2014/main" id="{F0CBE140-4988-42F2-96F5-0993A7190478}"/>
                </a:ext>
              </a:extLst>
            </p:cNvPr>
            <p:cNvSpPr/>
            <p:nvPr/>
          </p:nvSpPr>
          <p:spPr>
            <a:xfrm>
              <a:off x="2593901" y="456372"/>
              <a:ext cx="2592000" cy="158321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sp>
          <p:nvSpPr>
            <p:cNvPr id="229" name="TextBox 228">
              <a:extLst>
                <a:ext uri="{FF2B5EF4-FFF2-40B4-BE49-F238E27FC236}">
                  <a16:creationId xmlns:a16="http://schemas.microsoft.com/office/drawing/2014/main" id="{146B882A-D088-4522-876C-E6DEA1E6A613}"/>
                </a:ext>
              </a:extLst>
            </p:cNvPr>
            <p:cNvSpPr txBox="1"/>
            <p:nvPr/>
          </p:nvSpPr>
          <p:spPr>
            <a:xfrm>
              <a:off x="2820550" y="433586"/>
              <a:ext cx="2055310" cy="431083"/>
            </a:xfrm>
            <a:prstGeom prst="rect">
              <a:avLst/>
            </a:prstGeom>
            <a:noFill/>
          </p:spPr>
          <p:txBody>
            <a:bodyPr wrap="square" rtlCol="0">
              <a:spAutoFit/>
            </a:bodyPr>
            <a:lstStyle/>
            <a:p>
              <a:pPr algn="ctr"/>
              <a:r>
                <a:rPr lang="en-US" b="1" dirty="0">
                  <a:solidFill>
                    <a:schemeClr val="accent1">
                      <a:lumMod val="75000"/>
                    </a:schemeClr>
                  </a:solidFill>
                  <a:latin typeface="Times New Roman" panose="02020603050405020304" pitchFamily="18" charset="0"/>
                  <a:cs typeface="Times New Roman" panose="02020603050405020304" pitchFamily="18" charset="0"/>
                </a:rPr>
                <a:t>ANALYZING</a:t>
              </a:r>
            </a:p>
          </p:txBody>
        </p:sp>
      </p:grpSp>
      <p:grpSp>
        <p:nvGrpSpPr>
          <p:cNvPr id="57" name="Gruppo 44">
            <a:extLst>
              <a:ext uri="{FF2B5EF4-FFF2-40B4-BE49-F238E27FC236}">
                <a16:creationId xmlns:a16="http://schemas.microsoft.com/office/drawing/2014/main" id="{C7883363-BBF6-48D1-BC3B-1DA2FAD8E9CA}"/>
              </a:ext>
            </a:extLst>
          </p:cNvPr>
          <p:cNvGrpSpPr/>
          <p:nvPr/>
        </p:nvGrpSpPr>
        <p:grpSpPr>
          <a:xfrm>
            <a:off x="1524000" y="1488798"/>
            <a:ext cx="3750784" cy="1951487"/>
            <a:chOff x="2593901" y="420882"/>
            <a:chExt cx="2592000" cy="1618709"/>
          </a:xfrm>
        </p:grpSpPr>
        <p:sp>
          <p:nvSpPr>
            <p:cNvPr id="58" name="Rectangle 57">
              <a:extLst>
                <a:ext uri="{FF2B5EF4-FFF2-40B4-BE49-F238E27FC236}">
                  <a16:creationId xmlns:a16="http://schemas.microsoft.com/office/drawing/2014/main" id="{5F38089C-CF60-4180-B76F-71A6BB9DDC93}"/>
                </a:ext>
              </a:extLst>
            </p:cNvPr>
            <p:cNvSpPr/>
            <p:nvPr/>
          </p:nvSpPr>
          <p:spPr>
            <a:xfrm>
              <a:off x="2593901" y="456372"/>
              <a:ext cx="2592000" cy="158321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anose="02020603050405020304" pitchFamily="18" charset="0"/>
                <a:cs typeface="Times New Roman" panose="02020603050405020304" pitchFamily="18" charset="0"/>
              </a:endParaRPr>
            </a:p>
          </p:txBody>
        </p:sp>
        <p:sp>
          <p:nvSpPr>
            <p:cNvPr id="60" name="TextBox 59">
              <a:extLst>
                <a:ext uri="{FF2B5EF4-FFF2-40B4-BE49-F238E27FC236}">
                  <a16:creationId xmlns:a16="http://schemas.microsoft.com/office/drawing/2014/main" id="{C1190B20-70AA-42DD-BBC7-D68281404D89}"/>
                </a:ext>
              </a:extLst>
            </p:cNvPr>
            <p:cNvSpPr txBox="1"/>
            <p:nvPr/>
          </p:nvSpPr>
          <p:spPr>
            <a:xfrm>
              <a:off x="2877592" y="420882"/>
              <a:ext cx="2055310" cy="306352"/>
            </a:xfrm>
            <a:prstGeom prst="rect">
              <a:avLst/>
            </a:prstGeom>
            <a:noFill/>
          </p:spPr>
          <p:txBody>
            <a:bodyPr wrap="square" rtlCol="0">
              <a:spAutoFit/>
            </a:bodyPr>
            <a:lstStyle/>
            <a:p>
              <a:pPr algn="ctr"/>
              <a:r>
                <a:rPr lang="en-US" b="1" dirty="0">
                  <a:solidFill>
                    <a:schemeClr val="accent1">
                      <a:lumMod val="75000"/>
                    </a:schemeClr>
                  </a:solidFill>
                  <a:latin typeface="Times New Roman" panose="02020603050405020304" pitchFamily="18" charset="0"/>
                  <a:cs typeface="Times New Roman" panose="02020603050405020304" pitchFamily="18" charset="0"/>
                </a:rPr>
                <a:t>PREPROCESSING</a:t>
              </a:r>
            </a:p>
          </p:txBody>
        </p:sp>
      </p:grpSp>
      <p:cxnSp>
        <p:nvCxnSpPr>
          <p:cNvPr id="64" name="Straight Arrow Connector 63">
            <a:extLst>
              <a:ext uri="{FF2B5EF4-FFF2-40B4-BE49-F238E27FC236}">
                <a16:creationId xmlns:a16="http://schemas.microsoft.com/office/drawing/2014/main" id="{A90158CD-5F1F-4091-8A5F-74D495C3ADBA}"/>
              </a:ext>
            </a:extLst>
          </p:cNvPr>
          <p:cNvCxnSpPr>
            <a:cxnSpLocks/>
          </p:cNvCxnSpPr>
          <p:nvPr/>
        </p:nvCxnSpPr>
        <p:spPr>
          <a:xfrm>
            <a:off x="3234036" y="3519006"/>
            <a:ext cx="0" cy="3748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9973EE02-BC87-45F1-98EA-7E1AA93CD8B1}"/>
              </a:ext>
            </a:extLst>
          </p:cNvPr>
          <p:cNvSpPr/>
          <p:nvPr/>
        </p:nvSpPr>
        <p:spPr>
          <a:xfrm>
            <a:off x="1770240" y="1953265"/>
            <a:ext cx="3289365" cy="327655"/>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Script mixing normalization</a:t>
            </a:r>
          </a:p>
        </p:txBody>
      </p:sp>
      <p:sp>
        <p:nvSpPr>
          <p:cNvPr id="72" name="Rectangle: Rounded Corners 71">
            <a:extLst>
              <a:ext uri="{FF2B5EF4-FFF2-40B4-BE49-F238E27FC236}">
                <a16:creationId xmlns:a16="http://schemas.microsoft.com/office/drawing/2014/main" id="{CA6977D5-5FD3-4E5A-AFFD-A1D521A2EEBE}"/>
              </a:ext>
            </a:extLst>
          </p:cNvPr>
          <p:cNvSpPr/>
          <p:nvPr/>
        </p:nvSpPr>
        <p:spPr>
          <a:xfrm>
            <a:off x="1756794" y="2446302"/>
            <a:ext cx="3337410" cy="327655"/>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Processing Elongation</a:t>
            </a:r>
          </a:p>
        </p:txBody>
      </p:sp>
      <p:sp>
        <p:nvSpPr>
          <p:cNvPr id="73" name="Rectangle: Rounded Corners 72">
            <a:extLst>
              <a:ext uri="{FF2B5EF4-FFF2-40B4-BE49-F238E27FC236}">
                <a16:creationId xmlns:a16="http://schemas.microsoft.com/office/drawing/2014/main" id="{635DFE58-9DA3-458B-954D-64AADBF41504}"/>
              </a:ext>
            </a:extLst>
          </p:cNvPr>
          <p:cNvSpPr/>
          <p:nvPr/>
        </p:nvSpPr>
        <p:spPr>
          <a:xfrm>
            <a:off x="1747562" y="2951999"/>
            <a:ext cx="3337409" cy="327655"/>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Automatic Tagging</a:t>
            </a:r>
          </a:p>
        </p:txBody>
      </p:sp>
      <p:sp>
        <p:nvSpPr>
          <p:cNvPr id="25" name="Rectangle 24">
            <a:extLst>
              <a:ext uri="{FF2B5EF4-FFF2-40B4-BE49-F238E27FC236}">
                <a16:creationId xmlns:a16="http://schemas.microsoft.com/office/drawing/2014/main" id="{5D3027CF-6EF0-44CD-BECD-D7A944A4D38B}"/>
              </a:ext>
            </a:extLst>
          </p:cNvPr>
          <p:cNvSpPr/>
          <p:nvPr/>
        </p:nvSpPr>
        <p:spPr>
          <a:xfrm>
            <a:off x="2219235" y="158389"/>
            <a:ext cx="2092177" cy="38763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Input: Text</a:t>
            </a:r>
          </a:p>
        </p:txBody>
      </p:sp>
      <p:sp>
        <p:nvSpPr>
          <p:cNvPr id="26" name="Arrow: Right 25">
            <a:extLst>
              <a:ext uri="{FF2B5EF4-FFF2-40B4-BE49-F238E27FC236}">
                <a16:creationId xmlns:a16="http://schemas.microsoft.com/office/drawing/2014/main" id="{A7F271FF-B801-4A02-9CC6-1D81DCBF1C01}"/>
              </a:ext>
            </a:extLst>
          </p:cNvPr>
          <p:cNvSpPr/>
          <p:nvPr/>
        </p:nvSpPr>
        <p:spPr>
          <a:xfrm rot="5400000">
            <a:off x="2717697" y="737197"/>
            <a:ext cx="931910" cy="6568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normAutofit lnSpcReduction="10000"/>
          </a:bodyPr>
          <a:lstStyle/>
          <a:p>
            <a:pPr algn="ctr"/>
            <a:endParaRPr lang="en-US" sz="1600" dirty="0"/>
          </a:p>
        </p:txBody>
      </p:sp>
      <p:sp>
        <p:nvSpPr>
          <p:cNvPr id="12" name="Rectangle 11">
            <a:extLst>
              <a:ext uri="{FF2B5EF4-FFF2-40B4-BE49-F238E27FC236}">
                <a16:creationId xmlns:a16="http://schemas.microsoft.com/office/drawing/2014/main" id="{3B98D2EB-711E-40DB-9886-19A0D11F3F9F}"/>
              </a:ext>
            </a:extLst>
          </p:cNvPr>
          <p:cNvSpPr/>
          <p:nvPr/>
        </p:nvSpPr>
        <p:spPr>
          <a:xfrm>
            <a:off x="3275755" y="751729"/>
            <a:ext cx="1774118" cy="400110"/>
          </a:xfrm>
          <a:prstGeom prst="rect">
            <a:avLst/>
          </a:prstGeom>
        </p:spPr>
        <p:txBody>
          <a:bodyPr wrap="square">
            <a:spAutoFit/>
          </a:bodyPr>
          <a:lstStyle/>
          <a:p>
            <a:r>
              <a:rPr lang="en-US" sz="2000" dirty="0"/>
              <a:t>Tokenization</a:t>
            </a:r>
          </a:p>
        </p:txBody>
      </p:sp>
      <p:sp>
        <p:nvSpPr>
          <p:cNvPr id="24" name="Rectangle 23">
            <a:extLst>
              <a:ext uri="{FF2B5EF4-FFF2-40B4-BE49-F238E27FC236}">
                <a16:creationId xmlns:a16="http://schemas.microsoft.com/office/drawing/2014/main" id="{D447A566-7238-49A5-9797-C9F591A9EFD7}"/>
              </a:ext>
            </a:extLst>
          </p:cNvPr>
          <p:cNvSpPr/>
          <p:nvPr/>
        </p:nvSpPr>
        <p:spPr>
          <a:xfrm>
            <a:off x="2201290" y="5912453"/>
            <a:ext cx="2092177" cy="38763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Output: Results</a:t>
            </a:r>
          </a:p>
        </p:txBody>
      </p:sp>
      <p:sp>
        <p:nvSpPr>
          <p:cNvPr id="74" name="Arrow: Right 73">
            <a:extLst>
              <a:ext uri="{FF2B5EF4-FFF2-40B4-BE49-F238E27FC236}">
                <a16:creationId xmlns:a16="http://schemas.microsoft.com/office/drawing/2014/main" id="{454DF51A-6E78-4501-A2D3-BAEB7AD1EDF2}"/>
              </a:ext>
            </a:extLst>
          </p:cNvPr>
          <p:cNvSpPr/>
          <p:nvPr/>
        </p:nvSpPr>
        <p:spPr>
          <a:xfrm rot="5400000">
            <a:off x="2919132" y="5280925"/>
            <a:ext cx="529040" cy="6568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normAutofit lnSpcReduction="10000"/>
          </a:bodyPr>
          <a:lstStyle/>
          <a:p>
            <a:pPr algn="ctr"/>
            <a:endParaRPr lang="en-US" sz="1600" dirty="0"/>
          </a:p>
        </p:txBody>
      </p:sp>
      <p:sp>
        <p:nvSpPr>
          <p:cNvPr id="23" name="Arrow: Right 22">
            <a:extLst>
              <a:ext uri="{FF2B5EF4-FFF2-40B4-BE49-F238E27FC236}">
                <a16:creationId xmlns:a16="http://schemas.microsoft.com/office/drawing/2014/main" id="{8A5755DE-BD27-4C33-98DE-2CE0E7F313D3}"/>
              </a:ext>
            </a:extLst>
          </p:cNvPr>
          <p:cNvSpPr/>
          <p:nvPr/>
        </p:nvSpPr>
        <p:spPr>
          <a:xfrm rot="5400000">
            <a:off x="3000803" y="3310397"/>
            <a:ext cx="529040" cy="6568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normAutofit lnSpcReduction="10000"/>
          </a:bodyPr>
          <a:lstStyle/>
          <a:p>
            <a:pPr algn="ctr"/>
            <a:endParaRPr lang="en-US" sz="1600" dirty="0"/>
          </a:p>
        </p:txBody>
      </p:sp>
    </p:spTree>
    <p:extLst>
      <p:ext uri="{BB962C8B-B14F-4D97-AF65-F5344CB8AC3E}">
        <p14:creationId xmlns:p14="http://schemas.microsoft.com/office/powerpoint/2010/main" val="185465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0-#ppt_w/2"/>
                                          </p:val>
                                        </p:tav>
                                        <p:tav tm="100000">
                                          <p:val>
                                            <p:strVal val="#ppt_x"/>
                                          </p:val>
                                        </p:tav>
                                      </p:tavLst>
                                    </p:anim>
                                    <p:anim calcmode="lin" valueType="num">
                                      <p:cBhvr additive="base">
                                        <p:cTn id="8" dur="5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511971E9-6047-4E29-81CE-83E159E066A7}"/>
              </a:ext>
            </a:extLst>
          </p:cNvPr>
          <p:cNvSpPr/>
          <p:nvPr/>
        </p:nvSpPr>
        <p:spPr>
          <a:xfrm>
            <a:off x="1367448" y="583027"/>
            <a:ext cx="7626308" cy="5080908"/>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dirty="0"/>
          </a:p>
        </p:txBody>
      </p:sp>
      <p:sp>
        <p:nvSpPr>
          <p:cNvPr id="4" name="Rectangle: Rounded Corners 3">
            <a:extLst>
              <a:ext uri="{FF2B5EF4-FFF2-40B4-BE49-F238E27FC236}">
                <a16:creationId xmlns:a16="http://schemas.microsoft.com/office/drawing/2014/main" id="{6C644C02-E4F7-4F69-9CD2-B8C277D14A79}"/>
              </a:ext>
            </a:extLst>
          </p:cNvPr>
          <p:cNvSpPr/>
          <p:nvPr/>
        </p:nvSpPr>
        <p:spPr>
          <a:xfrm>
            <a:off x="2371551" y="4348274"/>
            <a:ext cx="1765990" cy="720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Processing of Darija</a:t>
            </a:r>
          </a:p>
        </p:txBody>
      </p:sp>
      <p:grpSp>
        <p:nvGrpSpPr>
          <p:cNvPr id="6" name="Group 5">
            <a:extLst>
              <a:ext uri="{FF2B5EF4-FFF2-40B4-BE49-F238E27FC236}">
                <a16:creationId xmlns:a16="http://schemas.microsoft.com/office/drawing/2014/main" id="{642A1F22-A750-4BB7-9FE0-7A9E1F685CFE}"/>
              </a:ext>
            </a:extLst>
          </p:cNvPr>
          <p:cNvGrpSpPr/>
          <p:nvPr/>
        </p:nvGrpSpPr>
        <p:grpSpPr>
          <a:xfrm>
            <a:off x="478520" y="4036832"/>
            <a:ext cx="1083937" cy="1075130"/>
            <a:chOff x="882812" y="2171870"/>
            <a:chExt cx="777155" cy="1063471"/>
          </a:xfrm>
        </p:grpSpPr>
        <p:sp>
          <p:nvSpPr>
            <p:cNvPr id="7" name="Rectangle 6">
              <a:extLst>
                <a:ext uri="{FF2B5EF4-FFF2-40B4-BE49-F238E27FC236}">
                  <a16:creationId xmlns:a16="http://schemas.microsoft.com/office/drawing/2014/main" id="{349E56C3-1550-4C50-9B2F-F59E6D4E56A7}"/>
                </a:ext>
              </a:extLst>
            </p:cNvPr>
            <p:cNvSpPr/>
            <p:nvPr/>
          </p:nvSpPr>
          <p:spPr>
            <a:xfrm>
              <a:off x="882812" y="2930902"/>
              <a:ext cx="777155" cy="304439"/>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Darija LR</a:t>
              </a:r>
            </a:p>
          </p:txBody>
        </p:sp>
        <p:pic>
          <p:nvPicPr>
            <p:cNvPr id="8" name="Graphic 7" descr="Database">
              <a:extLst>
                <a:ext uri="{FF2B5EF4-FFF2-40B4-BE49-F238E27FC236}">
                  <a16:creationId xmlns:a16="http://schemas.microsoft.com/office/drawing/2014/main" id="{C8D54800-0987-46DF-96F3-421BF814C7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9686" y="2171870"/>
              <a:ext cx="650509" cy="890241"/>
            </a:xfrm>
            <a:prstGeom prst="rect">
              <a:avLst/>
            </a:prstGeom>
          </p:spPr>
        </p:pic>
      </p:grpSp>
      <p:cxnSp>
        <p:nvCxnSpPr>
          <p:cNvPr id="207" name="Straight Connector 206">
            <a:extLst>
              <a:ext uri="{FF2B5EF4-FFF2-40B4-BE49-F238E27FC236}">
                <a16:creationId xmlns:a16="http://schemas.microsoft.com/office/drawing/2014/main" id="{4BCE0987-B015-4F05-938C-B040A119F406}"/>
              </a:ext>
            </a:extLst>
          </p:cNvPr>
          <p:cNvCxnSpPr>
            <a:cxnSpLocks/>
          </p:cNvCxnSpPr>
          <p:nvPr/>
        </p:nvCxnSpPr>
        <p:spPr>
          <a:xfrm>
            <a:off x="1170038" y="4580229"/>
            <a:ext cx="1215839" cy="89261"/>
          </a:xfrm>
          <a:prstGeom prst="line">
            <a:avLst/>
          </a:prstGeom>
          <a:ln w="28575"/>
        </p:spPr>
        <p:style>
          <a:lnRef idx="1">
            <a:schemeClr val="accent2"/>
          </a:lnRef>
          <a:fillRef idx="0">
            <a:schemeClr val="accent2"/>
          </a:fillRef>
          <a:effectRef idx="0">
            <a:schemeClr val="accent2"/>
          </a:effectRef>
          <a:fontRef idx="minor">
            <a:schemeClr val="tx1"/>
          </a:fontRef>
        </p:style>
      </p:cxnSp>
      <p:grpSp>
        <p:nvGrpSpPr>
          <p:cNvPr id="45" name="Gruppo 44">
            <a:extLst>
              <a:ext uri="{FF2B5EF4-FFF2-40B4-BE49-F238E27FC236}">
                <a16:creationId xmlns:a16="http://schemas.microsoft.com/office/drawing/2014/main" id="{9C3A2522-ACB0-327D-094A-8421EF9B6E0A}"/>
              </a:ext>
            </a:extLst>
          </p:cNvPr>
          <p:cNvGrpSpPr/>
          <p:nvPr/>
        </p:nvGrpSpPr>
        <p:grpSpPr>
          <a:xfrm>
            <a:off x="1987264" y="3898028"/>
            <a:ext cx="2593283" cy="1375950"/>
            <a:chOff x="2593901" y="433586"/>
            <a:chExt cx="2592000" cy="1606005"/>
          </a:xfrm>
        </p:grpSpPr>
        <p:sp>
          <p:nvSpPr>
            <p:cNvPr id="228" name="Rectangle 227">
              <a:extLst>
                <a:ext uri="{FF2B5EF4-FFF2-40B4-BE49-F238E27FC236}">
                  <a16:creationId xmlns:a16="http://schemas.microsoft.com/office/drawing/2014/main" id="{F0CBE140-4988-42F2-96F5-0993A7190478}"/>
                </a:ext>
              </a:extLst>
            </p:cNvPr>
            <p:cNvSpPr/>
            <p:nvPr/>
          </p:nvSpPr>
          <p:spPr>
            <a:xfrm>
              <a:off x="2593901" y="456372"/>
              <a:ext cx="2592000" cy="158321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sp>
          <p:nvSpPr>
            <p:cNvPr id="229" name="TextBox 228">
              <a:extLst>
                <a:ext uri="{FF2B5EF4-FFF2-40B4-BE49-F238E27FC236}">
                  <a16:creationId xmlns:a16="http://schemas.microsoft.com/office/drawing/2014/main" id="{146B882A-D088-4522-876C-E6DEA1E6A613}"/>
                </a:ext>
              </a:extLst>
            </p:cNvPr>
            <p:cNvSpPr txBox="1"/>
            <p:nvPr/>
          </p:nvSpPr>
          <p:spPr>
            <a:xfrm>
              <a:off x="2820550" y="433586"/>
              <a:ext cx="2055310" cy="431083"/>
            </a:xfrm>
            <a:prstGeom prst="rect">
              <a:avLst/>
            </a:prstGeom>
            <a:noFill/>
          </p:spPr>
          <p:txBody>
            <a:bodyPr wrap="square" rtlCol="0">
              <a:spAutoFit/>
            </a:bodyPr>
            <a:lstStyle/>
            <a:p>
              <a:pPr algn="ctr"/>
              <a:r>
                <a:rPr lang="en-US" b="1" dirty="0">
                  <a:solidFill>
                    <a:schemeClr val="accent1">
                      <a:lumMod val="75000"/>
                    </a:schemeClr>
                  </a:solidFill>
                  <a:latin typeface="Times New Roman" panose="02020603050405020304" pitchFamily="18" charset="0"/>
                  <a:cs typeface="Times New Roman" panose="02020603050405020304" pitchFamily="18" charset="0"/>
                </a:rPr>
                <a:t>ANALYZING</a:t>
              </a:r>
            </a:p>
          </p:txBody>
        </p:sp>
      </p:grpSp>
      <p:grpSp>
        <p:nvGrpSpPr>
          <p:cNvPr id="57" name="Gruppo 44">
            <a:extLst>
              <a:ext uri="{FF2B5EF4-FFF2-40B4-BE49-F238E27FC236}">
                <a16:creationId xmlns:a16="http://schemas.microsoft.com/office/drawing/2014/main" id="{C7883363-BBF6-48D1-BC3B-1DA2FAD8E9CA}"/>
              </a:ext>
            </a:extLst>
          </p:cNvPr>
          <p:cNvGrpSpPr/>
          <p:nvPr/>
        </p:nvGrpSpPr>
        <p:grpSpPr>
          <a:xfrm>
            <a:off x="1496662" y="1383429"/>
            <a:ext cx="3750784" cy="1951487"/>
            <a:chOff x="2593901" y="420882"/>
            <a:chExt cx="2592000" cy="1618709"/>
          </a:xfrm>
        </p:grpSpPr>
        <p:sp>
          <p:nvSpPr>
            <p:cNvPr id="58" name="Rectangle 57">
              <a:extLst>
                <a:ext uri="{FF2B5EF4-FFF2-40B4-BE49-F238E27FC236}">
                  <a16:creationId xmlns:a16="http://schemas.microsoft.com/office/drawing/2014/main" id="{5F38089C-CF60-4180-B76F-71A6BB9DDC93}"/>
                </a:ext>
              </a:extLst>
            </p:cNvPr>
            <p:cNvSpPr/>
            <p:nvPr/>
          </p:nvSpPr>
          <p:spPr>
            <a:xfrm>
              <a:off x="2593901" y="456372"/>
              <a:ext cx="2592000" cy="158321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anose="02020603050405020304" pitchFamily="18" charset="0"/>
                <a:cs typeface="Times New Roman" panose="02020603050405020304" pitchFamily="18" charset="0"/>
              </a:endParaRPr>
            </a:p>
          </p:txBody>
        </p:sp>
        <p:sp>
          <p:nvSpPr>
            <p:cNvPr id="60" name="TextBox 59">
              <a:extLst>
                <a:ext uri="{FF2B5EF4-FFF2-40B4-BE49-F238E27FC236}">
                  <a16:creationId xmlns:a16="http://schemas.microsoft.com/office/drawing/2014/main" id="{C1190B20-70AA-42DD-BBC7-D68281404D89}"/>
                </a:ext>
              </a:extLst>
            </p:cNvPr>
            <p:cNvSpPr txBox="1"/>
            <p:nvPr/>
          </p:nvSpPr>
          <p:spPr>
            <a:xfrm>
              <a:off x="2877592" y="420882"/>
              <a:ext cx="2055310" cy="306352"/>
            </a:xfrm>
            <a:prstGeom prst="rect">
              <a:avLst/>
            </a:prstGeom>
            <a:noFill/>
          </p:spPr>
          <p:txBody>
            <a:bodyPr wrap="square" rtlCol="0">
              <a:spAutoFit/>
            </a:bodyPr>
            <a:lstStyle/>
            <a:p>
              <a:pPr algn="ctr"/>
              <a:r>
                <a:rPr lang="en-US" b="1" dirty="0">
                  <a:solidFill>
                    <a:schemeClr val="accent1">
                      <a:lumMod val="75000"/>
                    </a:schemeClr>
                  </a:solidFill>
                  <a:latin typeface="Times New Roman" panose="02020603050405020304" pitchFamily="18" charset="0"/>
                  <a:cs typeface="Times New Roman" panose="02020603050405020304" pitchFamily="18" charset="0"/>
                </a:rPr>
                <a:t>PREPROCESSING</a:t>
              </a:r>
            </a:p>
          </p:txBody>
        </p:sp>
      </p:grpSp>
      <p:sp>
        <p:nvSpPr>
          <p:cNvPr id="27" name="Rectangle: Rounded Corners 26">
            <a:extLst>
              <a:ext uri="{FF2B5EF4-FFF2-40B4-BE49-F238E27FC236}">
                <a16:creationId xmlns:a16="http://schemas.microsoft.com/office/drawing/2014/main" id="{9973EE02-BC87-45F1-98EA-7E1AA93CD8B1}"/>
              </a:ext>
            </a:extLst>
          </p:cNvPr>
          <p:cNvSpPr/>
          <p:nvPr/>
        </p:nvSpPr>
        <p:spPr>
          <a:xfrm>
            <a:off x="1742902" y="1847896"/>
            <a:ext cx="3289365" cy="327655"/>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Script mixing normalization</a:t>
            </a:r>
          </a:p>
        </p:txBody>
      </p:sp>
      <p:sp>
        <p:nvSpPr>
          <p:cNvPr id="72" name="Rectangle: Rounded Corners 71">
            <a:extLst>
              <a:ext uri="{FF2B5EF4-FFF2-40B4-BE49-F238E27FC236}">
                <a16:creationId xmlns:a16="http://schemas.microsoft.com/office/drawing/2014/main" id="{CA6977D5-5FD3-4E5A-AFFD-A1D521A2EEBE}"/>
              </a:ext>
            </a:extLst>
          </p:cNvPr>
          <p:cNvSpPr/>
          <p:nvPr/>
        </p:nvSpPr>
        <p:spPr>
          <a:xfrm>
            <a:off x="1729456" y="2340933"/>
            <a:ext cx="3337410" cy="327655"/>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Processing Elongation</a:t>
            </a:r>
          </a:p>
        </p:txBody>
      </p:sp>
      <p:sp>
        <p:nvSpPr>
          <p:cNvPr id="73" name="Rectangle: Rounded Corners 72">
            <a:extLst>
              <a:ext uri="{FF2B5EF4-FFF2-40B4-BE49-F238E27FC236}">
                <a16:creationId xmlns:a16="http://schemas.microsoft.com/office/drawing/2014/main" id="{635DFE58-9DA3-458B-954D-64AADBF41504}"/>
              </a:ext>
            </a:extLst>
          </p:cNvPr>
          <p:cNvSpPr/>
          <p:nvPr/>
        </p:nvSpPr>
        <p:spPr>
          <a:xfrm>
            <a:off x="1720224" y="2846630"/>
            <a:ext cx="3337409" cy="327655"/>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Automatic Tagging</a:t>
            </a:r>
          </a:p>
        </p:txBody>
      </p:sp>
      <p:sp>
        <p:nvSpPr>
          <p:cNvPr id="25" name="Rectangle 24">
            <a:extLst>
              <a:ext uri="{FF2B5EF4-FFF2-40B4-BE49-F238E27FC236}">
                <a16:creationId xmlns:a16="http://schemas.microsoft.com/office/drawing/2014/main" id="{5D3027CF-6EF0-44CD-BECD-D7A944A4D38B}"/>
              </a:ext>
            </a:extLst>
          </p:cNvPr>
          <p:cNvSpPr/>
          <p:nvPr/>
        </p:nvSpPr>
        <p:spPr>
          <a:xfrm>
            <a:off x="2219235" y="158389"/>
            <a:ext cx="2092177" cy="38763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Input: Text</a:t>
            </a:r>
          </a:p>
        </p:txBody>
      </p:sp>
      <p:sp>
        <p:nvSpPr>
          <p:cNvPr id="26" name="Arrow: Right 25">
            <a:extLst>
              <a:ext uri="{FF2B5EF4-FFF2-40B4-BE49-F238E27FC236}">
                <a16:creationId xmlns:a16="http://schemas.microsoft.com/office/drawing/2014/main" id="{A7F271FF-B801-4A02-9CC6-1D81DCBF1C01}"/>
              </a:ext>
            </a:extLst>
          </p:cNvPr>
          <p:cNvSpPr/>
          <p:nvPr/>
        </p:nvSpPr>
        <p:spPr>
          <a:xfrm rot="5400000">
            <a:off x="2781174" y="664878"/>
            <a:ext cx="791802" cy="6568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normAutofit lnSpcReduction="10000"/>
          </a:bodyPr>
          <a:lstStyle/>
          <a:p>
            <a:pPr algn="ctr"/>
            <a:endParaRPr lang="en-US" sz="1600" dirty="0"/>
          </a:p>
        </p:txBody>
      </p:sp>
      <p:sp>
        <p:nvSpPr>
          <p:cNvPr id="12" name="Rectangle 11">
            <a:extLst>
              <a:ext uri="{FF2B5EF4-FFF2-40B4-BE49-F238E27FC236}">
                <a16:creationId xmlns:a16="http://schemas.microsoft.com/office/drawing/2014/main" id="{3B98D2EB-711E-40DB-9886-19A0D11F3F9F}"/>
              </a:ext>
            </a:extLst>
          </p:cNvPr>
          <p:cNvSpPr/>
          <p:nvPr/>
        </p:nvSpPr>
        <p:spPr>
          <a:xfrm>
            <a:off x="3303468" y="646673"/>
            <a:ext cx="1774118" cy="400110"/>
          </a:xfrm>
          <a:prstGeom prst="rect">
            <a:avLst/>
          </a:prstGeom>
        </p:spPr>
        <p:txBody>
          <a:bodyPr wrap="square">
            <a:spAutoFit/>
          </a:bodyPr>
          <a:lstStyle/>
          <a:p>
            <a:r>
              <a:rPr lang="en-US" sz="2000" dirty="0"/>
              <a:t>Tokenization</a:t>
            </a:r>
          </a:p>
        </p:txBody>
      </p:sp>
      <p:sp>
        <p:nvSpPr>
          <p:cNvPr id="24" name="Rectangle 23">
            <a:extLst>
              <a:ext uri="{FF2B5EF4-FFF2-40B4-BE49-F238E27FC236}">
                <a16:creationId xmlns:a16="http://schemas.microsoft.com/office/drawing/2014/main" id="{D447A566-7238-49A5-9797-C9F591A9EFD7}"/>
              </a:ext>
            </a:extLst>
          </p:cNvPr>
          <p:cNvSpPr/>
          <p:nvPr/>
        </p:nvSpPr>
        <p:spPr>
          <a:xfrm>
            <a:off x="6415927" y="6129173"/>
            <a:ext cx="2092177" cy="38763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Output: Results</a:t>
            </a:r>
          </a:p>
        </p:txBody>
      </p:sp>
      <p:sp>
        <p:nvSpPr>
          <p:cNvPr id="32" name="Oval 31">
            <a:extLst>
              <a:ext uri="{FF2B5EF4-FFF2-40B4-BE49-F238E27FC236}">
                <a16:creationId xmlns:a16="http://schemas.microsoft.com/office/drawing/2014/main" id="{BC8044EB-B1CE-459A-8B96-55548A2D7E66}"/>
              </a:ext>
            </a:extLst>
          </p:cNvPr>
          <p:cNvSpPr/>
          <p:nvPr/>
        </p:nvSpPr>
        <p:spPr>
          <a:xfrm>
            <a:off x="6076290" y="4360931"/>
            <a:ext cx="2431814" cy="5400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Orthographic Variation</a:t>
            </a:r>
          </a:p>
        </p:txBody>
      </p:sp>
      <p:cxnSp>
        <p:nvCxnSpPr>
          <p:cNvPr id="33" name="Straight Arrow Connector 32">
            <a:extLst>
              <a:ext uri="{FF2B5EF4-FFF2-40B4-BE49-F238E27FC236}">
                <a16:creationId xmlns:a16="http://schemas.microsoft.com/office/drawing/2014/main" id="{810499B8-8E01-42DD-8D9D-4668F15C5AEF}"/>
              </a:ext>
            </a:extLst>
          </p:cNvPr>
          <p:cNvCxnSpPr>
            <a:cxnSpLocks/>
            <a:stCxn id="37" idx="2"/>
            <a:endCxn id="42" idx="0"/>
          </p:cNvCxnSpPr>
          <p:nvPr/>
        </p:nvCxnSpPr>
        <p:spPr>
          <a:xfrm>
            <a:off x="7292197" y="2535636"/>
            <a:ext cx="1906" cy="4907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73452BA-B3C1-44BE-8209-9F07CE186930}"/>
              </a:ext>
            </a:extLst>
          </p:cNvPr>
          <p:cNvCxnSpPr>
            <a:cxnSpLocks/>
            <a:stCxn id="42" idx="2"/>
            <a:endCxn id="32" idx="0"/>
          </p:cNvCxnSpPr>
          <p:nvPr/>
        </p:nvCxnSpPr>
        <p:spPr>
          <a:xfrm flipH="1">
            <a:off x="7292197" y="3746355"/>
            <a:ext cx="1906" cy="61457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C3FC80F-9BC4-4287-94E7-1F2935214602}"/>
              </a:ext>
            </a:extLst>
          </p:cNvPr>
          <p:cNvSpPr txBox="1"/>
          <p:nvPr/>
        </p:nvSpPr>
        <p:spPr>
          <a:xfrm>
            <a:off x="7242602" y="2586337"/>
            <a:ext cx="1519884" cy="307777"/>
          </a:xfrm>
          <a:prstGeom prst="rect">
            <a:avLst/>
          </a:prstGeom>
          <a:noFill/>
        </p:spPr>
        <p:txBody>
          <a:bodyPr wrap="squar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Not Found</a:t>
            </a:r>
          </a:p>
        </p:txBody>
      </p:sp>
      <p:sp>
        <p:nvSpPr>
          <p:cNvPr id="36" name="TextBox 35">
            <a:extLst>
              <a:ext uri="{FF2B5EF4-FFF2-40B4-BE49-F238E27FC236}">
                <a16:creationId xmlns:a16="http://schemas.microsoft.com/office/drawing/2014/main" id="{96FDBCA0-2879-4653-A30D-2CB414DFD06B}"/>
              </a:ext>
            </a:extLst>
          </p:cNvPr>
          <p:cNvSpPr txBox="1"/>
          <p:nvPr/>
        </p:nvSpPr>
        <p:spPr>
          <a:xfrm>
            <a:off x="7290901" y="3774727"/>
            <a:ext cx="1519884" cy="307777"/>
          </a:xfrm>
          <a:prstGeom prst="rect">
            <a:avLst/>
          </a:prstGeom>
          <a:noFill/>
        </p:spPr>
        <p:txBody>
          <a:bodyPr wrap="squar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Not Found</a:t>
            </a:r>
          </a:p>
        </p:txBody>
      </p:sp>
      <p:sp>
        <p:nvSpPr>
          <p:cNvPr id="37" name="Rectangle: Rounded Corners 36">
            <a:extLst>
              <a:ext uri="{FF2B5EF4-FFF2-40B4-BE49-F238E27FC236}">
                <a16:creationId xmlns:a16="http://schemas.microsoft.com/office/drawing/2014/main" id="{44BB1637-D2B5-493A-B9E7-54932B8B4C3F}"/>
              </a:ext>
            </a:extLst>
          </p:cNvPr>
          <p:cNvSpPr/>
          <p:nvPr/>
        </p:nvSpPr>
        <p:spPr>
          <a:xfrm>
            <a:off x="6501858" y="1815636"/>
            <a:ext cx="1580678" cy="720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Code switching</a:t>
            </a:r>
          </a:p>
        </p:txBody>
      </p:sp>
      <p:grpSp>
        <p:nvGrpSpPr>
          <p:cNvPr id="38" name="Group 37">
            <a:extLst>
              <a:ext uri="{FF2B5EF4-FFF2-40B4-BE49-F238E27FC236}">
                <a16:creationId xmlns:a16="http://schemas.microsoft.com/office/drawing/2014/main" id="{DA6475DD-5558-4863-9FC8-F2CF366CEB6E}"/>
              </a:ext>
            </a:extLst>
          </p:cNvPr>
          <p:cNvGrpSpPr/>
          <p:nvPr/>
        </p:nvGrpSpPr>
        <p:grpSpPr>
          <a:xfrm>
            <a:off x="8842268" y="1821288"/>
            <a:ext cx="880101" cy="989489"/>
            <a:chOff x="283336" y="2171871"/>
            <a:chExt cx="942820" cy="978759"/>
          </a:xfrm>
        </p:grpSpPr>
        <p:sp>
          <p:nvSpPr>
            <p:cNvPr id="39" name="Rectangle 38">
              <a:extLst>
                <a:ext uri="{FF2B5EF4-FFF2-40B4-BE49-F238E27FC236}">
                  <a16:creationId xmlns:a16="http://schemas.microsoft.com/office/drawing/2014/main" id="{E9F6D3F2-5F37-4D5C-B3A6-C3FC604A3BA7}"/>
                </a:ext>
              </a:extLst>
            </p:cNvPr>
            <p:cNvSpPr/>
            <p:nvPr/>
          </p:nvSpPr>
          <p:spPr>
            <a:xfrm>
              <a:off x="388281" y="2876635"/>
              <a:ext cx="837875" cy="273995"/>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MSA  LR</a:t>
              </a:r>
            </a:p>
          </p:txBody>
        </p:sp>
        <p:pic>
          <p:nvPicPr>
            <p:cNvPr id="40" name="Graphic 39" descr="Database">
              <a:extLst>
                <a:ext uri="{FF2B5EF4-FFF2-40B4-BE49-F238E27FC236}">
                  <a16:creationId xmlns:a16="http://schemas.microsoft.com/office/drawing/2014/main" id="{E5EBF257-F884-4D8C-A0A6-BC731ADEBD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3336" y="2171871"/>
              <a:ext cx="819018" cy="819021"/>
            </a:xfrm>
            <a:prstGeom prst="rect">
              <a:avLst/>
            </a:prstGeom>
          </p:spPr>
        </p:pic>
      </p:grpSp>
      <p:cxnSp>
        <p:nvCxnSpPr>
          <p:cNvPr id="41" name="Straight Connector 40">
            <a:extLst>
              <a:ext uri="{FF2B5EF4-FFF2-40B4-BE49-F238E27FC236}">
                <a16:creationId xmlns:a16="http://schemas.microsoft.com/office/drawing/2014/main" id="{7F8A51F3-9251-45F9-96C8-ADFC20900296}"/>
              </a:ext>
            </a:extLst>
          </p:cNvPr>
          <p:cNvCxnSpPr>
            <a:cxnSpLocks/>
            <a:endCxn id="37" idx="3"/>
          </p:cNvCxnSpPr>
          <p:nvPr/>
        </p:nvCxnSpPr>
        <p:spPr>
          <a:xfrm flipH="1" flipV="1">
            <a:off x="8082536" y="2175636"/>
            <a:ext cx="1317426" cy="201352"/>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42" name="Rectangle: Rounded Corners 41">
            <a:extLst>
              <a:ext uri="{FF2B5EF4-FFF2-40B4-BE49-F238E27FC236}">
                <a16:creationId xmlns:a16="http://schemas.microsoft.com/office/drawing/2014/main" id="{4CB719EF-C613-4E51-BCCC-A40FC3D5EAC1}"/>
              </a:ext>
            </a:extLst>
          </p:cNvPr>
          <p:cNvSpPr/>
          <p:nvPr/>
        </p:nvSpPr>
        <p:spPr>
          <a:xfrm>
            <a:off x="6534161" y="3026355"/>
            <a:ext cx="1519884" cy="720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Code mixing</a:t>
            </a:r>
          </a:p>
        </p:txBody>
      </p:sp>
      <p:cxnSp>
        <p:nvCxnSpPr>
          <p:cNvPr id="43" name="Straight Connector 42">
            <a:extLst>
              <a:ext uri="{FF2B5EF4-FFF2-40B4-BE49-F238E27FC236}">
                <a16:creationId xmlns:a16="http://schemas.microsoft.com/office/drawing/2014/main" id="{CCDED786-7757-4E1C-9C9C-7248FA3D3351}"/>
              </a:ext>
            </a:extLst>
          </p:cNvPr>
          <p:cNvCxnSpPr>
            <a:cxnSpLocks/>
            <a:endCxn id="42" idx="3"/>
          </p:cNvCxnSpPr>
          <p:nvPr/>
        </p:nvCxnSpPr>
        <p:spPr>
          <a:xfrm flipH="1" flipV="1">
            <a:off x="8054045" y="3386355"/>
            <a:ext cx="1391016" cy="143074"/>
          </a:xfrm>
          <a:prstGeom prst="line">
            <a:avLst/>
          </a:prstGeom>
          <a:ln w="28575"/>
        </p:spPr>
        <p:style>
          <a:lnRef idx="1">
            <a:schemeClr val="accent2"/>
          </a:lnRef>
          <a:fillRef idx="0">
            <a:schemeClr val="accent2"/>
          </a:fillRef>
          <a:effectRef idx="0">
            <a:schemeClr val="accent2"/>
          </a:effectRef>
          <a:fontRef idx="minor">
            <a:schemeClr val="tx1"/>
          </a:fontRef>
        </p:style>
      </p:cxnSp>
      <p:grpSp>
        <p:nvGrpSpPr>
          <p:cNvPr id="44" name="Gruppo 30">
            <a:extLst>
              <a:ext uri="{FF2B5EF4-FFF2-40B4-BE49-F238E27FC236}">
                <a16:creationId xmlns:a16="http://schemas.microsoft.com/office/drawing/2014/main" id="{03B519E9-6387-4362-B170-BD97CC4DF3EE}"/>
              </a:ext>
            </a:extLst>
          </p:cNvPr>
          <p:cNvGrpSpPr/>
          <p:nvPr/>
        </p:nvGrpSpPr>
        <p:grpSpPr>
          <a:xfrm>
            <a:off x="8870701" y="2964512"/>
            <a:ext cx="1220344" cy="966498"/>
            <a:chOff x="9373417" y="1654204"/>
            <a:chExt cx="1303496" cy="966498"/>
          </a:xfrm>
        </p:grpSpPr>
        <p:pic>
          <p:nvPicPr>
            <p:cNvPr id="46" name="Graphic 45" descr="Database">
              <a:extLst>
                <a:ext uri="{FF2B5EF4-FFF2-40B4-BE49-F238E27FC236}">
                  <a16:creationId xmlns:a16="http://schemas.microsoft.com/office/drawing/2014/main" id="{BE9E346A-2615-4662-9FBA-082C5C77F8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73417" y="1654204"/>
              <a:ext cx="850552" cy="827999"/>
            </a:xfrm>
            <a:prstGeom prst="rect">
              <a:avLst/>
            </a:prstGeom>
          </p:spPr>
        </p:pic>
        <p:sp>
          <p:nvSpPr>
            <p:cNvPr id="47" name="Rectangle 46">
              <a:extLst>
                <a:ext uri="{FF2B5EF4-FFF2-40B4-BE49-F238E27FC236}">
                  <a16:creationId xmlns:a16="http://schemas.microsoft.com/office/drawing/2014/main" id="{6087763E-BEA8-48E4-BDCA-0382FEAE7DD9}"/>
                </a:ext>
              </a:extLst>
            </p:cNvPr>
            <p:cNvSpPr/>
            <p:nvPr/>
          </p:nvSpPr>
          <p:spPr>
            <a:xfrm>
              <a:off x="9456707" y="2343703"/>
              <a:ext cx="1220206"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MSA/Darija  LR</a:t>
              </a:r>
            </a:p>
          </p:txBody>
        </p:sp>
      </p:grpSp>
      <p:sp>
        <p:nvSpPr>
          <p:cNvPr id="48" name="Rectangle 47">
            <a:extLst>
              <a:ext uri="{FF2B5EF4-FFF2-40B4-BE49-F238E27FC236}">
                <a16:creationId xmlns:a16="http://schemas.microsoft.com/office/drawing/2014/main" id="{3B3CD46E-6896-427A-B48F-D68B80831D96}"/>
              </a:ext>
            </a:extLst>
          </p:cNvPr>
          <p:cNvSpPr/>
          <p:nvPr/>
        </p:nvSpPr>
        <p:spPr>
          <a:xfrm>
            <a:off x="5867311" y="1435901"/>
            <a:ext cx="2883558" cy="3892491"/>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1F05D267-3EE6-494E-9E4D-D5C9EFA359A7}"/>
              </a:ext>
            </a:extLst>
          </p:cNvPr>
          <p:cNvSpPr txBox="1"/>
          <p:nvPr/>
        </p:nvSpPr>
        <p:spPr>
          <a:xfrm>
            <a:off x="6229962" y="1426215"/>
            <a:ext cx="2291083" cy="338554"/>
          </a:xfrm>
          <a:prstGeom prst="rect">
            <a:avLst/>
          </a:prstGeom>
          <a:noFill/>
        </p:spPr>
        <p:txBody>
          <a:bodyPr wrap="square" rtlCol="0">
            <a:spAutoFit/>
          </a:bodyPr>
          <a:lstStyle/>
          <a:p>
            <a:pPr algn="ctr"/>
            <a:r>
              <a:rPr lang="en-US" sz="1600" b="1" dirty="0">
                <a:solidFill>
                  <a:schemeClr val="accent1">
                    <a:lumMod val="75000"/>
                  </a:schemeClr>
                </a:solidFill>
                <a:latin typeface="Times New Roman" panose="02020603050405020304" pitchFamily="18" charset="0"/>
                <a:cs typeface="Times New Roman" panose="02020603050405020304" pitchFamily="18" charset="0"/>
              </a:rPr>
              <a:t>POSTPROCESSING</a:t>
            </a:r>
          </a:p>
        </p:txBody>
      </p:sp>
      <p:sp>
        <p:nvSpPr>
          <p:cNvPr id="53" name="Rectangle 227">
            <a:extLst>
              <a:ext uri="{FF2B5EF4-FFF2-40B4-BE49-F238E27FC236}">
                <a16:creationId xmlns:a16="http://schemas.microsoft.com/office/drawing/2014/main" id="{F07A48D7-84B0-4A20-8CDC-77FD6486BA67}"/>
              </a:ext>
            </a:extLst>
          </p:cNvPr>
          <p:cNvSpPr/>
          <p:nvPr/>
        </p:nvSpPr>
        <p:spPr>
          <a:xfrm>
            <a:off x="5862937" y="1435901"/>
            <a:ext cx="2879662" cy="261921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Times New Roman" panose="02020603050405020304" pitchFamily="18" charset="0"/>
              <a:cs typeface="Times New Roman" panose="02020603050405020304" pitchFamily="18" charset="0"/>
            </a:endParaRPr>
          </a:p>
        </p:txBody>
      </p:sp>
      <p:sp>
        <p:nvSpPr>
          <p:cNvPr id="66" name="Arrow: Right 65">
            <a:extLst>
              <a:ext uri="{FF2B5EF4-FFF2-40B4-BE49-F238E27FC236}">
                <a16:creationId xmlns:a16="http://schemas.microsoft.com/office/drawing/2014/main" id="{7FC05066-3E24-4358-813C-ECB7D36C5744}"/>
              </a:ext>
            </a:extLst>
          </p:cNvPr>
          <p:cNvSpPr/>
          <p:nvPr/>
        </p:nvSpPr>
        <p:spPr>
          <a:xfrm rot="5400000">
            <a:off x="6975112" y="5400350"/>
            <a:ext cx="800781" cy="6568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normAutofit lnSpcReduction="10000"/>
          </a:bodyPr>
          <a:lstStyle/>
          <a:p>
            <a:pPr algn="ctr"/>
            <a:endParaRPr lang="en-US" sz="1600" dirty="0"/>
          </a:p>
        </p:txBody>
      </p:sp>
      <p:sp>
        <p:nvSpPr>
          <p:cNvPr id="68" name="TextBox 67">
            <a:extLst>
              <a:ext uri="{FF2B5EF4-FFF2-40B4-BE49-F238E27FC236}">
                <a16:creationId xmlns:a16="http://schemas.microsoft.com/office/drawing/2014/main" id="{EA52EBC7-F8C1-4278-B61D-F56082248720}"/>
              </a:ext>
            </a:extLst>
          </p:cNvPr>
          <p:cNvSpPr txBox="1"/>
          <p:nvPr/>
        </p:nvSpPr>
        <p:spPr>
          <a:xfrm>
            <a:off x="4581860" y="4534829"/>
            <a:ext cx="1197484" cy="307777"/>
          </a:xfrm>
          <a:prstGeom prst="rect">
            <a:avLst/>
          </a:prstGeom>
          <a:noFill/>
        </p:spPr>
        <p:txBody>
          <a:bodyPr wrap="square" rtlCol="0">
            <a:spAutoFit/>
          </a:bodyPr>
          <a:lstStyle/>
          <a:p>
            <a:r>
              <a:rPr lang="en-US" sz="1400" b="1" dirty="0">
                <a:solidFill>
                  <a:srgbClr val="FF0000"/>
                </a:solidFill>
                <a:latin typeface="Times New Roman" panose="02020603050405020304" pitchFamily="18" charset="0"/>
                <a:cs typeface="Times New Roman" panose="02020603050405020304" pitchFamily="18" charset="0"/>
              </a:rPr>
              <a:t>Not Found</a:t>
            </a:r>
          </a:p>
        </p:txBody>
      </p:sp>
      <p:sp>
        <p:nvSpPr>
          <p:cNvPr id="51" name="Arrow: Right 50">
            <a:extLst>
              <a:ext uri="{FF2B5EF4-FFF2-40B4-BE49-F238E27FC236}">
                <a16:creationId xmlns:a16="http://schemas.microsoft.com/office/drawing/2014/main" id="{DE812306-1D10-4CB2-ADA5-9CD5BD270D14}"/>
              </a:ext>
            </a:extLst>
          </p:cNvPr>
          <p:cNvSpPr/>
          <p:nvPr/>
        </p:nvSpPr>
        <p:spPr>
          <a:xfrm>
            <a:off x="4595421" y="4186872"/>
            <a:ext cx="1260273" cy="48232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ormAutofit fontScale="70000" lnSpcReduction="20000"/>
          </a:bodyPr>
          <a:lstStyle/>
          <a:p>
            <a:pPr algn="ctr"/>
            <a:endParaRPr lang="en-US" sz="1600" dirty="0"/>
          </a:p>
        </p:txBody>
      </p:sp>
      <p:sp>
        <p:nvSpPr>
          <p:cNvPr id="55" name="Arrow: Right 54">
            <a:extLst>
              <a:ext uri="{FF2B5EF4-FFF2-40B4-BE49-F238E27FC236}">
                <a16:creationId xmlns:a16="http://schemas.microsoft.com/office/drawing/2014/main" id="{BFFA6894-9738-47FC-AD8E-83C4EF959D12}"/>
              </a:ext>
            </a:extLst>
          </p:cNvPr>
          <p:cNvSpPr/>
          <p:nvPr/>
        </p:nvSpPr>
        <p:spPr>
          <a:xfrm rot="5400000">
            <a:off x="2948504" y="3294140"/>
            <a:ext cx="612083" cy="6568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normAutofit lnSpcReduction="10000"/>
          </a:bodyPr>
          <a:lstStyle/>
          <a:p>
            <a:pPr algn="ctr"/>
            <a:endParaRPr lang="en-US" sz="1600" dirty="0"/>
          </a:p>
        </p:txBody>
      </p:sp>
    </p:spTree>
    <p:extLst>
      <p:ext uri="{BB962C8B-B14F-4D97-AF65-F5344CB8AC3E}">
        <p14:creationId xmlns:p14="http://schemas.microsoft.com/office/powerpoint/2010/main" val="83687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barn(inVertical)">
                                      <p:cBhvr>
                                        <p:cTn id="19" dur="500"/>
                                        <p:tgtEl>
                                          <p:spTgt spid="4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barn(inVertical)">
                                      <p:cBhvr>
                                        <p:cTn id="22" dur="500"/>
                                        <p:tgtEl>
                                          <p:spTgt spid="5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barn(inVertical)">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1" fill="hold" grpId="0" nodeType="clickEffect">
                                  <p:stCondLst>
                                    <p:cond delay="0"/>
                                  </p:stCondLst>
                                  <p:childTnLst>
                                    <p:set>
                                      <p:cBhvr>
                                        <p:cTn id="29" dur="1" fill="hold">
                                          <p:stCondLst>
                                            <p:cond delay="0"/>
                                          </p:stCondLst>
                                        </p:cTn>
                                        <p:tgtEl>
                                          <p:spTgt spid="37"/>
                                        </p:tgtEl>
                                        <p:attrNameLst>
                                          <p:attrName>style.visibility</p:attrName>
                                        </p:attrNameLst>
                                      </p:cBhvr>
                                      <p:to>
                                        <p:strVal val="visible"/>
                                      </p:to>
                                    </p:set>
                                    <p:anim calcmode="lin" valueType="num">
                                      <p:cBhvr additive="base">
                                        <p:cTn id="30" dur="500" fill="hold"/>
                                        <p:tgtEl>
                                          <p:spTgt spid="37"/>
                                        </p:tgtEl>
                                        <p:attrNameLst>
                                          <p:attrName>ppt_x</p:attrName>
                                        </p:attrNameLst>
                                      </p:cBhvr>
                                      <p:tavLst>
                                        <p:tav tm="0">
                                          <p:val>
                                            <p:strVal val="#ppt_x"/>
                                          </p:val>
                                        </p:tav>
                                        <p:tav tm="100000">
                                          <p:val>
                                            <p:strVal val="#ppt_x"/>
                                          </p:val>
                                        </p:tav>
                                      </p:tavLst>
                                    </p:anim>
                                    <p:anim calcmode="lin" valueType="num">
                                      <p:cBhvr additive="base">
                                        <p:cTn id="31" dur="500" fill="hold"/>
                                        <p:tgtEl>
                                          <p:spTgt spid="37"/>
                                        </p:tgtEl>
                                        <p:attrNameLst>
                                          <p:attrName>ppt_y</p:attrName>
                                        </p:attrNameLst>
                                      </p:cBhvr>
                                      <p:tavLst>
                                        <p:tav tm="0">
                                          <p:val>
                                            <p:strVal val="0-#ppt_h/2"/>
                                          </p:val>
                                        </p:tav>
                                        <p:tav tm="100000">
                                          <p:val>
                                            <p:strVal val="#ppt_y"/>
                                          </p:val>
                                        </p:tav>
                                      </p:tavLst>
                                    </p:anim>
                                  </p:childTnLst>
                                </p:cTn>
                              </p:par>
                              <p:par>
                                <p:cTn id="32" presetID="2" presetClass="entr" presetSubtype="1" fill="hold" nodeType="withEffect">
                                  <p:stCondLst>
                                    <p:cond delay="0"/>
                                  </p:stCondLst>
                                  <p:childTnLst>
                                    <p:set>
                                      <p:cBhvr>
                                        <p:cTn id="33" dur="1" fill="hold">
                                          <p:stCondLst>
                                            <p:cond delay="0"/>
                                          </p:stCondLst>
                                        </p:cTn>
                                        <p:tgtEl>
                                          <p:spTgt spid="38"/>
                                        </p:tgtEl>
                                        <p:attrNameLst>
                                          <p:attrName>style.visibility</p:attrName>
                                        </p:attrNameLst>
                                      </p:cBhvr>
                                      <p:to>
                                        <p:strVal val="visible"/>
                                      </p:to>
                                    </p:set>
                                    <p:anim calcmode="lin" valueType="num">
                                      <p:cBhvr additive="base">
                                        <p:cTn id="34" dur="500" fill="hold"/>
                                        <p:tgtEl>
                                          <p:spTgt spid="38"/>
                                        </p:tgtEl>
                                        <p:attrNameLst>
                                          <p:attrName>ppt_x</p:attrName>
                                        </p:attrNameLst>
                                      </p:cBhvr>
                                      <p:tavLst>
                                        <p:tav tm="0">
                                          <p:val>
                                            <p:strVal val="#ppt_x"/>
                                          </p:val>
                                        </p:tav>
                                        <p:tav tm="100000">
                                          <p:val>
                                            <p:strVal val="#ppt_x"/>
                                          </p:val>
                                        </p:tav>
                                      </p:tavLst>
                                    </p:anim>
                                    <p:anim calcmode="lin" valueType="num">
                                      <p:cBhvr additive="base">
                                        <p:cTn id="35" dur="500" fill="hold"/>
                                        <p:tgtEl>
                                          <p:spTgt spid="38"/>
                                        </p:tgtEl>
                                        <p:attrNameLst>
                                          <p:attrName>ppt_y</p:attrName>
                                        </p:attrNameLst>
                                      </p:cBhvr>
                                      <p:tavLst>
                                        <p:tav tm="0">
                                          <p:val>
                                            <p:strVal val="0-#ppt_h/2"/>
                                          </p:val>
                                        </p:tav>
                                        <p:tav tm="100000">
                                          <p:val>
                                            <p:strVal val="#ppt_y"/>
                                          </p:val>
                                        </p:tav>
                                      </p:tavLst>
                                    </p:anim>
                                  </p:childTnLst>
                                </p:cTn>
                              </p:par>
                              <p:par>
                                <p:cTn id="36" presetID="2" presetClass="entr" presetSubtype="1" fill="hold" nodeType="withEffect">
                                  <p:stCondLst>
                                    <p:cond delay="0"/>
                                  </p:stCondLst>
                                  <p:childTnLst>
                                    <p:set>
                                      <p:cBhvr>
                                        <p:cTn id="37" dur="1" fill="hold">
                                          <p:stCondLst>
                                            <p:cond delay="0"/>
                                          </p:stCondLst>
                                        </p:cTn>
                                        <p:tgtEl>
                                          <p:spTgt spid="41"/>
                                        </p:tgtEl>
                                        <p:attrNameLst>
                                          <p:attrName>style.visibility</p:attrName>
                                        </p:attrNameLst>
                                      </p:cBhvr>
                                      <p:to>
                                        <p:strVal val="visible"/>
                                      </p:to>
                                    </p:set>
                                    <p:anim calcmode="lin" valueType="num">
                                      <p:cBhvr additive="base">
                                        <p:cTn id="38" dur="500" fill="hold"/>
                                        <p:tgtEl>
                                          <p:spTgt spid="41"/>
                                        </p:tgtEl>
                                        <p:attrNameLst>
                                          <p:attrName>ppt_x</p:attrName>
                                        </p:attrNameLst>
                                      </p:cBhvr>
                                      <p:tavLst>
                                        <p:tav tm="0">
                                          <p:val>
                                            <p:strVal val="#ppt_x"/>
                                          </p:val>
                                        </p:tav>
                                        <p:tav tm="100000">
                                          <p:val>
                                            <p:strVal val="#ppt_x"/>
                                          </p:val>
                                        </p:tav>
                                      </p:tavLst>
                                    </p:anim>
                                    <p:anim calcmode="lin" valueType="num">
                                      <p:cBhvr additive="base">
                                        <p:cTn id="39" dur="500" fill="hold"/>
                                        <p:tgtEl>
                                          <p:spTgt spid="41"/>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1"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500" fill="hold"/>
                                        <p:tgtEl>
                                          <p:spTgt spid="33"/>
                                        </p:tgtEl>
                                        <p:attrNameLst>
                                          <p:attrName>ppt_x</p:attrName>
                                        </p:attrNameLst>
                                      </p:cBhvr>
                                      <p:tavLst>
                                        <p:tav tm="0">
                                          <p:val>
                                            <p:strVal val="#ppt_x"/>
                                          </p:val>
                                        </p:tav>
                                        <p:tav tm="100000">
                                          <p:val>
                                            <p:strVal val="#ppt_x"/>
                                          </p:val>
                                        </p:tav>
                                      </p:tavLst>
                                    </p:anim>
                                    <p:anim calcmode="lin" valueType="num">
                                      <p:cBhvr additive="base">
                                        <p:cTn id="45" dur="500" fill="hold"/>
                                        <p:tgtEl>
                                          <p:spTgt spid="33"/>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500" fill="hold"/>
                                        <p:tgtEl>
                                          <p:spTgt spid="35"/>
                                        </p:tgtEl>
                                        <p:attrNameLst>
                                          <p:attrName>ppt_x</p:attrName>
                                        </p:attrNameLst>
                                      </p:cBhvr>
                                      <p:tavLst>
                                        <p:tav tm="0">
                                          <p:val>
                                            <p:strVal val="#ppt_x"/>
                                          </p:val>
                                        </p:tav>
                                        <p:tav tm="100000">
                                          <p:val>
                                            <p:strVal val="#ppt_x"/>
                                          </p:val>
                                        </p:tav>
                                      </p:tavLst>
                                    </p:anim>
                                    <p:anim calcmode="lin" valueType="num">
                                      <p:cBhvr additive="base">
                                        <p:cTn id="49" dur="500" fill="hold"/>
                                        <p:tgtEl>
                                          <p:spTgt spid="35"/>
                                        </p:tgtEl>
                                        <p:attrNameLst>
                                          <p:attrName>ppt_y</p:attrName>
                                        </p:attrNameLst>
                                      </p:cBhvr>
                                      <p:tavLst>
                                        <p:tav tm="0">
                                          <p:val>
                                            <p:strVal val="0-#ppt_h/2"/>
                                          </p:val>
                                        </p:tav>
                                        <p:tav tm="100000">
                                          <p:val>
                                            <p:strVal val="#ppt_y"/>
                                          </p:val>
                                        </p:tav>
                                      </p:tavLst>
                                    </p:anim>
                                  </p:childTnLst>
                                </p:cTn>
                              </p:par>
                              <p:par>
                                <p:cTn id="50" presetID="2" presetClass="entr" presetSubtype="1"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500" fill="hold"/>
                                        <p:tgtEl>
                                          <p:spTgt spid="42"/>
                                        </p:tgtEl>
                                        <p:attrNameLst>
                                          <p:attrName>ppt_x</p:attrName>
                                        </p:attrNameLst>
                                      </p:cBhvr>
                                      <p:tavLst>
                                        <p:tav tm="0">
                                          <p:val>
                                            <p:strVal val="#ppt_x"/>
                                          </p:val>
                                        </p:tav>
                                        <p:tav tm="100000">
                                          <p:val>
                                            <p:strVal val="#ppt_x"/>
                                          </p:val>
                                        </p:tav>
                                      </p:tavLst>
                                    </p:anim>
                                    <p:anim calcmode="lin" valueType="num">
                                      <p:cBhvr additive="base">
                                        <p:cTn id="53" dur="500" fill="hold"/>
                                        <p:tgtEl>
                                          <p:spTgt spid="42"/>
                                        </p:tgtEl>
                                        <p:attrNameLst>
                                          <p:attrName>ppt_y</p:attrName>
                                        </p:attrNameLst>
                                      </p:cBhvr>
                                      <p:tavLst>
                                        <p:tav tm="0">
                                          <p:val>
                                            <p:strVal val="0-#ppt_h/2"/>
                                          </p:val>
                                        </p:tav>
                                        <p:tav tm="100000">
                                          <p:val>
                                            <p:strVal val="#ppt_y"/>
                                          </p:val>
                                        </p:tav>
                                      </p:tavLst>
                                    </p:anim>
                                  </p:childTnLst>
                                </p:cTn>
                              </p:par>
                              <p:par>
                                <p:cTn id="54" presetID="2" presetClass="entr" presetSubtype="1" fill="hold" nodeType="with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fill="hold"/>
                                        <p:tgtEl>
                                          <p:spTgt spid="43"/>
                                        </p:tgtEl>
                                        <p:attrNameLst>
                                          <p:attrName>ppt_x</p:attrName>
                                        </p:attrNameLst>
                                      </p:cBhvr>
                                      <p:tavLst>
                                        <p:tav tm="0">
                                          <p:val>
                                            <p:strVal val="#ppt_x"/>
                                          </p:val>
                                        </p:tav>
                                        <p:tav tm="100000">
                                          <p:val>
                                            <p:strVal val="#ppt_x"/>
                                          </p:val>
                                        </p:tav>
                                      </p:tavLst>
                                    </p:anim>
                                    <p:anim calcmode="lin" valueType="num">
                                      <p:cBhvr additive="base">
                                        <p:cTn id="57" dur="500" fill="hold"/>
                                        <p:tgtEl>
                                          <p:spTgt spid="43"/>
                                        </p:tgtEl>
                                        <p:attrNameLst>
                                          <p:attrName>ppt_y</p:attrName>
                                        </p:attrNameLst>
                                      </p:cBhvr>
                                      <p:tavLst>
                                        <p:tav tm="0">
                                          <p:val>
                                            <p:strVal val="0-#ppt_h/2"/>
                                          </p:val>
                                        </p:tav>
                                        <p:tav tm="100000">
                                          <p:val>
                                            <p:strVal val="#ppt_y"/>
                                          </p:val>
                                        </p:tav>
                                      </p:tavLst>
                                    </p:anim>
                                  </p:childTnLst>
                                </p:cTn>
                              </p:par>
                              <p:par>
                                <p:cTn id="58" presetID="2" presetClass="entr" presetSubtype="1" fill="hold" nodeType="withEffect">
                                  <p:stCondLst>
                                    <p:cond delay="0"/>
                                  </p:stCondLst>
                                  <p:childTnLst>
                                    <p:set>
                                      <p:cBhvr>
                                        <p:cTn id="59" dur="1" fill="hold">
                                          <p:stCondLst>
                                            <p:cond delay="0"/>
                                          </p:stCondLst>
                                        </p:cTn>
                                        <p:tgtEl>
                                          <p:spTgt spid="44"/>
                                        </p:tgtEl>
                                        <p:attrNameLst>
                                          <p:attrName>style.visibility</p:attrName>
                                        </p:attrNameLst>
                                      </p:cBhvr>
                                      <p:to>
                                        <p:strVal val="visible"/>
                                      </p:to>
                                    </p:set>
                                    <p:anim calcmode="lin" valueType="num">
                                      <p:cBhvr additive="base">
                                        <p:cTn id="60" dur="500" fill="hold"/>
                                        <p:tgtEl>
                                          <p:spTgt spid="44"/>
                                        </p:tgtEl>
                                        <p:attrNameLst>
                                          <p:attrName>ppt_x</p:attrName>
                                        </p:attrNameLst>
                                      </p:cBhvr>
                                      <p:tavLst>
                                        <p:tav tm="0">
                                          <p:val>
                                            <p:strVal val="#ppt_x"/>
                                          </p:val>
                                        </p:tav>
                                        <p:tav tm="100000">
                                          <p:val>
                                            <p:strVal val="#ppt_x"/>
                                          </p:val>
                                        </p:tav>
                                      </p:tavLst>
                                    </p:anim>
                                    <p:anim calcmode="lin" valueType="num">
                                      <p:cBhvr additive="base">
                                        <p:cTn id="61" dur="500" fill="hold"/>
                                        <p:tgtEl>
                                          <p:spTgt spid="44"/>
                                        </p:tgtEl>
                                        <p:attrNameLst>
                                          <p:attrName>ppt_y</p:attrName>
                                        </p:attrNameLst>
                                      </p:cBhvr>
                                      <p:tavLst>
                                        <p:tav tm="0">
                                          <p:val>
                                            <p:strVal val="0-#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1" fill="hold" nodeType="clickEffect">
                                  <p:stCondLst>
                                    <p:cond delay="0"/>
                                  </p:stCondLst>
                                  <p:childTnLst>
                                    <p:set>
                                      <p:cBhvr>
                                        <p:cTn id="65" dur="1" fill="hold">
                                          <p:stCondLst>
                                            <p:cond delay="0"/>
                                          </p:stCondLst>
                                        </p:cTn>
                                        <p:tgtEl>
                                          <p:spTgt spid="34"/>
                                        </p:tgtEl>
                                        <p:attrNameLst>
                                          <p:attrName>style.visibility</p:attrName>
                                        </p:attrNameLst>
                                      </p:cBhvr>
                                      <p:to>
                                        <p:strVal val="visible"/>
                                      </p:to>
                                    </p:set>
                                    <p:anim calcmode="lin" valueType="num">
                                      <p:cBhvr additive="base">
                                        <p:cTn id="66" dur="500" fill="hold"/>
                                        <p:tgtEl>
                                          <p:spTgt spid="34"/>
                                        </p:tgtEl>
                                        <p:attrNameLst>
                                          <p:attrName>ppt_x</p:attrName>
                                        </p:attrNameLst>
                                      </p:cBhvr>
                                      <p:tavLst>
                                        <p:tav tm="0">
                                          <p:val>
                                            <p:strVal val="#ppt_x"/>
                                          </p:val>
                                        </p:tav>
                                        <p:tav tm="100000">
                                          <p:val>
                                            <p:strVal val="#ppt_x"/>
                                          </p:val>
                                        </p:tav>
                                      </p:tavLst>
                                    </p:anim>
                                    <p:anim calcmode="lin" valueType="num">
                                      <p:cBhvr additive="base">
                                        <p:cTn id="67" dur="500" fill="hold"/>
                                        <p:tgtEl>
                                          <p:spTgt spid="34"/>
                                        </p:tgtEl>
                                        <p:attrNameLst>
                                          <p:attrName>ppt_y</p:attrName>
                                        </p:attrNameLst>
                                      </p:cBhvr>
                                      <p:tavLst>
                                        <p:tav tm="0">
                                          <p:val>
                                            <p:strVal val="0-#ppt_h/2"/>
                                          </p:val>
                                        </p:tav>
                                        <p:tav tm="100000">
                                          <p:val>
                                            <p:strVal val="#ppt_y"/>
                                          </p:val>
                                        </p:tav>
                                      </p:tavLst>
                                    </p:anim>
                                  </p:childTnLst>
                                </p:cTn>
                              </p:par>
                              <p:par>
                                <p:cTn id="68" presetID="2" presetClass="entr" presetSubtype="1" fill="hold" grpId="0" nodeType="withEffect">
                                  <p:stCondLst>
                                    <p:cond delay="0"/>
                                  </p:stCondLst>
                                  <p:childTnLst>
                                    <p:set>
                                      <p:cBhvr>
                                        <p:cTn id="69" dur="1" fill="hold">
                                          <p:stCondLst>
                                            <p:cond delay="0"/>
                                          </p:stCondLst>
                                        </p:cTn>
                                        <p:tgtEl>
                                          <p:spTgt spid="36"/>
                                        </p:tgtEl>
                                        <p:attrNameLst>
                                          <p:attrName>style.visibility</p:attrName>
                                        </p:attrNameLst>
                                      </p:cBhvr>
                                      <p:to>
                                        <p:strVal val="visible"/>
                                      </p:to>
                                    </p:set>
                                    <p:anim calcmode="lin" valueType="num">
                                      <p:cBhvr additive="base">
                                        <p:cTn id="70" dur="500" fill="hold"/>
                                        <p:tgtEl>
                                          <p:spTgt spid="36"/>
                                        </p:tgtEl>
                                        <p:attrNameLst>
                                          <p:attrName>ppt_x</p:attrName>
                                        </p:attrNameLst>
                                      </p:cBhvr>
                                      <p:tavLst>
                                        <p:tav tm="0">
                                          <p:val>
                                            <p:strVal val="#ppt_x"/>
                                          </p:val>
                                        </p:tav>
                                        <p:tav tm="100000">
                                          <p:val>
                                            <p:strVal val="#ppt_x"/>
                                          </p:val>
                                        </p:tav>
                                      </p:tavLst>
                                    </p:anim>
                                    <p:anim calcmode="lin" valueType="num">
                                      <p:cBhvr additive="base">
                                        <p:cTn id="71" dur="500" fill="hold"/>
                                        <p:tgtEl>
                                          <p:spTgt spid="36"/>
                                        </p:tgtEl>
                                        <p:attrNameLst>
                                          <p:attrName>ppt_y</p:attrName>
                                        </p:attrNameLst>
                                      </p:cBhvr>
                                      <p:tavLst>
                                        <p:tav tm="0">
                                          <p:val>
                                            <p:strVal val="0-#ppt_h/2"/>
                                          </p:val>
                                        </p:tav>
                                        <p:tav tm="100000">
                                          <p:val>
                                            <p:strVal val="#ppt_y"/>
                                          </p:val>
                                        </p:tav>
                                      </p:tavLst>
                                    </p:anim>
                                  </p:childTnLst>
                                </p:cTn>
                              </p:par>
                              <p:par>
                                <p:cTn id="72" presetID="2" presetClass="entr" presetSubtype="1"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ppt_x"/>
                                          </p:val>
                                        </p:tav>
                                        <p:tav tm="100000">
                                          <p:val>
                                            <p:strVal val="#ppt_x"/>
                                          </p:val>
                                        </p:tav>
                                      </p:tavLst>
                                    </p:anim>
                                    <p:anim calcmode="lin" valueType="num">
                                      <p:cBhvr additive="base">
                                        <p:cTn id="75" dur="500" fill="hold"/>
                                        <p:tgtEl>
                                          <p:spTgt spid="32"/>
                                        </p:tgtEl>
                                        <p:attrNameLst>
                                          <p:attrName>ppt_y</p:attrName>
                                        </p:attrNameLst>
                                      </p:cBhvr>
                                      <p:tavLst>
                                        <p:tav tm="0">
                                          <p:val>
                                            <p:strVal val="0-#ppt_h/2"/>
                                          </p:val>
                                        </p:tav>
                                        <p:tav tm="100000">
                                          <p:val>
                                            <p:strVal val="#ppt_y"/>
                                          </p:val>
                                        </p:tav>
                                      </p:tavLst>
                                    </p:anim>
                                  </p:childTnLst>
                                </p:cTn>
                              </p:par>
                              <p:par>
                                <p:cTn id="76" presetID="2" presetClass="entr" presetSubtype="8" fill="hold" grpId="0" nodeType="withEffect">
                                  <p:stCondLst>
                                    <p:cond delay="0"/>
                                  </p:stCondLst>
                                  <p:childTnLst>
                                    <p:set>
                                      <p:cBhvr>
                                        <p:cTn id="77" dur="1" fill="hold">
                                          <p:stCondLst>
                                            <p:cond delay="0"/>
                                          </p:stCondLst>
                                        </p:cTn>
                                        <p:tgtEl>
                                          <p:spTgt spid="68"/>
                                        </p:tgtEl>
                                        <p:attrNameLst>
                                          <p:attrName>style.visibility</p:attrName>
                                        </p:attrNameLst>
                                      </p:cBhvr>
                                      <p:to>
                                        <p:strVal val="visible"/>
                                      </p:to>
                                    </p:set>
                                    <p:anim calcmode="lin" valueType="num">
                                      <p:cBhvr additive="base">
                                        <p:cTn id="78" dur="500" fill="hold"/>
                                        <p:tgtEl>
                                          <p:spTgt spid="68"/>
                                        </p:tgtEl>
                                        <p:attrNameLst>
                                          <p:attrName>ppt_x</p:attrName>
                                        </p:attrNameLst>
                                      </p:cBhvr>
                                      <p:tavLst>
                                        <p:tav tm="0">
                                          <p:val>
                                            <p:strVal val="0-#ppt_w/2"/>
                                          </p:val>
                                        </p:tav>
                                        <p:tav tm="100000">
                                          <p:val>
                                            <p:strVal val="#ppt_x"/>
                                          </p:val>
                                        </p:tav>
                                      </p:tavLst>
                                    </p:anim>
                                    <p:anim calcmode="lin" valueType="num">
                                      <p:cBhvr additive="base">
                                        <p:cTn id="79"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32" grpId="0" animBg="1"/>
      <p:bldP spid="35" grpId="0"/>
      <p:bldP spid="36" grpId="0"/>
      <p:bldP spid="37" grpId="0" animBg="1"/>
      <p:bldP spid="42" grpId="0" animBg="1"/>
      <p:bldP spid="48" grpId="0" animBg="1"/>
      <p:bldP spid="49" grpId="0"/>
      <p:bldP spid="53" grpId="0" animBg="1"/>
      <p:bldP spid="6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511971E9-6047-4E29-81CE-83E159E066A7}"/>
              </a:ext>
            </a:extLst>
          </p:cNvPr>
          <p:cNvSpPr/>
          <p:nvPr/>
        </p:nvSpPr>
        <p:spPr>
          <a:xfrm>
            <a:off x="1341635" y="515689"/>
            <a:ext cx="8269770" cy="6240536"/>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011317B2-3A9B-4A89-9342-E1D8E9A31E2D}"/>
              </a:ext>
            </a:extLst>
          </p:cNvPr>
          <p:cNvSpPr/>
          <p:nvPr/>
        </p:nvSpPr>
        <p:spPr>
          <a:xfrm>
            <a:off x="2141237" y="5475292"/>
            <a:ext cx="1580627" cy="116823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Output:</a:t>
            </a:r>
          </a:p>
          <a:p>
            <a:pPr algn="ctr"/>
            <a:r>
              <a:rPr lang="en-US" sz="1600" dirty="0">
                <a:solidFill>
                  <a:schemeClr val="tx1"/>
                </a:solidFill>
                <a:latin typeface="Times New Roman" panose="02020603050405020304" pitchFamily="18" charset="0"/>
                <a:cs typeface="Times New Roman" panose="02020603050405020304" pitchFamily="18" charset="0"/>
              </a:rPr>
              <a:t>Vocalization, POS Tagging, English Gloss</a:t>
            </a:r>
          </a:p>
        </p:txBody>
      </p:sp>
      <p:sp>
        <p:nvSpPr>
          <p:cNvPr id="189" name="TextBox 188">
            <a:extLst>
              <a:ext uri="{FF2B5EF4-FFF2-40B4-BE49-F238E27FC236}">
                <a16:creationId xmlns:a16="http://schemas.microsoft.com/office/drawing/2014/main" id="{9795CFAA-B67B-4327-A9AF-36DD322C1ADC}"/>
              </a:ext>
            </a:extLst>
          </p:cNvPr>
          <p:cNvSpPr txBox="1"/>
          <p:nvPr/>
        </p:nvSpPr>
        <p:spPr>
          <a:xfrm>
            <a:off x="2942337" y="5099633"/>
            <a:ext cx="967405" cy="307777"/>
          </a:xfrm>
          <a:prstGeom prst="rect">
            <a:avLst/>
          </a:prstGeom>
          <a:noFill/>
        </p:spPr>
        <p:txBody>
          <a:bodyPr wrap="square" rtlCol="0">
            <a:spAutoFit/>
          </a:bodyPr>
          <a:lstStyle/>
          <a:p>
            <a:r>
              <a:rPr lang="en-US" sz="1400" b="1" dirty="0">
                <a:solidFill>
                  <a:srgbClr val="92D050"/>
                </a:solidFill>
                <a:latin typeface="Times New Roman" panose="02020603050405020304" pitchFamily="18" charset="0"/>
                <a:cs typeface="Times New Roman" panose="02020603050405020304" pitchFamily="18" charset="0"/>
              </a:rPr>
              <a:t>Found</a:t>
            </a:r>
          </a:p>
        </p:txBody>
      </p:sp>
      <p:sp>
        <p:nvSpPr>
          <p:cNvPr id="4" name="Rectangle: Rounded Corners 3">
            <a:extLst>
              <a:ext uri="{FF2B5EF4-FFF2-40B4-BE49-F238E27FC236}">
                <a16:creationId xmlns:a16="http://schemas.microsoft.com/office/drawing/2014/main" id="{6C644C02-E4F7-4F69-9CD2-B8C277D14A79}"/>
              </a:ext>
            </a:extLst>
          </p:cNvPr>
          <p:cNvSpPr/>
          <p:nvPr/>
        </p:nvSpPr>
        <p:spPr>
          <a:xfrm>
            <a:off x="2181048" y="4134175"/>
            <a:ext cx="1478729" cy="720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Processing of Darija</a:t>
            </a:r>
          </a:p>
        </p:txBody>
      </p:sp>
      <p:grpSp>
        <p:nvGrpSpPr>
          <p:cNvPr id="6" name="Group 5">
            <a:extLst>
              <a:ext uri="{FF2B5EF4-FFF2-40B4-BE49-F238E27FC236}">
                <a16:creationId xmlns:a16="http://schemas.microsoft.com/office/drawing/2014/main" id="{642A1F22-A750-4BB7-9FE0-7A9E1F685CFE}"/>
              </a:ext>
            </a:extLst>
          </p:cNvPr>
          <p:cNvGrpSpPr/>
          <p:nvPr/>
        </p:nvGrpSpPr>
        <p:grpSpPr>
          <a:xfrm>
            <a:off x="605693" y="3897466"/>
            <a:ext cx="864764" cy="1064776"/>
            <a:chOff x="879736" y="2171870"/>
            <a:chExt cx="740459" cy="1053230"/>
          </a:xfrm>
        </p:grpSpPr>
        <p:sp>
          <p:nvSpPr>
            <p:cNvPr id="7" name="Rectangle 6">
              <a:extLst>
                <a:ext uri="{FF2B5EF4-FFF2-40B4-BE49-F238E27FC236}">
                  <a16:creationId xmlns:a16="http://schemas.microsoft.com/office/drawing/2014/main" id="{349E56C3-1550-4C50-9B2F-F59E6D4E56A7}"/>
                </a:ext>
              </a:extLst>
            </p:cNvPr>
            <p:cNvSpPr/>
            <p:nvPr/>
          </p:nvSpPr>
          <p:spPr>
            <a:xfrm>
              <a:off x="879736" y="2951105"/>
              <a:ext cx="690682" cy="273995"/>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Darija LR</a:t>
              </a:r>
            </a:p>
          </p:txBody>
        </p:sp>
        <p:pic>
          <p:nvPicPr>
            <p:cNvPr id="8" name="Graphic 7" descr="Database">
              <a:extLst>
                <a:ext uri="{FF2B5EF4-FFF2-40B4-BE49-F238E27FC236}">
                  <a16:creationId xmlns:a16="http://schemas.microsoft.com/office/drawing/2014/main" id="{C8D54800-0987-46DF-96F3-421BF814C7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9686" y="2171870"/>
              <a:ext cx="650509" cy="890241"/>
            </a:xfrm>
            <a:prstGeom prst="rect">
              <a:avLst/>
            </a:prstGeom>
          </p:spPr>
        </p:pic>
      </p:grpSp>
      <p:cxnSp>
        <p:nvCxnSpPr>
          <p:cNvPr id="207" name="Straight Connector 206">
            <a:extLst>
              <a:ext uri="{FF2B5EF4-FFF2-40B4-BE49-F238E27FC236}">
                <a16:creationId xmlns:a16="http://schemas.microsoft.com/office/drawing/2014/main" id="{4BCE0987-B015-4F05-938C-B040A119F406}"/>
              </a:ext>
            </a:extLst>
          </p:cNvPr>
          <p:cNvCxnSpPr>
            <a:cxnSpLocks/>
            <a:endCxn id="4" idx="1"/>
          </p:cNvCxnSpPr>
          <p:nvPr/>
        </p:nvCxnSpPr>
        <p:spPr>
          <a:xfrm>
            <a:off x="860477" y="4404914"/>
            <a:ext cx="1320571" cy="89261"/>
          </a:xfrm>
          <a:prstGeom prst="line">
            <a:avLst/>
          </a:prstGeom>
          <a:ln w="28575"/>
        </p:spPr>
        <p:style>
          <a:lnRef idx="1">
            <a:schemeClr val="accent2"/>
          </a:lnRef>
          <a:fillRef idx="0">
            <a:schemeClr val="accent2"/>
          </a:fillRef>
          <a:effectRef idx="0">
            <a:schemeClr val="accent2"/>
          </a:effectRef>
          <a:fontRef idx="minor">
            <a:schemeClr val="tx1"/>
          </a:fontRef>
        </p:style>
      </p:cxnSp>
      <p:grpSp>
        <p:nvGrpSpPr>
          <p:cNvPr id="45" name="Gruppo 44">
            <a:extLst>
              <a:ext uri="{FF2B5EF4-FFF2-40B4-BE49-F238E27FC236}">
                <a16:creationId xmlns:a16="http://schemas.microsoft.com/office/drawing/2014/main" id="{9C3A2522-ACB0-327D-094A-8421EF9B6E0A}"/>
              </a:ext>
            </a:extLst>
          </p:cNvPr>
          <p:cNvGrpSpPr/>
          <p:nvPr/>
        </p:nvGrpSpPr>
        <p:grpSpPr>
          <a:xfrm>
            <a:off x="1845825" y="3683929"/>
            <a:ext cx="2171453" cy="1375950"/>
            <a:chOff x="2593901" y="433586"/>
            <a:chExt cx="2592000" cy="1606005"/>
          </a:xfrm>
        </p:grpSpPr>
        <p:sp>
          <p:nvSpPr>
            <p:cNvPr id="228" name="Rectangle 227">
              <a:extLst>
                <a:ext uri="{FF2B5EF4-FFF2-40B4-BE49-F238E27FC236}">
                  <a16:creationId xmlns:a16="http://schemas.microsoft.com/office/drawing/2014/main" id="{F0CBE140-4988-42F2-96F5-0993A7190478}"/>
                </a:ext>
              </a:extLst>
            </p:cNvPr>
            <p:cNvSpPr/>
            <p:nvPr/>
          </p:nvSpPr>
          <p:spPr>
            <a:xfrm>
              <a:off x="2593901" y="456372"/>
              <a:ext cx="2592000" cy="158321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Times New Roman" panose="02020603050405020304" pitchFamily="18" charset="0"/>
                <a:cs typeface="Times New Roman" panose="02020603050405020304" pitchFamily="18" charset="0"/>
              </a:endParaRPr>
            </a:p>
          </p:txBody>
        </p:sp>
        <p:sp>
          <p:nvSpPr>
            <p:cNvPr id="229" name="TextBox 228">
              <a:extLst>
                <a:ext uri="{FF2B5EF4-FFF2-40B4-BE49-F238E27FC236}">
                  <a16:creationId xmlns:a16="http://schemas.microsoft.com/office/drawing/2014/main" id="{146B882A-D088-4522-876C-E6DEA1E6A613}"/>
                </a:ext>
              </a:extLst>
            </p:cNvPr>
            <p:cNvSpPr txBox="1"/>
            <p:nvPr/>
          </p:nvSpPr>
          <p:spPr>
            <a:xfrm>
              <a:off x="2820551" y="433586"/>
              <a:ext cx="2055310" cy="338554"/>
            </a:xfrm>
            <a:prstGeom prst="rect">
              <a:avLst/>
            </a:prstGeom>
            <a:noFill/>
          </p:spPr>
          <p:txBody>
            <a:bodyPr wrap="square" rtlCol="0">
              <a:spAutoFit/>
            </a:bodyPr>
            <a:lstStyle/>
            <a:p>
              <a:pPr algn="ctr"/>
              <a:r>
                <a:rPr lang="en-US" sz="1600" b="1" dirty="0">
                  <a:solidFill>
                    <a:schemeClr val="accent1">
                      <a:lumMod val="75000"/>
                    </a:schemeClr>
                  </a:solidFill>
                  <a:latin typeface="Times New Roman" panose="02020603050405020304" pitchFamily="18" charset="0"/>
                  <a:cs typeface="Times New Roman" panose="02020603050405020304" pitchFamily="18" charset="0"/>
                </a:rPr>
                <a:t>ANALYZING</a:t>
              </a:r>
            </a:p>
          </p:txBody>
        </p:sp>
      </p:grpSp>
      <p:cxnSp>
        <p:nvCxnSpPr>
          <p:cNvPr id="51" name="Connettore 2 50">
            <a:extLst>
              <a:ext uri="{FF2B5EF4-FFF2-40B4-BE49-F238E27FC236}">
                <a16:creationId xmlns:a16="http://schemas.microsoft.com/office/drawing/2014/main" id="{BA2E0A3B-C9B5-10DB-45D6-CD203829A5DC}"/>
              </a:ext>
            </a:extLst>
          </p:cNvPr>
          <p:cNvCxnSpPr>
            <a:cxnSpLocks/>
            <a:stCxn id="228" idx="2"/>
            <a:endCxn id="19" idx="0"/>
          </p:cNvCxnSpPr>
          <p:nvPr/>
        </p:nvCxnSpPr>
        <p:spPr>
          <a:xfrm flipH="1">
            <a:off x="2931551" y="5059879"/>
            <a:ext cx="1" cy="415413"/>
          </a:xfrm>
          <a:prstGeom prst="straightConnector1">
            <a:avLst/>
          </a:prstGeom>
          <a:ln w="2857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57" name="Gruppo 44">
            <a:extLst>
              <a:ext uri="{FF2B5EF4-FFF2-40B4-BE49-F238E27FC236}">
                <a16:creationId xmlns:a16="http://schemas.microsoft.com/office/drawing/2014/main" id="{C7883363-BBF6-48D1-BC3B-1DA2FAD8E9CA}"/>
              </a:ext>
            </a:extLst>
          </p:cNvPr>
          <p:cNvGrpSpPr/>
          <p:nvPr/>
        </p:nvGrpSpPr>
        <p:grpSpPr>
          <a:xfrm>
            <a:off x="1423820" y="1377950"/>
            <a:ext cx="3140672" cy="1912321"/>
            <a:chOff x="2593901" y="420882"/>
            <a:chExt cx="2592000" cy="1618709"/>
          </a:xfrm>
        </p:grpSpPr>
        <p:sp>
          <p:nvSpPr>
            <p:cNvPr id="58" name="Rectangle 57">
              <a:extLst>
                <a:ext uri="{FF2B5EF4-FFF2-40B4-BE49-F238E27FC236}">
                  <a16:creationId xmlns:a16="http://schemas.microsoft.com/office/drawing/2014/main" id="{5F38089C-CF60-4180-B76F-71A6BB9DDC93}"/>
                </a:ext>
              </a:extLst>
            </p:cNvPr>
            <p:cNvSpPr/>
            <p:nvPr/>
          </p:nvSpPr>
          <p:spPr>
            <a:xfrm>
              <a:off x="2593901" y="456372"/>
              <a:ext cx="2592000" cy="158321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Times New Roman" panose="02020603050405020304" pitchFamily="18" charset="0"/>
                <a:cs typeface="Times New Roman" panose="02020603050405020304" pitchFamily="18" charset="0"/>
              </a:endParaRPr>
            </a:p>
          </p:txBody>
        </p:sp>
        <p:sp>
          <p:nvSpPr>
            <p:cNvPr id="60" name="TextBox 59">
              <a:extLst>
                <a:ext uri="{FF2B5EF4-FFF2-40B4-BE49-F238E27FC236}">
                  <a16:creationId xmlns:a16="http://schemas.microsoft.com/office/drawing/2014/main" id="{C1190B20-70AA-42DD-BBC7-D68281404D89}"/>
                </a:ext>
              </a:extLst>
            </p:cNvPr>
            <p:cNvSpPr txBox="1"/>
            <p:nvPr/>
          </p:nvSpPr>
          <p:spPr>
            <a:xfrm>
              <a:off x="2877592" y="420882"/>
              <a:ext cx="2055310" cy="286573"/>
            </a:xfrm>
            <a:prstGeom prst="rect">
              <a:avLst/>
            </a:prstGeom>
            <a:noFill/>
          </p:spPr>
          <p:txBody>
            <a:bodyPr wrap="square" rtlCol="0">
              <a:spAutoFit/>
            </a:bodyPr>
            <a:lstStyle/>
            <a:p>
              <a:pPr algn="ctr"/>
              <a:r>
                <a:rPr lang="en-US" sz="1600" b="1" dirty="0">
                  <a:solidFill>
                    <a:schemeClr val="accent1">
                      <a:lumMod val="75000"/>
                    </a:schemeClr>
                  </a:solidFill>
                  <a:latin typeface="Times New Roman" panose="02020603050405020304" pitchFamily="18" charset="0"/>
                  <a:cs typeface="Times New Roman" panose="02020603050405020304" pitchFamily="18" charset="0"/>
                </a:rPr>
                <a:t>PREPROCESSING</a:t>
              </a:r>
            </a:p>
          </p:txBody>
        </p:sp>
      </p:grpSp>
      <p:cxnSp>
        <p:nvCxnSpPr>
          <p:cNvPr id="64" name="Straight Arrow Connector 63">
            <a:extLst>
              <a:ext uri="{FF2B5EF4-FFF2-40B4-BE49-F238E27FC236}">
                <a16:creationId xmlns:a16="http://schemas.microsoft.com/office/drawing/2014/main" id="{A90158CD-5F1F-4091-8A5F-74D495C3ADBA}"/>
              </a:ext>
            </a:extLst>
          </p:cNvPr>
          <p:cNvCxnSpPr>
            <a:cxnSpLocks/>
            <a:endCxn id="229" idx="0"/>
          </p:cNvCxnSpPr>
          <p:nvPr/>
        </p:nvCxnSpPr>
        <p:spPr>
          <a:xfrm>
            <a:off x="2896621" y="3307682"/>
            <a:ext cx="0" cy="3762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9973EE02-BC87-45F1-98EA-7E1AA93CD8B1}"/>
              </a:ext>
            </a:extLst>
          </p:cNvPr>
          <p:cNvSpPr/>
          <p:nvPr/>
        </p:nvSpPr>
        <p:spPr>
          <a:xfrm>
            <a:off x="1642695" y="1803251"/>
            <a:ext cx="2754309" cy="327655"/>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Script mixing normalization</a:t>
            </a:r>
          </a:p>
        </p:txBody>
      </p:sp>
      <p:sp>
        <p:nvSpPr>
          <p:cNvPr id="72" name="Rectangle: Rounded Corners 71">
            <a:extLst>
              <a:ext uri="{FF2B5EF4-FFF2-40B4-BE49-F238E27FC236}">
                <a16:creationId xmlns:a16="http://schemas.microsoft.com/office/drawing/2014/main" id="{CA6977D5-5FD3-4E5A-AFFD-A1D521A2EEBE}"/>
              </a:ext>
            </a:extLst>
          </p:cNvPr>
          <p:cNvSpPr/>
          <p:nvPr/>
        </p:nvSpPr>
        <p:spPr>
          <a:xfrm>
            <a:off x="1632099" y="2296288"/>
            <a:ext cx="2794538" cy="327655"/>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Processing Elongation</a:t>
            </a:r>
          </a:p>
        </p:txBody>
      </p:sp>
      <p:sp>
        <p:nvSpPr>
          <p:cNvPr id="73" name="Rectangle: Rounded Corners 72">
            <a:extLst>
              <a:ext uri="{FF2B5EF4-FFF2-40B4-BE49-F238E27FC236}">
                <a16:creationId xmlns:a16="http://schemas.microsoft.com/office/drawing/2014/main" id="{635DFE58-9DA3-458B-954D-64AADBF41504}"/>
              </a:ext>
            </a:extLst>
          </p:cNvPr>
          <p:cNvSpPr/>
          <p:nvPr/>
        </p:nvSpPr>
        <p:spPr>
          <a:xfrm>
            <a:off x="1622867" y="2801985"/>
            <a:ext cx="2794537" cy="327655"/>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Automatic Tagging</a:t>
            </a:r>
          </a:p>
        </p:txBody>
      </p:sp>
      <p:sp>
        <p:nvSpPr>
          <p:cNvPr id="25" name="Rectangle 24">
            <a:extLst>
              <a:ext uri="{FF2B5EF4-FFF2-40B4-BE49-F238E27FC236}">
                <a16:creationId xmlns:a16="http://schemas.microsoft.com/office/drawing/2014/main" id="{5D3027CF-6EF0-44CD-BECD-D7A944A4D38B}"/>
              </a:ext>
            </a:extLst>
          </p:cNvPr>
          <p:cNvSpPr/>
          <p:nvPr/>
        </p:nvSpPr>
        <p:spPr>
          <a:xfrm>
            <a:off x="2004443" y="101776"/>
            <a:ext cx="1751858" cy="38763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Input: Text</a:t>
            </a:r>
          </a:p>
        </p:txBody>
      </p:sp>
      <p:sp>
        <p:nvSpPr>
          <p:cNvPr id="26" name="Arrow: Right 25">
            <a:extLst>
              <a:ext uri="{FF2B5EF4-FFF2-40B4-BE49-F238E27FC236}">
                <a16:creationId xmlns:a16="http://schemas.microsoft.com/office/drawing/2014/main" id="{A7F271FF-B801-4A02-9CC6-1D81DCBF1C01}"/>
              </a:ext>
            </a:extLst>
          </p:cNvPr>
          <p:cNvSpPr/>
          <p:nvPr/>
        </p:nvSpPr>
        <p:spPr>
          <a:xfrm rot="5400000">
            <a:off x="2459475" y="627767"/>
            <a:ext cx="774173" cy="550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normAutofit fontScale="77500" lnSpcReduction="20000"/>
          </a:bodyPr>
          <a:lstStyle/>
          <a:p>
            <a:pPr algn="ctr"/>
            <a:endParaRPr lang="en-US" dirty="0"/>
          </a:p>
        </p:txBody>
      </p:sp>
      <p:sp>
        <p:nvSpPr>
          <p:cNvPr id="12" name="Rectangle 11">
            <a:extLst>
              <a:ext uri="{FF2B5EF4-FFF2-40B4-BE49-F238E27FC236}">
                <a16:creationId xmlns:a16="http://schemas.microsoft.com/office/drawing/2014/main" id="{3B98D2EB-711E-40DB-9886-19A0D11F3F9F}"/>
              </a:ext>
            </a:extLst>
          </p:cNvPr>
          <p:cNvSpPr/>
          <p:nvPr/>
        </p:nvSpPr>
        <p:spPr>
          <a:xfrm>
            <a:off x="2955554" y="593205"/>
            <a:ext cx="1354602" cy="369332"/>
          </a:xfrm>
          <a:prstGeom prst="rect">
            <a:avLst/>
          </a:prstGeom>
        </p:spPr>
        <p:txBody>
          <a:bodyPr wrap="none">
            <a:spAutoFit/>
          </a:bodyPr>
          <a:lstStyle/>
          <a:p>
            <a:r>
              <a:rPr lang="en-US" dirty="0"/>
              <a:t>Tokenization</a:t>
            </a:r>
          </a:p>
        </p:txBody>
      </p:sp>
      <p:sp>
        <p:nvSpPr>
          <p:cNvPr id="36" name="Oval 35">
            <a:extLst>
              <a:ext uri="{FF2B5EF4-FFF2-40B4-BE49-F238E27FC236}">
                <a16:creationId xmlns:a16="http://schemas.microsoft.com/office/drawing/2014/main" id="{130C8E8D-6569-4D96-ACA8-CFAFB0D66434}"/>
              </a:ext>
            </a:extLst>
          </p:cNvPr>
          <p:cNvSpPr/>
          <p:nvPr/>
        </p:nvSpPr>
        <p:spPr>
          <a:xfrm>
            <a:off x="6931108" y="4854700"/>
            <a:ext cx="1827692" cy="5400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Orthographic Variation</a:t>
            </a:r>
          </a:p>
        </p:txBody>
      </p:sp>
      <p:cxnSp>
        <p:nvCxnSpPr>
          <p:cNvPr id="38" name="Straight Arrow Connector 37">
            <a:extLst>
              <a:ext uri="{FF2B5EF4-FFF2-40B4-BE49-F238E27FC236}">
                <a16:creationId xmlns:a16="http://schemas.microsoft.com/office/drawing/2014/main" id="{15E2F3AD-7340-4530-9F8A-45CF503B6ED9}"/>
              </a:ext>
            </a:extLst>
          </p:cNvPr>
          <p:cNvCxnSpPr>
            <a:cxnSpLocks/>
            <a:stCxn id="43" idx="2"/>
            <a:endCxn id="49" idx="0"/>
          </p:cNvCxnSpPr>
          <p:nvPr/>
        </p:nvCxnSpPr>
        <p:spPr>
          <a:xfrm>
            <a:off x="7834222" y="2879663"/>
            <a:ext cx="4846" cy="4907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2225C02-6B54-4313-B612-70D8E97C33B9}"/>
              </a:ext>
            </a:extLst>
          </p:cNvPr>
          <p:cNvCxnSpPr>
            <a:cxnSpLocks/>
            <a:stCxn id="49" idx="2"/>
            <a:endCxn id="36" idx="0"/>
          </p:cNvCxnSpPr>
          <p:nvPr/>
        </p:nvCxnSpPr>
        <p:spPr>
          <a:xfrm>
            <a:off x="7839068" y="4090382"/>
            <a:ext cx="5886" cy="7643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F047CAA-6997-43C9-839E-54EBBE4C2877}"/>
              </a:ext>
            </a:extLst>
          </p:cNvPr>
          <p:cNvSpPr txBox="1"/>
          <p:nvPr/>
        </p:nvSpPr>
        <p:spPr>
          <a:xfrm>
            <a:off x="7861067" y="2930364"/>
            <a:ext cx="1519884" cy="307777"/>
          </a:xfrm>
          <a:prstGeom prst="rect">
            <a:avLst/>
          </a:prstGeom>
          <a:noFill/>
        </p:spPr>
        <p:txBody>
          <a:bodyPr wrap="squar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Not Found</a:t>
            </a:r>
          </a:p>
        </p:txBody>
      </p:sp>
      <p:sp>
        <p:nvSpPr>
          <p:cNvPr id="42" name="TextBox 41">
            <a:extLst>
              <a:ext uri="{FF2B5EF4-FFF2-40B4-BE49-F238E27FC236}">
                <a16:creationId xmlns:a16="http://schemas.microsoft.com/office/drawing/2014/main" id="{41805006-DC6A-4AF9-864E-3B957F258A4F}"/>
              </a:ext>
            </a:extLst>
          </p:cNvPr>
          <p:cNvSpPr txBox="1"/>
          <p:nvPr/>
        </p:nvSpPr>
        <p:spPr>
          <a:xfrm>
            <a:off x="7883217" y="4518828"/>
            <a:ext cx="1519884" cy="307777"/>
          </a:xfrm>
          <a:prstGeom prst="rect">
            <a:avLst/>
          </a:prstGeom>
          <a:noFill/>
        </p:spPr>
        <p:txBody>
          <a:bodyPr wrap="squar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Not Found</a:t>
            </a:r>
          </a:p>
        </p:txBody>
      </p:sp>
      <p:sp>
        <p:nvSpPr>
          <p:cNvPr id="43" name="Rectangle: Rounded Corners 42">
            <a:extLst>
              <a:ext uri="{FF2B5EF4-FFF2-40B4-BE49-F238E27FC236}">
                <a16:creationId xmlns:a16="http://schemas.microsoft.com/office/drawing/2014/main" id="{0205C8B1-6DEE-433C-9990-F5FB207AB334}"/>
              </a:ext>
            </a:extLst>
          </p:cNvPr>
          <p:cNvSpPr/>
          <p:nvPr/>
        </p:nvSpPr>
        <p:spPr>
          <a:xfrm>
            <a:off x="7240222" y="2159663"/>
            <a:ext cx="1188000" cy="720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Code switching</a:t>
            </a:r>
          </a:p>
        </p:txBody>
      </p:sp>
      <p:grpSp>
        <p:nvGrpSpPr>
          <p:cNvPr id="44" name="Group 43">
            <a:extLst>
              <a:ext uri="{FF2B5EF4-FFF2-40B4-BE49-F238E27FC236}">
                <a16:creationId xmlns:a16="http://schemas.microsoft.com/office/drawing/2014/main" id="{420CD92C-911E-489E-8263-C52A2E0F5651}"/>
              </a:ext>
            </a:extLst>
          </p:cNvPr>
          <p:cNvGrpSpPr/>
          <p:nvPr/>
        </p:nvGrpSpPr>
        <p:grpSpPr>
          <a:xfrm>
            <a:off x="9460733" y="2165314"/>
            <a:ext cx="880101" cy="989491"/>
            <a:chOff x="283336" y="2171871"/>
            <a:chExt cx="942820" cy="978761"/>
          </a:xfrm>
        </p:grpSpPr>
        <p:sp>
          <p:nvSpPr>
            <p:cNvPr id="46" name="Rectangle 45">
              <a:extLst>
                <a:ext uri="{FF2B5EF4-FFF2-40B4-BE49-F238E27FC236}">
                  <a16:creationId xmlns:a16="http://schemas.microsoft.com/office/drawing/2014/main" id="{570F91CC-2538-41B0-95FB-F1381B8155F2}"/>
                </a:ext>
              </a:extLst>
            </p:cNvPr>
            <p:cNvSpPr/>
            <p:nvPr/>
          </p:nvSpPr>
          <p:spPr>
            <a:xfrm>
              <a:off x="388281" y="2876637"/>
              <a:ext cx="837875" cy="273995"/>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MSA  LR</a:t>
              </a:r>
            </a:p>
          </p:txBody>
        </p:sp>
        <p:pic>
          <p:nvPicPr>
            <p:cNvPr id="47" name="Graphic 46" descr="Database">
              <a:extLst>
                <a:ext uri="{FF2B5EF4-FFF2-40B4-BE49-F238E27FC236}">
                  <a16:creationId xmlns:a16="http://schemas.microsoft.com/office/drawing/2014/main" id="{1E13335F-AB89-4138-9095-5B50FDECDFA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3336" y="2171871"/>
              <a:ext cx="819018" cy="819021"/>
            </a:xfrm>
            <a:prstGeom prst="rect">
              <a:avLst/>
            </a:prstGeom>
          </p:spPr>
        </p:pic>
      </p:grpSp>
      <p:cxnSp>
        <p:nvCxnSpPr>
          <p:cNvPr id="48" name="Straight Connector 47">
            <a:extLst>
              <a:ext uri="{FF2B5EF4-FFF2-40B4-BE49-F238E27FC236}">
                <a16:creationId xmlns:a16="http://schemas.microsoft.com/office/drawing/2014/main" id="{309C2905-D44D-4332-A989-B3BC9DEDA270}"/>
              </a:ext>
            </a:extLst>
          </p:cNvPr>
          <p:cNvCxnSpPr>
            <a:cxnSpLocks/>
            <a:endCxn id="43" idx="3"/>
          </p:cNvCxnSpPr>
          <p:nvPr/>
        </p:nvCxnSpPr>
        <p:spPr>
          <a:xfrm flipH="1" flipV="1">
            <a:off x="8428222" y="2519663"/>
            <a:ext cx="1590203" cy="201352"/>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49" name="Rectangle: Rounded Corners 48">
            <a:extLst>
              <a:ext uri="{FF2B5EF4-FFF2-40B4-BE49-F238E27FC236}">
                <a16:creationId xmlns:a16="http://schemas.microsoft.com/office/drawing/2014/main" id="{78F1F0E8-0284-4216-97B9-F93AE1B64F8E}"/>
              </a:ext>
            </a:extLst>
          </p:cNvPr>
          <p:cNvSpPr/>
          <p:nvPr/>
        </p:nvSpPr>
        <p:spPr>
          <a:xfrm>
            <a:off x="7267914" y="3370382"/>
            <a:ext cx="1142308" cy="720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Code mixing</a:t>
            </a:r>
          </a:p>
        </p:txBody>
      </p:sp>
      <p:cxnSp>
        <p:nvCxnSpPr>
          <p:cNvPr id="50" name="Straight Connector 49">
            <a:extLst>
              <a:ext uri="{FF2B5EF4-FFF2-40B4-BE49-F238E27FC236}">
                <a16:creationId xmlns:a16="http://schemas.microsoft.com/office/drawing/2014/main" id="{42050DFA-F0FF-4944-99B4-9A8A9FE0DFFE}"/>
              </a:ext>
            </a:extLst>
          </p:cNvPr>
          <p:cNvCxnSpPr>
            <a:cxnSpLocks/>
            <a:endCxn id="49" idx="3"/>
          </p:cNvCxnSpPr>
          <p:nvPr/>
        </p:nvCxnSpPr>
        <p:spPr>
          <a:xfrm flipH="1" flipV="1">
            <a:off x="8410222" y="3730382"/>
            <a:ext cx="1653304" cy="143074"/>
          </a:xfrm>
          <a:prstGeom prst="line">
            <a:avLst/>
          </a:prstGeom>
          <a:ln w="28575"/>
        </p:spPr>
        <p:style>
          <a:lnRef idx="1">
            <a:schemeClr val="accent2"/>
          </a:lnRef>
          <a:fillRef idx="0">
            <a:schemeClr val="accent2"/>
          </a:fillRef>
          <a:effectRef idx="0">
            <a:schemeClr val="accent2"/>
          </a:effectRef>
          <a:fontRef idx="minor">
            <a:schemeClr val="tx1"/>
          </a:fontRef>
        </p:style>
      </p:cxnSp>
      <p:grpSp>
        <p:nvGrpSpPr>
          <p:cNvPr id="52" name="Gruppo 30">
            <a:extLst>
              <a:ext uri="{FF2B5EF4-FFF2-40B4-BE49-F238E27FC236}">
                <a16:creationId xmlns:a16="http://schemas.microsoft.com/office/drawing/2014/main" id="{1E82668F-F7AF-4EA1-8CD0-4020844BEBBC}"/>
              </a:ext>
            </a:extLst>
          </p:cNvPr>
          <p:cNvGrpSpPr/>
          <p:nvPr/>
        </p:nvGrpSpPr>
        <p:grpSpPr>
          <a:xfrm>
            <a:off x="9489166" y="3308539"/>
            <a:ext cx="1303496" cy="966498"/>
            <a:chOff x="9373417" y="1654204"/>
            <a:chExt cx="1303496" cy="966498"/>
          </a:xfrm>
        </p:grpSpPr>
        <p:pic>
          <p:nvPicPr>
            <p:cNvPr id="53" name="Graphic 52" descr="Database">
              <a:extLst>
                <a:ext uri="{FF2B5EF4-FFF2-40B4-BE49-F238E27FC236}">
                  <a16:creationId xmlns:a16="http://schemas.microsoft.com/office/drawing/2014/main" id="{40367475-2811-4EAC-8505-382DC0F70E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73417" y="1654204"/>
              <a:ext cx="850552" cy="827999"/>
            </a:xfrm>
            <a:prstGeom prst="rect">
              <a:avLst/>
            </a:prstGeom>
          </p:spPr>
        </p:pic>
        <p:sp>
          <p:nvSpPr>
            <p:cNvPr id="54" name="Rectangle 53">
              <a:extLst>
                <a:ext uri="{FF2B5EF4-FFF2-40B4-BE49-F238E27FC236}">
                  <a16:creationId xmlns:a16="http://schemas.microsoft.com/office/drawing/2014/main" id="{3022DCA8-8202-4ADB-9E0A-A52129A69A44}"/>
                </a:ext>
              </a:extLst>
            </p:cNvPr>
            <p:cNvSpPr/>
            <p:nvPr/>
          </p:nvSpPr>
          <p:spPr>
            <a:xfrm>
              <a:off x="9456707" y="2343703"/>
              <a:ext cx="1220206"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MSA/Darija  LR</a:t>
              </a:r>
            </a:p>
          </p:txBody>
        </p:sp>
      </p:grpSp>
      <p:sp>
        <p:nvSpPr>
          <p:cNvPr id="55" name="Rectangle 54">
            <a:extLst>
              <a:ext uri="{FF2B5EF4-FFF2-40B4-BE49-F238E27FC236}">
                <a16:creationId xmlns:a16="http://schemas.microsoft.com/office/drawing/2014/main" id="{4BDC1D5D-655B-4AE9-9980-6A925238BDA2}"/>
              </a:ext>
            </a:extLst>
          </p:cNvPr>
          <p:cNvSpPr/>
          <p:nvPr/>
        </p:nvSpPr>
        <p:spPr>
          <a:xfrm>
            <a:off x="6485776" y="1779928"/>
            <a:ext cx="2883558" cy="404223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a16="http://schemas.microsoft.com/office/drawing/2014/main" id="{45E5AE75-5A30-4A0A-A39A-252F574B5259}"/>
              </a:ext>
            </a:extLst>
          </p:cNvPr>
          <p:cNvSpPr txBox="1"/>
          <p:nvPr/>
        </p:nvSpPr>
        <p:spPr>
          <a:xfrm>
            <a:off x="6848427" y="1770242"/>
            <a:ext cx="2291083" cy="338554"/>
          </a:xfrm>
          <a:prstGeom prst="rect">
            <a:avLst/>
          </a:prstGeom>
          <a:noFill/>
        </p:spPr>
        <p:txBody>
          <a:bodyPr wrap="square" rtlCol="0">
            <a:spAutoFit/>
          </a:bodyPr>
          <a:lstStyle/>
          <a:p>
            <a:pPr algn="ctr"/>
            <a:r>
              <a:rPr lang="en-US" sz="1600" b="1" dirty="0">
                <a:solidFill>
                  <a:schemeClr val="accent1">
                    <a:lumMod val="75000"/>
                  </a:schemeClr>
                </a:solidFill>
                <a:latin typeface="Times New Roman" panose="02020603050405020304" pitchFamily="18" charset="0"/>
                <a:cs typeface="Times New Roman" panose="02020603050405020304" pitchFamily="18" charset="0"/>
              </a:rPr>
              <a:t>POSTPROCESSING</a:t>
            </a:r>
          </a:p>
        </p:txBody>
      </p:sp>
      <p:sp>
        <p:nvSpPr>
          <p:cNvPr id="59" name="TextBox 58">
            <a:extLst>
              <a:ext uri="{FF2B5EF4-FFF2-40B4-BE49-F238E27FC236}">
                <a16:creationId xmlns:a16="http://schemas.microsoft.com/office/drawing/2014/main" id="{91C520A0-5FA3-4D93-B564-57CA970206FF}"/>
              </a:ext>
            </a:extLst>
          </p:cNvPr>
          <p:cNvSpPr txBox="1"/>
          <p:nvPr/>
        </p:nvSpPr>
        <p:spPr>
          <a:xfrm rot="20153627">
            <a:off x="4731728" y="5175417"/>
            <a:ext cx="967405" cy="307777"/>
          </a:xfrm>
          <a:prstGeom prst="rect">
            <a:avLst/>
          </a:prstGeom>
          <a:noFill/>
        </p:spPr>
        <p:txBody>
          <a:bodyPr wrap="square" rtlCol="0">
            <a:spAutoFit/>
          </a:bodyPr>
          <a:lstStyle/>
          <a:p>
            <a:r>
              <a:rPr lang="en-US" sz="1400" b="1" dirty="0">
                <a:solidFill>
                  <a:srgbClr val="92D050"/>
                </a:solidFill>
                <a:latin typeface="Times New Roman" panose="02020603050405020304" pitchFamily="18" charset="0"/>
                <a:cs typeface="Times New Roman" panose="02020603050405020304" pitchFamily="18" charset="0"/>
              </a:rPr>
              <a:t>Found</a:t>
            </a:r>
          </a:p>
        </p:txBody>
      </p:sp>
      <p:sp>
        <p:nvSpPr>
          <p:cNvPr id="61" name="Oval 60">
            <a:extLst>
              <a:ext uri="{FF2B5EF4-FFF2-40B4-BE49-F238E27FC236}">
                <a16:creationId xmlns:a16="http://schemas.microsoft.com/office/drawing/2014/main" id="{C9BDD92A-BB79-48BF-BD30-9439AEC0A359}"/>
              </a:ext>
            </a:extLst>
          </p:cNvPr>
          <p:cNvSpPr/>
          <p:nvPr/>
        </p:nvSpPr>
        <p:spPr>
          <a:xfrm>
            <a:off x="6947221" y="5981806"/>
            <a:ext cx="1827692" cy="540000"/>
          </a:xfrm>
          <a:prstGeom prst="ellipse">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latin typeface="Times New Roman" panose="02020603050405020304" pitchFamily="18" charset="0"/>
                <a:cs typeface="Times New Roman" panose="02020603050405020304" pitchFamily="18" charset="0"/>
              </a:rPr>
              <a:t>Manual correction</a:t>
            </a:r>
          </a:p>
        </p:txBody>
      </p:sp>
      <p:cxnSp>
        <p:nvCxnSpPr>
          <p:cNvPr id="62" name="Straight Arrow Connector 61">
            <a:extLst>
              <a:ext uri="{FF2B5EF4-FFF2-40B4-BE49-F238E27FC236}">
                <a16:creationId xmlns:a16="http://schemas.microsoft.com/office/drawing/2014/main" id="{6A675FB2-312A-442A-8037-487705DE4D81}"/>
              </a:ext>
            </a:extLst>
          </p:cNvPr>
          <p:cNvCxnSpPr>
            <a:cxnSpLocks/>
            <a:stCxn id="36" idx="4"/>
            <a:endCxn id="61" idx="0"/>
          </p:cNvCxnSpPr>
          <p:nvPr/>
        </p:nvCxnSpPr>
        <p:spPr>
          <a:xfrm>
            <a:off x="7844954" y="5394700"/>
            <a:ext cx="16113" cy="5871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227">
            <a:extLst>
              <a:ext uri="{FF2B5EF4-FFF2-40B4-BE49-F238E27FC236}">
                <a16:creationId xmlns:a16="http://schemas.microsoft.com/office/drawing/2014/main" id="{7B8A7DBD-19D2-4999-AEF5-B92084947DF2}"/>
              </a:ext>
            </a:extLst>
          </p:cNvPr>
          <p:cNvSpPr/>
          <p:nvPr/>
        </p:nvSpPr>
        <p:spPr>
          <a:xfrm>
            <a:off x="6481402" y="1779928"/>
            <a:ext cx="2879662" cy="279284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Times New Roman" panose="02020603050405020304" pitchFamily="18" charset="0"/>
              <a:cs typeface="Times New Roman" panose="02020603050405020304" pitchFamily="18" charset="0"/>
            </a:endParaRPr>
          </a:p>
        </p:txBody>
      </p:sp>
      <p:sp>
        <p:nvSpPr>
          <p:cNvPr id="65" name="TextBox 252">
            <a:extLst>
              <a:ext uri="{FF2B5EF4-FFF2-40B4-BE49-F238E27FC236}">
                <a16:creationId xmlns:a16="http://schemas.microsoft.com/office/drawing/2014/main" id="{880EBB59-22A7-4F0A-B6FB-1DF61CB681DA}"/>
              </a:ext>
            </a:extLst>
          </p:cNvPr>
          <p:cNvSpPr txBox="1"/>
          <p:nvPr/>
        </p:nvSpPr>
        <p:spPr>
          <a:xfrm>
            <a:off x="7921311" y="5514384"/>
            <a:ext cx="1519884" cy="307777"/>
          </a:xfrm>
          <a:prstGeom prst="rect">
            <a:avLst/>
          </a:prstGeom>
          <a:noFill/>
        </p:spPr>
        <p:txBody>
          <a:bodyPr wrap="squar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Not Found</a:t>
            </a:r>
          </a:p>
        </p:txBody>
      </p:sp>
      <p:sp>
        <p:nvSpPr>
          <p:cNvPr id="66" name="TextBox 233">
            <a:extLst>
              <a:ext uri="{FF2B5EF4-FFF2-40B4-BE49-F238E27FC236}">
                <a16:creationId xmlns:a16="http://schemas.microsoft.com/office/drawing/2014/main" id="{680E0786-07C8-4080-AF81-D34F4A3929BD}"/>
              </a:ext>
            </a:extLst>
          </p:cNvPr>
          <p:cNvSpPr txBox="1"/>
          <p:nvPr/>
        </p:nvSpPr>
        <p:spPr>
          <a:xfrm rot="261395">
            <a:off x="4732497" y="6193511"/>
            <a:ext cx="967405" cy="307777"/>
          </a:xfrm>
          <a:prstGeom prst="rect">
            <a:avLst/>
          </a:prstGeom>
          <a:noFill/>
        </p:spPr>
        <p:txBody>
          <a:bodyPr wrap="square" rtlCol="0">
            <a:spAutoFit/>
          </a:bodyPr>
          <a:lstStyle/>
          <a:p>
            <a:r>
              <a:rPr lang="en-US" sz="1400" b="1" dirty="0">
                <a:solidFill>
                  <a:srgbClr val="92D050"/>
                </a:solidFill>
                <a:latin typeface="Times New Roman" panose="02020603050405020304" pitchFamily="18" charset="0"/>
                <a:cs typeface="Times New Roman" panose="02020603050405020304" pitchFamily="18" charset="0"/>
              </a:rPr>
              <a:t>Found</a:t>
            </a:r>
          </a:p>
        </p:txBody>
      </p:sp>
      <p:cxnSp>
        <p:nvCxnSpPr>
          <p:cNvPr id="68" name="Connettore 2 51">
            <a:extLst>
              <a:ext uri="{FF2B5EF4-FFF2-40B4-BE49-F238E27FC236}">
                <a16:creationId xmlns:a16="http://schemas.microsoft.com/office/drawing/2014/main" id="{E2903856-5955-42FA-844B-FAF13D6BB197}"/>
              </a:ext>
            </a:extLst>
          </p:cNvPr>
          <p:cNvCxnSpPr>
            <a:cxnSpLocks/>
          </p:cNvCxnSpPr>
          <p:nvPr/>
        </p:nvCxnSpPr>
        <p:spPr>
          <a:xfrm flipH="1">
            <a:off x="3728542" y="5109460"/>
            <a:ext cx="2753380" cy="958721"/>
          </a:xfrm>
          <a:prstGeom prst="straightConnector1">
            <a:avLst/>
          </a:prstGeom>
          <a:ln w="2857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Connettore 2 55">
            <a:extLst>
              <a:ext uri="{FF2B5EF4-FFF2-40B4-BE49-F238E27FC236}">
                <a16:creationId xmlns:a16="http://schemas.microsoft.com/office/drawing/2014/main" id="{46380A80-2B12-492D-8ACE-47EA52DFAC83}"/>
              </a:ext>
            </a:extLst>
          </p:cNvPr>
          <p:cNvCxnSpPr>
            <a:cxnSpLocks/>
            <a:stCxn id="61" idx="2"/>
            <a:endCxn id="19" idx="3"/>
          </p:cNvCxnSpPr>
          <p:nvPr/>
        </p:nvCxnSpPr>
        <p:spPr>
          <a:xfrm flipH="1" flipV="1">
            <a:off x="3721864" y="6059407"/>
            <a:ext cx="3225357" cy="192399"/>
          </a:xfrm>
          <a:prstGeom prst="straightConnector1">
            <a:avLst/>
          </a:prstGeom>
          <a:ln w="2857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Straight Arrow Connector 69">
            <a:extLst>
              <a:ext uri="{FF2B5EF4-FFF2-40B4-BE49-F238E27FC236}">
                <a16:creationId xmlns:a16="http://schemas.microsoft.com/office/drawing/2014/main" id="{4F744A1B-DD97-47EF-B784-30A3B9DD508D}"/>
              </a:ext>
            </a:extLst>
          </p:cNvPr>
          <p:cNvCxnSpPr>
            <a:cxnSpLocks/>
            <a:stCxn id="228" idx="3"/>
          </p:cNvCxnSpPr>
          <p:nvPr/>
        </p:nvCxnSpPr>
        <p:spPr>
          <a:xfrm flipV="1">
            <a:off x="4017278" y="4348634"/>
            <a:ext cx="2507300" cy="3303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3F13573C-D74F-4B8A-A4D1-A15A6F5A3AAD}"/>
              </a:ext>
            </a:extLst>
          </p:cNvPr>
          <p:cNvSpPr txBox="1"/>
          <p:nvPr/>
        </p:nvSpPr>
        <p:spPr>
          <a:xfrm>
            <a:off x="4607272" y="4041360"/>
            <a:ext cx="1197484" cy="307777"/>
          </a:xfrm>
          <a:prstGeom prst="rect">
            <a:avLst/>
          </a:prstGeom>
          <a:noFill/>
        </p:spPr>
        <p:txBody>
          <a:bodyPr wrap="square" rtlCol="0">
            <a:spAutoFit/>
          </a:bodyPr>
          <a:lstStyle/>
          <a:p>
            <a:r>
              <a:rPr lang="en-US" sz="1400" b="1" dirty="0">
                <a:solidFill>
                  <a:srgbClr val="FF0000"/>
                </a:solidFill>
                <a:latin typeface="Times New Roman" panose="02020603050405020304" pitchFamily="18" charset="0"/>
                <a:cs typeface="Times New Roman" panose="02020603050405020304" pitchFamily="18" charset="0"/>
              </a:rPr>
              <a:t>Not Found</a:t>
            </a:r>
          </a:p>
        </p:txBody>
      </p:sp>
    </p:spTree>
    <p:extLst>
      <p:ext uri="{BB962C8B-B14F-4D97-AF65-F5344CB8AC3E}">
        <p14:creationId xmlns:p14="http://schemas.microsoft.com/office/powerpoint/2010/main" val="42111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189"/>
                                        </p:tgtEl>
                                        <p:attrNameLst>
                                          <p:attrName>style.visibility</p:attrName>
                                        </p:attrNameLst>
                                      </p:cBhvr>
                                      <p:to>
                                        <p:strVal val="visible"/>
                                      </p:to>
                                    </p:set>
                                    <p:anim calcmode="lin" valueType="num">
                                      <p:cBhvr additive="base">
                                        <p:cTn id="11" dur="500" fill="hold"/>
                                        <p:tgtEl>
                                          <p:spTgt spid="189"/>
                                        </p:tgtEl>
                                        <p:attrNameLst>
                                          <p:attrName>ppt_x</p:attrName>
                                        </p:attrNameLst>
                                      </p:cBhvr>
                                      <p:tavLst>
                                        <p:tav tm="0">
                                          <p:val>
                                            <p:strVal val="1+#ppt_w/2"/>
                                          </p:val>
                                        </p:tav>
                                        <p:tav tm="100000">
                                          <p:val>
                                            <p:strVal val="#ppt_x"/>
                                          </p:val>
                                        </p:tav>
                                      </p:tavLst>
                                    </p:anim>
                                    <p:anim calcmode="lin" valueType="num">
                                      <p:cBhvr additive="base">
                                        <p:cTn id="12" dur="500" fill="hold"/>
                                        <p:tgtEl>
                                          <p:spTgt spid="189"/>
                                        </p:tgtEl>
                                        <p:attrNameLst>
                                          <p:attrName>ppt_y</p:attrName>
                                        </p:attrNameLst>
                                      </p:cBhvr>
                                      <p:tavLst>
                                        <p:tav tm="0">
                                          <p:val>
                                            <p:strVal val="1+#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additive="base">
                                        <p:cTn id="15" dur="500" fill="hold"/>
                                        <p:tgtEl>
                                          <p:spTgt spid="51"/>
                                        </p:tgtEl>
                                        <p:attrNameLst>
                                          <p:attrName>ppt_x</p:attrName>
                                        </p:attrNameLst>
                                      </p:cBhvr>
                                      <p:tavLst>
                                        <p:tav tm="0">
                                          <p:val>
                                            <p:strVal val="1+#ppt_w/2"/>
                                          </p:val>
                                        </p:tav>
                                        <p:tav tm="100000">
                                          <p:val>
                                            <p:strVal val="#ppt_x"/>
                                          </p:val>
                                        </p:tav>
                                      </p:tavLst>
                                    </p:anim>
                                    <p:anim calcmode="lin" valueType="num">
                                      <p:cBhvr additive="base">
                                        <p:cTn id="16" dur="500" fill="hold"/>
                                        <p:tgtEl>
                                          <p:spTgt spid="51"/>
                                        </p:tgtEl>
                                        <p:attrNameLst>
                                          <p:attrName>ppt_y</p:attrName>
                                        </p:attrNameLst>
                                      </p:cBhvr>
                                      <p:tavLst>
                                        <p:tav tm="0">
                                          <p:val>
                                            <p:strVal val="1+#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500" fill="hold"/>
                                        <p:tgtEl>
                                          <p:spTgt spid="64"/>
                                        </p:tgtEl>
                                        <p:attrNameLst>
                                          <p:attrName>ppt_x</p:attrName>
                                        </p:attrNameLst>
                                      </p:cBhvr>
                                      <p:tavLst>
                                        <p:tav tm="0">
                                          <p:val>
                                            <p:strVal val="0-#ppt_w/2"/>
                                          </p:val>
                                        </p:tav>
                                        <p:tav tm="100000">
                                          <p:val>
                                            <p:strVal val="#ppt_x"/>
                                          </p:val>
                                        </p:tav>
                                      </p:tavLst>
                                    </p:anim>
                                    <p:anim calcmode="lin" valueType="num">
                                      <p:cBhvr additive="base">
                                        <p:cTn id="20" dur="5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barn(inVertical)">
                                      <p:cBhvr>
                                        <p:cTn id="31" dur="500"/>
                                        <p:tgtEl>
                                          <p:spTgt spid="56"/>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barn(inVertical)">
                                      <p:cBhvr>
                                        <p:cTn id="34" dur="500"/>
                                        <p:tgtEl>
                                          <p:spTgt spid="63"/>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barn(inVertical)">
                                      <p:cBhvr>
                                        <p:cTn id="37" dur="500"/>
                                        <p:tgtEl>
                                          <p:spTgt spid="55"/>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1" fill="hold" grpId="0" nodeType="clickEffect">
                                  <p:stCondLst>
                                    <p:cond delay="0"/>
                                  </p:stCondLst>
                                  <p:childTnLst>
                                    <p:set>
                                      <p:cBhvr>
                                        <p:cTn id="41" dur="1" fill="hold">
                                          <p:stCondLst>
                                            <p:cond delay="0"/>
                                          </p:stCondLst>
                                        </p:cTn>
                                        <p:tgtEl>
                                          <p:spTgt spid="43"/>
                                        </p:tgtEl>
                                        <p:attrNameLst>
                                          <p:attrName>style.visibility</p:attrName>
                                        </p:attrNameLst>
                                      </p:cBhvr>
                                      <p:to>
                                        <p:strVal val="visible"/>
                                      </p:to>
                                    </p:set>
                                    <p:anim calcmode="lin" valueType="num">
                                      <p:cBhvr additive="base">
                                        <p:cTn id="42" dur="500" fill="hold"/>
                                        <p:tgtEl>
                                          <p:spTgt spid="43"/>
                                        </p:tgtEl>
                                        <p:attrNameLst>
                                          <p:attrName>ppt_x</p:attrName>
                                        </p:attrNameLst>
                                      </p:cBhvr>
                                      <p:tavLst>
                                        <p:tav tm="0">
                                          <p:val>
                                            <p:strVal val="#ppt_x"/>
                                          </p:val>
                                        </p:tav>
                                        <p:tav tm="100000">
                                          <p:val>
                                            <p:strVal val="#ppt_x"/>
                                          </p:val>
                                        </p:tav>
                                      </p:tavLst>
                                    </p:anim>
                                    <p:anim calcmode="lin" valueType="num">
                                      <p:cBhvr additive="base">
                                        <p:cTn id="43" dur="500" fill="hold"/>
                                        <p:tgtEl>
                                          <p:spTgt spid="43"/>
                                        </p:tgtEl>
                                        <p:attrNameLst>
                                          <p:attrName>ppt_y</p:attrName>
                                        </p:attrNameLst>
                                      </p:cBhvr>
                                      <p:tavLst>
                                        <p:tav tm="0">
                                          <p:val>
                                            <p:strVal val="0-#ppt_h/2"/>
                                          </p:val>
                                        </p:tav>
                                        <p:tav tm="100000">
                                          <p:val>
                                            <p:strVal val="#ppt_y"/>
                                          </p:val>
                                        </p:tav>
                                      </p:tavLst>
                                    </p:anim>
                                  </p:childTnLst>
                                </p:cTn>
                              </p:par>
                              <p:par>
                                <p:cTn id="44" presetID="2" presetClass="entr" presetSubtype="1" fill="hold" nodeType="withEffect">
                                  <p:stCondLst>
                                    <p:cond delay="0"/>
                                  </p:stCondLst>
                                  <p:childTnLst>
                                    <p:set>
                                      <p:cBhvr>
                                        <p:cTn id="45" dur="1" fill="hold">
                                          <p:stCondLst>
                                            <p:cond delay="0"/>
                                          </p:stCondLst>
                                        </p:cTn>
                                        <p:tgtEl>
                                          <p:spTgt spid="44"/>
                                        </p:tgtEl>
                                        <p:attrNameLst>
                                          <p:attrName>style.visibility</p:attrName>
                                        </p:attrNameLst>
                                      </p:cBhvr>
                                      <p:to>
                                        <p:strVal val="visible"/>
                                      </p:to>
                                    </p:set>
                                    <p:anim calcmode="lin" valueType="num">
                                      <p:cBhvr additive="base">
                                        <p:cTn id="46" dur="500" fill="hold"/>
                                        <p:tgtEl>
                                          <p:spTgt spid="44"/>
                                        </p:tgtEl>
                                        <p:attrNameLst>
                                          <p:attrName>ppt_x</p:attrName>
                                        </p:attrNameLst>
                                      </p:cBhvr>
                                      <p:tavLst>
                                        <p:tav tm="0">
                                          <p:val>
                                            <p:strVal val="#ppt_x"/>
                                          </p:val>
                                        </p:tav>
                                        <p:tav tm="100000">
                                          <p:val>
                                            <p:strVal val="#ppt_x"/>
                                          </p:val>
                                        </p:tav>
                                      </p:tavLst>
                                    </p:anim>
                                    <p:anim calcmode="lin" valueType="num">
                                      <p:cBhvr additive="base">
                                        <p:cTn id="47" dur="500" fill="hold"/>
                                        <p:tgtEl>
                                          <p:spTgt spid="44"/>
                                        </p:tgtEl>
                                        <p:attrNameLst>
                                          <p:attrName>ppt_y</p:attrName>
                                        </p:attrNameLst>
                                      </p:cBhvr>
                                      <p:tavLst>
                                        <p:tav tm="0">
                                          <p:val>
                                            <p:strVal val="0-#ppt_h/2"/>
                                          </p:val>
                                        </p:tav>
                                        <p:tav tm="100000">
                                          <p:val>
                                            <p:strVal val="#ppt_y"/>
                                          </p:val>
                                        </p:tav>
                                      </p:tavLst>
                                    </p:anim>
                                  </p:childTnLst>
                                </p:cTn>
                              </p:par>
                              <p:par>
                                <p:cTn id="48" presetID="2" presetClass="entr" presetSubtype="1" fill="hold" nodeType="withEffect">
                                  <p:stCondLst>
                                    <p:cond delay="0"/>
                                  </p:stCondLst>
                                  <p:childTnLst>
                                    <p:set>
                                      <p:cBhvr>
                                        <p:cTn id="49" dur="1" fill="hold">
                                          <p:stCondLst>
                                            <p:cond delay="0"/>
                                          </p:stCondLst>
                                        </p:cTn>
                                        <p:tgtEl>
                                          <p:spTgt spid="48"/>
                                        </p:tgtEl>
                                        <p:attrNameLst>
                                          <p:attrName>style.visibility</p:attrName>
                                        </p:attrNameLst>
                                      </p:cBhvr>
                                      <p:to>
                                        <p:strVal val="visible"/>
                                      </p:to>
                                    </p:set>
                                    <p:anim calcmode="lin" valueType="num">
                                      <p:cBhvr additive="base">
                                        <p:cTn id="50" dur="500" fill="hold"/>
                                        <p:tgtEl>
                                          <p:spTgt spid="48"/>
                                        </p:tgtEl>
                                        <p:attrNameLst>
                                          <p:attrName>ppt_x</p:attrName>
                                        </p:attrNameLst>
                                      </p:cBhvr>
                                      <p:tavLst>
                                        <p:tav tm="0">
                                          <p:val>
                                            <p:strVal val="#ppt_x"/>
                                          </p:val>
                                        </p:tav>
                                        <p:tav tm="100000">
                                          <p:val>
                                            <p:strVal val="#ppt_x"/>
                                          </p:val>
                                        </p:tav>
                                      </p:tavLst>
                                    </p:anim>
                                    <p:anim calcmode="lin" valueType="num">
                                      <p:cBhvr additive="base">
                                        <p:cTn id="51" dur="500" fill="hold"/>
                                        <p:tgtEl>
                                          <p:spTgt spid="48"/>
                                        </p:tgtEl>
                                        <p:attrNameLst>
                                          <p:attrName>ppt_y</p:attrName>
                                        </p:attrNameLst>
                                      </p:cBhvr>
                                      <p:tavLst>
                                        <p:tav tm="0">
                                          <p:val>
                                            <p:strVal val="0-#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1" fill="hold" nodeType="clickEffect">
                                  <p:stCondLst>
                                    <p:cond delay="0"/>
                                  </p:stCondLst>
                                  <p:childTnLst>
                                    <p:set>
                                      <p:cBhvr>
                                        <p:cTn id="55" dur="1" fill="hold">
                                          <p:stCondLst>
                                            <p:cond delay="0"/>
                                          </p:stCondLst>
                                        </p:cTn>
                                        <p:tgtEl>
                                          <p:spTgt spid="38"/>
                                        </p:tgtEl>
                                        <p:attrNameLst>
                                          <p:attrName>style.visibility</p:attrName>
                                        </p:attrNameLst>
                                      </p:cBhvr>
                                      <p:to>
                                        <p:strVal val="visible"/>
                                      </p:to>
                                    </p:set>
                                    <p:anim calcmode="lin" valueType="num">
                                      <p:cBhvr additive="base">
                                        <p:cTn id="56" dur="500" fill="hold"/>
                                        <p:tgtEl>
                                          <p:spTgt spid="38"/>
                                        </p:tgtEl>
                                        <p:attrNameLst>
                                          <p:attrName>ppt_x</p:attrName>
                                        </p:attrNameLst>
                                      </p:cBhvr>
                                      <p:tavLst>
                                        <p:tav tm="0">
                                          <p:val>
                                            <p:strVal val="#ppt_x"/>
                                          </p:val>
                                        </p:tav>
                                        <p:tav tm="100000">
                                          <p:val>
                                            <p:strVal val="#ppt_x"/>
                                          </p:val>
                                        </p:tav>
                                      </p:tavLst>
                                    </p:anim>
                                    <p:anim calcmode="lin" valueType="num">
                                      <p:cBhvr additive="base">
                                        <p:cTn id="57" dur="500" fill="hold"/>
                                        <p:tgtEl>
                                          <p:spTgt spid="38"/>
                                        </p:tgtEl>
                                        <p:attrNameLst>
                                          <p:attrName>ppt_y</p:attrName>
                                        </p:attrNameLst>
                                      </p:cBhvr>
                                      <p:tavLst>
                                        <p:tav tm="0">
                                          <p:val>
                                            <p:strVal val="0-#ppt_h/2"/>
                                          </p:val>
                                        </p:tav>
                                        <p:tav tm="100000">
                                          <p:val>
                                            <p:strVal val="#ppt_y"/>
                                          </p:val>
                                        </p:tav>
                                      </p:tavLst>
                                    </p:anim>
                                  </p:childTnLst>
                                </p:cTn>
                              </p:par>
                              <p:par>
                                <p:cTn id="58" presetID="2" presetClass="entr" presetSubtype="1" fill="hold" grpId="0" nodeType="withEffect">
                                  <p:stCondLst>
                                    <p:cond delay="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500" fill="hold"/>
                                        <p:tgtEl>
                                          <p:spTgt spid="41"/>
                                        </p:tgtEl>
                                        <p:attrNameLst>
                                          <p:attrName>ppt_x</p:attrName>
                                        </p:attrNameLst>
                                      </p:cBhvr>
                                      <p:tavLst>
                                        <p:tav tm="0">
                                          <p:val>
                                            <p:strVal val="#ppt_x"/>
                                          </p:val>
                                        </p:tav>
                                        <p:tav tm="100000">
                                          <p:val>
                                            <p:strVal val="#ppt_x"/>
                                          </p:val>
                                        </p:tav>
                                      </p:tavLst>
                                    </p:anim>
                                    <p:anim calcmode="lin" valueType="num">
                                      <p:cBhvr additive="base">
                                        <p:cTn id="61" dur="500" fill="hold"/>
                                        <p:tgtEl>
                                          <p:spTgt spid="41"/>
                                        </p:tgtEl>
                                        <p:attrNameLst>
                                          <p:attrName>ppt_y</p:attrName>
                                        </p:attrNameLst>
                                      </p:cBhvr>
                                      <p:tavLst>
                                        <p:tav tm="0">
                                          <p:val>
                                            <p:strVal val="0-#ppt_h/2"/>
                                          </p:val>
                                        </p:tav>
                                        <p:tav tm="100000">
                                          <p:val>
                                            <p:strVal val="#ppt_y"/>
                                          </p:val>
                                        </p:tav>
                                      </p:tavLst>
                                    </p:anim>
                                  </p:childTnLst>
                                </p:cTn>
                              </p:par>
                              <p:par>
                                <p:cTn id="62" presetID="2" presetClass="entr" presetSubtype="1" fill="hold" grpId="0" nodeType="withEffect">
                                  <p:stCondLst>
                                    <p:cond delay="0"/>
                                  </p:stCondLst>
                                  <p:childTnLst>
                                    <p:set>
                                      <p:cBhvr>
                                        <p:cTn id="63" dur="1" fill="hold">
                                          <p:stCondLst>
                                            <p:cond delay="0"/>
                                          </p:stCondLst>
                                        </p:cTn>
                                        <p:tgtEl>
                                          <p:spTgt spid="49"/>
                                        </p:tgtEl>
                                        <p:attrNameLst>
                                          <p:attrName>style.visibility</p:attrName>
                                        </p:attrNameLst>
                                      </p:cBhvr>
                                      <p:to>
                                        <p:strVal val="visible"/>
                                      </p:to>
                                    </p:set>
                                    <p:anim calcmode="lin" valueType="num">
                                      <p:cBhvr additive="base">
                                        <p:cTn id="64" dur="500" fill="hold"/>
                                        <p:tgtEl>
                                          <p:spTgt spid="49"/>
                                        </p:tgtEl>
                                        <p:attrNameLst>
                                          <p:attrName>ppt_x</p:attrName>
                                        </p:attrNameLst>
                                      </p:cBhvr>
                                      <p:tavLst>
                                        <p:tav tm="0">
                                          <p:val>
                                            <p:strVal val="#ppt_x"/>
                                          </p:val>
                                        </p:tav>
                                        <p:tav tm="100000">
                                          <p:val>
                                            <p:strVal val="#ppt_x"/>
                                          </p:val>
                                        </p:tav>
                                      </p:tavLst>
                                    </p:anim>
                                    <p:anim calcmode="lin" valueType="num">
                                      <p:cBhvr additive="base">
                                        <p:cTn id="65" dur="500" fill="hold"/>
                                        <p:tgtEl>
                                          <p:spTgt spid="49"/>
                                        </p:tgtEl>
                                        <p:attrNameLst>
                                          <p:attrName>ppt_y</p:attrName>
                                        </p:attrNameLst>
                                      </p:cBhvr>
                                      <p:tavLst>
                                        <p:tav tm="0">
                                          <p:val>
                                            <p:strVal val="0-#ppt_h/2"/>
                                          </p:val>
                                        </p:tav>
                                        <p:tav tm="100000">
                                          <p:val>
                                            <p:strVal val="#ppt_y"/>
                                          </p:val>
                                        </p:tav>
                                      </p:tavLst>
                                    </p:anim>
                                  </p:childTnLst>
                                </p:cTn>
                              </p:par>
                              <p:par>
                                <p:cTn id="66" presetID="2" presetClass="entr" presetSubtype="1" fill="hold" nodeType="withEffect">
                                  <p:stCondLst>
                                    <p:cond delay="0"/>
                                  </p:stCondLst>
                                  <p:childTnLst>
                                    <p:set>
                                      <p:cBhvr>
                                        <p:cTn id="67" dur="1" fill="hold">
                                          <p:stCondLst>
                                            <p:cond delay="0"/>
                                          </p:stCondLst>
                                        </p:cTn>
                                        <p:tgtEl>
                                          <p:spTgt spid="50"/>
                                        </p:tgtEl>
                                        <p:attrNameLst>
                                          <p:attrName>style.visibility</p:attrName>
                                        </p:attrNameLst>
                                      </p:cBhvr>
                                      <p:to>
                                        <p:strVal val="visible"/>
                                      </p:to>
                                    </p:set>
                                    <p:anim calcmode="lin" valueType="num">
                                      <p:cBhvr additive="base">
                                        <p:cTn id="68" dur="500" fill="hold"/>
                                        <p:tgtEl>
                                          <p:spTgt spid="50"/>
                                        </p:tgtEl>
                                        <p:attrNameLst>
                                          <p:attrName>ppt_x</p:attrName>
                                        </p:attrNameLst>
                                      </p:cBhvr>
                                      <p:tavLst>
                                        <p:tav tm="0">
                                          <p:val>
                                            <p:strVal val="#ppt_x"/>
                                          </p:val>
                                        </p:tav>
                                        <p:tav tm="100000">
                                          <p:val>
                                            <p:strVal val="#ppt_x"/>
                                          </p:val>
                                        </p:tav>
                                      </p:tavLst>
                                    </p:anim>
                                    <p:anim calcmode="lin" valueType="num">
                                      <p:cBhvr additive="base">
                                        <p:cTn id="69" dur="500" fill="hold"/>
                                        <p:tgtEl>
                                          <p:spTgt spid="50"/>
                                        </p:tgtEl>
                                        <p:attrNameLst>
                                          <p:attrName>ppt_y</p:attrName>
                                        </p:attrNameLst>
                                      </p:cBhvr>
                                      <p:tavLst>
                                        <p:tav tm="0">
                                          <p:val>
                                            <p:strVal val="0-#ppt_h/2"/>
                                          </p:val>
                                        </p:tav>
                                        <p:tav tm="100000">
                                          <p:val>
                                            <p:strVal val="#ppt_y"/>
                                          </p:val>
                                        </p:tav>
                                      </p:tavLst>
                                    </p:anim>
                                  </p:childTnLst>
                                </p:cTn>
                              </p:par>
                              <p:par>
                                <p:cTn id="70" presetID="2" presetClass="entr" presetSubtype="1" fill="hold" nodeType="withEffect">
                                  <p:stCondLst>
                                    <p:cond delay="0"/>
                                  </p:stCondLst>
                                  <p:childTnLst>
                                    <p:set>
                                      <p:cBhvr>
                                        <p:cTn id="71" dur="1" fill="hold">
                                          <p:stCondLst>
                                            <p:cond delay="0"/>
                                          </p:stCondLst>
                                        </p:cTn>
                                        <p:tgtEl>
                                          <p:spTgt spid="52"/>
                                        </p:tgtEl>
                                        <p:attrNameLst>
                                          <p:attrName>style.visibility</p:attrName>
                                        </p:attrNameLst>
                                      </p:cBhvr>
                                      <p:to>
                                        <p:strVal val="visible"/>
                                      </p:to>
                                    </p:set>
                                    <p:anim calcmode="lin" valueType="num">
                                      <p:cBhvr additive="base">
                                        <p:cTn id="72" dur="500" fill="hold"/>
                                        <p:tgtEl>
                                          <p:spTgt spid="52"/>
                                        </p:tgtEl>
                                        <p:attrNameLst>
                                          <p:attrName>ppt_x</p:attrName>
                                        </p:attrNameLst>
                                      </p:cBhvr>
                                      <p:tavLst>
                                        <p:tav tm="0">
                                          <p:val>
                                            <p:strVal val="#ppt_x"/>
                                          </p:val>
                                        </p:tav>
                                        <p:tav tm="100000">
                                          <p:val>
                                            <p:strVal val="#ppt_x"/>
                                          </p:val>
                                        </p:tav>
                                      </p:tavLst>
                                    </p:anim>
                                    <p:anim calcmode="lin" valueType="num">
                                      <p:cBhvr additive="base">
                                        <p:cTn id="73" dur="500" fill="hold"/>
                                        <p:tgtEl>
                                          <p:spTgt spid="52"/>
                                        </p:tgtEl>
                                        <p:attrNameLst>
                                          <p:attrName>ppt_y</p:attrName>
                                        </p:attrNameLst>
                                      </p:cBhvr>
                                      <p:tavLst>
                                        <p:tav tm="0">
                                          <p:val>
                                            <p:strVal val="0-#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1" fill="hold" nodeType="clickEffect">
                                  <p:stCondLst>
                                    <p:cond delay="0"/>
                                  </p:stCondLst>
                                  <p:childTnLst>
                                    <p:set>
                                      <p:cBhvr>
                                        <p:cTn id="77" dur="1" fill="hold">
                                          <p:stCondLst>
                                            <p:cond delay="0"/>
                                          </p:stCondLst>
                                        </p:cTn>
                                        <p:tgtEl>
                                          <p:spTgt spid="39"/>
                                        </p:tgtEl>
                                        <p:attrNameLst>
                                          <p:attrName>style.visibility</p:attrName>
                                        </p:attrNameLst>
                                      </p:cBhvr>
                                      <p:to>
                                        <p:strVal val="visible"/>
                                      </p:to>
                                    </p:set>
                                    <p:anim calcmode="lin" valueType="num">
                                      <p:cBhvr additive="base">
                                        <p:cTn id="78" dur="500" fill="hold"/>
                                        <p:tgtEl>
                                          <p:spTgt spid="39"/>
                                        </p:tgtEl>
                                        <p:attrNameLst>
                                          <p:attrName>ppt_x</p:attrName>
                                        </p:attrNameLst>
                                      </p:cBhvr>
                                      <p:tavLst>
                                        <p:tav tm="0">
                                          <p:val>
                                            <p:strVal val="#ppt_x"/>
                                          </p:val>
                                        </p:tav>
                                        <p:tav tm="100000">
                                          <p:val>
                                            <p:strVal val="#ppt_x"/>
                                          </p:val>
                                        </p:tav>
                                      </p:tavLst>
                                    </p:anim>
                                    <p:anim calcmode="lin" valueType="num">
                                      <p:cBhvr additive="base">
                                        <p:cTn id="79" dur="500" fill="hold"/>
                                        <p:tgtEl>
                                          <p:spTgt spid="39"/>
                                        </p:tgtEl>
                                        <p:attrNameLst>
                                          <p:attrName>ppt_y</p:attrName>
                                        </p:attrNameLst>
                                      </p:cBhvr>
                                      <p:tavLst>
                                        <p:tav tm="0">
                                          <p:val>
                                            <p:strVal val="0-#ppt_h/2"/>
                                          </p:val>
                                        </p:tav>
                                        <p:tav tm="100000">
                                          <p:val>
                                            <p:strVal val="#ppt_y"/>
                                          </p:val>
                                        </p:tav>
                                      </p:tavLst>
                                    </p:anim>
                                  </p:childTnLst>
                                </p:cTn>
                              </p:par>
                              <p:par>
                                <p:cTn id="80" presetID="2" presetClass="entr" presetSubtype="1"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 calcmode="lin" valueType="num">
                                      <p:cBhvr additive="base">
                                        <p:cTn id="82" dur="500" fill="hold"/>
                                        <p:tgtEl>
                                          <p:spTgt spid="42"/>
                                        </p:tgtEl>
                                        <p:attrNameLst>
                                          <p:attrName>ppt_x</p:attrName>
                                        </p:attrNameLst>
                                      </p:cBhvr>
                                      <p:tavLst>
                                        <p:tav tm="0">
                                          <p:val>
                                            <p:strVal val="#ppt_x"/>
                                          </p:val>
                                        </p:tav>
                                        <p:tav tm="100000">
                                          <p:val>
                                            <p:strVal val="#ppt_x"/>
                                          </p:val>
                                        </p:tav>
                                      </p:tavLst>
                                    </p:anim>
                                    <p:anim calcmode="lin" valueType="num">
                                      <p:cBhvr additive="base">
                                        <p:cTn id="83" dur="500" fill="hold"/>
                                        <p:tgtEl>
                                          <p:spTgt spid="42"/>
                                        </p:tgtEl>
                                        <p:attrNameLst>
                                          <p:attrName>ppt_y</p:attrName>
                                        </p:attrNameLst>
                                      </p:cBhvr>
                                      <p:tavLst>
                                        <p:tav tm="0">
                                          <p:val>
                                            <p:strVal val="0-#ppt_h/2"/>
                                          </p:val>
                                        </p:tav>
                                        <p:tav tm="100000">
                                          <p:val>
                                            <p:strVal val="#ppt_y"/>
                                          </p:val>
                                        </p:tav>
                                      </p:tavLst>
                                    </p:anim>
                                  </p:childTnLst>
                                </p:cTn>
                              </p:par>
                              <p:par>
                                <p:cTn id="84" presetID="2" presetClass="entr" presetSubtype="1"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 calcmode="lin" valueType="num">
                                      <p:cBhvr additive="base">
                                        <p:cTn id="86" dur="500" fill="hold"/>
                                        <p:tgtEl>
                                          <p:spTgt spid="36"/>
                                        </p:tgtEl>
                                        <p:attrNameLst>
                                          <p:attrName>ppt_x</p:attrName>
                                        </p:attrNameLst>
                                      </p:cBhvr>
                                      <p:tavLst>
                                        <p:tav tm="0">
                                          <p:val>
                                            <p:strVal val="#ppt_x"/>
                                          </p:val>
                                        </p:tav>
                                        <p:tav tm="100000">
                                          <p:val>
                                            <p:strVal val="#ppt_x"/>
                                          </p:val>
                                        </p:tav>
                                      </p:tavLst>
                                    </p:anim>
                                    <p:anim calcmode="lin" valueType="num">
                                      <p:cBhvr additive="base">
                                        <p:cTn id="87" dur="500" fill="hold"/>
                                        <p:tgtEl>
                                          <p:spTgt spid="36"/>
                                        </p:tgtEl>
                                        <p:attrNameLst>
                                          <p:attrName>ppt_y</p:attrName>
                                        </p:attrNameLst>
                                      </p:cBhvr>
                                      <p:tavLst>
                                        <p:tav tm="0">
                                          <p:val>
                                            <p:strVal val="0-#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1" fill="hold" grpId="0" nodeType="clickEffect">
                                  <p:stCondLst>
                                    <p:cond delay="0"/>
                                  </p:stCondLst>
                                  <p:childTnLst>
                                    <p:set>
                                      <p:cBhvr>
                                        <p:cTn id="91" dur="1" fill="hold">
                                          <p:stCondLst>
                                            <p:cond delay="0"/>
                                          </p:stCondLst>
                                        </p:cTn>
                                        <p:tgtEl>
                                          <p:spTgt spid="65"/>
                                        </p:tgtEl>
                                        <p:attrNameLst>
                                          <p:attrName>style.visibility</p:attrName>
                                        </p:attrNameLst>
                                      </p:cBhvr>
                                      <p:to>
                                        <p:strVal val="visible"/>
                                      </p:to>
                                    </p:set>
                                    <p:anim calcmode="lin" valueType="num">
                                      <p:cBhvr additive="base">
                                        <p:cTn id="92" dur="500" fill="hold"/>
                                        <p:tgtEl>
                                          <p:spTgt spid="65"/>
                                        </p:tgtEl>
                                        <p:attrNameLst>
                                          <p:attrName>ppt_x</p:attrName>
                                        </p:attrNameLst>
                                      </p:cBhvr>
                                      <p:tavLst>
                                        <p:tav tm="0">
                                          <p:val>
                                            <p:strVal val="#ppt_x"/>
                                          </p:val>
                                        </p:tav>
                                        <p:tav tm="100000">
                                          <p:val>
                                            <p:strVal val="#ppt_x"/>
                                          </p:val>
                                        </p:tav>
                                      </p:tavLst>
                                    </p:anim>
                                    <p:anim calcmode="lin" valueType="num">
                                      <p:cBhvr additive="base">
                                        <p:cTn id="93" dur="500" fill="hold"/>
                                        <p:tgtEl>
                                          <p:spTgt spid="65"/>
                                        </p:tgtEl>
                                        <p:attrNameLst>
                                          <p:attrName>ppt_y</p:attrName>
                                        </p:attrNameLst>
                                      </p:cBhvr>
                                      <p:tavLst>
                                        <p:tav tm="0">
                                          <p:val>
                                            <p:strVal val="0-#ppt_h/2"/>
                                          </p:val>
                                        </p:tav>
                                        <p:tav tm="100000">
                                          <p:val>
                                            <p:strVal val="#ppt_y"/>
                                          </p:val>
                                        </p:tav>
                                      </p:tavLst>
                                    </p:anim>
                                  </p:childTnLst>
                                </p:cTn>
                              </p:par>
                              <p:par>
                                <p:cTn id="94" presetID="2" presetClass="entr" presetSubtype="1" fill="hold" nodeType="withEffect">
                                  <p:stCondLst>
                                    <p:cond delay="0"/>
                                  </p:stCondLst>
                                  <p:childTnLst>
                                    <p:set>
                                      <p:cBhvr>
                                        <p:cTn id="95" dur="1" fill="hold">
                                          <p:stCondLst>
                                            <p:cond delay="0"/>
                                          </p:stCondLst>
                                        </p:cTn>
                                        <p:tgtEl>
                                          <p:spTgt spid="62"/>
                                        </p:tgtEl>
                                        <p:attrNameLst>
                                          <p:attrName>style.visibility</p:attrName>
                                        </p:attrNameLst>
                                      </p:cBhvr>
                                      <p:to>
                                        <p:strVal val="visible"/>
                                      </p:to>
                                    </p:set>
                                    <p:anim calcmode="lin" valueType="num">
                                      <p:cBhvr additive="base">
                                        <p:cTn id="96" dur="500" fill="hold"/>
                                        <p:tgtEl>
                                          <p:spTgt spid="62"/>
                                        </p:tgtEl>
                                        <p:attrNameLst>
                                          <p:attrName>ppt_x</p:attrName>
                                        </p:attrNameLst>
                                      </p:cBhvr>
                                      <p:tavLst>
                                        <p:tav tm="0">
                                          <p:val>
                                            <p:strVal val="#ppt_x"/>
                                          </p:val>
                                        </p:tav>
                                        <p:tav tm="100000">
                                          <p:val>
                                            <p:strVal val="#ppt_x"/>
                                          </p:val>
                                        </p:tav>
                                      </p:tavLst>
                                    </p:anim>
                                    <p:anim calcmode="lin" valueType="num">
                                      <p:cBhvr additive="base">
                                        <p:cTn id="97" dur="500" fill="hold"/>
                                        <p:tgtEl>
                                          <p:spTgt spid="62"/>
                                        </p:tgtEl>
                                        <p:attrNameLst>
                                          <p:attrName>ppt_y</p:attrName>
                                        </p:attrNameLst>
                                      </p:cBhvr>
                                      <p:tavLst>
                                        <p:tav tm="0">
                                          <p:val>
                                            <p:strVal val="0-#ppt_h/2"/>
                                          </p:val>
                                        </p:tav>
                                        <p:tav tm="100000">
                                          <p:val>
                                            <p:strVal val="#ppt_y"/>
                                          </p:val>
                                        </p:tav>
                                      </p:tavLst>
                                    </p:anim>
                                  </p:childTnLst>
                                </p:cTn>
                              </p:par>
                              <p:par>
                                <p:cTn id="98" presetID="2" presetClass="entr" presetSubtype="1" fill="hold" grpId="0" nodeType="withEffect">
                                  <p:stCondLst>
                                    <p:cond delay="0"/>
                                  </p:stCondLst>
                                  <p:childTnLst>
                                    <p:set>
                                      <p:cBhvr>
                                        <p:cTn id="99" dur="1" fill="hold">
                                          <p:stCondLst>
                                            <p:cond delay="0"/>
                                          </p:stCondLst>
                                        </p:cTn>
                                        <p:tgtEl>
                                          <p:spTgt spid="61"/>
                                        </p:tgtEl>
                                        <p:attrNameLst>
                                          <p:attrName>style.visibility</p:attrName>
                                        </p:attrNameLst>
                                      </p:cBhvr>
                                      <p:to>
                                        <p:strVal val="visible"/>
                                      </p:to>
                                    </p:set>
                                    <p:anim calcmode="lin" valueType="num">
                                      <p:cBhvr additive="base">
                                        <p:cTn id="100" dur="500" fill="hold"/>
                                        <p:tgtEl>
                                          <p:spTgt spid="61"/>
                                        </p:tgtEl>
                                        <p:attrNameLst>
                                          <p:attrName>ppt_x</p:attrName>
                                        </p:attrNameLst>
                                      </p:cBhvr>
                                      <p:tavLst>
                                        <p:tav tm="0">
                                          <p:val>
                                            <p:strVal val="#ppt_x"/>
                                          </p:val>
                                        </p:tav>
                                        <p:tav tm="100000">
                                          <p:val>
                                            <p:strVal val="#ppt_x"/>
                                          </p:val>
                                        </p:tav>
                                      </p:tavLst>
                                    </p:anim>
                                    <p:anim calcmode="lin" valueType="num">
                                      <p:cBhvr additive="base">
                                        <p:cTn id="101" dur="500" fill="hold"/>
                                        <p:tgtEl>
                                          <p:spTgt spid="61"/>
                                        </p:tgtEl>
                                        <p:attrNameLst>
                                          <p:attrName>ppt_y</p:attrName>
                                        </p:attrNameLst>
                                      </p:cBhvr>
                                      <p:tavLst>
                                        <p:tav tm="0">
                                          <p:val>
                                            <p:strVal val="0-#ppt_h/2"/>
                                          </p:val>
                                        </p:tav>
                                        <p:tav tm="100000">
                                          <p:val>
                                            <p:strVal val="#ppt_y"/>
                                          </p:val>
                                        </p:tav>
                                      </p:tavLst>
                                    </p:anim>
                                  </p:childTnLst>
                                </p:cTn>
                              </p:par>
                              <p:par>
                                <p:cTn id="102" presetID="2" presetClass="entr" presetSubtype="6" fill="hold" grpId="0" nodeType="withEffect">
                                  <p:stCondLst>
                                    <p:cond delay="0"/>
                                  </p:stCondLst>
                                  <p:childTnLst>
                                    <p:set>
                                      <p:cBhvr>
                                        <p:cTn id="103" dur="1" fill="hold">
                                          <p:stCondLst>
                                            <p:cond delay="0"/>
                                          </p:stCondLst>
                                        </p:cTn>
                                        <p:tgtEl>
                                          <p:spTgt spid="59"/>
                                        </p:tgtEl>
                                        <p:attrNameLst>
                                          <p:attrName>style.visibility</p:attrName>
                                        </p:attrNameLst>
                                      </p:cBhvr>
                                      <p:to>
                                        <p:strVal val="visible"/>
                                      </p:to>
                                    </p:set>
                                    <p:anim calcmode="lin" valueType="num">
                                      <p:cBhvr additive="base">
                                        <p:cTn id="104" dur="500" fill="hold"/>
                                        <p:tgtEl>
                                          <p:spTgt spid="59"/>
                                        </p:tgtEl>
                                        <p:attrNameLst>
                                          <p:attrName>ppt_x</p:attrName>
                                        </p:attrNameLst>
                                      </p:cBhvr>
                                      <p:tavLst>
                                        <p:tav tm="0">
                                          <p:val>
                                            <p:strVal val="1+#ppt_w/2"/>
                                          </p:val>
                                        </p:tav>
                                        <p:tav tm="100000">
                                          <p:val>
                                            <p:strVal val="#ppt_x"/>
                                          </p:val>
                                        </p:tav>
                                      </p:tavLst>
                                    </p:anim>
                                    <p:anim calcmode="lin" valueType="num">
                                      <p:cBhvr additive="base">
                                        <p:cTn id="105" dur="500" fill="hold"/>
                                        <p:tgtEl>
                                          <p:spTgt spid="59"/>
                                        </p:tgtEl>
                                        <p:attrNameLst>
                                          <p:attrName>ppt_y</p:attrName>
                                        </p:attrNameLst>
                                      </p:cBhvr>
                                      <p:tavLst>
                                        <p:tav tm="0">
                                          <p:val>
                                            <p:strVal val="1+#ppt_h/2"/>
                                          </p:val>
                                        </p:tav>
                                        <p:tav tm="100000">
                                          <p:val>
                                            <p:strVal val="#ppt_y"/>
                                          </p:val>
                                        </p:tav>
                                      </p:tavLst>
                                    </p:anim>
                                  </p:childTnLst>
                                </p:cTn>
                              </p:par>
                              <p:par>
                                <p:cTn id="106" presetID="2" presetClass="entr" presetSubtype="6" fill="hold" grpId="0" nodeType="withEffect">
                                  <p:stCondLst>
                                    <p:cond delay="0"/>
                                  </p:stCondLst>
                                  <p:childTnLst>
                                    <p:set>
                                      <p:cBhvr>
                                        <p:cTn id="107" dur="1" fill="hold">
                                          <p:stCondLst>
                                            <p:cond delay="0"/>
                                          </p:stCondLst>
                                        </p:cTn>
                                        <p:tgtEl>
                                          <p:spTgt spid="66"/>
                                        </p:tgtEl>
                                        <p:attrNameLst>
                                          <p:attrName>style.visibility</p:attrName>
                                        </p:attrNameLst>
                                      </p:cBhvr>
                                      <p:to>
                                        <p:strVal val="visible"/>
                                      </p:to>
                                    </p:set>
                                    <p:anim calcmode="lin" valueType="num">
                                      <p:cBhvr additive="base">
                                        <p:cTn id="108" dur="500" fill="hold"/>
                                        <p:tgtEl>
                                          <p:spTgt spid="66"/>
                                        </p:tgtEl>
                                        <p:attrNameLst>
                                          <p:attrName>ppt_x</p:attrName>
                                        </p:attrNameLst>
                                      </p:cBhvr>
                                      <p:tavLst>
                                        <p:tav tm="0">
                                          <p:val>
                                            <p:strVal val="1+#ppt_w/2"/>
                                          </p:val>
                                        </p:tav>
                                        <p:tav tm="100000">
                                          <p:val>
                                            <p:strVal val="#ppt_x"/>
                                          </p:val>
                                        </p:tav>
                                      </p:tavLst>
                                    </p:anim>
                                    <p:anim calcmode="lin" valueType="num">
                                      <p:cBhvr additive="base">
                                        <p:cTn id="109" dur="500" fill="hold"/>
                                        <p:tgtEl>
                                          <p:spTgt spid="66"/>
                                        </p:tgtEl>
                                        <p:attrNameLst>
                                          <p:attrName>ppt_y</p:attrName>
                                        </p:attrNameLst>
                                      </p:cBhvr>
                                      <p:tavLst>
                                        <p:tav tm="0">
                                          <p:val>
                                            <p:strVal val="1+#ppt_h/2"/>
                                          </p:val>
                                        </p:tav>
                                        <p:tav tm="100000">
                                          <p:val>
                                            <p:strVal val="#ppt_y"/>
                                          </p:val>
                                        </p:tav>
                                      </p:tavLst>
                                    </p:anim>
                                  </p:childTnLst>
                                </p:cTn>
                              </p:par>
                              <p:par>
                                <p:cTn id="110" presetID="2" presetClass="entr" presetSubtype="6" fill="hold" nodeType="withEffect">
                                  <p:stCondLst>
                                    <p:cond delay="0"/>
                                  </p:stCondLst>
                                  <p:childTnLst>
                                    <p:set>
                                      <p:cBhvr>
                                        <p:cTn id="111" dur="1" fill="hold">
                                          <p:stCondLst>
                                            <p:cond delay="0"/>
                                          </p:stCondLst>
                                        </p:cTn>
                                        <p:tgtEl>
                                          <p:spTgt spid="68"/>
                                        </p:tgtEl>
                                        <p:attrNameLst>
                                          <p:attrName>style.visibility</p:attrName>
                                        </p:attrNameLst>
                                      </p:cBhvr>
                                      <p:to>
                                        <p:strVal val="visible"/>
                                      </p:to>
                                    </p:set>
                                    <p:anim calcmode="lin" valueType="num">
                                      <p:cBhvr additive="base">
                                        <p:cTn id="112" dur="500" fill="hold"/>
                                        <p:tgtEl>
                                          <p:spTgt spid="68"/>
                                        </p:tgtEl>
                                        <p:attrNameLst>
                                          <p:attrName>ppt_x</p:attrName>
                                        </p:attrNameLst>
                                      </p:cBhvr>
                                      <p:tavLst>
                                        <p:tav tm="0">
                                          <p:val>
                                            <p:strVal val="1+#ppt_w/2"/>
                                          </p:val>
                                        </p:tav>
                                        <p:tav tm="100000">
                                          <p:val>
                                            <p:strVal val="#ppt_x"/>
                                          </p:val>
                                        </p:tav>
                                      </p:tavLst>
                                    </p:anim>
                                    <p:anim calcmode="lin" valueType="num">
                                      <p:cBhvr additive="base">
                                        <p:cTn id="113" dur="500" fill="hold"/>
                                        <p:tgtEl>
                                          <p:spTgt spid="68"/>
                                        </p:tgtEl>
                                        <p:attrNameLst>
                                          <p:attrName>ppt_y</p:attrName>
                                        </p:attrNameLst>
                                      </p:cBhvr>
                                      <p:tavLst>
                                        <p:tav tm="0">
                                          <p:val>
                                            <p:strVal val="1+#ppt_h/2"/>
                                          </p:val>
                                        </p:tav>
                                        <p:tav tm="100000">
                                          <p:val>
                                            <p:strVal val="#ppt_y"/>
                                          </p:val>
                                        </p:tav>
                                      </p:tavLst>
                                    </p:anim>
                                  </p:childTnLst>
                                </p:cTn>
                              </p:par>
                              <p:par>
                                <p:cTn id="114" presetID="2" presetClass="entr" presetSubtype="6" fill="hold" nodeType="withEffect">
                                  <p:stCondLst>
                                    <p:cond delay="0"/>
                                  </p:stCondLst>
                                  <p:childTnLst>
                                    <p:set>
                                      <p:cBhvr>
                                        <p:cTn id="115" dur="1" fill="hold">
                                          <p:stCondLst>
                                            <p:cond delay="0"/>
                                          </p:stCondLst>
                                        </p:cTn>
                                        <p:tgtEl>
                                          <p:spTgt spid="69"/>
                                        </p:tgtEl>
                                        <p:attrNameLst>
                                          <p:attrName>style.visibility</p:attrName>
                                        </p:attrNameLst>
                                      </p:cBhvr>
                                      <p:to>
                                        <p:strVal val="visible"/>
                                      </p:to>
                                    </p:set>
                                    <p:anim calcmode="lin" valueType="num">
                                      <p:cBhvr additive="base">
                                        <p:cTn id="116" dur="500" fill="hold"/>
                                        <p:tgtEl>
                                          <p:spTgt spid="69"/>
                                        </p:tgtEl>
                                        <p:attrNameLst>
                                          <p:attrName>ppt_x</p:attrName>
                                        </p:attrNameLst>
                                      </p:cBhvr>
                                      <p:tavLst>
                                        <p:tav tm="0">
                                          <p:val>
                                            <p:strVal val="1+#ppt_w/2"/>
                                          </p:val>
                                        </p:tav>
                                        <p:tav tm="100000">
                                          <p:val>
                                            <p:strVal val="#ppt_x"/>
                                          </p:val>
                                        </p:tav>
                                      </p:tavLst>
                                    </p:anim>
                                    <p:anim calcmode="lin" valueType="num">
                                      <p:cBhvr additive="base">
                                        <p:cTn id="117" dur="500" fill="hold"/>
                                        <p:tgtEl>
                                          <p:spTgt spid="69"/>
                                        </p:tgtEl>
                                        <p:attrNameLst>
                                          <p:attrName>ppt_y</p:attrName>
                                        </p:attrNameLst>
                                      </p:cBhvr>
                                      <p:tavLst>
                                        <p:tav tm="0">
                                          <p:val>
                                            <p:strVal val="1+#ppt_h/2"/>
                                          </p:val>
                                        </p:tav>
                                        <p:tav tm="100000">
                                          <p:val>
                                            <p:strVal val="#ppt_y"/>
                                          </p:val>
                                        </p:tav>
                                      </p:tavLst>
                                    </p:anim>
                                  </p:childTnLst>
                                </p:cTn>
                              </p:par>
                              <p:par>
                                <p:cTn id="118" presetID="2" presetClass="entr" presetSubtype="8" fill="hold" grpId="0" nodeType="withEffect">
                                  <p:stCondLst>
                                    <p:cond delay="0"/>
                                  </p:stCondLst>
                                  <p:childTnLst>
                                    <p:set>
                                      <p:cBhvr>
                                        <p:cTn id="119" dur="1" fill="hold">
                                          <p:stCondLst>
                                            <p:cond delay="0"/>
                                          </p:stCondLst>
                                        </p:cTn>
                                        <p:tgtEl>
                                          <p:spTgt spid="71"/>
                                        </p:tgtEl>
                                        <p:attrNameLst>
                                          <p:attrName>style.visibility</p:attrName>
                                        </p:attrNameLst>
                                      </p:cBhvr>
                                      <p:to>
                                        <p:strVal val="visible"/>
                                      </p:to>
                                    </p:set>
                                    <p:anim calcmode="lin" valueType="num">
                                      <p:cBhvr additive="base">
                                        <p:cTn id="120" dur="500" fill="hold"/>
                                        <p:tgtEl>
                                          <p:spTgt spid="71"/>
                                        </p:tgtEl>
                                        <p:attrNameLst>
                                          <p:attrName>ppt_x</p:attrName>
                                        </p:attrNameLst>
                                      </p:cBhvr>
                                      <p:tavLst>
                                        <p:tav tm="0">
                                          <p:val>
                                            <p:strVal val="0-#ppt_w/2"/>
                                          </p:val>
                                        </p:tav>
                                        <p:tav tm="100000">
                                          <p:val>
                                            <p:strVal val="#ppt_x"/>
                                          </p:val>
                                        </p:tav>
                                      </p:tavLst>
                                    </p:anim>
                                    <p:anim calcmode="lin" valueType="num">
                                      <p:cBhvr additive="base">
                                        <p:cTn id="121" dur="500" fill="hold"/>
                                        <p:tgtEl>
                                          <p:spTgt spid="71"/>
                                        </p:tgtEl>
                                        <p:attrNameLst>
                                          <p:attrName>ppt_y</p:attrName>
                                        </p:attrNameLst>
                                      </p:cBhvr>
                                      <p:tavLst>
                                        <p:tav tm="0">
                                          <p:val>
                                            <p:strVal val="#ppt_y"/>
                                          </p:val>
                                        </p:tav>
                                        <p:tav tm="100000">
                                          <p:val>
                                            <p:strVal val="#ppt_y"/>
                                          </p:val>
                                        </p:tav>
                                      </p:tavLst>
                                    </p:anim>
                                  </p:childTnLst>
                                </p:cTn>
                              </p:par>
                              <p:par>
                                <p:cTn id="122" presetID="2" presetClass="entr" presetSubtype="8" fill="hold" nodeType="withEffect">
                                  <p:stCondLst>
                                    <p:cond delay="0"/>
                                  </p:stCondLst>
                                  <p:childTnLst>
                                    <p:set>
                                      <p:cBhvr>
                                        <p:cTn id="123" dur="1" fill="hold">
                                          <p:stCondLst>
                                            <p:cond delay="0"/>
                                          </p:stCondLst>
                                        </p:cTn>
                                        <p:tgtEl>
                                          <p:spTgt spid="70"/>
                                        </p:tgtEl>
                                        <p:attrNameLst>
                                          <p:attrName>style.visibility</p:attrName>
                                        </p:attrNameLst>
                                      </p:cBhvr>
                                      <p:to>
                                        <p:strVal val="visible"/>
                                      </p:to>
                                    </p:set>
                                    <p:anim calcmode="lin" valueType="num">
                                      <p:cBhvr additive="base">
                                        <p:cTn id="124" dur="500" fill="hold"/>
                                        <p:tgtEl>
                                          <p:spTgt spid="70"/>
                                        </p:tgtEl>
                                        <p:attrNameLst>
                                          <p:attrName>ppt_x</p:attrName>
                                        </p:attrNameLst>
                                      </p:cBhvr>
                                      <p:tavLst>
                                        <p:tav tm="0">
                                          <p:val>
                                            <p:strVal val="0-#ppt_w/2"/>
                                          </p:val>
                                        </p:tav>
                                        <p:tav tm="100000">
                                          <p:val>
                                            <p:strVal val="#ppt_x"/>
                                          </p:val>
                                        </p:tav>
                                      </p:tavLst>
                                    </p:anim>
                                    <p:anim calcmode="lin" valueType="num">
                                      <p:cBhvr additive="base">
                                        <p:cTn id="125"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9" grpId="0"/>
      <p:bldP spid="25" grpId="0" animBg="1"/>
      <p:bldP spid="36" grpId="0" animBg="1"/>
      <p:bldP spid="41" grpId="0"/>
      <p:bldP spid="42" grpId="0"/>
      <p:bldP spid="43" grpId="0" animBg="1"/>
      <p:bldP spid="49" grpId="0" animBg="1"/>
      <p:bldP spid="55" grpId="0" animBg="1"/>
      <p:bldP spid="56" grpId="0"/>
      <p:bldP spid="59" grpId="0"/>
      <p:bldP spid="61" grpId="0" animBg="1"/>
      <p:bldP spid="63" grpId="0" animBg="1"/>
      <p:bldP spid="65" grpId="0"/>
      <p:bldP spid="66" grpId="0"/>
      <p:bldP spid="7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511971E9-6047-4E29-81CE-83E159E066A7}"/>
              </a:ext>
            </a:extLst>
          </p:cNvPr>
          <p:cNvSpPr/>
          <p:nvPr/>
        </p:nvSpPr>
        <p:spPr>
          <a:xfrm>
            <a:off x="1156220" y="89261"/>
            <a:ext cx="8344090" cy="6629591"/>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8" name="Oval 17">
            <a:extLst>
              <a:ext uri="{FF2B5EF4-FFF2-40B4-BE49-F238E27FC236}">
                <a16:creationId xmlns:a16="http://schemas.microsoft.com/office/drawing/2014/main" id="{F774E5ED-D73D-4372-82FF-C648B03B2E6E}"/>
              </a:ext>
            </a:extLst>
          </p:cNvPr>
          <p:cNvSpPr/>
          <p:nvPr/>
        </p:nvSpPr>
        <p:spPr>
          <a:xfrm>
            <a:off x="6931108" y="4854700"/>
            <a:ext cx="1827692" cy="5400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Orthographic Variation</a:t>
            </a:r>
          </a:p>
        </p:txBody>
      </p:sp>
      <p:sp>
        <p:nvSpPr>
          <p:cNvPr id="19" name="Rectangle 18">
            <a:extLst>
              <a:ext uri="{FF2B5EF4-FFF2-40B4-BE49-F238E27FC236}">
                <a16:creationId xmlns:a16="http://schemas.microsoft.com/office/drawing/2014/main" id="{011317B2-3A9B-4A89-9342-E1D8E9A31E2D}"/>
              </a:ext>
            </a:extLst>
          </p:cNvPr>
          <p:cNvSpPr/>
          <p:nvPr/>
        </p:nvSpPr>
        <p:spPr>
          <a:xfrm>
            <a:off x="2035442" y="4756914"/>
            <a:ext cx="1580627" cy="116823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Output:</a:t>
            </a:r>
          </a:p>
          <a:p>
            <a:pPr algn="ctr"/>
            <a:r>
              <a:rPr lang="en-US" sz="1600" dirty="0">
                <a:solidFill>
                  <a:schemeClr val="tx1"/>
                </a:solidFill>
                <a:latin typeface="Times New Roman" panose="02020603050405020304" pitchFamily="18" charset="0"/>
                <a:cs typeface="Times New Roman" panose="02020603050405020304" pitchFamily="18" charset="0"/>
              </a:rPr>
              <a:t>Vocalization, POS Tagging, English Gloss</a:t>
            </a:r>
          </a:p>
        </p:txBody>
      </p:sp>
      <p:cxnSp>
        <p:nvCxnSpPr>
          <p:cNvPr id="117" name="Straight Arrow Connector 116">
            <a:extLst>
              <a:ext uri="{FF2B5EF4-FFF2-40B4-BE49-F238E27FC236}">
                <a16:creationId xmlns:a16="http://schemas.microsoft.com/office/drawing/2014/main" id="{8DCA107C-E5B2-44E9-87D8-EC877BB0DE0D}"/>
              </a:ext>
            </a:extLst>
          </p:cNvPr>
          <p:cNvCxnSpPr>
            <a:cxnSpLocks/>
          </p:cNvCxnSpPr>
          <p:nvPr/>
        </p:nvCxnSpPr>
        <p:spPr>
          <a:xfrm>
            <a:off x="3845788" y="3418468"/>
            <a:ext cx="2649945" cy="105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19414538-FBC7-4F32-9A22-AAA56A0DC063}"/>
              </a:ext>
            </a:extLst>
          </p:cNvPr>
          <p:cNvCxnSpPr>
            <a:cxnSpLocks/>
            <a:stCxn id="5" idx="2"/>
            <a:endCxn id="15" idx="0"/>
          </p:cNvCxnSpPr>
          <p:nvPr/>
        </p:nvCxnSpPr>
        <p:spPr>
          <a:xfrm>
            <a:off x="7834222" y="2879663"/>
            <a:ext cx="4846" cy="4907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E877CBB0-1425-49A4-B266-D7A06FC5F553}"/>
              </a:ext>
            </a:extLst>
          </p:cNvPr>
          <p:cNvCxnSpPr>
            <a:cxnSpLocks/>
            <a:stCxn id="15" idx="2"/>
            <a:endCxn id="18" idx="0"/>
          </p:cNvCxnSpPr>
          <p:nvPr/>
        </p:nvCxnSpPr>
        <p:spPr>
          <a:xfrm>
            <a:off x="7839068" y="4090382"/>
            <a:ext cx="5886" cy="7643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id="{08B1C386-8099-42E0-B3FE-06E949CFFAC3}"/>
              </a:ext>
            </a:extLst>
          </p:cNvPr>
          <p:cNvSpPr txBox="1"/>
          <p:nvPr/>
        </p:nvSpPr>
        <p:spPr>
          <a:xfrm>
            <a:off x="4527021" y="3128418"/>
            <a:ext cx="1197484" cy="307777"/>
          </a:xfrm>
          <a:prstGeom prst="rect">
            <a:avLst/>
          </a:prstGeom>
          <a:noFill/>
        </p:spPr>
        <p:txBody>
          <a:bodyPr wrap="square" rtlCol="0">
            <a:spAutoFit/>
          </a:bodyPr>
          <a:lstStyle/>
          <a:p>
            <a:r>
              <a:rPr lang="en-US" sz="1400" b="1" dirty="0">
                <a:solidFill>
                  <a:srgbClr val="FF0000"/>
                </a:solidFill>
                <a:latin typeface="Times New Roman" panose="02020603050405020304" pitchFamily="18" charset="0"/>
                <a:cs typeface="Times New Roman" panose="02020603050405020304" pitchFamily="18" charset="0"/>
              </a:rPr>
              <a:t>Not Found</a:t>
            </a:r>
          </a:p>
        </p:txBody>
      </p:sp>
      <p:sp>
        <p:nvSpPr>
          <p:cNvPr id="187" name="TextBox 186">
            <a:extLst>
              <a:ext uri="{FF2B5EF4-FFF2-40B4-BE49-F238E27FC236}">
                <a16:creationId xmlns:a16="http://schemas.microsoft.com/office/drawing/2014/main" id="{E5C464B2-F94A-4F94-87E1-D1620FD98CFB}"/>
              </a:ext>
            </a:extLst>
          </p:cNvPr>
          <p:cNvSpPr txBox="1"/>
          <p:nvPr/>
        </p:nvSpPr>
        <p:spPr>
          <a:xfrm>
            <a:off x="7861067" y="2930364"/>
            <a:ext cx="1519884" cy="307777"/>
          </a:xfrm>
          <a:prstGeom prst="rect">
            <a:avLst/>
          </a:prstGeom>
          <a:noFill/>
        </p:spPr>
        <p:txBody>
          <a:bodyPr wrap="squar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Not Found</a:t>
            </a:r>
          </a:p>
        </p:txBody>
      </p:sp>
      <p:sp>
        <p:nvSpPr>
          <p:cNvPr id="188" name="TextBox 187">
            <a:extLst>
              <a:ext uri="{FF2B5EF4-FFF2-40B4-BE49-F238E27FC236}">
                <a16:creationId xmlns:a16="http://schemas.microsoft.com/office/drawing/2014/main" id="{ACEB3E7F-8FA7-40D8-B016-4A8A2D5361BD}"/>
              </a:ext>
            </a:extLst>
          </p:cNvPr>
          <p:cNvSpPr txBox="1"/>
          <p:nvPr/>
        </p:nvSpPr>
        <p:spPr>
          <a:xfrm>
            <a:off x="7883217" y="4518828"/>
            <a:ext cx="1519884" cy="307777"/>
          </a:xfrm>
          <a:prstGeom prst="rect">
            <a:avLst/>
          </a:prstGeom>
          <a:noFill/>
        </p:spPr>
        <p:txBody>
          <a:bodyPr wrap="squar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Not Found</a:t>
            </a:r>
          </a:p>
        </p:txBody>
      </p:sp>
      <p:sp>
        <p:nvSpPr>
          <p:cNvPr id="189" name="TextBox 188">
            <a:extLst>
              <a:ext uri="{FF2B5EF4-FFF2-40B4-BE49-F238E27FC236}">
                <a16:creationId xmlns:a16="http://schemas.microsoft.com/office/drawing/2014/main" id="{9795CFAA-B67B-4327-A9AF-36DD322C1ADC}"/>
              </a:ext>
            </a:extLst>
          </p:cNvPr>
          <p:cNvSpPr txBox="1"/>
          <p:nvPr/>
        </p:nvSpPr>
        <p:spPr>
          <a:xfrm>
            <a:off x="2817584" y="4279238"/>
            <a:ext cx="967405" cy="307777"/>
          </a:xfrm>
          <a:prstGeom prst="rect">
            <a:avLst/>
          </a:prstGeom>
          <a:noFill/>
        </p:spPr>
        <p:txBody>
          <a:bodyPr wrap="square" rtlCol="0">
            <a:spAutoFit/>
          </a:bodyPr>
          <a:lstStyle/>
          <a:p>
            <a:r>
              <a:rPr lang="en-US" sz="1400" b="1" dirty="0">
                <a:solidFill>
                  <a:srgbClr val="92D050"/>
                </a:solidFill>
                <a:latin typeface="Times New Roman" panose="02020603050405020304" pitchFamily="18" charset="0"/>
                <a:cs typeface="Times New Roman" panose="02020603050405020304" pitchFamily="18" charset="0"/>
              </a:rPr>
              <a:t>Found</a:t>
            </a:r>
          </a:p>
        </p:txBody>
      </p:sp>
      <p:sp>
        <p:nvSpPr>
          <p:cNvPr id="5" name="Rectangle: Rounded Corners 4">
            <a:extLst>
              <a:ext uri="{FF2B5EF4-FFF2-40B4-BE49-F238E27FC236}">
                <a16:creationId xmlns:a16="http://schemas.microsoft.com/office/drawing/2014/main" id="{5029B608-73EA-49B8-B1C9-643278A78A96}"/>
              </a:ext>
            </a:extLst>
          </p:cNvPr>
          <p:cNvSpPr/>
          <p:nvPr/>
        </p:nvSpPr>
        <p:spPr>
          <a:xfrm>
            <a:off x="7240222" y="2159663"/>
            <a:ext cx="1188000" cy="720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Code switching</a:t>
            </a:r>
          </a:p>
        </p:txBody>
      </p:sp>
      <p:grpSp>
        <p:nvGrpSpPr>
          <p:cNvPr id="9" name="Group 8">
            <a:extLst>
              <a:ext uri="{FF2B5EF4-FFF2-40B4-BE49-F238E27FC236}">
                <a16:creationId xmlns:a16="http://schemas.microsoft.com/office/drawing/2014/main" id="{C647C847-D073-4D91-A39F-0F244BFC706D}"/>
              </a:ext>
            </a:extLst>
          </p:cNvPr>
          <p:cNvGrpSpPr/>
          <p:nvPr/>
        </p:nvGrpSpPr>
        <p:grpSpPr>
          <a:xfrm>
            <a:off x="9820006" y="2149211"/>
            <a:ext cx="764534" cy="1014726"/>
            <a:chOff x="283336" y="2171871"/>
            <a:chExt cx="819018" cy="1003722"/>
          </a:xfrm>
        </p:grpSpPr>
        <p:sp>
          <p:nvSpPr>
            <p:cNvPr id="10" name="Rectangle 9">
              <a:extLst>
                <a:ext uri="{FF2B5EF4-FFF2-40B4-BE49-F238E27FC236}">
                  <a16:creationId xmlns:a16="http://schemas.microsoft.com/office/drawing/2014/main" id="{305F5CC6-28B5-49E4-8B74-8BD9E269E044}"/>
                </a:ext>
              </a:extLst>
            </p:cNvPr>
            <p:cNvSpPr/>
            <p:nvPr/>
          </p:nvSpPr>
          <p:spPr>
            <a:xfrm>
              <a:off x="289980" y="2901598"/>
              <a:ext cx="805729" cy="273995"/>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LR MSA</a:t>
              </a:r>
            </a:p>
          </p:txBody>
        </p:sp>
        <p:pic>
          <p:nvPicPr>
            <p:cNvPr id="11" name="Graphic 10" descr="Database">
              <a:extLst>
                <a:ext uri="{FF2B5EF4-FFF2-40B4-BE49-F238E27FC236}">
                  <a16:creationId xmlns:a16="http://schemas.microsoft.com/office/drawing/2014/main" id="{CBEFE90E-0127-4674-82B2-FC144A1BDF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3336" y="2171871"/>
              <a:ext cx="819018" cy="819021"/>
            </a:xfrm>
            <a:prstGeom prst="rect">
              <a:avLst/>
            </a:prstGeom>
          </p:spPr>
        </p:pic>
      </p:grpSp>
      <p:cxnSp>
        <p:nvCxnSpPr>
          <p:cNvPr id="209" name="Straight Connector 208">
            <a:extLst>
              <a:ext uri="{FF2B5EF4-FFF2-40B4-BE49-F238E27FC236}">
                <a16:creationId xmlns:a16="http://schemas.microsoft.com/office/drawing/2014/main" id="{EB532136-1CB0-4231-891D-9BA2B11B2780}"/>
              </a:ext>
            </a:extLst>
          </p:cNvPr>
          <p:cNvCxnSpPr>
            <a:cxnSpLocks/>
            <a:endCxn id="5" idx="3"/>
          </p:cNvCxnSpPr>
          <p:nvPr/>
        </p:nvCxnSpPr>
        <p:spPr>
          <a:xfrm flipH="1" flipV="1">
            <a:off x="8428222" y="2519663"/>
            <a:ext cx="1590203" cy="201352"/>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5" name="Rectangle: Rounded Corners 14">
            <a:extLst>
              <a:ext uri="{FF2B5EF4-FFF2-40B4-BE49-F238E27FC236}">
                <a16:creationId xmlns:a16="http://schemas.microsoft.com/office/drawing/2014/main" id="{DAE0276A-0C18-4D75-BB01-41BC2F0A767E}"/>
              </a:ext>
            </a:extLst>
          </p:cNvPr>
          <p:cNvSpPr/>
          <p:nvPr/>
        </p:nvSpPr>
        <p:spPr>
          <a:xfrm>
            <a:off x="7267914" y="3370382"/>
            <a:ext cx="1142308" cy="720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Code mixing</a:t>
            </a:r>
          </a:p>
        </p:txBody>
      </p:sp>
      <p:cxnSp>
        <p:nvCxnSpPr>
          <p:cNvPr id="210" name="Straight Connector 209">
            <a:extLst>
              <a:ext uri="{FF2B5EF4-FFF2-40B4-BE49-F238E27FC236}">
                <a16:creationId xmlns:a16="http://schemas.microsoft.com/office/drawing/2014/main" id="{7342EC95-D299-45F5-93B8-2E564947C02D}"/>
              </a:ext>
            </a:extLst>
          </p:cNvPr>
          <p:cNvCxnSpPr>
            <a:cxnSpLocks/>
            <a:endCxn id="15" idx="3"/>
          </p:cNvCxnSpPr>
          <p:nvPr/>
        </p:nvCxnSpPr>
        <p:spPr>
          <a:xfrm flipH="1" flipV="1">
            <a:off x="8410222" y="3730382"/>
            <a:ext cx="1653304" cy="143074"/>
          </a:xfrm>
          <a:prstGeom prst="line">
            <a:avLst/>
          </a:prstGeom>
          <a:ln w="28575"/>
        </p:spPr>
        <p:style>
          <a:lnRef idx="1">
            <a:schemeClr val="accent2"/>
          </a:lnRef>
          <a:fillRef idx="0">
            <a:schemeClr val="accent2"/>
          </a:fillRef>
          <a:effectRef idx="0">
            <a:schemeClr val="accent2"/>
          </a:effectRef>
          <a:fontRef idx="minor">
            <a:schemeClr val="tx1"/>
          </a:fontRef>
        </p:style>
      </p:cxnSp>
      <p:grpSp>
        <p:nvGrpSpPr>
          <p:cNvPr id="31" name="Gruppo 30">
            <a:extLst>
              <a:ext uri="{FF2B5EF4-FFF2-40B4-BE49-F238E27FC236}">
                <a16:creationId xmlns:a16="http://schemas.microsoft.com/office/drawing/2014/main" id="{9C06A9CE-4B6E-B6D7-3267-44316363675B}"/>
              </a:ext>
            </a:extLst>
          </p:cNvPr>
          <p:cNvGrpSpPr/>
          <p:nvPr/>
        </p:nvGrpSpPr>
        <p:grpSpPr>
          <a:xfrm>
            <a:off x="9611405" y="3384840"/>
            <a:ext cx="1181734" cy="983276"/>
            <a:chOff x="9166756" y="1654204"/>
            <a:chExt cx="1181734" cy="983276"/>
          </a:xfrm>
        </p:grpSpPr>
        <p:pic>
          <p:nvPicPr>
            <p:cNvPr id="14" name="Graphic 13" descr="Database">
              <a:extLst>
                <a:ext uri="{FF2B5EF4-FFF2-40B4-BE49-F238E27FC236}">
                  <a16:creationId xmlns:a16="http://schemas.microsoft.com/office/drawing/2014/main" id="{0951ACD5-B1D9-4BCE-87AA-BE088FC868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73417" y="1654204"/>
              <a:ext cx="850552" cy="827999"/>
            </a:xfrm>
            <a:prstGeom prst="rect">
              <a:avLst/>
            </a:prstGeom>
          </p:spPr>
        </p:pic>
        <p:sp>
          <p:nvSpPr>
            <p:cNvPr id="13" name="Rectangle 12">
              <a:extLst>
                <a:ext uri="{FF2B5EF4-FFF2-40B4-BE49-F238E27FC236}">
                  <a16:creationId xmlns:a16="http://schemas.microsoft.com/office/drawing/2014/main" id="{05200093-020C-49EC-8C8B-CC0ED0147F0B}"/>
                </a:ext>
              </a:extLst>
            </p:cNvPr>
            <p:cNvSpPr/>
            <p:nvPr/>
          </p:nvSpPr>
          <p:spPr>
            <a:xfrm>
              <a:off x="9166756" y="2360481"/>
              <a:ext cx="1181734"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LR MSA/Darija</a:t>
              </a:r>
            </a:p>
          </p:txBody>
        </p:sp>
      </p:grpSp>
      <p:sp>
        <p:nvSpPr>
          <p:cNvPr id="225" name="Rectangle 224">
            <a:extLst>
              <a:ext uri="{FF2B5EF4-FFF2-40B4-BE49-F238E27FC236}">
                <a16:creationId xmlns:a16="http://schemas.microsoft.com/office/drawing/2014/main" id="{5C6242E7-6F21-4E98-83EB-36C2A5155439}"/>
              </a:ext>
            </a:extLst>
          </p:cNvPr>
          <p:cNvSpPr/>
          <p:nvPr/>
        </p:nvSpPr>
        <p:spPr>
          <a:xfrm>
            <a:off x="6485776" y="1779928"/>
            <a:ext cx="2883558" cy="4042234"/>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Times New Roman" panose="02020603050405020304" pitchFamily="18" charset="0"/>
              <a:cs typeface="Times New Roman" panose="02020603050405020304" pitchFamily="18" charset="0"/>
            </a:endParaRPr>
          </a:p>
        </p:txBody>
      </p:sp>
      <p:sp>
        <p:nvSpPr>
          <p:cNvPr id="226" name="TextBox 225">
            <a:extLst>
              <a:ext uri="{FF2B5EF4-FFF2-40B4-BE49-F238E27FC236}">
                <a16:creationId xmlns:a16="http://schemas.microsoft.com/office/drawing/2014/main" id="{6742A631-14AC-49CB-8789-2E2728064FD7}"/>
              </a:ext>
            </a:extLst>
          </p:cNvPr>
          <p:cNvSpPr txBox="1"/>
          <p:nvPr/>
        </p:nvSpPr>
        <p:spPr>
          <a:xfrm>
            <a:off x="6848427" y="1770242"/>
            <a:ext cx="2291083" cy="338554"/>
          </a:xfrm>
          <a:prstGeom prst="rect">
            <a:avLst/>
          </a:prstGeom>
          <a:noFill/>
        </p:spPr>
        <p:txBody>
          <a:bodyPr wrap="square" rtlCol="0">
            <a:spAutoFit/>
          </a:bodyPr>
          <a:lstStyle/>
          <a:p>
            <a:pPr algn="ctr"/>
            <a:r>
              <a:rPr lang="en-US" sz="1600" b="1" dirty="0">
                <a:solidFill>
                  <a:schemeClr val="accent1">
                    <a:lumMod val="75000"/>
                  </a:schemeClr>
                </a:solidFill>
                <a:latin typeface="Times New Roman" panose="02020603050405020304" pitchFamily="18" charset="0"/>
                <a:cs typeface="Times New Roman" panose="02020603050405020304" pitchFamily="18" charset="0"/>
              </a:rPr>
              <a:t>POSTPROCESSING</a:t>
            </a:r>
          </a:p>
        </p:txBody>
      </p:sp>
      <p:sp>
        <p:nvSpPr>
          <p:cNvPr id="4" name="Rectangle: Rounded Corners 3">
            <a:extLst>
              <a:ext uri="{FF2B5EF4-FFF2-40B4-BE49-F238E27FC236}">
                <a16:creationId xmlns:a16="http://schemas.microsoft.com/office/drawing/2014/main" id="{6C644C02-E4F7-4F69-9CD2-B8C277D14A79}"/>
              </a:ext>
            </a:extLst>
          </p:cNvPr>
          <p:cNvSpPr/>
          <p:nvPr/>
        </p:nvSpPr>
        <p:spPr>
          <a:xfrm>
            <a:off x="2009558" y="3053537"/>
            <a:ext cx="1478729" cy="720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Processing of Darija</a:t>
            </a:r>
          </a:p>
        </p:txBody>
      </p:sp>
      <p:cxnSp>
        <p:nvCxnSpPr>
          <p:cNvPr id="207" name="Straight Connector 206">
            <a:extLst>
              <a:ext uri="{FF2B5EF4-FFF2-40B4-BE49-F238E27FC236}">
                <a16:creationId xmlns:a16="http://schemas.microsoft.com/office/drawing/2014/main" id="{4BCE0987-B015-4F05-938C-B040A119F406}"/>
              </a:ext>
            </a:extLst>
          </p:cNvPr>
          <p:cNvCxnSpPr>
            <a:cxnSpLocks/>
            <a:endCxn id="4" idx="1"/>
          </p:cNvCxnSpPr>
          <p:nvPr/>
        </p:nvCxnSpPr>
        <p:spPr>
          <a:xfrm>
            <a:off x="688987" y="3324276"/>
            <a:ext cx="1320571" cy="89261"/>
          </a:xfrm>
          <a:prstGeom prst="line">
            <a:avLst/>
          </a:prstGeom>
          <a:ln w="28575"/>
        </p:spPr>
        <p:style>
          <a:lnRef idx="1">
            <a:schemeClr val="accent2"/>
          </a:lnRef>
          <a:fillRef idx="0">
            <a:schemeClr val="accent2"/>
          </a:fillRef>
          <a:effectRef idx="0">
            <a:schemeClr val="accent2"/>
          </a:effectRef>
          <a:fontRef idx="minor">
            <a:schemeClr val="tx1"/>
          </a:fontRef>
        </p:style>
      </p:cxnSp>
      <p:grpSp>
        <p:nvGrpSpPr>
          <p:cNvPr id="45" name="Gruppo 44">
            <a:extLst>
              <a:ext uri="{FF2B5EF4-FFF2-40B4-BE49-F238E27FC236}">
                <a16:creationId xmlns:a16="http://schemas.microsoft.com/office/drawing/2014/main" id="{9C3A2522-ACB0-327D-094A-8421EF9B6E0A}"/>
              </a:ext>
            </a:extLst>
          </p:cNvPr>
          <p:cNvGrpSpPr/>
          <p:nvPr/>
        </p:nvGrpSpPr>
        <p:grpSpPr>
          <a:xfrm>
            <a:off x="1674335" y="2603290"/>
            <a:ext cx="2171453" cy="1606005"/>
            <a:chOff x="2593901" y="433586"/>
            <a:chExt cx="2592000" cy="1606005"/>
          </a:xfrm>
        </p:grpSpPr>
        <p:sp>
          <p:nvSpPr>
            <p:cNvPr id="228" name="Rectangle 227">
              <a:extLst>
                <a:ext uri="{FF2B5EF4-FFF2-40B4-BE49-F238E27FC236}">
                  <a16:creationId xmlns:a16="http://schemas.microsoft.com/office/drawing/2014/main" id="{F0CBE140-4988-42F2-96F5-0993A7190478}"/>
                </a:ext>
              </a:extLst>
            </p:cNvPr>
            <p:cNvSpPr/>
            <p:nvPr/>
          </p:nvSpPr>
          <p:spPr>
            <a:xfrm>
              <a:off x="2593901" y="456372"/>
              <a:ext cx="2592000" cy="158321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Times New Roman" panose="02020603050405020304" pitchFamily="18" charset="0"/>
                <a:cs typeface="Times New Roman" panose="02020603050405020304" pitchFamily="18" charset="0"/>
              </a:endParaRPr>
            </a:p>
          </p:txBody>
        </p:sp>
        <p:sp>
          <p:nvSpPr>
            <p:cNvPr id="229" name="TextBox 228">
              <a:extLst>
                <a:ext uri="{FF2B5EF4-FFF2-40B4-BE49-F238E27FC236}">
                  <a16:creationId xmlns:a16="http://schemas.microsoft.com/office/drawing/2014/main" id="{146B882A-D088-4522-876C-E6DEA1E6A613}"/>
                </a:ext>
              </a:extLst>
            </p:cNvPr>
            <p:cNvSpPr txBox="1"/>
            <p:nvPr/>
          </p:nvSpPr>
          <p:spPr>
            <a:xfrm>
              <a:off x="2820551" y="433586"/>
              <a:ext cx="2055310" cy="338554"/>
            </a:xfrm>
            <a:prstGeom prst="rect">
              <a:avLst/>
            </a:prstGeom>
            <a:noFill/>
          </p:spPr>
          <p:txBody>
            <a:bodyPr wrap="square" rtlCol="0">
              <a:spAutoFit/>
            </a:bodyPr>
            <a:lstStyle/>
            <a:p>
              <a:pPr algn="ctr"/>
              <a:r>
                <a:rPr lang="en-US" sz="1600" b="1" dirty="0">
                  <a:solidFill>
                    <a:schemeClr val="accent1">
                      <a:lumMod val="75000"/>
                    </a:schemeClr>
                  </a:solidFill>
                  <a:latin typeface="Times New Roman" panose="02020603050405020304" pitchFamily="18" charset="0"/>
                  <a:cs typeface="Times New Roman" panose="02020603050405020304" pitchFamily="18" charset="0"/>
                </a:rPr>
                <a:t>ANALYZING</a:t>
              </a:r>
            </a:p>
          </p:txBody>
        </p:sp>
      </p:grpSp>
      <p:sp>
        <p:nvSpPr>
          <p:cNvPr id="234" name="TextBox 233">
            <a:extLst>
              <a:ext uri="{FF2B5EF4-FFF2-40B4-BE49-F238E27FC236}">
                <a16:creationId xmlns:a16="http://schemas.microsoft.com/office/drawing/2014/main" id="{B9949C6E-0280-40A0-8456-41D3837AF04C}"/>
              </a:ext>
            </a:extLst>
          </p:cNvPr>
          <p:cNvSpPr txBox="1"/>
          <p:nvPr/>
        </p:nvSpPr>
        <p:spPr>
          <a:xfrm rot="20153627">
            <a:off x="4823472" y="4149443"/>
            <a:ext cx="967405" cy="307777"/>
          </a:xfrm>
          <a:prstGeom prst="rect">
            <a:avLst/>
          </a:prstGeom>
          <a:noFill/>
        </p:spPr>
        <p:txBody>
          <a:bodyPr wrap="square" rtlCol="0">
            <a:spAutoFit/>
          </a:bodyPr>
          <a:lstStyle/>
          <a:p>
            <a:r>
              <a:rPr lang="en-US" sz="1400" b="1" dirty="0">
                <a:solidFill>
                  <a:srgbClr val="92D050"/>
                </a:solidFill>
                <a:latin typeface="Times New Roman" panose="02020603050405020304" pitchFamily="18" charset="0"/>
                <a:cs typeface="Times New Roman" panose="02020603050405020304" pitchFamily="18" charset="0"/>
              </a:rPr>
              <a:t>Found</a:t>
            </a:r>
          </a:p>
        </p:txBody>
      </p:sp>
      <p:sp>
        <p:nvSpPr>
          <p:cNvPr id="243" name="Oval 242">
            <a:extLst>
              <a:ext uri="{FF2B5EF4-FFF2-40B4-BE49-F238E27FC236}">
                <a16:creationId xmlns:a16="http://schemas.microsoft.com/office/drawing/2014/main" id="{945D7CC4-3170-46FB-8488-062240173425}"/>
              </a:ext>
            </a:extLst>
          </p:cNvPr>
          <p:cNvSpPr/>
          <p:nvPr/>
        </p:nvSpPr>
        <p:spPr>
          <a:xfrm>
            <a:off x="6947221" y="5981806"/>
            <a:ext cx="1827692" cy="540000"/>
          </a:xfrm>
          <a:prstGeom prst="ellipse">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latin typeface="Times New Roman" panose="02020603050405020304" pitchFamily="18" charset="0"/>
                <a:cs typeface="Times New Roman" panose="02020603050405020304" pitchFamily="18" charset="0"/>
              </a:rPr>
              <a:t>Manual correction</a:t>
            </a:r>
          </a:p>
        </p:txBody>
      </p:sp>
      <p:cxnSp>
        <p:nvCxnSpPr>
          <p:cNvPr id="252" name="Straight Arrow Connector 251">
            <a:extLst>
              <a:ext uri="{FF2B5EF4-FFF2-40B4-BE49-F238E27FC236}">
                <a16:creationId xmlns:a16="http://schemas.microsoft.com/office/drawing/2014/main" id="{E59D0FAA-0D7A-4537-BFE0-AB8A3E88F201}"/>
              </a:ext>
            </a:extLst>
          </p:cNvPr>
          <p:cNvCxnSpPr>
            <a:cxnSpLocks/>
            <a:stCxn id="18" idx="4"/>
            <a:endCxn id="243" idx="0"/>
          </p:cNvCxnSpPr>
          <p:nvPr/>
        </p:nvCxnSpPr>
        <p:spPr>
          <a:xfrm>
            <a:off x="7844954" y="5394700"/>
            <a:ext cx="16113" cy="5871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27">
            <a:extLst>
              <a:ext uri="{FF2B5EF4-FFF2-40B4-BE49-F238E27FC236}">
                <a16:creationId xmlns:a16="http://schemas.microsoft.com/office/drawing/2014/main" id="{60041F4B-A01C-F771-5B58-F122AEAE0D73}"/>
              </a:ext>
            </a:extLst>
          </p:cNvPr>
          <p:cNvSpPr/>
          <p:nvPr/>
        </p:nvSpPr>
        <p:spPr>
          <a:xfrm>
            <a:off x="6481402" y="1779928"/>
            <a:ext cx="2879662" cy="279284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Times New Roman" panose="02020603050405020304" pitchFamily="18" charset="0"/>
              <a:cs typeface="Times New Roman" panose="02020603050405020304" pitchFamily="18" charset="0"/>
            </a:endParaRPr>
          </a:p>
        </p:txBody>
      </p:sp>
      <p:sp>
        <p:nvSpPr>
          <p:cNvPr id="42" name="TextBox 252">
            <a:extLst>
              <a:ext uri="{FF2B5EF4-FFF2-40B4-BE49-F238E27FC236}">
                <a16:creationId xmlns:a16="http://schemas.microsoft.com/office/drawing/2014/main" id="{B50FB461-EAA4-ECF7-D22B-22CB934C64C6}"/>
              </a:ext>
            </a:extLst>
          </p:cNvPr>
          <p:cNvSpPr txBox="1"/>
          <p:nvPr/>
        </p:nvSpPr>
        <p:spPr>
          <a:xfrm>
            <a:off x="7921311" y="5514384"/>
            <a:ext cx="1519884" cy="307777"/>
          </a:xfrm>
          <a:prstGeom prst="rect">
            <a:avLst/>
          </a:prstGeom>
          <a:noFill/>
        </p:spPr>
        <p:txBody>
          <a:bodyPr wrap="squar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Not Found</a:t>
            </a:r>
          </a:p>
        </p:txBody>
      </p:sp>
      <p:sp>
        <p:nvSpPr>
          <p:cNvPr id="47" name="TextBox 233">
            <a:extLst>
              <a:ext uri="{FF2B5EF4-FFF2-40B4-BE49-F238E27FC236}">
                <a16:creationId xmlns:a16="http://schemas.microsoft.com/office/drawing/2014/main" id="{2D3D8BAC-5E99-16D4-EEAC-B6AE54E6C7F9}"/>
              </a:ext>
            </a:extLst>
          </p:cNvPr>
          <p:cNvSpPr txBox="1"/>
          <p:nvPr/>
        </p:nvSpPr>
        <p:spPr>
          <a:xfrm rot="1090474">
            <a:off x="4697512" y="5771254"/>
            <a:ext cx="967405" cy="307777"/>
          </a:xfrm>
          <a:prstGeom prst="rect">
            <a:avLst/>
          </a:prstGeom>
          <a:noFill/>
        </p:spPr>
        <p:txBody>
          <a:bodyPr wrap="square" rtlCol="0">
            <a:spAutoFit/>
          </a:bodyPr>
          <a:lstStyle/>
          <a:p>
            <a:r>
              <a:rPr lang="en-US" sz="1400" b="1" dirty="0">
                <a:solidFill>
                  <a:srgbClr val="92D050"/>
                </a:solidFill>
                <a:latin typeface="Times New Roman" panose="02020603050405020304" pitchFamily="18" charset="0"/>
                <a:cs typeface="Times New Roman" panose="02020603050405020304" pitchFamily="18" charset="0"/>
              </a:rPr>
              <a:t>Found</a:t>
            </a:r>
          </a:p>
        </p:txBody>
      </p:sp>
      <p:cxnSp>
        <p:nvCxnSpPr>
          <p:cNvPr id="51" name="Connettore 2 50">
            <a:extLst>
              <a:ext uri="{FF2B5EF4-FFF2-40B4-BE49-F238E27FC236}">
                <a16:creationId xmlns:a16="http://schemas.microsoft.com/office/drawing/2014/main" id="{BA2E0A3B-C9B5-10DB-45D6-CD203829A5DC}"/>
              </a:ext>
            </a:extLst>
          </p:cNvPr>
          <p:cNvCxnSpPr>
            <a:cxnSpLocks/>
            <a:endCxn id="19" idx="0"/>
          </p:cNvCxnSpPr>
          <p:nvPr/>
        </p:nvCxnSpPr>
        <p:spPr>
          <a:xfrm>
            <a:off x="2825756" y="4228498"/>
            <a:ext cx="0" cy="528416"/>
          </a:xfrm>
          <a:prstGeom prst="straightConnector1">
            <a:avLst/>
          </a:prstGeom>
          <a:ln w="2857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Connettore 2 51">
            <a:extLst>
              <a:ext uri="{FF2B5EF4-FFF2-40B4-BE49-F238E27FC236}">
                <a16:creationId xmlns:a16="http://schemas.microsoft.com/office/drawing/2014/main" id="{6FDCC5C9-7D62-B5A8-4B66-347145397A84}"/>
              </a:ext>
            </a:extLst>
          </p:cNvPr>
          <p:cNvCxnSpPr>
            <a:cxnSpLocks/>
            <a:endCxn id="19" idx="3"/>
          </p:cNvCxnSpPr>
          <p:nvPr/>
        </p:nvCxnSpPr>
        <p:spPr>
          <a:xfrm flipH="1">
            <a:off x="3616069" y="3848173"/>
            <a:ext cx="2879664" cy="1492856"/>
          </a:xfrm>
          <a:prstGeom prst="straightConnector1">
            <a:avLst/>
          </a:prstGeom>
          <a:ln w="2857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 name="Connettore 2 55">
            <a:extLst>
              <a:ext uri="{FF2B5EF4-FFF2-40B4-BE49-F238E27FC236}">
                <a16:creationId xmlns:a16="http://schemas.microsoft.com/office/drawing/2014/main" id="{9E3B771A-9C35-9219-D8ED-905118850672}"/>
              </a:ext>
            </a:extLst>
          </p:cNvPr>
          <p:cNvCxnSpPr>
            <a:cxnSpLocks/>
            <a:stCxn id="243" idx="2"/>
            <a:endCxn id="19" idx="3"/>
          </p:cNvCxnSpPr>
          <p:nvPr/>
        </p:nvCxnSpPr>
        <p:spPr>
          <a:xfrm flipH="1" flipV="1">
            <a:off x="3616069" y="5341029"/>
            <a:ext cx="3331152" cy="910777"/>
          </a:xfrm>
          <a:prstGeom prst="straightConnector1">
            <a:avLst/>
          </a:prstGeom>
          <a:ln w="2857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57" name="Gruppo 44">
            <a:extLst>
              <a:ext uri="{FF2B5EF4-FFF2-40B4-BE49-F238E27FC236}">
                <a16:creationId xmlns:a16="http://schemas.microsoft.com/office/drawing/2014/main" id="{C7883363-BBF6-48D1-BC3B-1DA2FAD8E9CA}"/>
              </a:ext>
            </a:extLst>
          </p:cNvPr>
          <p:cNvGrpSpPr/>
          <p:nvPr/>
        </p:nvGrpSpPr>
        <p:grpSpPr>
          <a:xfrm>
            <a:off x="1252330" y="297312"/>
            <a:ext cx="3140672" cy="1912321"/>
            <a:chOff x="2593901" y="420882"/>
            <a:chExt cx="2592000" cy="1618709"/>
          </a:xfrm>
        </p:grpSpPr>
        <p:sp>
          <p:nvSpPr>
            <p:cNvPr id="58" name="Rectangle 57">
              <a:extLst>
                <a:ext uri="{FF2B5EF4-FFF2-40B4-BE49-F238E27FC236}">
                  <a16:creationId xmlns:a16="http://schemas.microsoft.com/office/drawing/2014/main" id="{5F38089C-CF60-4180-B76F-71A6BB9DDC93}"/>
                </a:ext>
              </a:extLst>
            </p:cNvPr>
            <p:cNvSpPr/>
            <p:nvPr/>
          </p:nvSpPr>
          <p:spPr>
            <a:xfrm>
              <a:off x="2593901" y="456372"/>
              <a:ext cx="2592000" cy="158321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Times New Roman" panose="02020603050405020304" pitchFamily="18" charset="0"/>
                <a:cs typeface="Times New Roman" panose="02020603050405020304" pitchFamily="18" charset="0"/>
              </a:endParaRPr>
            </a:p>
          </p:txBody>
        </p:sp>
        <p:sp>
          <p:nvSpPr>
            <p:cNvPr id="60" name="TextBox 59">
              <a:extLst>
                <a:ext uri="{FF2B5EF4-FFF2-40B4-BE49-F238E27FC236}">
                  <a16:creationId xmlns:a16="http://schemas.microsoft.com/office/drawing/2014/main" id="{C1190B20-70AA-42DD-BBC7-D68281404D89}"/>
                </a:ext>
              </a:extLst>
            </p:cNvPr>
            <p:cNvSpPr txBox="1"/>
            <p:nvPr/>
          </p:nvSpPr>
          <p:spPr>
            <a:xfrm>
              <a:off x="2877592" y="420882"/>
              <a:ext cx="2055310" cy="286573"/>
            </a:xfrm>
            <a:prstGeom prst="rect">
              <a:avLst/>
            </a:prstGeom>
            <a:noFill/>
          </p:spPr>
          <p:txBody>
            <a:bodyPr wrap="square" rtlCol="0">
              <a:spAutoFit/>
            </a:bodyPr>
            <a:lstStyle/>
            <a:p>
              <a:pPr algn="ctr"/>
              <a:r>
                <a:rPr lang="en-US" sz="1600" b="1" dirty="0">
                  <a:solidFill>
                    <a:schemeClr val="accent1">
                      <a:lumMod val="75000"/>
                    </a:schemeClr>
                  </a:solidFill>
                  <a:latin typeface="Times New Roman" panose="02020603050405020304" pitchFamily="18" charset="0"/>
                  <a:cs typeface="Times New Roman" panose="02020603050405020304" pitchFamily="18" charset="0"/>
                </a:rPr>
                <a:t>PREPROCESSING</a:t>
              </a:r>
            </a:p>
          </p:txBody>
        </p:sp>
      </p:grpSp>
      <p:cxnSp>
        <p:nvCxnSpPr>
          <p:cNvPr id="64" name="Straight Arrow Connector 63">
            <a:extLst>
              <a:ext uri="{FF2B5EF4-FFF2-40B4-BE49-F238E27FC236}">
                <a16:creationId xmlns:a16="http://schemas.microsoft.com/office/drawing/2014/main" id="{A90158CD-5F1F-4091-8A5F-74D495C3ADBA}"/>
              </a:ext>
            </a:extLst>
          </p:cNvPr>
          <p:cNvCxnSpPr>
            <a:cxnSpLocks/>
            <a:stCxn id="58" idx="2"/>
          </p:cNvCxnSpPr>
          <p:nvPr/>
        </p:nvCxnSpPr>
        <p:spPr>
          <a:xfrm>
            <a:off x="2822666" y="2209633"/>
            <a:ext cx="0" cy="4164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6307C70-90B4-4B15-89A7-6CB2F4BDAB06}"/>
              </a:ext>
            </a:extLst>
          </p:cNvPr>
          <p:cNvSpPr/>
          <p:nvPr/>
        </p:nvSpPr>
        <p:spPr>
          <a:xfrm>
            <a:off x="6072727" y="620536"/>
            <a:ext cx="1994875" cy="7200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Input:</a:t>
            </a:r>
          </a:p>
          <a:p>
            <a:pPr algn="ctr"/>
            <a:r>
              <a:rPr lang="en-US" dirty="0">
                <a:latin typeface="Times New Roman" panose="02020603050405020304" pitchFamily="18" charset="0"/>
                <a:cs typeface="Times New Roman" panose="02020603050405020304" pitchFamily="18" charset="0"/>
              </a:rPr>
              <a:t>Text brut</a:t>
            </a:r>
          </a:p>
        </p:txBody>
      </p:sp>
      <p:sp>
        <p:nvSpPr>
          <p:cNvPr id="17" name="Arrow: Right 16">
            <a:extLst>
              <a:ext uri="{FF2B5EF4-FFF2-40B4-BE49-F238E27FC236}">
                <a16:creationId xmlns:a16="http://schemas.microsoft.com/office/drawing/2014/main" id="{D7124F5D-F064-4FA9-B387-F1ABB331645E}"/>
              </a:ext>
            </a:extLst>
          </p:cNvPr>
          <p:cNvSpPr/>
          <p:nvPr/>
        </p:nvSpPr>
        <p:spPr>
          <a:xfrm rot="10800000">
            <a:off x="4483116" y="616836"/>
            <a:ext cx="1523985" cy="719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normAutofit lnSpcReduction="10000"/>
          </a:bodyPr>
          <a:lstStyle/>
          <a:p>
            <a:pPr algn="ctr"/>
            <a:endParaRPr lang="en-US" dirty="0"/>
          </a:p>
        </p:txBody>
      </p:sp>
      <p:sp>
        <p:nvSpPr>
          <p:cNvPr id="27" name="Rectangle: Rounded Corners 26">
            <a:extLst>
              <a:ext uri="{FF2B5EF4-FFF2-40B4-BE49-F238E27FC236}">
                <a16:creationId xmlns:a16="http://schemas.microsoft.com/office/drawing/2014/main" id="{9973EE02-BC87-45F1-98EA-7E1AA93CD8B1}"/>
              </a:ext>
            </a:extLst>
          </p:cNvPr>
          <p:cNvSpPr/>
          <p:nvPr/>
        </p:nvSpPr>
        <p:spPr>
          <a:xfrm>
            <a:off x="1471205" y="722613"/>
            <a:ext cx="2754309" cy="327655"/>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Script mixing normalization</a:t>
            </a:r>
          </a:p>
        </p:txBody>
      </p:sp>
      <p:sp>
        <p:nvSpPr>
          <p:cNvPr id="72" name="Rectangle: Rounded Corners 71">
            <a:extLst>
              <a:ext uri="{FF2B5EF4-FFF2-40B4-BE49-F238E27FC236}">
                <a16:creationId xmlns:a16="http://schemas.microsoft.com/office/drawing/2014/main" id="{CA6977D5-5FD3-4E5A-AFFD-A1D521A2EEBE}"/>
              </a:ext>
            </a:extLst>
          </p:cNvPr>
          <p:cNvSpPr/>
          <p:nvPr/>
        </p:nvSpPr>
        <p:spPr>
          <a:xfrm>
            <a:off x="1460609" y="1215650"/>
            <a:ext cx="2794538" cy="327655"/>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Processing Elongation</a:t>
            </a:r>
          </a:p>
        </p:txBody>
      </p:sp>
      <p:sp>
        <p:nvSpPr>
          <p:cNvPr id="73" name="Rectangle: Rounded Corners 72">
            <a:extLst>
              <a:ext uri="{FF2B5EF4-FFF2-40B4-BE49-F238E27FC236}">
                <a16:creationId xmlns:a16="http://schemas.microsoft.com/office/drawing/2014/main" id="{635DFE58-9DA3-458B-954D-64AADBF41504}"/>
              </a:ext>
            </a:extLst>
          </p:cNvPr>
          <p:cNvSpPr/>
          <p:nvPr/>
        </p:nvSpPr>
        <p:spPr>
          <a:xfrm>
            <a:off x="1451377" y="1721347"/>
            <a:ext cx="2794537" cy="327655"/>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Automatic Tagging</a:t>
            </a:r>
          </a:p>
        </p:txBody>
      </p:sp>
      <p:sp>
        <p:nvSpPr>
          <p:cNvPr id="35" name="TextBox 34">
            <a:extLst>
              <a:ext uri="{FF2B5EF4-FFF2-40B4-BE49-F238E27FC236}">
                <a16:creationId xmlns:a16="http://schemas.microsoft.com/office/drawing/2014/main" id="{67C34A7B-363C-4E0A-BAA5-241C7746D5EB}"/>
              </a:ext>
            </a:extLst>
          </p:cNvPr>
          <p:cNvSpPr txBox="1"/>
          <p:nvPr/>
        </p:nvSpPr>
        <p:spPr>
          <a:xfrm>
            <a:off x="4654606" y="772963"/>
            <a:ext cx="1606517" cy="646331"/>
          </a:xfrm>
          <a:prstGeom prst="rect">
            <a:avLst/>
          </a:prstGeom>
          <a:noFill/>
        </p:spPr>
        <p:txBody>
          <a:bodyPr wrap="square" rtlCol="0">
            <a:spAutoFit/>
          </a:bodyPr>
          <a:lstStyle/>
          <a:p>
            <a:r>
              <a:rPr lang="en-US" dirty="0"/>
              <a:t>Tokenization</a:t>
            </a:r>
          </a:p>
          <a:p>
            <a:endParaRPr lang="en-US" dirty="0"/>
          </a:p>
        </p:txBody>
      </p:sp>
      <p:grpSp>
        <p:nvGrpSpPr>
          <p:cNvPr id="53" name="Group 52">
            <a:extLst>
              <a:ext uri="{FF2B5EF4-FFF2-40B4-BE49-F238E27FC236}">
                <a16:creationId xmlns:a16="http://schemas.microsoft.com/office/drawing/2014/main" id="{34AA85DA-FE2B-4286-8F4B-30510302348B}"/>
              </a:ext>
            </a:extLst>
          </p:cNvPr>
          <p:cNvGrpSpPr/>
          <p:nvPr/>
        </p:nvGrpSpPr>
        <p:grpSpPr>
          <a:xfrm>
            <a:off x="240385" y="2769815"/>
            <a:ext cx="806631" cy="1104156"/>
            <a:chOff x="965243" y="2171870"/>
            <a:chExt cx="690682" cy="1092183"/>
          </a:xfrm>
        </p:grpSpPr>
        <p:sp>
          <p:nvSpPr>
            <p:cNvPr id="54" name="Rectangle 53">
              <a:extLst>
                <a:ext uri="{FF2B5EF4-FFF2-40B4-BE49-F238E27FC236}">
                  <a16:creationId xmlns:a16="http://schemas.microsoft.com/office/drawing/2014/main" id="{9825EDCB-CD13-4B9E-91D9-40BAA90D3A44}"/>
                </a:ext>
              </a:extLst>
            </p:cNvPr>
            <p:cNvSpPr/>
            <p:nvPr/>
          </p:nvSpPr>
          <p:spPr>
            <a:xfrm>
              <a:off x="965243" y="2990058"/>
              <a:ext cx="690682" cy="273995"/>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LR Darija</a:t>
              </a:r>
            </a:p>
          </p:txBody>
        </p:sp>
        <p:pic>
          <p:nvPicPr>
            <p:cNvPr id="55" name="Graphic 54" descr="Database">
              <a:extLst>
                <a:ext uri="{FF2B5EF4-FFF2-40B4-BE49-F238E27FC236}">
                  <a16:creationId xmlns:a16="http://schemas.microsoft.com/office/drawing/2014/main" id="{5E22D492-9D28-4B35-8703-A76F7EF8A4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69686" y="2171870"/>
              <a:ext cx="650509" cy="890241"/>
            </a:xfrm>
            <a:prstGeom prst="rect">
              <a:avLst/>
            </a:prstGeom>
          </p:spPr>
        </p:pic>
      </p:grpSp>
    </p:spTree>
    <p:extLst>
      <p:ext uri="{BB962C8B-B14F-4D97-AF65-F5344CB8AC3E}">
        <p14:creationId xmlns:p14="http://schemas.microsoft.com/office/powerpoint/2010/main" val="39429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6"/>
                                        </p:tgtEl>
                                        <p:attrNameLst>
                                          <p:attrName>style.visibility</p:attrName>
                                        </p:attrNameLst>
                                      </p:cBhvr>
                                      <p:to>
                                        <p:strVal val="visible"/>
                                      </p:to>
                                    </p:set>
                                    <p:anim calcmode="lin" valueType="num">
                                      <p:cBhvr additive="base">
                                        <p:cTn id="7" dur="500" fill="hold"/>
                                        <p:tgtEl>
                                          <p:spTgt spid="186"/>
                                        </p:tgtEl>
                                        <p:attrNameLst>
                                          <p:attrName>ppt_x</p:attrName>
                                        </p:attrNameLst>
                                      </p:cBhvr>
                                      <p:tavLst>
                                        <p:tav tm="0">
                                          <p:val>
                                            <p:strVal val="0-#ppt_w/2"/>
                                          </p:val>
                                        </p:tav>
                                        <p:tav tm="100000">
                                          <p:val>
                                            <p:strVal val="#ppt_x"/>
                                          </p:val>
                                        </p:tav>
                                      </p:tavLst>
                                    </p:anim>
                                    <p:anim calcmode="lin" valueType="num">
                                      <p:cBhvr additive="base">
                                        <p:cTn id="8" dur="500" fill="hold"/>
                                        <p:tgtEl>
                                          <p:spTgt spid="18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7"/>
                                        </p:tgtEl>
                                        <p:attrNameLst>
                                          <p:attrName>style.visibility</p:attrName>
                                        </p:attrNameLst>
                                      </p:cBhvr>
                                      <p:to>
                                        <p:strVal val="visible"/>
                                      </p:to>
                                    </p:set>
                                    <p:anim calcmode="lin" valueType="num">
                                      <p:cBhvr additive="base">
                                        <p:cTn id="11" dur="500" fill="hold"/>
                                        <p:tgtEl>
                                          <p:spTgt spid="117"/>
                                        </p:tgtEl>
                                        <p:attrNameLst>
                                          <p:attrName>ppt_x</p:attrName>
                                        </p:attrNameLst>
                                      </p:cBhvr>
                                      <p:tavLst>
                                        <p:tav tm="0">
                                          <p:val>
                                            <p:strVal val="0-#ppt_w/2"/>
                                          </p:val>
                                        </p:tav>
                                        <p:tav tm="100000">
                                          <p:val>
                                            <p:strVal val="#ppt_x"/>
                                          </p:val>
                                        </p:tav>
                                      </p:tavLst>
                                    </p:anim>
                                    <p:anim calcmode="lin" valueType="num">
                                      <p:cBhvr additive="base">
                                        <p:cTn id="12" dur="500" fill="hold"/>
                                        <p:tgtEl>
                                          <p:spTgt spid="11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26"/>
                                        </p:tgtEl>
                                        <p:attrNameLst>
                                          <p:attrName>style.visibility</p:attrName>
                                        </p:attrNameLst>
                                      </p:cBhvr>
                                      <p:to>
                                        <p:strVal val="visible"/>
                                      </p:to>
                                    </p:set>
                                    <p:animEffect transition="in" filter="barn(inVertical)">
                                      <p:cBhvr>
                                        <p:cTn id="17" dur="500"/>
                                        <p:tgtEl>
                                          <p:spTgt spid="226"/>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barn(inVertical)">
                                      <p:cBhvr>
                                        <p:cTn id="20" dur="500"/>
                                        <p:tgtEl>
                                          <p:spTgt spid="25"/>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25"/>
                                        </p:tgtEl>
                                        <p:attrNameLst>
                                          <p:attrName>style.visibility</p:attrName>
                                        </p:attrNameLst>
                                      </p:cBhvr>
                                      <p:to>
                                        <p:strVal val="visible"/>
                                      </p:to>
                                    </p:set>
                                    <p:animEffect transition="in" filter="barn(inVertical)">
                                      <p:cBhvr>
                                        <p:cTn id="23" dur="500"/>
                                        <p:tgtEl>
                                          <p:spTgt spid="22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0-#ppt_h/2"/>
                                          </p:val>
                                        </p:tav>
                                        <p:tav tm="100000">
                                          <p:val>
                                            <p:strVal val="#ppt_y"/>
                                          </p:val>
                                        </p:tav>
                                      </p:tavLst>
                                    </p:anim>
                                  </p:childTnLst>
                                </p:cTn>
                              </p:par>
                              <p:par>
                                <p:cTn id="30" presetID="2" presetClass="entr" presetSubtype="1"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fill="hold" nodeType="withEffect">
                                  <p:stCondLst>
                                    <p:cond delay="0"/>
                                  </p:stCondLst>
                                  <p:childTnLst>
                                    <p:set>
                                      <p:cBhvr>
                                        <p:cTn id="35" dur="1" fill="hold">
                                          <p:stCondLst>
                                            <p:cond delay="0"/>
                                          </p:stCondLst>
                                        </p:cTn>
                                        <p:tgtEl>
                                          <p:spTgt spid="209"/>
                                        </p:tgtEl>
                                        <p:attrNameLst>
                                          <p:attrName>style.visibility</p:attrName>
                                        </p:attrNameLst>
                                      </p:cBhvr>
                                      <p:to>
                                        <p:strVal val="visible"/>
                                      </p:to>
                                    </p:set>
                                    <p:anim calcmode="lin" valueType="num">
                                      <p:cBhvr additive="base">
                                        <p:cTn id="36" dur="500" fill="hold"/>
                                        <p:tgtEl>
                                          <p:spTgt spid="209"/>
                                        </p:tgtEl>
                                        <p:attrNameLst>
                                          <p:attrName>ppt_x</p:attrName>
                                        </p:attrNameLst>
                                      </p:cBhvr>
                                      <p:tavLst>
                                        <p:tav tm="0">
                                          <p:val>
                                            <p:strVal val="#ppt_x"/>
                                          </p:val>
                                        </p:tav>
                                        <p:tav tm="100000">
                                          <p:val>
                                            <p:strVal val="#ppt_x"/>
                                          </p:val>
                                        </p:tav>
                                      </p:tavLst>
                                    </p:anim>
                                    <p:anim calcmode="lin" valueType="num">
                                      <p:cBhvr additive="base">
                                        <p:cTn id="37" dur="500" fill="hold"/>
                                        <p:tgtEl>
                                          <p:spTgt spid="209"/>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1" fill="hold" nodeType="clickEffect">
                                  <p:stCondLst>
                                    <p:cond delay="0"/>
                                  </p:stCondLst>
                                  <p:childTnLst>
                                    <p:set>
                                      <p:cBhvr>
                                        <p:cTn id="41" dur="1" fill="hold">
                                          <p:stCondLst>
                                            <p:cond delay="0"/>
                                          </p:stCondLst>
                                        </p:cTn>
                                        <p:tgtEl>
                                          <p:spTgt spid="118"/>
                                        </p:tgtEl>
                                        <p:attrNameLst>
                                          <p:attrName>style.visibility</p:attrName>
                                        </p:attrNameLst>
                                      </p:cBhvr>
                                      <p:to>
                                        <p:strVal val="visible"/>
                                      </p:to>
                                    </p:set>
                                    <p:anim calcmode="lin" valueType="num">
                                      <p:cBhvr additive="base">
                                        <p:cTn id="42" dur="500" fill="hold"/>
                                        <p:tgtEl>
                                          <p:spTgt spid="118"/>
                                        </p:tgtEl>
                                        <p:attrNameLst>
                                          <p:attrName>ppt_x</p:attrName>
                                        </p:attrNameLst>
                                      </p:cBhvr>
                                      <p:tavLst>
                                        <p:tav tm="0">
                                          <p:val>
                                            <p:strVal val="#ppt_x"/>
                                          </p:val>
                                        </p:tav>
                                        <p:tav tm="100000">
                                          <p:val>
                                            <p:strVal val="#ppt_x"/>
                                          </p:val>
                                        </p:tav>
                                      </p:tavLst>
                                    </p:anim>
                                    <p:anim calcmode="lin" valueType="num">
                                      <p:cBhvr additive="base">
                                        <p:cTn id="43" dur="500" fill="hold"/>
                                        <p:tgtEl>
                                          <p:spTgt spid="118"/>
                                        </p:tgtEl>
                                        <p:attrNameLst>
                                          <p:attrName>ppt_y</p:attrName>
                                        </p:attrNameLst>
                                      </p:cBhvr>
                                      <p:tavLst>
                                        <p:tav tm="0">
                                          <p:val>
                                            <p:strVal val="0-#ppt_h/2"/>
                                          </p:val>
                                        </p:tav>
                                        <p:tav tm="100000">
                                          <p:val>
                                            <p:strVal val="#ppt_y"/>
                                          </p:val>
                                        </p:tav>
                                      </p:tavLst>
                                    </p:anim>
                                  </p:childTnLst>
                                </p:cTn>
                              </p:par>
                              <p:par>
                                <p:cTn id="44" presetID="2" presetClass="entr" presetSubtype="1" fill="hold" grpId="0" nodeType="withEffect">
                                  <p:stCondLst>
                                    <p:cond delay="0"/>
                                  </p:stCondLst>
                                  <p:childTnLst>
                                    <p:set>
                                      <p:cBhvr>
                                        <p:cTn id="45" dur="1" fill="hold">
                                          <p:stCondLst>
                                            <p:cond delay="0"/>
                                          </p:stCondLst>
                                        </p:cTn>
                                        <p:tgtEl>
                                          <p:spTgt spid="187"/>
                                        </p:tgtEl>
                                        <p:attrNameLst>
                                          <p:attrName>style.visibility</p:attrName>
                                        </p:attrNameLst>
                                      </p:cBhvr>
                                      <p:to>
                                        <p:strVal val="visible"/>
                                      </p:to>
                                    </p:set>
                                    <p:anim calcmode="lin" valueType="num">
                                      <p:cBhvr additive="base">
                                        <p:cTn id="46" dur="500" fill="hold"/>
                                        <p:tgtEl>
                                          <p:spTgt spid="187"/>
                                        </p:tgtEl>
                                        <p:attrNameLst>
                                          <p:attrName>ppt_x</p:attrName>
                                        </p:attrNameLst>
                                      </p:cBhvr>
                                      <p:tavLst>
                                        <p:tav tm="0">
                                          <p:val>
                                            <p:strVal val="#ppt_x"/>
                                          </p:val>
                                        </p:tav>
                                        <p:tav tm="100000">
                                          <p:val>
                                            <p:strVal val="#ppt_x"/>
                                          </p:val>
                                        </p:tav>
                                      </p:tavLst>
                                    </p:anim>
                                    <p:anim calcmode="lin" valueType="num">
                                      <p:cBhvr additive="base">
                                        <p:cTn id="47" dur="500" fill="hold"/>
                                        <p:tgtEl>
                                          <p:spTgt spid="187"/>
                                        </p:tgtEl>
                                        <p:attrNameLst>
                                          <p:attrName>ppt_y</p:attrName>
                                        </p:attrNameLst>
                                      </p:cBhvr>
                                      <p:tavLst>
                                        <p:tav tm="0">
                                          <p:val>
                                            <p:strVal val="0-#ppt_h/2"/>
                                          </p:val>
                                        </p:tav>
                                        <p:tav tm="100000">
                                          <p:val>
                                            <p:strVal val="#ppt_y"/>
                                          </p:val>
                                        </p:tav>
                                      </p:tavLst>
                                    </p:anim>
                                  </p:childTnLst>
                                </p:cTn>
                              </p:par>
                              <p:par>
                                <p:cTn id="48" presetID="2" presetClass="entr" presetSubtype="1"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0-#ppt_h/2"/>
                                          </p:val>
                                        </p:tav>
                                        <p:tav tm="100000">
                                          <p:val>
                                            <p:strVal val="#ppt_y"/>
                                          </p:val>
                                        </p:tav>
                                      </p:tavLst>
                                    </p:anim>
                                  </p:childTnLst>
                                </p:cTn>
                              </p:par>
                              <p:par>
                                <p:cTn id="52" presetID="2" presetClass="entr" presetSubtype="1" fill="hold" nodeType="withEffect">
                                  <p:stCondLst>
                                    <p:cond delay="0"/>
                                  </p:stCondLst>
                                  <p:childTnLst>
                                    <p:set>
                                      <p:cBhvr>
                                        <p:cTn id="53" dur="1" fill="hold">
                                          <p:stCondLst>
                                            <p:cond delay="0"/>
                                          </p:stCondLst>
                                        </p:cTn>
                                        <p:tgtEl>
                                          <p:spTgt spid="210"/>
                                        </p:tgtEl>
                                        <p:attrNameLst>
                                          <p:attrName>style.visibility</p:attrName>
                                        </p:attrNameLst>
                                      </p:cBhvr>
                                      <p:to>
                                        <p:strVal val="visible"/>
                                      </p:to>
                                    </p:set>
                                    <p:anim calcmode="lin" valueType="num">
                                      <p:cBhvr additive="base">
                                        <p:cTn id="54" dur="500" fill="hold"/>
                                        <p:tgtEl>
                                          <p:spTgt spid="210"/>
                                        </p:tgtEl>
                                        <p:attrNameLst>
                                          <p:attrName>ppt_x</p:attrName>
                                        </p:attrNameLst>
                                      </p:cBhvr>
                                      <p:tavLst>
                                        <p:tav tm="0">
                                          <p:val>
                                            <p:strVal val="#ppt_x"/>
                                          </p:val>
                                        </p:tav>
                                        <p:tav tm="100000">
                                          <p:val>
                                            <p:strVal val="#ppt_x"/>
                                          </p:val>
                                        </p:tav>
                                      </p:tavLst>
                                    </p:anim>
                                    <p:anim calcmode="lin" valueType="num">
                                      <p:cBhvr additive="base">
                                        <p:cTn id="55" dur="500" fill="hold"/>
                                        <p:tgtEl>
                                          <p:spTgt spid="210"/>
                                        </p:tgtEl>
                                        <p:attrNameLst>
                                          <p:attrName>ppt_y</p:attrName>
                                        </p:attrNameLst>
                                      </p:cBhvr>
                                      <p:tavLst>
                                        <p:tav tm="0">
                                          <p:val>
                                            <p:strVal val="0-#ppt_h/2"/>
                                          </p:val>
                                        </p:tav>
                                        <p:tav tm="100000">
                                          <p:val>
                                            <p:strVal val="#ppt_y"/>
                                          </p:val>
                                        </p:tav>
                                      </p:tavLst>
                                    </p:anim>
                                  </p:childTnLst>
                                </p:cTn>
                              </p:par>
                              <p:par>
                                <p:cTn id="56" presetID="2" presetClass="entr" presetSubtype="1" fill="hold" nodeType="withEffect">
                                  <p:stCondLst>
                                    <p:cond delay="0"/>
                                  </p:stCondLst>
                                  <p:childTnLst>
                                    <p:set>
                                      <p:cBhvr>
                                        <p:cTn id="57" dur="1" fill="hold">
                                          <p:stCondLst>
                                            <p:cond delay="0"/>
                                          </p:stCondLst>
                                        </p:cTn>
                                        <p:tgtEl>
                                          <p:spTgt spid="31"/>
                                        </p:tgtEl>
                                        <p:attrNameLst>
                                          <p:attrName>style.visibility</p:attrName>
                                        </p:attrNameLst>
                                      </p:cBhvr>
                                      <p:to>
                                        <p:strVal val="visible"/>
                                      </p:to>
                                    </p:set>
                                    <p:anim calcmode="lin" valueType="num">
                                      <p:cBhvr additive="base">
                                        <p:cTn id="58" dur="500" fill="hold"/>
                                        <p:tgtEl>
                                          <p:spTgt spid="31"/>
                                        </p:tgtEl>
                                        <p:attrNameLst>
                                          <p:attrName>ppt_x</p:attrName>
                                        </p:attrNameLst>
                                      </p:cBhvr>
                                      <p:tavLst>
                                        <p:tav tm="0">
                                          <p:val>
                                            <p:strVal val="#ppt_x"/>
                                          </p:val>
                                        </p:tav>
                                        <p:tav tm="100000">
                                          <p:val>
                                            <p:strVal val="#ppt_x"/>
                                          </p:val>
                                        </p:tav>
                                      </p:tavLst>
                                    </p:anim>
                                    <p:anim calcmode="lin" valueType="num">
                                      <p:cBhvr additive="base">
                                        <p:cTn id="59"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1" fill="hold" nodeType="clickEffect">
                                  <p:stCondLst>
                                    <p:cond delay="0"/>
                                  </p:stCondLst>
                                  <p:childTnLst>
                                    <p:set>
                                      <p:cBhvr>
                                        <p:cTn id="63" dur="1" fill="hold">
                                          <p:stCondLst>
                                            <p:cond delay="0"/>
                                          </p:stCondLst>
                                        </p:cTn>
                                        <p:tgtEl>
                                          <p:spTgt spid="121"/>
                                        </p:tgtEl>
                                        <p:attrNameLst>
                                          <p:attrName>style.visibility</p:attrName>
                                        </p:attrNameLst>
                                      </p:cBhvr>
                                      <p:to>
                                        <p:strVal val="visible"/>
                                      </p:to>
                                    </p:set>
                                    <p:anim calcmode="lin" valueType="num">
                                      <p:cBhvr additive="base">
                                        <p:cTn id="64" dur="500" fill="hold"/>
                                        <p:tgtEl>
                                          <p:spTgt spid="121"/>
                                        </p:tgtEl>
                                        <p:attrNameLst>
                                          <p:attrName>ppt_x</p:attrName>
                                        </p:attrNameLst>
                                      </p:cBhvr>
                                      <p:tavLst>
                                        <p:tav tm="0">
                                          <p:val>
                                            <p:strVal val="#ppt_x"/>
                                          </p:val>
                                        </p:tav>
                                        <p:tav tm="100000">
                                          <p:val>
                                            <p:strVal val="#ppt_x"/>
                                          </p:val>
                                        </p:tav>
                                      </p:tavLst>
                                    </p:anim>
                                    <p:anim calcmode="lin" valueType="num">
                                      <p:cBhvr additive="base">
                                        <p:cTn id="65" dur="500" fill="hold"/>
                                        <p:tgtEl>
                                          <p:spTgt spid="121"/>
                                        </p:tgtEl>
                                        <p:attrNameLst>
                                          <p:attrName>ppt_y</p:attrName>
                                        </p:attrNameLst>
                                      </p:cBhvr>
                                      <p:tavLst>
                                        <p:tav tm="0">
                                          <p:val>
                                            <p:strVal val="0-#ppt_h/2"/>
                                          </p:val>
                                        </p:tav>
                                        <p:tav tm="100000">
                                          <p:val>
                                            <p:strVal val="#ppt_y"/>
                                          </p:val>
                                        </p:tav>
                                      </p:tavLst>
                                    </p:anim>
                                  </p:childTnLst>
                                </p:cTn>
                              </p:par>
                              <p:par>
                                <p:cTn id="66" presetID="2" presetClass="entr" presetSubtype="1" fill="hold" grpId="0" nodeType="withEffect">
                                  <p:stCondLst>
                                    <p:cond delay="0"/>
                                  </p:stCondLst>
                                  <p:childTnLst>
                                    <p:set>
                                      <p:cBhvr>
                                        <p:cTn id="67" dur="1" fill="hold">
                                          <p:stCondLst>
                                            <p:cond delay="0"/>
                                          </p:stCondLst>
                                        </p:cTn>
                                        <p:tgtEl>
                                          <p:spTgt spid="188"/>
                                        </p:tgtEl>
                                        <p:attrNameLst>
                                          <p:attrName>style.visibility</p:attrName>
                                        </p:attrNameLst>
                                      </p:cBhvr>
                                      <p:to>
                                        <p:strVal val="visible"/>
                                      </p:to>
                                    </p:set>
                                    <p:anim calcmode="lin" valueType="num">
                                      <p:cBhvr additive="base">
                                        <p:cTn id="68" dur="500" fill="hold"/>
                                        <p:tgtEl>
                                          <p:spTgt spid="188"/>
                                        </p:tgtEl>
                                        <p:attrNameLst>
                                          <p:attrName>ppt_x</p:attrName>
                                        </p:attrNameLst>
                                      </p:cBhvr>
                                      <p:tavLst>
                                        <p:tav tm="0">
                                          <p:val>
                                            <p:strVal val="#ppt_x"/>
                                          </p:val>
                                        </p:tav>
                                        <p:tav tm="100000">
                                          <p:val>
                                            <p:strVal val="#ppt_x"/>
                                          </p:val>
                                        </p:tav>
                                      </p:tavLst>
                                    </p:anim>
                                    <p:anim calcmode="lin" valueType="num">
                                      <p:cBhvr additive="base">
                                        <p:cTn id="69" dur="500" fill="hold"/>
                                        <p:tgtEl>
                                          <p:spTgt spid="188"/>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additive="base">
                                        <p:cTn id="72" dur="500" fill="hold"/>
                                        <p:tgtEl>
                                          <p:spTgt spid="18"/>
                                        </p:tgtEl>
                                        <p:attrNameLst>
                                          <p:attrName>ppt_x</p:attrName>
                                        </p:attrNameLst>
                                      </p:cBhvr>
                                      <p:tavLst>
                                        <p:tav tm="0">
                                          <p:val>
                                            <p:strVal val="#ppt_x"/>
                                          </p:val>
                                        </p:tav>
                                        <p:tav tm="100000">
                                          <p:val>
                                            <p:strVal val="#ppt_x"/>
                                          </p:val>
                                        </p:tav>
                                      </p:tavLst>
                                    </p:anim>
                                    <p:anim calcmode="lin" valueType="num">
                                      <p:cBhvr additive="base">
                                        <p:cTn id="73"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1" fill="hold" grpId="0" nodeType="clickEffect">
                                  <p:stCondLst>
                                    <p:cond delay="0"/>
                                  </p:stCondLst>
                                  <p:childTnLst>
                                    <p:set>
                                      <p:cBhvr>
                                        <p:cTn id="77" dur="1" fill="hold">
                                          <p:stCondLst>
                                            <p:cond delay="0"/>
                                          </p:stCondLst>
                                        </p:cTn>
                                        <p:tgtEl>
                                          <p:spTgt spid="42"/>
                                        </p:tgtEl>
                                        <p:attrNameLst>
                                          <p:attrName>style.visibility</p:attrName>
                                        </p:attrNameLst>
                                      </p:cBhvr>
                                      <p:to>
                                        <p:strVal val="visible"/>
                                      </p:to>
                                    </p:set>
                                    <p:anim calcmode="lin" valueType="num">
                                      <p:cBhvr additive="base">
                                        <p:cTn id="78" dur="500" fill="hold"/>
                                        <p:tgtEl>
                                          <p:spTgt spid="42"/>
                                        </p:tgtEl>
                                        <p:attrNameLst>
                                          <p:attrName>ppt_x</p:attrName>
                                        </p:attrNameLst>
                                      </p:cBhvr>
                                      <p:tavLst>
                                        <p:tav tm="0">
                                          <p:val>
                                            <p:strVal val="#ppt_x"/>
                                          </p:val>
                                        </p:tav>
                                        <p:tav tm="100000">
                                          <p:val>
                                            <p:strVal val="#ppt_x"/>
                                          </p:val>
                                        </p:tav>
                                      </p:tavLst>
                                    </p:anim>
                                    <p:anim calcmode="lin" valueType="num">
                                      <p:cBhvr additive="base">
                                        <p:cTn id="79" dur="500" fill="hold"/>
                                        <p:tgtEl>
                                          <p:spTgt spid="42"/>
                                        </p:tgtEl>
                                        <p:attrNameLst>
                                          <p:attrName>ppt_y</p:attrName>
                                        </p:attrNameLst>
                                      </p:cBhvr>
                                      <p:tavLst>
                                        <p:tav tm="0">
                                          <p:val>
                                            <p:strVal val="0-#ppt_h/2"/>
                                          </p:val>
                                        </p:tav>
                                        <p:tav tm="100000">
                                          <p:val>
                                            <p:strVal val="#ppt_y"/>
                                          </p:val>
                                        </p:tav>
                                      </p:tavLst>
                                    </p:anim>
                                  </p:childTnLst>
                                </p:cTn>
                              </p:par>
                              <p:par>
                                <p:cTn id="80" presetID="2" presetClass="entr" presetSubtype="1" fill="hold" nodeType="withEffect">
                                  <p:stCondLst>
                                    <p:cond delay="0"/>
                                  </p:stCondLst>
                                  <p:childTnLst>
                                    <p:set>
                                      <p:cBhvr>
                                        <p:cTn id="81" dur="1" fill="hold">
                                          <p:stCondLst>
                                            <p:cond delay="0"/>
                                          </p:stCondLst>
                                        </p:cTn>
                                        <p:tgtEl>
                                          <p:spTgt spid="252"/>
                                        </p:tgtEl>
                                        <p:attrNameLst>
                                          <p:attrName>style.visibility</p:attrName>
                                        </p:attrNameLst>
                                      </p:cBhvr>
                                      <p:to>
                                        <p:strVal val="visible"/>
                                      </p:to>
                                    </p:set>
                                    <p:anim calcmode="lin" valueType="num">
                                      <p:cBhvr additive="base">
                                        <p:cTn id="82" dur="500" fill="hold"/>
                                        <p:tgtEl>
                                          <p:spTgt spid="252"/>
                                        </p:tgtEl>
                                        <p:attrNameLst>
                                          <p:attrName>ppt_x</p:attrName>
                                        </p:attrNameLst>
                                      </p:cBhvr>
                                      <p:tavLst>
                                        <p:tav tm="0">
                                          <p:val>
                                            <p:strVal val="#ppt_x"/>
                                          </p:val>
                                        </p:tav>
                                        <p:tav tm="100000">
                                          <p:val>
                                            <p:strVal val="#ppt_x"/>
                                          </p:val>
                                        </p:tav>
                                      </p:tavLst>
                                    </p:anim>
                                    <p:anim calcmode="lin" valueType="num">
                                      <p:cBhvr additive="base">
                                        <p:cTn id="83" dur="500" fill="hold"/>
                                        <p:tgtEl>
                                          <p:spTgt spid="252"/>
                                        </p:tgtEl>
                                        <p:attrNameLst>
                                          <p:attrName>ppt_y</p:attrName>
                                        </p:attrNameLst>
                                      </p:cBhvr>
                                      <p:tavLst>
                                        <p:tav tm="0">
                                          <p:val>
                                            <p:strVal val="0-#ppt_h/2"/>
                                          </p:val>
                                        </p:tav>
                                        <p:tav tm="100000">
                                          <p:val>
                                            <p:strVal val="#ppt_y"/>
                                          </p:val>
                                        </p:tav>
                                      </p:tavLst>
                                    </p:anim>
                                  </p:childTnLst>
                                </p:cTn>
                              </p:par>
                              <p:par>
                                <p:cTn id="84" presetID="2" presetClass="entr" presetSubtype="1" fill="hold" grpId="0" nodeType="withEffect">
                                  <p:stCondLst>
                                    <p:cond delay="0"/>
                                  </p:stCondLst>
                                  <p:childTnLst>
                                    <p:set>
                                      <p:cBhvr>
                                        <p:cTn id="85" dur="1" fill="hold">
                                          <p:stCondLst>
                                            <p:cond delay="0"/>
                                          </p:stCondLst>
                                        </p:cTn>
                                        <p:tgtEl>
                                          <p:spTgt spid="243"/>
                                        </p:tgtEl>
                                        <p:attrNameLst>
                                          <p:attrName>style.visibility</p:attrName>
                                        </p:attrNameLst>
                                      </p:cBhvr>
                                      <p:to>
                                        <p:strVal val="visible"/>
                                      </p:to>
                                    </p:set>
                                    <p:anim calcmode="lin" valueType="num">
                                      <p:cBhvr additive="base">
                                        <p:cTn id="86" dur="500" fill="hold"/>
                                        <p:tgtEl>
                                          <p:spTgt spid="243"/>
                                        </p:tgtEl>
                                        <p:attrNameLst>
                                          <p:attrName>ppt_x</p:attrName>
                                        </p:attrNameLst>
                                      </p:cBhvr>
                                      <p:tavLst>
                                        <p:tav tm="0">
                                          <p:val>
                                            <p:strVal val="#ppt_x"/>
                                          </p:val>
                                        </p:tav>
                                        <p:tav tm="100000">
                                          <p:val>
                                            <p:strVal val="#ppt_x"/>
                                          </p:val>
                                        </p:tav>
                                      </p:tavLst>
                                    </p:anim>
                                    <p:anim calcmode="lin" valueType="num">
                                      <p:cBhvr additive="base">
                                        <p:cTn id="87" dur="500" fill="hold"/>
                                        <p:tgtEl>
                                          <p:spTgt spid="243"/>
                                        </p:tgtEl>
                                        <p:attrNameLst>
                                          <p:attrName>ppt_y</p:attrName>
                                        </p:attrNameLst>
                                      </p:cBhvr>
                                      <p:tavLst>
                                        <p:tav tm="0">
                                          <p:val>
                                            <p:strVal val="0-#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6" fill="hold" grpId="0" nodeType="clickEffect">
                                  <p:stCondLst>
                                    <p:cond delay="0"/>
                                  </p:stCondLst>
                                  <p:childTnLst>
                                    <p:set>
                                      <p:cBhvr>
                                        <p:cTn id="91" dur="1" fill="hold">
                                          <p:stCondLst>
                                            <p:cond delay="0"/>
                                          </p:stCondLst>
                                        </p:cTn>
                                        <p:tgtEl>
                                          <p:spTgt spid="19"/>
                                        </p:tgtEl>
                                        <p:attrNameLst>
                                          <p:attrName>style.visibility</p:attrName>
                                        </p:attrNameLst>
                                      </p:cBhvr>
                                      <p:to>
                                        <p:strVal val="visible"/>
                                      </p:to>
                                    </p:set>
                                    <p:anim calcmode="lin" valueType="num">
                                      <p:cBhvr additive="base">
                                        <p:cTn id="92" dur="500" fill="hold"/>
                                        <p:tgtEl>
                                          <p:spTgt spid="19"/>
                                        </p:tgtEl>
                                        <p:attrNameLst>
                                          <p:attrName>ppt_x</p:attrName>
                                        </p:attrNameLst>
                                      </p:cBhvr>
                                      <p:tavLst>
                                        <p:tav tm="0">
                                          <p:val>
                                            <p:strVal val="1+#ppt_w/2"/>
                                          </p:val>
                                        </p:tav>
                                        <p:tav tm="100000">
                                          <p:val>
                                            <p:strVal val="#ppt_x"/>
                                          </p:val>
                                        </p:tav>
                                      </p:tavLst>
                                    </p:anim>
                                    <p:anim calcmode="lin" valueType="num">
                                      <p:cBhvr additive="base">
                                        <p:cTn id="93" dur="500" fill="hold"/>
                                        <p:tgtEl>
                                          <p:spTgt spid="19"/>
                                        </p:tgtEl>
                                        <p:attrNameLst>
                                          <p:attrName>ppt_y</p:attrName>
                                        </p:attrNameLst>
                                      </p:cBhvr>
                                      <p:tavLst>
                                        <p:tav tm="0">
                                          <p:val>
                                            <p:strVal val="1+#ppt_h/2"/>
                                          </p:val>
                                        </p:tav>
                                        <p:tav tm="100000">
                                          <p:val>
                                            <p:strVal val="#ppt_y"/>
                                          </p:val>
                                        </p:tav>
                                      </p:tavLst>
                                    </p:anim>
                                  </p:childTnLst>
                                </p:cTn>
                              </p:par>
                              <p:par>
                                <p:cTn id="94" presetID="2" presetClass="entr" presetSubtype="6" fill="hold" grpId="0" nodeType="withEffect">
                                  <p:stCondLst>
                                    <p:cond delay="0"/>
                                  </p:stCondLst>
                                  <p:childTnLst>
                                    <p:set>
                                      <p:cBhvr>
                                        <p:cTn id="95" dur="1" fill="hold">
                                          <p:stCondLst>
                                            <p:cond delay="0"/>
                                          </p:stCondLst>
                                        </p:cTn>
                                        <p:tgtEl>
                                          <p:spTgt spid="189"/>
                                        </p:tgtEl>
                                        <p:attrNameLst>
                                          <p:attrName>style.visibility</p:attrName>
                                        </p:attrNameLst>
                                      </p:cBhvr>
                                      <p:to>
                                        <p:strVal val="visible"/>
                                      </p:to>
                                    </p:set>
                                    <p:anim calcmode="lin" valueType="num">
                                      <p:cBhvr additive="base">
                                        <p:cTn id="96" dur="500" fill="hold"/>
                                        <p:tgtEl>
                                          <p:spTgt spid="189"/>
                                        </p:tgtEl>
                                        <p:attrNameLst>
                                          <p:attrName>ppt_x</p:attrName>
                                        </p:attrNameLst>
                                      </p:cBhvr>
                                      <p:tavLst>
                                        <p:tav tm="0">
                                          <p:val>
                                            <p:strVal val="1+#ppt_w/2"/>
                                          </p:val>
                                        </p:tav>
                                        <p:tav tm="100000">
                                          <p:val>
                                            <p:strVal val="#ppt_x"/>
                                          </p:val>
                                        </p:tav>
                                      </p:tavLst>
                                    </p:anim>
                                    <p:anim calcmode="lin" valueType="num">
                                      <p:cBhvr additive="base">
                                        <p:cTn id="97" dur="500" fill="hold"/>
                                        <p:tgtEl>
                                          <p:spTgt spid="189"/>
                                        </p:tgtEl>
                                        <p:attrNameLst>
                                          <p:attrName>ppt_y</p:attrName>
                                        </p:attrNameLst>
                                      </p:cBhvr>
                                      <p:tavLst>
                                        <p:tav tm="0">
                                          <p:val>
                                            <p:strVal val="1+#ppt_h/2"/>
                                          </p:val>
                                        </p:tav>
                                        <p:tav tm="100000">
                                          <p:val>
                                            <p:strVal val="#ppt_y"/>
                                          </p:val>
                                        </p:tav>
                                      </p:tavLst>
                                    </p:anim>
                                  </p:childTnLst>
                                </p:cTn>
                              </p:par>
                              <p:par>
                                <p:cTn id="98" presetID="2" presetClass="entr" presetSubtype="6" fill="hold" grpId="0" nodeType="withEffect">
                                  <p:stCondLst>
                                    <p:cond delay="0"/>
                                  </p:stCondLst>
                                  <p:childTnLst>
                                    <p:set>
                                      <p:cBhvr>
                                        <p:cTn id="99" dur="1" fill="hold">
                                          <p:stCondLst>
                                            <p:cond delay="0"/>
                                          </p:stCondLst>
                                        </p:cTn>
                                        <p:tgtEl>
                                          <p:spTgt spid="234"/>
                                        </p:tgtEl>
                                        <p:attrNameLst>
                                          <p:attrName>style.visibility</p:attrName>
                                        </p:attrNameLst>
                                      </p:cBhvr>
                                      <p:to>
                                        <p:strVal val="visible"/>
                                      </p:to>
                                    </p:set>
                                    <p:anim calcmode="lin" valueType="num">
                                      <p:cBhvr additive="base">
                                        <p:cTn id="100" dur="500" fill="hold"/>
                                        <p:tgtEl>
                                          <p:spTgt spid="234"/>
                                        </p:tgtEl>
                                        <p:attrNameLst>
                                          <p:attrName>ppt_x</p:attrName>
                                        </p:attrNameLst>
                                      </p:cBhvr>
                                      <p:tavLst>
                                        <p:tav tm="0">
                                          <p:val>
                                            <p:strVal val="1+#ppt_w/2"/>
                                          </p:val>
                                        </p:tav>
                                        <p:tav tm="100000">
                                          <p:val>
                                            <p:strVal val="#ppt_x"/>
                                          </p:val>
                                        </p:tav>
                                      </p:tavLst>
                                    </p:anim>
                                    <p:anim calcmode="lin" valueType="num">
                                      <p:cBhvr additive="base">
                                        <p:cTn id="101" dur="500" fill="hold"/>
                                        <p:tgtEl>
                                          <p:spTgt spid="234"/>
                                        </p:tgtEl>
                                        <p:attrNameLst>
                                          <p:attrName>ppt_y</p:attrName>
                                        </p:attrNameLst>
                                      </p:cBhvr>
                                      <p:tavLst>
                                        <p:tav tm="0">
                                          <p:val>
                                            <p:strVal val="1+#ppt_h/2"/>
                                          </p:val>
                                        </p:tav>
                                        <p:tav tm="100000">
                                          <p:val>
                                            <p:strVal val="#ppt_y"/>
                                          </p:val>
                                        </p:tav>
                                      </p:tavLst>
                                    </p:anim>
                                  </p:childTnLst>
                                </p:cTn>
                              </p:par>
                              <p:par>
                                <p:cTn id="102" presetID="2" presetClass="entr" presetSubtype="6" fill="hold" grpId="0" nodeType="withEffect">
                                  <p:stCondLst>
                                    <p:cond delay="0"/>
                                  </p:stCondLst>
                                  <p:childTnLst>
                                    <p:set>
                                      <p:cBhvr>
                                        <p:cTn id="103" dur="1" fill="hold">
                                          <p:stCondLst>
                                            <p:cond delay="0"/>
                                          </p:stCondLst>
                                        </p:cTn>
                                        <p:tgtEl>
                                          <p:spTgt spid="47"/>
                                        </p:tgtEl>
                                        <p:attrNameLst>
                                          <p:attrName>style.visibility</p:attrName>
                                        </p:attrNameLst>
                                      </p:cBhvr>
                                      <p:to>
                                        <p:strVal val="visible"/>
                                      </p:to>
                                    </p:set>
                                    <p:anim calcmode="lin" valueType="num">
                                      <p:cBhvr additive="base">
                                        <p:cTn id="104" dur="500" fill="hold"/>
                                        <p:tgtEl>
                                          <p:spTgt spid="47"/>
                                        </p:tgtEl>
                                        <p:attrNameLst>
                                          <p:attrName>ppt_x</p:attrName>
                                        </p:attrNameLst>
                                      </p:cBhvr>
                                      <p:tavLst>
                                        <p:tav tm="0">
                                          <p:val>
                                            <p:strVal val="1+#ppt_w/2"/>
                                          </p:val>
                                        </p:tav>
                                        <p:tav tm="100000">
                                          <p:val>
                                            <p:strVal val="#ppt_x"/>
                                          </p:val>
                                        </p:tav>
                                      </p:tavLst>
                                    </p:anim>
                                    <p:anim calcmode="lin" valueType="num">
                                      <p:cBhvr additive="base">
                                        <p:cTn id="105" dur="500" fill="hold"/>
                                        <p:tgtEl>
                                          <p:spTgt spid="47"/>
                                        </p:tgtEl>
                                        <p:attrNameLst>
                                          <p:attrName>ppt_y</p:attrName>
                                        </p:attrNameLst>
                                      </p:cBhvr>
                                      <p:tavLst>
                                        <p:tav tm="0">
                                          <p:val>
                                            <p:strVal val="1+#ppt_h/2"/>
                                          </p:val>
                                        </p:tav>
                                        <p:tav tm="100000">
                                          <p:val>
                                            <p:strVal val="#ppt_y"/>
                                          </p:val>
                                        </p:tav>
                                      </p:tavLst>
                                    </p:anim>
                                  </p:childTnLst>
                                </p:cTn>
                              </p:par>
                              <p:par>
                                <p:cTn id="106" presetID="2" presetClass="entr" presetSubtype="6" fill="hold" nodeType="withEffect">
                                  <p:stCondLst>
                                    <p:cond delay="0"/>
                                  </p:stCondLst>
                                  <p:childTnLst>
                                    <p:set>
                                      <p:cBhvr>
                                        <p:cTn id="107" dur="1" fill="hold">
                                          <p:stCondLst>
                                            <p:cond delay="0"/>
                                          </p:stCondLst>
                                        </p:cTn>
                                        <p:tgtEl>
                                          <p:spTgt spid="51"/>
                                        </p:tgtEl>
                                        <p:attrNameLst>
                                          <p:attrName>style.visibility</p:attrName>
                                        </p:attrNameLst>
                                      </p:cBhvr>
                                      <p:to>
                                        <p:strVal val="visible"/>
                                      </p:to>
                                    </p:set>
                                    <p:anim calcmode="lin" valueType="num">
                                      <p:cBhvr additive="base">
                                        <p:cTn id="108" dur="500" fill="hold"/>
                                        <p:tgtEl>
                                          <p:spTgt spid="51"/>
                                        </p:tgtEl>
                                        <p:attrNameLst>
                                          <p:attrName>ppt_x</p:attrName>
                                        </p:attrNameLst>
                                      </p:cBhvr>
                                      <p:tavLst>
                                        <p:tav tm="0">
                                          <p:val>
                                            <p:strVal val="1+#ppt_w/2"/>
                                          </p:val>
                                        </p:tav>
                                        <p:tav tm="100000">
                                          <p:val>
                                            <p:strVal val="#ppt_x"/>
                                          </p:val>
                                        </p:tav>
                                      </p:tavLst>
                                    </p:anim>
                                    <p:anim calcmode="lin" valueType="num">
                                      <p:cBhvr additive="base">
                                        <p:cTn id="109" dur="500" fill="hold"/>
                                        <p:tgtEl>
                                          <p:spTgt spid="51"/>
                                        </p:tgtEl>
                                        <p:attrNameLst>
                                          <p:attrName>ppt_y</p:attrName>
                                        </p:attrNameLst>
                                      </p:cBhvr>
                                      <p:tavLst>
                                        <p:tav tm="0">
                                          <p:val>
                                            <p:strVal val="1+#ppt_h/2"/>
                                          </p:val>
                                        </p:tav>
                                        <p:tav tm="100000">
                                          <p:val>
                                            <p:strVal val="#ppt_y"/>
                                          </p:val>
                                        </p:tav>
                                      </p:tavLst>
                                    </p:anim>
                                  </p:childTnLst>
                                </p:cTn>
                              </p:par>
                              <p:par>
                                <p:cTn id="110" presetID="2" presetClass="entr" presetSubtype="6" fill="hold" nodeType="withEffect">
                                  <p:stCondLst>
                                    <p:cond delay="0"/>
                                  </p:stCondLst>
                                  <p:childTnLst>
                                    <p:set>
                                      <p:cBhvr>
                                        <p:cTn id="111" dur="1" fill="hold">
                                          <p:stCondLst>
                                            <p:cond delay="0"/>
                                          </p:stCondLst>
                                        </p:cTn>
                                        <p:tgtEl>
                                          <p:spTgt spid="52"/>
                                        </p:tgtEl>
                                        <p:attrNameLst>
                                          <p:attrName>style.visibility</p:attrName>
                                        </p:attrNameLst>
                                      </p:cBhvr>
                                      <p:to>
                                        <p:strVal val="visible"/>
                                      </p:to>
                                    </p:set>
                                    <p:anim calcmode="lin" valueType="num">
                                      <p:cBhvr additive="base">
                                        <p:cTn id="112" dur="500" fill="hold"/>
                                        <p:tgtEl>
                                          <p:spTgt spid="52"/>
                                        </p:tgtEl>
                                        <p:attrNameLst>
                                          <p:attrName>ppt_x</p:attrName>
                                        </p:attrNameLst>
                                      </p:cBhvr>
                                      <p:tavLst>
                                        <p:tav tm="0">
                                          <p:val>
                                            <p:strVal val="1+#ppt_w/2"/>
                                          </p:val>
                                        </p:tav>
                                        <p:tav tm="100000">
                                          <p:val>
                                            <p:strVal val="#ppt_x"/>
                                          </p:val>
                                        </p:tav>
                                      </p:tavLst>
                                    </p:anim>
                                    <p:anim calcmode="lin" valueType="num">
                                      <p:cBhvr additive="base">
                                        <p:cTn id="113" dur="500" fill="hold"/>
                                        <p:tgtEl>
                                          <p:spTgt spid="52"/>
                                        </p:tgtEl>
                                        <p:attrNameLst>
                                          <p:attrName>ppt_y</p:attrName>
                                        </p:attrNameLst>
                                      </p:cBhvr>
                                      <p:tavLst>
                                        <p:tav tm="0">
                                          <p:val>
                                            <p:strVal val="1+#ppt_h/2"/>
                                          </p:val>
                                        </p:tav>
                                        <p:tav tm="100000">
                                          <p:val>
                                            <p:strVal val="#ppt_y"/>
                                          </p:val>
                                        </p:tav>
                                      </p:tavLst>
                                    </p:anim>
                                  </p:childTnLst>
                                </p:cTn>
                              </p:par>
                              <p:par>
                                <p:cTn id="114" presetID="2" presetClass="entr" presetSubtype="6" fill="hold" nodeType="withEffect">
                                  <p:stCondLst>
                                    <p:cond delay="0"/>
                                  </p:stCondLst>
                                  <p:childTnLst>
                                    <p:set>
                                      <p:cBhvr>
                                        <p:cTn id="115" dur="1" fill="hold">
                                          <p:stCondLst>
                                            <p:cond delay="0"/>
                                          </p:stCondLst>
                                        </p:cTn>
                                        <p:tgtEl>
                                          <p:spTgt spid="56"/>
                                        </p:tgtEl>
                                        <p:attrNameLst>
                                          <p:attrName>style.visibility</p:attrName>
                                        </p:attrNameLst>
                                      </p:cBhvr>
                                      <p:to>
                                        <p:strVal val="visible"/>
                                      </p:to>
                                    </p:set>
                                    <p:anim calcmode="lin" valueType="num">
                                      <p:cBhvr additive="base">
                                        <p:cTn id="116" dur="500" fill="hold"/>
                                        <p:tgtEl>
                                          <p:spTgt spid="56"/>
                                        </p:tgtEl>
                                        <p:attrNameLst>
                                          <p:attrName>ppt_x</p:attrName>
                                        </p:attrNameLst>
                                      </p:cBhvr>
                                      <p:tavLst>
                                        <p:tav tm="0">
                                          <p:val>
                                            <p:strVal val="1+#ppt_w/2"/>
                                          </p:val>
                                        </p:tav>
                                        <p:tav tm="100000">
                                          <p:val>
                                            <p:strVal val="#ppt_x"/>
                                          </p:val>
                                        </p:tav>
                                      </p:tavLst>
                                    </p:anim>
                                    <p:anim calcmode="lin" valueType="num">
                                      <p:cBhvr additive="base">
                                        <p:cTn id="117" dur="500" fill="hold"/>
                                        <p:tgtEl>
                                          <p:spTgt spid="56"/>
                                        </p:tgtEl>
                                        <p:attrNameLst>
                                          <p:attrName>ppt_y</p:attrName>
                                        </p:attrNameLst>
                                      </p:cBhvr>
                                      <p:tavLst>
                                        <p:tav tm="0">
                                          <p:val>
                                            <p:strVal val="1+#ppt_h/2"/>
                                          </p:val>
                                        </p:tav>
                                        <p:tav tm="100000">
                                          <p:val>
                                            <p:strVal val="#ppt_y"/>
                                          </p:val>
                                        </p:tav>
                                      </p:tavLst>
                                    </p:anim>
                                  </p:childTnLst>
                                </p:cTn>
                              </p:par>
                              <p:par>
                                <p:cTn id="118" presetID="2" presetClass="entr" presetSubtype="8" fill="hold" nodeType="withEffect">
                                  <p:stCondLst>
                                    <p:cond delay="0"/>
                                  </p:stCondLst>
                                  <p:childTnLst>
                                    <p:set>
                                      <p:cBhvr>
                                        <p:cTn id="119" dur="1" fill="hold">
                                          <p:stCondLst>
                                            <p:cond delay="0"/>
                                          </p:stCondLst>
                                        </p:cTn>
                                        <p:tgtEl>
                                          <p:spTgt spid="64"/>
                                        </p:tgtEl>
                                        <p:attrNameLst>
                                          <p:attrName>style.visibility</p:attrName>
                                        </p:attrNameLst>
                                      </p:cBhvr>
                                      <p:to>
                                        <p:strVal val="visible"/>
                                      </p:to>
                                    </p:set>
                                    <p:anim calcmode="lin" valueType="num">
                                      <p:cBhvr additive="base">
                                        <p:cTn id="120" dur="500" fill="hold"/>
                                        <p:tgtEl>
                                          <p:spTgt spid="64"/>
                                        </p:tgtEl>
                                        <p:attrNameLst>
                                          <p:attrName>ppt_x</p:attrName>
                                        </p:attrNameLst>
                                      </p:cBhvr>
                                      <p:tavLst>
                                        <p:tav tm="0">
                                          <p:val>
                                            <p:strVal val="0-#ppt_w/2"/>
                                          </p:val>
                                        </p:tav>
                                        <p:tav tm="100000">
                                          <p:val>
                                            <p:strVal val="#ppt_x"/>
                                          </p:val>
                                        </p:tav>
                                      </p:tavLst>
                                    </p:anim>
                                    <p:anim calcmode="lin" valueType="num">
                                      <p:cBhvr additive="base">
                                        <p:cTn id="121" dur="5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ntr" presetSubtype="1" fill="hold" grpId="0" nodeType="clickEffect">
                                  <p:stCondLst>
                                    <p:cond delay="0"/>
                                  </p:stCondLst>
                                  <p:childTnLst>
                                    <p:set>
                                      <p:cBhvr>
                                        <p:cTn id="125" dur="1" fill="hold">
                                          <p:stCondLst>
                                            <p:cond delay="0"/>
                                          </p:stCondLst>
                                        </p:cTn>
                                        <p:tgtEl>
                                          <p:spTgt spid="67"/>
                                        </p:tgtEl>
                                        <p:attrNameLst>
                                          <p:attrName>style.visibility</p:attrName>
                                        </p:attrNameLst>
                                      </p:cBhvr>
                                      <p:to>
                                        <p:strVal val="visible"/>
                                      </p:to>
                                    </p:set>
                                    <p:anim calcmode="lin" valueType="num">
                                      <p:cBhvr additive="base">
                                        <p:cTn id="126" dur="500" fill="hold"/>
                                        <p:tgtEl>
                                          <p:spTgt spid="67"/>
                                        </p:tgtEl>
                                        <p:attrNameLst>
                                          <p:attrName>ppt_x</p:attrName>
                                        </p:attrNameLst>
                                      </p:cBhvr>
                                      <p:tavLst>
                                        <p:tav tm="0">
                                          <p:val>
                                            <p:strVal val="#ppt_x"/>
                                          </p:val>
                                        </p:tav>
                                        <p:tav tm="100000">
                                          <p:val>
                                            <p:strVal val="#ppt_x"/>
                                          </p:val>
                                        </p:tav>
                                      </p:tavLst>
                                    </p:anim>
                                    <p:anim calcmode="lin" valueType="num">
                                      <p:cBhvr additive="base">
                                        <p:cTn id="127" dur="500" fill="hold"/>
                                        <p:tgtEl>
                                          <p:spTgt spid="6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186" grpId="0"/>
      <p:bldP spid="187" grpId="0"/>
      <p:bldP spid="188" grpId="0"/>
      <p:bldP spid="189" grpId="0"/>
      <p:bldP spid="5" grpId="0" animBg="1"/>
      <p:bldP spid="15" grpId="0" animBg="1"/>
      <p:bldP spid="225" grpId="0" animBg="1"/>
      <p:bldP spid="226" grpId="0"/>
      <p:bldP spid="234" grpId="0"/>
      <p:bldP spid="243" grpId="0" animBg="1"/>
      <p:bldP spid="25" grpId="0" animBg="1"/>
      <p:bldP spid="42" grpId="0"/>
      <p:bldP spid="47" grpId="0"/>
      <p:bldP spid="6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203A298-98B8-4AE7-B2BE-354DBBAE3497}"/>
              </a:ext>
            </a:extLst>
          </p:cNvPr>
          <p:cNvSpPr/>
          <p:nvPr/>
        </p:nvSpPr>
        <p:spPr>
          <a:xfrm>
            <a:off x="8787273" y="2061500"/>
            <a:ext cx="1170183" cy="720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Code switching</a:t>
            </a:r>
          </a:p>
        </p:txBody>
      </p:sp>
      <p:grpSp>
        <p:nvGrpSpPr>
          <p:cNvPr id="5" name="Group 4">
            <a:extLst>
              <a:ext uri="{FF2B5EF4-FFF2-40B4-BE49-F238E27FC236}">
                <a16:creationId xmlns:a16="http://schemas.microsoft.com/office/drawing/2014/main" id="{B3A7C97C-CFBD-4305-8E3C-4BB7A2BDE06B}"/>
              </a:ext>
            </a:extLst>
          </p:cNvPr>
          <p:cNvGrpSpPr/>
          <p:nvPr/>
        </p:nvGrpSpPr>
        <p:grpSpPr>
          <a:xfrm>
            <a:off x="9971904" y="1937011"/>
            <a:ext cx="1892081" cy="1107403"/>
            <a:chOff x="121649" y="2171871"/>
            <a:chExt cx="1621281" cy="1095393"/>
          </a:xfrm>
        </p:grpSpPr>
        <p:sp>
          <p:nvSpPr>
            <p:cNvPr id="7" name="Rectangle 6">
              <a:extLst>
                <a:ext uri="{FF2B5EF4-FFF2-40B4-BE49-F238E27FC236}">
                  <a16:creationId xmlns:a16="http://schemas.microsoft.com/office/drawing/2014/main" id="{81F21D1A-1218-4BD0-9D4E-728CBD8DA513}"/>
                </a:ext>
              </a:extLst>
            </p:cNvPr>
            <p:cNvSpPr/>
            <p:nvPr/>
          </p:nvSpPr>
          <p:spPr>
            <a:xfrm>
              <a:off x="121649" y="2932382"/>
              <a:ext cx="1621281" cy="334882"/>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MSA Resources</a:t>
              </a:r>
            </a:p>
          </p:txBody>
        </p:sp>
        <p:pic>
          <p:nvPicPr>
            <p:cNvPr id="8" name="Graphic 7" descr="Database">
              <a:extLst>
                <a:ext uri="{FF2B5EF4-FFF2-40B4-BE49-F238E27FC236}">
                  <a16:creationId xmlns:a16="http://schemas.microsoft.com/office/drawing/2014/main" id="{5F2EF327-9FFB-4726-B657-D912057EF6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3336" y="2171871"/>
              <a:ext cx="819018" cy="819021"/>
            </a:xfrm>
            <a:prstGeom prst="rect">
              <a:avLst/>
            </a:prstGeom>
          </p:spPr>
        </p:pic>
      </p:grpSp>
      <p:cxnSp>
        <p:nvCxnSpPr>
          <p:cNvPr id="9" name="Straight Connector 8">
            <a:extLst>
              <a:ext uri="{FF2B5EF4-FFF2-40B4-BE49-F238E27FC236}">
                <a16:creationId xmlns:a16="http://schemas.microsoft.com/office/drawing/2014/main" id="{FBEB525C-9687-4848-A69D-9266920614BD}"/>
              </a:ext>
            </a:extLst>
          </p:cNvPr>
          <p:cNvCxnSpPr>
            <a:cxnSpLocks/>
            <a:endCxn id="4" idx="3"/>
          </p:cNvCxnSpPr>
          <p:nvPr/>
        </p:nvCxnSpPr>
        <p:spPr>
          <a:xfrm flipH="1" flipV="1">
            <a:off x="9957456" y="2421500"/>
            <a:ext cx="725924" cy="11062"/>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3" name="Rectangle 2">
            <a:extLst>
              <a:ext uri="{FF2B5EF4-FFF2-40B4-BE49-F238E27FC236}">
                <a16:creationId xmlns:a16="http://schemas.microsoft.com/office/drawing/2014/main" id="{38BFF24D-0F8E-46AA-BEA6-CBFF6D813362}"/>
              </a:ext>
            </a:extLst>
          </p:cNvPr>
          <p:cNvSpPr/>
          <p:nvPr/>
        </p:nvSpPr>
        <p:spPr>
          <a:xfrm>
            <a:off x="294485" y="2105695"/>
            <a:ext cx="7745217" cy="1569660"/>
          </a:xfrm>
          <a:prstGeom prst="rect">
            <a:avLst/>
          </a:prstGeom>
        </p:spPr>
        <p:txBody>
          <a:bodyPr wrap="square">
            <a:spAutoFit/>
          </a:bodyPr>
          <a:lstStyle/>
          <a:p>
            <a:pPr algn="just"/>
            <a:r>
              <a:rPr lang="en-US" sz="2400" dirty="0"/>
              <a:t>MSA Detection in DiMorph: Identifying Code-Switching Tokens Not Analyzed as MSA. </a:t>
            </a:r>
          </a:p>
          <a:p>
            <a:pPr algn="just"/>
            <a:r>
              <a:rPr lang="en-US" sz="2400" dirty="0"/>
              <a:t>For example:</a:t>
            </a:r>
          </a:p>
          <a:p>
            <a:pPr marL="742950" lvl="1" indent="-285750" algn="just">
              <a:buFont typeface="Arial" panose="020B0604020202020204" pitchFamily="34" charset="0"/>
              <a:buChar char="•"/>
            </a:pPr>
            <a:r>
              <a:rPr lang="ar-DZ" sz="2400" b="1" dirty="0"/>
              <a:t>سنستورد</a:t>
            </a:r>
            <a:r>
              <a:rPr lang="en-US" sz="2400" b="1" dirty="0"/>
              <a:t> /</a:t>
            </a:r>
            <a:r>
              <a:rPr lang="en-US" sz="2400" b="1" dirty="0" err="1"/>
              <a:t>sa</a:t>
            </a:r>
            <a:r>
              <a:rPr lang="en-US" sz="2400" b="1" dirty="0"/>
              <a:t>=na-</a:t>
            </a:r>
            <a:r>
              <a:rPr lang="en-US" sz="2400" b="1" dirty="0" err="1"/>
              <a:t>stawrid</a:t>
            </a:r>
            <a:r>
              <a:rPr lang="en-US" sz="2400" b="1" dirty="0"/>
              <a:t>-u/  “We will import”.</a:t>
            </a:r>
          </a:p>
        </p:txBody>
      </p:sp>
      <p:sp>
        <p:nvSpPr>
          <p:cNvPr id="10" name="Rectangle 9">
            <a:extLst>
              <a:ext uri="{FF2B5EF4-FFF2-40B4-BE49-F238E27FC236}">
                <a16:creationId xmlns:a16="http://schemas.microsoft.com/office/drawing/2014/main" id="{1D9BA634-5368-457F-9469-3A41B6C9444D}"/>
              </a:ext>
            </a:extLst>
          </p:cNvPr>
          <p:cNvSpPr/>
          <p:nvPr/>
        </p:nvSpPr>
        <p:spPr>
          <a:xfrm>
            <a:off x="526473" y="5380672"/>
            <a:ext cx="6096000" cy="369332"/>
          </a:xfrm>
          <a:prstGeom prst="rect">
            <a:avLst/>
          </a:prstGeom>
        </p:spPr>
        <p:txBody>
          <a:bodyPr>
            <a:spAutoFit/>
          </a:bodyPr>
          <a:lstStyle/>
          <a:p>
            <a:pPr algn="just"/>
            <a:endParaRPr lang="en-US" dirty="0"/>
          </a:p>
        </p:txBody>
      </p:sp>
      <p:sp>
        <p:nvSpPr>
          <p:cNvPr id="11" name="Rectangle: Rounded Corners 10">
            <a:extLst>
              <a:ext uri="{FF2B5EF4-FFF2-40B4-BE49-F238E27FC236}">
                <a16:creationId xmlns:a16="http://schemas.microsoft.com/office/drawing/2014/main" id="{3D7EDAAA-9428-4423-9EBB-3318B1E95690}"/>
              </a:ext>
            </a:extLst>
          </p:cNvPr>
          <p:cNvSpPr/>
          <p:nvPr/>
        </p:nvSpPr>
        <p:spPr>
          <a:xfrm>
            <a:off x="8245219" y="4833952"/>
            <a:ext cx="900000" cy="720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Code mixing</a:t>
            </a:r>
          </a:p>
        </p:txBody>
      </p:sp>
      <p:cxnSp>
        <p:nvCxnSpPr>
          <p:cNvPr id="12" name="Straight Connector 11">
            <a:extLst>
              <a:ext uri="{FF2B5EF4-FFF2-40B4-BE49-F238E27FC236}">
                <a16:creationId xmlns:a16="http://schemas.microsoft.com/office/drawing/2014/main" id="{F02D5BE4-16B5-479A-B928-B19B66F0CC70}"/>
              </a:ext>
            </a:extLst>
          </p:cNvPr>
          <p:cNvCxnSpPr>
            <a:cxnSpLocks/>
            <a:endCxn id="11" idx="3"/>
          </p:cNvCxnSpPr>
          <p:nvPr/>
        </p:nvCxnSpPr>
        <p:spPr>
          <a:xfrm flipH="1" flipV="1">
            <a:off x="9145219" y="5193952"/>
            <a:ext cx="985744" cy="0"/>
          </a:xfrm>
          <a:prstGeom prst="line">
            <a:avLst/>
          </a:prstGeom>
          <a:ln w="28575"/>
        </p:spPr>
        <p:style>
          <a:lnRef idx="1">
            <a:schemeClr val="accent2"/>
          </a:lnRef>
          <a:fillRef idx="0">
            <a:schemeClr val="accent2"/>
          </a:fillRef>
          <a:effectRef idx="0">
            <a:schemeClr val="accent2"/>
          </a:effectRef>
          <a:fontRef idx="minor">
            <a:schemeClr val="tx1"/>
          </a:fontRef>
        </p:style>
      </p:cxnSp>
      <p:grpSp>
        <p:nvGrpSpPr>
          <p:cNvPr id="13" name="Gruppo 30">
            <a:extLst>
              <a:ext uri="{FF2B5EF4-FFF2-40B4-BE49-F238E27FC236}">
                <a16:creationId xmlns:a16="http://schemas.microsoft.com/office/drawing/2014/main" id="{8C7C5547-3F99-40CE-BBE3-FCA6A7E93140}"/>
              </a:ext>
            </a:extLst>
          </p:cNvPr>
          <p:cNvGrpSpPr/>
          <p:nvPr/>
        </p:nvGrpSpPr>
        <p:grpSpPr>
          <a:xfrm>
            <a:off x="9235362" y="4502947"/>
            <a:ext cx="3056862" cy="1755449"/>
            <a:chOff x="8905167" y="1654204"/>
            <a:chExt cx="3056862" cy="1755449"/>
          </a:xfrm>
        </p:grpSpPr>
        <p:pic>
          <p:nvPicPr>
            <p:cNvPr id="14" name="Graphic 13" descr="Database">
              <a:extLst>
                <a:ext uri="{FF2B5EF4-FFF2-40B4-BE49-F238E27FC236}">
                  <a16:creationId xmlns:a16="http://schemas.microsoft.com/office/drawing/2014/main" id="{0074E326-ACFE-4F1E-9797-EE1C0EC3726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73417" y="1654204"/>
              <a:ext cx="850552" cy="827999"/>
            </a:xfrm>
            <a:prstGeom prst="rect">
              <a:avLst/>
            </a:prstGeom>
          </p:spPr>
        </p:pic>
        <p:sp>
          <p:nvSpPr>
            <p:cNvPr id="15" name="Rectangle 14">
              <a:extLst>
                <a:ext uri="{FF2B5EF4-FFF2-40B4-BE49-F238E27FC236}">
                  <a16:creationId xmlns:a16="http://schemas.microsoft.com/office/drawing/2014/main" id="{9DE872C0-BD8E-4FF5-93E7-63814608DE94}"/>
                </a:ext>
              </a:extLst>
            </p:cNvPr>
            <p:cNvSpPr/>
            <p:nvPr/>
          </p:nvSpPr>
          <p:spPr>
            <a:xfrm>
              <a:off x="8905167" y="2332435"/>
              <a:ext cx="3056862" cy="1077218"/>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        MSA : DictStem +</a:t>
              </a:r>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Darija: -DictPrefix</a:t>
              </a:r>
            </a:p>
            <a:p>
              <a:r>
                <a:rPr lang="en-US" sz="1600" dirty="0">
                  <a:latin typeface="Times New Roman" panose="02020603050405020304" pitchFamily="18" charset="0"/>
                  <a:cs typeface="Times New Roman" panose="02020603050405020304" pitchFamily="18" charset="0"/>
                </a:rPr>
                <a:t>                    - DictSuffix</a:t>
              </a:r>
            </a:p>
            <a:p>
              <a:r>
                <a:rPr lang="en-US" sz="1600" dirty="0">
                  <a:latin typeface="Times New Roman" panose="02020603050405020304" pitchFamily="18" charset="0"/>
                  <a:cs typeface="Times New Roman" panose="02020603050405020304" pitchFamily="18" charset="0"/>
                </a:rPr>
                <a:t>                    - Compatibility Tables</a:t>
              </a:r>
            </a:p>
          </p:txBody>
        </p:sp>
      </p:grpSp>
      <p:sp>
        <p:nvSpPr>
          <p:cNvPr id="27" name="Rectangle: Rounded Corners 26">
            <a:extLst>
              <a:ext uri="{FF2B5EF4-FFF2-40B4-BE49-F238E27FC236}">
                <a16:creationId xmlns:a16="http://schemas.microsoft.com/office/drawing/2014/main" id="{7E837A0B-EC1F-42B6-982E-9B14FF836ACD}"/>
              </a:ext>
            </a:extLst>
          </p:cNvPr>
          <p:cNvSpPr/>
          <p:nvPr/>
        </p:nvSpPr>
        <p:spPr>
          <a:xfrm>
            <a:off x="206062" y="218942"/>
            <a:ext cx="3368411" cy="428252"/>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2800" dirty="0"/>
              <a:t>DiMorph</a:t>
            </a:r>
          </a:p>
        </p:txBody>
      </p:sp>
      <p:sp>
        <p:nvSpPr>
          <p:cNvPr id="29" name="Rectangle 28">
            <a:extLst>
              <a:ext uri="{FF2B5EF4-FFF2-40B4-BE49-F238E27FC236}">
                <a16:creationId xmlns:a16="http://schemas.microsoft.com/office/drawing/2014/main" id="{59A9A3FA-52EF-457E-AB53-FC022569147F}"/>
              </a:ext>
            </a:extLst>
          </p:cNvPr>
          <p:cNvSpPr/>
          <p:nvPr/>
        </p:nvSpPr>
        <p:spPr>
          <a:xfrm>
            <a:off x="294485" y="4595842"/>
            <a:ext cx="7745217" cy="1938992"/>
          </a:xfrm>
          <a:prstGeom prst="rect">
            <a:avLst/>
          </a:prstGeom>
        </p:spPr>
        <p:txBody>
          <a:bodyPr wrap="square">
            <a:spAutoFit/>
          </a:bodyPr>
          <a:lstStyle/>
          <a:p>
            <a:pPr algn="just"/>
            <a:r>
              <a:rPr lang="en-US" sz="2400" dirty="0"/>
              <a:t>MSA-Darija Identification: Detecting Code-Mixing Tokens in DiMorph through Analysis of Clitics in Darija and Stem in MSA. </a:t>
            </a:r>
          </a:p>
          <a:p>
            <a:pPr algn="just"/>
            <a:r>
              <a:rPr lang="en-US" sz="2400" dirty="0"/>
              <a:t>For example:</a:t>
            </a:r>
          </a:p>
          <a:p>
            <a:pPr marL="742950" lvl="1" indent="-285750" algn="just">
              <a:buFont typeface="Arial" panose="020B0604020202020204" pitchFamily="34" charset="0"/>
              <a:buChar char="•"/>
            </a:pPr>
            <a:r>
              <a:rPr lang="en-US" sz="2400" b="1" dirty="0"/>
              <a:t> غنستوردو /</a:t>
            </a:r>
            <a:r>
              <a:rPr lang="en-US" sz="2400" b="1" dirty="0" err="1"/>
              <a:t>ʁa</a:t>
            </a:r>
            <a:r>
              <a:rPr lang="en-US" sz="2400" b="1" dirty="0"/>
              <a:t>=</a:t>
            </a:r>
            <a:r>
              <a:rPr lang="en-US" sz="2400" b="1" dirty="0" err="1"/>
              <a:t>nstawrd</a:t>
            </a:r>
            <a:r>
              <a:rPr lang="en-US" sz="2400" b="1" dirty="0"/>
              <a:t>-u</a:t>
            </a:r>
            <a:r>
              <a:rPr lang="en-US" sz="2400" dirty="0"/>
              <a:t>ː</a:t>
            </a:r>
            <a:r>
              <a:rPr lang="en-US" sz="2400" b="1" dirty="0"/>
              <a:t>/  “We will import”.</a:t>
            </a:r>
          </a:p>
        </p:txBody>
      </p:sp>
      <p:sp>
        <p:nvSpPr>
          <p:cNvPr id="30" name="Rectangle: Rounded Corners 29">
            <a:extLst>
              <a:ext uri="{FF2B5EF4-FFF2-40B4-BE49-F238E27FC236}">
                <a16:creationId xmlns:a16="http://schemas.microsoft.com/office/drawing/2014/main" id="{B6B147D5-0CF3-4129-A7A3-F711BA9B4EDA}"/>
              </a:ext>
            </a:extLst>
          </p:cNvPr>
          <p:cNvSpPr/>
          <p:nvPr/>
        </p:nvSpPr>
        <p:spPr>
          <a:xfrm>
            <a:off x="567946" y="1065213"/>
            <a:ext cx="2613327" cy="62410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Postprocessing</a:t>
            </a:r>
          </a:p>
        </p:txBody>
      </p:sp>
      <p:sp>
        <p:nvSpPr>
          <p:cNvPr id="17" name="Rectangle: Rounded Corners 16">
            <a:extLst>
              <a:ext uri="{FF2B5EF4-FFF2-40B4-BE49-F238E27FC236}">
                <a16:creationId xmlns:a16="http://schemas.microsoft.com/office/drawing/2014/main" id="{13251AAF-DDB4-47E5-A915-34D4DCEB3041}"/>
              </a:ext>
            </a:extLst>
          </p:cNvPr>
          <p:cNvSpPr/>
          <p:nvPr/>
        </p:nvSpPr>
        <p:spPr>
          <a:xfrm>
            <a:off x="11456795" y="6320579"/>
            <a:ext cx="615696" cy="409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23</a:t>
            </a:r>
          </a:p>
        </p:txBody>
      </p:sp>
    </p:spTree>
    <p:extLst>
      <p:ext uri="{BB962C8B-B14F-4D97-AF65-F5344CB8AC3E}">
        <p14:creationId xmlns:p14="http://schemas.microsoft.com/office/powerpoint/2010/main" val="187635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nodePh="1">
                                  <p:stCondLst>
                                    <p:cond delay="0"/>
                                  </p:stCondLst>
                                  <p:endCondLst>
                                    <p:cond evt="begin" delay="0">
                                      <p:tn val="15"/>
                                    </p:cond>
                                  </p:end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P spid="10" grpId="0"/>
      <p:bldP spid="11" grpId="0" animBg="1"/>
      <p:bldP spid="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Paperclip">
            <a:extLst>
              <a:ext uri="{FF2B5EF4-FFF2-40B4-BE49-F238E27FC236}">
                <a16:creationId xmlns:a16="http://schemas.microsoft.com/office/drawing/2014/main" id="{87DC0BD7-79FB-422A-80DF-E2B614DA3B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5170" y="1832269"/>
            <a:ext cx="770893" cy="770893"/>
          </a:xfrm>
          <a:prstGeom prst="rect">
            <a:avLst/>
          </a:prstGeom>
        </p:spPr>
      </p:pic>
      <p:sp>
        <p:nvSpPr>
          <p:cNvPr id="7" name="TextBox 6">
            <a:extLst>
              <a:ext uri="{FF2B5EF4-FFF2-40B4-BE49-F238E27FC236}">
                <a16:creationId xmlns:a16="http://schemas.microsoft.com/office/drawing/2014/main" id="{C4266D69-C4D8-477E-8720-9DB1054DD675}"/>
              </a:ext>
            </a:extLst>
          </p:cNvPr>
          <p:cNvSpPr txBox="1"/>
          <p:nvPr/>
        </p:nvSpPr>
        <p:spPr>
          <a:xfrm>
            <a:off x="1356063" y="2111187"/>
            <a:ext cx="3745523" cy="461665"/>
          </a:xfrm>
          <a:prstGeom prst="rect">
            <a:avLst/>
          </a:prstGeom>
          <a:noFill/>
        </p:spPr>
        <p:txBody>
          <a:bodyPr wrap="square" rtlCol="0">
            <a:spAutoFit/>
          </a:bodyPr>
          <a:lstStyle/>
          <a:p>
            <a:r>
              <a:rPr lang="en-US" sz="2400" dirty="0"/>
              <a:t>Orthographic variation</a:t>
            </a:r>
          </a:p>
        </p:txBody>
      </p:sp>
      <p:sp>
        <p:nvSpPr>
          <p:cNvPr id="2" name="Rectangle 1">
            <a:extLst>
              <a:ext uri="{FF2B5EF4-FFF2-40B4-BE49-F238E27FC236}">
                <a16:creationId xmlns:a16="http://schemas.microsoft.com/office/drawing/2014/main" id="{DC1D6B5A-4029-4B40-AA41-94842C2F7768}"/>
              </a:ext>
            </a:extLst>
          </p:cNvPr>
          <p:cNvSpPr/>
          <p:nvPr/>
        </p:nvSpPr>
        <p:spPr>
          <a:xfrm>
            <a:off x="970616" y="2840005"/>
            <a:ext cx="10570313" cy="769441"/>
          </a:xfrm>
          <a:prstGeom prst="rect">
            <a:avLst/>
          </a:prstGeom>
        </p:spPr>
        <p:txBody>
          <a:bodyPr wrap="square">
            <a:spAutoFit/>
          </a:bodyPr>
          <a:lstStyle/>
          <a:p>
            <a:pPr algn="just"/>
            <a:r>
              <a:rPr lang="en-US" sz="2200" b="1" dirty="0"/>
              <a:t>Phonological simplification: </a:t>
            </a:r>
            <a:r>
              <a:rPr lang="en-US" sz="2200" dirty="0"/>
              <a:t>This refers to the process whereby a language alters its sound system, resulting in the reduction or elimination of certain phonetic features.</a:t>
            </a:r>
          </a:p>
        </p:txBody>
      </p:sp>
      <p:pic>
        <p:nvPicPr>
          <p:cNvPr id="4" name="Picture 3">
            <a:extLst>
              <a:ext uri="{FF2B5EF4-FFF2-40B4-BE49-F238E27FC236}">
                <a16:creationId xmlns:a16="http://schemas.microsoft.com/office/drawing/2014/main" id="{2C61103F-1F67-4B80-8384-9F9FD2A290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0267" y="4203915"/>
            <a:ext cx="7583754" cy="1737518"/>
          </a:xfrm>
          <a:prstGeom prst="rect">
            <a:avLst/>
          </a:prstGeom>
        </p:spPr>
      </p:pic>
      <p:sp>
        <p:nvSpPr>
          <p:cNvPr id="20" name="Rectangle: Rounded Corners 19">
            <a:extLst>
              <a:ext uri="{FF2B5EF4-FFF2-40B4-BE49-F238E27FC236}">
                <a16:creationId xmlns:a16="http://schemas.microsoft.com/office/drawing/2014/main" id="{73DB4BA4-14C7-471B-9FC9-7FECA3B97928}"/>
              </a:ext>
            </a:extLst>
          </p:cNvPr>
          <p:cNvSpPr/>
          <p:nvPr/>
        </p:nvSpPr>
        <p:spPr>
          <a:xfrm>
            <a:off x="206062" y="218942"/>
            <a:ext cx="3368411" cy="428252"/>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2800" dirty="0"/>
              <a:t>DiMorph</a:t>
            </a:r>
          </a:p>
        </p:txBody>
      </p:sp>
      <p:sp>
        <p:nvSpPr>
          <p:cNvPr id="21" name="Rectangle: Rounded Corners 20">
            <a:extLst>
              <a:ext uri="{FF2B5EF4-FFF2-40B4-BE49-F238E27FC236}">
                <a16:creationId xmlns:a16="http://schemas.microsoft.com/office/drawing/2014/main" id="{CE8F76C2-3699-4174-9184-D8DF586290EE}"/>
              </a:ext>
            </a:extLst>
          </p:cNvPr>
          <p:cNvSpPr/>
          <p:nvPr/>
        </p:nvSpPr>
        <p:spPr>
          <a:xfrm>
            <a:off x="567946" y="1065213"/>
            <a:ext cx="2613327" cy="62410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Postprocessing</a:t>
            </a:r>
          </a:p>
        </p:txBody>
      </p:sp>
      <p:sp>
        <p:nvSpPr>
          <p:cNvPr id="8" name="Rectangle: Rounded Corners 7">
            <a:extLst>
              <a:ext uri="{FF2B5EF4-FFF2-40B4-BE49-F238E27FC236}">
                <a16:creationId xmlns:a16="http://schemas.microsoft.com/office/drawing/2014/main" id="{D60D6E19-2D13-408E-BA15-0FF6F51B7F86}"/>
              </a:ext>
            </a:extLst>
          </p:cNvPr>
          <p:cNvSpPr/>
          <p:nvPr/>
        </p:nvSpPr>
        <p:spPr>
          <a:xfrm>
            <a:off x="11456795" y="6320579"/>
            <a:ext cx="615696" cy="409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24</a:t>
            </a:r>
          </a:p>
        </p:txBody>
      </p:sp>
      <p:pic>
        <p:nvPicPr>
          <p:cNvPr id="5" name="Picture 4">
            <a:extLst>
              <a:ext uri="{FF2B5EF4-FFF2-40B4-BE49-F238E27FC236}">
                <a16:creationId xmlns:a16="http://schemas.microsoft.com/office/drawing/2014/main" id="{3A561B23-AB33-4E14-B2A3-1031F5C57D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10729" y="0"/>
            <a:ext cx="3128778" cy="1295543"/>
          </a:xfrm>
          <a:prstGeom prst="rect">
            <a:avLst/>
          </a:prstGeom>
        </p:spPr>
      </p:pic>
    </p:spTree>
    <p:extLst>
      <p:ext uri="{BB962C8B-B14F-4D97-AF65-F5344CB8AC3E}">
        <p14:creationId xmlns:p14="http://schemas.microsoft.com/office/powerpoint/2010/main" val="288399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3CB5229-2873-4125-A134-16D9FBC4C37C}"/>
              </a:ext>
            </a:extLst>
          </p:cNvPr>
          <p:cNvGrpSpPr/>
          <p:nvPr/>
        </p:nvGrpSpPr>
        <p:grpSpPr>
          <a:xfrm>
            <a:off x="709352" y="1434910"/>
            <a:ext cx="8398624" cy="3283164"/>
            <a:chOff x="2031999" y="1904768"/>
            <a:chExt cx="8398624" cy="3283164"/>
          </a:xfrm>
        </p:grpSpPr>
        <p:grpSp>
          <p:nvGrpSpPr>
            <p:cNvPr id="4" name="Group 3">
              <a:extLst>
                <a:ext uri="{FF2B5EF4-FFF2-40B4-BE49-F238E27FC236}">
                  <a16:creationId xmlns:a16="http://schemas.microsoft.com/office/drawing/2014/main" id="{FC95BD5B-B925-4C65-9E56-25FD7A4D7719}"/>
                </a:ext>
              </a:extLst>
            </p:cNvPr>
            <p:cNvGrpSpPr/>
            <p:nvPr/>
          </p:nvGrpSpPr>
          <p:grpSpPr>
            <a:xfrm>
              <a:off x="2031999" y="1904768"/>
              <a:ext cx="8398624" cy="1183314"/>
              <a:chOff x="-1" y="0"/>
              <a:chExt cx="8398624" cy="1183314"/>
            </a:xfrm>
          </p:grpSpPr>
          <p:sp>
            <p:nvSpPr>
              <p:cNvPr id="8" name="Arrow: Right 7">
                <a:extLst>
                  <a:ext uri="{FF2B5EF4-FFF2-40B4-BE49-F238E27FC236}">
                    <a16:creationId xmlns:a16="http://schemas.microsoft.com/office/drawing/2014/main" id="{9F483E43-6E51-4A17-A57F-1B7E5DFA4B12}"/>
                  </a:ext>
                </a:extLst>
              </p:cNvPr>
              <p:cNvSpPr/>
              <p:nvPr/>
            </p:nvSpPr>
            <p:spPr>
              <a:xfrm>
                <a:off x="-1" y="0"/>
                <a:ext cx="8398624" cy="1183314"/>
              </a:xfrm>
              <a:prstGeom prst="rightArrow">
                <a:avLst>
                  <a:gd name="adj1" fmla="val 50000"/>
                  <a:gd name="adj2" fmla="val 50000"/>
                </a:avLst>
              </a:prstGeom>
              <a:solidFill>
                <a:schemeClr val="accent5"/>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a:lstStyle/>
              <a:p>
                <a:endParaRPr lang="en-US" dirty="0"/>
              </a:p>
            </p:txBody>
          </p:sp>
          <p:sp>
            <p:nvSpPr>
              <p:cNvPr id="9" name="Arrow: Right 4">
                <a:extLst>
                  <a:ext uri="{FF2B5EF4-FFF2-40B4-BE49-F238E27FC236}">
                    <a16:creationId xmlns:a16="http://schemas.microsoft.com/office/drawing/2014/main" id="{13C5B5A0-C71B-44B6-9C92-521901AF733A}"/>
                  </a:ext>
                </a:extLst>
              </p:cNvPr>
              <p:cNvSpPr txBox="1"/>
              <p:nvPr/>
            </p:nvSpPr>
            <p:spPr>
              <a:xfrm>
                <a:off x="0" y="295829"/>
                <a:ext cx="7832172" cy="5916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254000" bIns="187851" numCol="1" spcCol="1270" anchor="ctr" anchorCtr="0">
                <a:noAutofit/>
              </a:bodyPr>
              <a:lstStyle/>
              <a:p>
                <a:pPr marL="0" lvl="0" indent="0" algn="l" defTabSz="800100">
                  <a:lnSpc>
                    <a:spcPct val="90000"/>
                  </a:lnSpc>
                  <a:spcBef>
                    <a:spcPct val="0"/>
                  </a:spcBef>
                  <a:spcAft>
                    <a:spcPct val="35000"/>
                  </a:spcAft>
                  <a:buNone/>
                </a:pPr>
                <a:r>
                  <a:rPr lang="fr-FR" sz="1800" kern="1200" dirty="0">
                    <a:latin typeface="Times New Roman" panose="02020603050405020304" pitchFamily="18" charset="0"/>
                    <a:cs typeface="Times New Roman" panose="02020603050405020304" pitchFamily="18" charset="0"/>
                  </a:rPr>
                  <a:t>Data Collection</a:t>
                </a:r>
                <a:endParaRPr lang="en-US" sz="1800" kern="1200" dirty="0"/>
              </a:p>
            </p:txBody>
          </p:sp>
        </p:grpSp>
        <p:grpSp>
          <p:nvGrpSpPr>
            <p:cNvPr id="5" name="Group 4">
              <a:extLst>
                <a:ext uri="{FF2B5EF4-FFF2-40B4-BE49-F238E27FC236}">
                  <a16:creationId xmlns:a16="http://schemas.microsoft.com/office/drawing/2014/main" id="{FF34C91F-BCE5-4908-9895-6F08E63FDD0C}"/>
                </a:ext>
              </a:extLst>
            </p:cNvPr>
            <p:cNvGrpSpPr/>
            <p:nvPr/>
          </p:nvGrpSpPr>
          <p:grpSpPr>
            <a:xfrm>
              <a:off x="2106815" y="2792254"/>
              <a:ext cx="1873504" cy="2395678"/>
              <a:chOff x="0" y="859688"/>
              <a:chExt cx="1873504" cy="2395678"/>
            </a:xfrm>
          </p:grpSpPr>
          <p:sp>
            <p:nvSpPr>
              <p:cNvPr id="6" name="Rectangle 5">
                <a:extLst>
                  <a:ext uri="{FF2B5EF4-FFF2-40B4-BE49-F238E27FC236}">
                    <a16:creationId xmlns:a16="http://schemas.microsoft.com/office/drawing/2014/main" id="{75B656DA-15C7-4202-8B0F-C865D375AB45}"/>
                  </a:ext>
                </a:extLst>
              </p:cNvPr>
              <p:cNvSpPr/>
              <p:nvPr/>
            </p:nvSpPr>
            <p:spPr>
              <a:xfrm>
                <a:off x="0" y="859688"/>
                <a:ext cx="1873504" cy="2188775"/>
              </a:xfrm>
              <a:prstGeom prst="rect">
                <a:avLst/>
              </a:prstGeom>
              <a:ln>
                <a:solidFill>
                  <a:schemeClr val="accent5"/>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7" name="TextBox 6">
                <a:extLst>
                  <a:ext uri="{FF2B5EF4-FFF2-40B4-BE49-F238E27FC236}">
                    <a16:creationId xmlns:a16="http://schemas.microsoft.com/office/drawing/2014/main" id="{1437760F-44A6-44BC-A37D-F123AA87C135}"/>
                  </a:ext>
                </a:extLst>
              </p:cNvPr>
              <p:cNvSpPr txBox="1"/>
              <p:nvPr/>
            </p:nvSpPr>
            <p:spPr>
              <a:xfrm>
                <a:off x="0" y="1066591"/>
                <a:ext cx="1873504" cy="218877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Step1: </a:t>
                </a:r>
              </a:p>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Collection of a Representative Corpus: establish a genuinely representative corpus of Colloquial Arabic Varieties. </a:t>
                </a:r>
                <a:endParaRPr lang="en-US" sz="1400" kern="1200" dirty="0"/>
              </a:p>
            </p:txBody>
          </p:sp>
        </p:grpSp>
      </p:grpSp>
      <p:grpSp>
        <p:nvGrpSpPr>
          <p:cNvPr id="17" name="Group 16">
            <a:extLst>
              <a:ext uri="{FF2B5EF4-FFF2-40B4-BE49-F238E27FC236}">
                <a16:creationId xmlns:a16="http://schemas.microsoft.com/office/drawing/2014/main" id="{C86AC5FB-D3FE-4AED-B634-43292557715E}"/>
              </a:ext>
            </a:extLst>
          </p:cNvPr>
          <p:cNvGrpSpPr/>
          <p:nvPr/>
        </p:nvGrpSpPr>
        <p:grpSpPr>
          <a:xfrm>
            <a:off x="2657672" y="2220849"/>
            <a:ext cx="6450304" cy="3020973"/>
            <a:chOff x="2968752" y="1918513"/>
            <a:chExt cx="6450304" cy="3020973"/>
          </a:xfrm>
        </p:grpSpPr>
        <p:grpSp>
          <p:nvGrpSpPr>
            <p:cNvPr id="11" name="Group 10">
              <a:extLst>
                <a:ext uri="{FF2B5EF4-FFF2-40B4-BE49-F238E27FC236}">
                  <a16:creationId xmlns:a16="http://schemas.microsoft.com/office/drawing/2014/main" id="{4F55B673-CF19-4B7A-9E0F-1A2B2D349D0C}"/>
                </a:ext>
              </a:extLst>
            </p:cNvPr>
            <p:cNvGrpSpPr/>
            <p:nvPr/>
          </p:nvGrpSpPr>
          <p:grpSpPr>
            <a:xfrm>
              <a:off x="2968752" y="1918513"/>
              <a:ext cx="6450304" cy="1183314"/>
              <a:chOff x="1873503" y="770753"/>
              <a:chExt cx="6450304" cy="1183314"/>
            </a:xfrm>
          </p:grpSpPr>
          <p:sp>
            <p:nvSpPr>
              <p:cNvPr id="15" name="Arrow: Right 14">
                <a:extLst>
                  <a:ext uri="{FF2B5EF4-FFF2-40B4-BE49-F238E27FC236}">
                    <a16:creationId xmlns:a16="http://schemas.microsoft.com/office/drawing/2014/main" id="{06BDF07D-6F08-46EF-9617-05909C0EE193}"/>
                  </a:ext>
                </a:extLst>
              </p:cNvPr>
              <p:cNvSpPr/>
              <p:nvPr/>
            </p:nvSpPr>
            <p:spPr>
              <a:xfrm>
                <a:off x="1873503" y="770753"/>
                <a:ext cx="6450304" cy="1183314"/>
              </a:xfrm>
              <a:prstGeom prst="rightArrow">
                <a:avLst>
                  <a:gd name="adj1" fmla="val 50000"/>
                  <a:gd name="adj2" fmla="val 50000"/>
                </a:avLst>
              </a:prstGeom>
              <a:solidFill>
                <a:schemeClr val="accent2"/>
              </a:solidFill>
            </p:spPr>
            <p:style>
              <a:lnRef idx="2">
                <a:schemeClr val="lt1">
                  <a:hueOff val="0"/>
                  <a:satOff val="0"/>
                  <a:lumOff val="0"/>
                  <a:alphaOff val="0"/>
                </a:schemeClr>
              </a:lnRef>
              <a:fillRef idx="1">
                <a:scrgbClr r="0" g="0" b="0"/>
              </a:fillRef>
              <a:effectRef idx="0">
                <a:schemeClr val="accent4">
                  <a:hueOff val="3266964"/>
                  <a:satOff val="-13592"/>
                  <a:lumOff val="3203"/>
                  <a:alphaOff val="0"/>
                </a:schemeClr>
              </a:effectRef>
              <a:fontRef idx="minor">
                <a:schemeClr val="lt1"/>
              </a:fontRef>
            </p:style>
            <p:txBody>
              <a:bodyPr/>
              <a:lstStyle/>
              <a:p>
                <a:endParaRPr lang="en-US" dirty="0"/>
              </a:p>
            </p:txBody>
          </p:sp>
          <p:sp>
            <p:nvSpPr>
              <p:cNvPr id="16" name="Arrow: Right 4">
                <a:extLst>
                  <a:ext uri="{FF2B5EF4-FFF2-40B4-BE49-F238E27FC236}">
                    <a16:creationId xmlns:a16="http://schemas.microsoft.com/office/drawing/2014/main" id="{C57B0875-1554-4D9C-803A-1F1508A1C802}"/>
                  </a:ext>
                </a:extLst>
              </p:cNvPr>
              <p:cNvSpPr txBox="1"/>
              <p:nvPr/>
            </p:nvSpPr>
            <p:spPr>
              <a:xfrm>
                <a:off x="1873503" y="1066582"/>
                <a:ext cx="5958668" cy="5916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254000" bIns="187851"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Tools: DiMorph</a:t>
                </a:r>
                <a:endParaRPr lang="en-US" sz="1800" kern="1200" dirty="0"/>
              </a:p>
            </p:txBody>
          </p:sp>
        </p:grpSp>
        <p:grpSp>
          <p:nvGrpSpPr>
            <p:cNvPr id="12" name="Group 11">
              <a:extLst>
                <a:ext uri="{FF2B5EF4-FFF2-40B4-BE49-F238E27FC236}">
                  <a16:creationId xmlns:a16="http://schemas.microsoft.com/office/drawing/2014/main" id="{2A1D2936-06B2-4DCB-A9F8-F1834A8240CF}"/>
                </a:ext>
              </a:extLst>
            </p:cNvPr>
            <p:cNvGrpSpPr/>
            <p:nvPr/>
          </p:nvGrpSpPr>
          <p:grpSpPr>
            <a:xfrm>
              <a:off x="3006485" y="2806500"/>
              <a:ext cx="1873504" cy="2132986"/>
              <a:chOff x="1911236" y="1658740"/>
              <a:chExt cx="1873504" cy="2132986"/>
            </a:xfrm>
          </p:grpSpPr>
          <p:sp>
            <p:nvSpPr>
              <p:cNvPr id="13" name="Rectangle 12">
                <a:extLst>
                  <a:ext uri="{FF2B5EF4-FFF2-40B4-BE49-F238E27FC236}">
                    <a16:creationId xmlns:a16="http://schemas.microsoft.com/office/drawing/2014/main" id="{012D4F81-682D-438E-8572-FD7AB3F0504E}"/>
                  </a:ext>
                </a:extLst>
              </p:cNvPr>
              <p:cNvSpPr/>
              <p:nvPr/>
            </p:nvSpPr>
            <p:spPr>
              <a:xfrm>
                <a:off x="1911236" y="1658740"/>
                <a:ext cx="1873504" cy="2132986"/>
              </a:xfrm>
              <a:prstGeom prst="rect">
                <a:avLst/>
              </a:prstGeom>
              <a:ln>
                <a:solidFill>
                  <a:schemeClr val="accent2"/>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TextBox 13">
                <a:extLst>
                  <a:ext uri="{FF2B5EF4-FFF2-40B4-BE49-F238E27FC236}">
                    <a16:creationId xmlns:a16="http://schemas.microsoft.com/office/drawing/2014/main" id="{31F40F57-9E59-4BF5-83D6-3CF0B72375E2}"/>
                  </a:ext>
                </a:extLst>
              </p:cNvPr>
              <p:cNvSpPr txBox="1"/>
              <p:nvPr/>
            </p:nvSpPr>
            <p:spPr>
              <a:xfrm>
                <a:off x="1911236" y="1658740"/>
                <a:ext cx="1873504" cy="213298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Step2: </a:t>
                </a:r>
              </a:p>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Tools Adaptation: enhance linguistic annotations within our corpora through the adaptation of the morphological Analyzer Aramorph for processing written dialectal words.</a:t>
                </a:r>
                <a:endParaRPr lang="en-US" sz="1400" kern="1200" dirty="0"/>
              </a:p>
            </p:txBody>
          </p:sp>
        </p:grpSp>
      </p:grpSp>
      <p:grpSp>
        <p:nvGrpSpPr>
          <p:cNvPr id="24" name="Group 23">
            <a:extLst>
              <a:ext uri="{FF2B5EF4-FFF2-40B4-BE49-F238E27FC236}">
                <a16:creationId xmlns:a16="http://schemas.microsoft.com/office/drawing/2014/main" id="{7130A50F-C07E-40F5-95D3-DFB29E9329FA}"/>
              </a:ext>
            </a:extLst>
          </p:cNvPr>
          <p:cNvGrpSpPr/>
          <p:nvPr/>
        </p:nvGrpSpPr>
        <p:grpSpPr>
          <a:xfrm>
            <a:off x="4579070" y="3051872"/>
            <a:ext cx="4528906" cy="3072123"/>
            <a:chOff x="4794965" y="2783810"/>
            <a:chExt cx="4528906" cy="3072123"/>
          </a:xfrm>
        </p:grpSpPr>
        <p:grpSp>
          <p:nvGrpSpPr>
            <p:cNvPr id="18" name="Group 17">
              <a:extLst>
                <a:ext uri="{FF2B5EF4-FFF2-40B4-BE49-F238E27FC236}">
                  <a16:creationId xmlns:a16="http://schemas.microsoft.com/office/drawing/2014/main" id="{076DE3F6-B92F-4C17-BA81-F6915D6EDAC0}"/>
                </a:ext>
              </a:extLst>
            </p:cNvPr>
            <p:cNvGrpSpPr/>
            <p:nvPr/>
          </p:nvGrpSpPr>
          <p:grpSpPr>
            <a:xfrm>
              <a:off x="4794965" y="2783810"/>
              <a:ext cx="4528906" cy="1183314"/>
              <a:chOff x="3738684" y="1562563"/>
              <a:chExt cx="4528906" cy="1183314"/>
            </a:xfrm>
          </p:grpSpPr>
          <p:sp>
            <p:nvSpPr>
              <p:cNvPr id="22" name="Arrow: Right 21">
                <a:extLst>
                  <a:ext uri="{FF2B5EF4-FFF2-40B4-BE49-F238E27FC236}">
                    <a16:creationId xmlns:a16="http://schemas.microsoft.com/office/drawing/2014/main" id="{71D3A2D5-E886-464B-A2AB-4EC76FB88ADB}"/>
                  </a:ext>
                </a:extLst>
              </p:cNvPr>
              <p:cNvSpPr/>
              <p:nvPr/>
            </p:nvSpPr>
            <p:spPr>
              <a:xfrm>
                <a:off x="3738684" y="1562563"/>
                <a:ext cx="4528906" cy="1183314"/>
              </a:xfrm>
              <a:prstGeom prst="rightArrow">
                <a:avLst>
                  <a:gd name="adj1" fmla="val 50000"/>
                  <a:gd name="adj2" fmla="val 50000"/>
                </a:avLst>
              </a:prstGeom>
              <a:solidFill>
                <a:schemeClr val="accent6"/>
              </a:solidFill>
            </p:spPr>
            <p:style>
              <a:lnRef idx="2">
                <a:schemeClr val="lt1">
                  <a:hueOff val="0"/>
                  <a:satOff val="0"/>
                  <a:lumOff val="0"/>
                  <a:alphaOff val="0"/>
                </a:schemeClr>
              </a:lnRef>
              <a:fillRef idx="1">
                <a:scrgbClr r="0" g="0" b="0"/>
              </a:fillRef>
              <a:effectRef idx="0">
                <a:schemeClr val="accent4">
                  <a:hueOff val="6533927"/>
                  <a:satOff val="-27185"/>
                  <a:lumOff val="6405"/>
                  <a:alphaOff val="0"/>
                </a:schemeClr>
              </a:effectRef>
              <a:fontRef idx="minor">
                <a:schemeClr val="lt1"/>
              </a:fontRef>
            </p:style>
            <p:txBody>
              <a:bodyPr/>
              <a:lstStyle/>
              <a:p>
                <a:endParaRPr lang="en-US" dirty="0"/>
              </a:p>
            </p:txBody>
          </p:sp>
          <p:sp>
            <p:nvSpPr>
              <p:cNvPr id="23" name="Arrow: Right 4">
                <a:extLst>
                  <a:ext uri="{FF2B5EF4-FFF2-40B4-BE49-F238E27FC236}">
                    <a16:creationId xmlns:a16="http://schemas.microsoft.com/office/drawing/2014/main" id="{480C0F7D-EF23-447F-9F77-4BDD380EEF05}"/>
                  </a:ext>
                </a:extLst>
              </p:cNvPr>
              <p:cNvSpPr txBox="1"/>
              <p:nvPr/>
            </p:nvSpPr>
            <p:spPr>
              <a:xfrm>
                <a:off x="3738684" y="1858392"/>
                <a:ext cx="4085164" cy="5916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254000" bIns="187851"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Manual disambiguation of a Subcorpus</a:t>
                </a:r>
                <a:endParaRPr lang="en-US" sz="1800" kern="1200" dirty="0"/>
              </a:p>
            </p:txBody>
          </p:sp>
        </p:grpSp>
        <p:grpSp>
          <p:nvGrpSpPr>
            <p:cNvPr id="19" name="Group 18">
              <a:extLst>
                <a:ext uri="{FF2B5EF4-FFF2-40B4-BE49-F238E27FC236}">
                  <a16:creationId xmlns:a16="http://schemas.microsoft.com/office/drawing/2014/main" id="{C6CD32EB-E4FF-40B8-8981-2BB0276AFE8A}"/>
                </a:ext>
              </a:extLst>
            </p:cNvPr>
            <p:cNvGrpSpPr/>
            <p:nvPr/>
          </p:nvGrpSpPr>
          <p:grpSpPr>
            <a:xfrm>
              <a:off x="4841108" y="3664330"/>
              <a:ext cx="1873504" cy="2191603"/>
              <a:chOff x="3792121" y="2387367"/>
              <a:chExt cx="1873504" cy="2191603"/>
            </a:xfrm>
          </p:grpSpPr>
          <p:sp>
            <p:nvSpPr>
              <p:cNvPr id="20" name="Rectangle 19">
                <a:extLst>
                  <a:ext uri="{FF2B5EF4-FFF2-40B4-BE49-F238E27FC236}">
                    <a16:creationId xmlns:a16="http://schemas.microsoft.com/office/drawing/2014/main" id="{74069DAC-1A7E-4C80-825D-EFBC19336AFD}"/>
                  </a:ext>
                </a:extLst>
              </p:cNvPr>
              <p:cNvSpPr/>
              <p:nvPr/>
            </p:nvSpPr>
            <p:spPr>
              <a:xfrm>
                <a:off x="3792121" y="2387367"/>
                <a:ext cx="1873504" cy="2147248"/>
              </a:xfrm>
              <a:prstGeom prst="rect">
                <a:avLst/>
              </a:prstGeom>
              <a:ln>
                <a:solidFill>
                  <a:schemeClr val="accent6"/>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TextBox 20">
                <a:extLst>
                  <a:ext uri="{FF2B5EF4-FFF2-40B4-BE49-F238E27FC236}">
                    <a16:creationId xmlns:a16="http://schemas.microsoft.com/office/drawing/2014/main" id="{6BB080EF-2BE1-4C16-B354-8FE2F1FFF49C}"/>
                  </a:ext>
                </a:extLst>
              </p:cNvPr>
              <p:cNvSpPr txBox="1"/>
              <p:nvPr/>
            </p:nvSpPr>
            <p:spPr>
              <a:xfrm>
                <a:off x="3792121" y="2431722"/>
                <a:ext cx="1873504" cy="214724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Step3: </a:t>
                </a:r>
              </a:p>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Corpus Annotation: manual disambiguation of a subcorpus collected and analyzed to adapt methodologies in deep learning for the Automatic Annotation of the Entire corpus.</a:t>
                </a:r>
                <a:endParaRPr lang="en-US" sz="1400" kern="1200" dirty="0"/>
              </a:p>
            </p:txBody>
          </p:sp>
        </p:grpSp>
      </p:grpSp>
      <p:grpSp>
        <p:nvGrpSpPr>
          <p:cNvPr id="31" name="Group 30">
            <a:extLst>
              <a:ext uri="{FF2B5EF4-FFF2-40B4-BE49-F238E27FC236}">
                <a16:creationId xmlns:a16="http://schemas.microsoft.com/office/drawing/2014/main" id="{957FE9A8-4A33-4474-A043-6932ED09A85B}"/>
              </a:ext>
            </a:extLst>
          </p:cNvPr>
          <p:cNvGrpSpPr/>
          <p:nvPr/>
        </p:nvGrpSpPr>
        <p:grpSpPr>
          <a:xfrm>
            <a:off x="6502028" y="3815867"/>
            <a:ext cx="2605948" cy="3355730"/>
            <a:chOff x="7269572" y="3900778"/>
            <a:chExt cx="2605948" cy="3355730"/>
          </a:xfrm>
        </p:grpSpPr>
        <p:grpSp>
          <p:nvGrpSpPr>
            <p:cNvPr id="25" name="Group 24">
              <a:extLst>
                <a:ext uri="{FF2B5EF4-FFF2-40B4-BE49-F238E27FC236}">
                  <a16:creationId xmlns:a16="http://schemas.microsoft.com/office/drawing/2014/main" id="{04FDD695-FEB7-44AA-B969-7C3A5E38F399}"/>
                </a:ext>
              </a:extLst>
            </p:cNvPr>
            <p:cNvGrpSpPr/>
            <p:nvPr/>
          </p:nvGrpSpPr>
          <p:grpSpPr>
            <a:xfrm>
              <a:off x="7269572" y="3900778"/>
              <a:ext cx="2605948" cy="1183314"/>
              <a:chOff x="5595988" y="2327144"/>
              <a:chExt cx="2507488" cy="1183314"/>
            </a:xfrm>
          </p:grpSpPr>
          <p:sp>
            <p:nvSpPr>
              <p:cNvPr id="29" name="Arrow: Right 28">
                <a:extLst>
                  <a:ext uri="{FF2B5EF4-FFF2-40B4-BE49-F238E27FC236}">
                    <a16:creationId xmlns:a16="http://schemas.microsoft.com/office/drawing/2014/main" id="{4619CE6A-249C-40B0-AB6F-06D7C0BEFAB4}"/>
                  </a:ext>
                </a:extLst>
              </p:cNvPr>
              <p:cNvSpPr/>
              <p:nvPr/>
            </p:nvSpPr>
            <p:spPr>
              <a:xfrm>
                <a:off x="5595988" y="2327144"/>
                <a:ext cx="2507488" cy="1183314"/>
              </a:xfrm>
              <a:prstGeom prst="rightArrow">
                <a:avLst>
                  <a:gd name="adj1" fmla="val 50000"/>
                  <a:gd name="adj2" fmla="val 50000"/>
                </a:avLst>
              </a:prstGeom>
              <a:solidFill>
                <a:schemeClr val="accent3"/>
              </a:solidFill>
            </p:spPr>
            <p:style>
              <a:lnRef idx="2">
                <a:schemeClr val="lt1">
                  <a:hueOff val="0"/>
                  <a:satOff val="0"/>
                  <a:lumOff val="0"/>
                  <a:alphaOff val="0"/>
                </a:schemeClr>
              </a:lnRef>
              <a:fillRef idx="1">
                <a:scrgbClr r="0" g="0" b="0"/>
              </a:fillRef>
              <a:effectRef idx="0">
                <a:schemeClr val="accent4">
                  <a:hueOff val="9800891"/>
                  <a:satOff val="-40777"/>
                  <a:lumOff val="9608"/>
                  <a:alphaOff val="0"/>
                </a:schemeClr>
              </a:effectRef>
              <a:fontRef idx="minor">
                <a:schemeClr val="lt1"/>
              </a:fontRef>
            </p:style>
          </p:sp>
          <p:sp>
            <p:nvSpPr>
              <p:cNvPr id="30" name="Arrow: Right 4">
                <a:extLst>
                  <a:ext uri="{FF2B5EF4-FFF2-40B4-BE49-F238E27FC236}">
                    <a16:creationId xmlns:a16="http://schemas.microsoft.com/office/drawing/2014/main" id="{D828EABC-D7D5-4C35-B5CC-DCFBAAD56108}"/>
                  </a:ext>
                </a:extLst>
              </p:cNvPr>
              <p:cNvSpPr txBox="1"/>
              <p:nvPr/>
            </p:nvSpPr>
            <p:spPr>
              <a:xfrm>
                <a:off x="5595988" y="2622973"/>
                <a:ext cx="2211660" cy="5916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254000" bIns="187851"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Lexical Model</a:t>
                </a:r>
                <a:endParaRPr lang="en-US" sz="1800" kern="1200" dirty="0"/>
              </a:p>
            </p:txBody>
          </p:sp>
        </p:grpSp>
        <p:grpSp>
          <p:nvGrpSpPr>
            <p:cNvPr id="26" name="Group 25">
              <a:extLst>
                <a:ext uri="{FF2B5EF4-FFF2-40B4-BE49-F238E27FC236}">
                  <a16:creationId xmlns:a16="http://schemas.microsoft.com/office/drawing/2014/main" id="{05547525-AA8A-478D-BA52-06EFF4197BE8}"/>
                </a:ext>
              </a:extLst>
            </p:cNvPr>
            <p:cNvGrpSpPr/>
            <p:nvPr/>
          </p:nvGrpSpPr>
          <p:grpSpPr>
            <a:xfrm>
              <a:off x="7336037" y="4788264"/>
              <a:ext cx="1946733" cy="2468244"/>
              <a:chOff x="5687391" y="3167927"/>
              <a:chExt cx="1946733" cy="2468244"/>
            </a:xfrm>
          </p:grpSpPr>
          <p:sp>
            <p:nvSpPr>
              <p:cNvPr id="27" name="Rectangle 26">
                <a:extLst>
                  <a:ext uri="{FF2B5EF4-FFF2-40B4-BE49-F238E27FC236}">
                    <a16:creationId xmlns:a16="http://schemas.microsoft.com/office/drawing/2014/main" id="{51F9B996-FD4B-4D0B-93AC-81DEDB9B0730}"/>
                  </a:ext>
                </a:extLst>
              </p:cNvPr>
              <p:cNvSpPr/>
              <p:nvPr/>
            </p:nvSpPr>
            <p:spPr>
              <a:xfrm>
                <a:off x="5687391" y="3167927"/>
                <a:ext cx="1890572" cy="1745540"/>
              </a:xfrm>
              <a:prstGeom prst="rect">
                <a:avLst/>
              </a:prstGeom>
              <a:ln>
                <a:solidFill>
                  <a:schemeClr val="accent3"/>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8" name="TextBox 27">
                <a:extLst>
                  <a:ext uri="{FF2B5EF4-FFF2-40B4-BE49-F238E27FC236}">
                    <a16:creationId xmlns:a16="http://schemas.microsoft.com/office/drawing/2014/main" id="{D956A524-F9AB-4972-B985-AA0AC5EDC17C}"/>
                  </a:ext>
                </a:extLst>
              </p:cNvPr>
              <p:cNvSpPr txBox="1"/>
              <p:nvPr/>
            </p:nvSpPr>
            <p:spPr>
              <a:xfrm>
                <a:off x="5743552" y="3463755"/>
                <a:ext cx="1890572" cy="21724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Step4: </a:t>
                </a:r>
              </a:p>
              <a:p>
                <a:pPr marL="0" lvl="0" indent="0" algn="l" defTabSz="622300">
                  <a:lnSpc>
                    <a:spcPct val="90000"/>
                  </a:lnSpc>
                  <a:spcBef>
                    <a:spcPct val="0"/>
                  </a:spcBef>
                  <a:spcAft>
                    <a:spcPct val="35000"/>
                  </a:spcAft>
                  <a:buNone/>
                </a:pPr>
                <a:r>
                  <a:rPr lang="en-US" sz="1400" b="0" i="0" kern="1200" dirty="0"/>
                  <a:t>Developing a Lexical Model: Bridging Corpus Data and Existing Lexical Sources.</a:t>
                </a:r>
                <a:endParaRPr lang="en-US" sz="1400" kern="1200" dirty="0"/>
              </a:p>
            </p:txBody>
          </p:sp>
        </p:grpSp>
      </p:grpSp>
      <p:pic>
        <p:nvPicPr>
          <p:cNvPr id="43" name="Picture 42">
            <a:extLst>
              <a:ext uri="{FF2B5EF4-FFF2-40B4-BE49-F238E27FC236}">
                <a16:creationId xmlns:a16="http://schemas.microsoft.com/office/drawing/2014/main" id="{B1D87CBC-8E17-423A-9408-0FEE3D4437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4763" y="128314"/>
            <a:ext cx="3250801" cy="736586"/>
          </a:xfrm>
          <a:prstGeom prst="rect">
            <a:avLst/>
          </a:prstGeom>
        </p:spPr>
      </p:pic>
      <p:grpSp>
        <p:nvGrpSpPr>
          <p:cNvPr id="44" name="Group 43">
            <a:extLst>
              <a:ext uri="{FF2B5EF4-FFF2-40B4-BE49-F238E27FC236}">
                <a16:creationId xmlns:a16="http://schemas.microsoft.com/office/drawing/2014/main" id="{1EA7BB69-9EE2-4303-AA87-5CDBEAC00DE1}"/>
              </a:ext>
            </a:extLst>
          </p:cNvPr>
          <p:cNvGrpSpPr/>
          <p:nvPr/>
        </p:nvGrpSpPr>
        <p:grpSpPr>
          <a:xfrm>
            <a:off x="9422529" y="1621421"/>
            <a:ext cx="896432" cy="914400"/>
            <a:chOff x="16778" y="1252764"/>
            <a:chExt cx="2290922" cy="2613480"/>
          </a:xfrm>
        </p:grpSpPr>
        <p:pic>
          <p:nvPicPr>
            <p:cNvPr id="45" name="Graphic 44" descr="Database">
              <a:extLst>
                <a:ext uri="{FF2B5EF4-FFF2-40B4-BE49-F238E27FC236}">
                  <a16:creationId xmlns:a16="http://schemas.microsoft.com/office/drawing/2014/main" id="{259A6D1C-53A5-4CE4-B127-869C5AC534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778" y="1252764"/>
              <a:ext cx="1349991" cy="1433286"/>
            </a:xfrm>
            <a:prstGeom prst="rect">
              <a:avLst/>
            </a:prstGeom>
          </p:spPr>
        </p:pic>
        <p:pic>
          <p:nvPicPr>
            <p:cNvPr id="46" name="Graphic 45" descr="Database">
              <a:extLst>
                <a:ext uri="{FF2B5EF4-FFF2-40B4-BE49-F238E27FC236}">
                  <a16:creationId xmlns:a16="http://schemas.microsoft.com/office/drawing/2014/main" id="{0F3F0E50-C018-4A83-A2A1-C93089BCA98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778" y="2432958"/>
              <a:ext cx="1349991" cy="1433286"/>
            </a:xfrm>
            <a:prstGeom prst="rect">
              <a:avLst/>
            </a:prstGeom>
          </p:spPr>
        </p:pic>
        <p:pic>
          <p:nvPicPr>
            <p:cNvPr id="47" name="Graphic 46" descr="Database">
              <a:extLst>
                <a:ext uri="{FF2B5EF4-FFF2-40B4-BE49-F238E27FC236}">
                  <a16:creationId xmlns:a16="http://schemas.microsoft.com/office/drawing/2014/main" id="{2DC3EA8C-62FA-4406-A4A3-58D8E87B61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7709" y="1842861"/>
              <a:ext cx="1349991" cy="1433286"/>
            </a:xfrm>
            <a:prstGeom prst="rect">
              <a:avLst/>
            </a:prstGeom>
          </p:spPr>
        </p:pic>
      </p:grpSp>
      <p:pic>
        <p:nvPicPr>
          <p:cNvPr id="48" name="Graphic 47" descr="Research">
            <a:extLst>
              <a:ext uri="{FF2B5EF4-FFF2-40B4-BE49-F238E27FC236}">
                <a16:creationId xmlns:a16="http://schemas.microsoft.com/office/drawing/2014/main" id="{73A9B96F-F53B-4653-843C-A5879106FB1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32728" y="2535821"/>
            <a:ext cx="886233" cy="886233"/>
          </a:xfrm>
          <a:prstGeom prst="rect">
            <a:avLst/>
          </a:prstGeom>
        </p:spPr>
      </p:pic>
      <p:grpSp>
        <p:nvGrpSpPr>
          <p:cNvPr id="49" name="Group 48">
            <a:extLst>
              <a:ext uri="{FF2B5EF4-FFF2-40B4-BE49-F238E27FC236}">
                <a16:creationId xmlns:a16="http://schemas.microsoft.com/office/drawing/2014/main" id="{DC8F0E3A-0B32-48FA-9BB0-5FF2EFE450E4}"/>
              </a:ext>
            </a:extLst>
          </p:cNvPr>
          <p:cNvGrpSpPr/>
          <p:nvPr/>
        </p:nvGrpSpPr>
        <p:grpSpPr>
          <a:xfrm>
            <a:off x="9067891" y="3350706"/>
            <a:ext cx="1973105" cy="886234"/>
            <a:chOff x="6531428" y="3692653"/>
            <a:chExt cx="3676031" cy="1752596"/>
          </a:xfrm>
        </p:grpSpPr>
        <p:pic>
          <p:nvPicPr>
            <p:cNvPr id="50" name="Graphic 49" descr="List RTL">
              <a:extLst>
                <a:ext uri="{FF2B5EF4-FFF2-40B4-BE49-F238E27FC236}">
                  <a16:creationId xmlns:a16="http://schemas.microsoft.com/office/drawing/2014/main" id="{DAA3AF6B-EC95-4B27-9F9B-BDE53CB86EB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531428" y="3693876"/>
              <a:ext cx="1225388" cy="1225388"/>
            </a:xfrm>
            <a:prstGeom prst="rect">
              <a:avLst/>
            </a:prstGeom>
          </p:spPr>
        </p:pic>
        <p:pic>
          <p:nvPicPr>
            <p:cNvPr id="51" name="Graphic 50" descr="Checklist RTL">
              <a:extLst>
                <a:ext uri="{FF2B5EF4-FFF2-40B4-BE49-F238E27FC236}">
                  <a16:creationId xmlns:a16="http://schemas.microsoft.com/office/drawing/2014/main" id="{B5756074-8F9F-4608-9689-B0017A91897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82071" y="3692653"/>
              <a:ext cx="1225388" cy="1225388"/>
            </a:xfrm>
            <a:prstGeom prst="rect">
              <a:avLst/>
            </a:prstGeom>
          </p:spPr>
        </p:pic>
        <p:pic>
          <p:nvPicPr>
            <p:cNvPr id="52" name="Graphic 51" descr="Head with gears">
              <a:extLst>
                <a:ext uri="{FF2B5EF4-FFF2-40B4-BE49-F238E27FC236}">
                  <a16:creationId xmlns:a16="http://schemas.microsoft.com/office/drawing/2014/main" id="{E666BD1A-4012-4E8F-BBE1-1D97A7D3598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912243" y="4530849"/>
              <a:ext cx="914400" cy="914400"/>
            </a:xfrm>
            <a:prstGeom prst="rect">
              <a:avLst/>
            </a:prstGeom>
          </p:spPr>
        </p:pic>
        <p:cxnSp>
          <p:nvCxnSpPr>
            <p:cNvPr id="53" name="Straight Arrow Connector 52">
              <a:extLst>
                <a:ext uri="{FF2B5EF4-FFF2-40B4-BE49-F238E27FC236}">
                  <a16:creationId xmlns:a16="http://schemas.microsoft.com/office/drawing/2014/main" id="{790566CC-7502-4288-B8F2-7E1A68E76DD3}"/>
                </a:ext>
              </a:extLst>
            </p:cNvPr>
            <p:cNvCxnSpPr>
              <a:cxnSpLocks/>
              <a:stCxn id="50" idx="3"/>
              <a:endCxn id="51" idx="1"/>
            </p:cNvCxnSpPr>
            <p:nvPr/>
          </p:nvCxnSpPr>
          <p:spPr>
            <a:xfrm flipV="1">
              <a:off x="7756816" y="4305347"/>
              <a:ext cx="1225255" cy="12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84DD15D6-7743-47FE-875C-3EEC89C875C0}"/>
              </a:ext>
            </a:extLst>
          </p:cNvPr>
          <p:cNvGrpSpPr/>
          <p:nvPr/>
        </p:nvGrpSpPr>
        <p:grpSpPr>
          <a:xfrm>
            <a:off x="9486464" y="4291092"/>
            <a:ext cx="778759" cy="501476"/>
            <a:chOff x="9586400" y="651593"/>
            <a:chExt cx="1476920" cy="804661"/>
          </a:xfrm>
        </p:grpSpPr>
        <p:pic>
          <p:nvPicPr>
            <p:cNvPr id="55" name="Graphic 54" descr="Document">
              <a:extLst>
                <a:ext uri="{FF2B5EF4-FFF2-40B4-BE49-F238E27FC236}">
                  <a16:creationId xmlns:a16="http://schemas.microsoft.com/office/drawing/2014/main" id="{7A03F071-D0A8-4D7A-9CC0-329A57EC5D0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586400" y="656768"/>
              <a:ext cx="799486" cy="799486"/>
            </a:xfrm>
            <a:prstGeom prst="rect">
              <a:avLst/>
            </a:prstGeom>
          </p:spPr>
        </p:pic>
        <p:pic>
          <p:nvPicPr>
            <p:cNvPr id="56" name="Graphic 55" descr="Document">
              <a:extLst>
                <a:ext uri="{FF2B5EF4-FFF2-40B4-BE49-F238E27FC236}">
                  <a16:creationId xmlns:a16="http://schemas.microsoft.com/office/drawing/2014/main" id="{CFD6FF97-A132-42B8-9E10-78E6263A795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263834" y="651593"/>
              <a:ext cx="799486" cy="799486"/>
            </a:xfrm>
            <a:prstGeom prst="rect">
              <a:avLst/>
            </a:prstGeom>
          </p:spPr>
        </p:pic>
      </p:grpSp>
      <p:sp>
        <p:nvSpPr>
          <p:cNvPr id="60" name="Rectangle 59">
            <a:extLst>
              <a:ext uri="{FF2B5EF4-FFF2-40B4-BE49-F238E27FC236}">
                <a16:creationId xmlns:a16="http://schemas.microsoft.com/office/drawing/2014/main" id="{45EA0622-6594-4890-AEE6-E8BBB540C457}"/>
              </a:ext>
            </a:extLst>
          </p:cNvPr>
          <p:cNvSpPr/>
          <p:nvPr/>
        </p:nvSpPr>
        <p:spPr>
          <a:xfrm>
            <a:off x="5752556" y="3205704"/>
            <a:ext cx="802727" cy="4010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2" name="Rectangle: Rounded Corners 61">
            <a:extLst>
              <a:ext uri="{FF2B5EF4-FFF2-40B4-BE49-F238E27FC236}">
                <a16:creationId xmlns:a16="http://schemas.microsoft.com/office/drawing/2014/main" id="{70176EF9-7865-4874-BB8A-572815946A1E}"/>
              </a:ext>
            </a:extLst>
          </p:cNvPr>
          <p:cNvSpPr/>
          <p:nvPr/>
        </p:nvSpPr>
        <p:spPr>
          <a:xfrm>
            <a:off x="206062" y="218942"/>
            <a:ext cx="2961087" cy="428252"/>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ln w="0"/>
                <a:solidFill>
                  <a:schemeClr val="tx1"/>
                </a:solidFill>
                <a:effectLst>
                  <a:outerShdw blurRad="38100" dist="25400" dir="5400000" algn="ctr" rotWithShape="0">
                    <a:srgbClr val="6E747A">
                      <a:alpha val="43000"/>
                    </a:srgbClr>
                  </a:outerShdw>
                </a:effectLst>
              </a:rPr>
              <a:t>Introduction</a:t>
            </a:r>
          </a:p>
        </p:txBody>
      </p:sp>
      <p:sp>
        <p:nvSpPr>
          <p:cNvPr id="2" name="Rectangle: Rounded Corners 1">
            <a:extLst>
              <a:ext uri="{FF2B5EF4-FFF2-40B4-BE49-F238E27FC236}">
                <a16:creationId xmlns:a16="http://schemas.microsoft.com/office/drawing/2014/main" id="{9238999F-E248-4C33-90FF-80B6298A2F0D}"/>
              </a:ext>
            </a:extLst>
          </p:cNvPr>
          <p:cNvSpPr/>
          <p:nvPr/>
        </p:nvSpPr>
        <p:spPr>
          <a:xfrm>
            <a:off x="11456795" y="6320579"/>
            <a:ext cx="615696" cy="409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3</a:t>
            </a:r>
          </a:p>
        </p:txBody>
      </p:sp>
    </p:spTree>
    <p:extLst>
      <p:ext uri="{BB962C8B-B14F-4D97-AF65-F5344CB8AC3E}">
        <p14:creationId xmlns:p14="http://schemas.microsoft.com/office/powerpoint/2010/main" val="1701402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9"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0-#ppt_w/2"/>
                                          </p:val>
                                        </p:tav>
                                        <p:tav tm="100000">
                                          <p:val>
                                            <p:strVal val="#ppt_x"/>
                                          </p:val>
                                        </p:tav>
                                      </p:tavLst>
                                    </p:anim>
                                    <p:anim calcmode="lin" valueType="num">
                                      <p:cBhvr additive="base">
                                        <p:cTn id="2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12"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0-#ppt_w/2"/>
                                          </p:val>
                                        </p:tav>
                                        <p:tav tm="100000">
                                          <p:val>
                                            <p:strVal val="#ppt_x"/>
                                          </p:val>
                                        </p:tav>
                                      </p:tavLst>
                                    </p:anim>
                                    <p:anim calcmode="lin" valueType="num">
                                      <p:cBhvr additive="base">
                                        <p:cTn id="3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BDDA6F-BFBC-49AD-B8A7-766E0E70D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326" y="4112536"/>
            <a:ext cx="8707065" cy="2362530"/>
          </a:xfrm>
          <a:prstGeom prst="rect">
            <a:avLst/>
          </a:prstGeom>
        </p:spPr>
      </p:pic>
      <p:sp>
        <p:nvSpPr>
          <p:cNvPr id="19" name="Rectangle: Rounded Corners 18">
            <a:extLst>
              <a:ext uri="{FF2B5EF4-FFF2-40B4-BE49-F238E27FC236}">
                <a16:creationId xmlns:a16="http://schemas.microsoft.com/office/drawing/2014/main" id="{0B1D8736-89D5-44BE-92BB-2D85E0CD55FF}"/>
              </a:ext>
            </a:extLst>
          </p:cNvPr>
          <p:cNvSpPr/>
          <p:nvPr/>
        </p:nvSpPr>
        <p:spPr>
          <a:xfrm>
            <a:off x="206062" y="218942"/>
            <a:ext cx="3368411" cy="428252"/>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2800" dirty="0"/>
              <a:t>DiMorph</a:t>
            </a:r>
          </a:p>
        </p:txBody>
      </p:sp>
      <p:pic>
        <p:nvPicPr>
          <p:cNvPr id="20" name="Graphic 19" descr="Paperclip">
            <a:extLst>
              <a:ext uri="{FF2B5EF4-FFF2-40B4-BE49-F238E27FC236}">
                <a16:creationId xmlns:a16="http://schemas.microsoft.com/office/drawing/2014/main" id="{F4047135-77E2-49F7-9B8A-1FB198A3D9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7946" y="1832269"/>
            <a:ext cx="770893" cy="770893"/>
          </a:xfrm>
          <a:prstGeom prst="rect">
            <a:avLst/>
          </a:prstGeom>
        </p:spPr>
      </p:pic>
      <p:sp>
        <p:nvSpPr>
          <p:cNvPr id="21" name="TextBox 20">
            <a:extLst>
              <a:ext uri="{FF2B5EF4-FFF2-40B4-BE49-F238E27FC236}">
                <a16:creationId xmlns:a16="http://schemas.microsoft.com/office/drawing/2014/main" id="{1507AB5E-E157-4597-8E6A-5006C3CA3D6D}"/>
              </a:ext>
            </a:extLst>
          </p:cNvPr>
          <p:cNvSpPr txBox="1"/>
          <p:nvPr/>
        </p:nvSpPr>
        <p:spPr>
          <a:xfrm>
            <a:off x="1338839" y="2069112"/>
            <a:ext cx="3745523" cy="461665"/>
          </a:xfrm>
          <a:prstGeom prst="rect">
            <a:avLst/>
          </a:prstGeom>
          <a:noFill/>
        </p:spPr>
        <p:txBody>
          <a:bodyPr wrap="square" rtlCol="0">
            <a:spAutoFit/>
          </a:bodyPr>
          <a:lstStyle/>
          <a:p>
            <a:r>
              <a:rPr lang="en-US" sz="2400" dirty="0"/>
              <a:t>Orthographic variation</a:t>
            </a:r>
          </a:p>
        </p:txBody>
      </p:sp>
      <p:sp>
        <p:nvSpPr>
          <p:cNvPr id="22" name="Rectangle: Rounded Corners 21">
            <a:extLst>
              <a:ext uri="{FF2B5EF4-FFF2-40B4-BE49-F238E27FC236}">
                <a16:creationId xmlns:a16="http://schemas.microsoft.com/office/drawing/2014/main" id="{A7F9E43A-64F4-4005-93F1-2787B0E9532B}"/>
              </a:ext>
            </a:extLst>
          </p:cNvPr>
          <p:cNvSpPr/>
          <p:nvPr/>
        </p:nvSpPr>
        <p:spPr>
          <a:xfrm>
            <a:off x="567946" y="1065213"/>
            <a:ext cx="2613327" cy="62410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Postprocessing</a:t>
            </a:r>
          </a:p>
        </p:txBody>
      </p:sp>
      <p:sp>
        <p:nvSpPr>
          <p:cNvPr id="3" name="Rectangle 2">
            <a:extLst>
              <a:ext uri="{FF2B5EF4-FFF2-40B4-BE49-F238E27FC236}">
                <a16:creationId xmlns:a16="http://schemas.microsoft.com/office/drawing/2014/main" id="{BD7125BF-C39A-41C3-8A65-E2C573D67408}"/>
              </a:ext>
            </a:extLst>
          </p:cNvPr>
          <p:cNvSpPr/>
          <p:nvPr/>
        </p:nvSpPr>
        <p:spPr>
          <a:xfrm>
            <a:off x="945397" y="2840005"/>
            <a:ext cx="9903417" cy="769441"/>
          </a:xfrm>
          <a:prstGeom prst="rect">
            <a:avLst/>
          </a:prstGeom>
        </p:spPr>
        <p:txBody>
          <a:bodyPr wrap="square">
            <a:spAutoFit/>
          </a:bodyPr>
          <a:lstStyle/>
          <a:p>
            <a:pPr algn="just"/>
            <a:r>
              <a:rPr lang="en-US" sz="2200" b="1" dirty="0"/>
              <a:t>Strict spelling conventions: </a:t>
            </a:r>
            <a:r>
              <a:rPr lang="en-US" sz="2200" dirty="0"/>
              <a:t>include the representation of the glottal stop, known as the </a:t>
            </a:r>
            <a:r>
              <a:rPr lang="en-US" sz="2200" b="1" i="1" dirty="0"/>
              <a:t>hamza</a:t>
            </a:r>
            <a:r>
              <a:rPr lang="en-US" sz="2200" dirty="0"/>
              <a:t>.</a:t>
            </a:r>
          </a:p>
        </p:txBody>
      </p:sp>
      <p:sp>
        <p:nvSpPr>
          <p:cNvPr id="8" name="Rectangle: Rounded Corners 7">
            <a:extLst>
              <a:ext uri="{FF2B5EF4-FFF2-40B4-BE49-F238E27FC236}">
                <a16:creationId xmlns:a16="http://schemas.microsoft.com/office/drawing/2014/main" id="{21530F8E-0EE6-4E20-8845-7EDD57F50828}"/>
              </a:ext>
            </a:extLst>
          </p:cNvPr>
          <p:cNvSpPr/>
          <p:nvPr/>
        </p:nvSpPr>
        <p:spPr>
          <a:xfrm>
            <a:off x="11456795" y="6320579"/>
            <a:ext cx="615696" cy="409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25</a:t>
            </a:r>
          </a:p>
        </p:txBody>
      </p:sp>
    </p:spTree>
    <p:extLst>
      <p:ext uri="{BB962C8B-B14F-4D97-AF65-F5344CB8AC3E}">
        <p14:creationId xmlns:p14="http://schemas.microsoft.com/office/powerpoint/2010/main" val="409048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0B1D8736-89D5-44BE-92BB-2D85E0CD55FF}"/>
              </a:ext>
            </a:extLst>
          </p:cNvPr>
          <p:cNvSpPr/>
          <p:nvPr/>
        </p:nvSpPr>
        <p:spPr>
          <a:xfrm>
            <a:off x="206062" y="218942"/>
            <a:ext cx="3368411" cy="428252"/>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2800" dirty="0"/>
              <a:t>DiMorph</a:t>
            </a:r>
          </a:p>
        </p:txBody>
      </p:sp>
      <p:pic>
        <p:nvPicPr>
          <p:cNvPr id="20" name="Graphic 19" descr="Paperclip">
            <a:extLst>
              <a:ext uri="{FF2B5EF4-FFF2-40B4-BE49-F238E27FC236}">
                <a16:creationId xmlns:a16="http://schemas.microsoft.com/office/drawing/2014/main" id="{F4047135-77E2-49F7-9B8A-1FB198A3D9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5170" y="1832269"/>
            <a:ext cx="770893" cy="770893"/>
          </a:xfrm>
          <a:prstGeom prst="rect">
            <a:avLst/>
          </a:prstGeom>
        </p:spPr>
      </p:pic>
      <p:sp>
        <p:nvSpPr>
          <p:cNvPr id="21" name="TextBox 20">
            <a:extLst>
              <a:ext uri="{FF2B5EF4-FFF2-40B4-BE49-F238E27FC236}">
                <a16:creationId xmlns:a16="http://schemas.microsoft.com/office/drawing/2014/main" id="{1507AB5E-E157-4597-8E6A-5006C3CA3D6D}"/>
              </a:ext>
            </a:extLst>
          </p:cNvPr>
          <p:cNvSpPr txBox="1"/>
          <p:nvPr/>
        </p:nvSpPr>
        <p:spPr>
          <a:xfrm>
            <a:off x="1356063" y="2069112"/>
            <a:ext cx="3745523" cy="461665"/>
          </a:xfrm>
          <a:prstGeom prst="rect">
            <a:avLst/>
          </a:prstGeom>
          <a:noFill/>
        </p:spPr>
        <p:txBody>
          <a:bodyPr wrap="square" rtlCol="0">
            <a:spAutoFit/>
          </a:bodyPr>
          <a:lstStyle/>
          <a:p>
            <a:r>
              <a:rPr lang="en-US" sz="2400" dirty="0"/>
              <a:t>Manual correction</a:t>
            </a:r>
          </a:p>
        </p:txBody>
      </p:sp>
      <p:sp>
        <p:nvSpPr>
          <p:cNvPr id="22" name="Rectangle: Rounded Corners 21">
            <a:extLst>
              <a:ext uri="{FF2B5EF4-FFF2-40B4-BE49-F238E27FC236}">
                <a16:creationId xmlns:a16="http://schemas.microsoft.com/office/drawing/2014/main" id="{A7F9E43A-64F4-4005-93F1-2787B0E9532B}"/>
              </a:ext>
            </a:extLst>
          </p:cNvPr>
          <p:cNvSpPr/>
          <p:nvPr/>
        </p:nvSpPr>
        <p:spPr>
          <a:xfrm>
            <a:off x="567946" y="1065213"/>
            <a:ext cx="2613327" cy="62410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Postprocessing</a:t>
            </a:r>
          </a:p>
        </p:txBody>
      </p:sp>
      <p:sp>
        <p:nvSpPr>
          <p:cNvPr id="3" name="Rectangle 2">
            <a:extLst>
              <a:ext uri="{FF2B5EF4-FFF2-40B4-BE49-F238E27FC236}">
                <a16:creationId xmlns:a16="http://schemas.microsoft.com/office/drawing/2014/main" id="{BD7125BF-C39A-41C3-8A65-E2C573D67408}"/>
              </a:ext>
            </a:extLst>
          </p:cNvPr>
          <p:cNvSpPr/>
          <p:nvPr/>
        </p:nvSpPr>
        <p:spPr>
          <a:xfrm>
            <a:off x="945397" y="2840005"/>
            <a:ext cx="10923515" cy="2677656"/>
          </a:xfrm>
          <a:prstGeom prst="rect">
            <a:avLst/>
          </a:prstGeom>
        </p:spPr>
        <p:txBody>
          <a:bodyPr wrap="square">
            <a:spAutoFit/>
          </a:bodyPr>
          <a:lstStyle/>
          <a:p>
            <a:pPr algn="just"/>
            <a:r>
              <a:rPr lang="en-US" sz="2400" b="1" dirty="0"/>
              <a:t>The spelling errors: </a:t>
            </a:r>
            <a:r>
              <a:rPr lang="en-US" sz="2400" dirty="0"/>
              <a:t>were identified as 'Not Found' during analysis and subsequently they were corrected by the annotators. </a:t>
            </a:r>
          </a:p>
          <a:p>
            <a:pPr algn="just"/>
            <a:r>
              <a:rPr lang="en-US" sz="2400" dirty="0"/>
              <a:t>For example:</a:t>
            </a:r>
          </a:p>
          <a:p>
            <a:pPr algn="just"/>
            <a:endParaRPr lang="en-US" sz="2400" dirty="0"/>
          </a:p>
          <a:p>
            <a:pPr marL="800100" lvl="1" indent="-342900" algn="just">
              <a:buFont typeface="Arial" panose="020B0604020202020204" pitchFamily="34" charset="0"/>
              <a:buChar char="•"/>
            </a:pPr>
            <a:r>
              <a:rPr lang="ar-DZ" sz="2400" b="1" dirty="0"/>
              <a:t>تدحك</a:t>
            </a:r>
            <a:r>
              <a:rPr lang="en-US" sz="2400" b="1" dirty="0"/>
              <a:t> /</a:t>
            </a:r>
            <a:r>
              <a:rPr lang="en-US" sz="2400" b="1" dirty="0" err="1"/>
              <a:t>tadɦak</a:t>
            </a:r>
            <a:r>
              <a:rPr lang="en-US" sz="2400" b="1" dirty="0"/>
              <a:t>/ </a:t>
            </a:r>
            <a:r>
              <a:rPr lang="en-US" sz="2400" dirty="0"/>
              <a:t>is corrected in </a:t>
            </a:r>
            <a:r>
              <a:rPr lang="ar-DZ" sz="2400" b="1" dirty="0"/>
              <a:t>تضحك</a:t>
            </a:r>
            <a:r>
              <a:rPr lang="en-US" sz="2400" b="1" dirty="0"/>
              <a:t> /</a:t>
            </a:r>
            <a:r>
              <a:rPr lang="en-US" sz="2400" b="1" dirty="0" err="1"/>
              <a:t>tadˁɦak</a:t>
            </a:r>
            <a:r>
              <a:rPr lang="en-US" sz="2400" b="1" dirty="0"/>
              <a:t>/ `she laughs’.</a:t>
            </a:r>
          </a:p>
          <a:p>
            <a:pPr marL="800100" lvl="1" indent="-342900" algn="just">
              <a:buFont typeface="Arial" panose="020B0604020202020204" pitchFamily="34" charset="0"/>
              <a:buChar char="•"/>
            </a:pPr>
            <a:r>
              <a:rPr lang="ar-DZ" sz="2400" b="1" dirty="0"/>
              <a:t>عندومشاكيل</a:t>
            </a:r>
            <a:r>
              <a:rPr lang="en-US" sz="2400" b="1" dirty="0"/>
              <a:t> /</a:t>
            </a:r>
            <a:r>
              <a:rPr lang="en-US" sz="2400" b="1" dirty="0" err="1"/>
              <a:t>ʕanduːmaʃaːkiːl</a:t>
            </a:r>
            <a:r>
              <a:rPr lang="en-US" sz="2400" b="1" dirty="0"/>
              <a:t>/ </a:t>
            </a:r>
            <a:r>
              <a:rPr lang="en-US" sz="2400" dirty="0"/>
              <a:t>is corrected in </a:t>
            </a:r>
            <a:r>
              <a:rPr lang="ar-DZ" sz="2400" b="1" dirty="0"/>
              <a:t>عندو مشاكيل</a:t>
            </a:r>
            <a:r>
              <a:rPr lang="en-US" sz="2400" b="1" dirty="0"/>
              <a:t> / </a:t>
            </a:r>
            <a:r>
              <a:rPr lang="en-US" sz="2400" b="1" dirty="0" err="1"/>
              <a:t>ʕandu</a:t>
            </a:r>
            <a:r>
              <a:rPr lang="en-US" sz="2400" b="1" dirty="0"/>
              <a:t>ː </a:t>
            </a:r>
            <a:r>
              <a:rPr lang="en-US" sz="2400" b="1" dirty="0" err="1"/>
              <a:t>maʃaːkiːl</a:t>
            </a:r>
            <a:r>
              <a:rPr lang="en-US" sz="2400" b="1" dirty="0"/>
              <a:t> / `he has a problem’.</a:t>
            </a:r>
          </a:p>
        </p:txBody>
      </p:sp>
      <p:sp>
        <p:nvSpPr>
          <p:cNvPr id="8" name="Rectangle: Rounded Corners 7">
            <a:extLst>
              <a:ext uri="{FF2B5EF4-FFF2-40B4-BE49-F238E27FC236}">
                <a16:creationId xmlns:a16="http://schemas.microsoft.com/office/drawing/2014/main" id="{57BB680B-C7A1-4DA9-B6C9-32CD44451B05}"/>
              </a:ext>
            </a:extLst>
          </p:cNvPr>
          <p:cNvSpPr/>
          <p:nvPr/>
        </p:nvSpPr>
        <p:spPr>
          <a:xfrm>
            <a:off x="11456795" y="6320579"/>
            <a:ext cx="615696" cy="409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26</a:t>
            </a:r>
          </a:p>
        </p:txBody>
      </p:sp>
    </p:spTree>
    <p:extLst>
      <p:ext uri="{BB962C8B-B14F-4D97-AF65-F5344CB8AC3E}">
        <p14:creationId xmlns:p14="http://schemas.microsoft.com/office/powerpoint/2010/main" val="279651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291715A-45F0-494F-A442-D945084E0D72}"/>
              </a:ext>
            </a:extLst>
          </p:cNvPr>
          <p:cNvSpPr/>
          <p:nvPr/>
        </p:nvSpPr>
        <p:spPr>
          <a:xfrm>
            <a:off x="206062" y="218942"/>
            <a:ext cx="3368411" cy="428252"/>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t>Results discussion</a:t>
            </a:r>
          </a:p>
        </p:txBody>
      </p:sp>
      <p:sp>
        <p:nvSpPr>
          <p:cNvPr id="2" name="TextBox 1">
            <a:extLst>
              <a:ext uri="{FF2B5EF4-FFF2-40B4-BE49-F238E27FC236}">
                <a16:creationId xmlns:a16="http://schemas.microsoft.com/office/drawing/2014/main" id="{0FA20C95-4E2D-46B2-9442-46D535CAB026}"/>
              </a:ext>
            </a:extLst>
          </p:cNvPr>
          <p:cNvSpPr txBox="1"/>
          <p:nvPr/>
        </p:nvSpPr>
        <p:spPr>
          <a:xfrm>
            <a:off x="534020" y="1149605"/>
            <a:ext cx="5263276" cy="461665"/>
          </a:xfrm>
          <a:prstGeom prst="rect">
            <a:avLst/>
          </a:prstGeom>
          <a:noFill/>
        </p:spPr>
        <p:txBody>
          <a:bodyPr wrap="square" rtlCol="0">
            <a:spAutoFit/>
          </a:bodyPr>
          <a:lstStyle/>
          <a:p>
            <a:r>
              <a:rPr lang="en-US" sz="2400" dirty="0"/>
              <a:t>Size of the corpus is: 91.592 tokens</a:t>
            </a:r>
          </a:p>
        </p:txBody>
      </p:sp>
      <p:sp>
        <p:nvSpPr>
          <p:cNvPr id="5" name="Rectangle: Rounded Corners 4">
            <a:extLst>
              <a:ext uri="{FF2B5EF4-FFF2-40B4-BE49-F238E27FC236}">
                <a16:creationId xmlns:a16="http://schemas.microsoft.com/office/drawing/2014/main" id="{570CBEF0-9E70-40D6-939A-094D858076FB}"/>
              </a:ext>
            </a:extLst>
          </p:cNvPr>
          <p:cNvSpPr/>
          <p:nvPr/>
        </p:nvSpPr>
        <p:spPr>
          <a:xfrm>
            <a:off x="11456795" y="6320579"/>
            <a:ext cx="615696" cy="409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27</a:t>
            </a:r>
          </a:p>
        </p:txBody>
      </p:sp>
      <p:graphicFrame>
        <p:nvGraphicFramePr>
          <p:cNvPr id="9" name="Chart 8">
            <a:extLst>
              <a:ext uri="{FF2B5EF4-FFF2-40B4-BE49-F238E27FC236}">
                <a16:creationId xmlns:a16="http://schemas.microsoft.com/office/drawing/2014/main" id="{7D735153-17BF-4530-AE34-91BDBEDFDDD2}"/>
              </a:ext>
            </a:extLst>
          </p:cNvPr>
          <p:cNvGraphicFramePr>
            <a:graphicFrameLocks/>
          </p:cNvGraphicFramePr>
          <p:nvPr>
            <p:extLst>
              <p:ext uri="{D42A27DB-BD31-4B8C-83A1-F6EECF244321}">
                <p14:modId xmlns:p14="http://schemas.microsoft.com/office/powerpoint/2010/main" val="1949323924"/>
              </p:ext>
            </p:extLst>
          </p:nvPr>
        </p:nvGraphicFramePr>
        <p:xfrm>
          <a:off x="1536192" y="1865376"/>
          <a:ext cx="7955280" cy="42611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2364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291715A-45F0-494F-A442-D945084E0D72}"/>
              </a:ext>
            </a:extLst>
          </p:cNvPr>
          <p:cNvSpPr/>
          <p:nvPr/>
        </p:nvSpPr>
        <p:spPr>
          <a:xfrm>
            <a:off x="206062" y="218942"/>
            <a:ext cx="3368411" cy="428252"/>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t>Results discussion</a:t>
            </a:r>
          </a:p>
        </p:txBody>
      </p:sp>
      <p:sp>
        <p:nvSpPr>
          <p:cNvPr id="2" name="TextBox 1">
            <a:extLst>
              <a:ext uri="{FF2B5EF4-FFF2-40B4-BE49-F238E27FC236}">
                <a16:creationId xmlns:a16="http://schemas.microsoft.com/office/drawing/2014/main" id="{0FA20C95-4E2D-46B2-9442-46D535CAB026}"/>
              </a:ext>
            </a:extLst>
          </p:cNvPr>
          <p:cNvSpPr txBox="1"/>
          <p:nvPr/>
        </p:nvSpPr>
        <p:spPr>
          <a:xfrm>
            <a:off x="534020" y="1149605"/>
            <a:ext cx="5263276" cy="461665"/>
          </a:xfrm>
          <a:prstGeom prst="rect">
            <a:avLst/>
          </a:prstGeom>
          <a:noFill/>
        </p:spPr>
        <p:txBody>
          <a:bodyPr wrap="square" rtlCol="0">
            <a:spAutoFit/>
          </a:bodyPr>
          <a:lstStyle/>
          <a:p>
            <a:r>
              <a:rPr lang="en-US" sz="2400" dirty="0"/>
              <a:t>Size of the corpus is: 91.592 tokens</a:t>
            </a:r>
          </a:p>
        </p:txBody>
      </p:sp>
      <p:sp>
        <p:nvSpPr>
          <p:cNvPr id="5" name="Rectangle: Rounded Corners 4">
            <a:extLst>
              <a:ext uri="{FF2B5EF4-FFF2-40B4-BE49-F238E27FC236}">
                <a16:creationId xmlns:a16="http://schemas.microsoft.com/office/drawing/2014/main" id="{570CBEF0-9E70-40D6-939A-094D858076FB}"/>
              </a:ext>
            </a:extLst>
          </p:cNvPr>
          <p:cNvSpPr/>
          <p:nvPr/>
        </p:nvSpPr>
        <p:spPr>
          <a:xfrm>
            <a:off x="11456795" y="6320579"/>
            <a:ext cx="615696" cy="409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28</a:t>
            </a:r>
          </a:p>
        </p:txBody>
      </p:sp>
      <p:graphicFrame>
        <p:nvGraphicFramePr>
          <p:cNvPr id="9" name="Chart 8">
            <a:extLst>
              <a:ext uri="{FF2B5EF4-FFF2-40B4-BE49-F238E27FC236}">
                <a16:creationId xmlns:a16="http://schemas.microsoft.com/office/drawing/2014/main" id="{7D735153-17BF-4530-AE34-91BDBEDFDDD2}"/>
              </a:ext>
            </a:extLst>
          </p:cNvPr>
          <p:cNvGraphicFramePr>
            <a:graphicFrameLocks/>
          </p:cNvGraphicFramePr>
          <p:nvPr>
            <p:extLst>
              <p:ext uri="{D42A27DB-BD31-4B8C-83A1-F6EECF244321}">
                <p14:modId xmlns:p14="http://schemas.microsoft.com/office/powerpoint/2010/main" val="3303586476"/>
              </p:ext>
            </p:extLst>
          </p:nvPr>
        </p:nvGraphicFramePr>
        <p:xfrm>
          <a:off x="1804416" y="1732610"/>
          <a:ext cx="7985760" cy="452537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1742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291715A-45F0-494F-A442-D945084E0D72}"/>
              </a:ext>
            </a:extLst>
          </p:cNvPr>
          <p:cNvSpPr/>
          <p:nvPr/>
        </p:nvSpPr>
        <p:spPr>
          <a:xfrm>
            <a:off x="206062" y="218942"/>
            <a:ext cx="3368411" cy="428252"/>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t>Results discussion</a:t>
            </a:r>
          </a:p>
        </p:txBody>
      </p:sp>
      <p:sp>
        <p:nvSpPr>
          <p:cNvPr id="2" name="TextBox 1">
            <a:extLst>
              <a:ext uri="{FF2B5EF4-FFF2-40B4-BE49-F238E27FC236}">
                <a16:creationId xmlns:a16="http://schemas.microsoft.com/office/drawing/2014/main" id="{0FA20C95-4E2D-46B2-9442-46D535CAB026}"/>
              </a:ext>
            </a:extLst>
          </p:cNvPr>
          <p:cNvSpPr txBox="1"/>
          <p:nvPr/>
        </p:nvSpPr>
        <p:spPr>
          <a:xfrm>
            <a:off x="534020" y="1149605"/>
            <a:ext cx="5263276" cy="461665"/>
          </a:xfrm>
          <a:prstGeom prst="rect">
            <a:avLst/>
          </a:prstGeom>
          <a:noFill/>
        </p:spPr>
        <p:txBody>
          <a:bodyPr wrap="square" rtlCol="0">
            <a:spAutoFit/>
          </a:bodyPr>
          <a:lstStyle/>
          <a:p>
            <a:r>
              <a:rPr lang="en-US" sz="2400" dirty="0"/>
              <a:t>Size of the corpus is: 91.592</a:t>
            </a:r>
            <a:r>
              <a:rPr lang="en-US" dirty="0"/>
              <a:t> </a:t>
            </a:r>
            <a:r>
              <a:rPr lang="en-US" sz="2400" dirty="0"/>
              <a:t>tokens</a:t>
            </a:r>
          </a:p>
        </p:txBody>
      </p:sp>
      <p:sp>
        <p:nvSpPr>
          <p:cNvPr id="5" name="Rectangle: Rounded Corners 4">
            <a:extLst>
              <a:ext uri="{FF2B5EF4-FFF2-40B4-BE49-F238E27FC236}">
                <a16:creationId xmlns:a16="http://schemas.microsoft.com/office/drawing/2014/main" id="{570CBEF0-9E70-40D6-939A-094D858076FB}"/>
              </a:ext>
            </a:extLst>
          </p:cNvPr>
          <p:cNvSpPr/>
          <p:nvPr/>
        </p:nvSpPr>
        <p:spPr>
          <a:xfrm>
            <a:off x="11456795" y="6320579"/>
            <a:ext cx="615696" cy="409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29</a:t>
            </a:r>
          </a:p>
        </p:txBody>
      </p:sp>
      <p:graphicFrame>
        <p:nvGraphicFramePr>
          <p:cNvPr id="6" name="Chart 5">
            <a:extLst>
              <a:ext uri="{FF2B5EF4-FFF2-40B4-BE49-F238E27FC236}">
                <a16:creationId xmlns:a16="http://schemas.microsoft.com/office/drawing/2014/main" id="{7D735153-17BF-4530-AE34-91BDBEDFDDD2}"/>
              </a:ext>
            </a:extLst>
          </p:cNvPr>
          <p:cNvGraphicFramePr>
            <a:graphicFrameLocks/>
          </p:cNvGraphicFramePr>
          <p:nvPr>
            <p:extLst>
              <p:ext uri="{D42A27DB-BD31-4B8C-83A1-F6EECF244321}">
                <p14:modId xmlns:p14="http://schemas.microsoft.com/office/powerpoint/2010/main" val="3158577240"/>
              </p:ext>
            </p:extLst>
          </p:nvPr>
        </p:nvGraphicFramePr>
        <p:xfrm>
          <a:off x="2139696" y="1938528"/>
          <a:ext cx="7296912" cy="42062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3158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10"/>
          <p:cNvGrpSpPr>
            <a:grpSpLocks/>
          </p:cNvGrpSpPr>
          <p:nvPr/>
        </p:nvGrpSpPr>
        <p:grpSpPr bwMode="auto">
          <a:xfrm flipH="1">
            <a:off x="0" y="1424084"/>
            <a:ext cx="3229411" cy="4309485"/>
            <a:chOff x="9649462" y="1511301"/>
            <a:chExt cx="2531368" cy="5232400"/>
          </a:xfrm>
        </p:grpSpPr>
        <p:sp>
          <p:nvSpPr>
            <p:cNvPr id="84" name="Freeform: Shape 44">
              <a:extLst>
                <a:ext uri="{FF2B5EF4-FFF2-40B4-BE49-F238E27FC236}">
                  <a16:creationId xmlns:a16="http://schemas.microsoft.com/office/drawing/2014/main" id="{72C5B6CA-D1B9-4D2A-BF17-463879D2E4FC}"/>
                </a:ext>
              </a:extLst>
            </p:cNvPr>
            <p:cNvSpPr/>
            <p:nvPr/>
          </p:nvSpPr>
          <p:spPr>
            <a:xfrm>
              <a:off x="10083126" y="1511301"/>
              <a:ext cx="2097702" cy="1307061"/>
            </a:xfrm>
            <a:custGeom>
              <a:avLst/>
              <a:gdLst>
                <a:gd name="connsiteX0" fmla="*/ 1920711 w 2341934"/>
                <a:gd name="connsiteY0" fmla="*/ 0 h 1306513"/>
                <a:gd name="connsiteX1" fmla="*/ 2319274 w 2341934"/>
                <a:gd name="connsiteY1" fmla="*/ 0 h 1306513"/>
                <a:gd name="connsiteX2" fmla="*/ 2341934 w 2341934"/>
                <a:gd name="connsiteY2" fmla="*/ 0 h 1306513"/>
                <a:gd name="connsiteX3" fmla="*/ 2341934 w 2341934"/>
                <a:gd name="connsiteY3" fmla="*/ 1306513 h 1306513"/>
                <a:gd name="connsiteX4" fmla="*/ 1920711 w 2341934"/>
                <a:gd name="connsiteY4" fmla="*/ 1306513 h 1306513"/>
                <a:gd name="connsiteX5" fmla="*/ 1885736 w 2341934"/>
                <a:gd name="connsiteY5" fmla="*/ 1306513 h 1306513"/>
                <a:gd name="connsiteX6" fmla="*/ 0 w 2341934"/>
                <a:gd name="connsiteY6" fmla="*/ 1306513 h 1306513"/>
                <a:gd name="connsiteX7" fmla="*/ 206936 w 2341934"/>
                <a:gd name="connsiteY7" fmla="*/ 787408 h 1306513"/>
                <a:gd name="connsiteX8" fmla="*/ 1871163 w 2341934"/>
                <a:gd name="connsiteY8" fmla="*/ 2917 h 1306513"/>
                <a:gd name="connsiteX9" fmla="*/ 1920711 w 2341934"/>
                <a:gd name="connsiteY9" fmla="*/ 0 h 1306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41934" h="1306513">
                  <a:moveTo>
                    <a:pt x="1920711" y="0"/>
                  </a:moveTo>
                  <a:cubicBezTo>
                    <a:pt x="1920711" y="0"/>
                    <a:pt x="1920711" y="0"/>
                    <a:pt x="2319274" y="0"/>
                  </a:cubicBezTo>
                  <a:lnTo>
                    <a:pt x="2341934" y="0"/>
                  </a:lnTo>
                  <a:lnTo>
                    <a:pt x="2341934" y="1306513"/>
                  </a:lnTo>
                  <a:lnTo>
                    <a:pt x="1920711" y="1306513"/>
                  </a:lnTo>
                  <a:cubicBezTo>
                    <a:pt x="1909053" y="1306513"/>
                    <a:pt x="1897395" y="1306513"/>
                    <a:pt x="1885736" y="1306513"/>
                  </a:cubicBezTo>
                  <a:cubicBezTo>
                    <a:pt x="1885736" y="1306513"/>
                    <a:pt x="1885736" y="1306513"/>
                    <a:pt x="0" y="1306513"/>
                  </a:cubicBezTo>
                  <a:cubicBezTo>
                    <a:pt x="20402" y="1178195"/>
                    <a:pt x="75780" y="1017797"/>
                    <a:pt x="206936" y="787408"/>
                  </a:cubicBezTo>
                  <a:cubicBezTo>
                    <a:pt x="582917" y="119569"/>
                    <a:pt x="1495182" y="14582"/>
                    <a:pt x="1871163" y="2917"/>
                  </a:cubicBezTo>
                  <a:cubicBezTo>
                    <a:pt x="1888651" y="0"/>
                    <a:pt x="1906138" y="0"/>
                    <a:pt x="1920711"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sz="1722"/>
            </a:p>
          </p:txBody>
        </p:sp>
        <p:sp>
          <p:nvSpPr>
            <p:cNvPr id="85" name="Freeform: Shape 63">
              <a:extLst>
                <a:ext uri="{FF2B5EF4-FFF2-40B4-BE49-F238E27FC236}">
                  <a16:creationId xmlns:a16="http://schemas.microsoft.com/office/drawing/2014/main" id="{BDB73162-66B0-445C-B84B-34079C11D9E2}"/>
                </a:ext>
              </a:extLst>
            </p:cNvPr>
            <p:cNvSpPr/>
            <p:nvPr/>
          </p:nvSpPr>
          <p:spPr>
            <a:xfrm>
              <a:off x="9701504" y="2818362"/>
              <a:ext cx="2479325" cy="1309829"/>
            </a:xfrm>
            <a:custGeom>
              <a:avLst/>
              <a:gdLst>
                <a:gd name="connsiteX0" fmla="*/ 425525 w 2767384"/>
                <a:gd name="connsiteY0" fmla="*/ 0 h 1309688"/>
                <a:gd name="connsiteX1" fmla="*/ 2599784 w 2767384"/>
                <a:gd name="connsiteY1" fmla="*/ 0 h 1309688"/>
                <a:gd name="connsiteX2" fmla="*/ 2737293 w 2767384"/>
                <a:gd name="connsiteY2" fmla="*/ 0 h 1309688"/>
                <a:gd name="connsiteX3" fmla="*/ 2767384 w 2767384"/>
                <a:gd name="connsiteY3" fmla="*/ 0 h 1309688"/>
                <a:gd name="connsiteX4" fmla="*/ 2767384 w 2767384"/>
                <a:gd name="connsiteY4" fmla="*/ 1309688 h 1309688"/>
                <a:gd name="connsiteX5" fmla="*/ 2346217 w 2767384"/>
                <a:gd name="connsiteY5" fmla="*/ 1309688 h 1309688"/>
                <a:gd name="connsiteX6" fmla="*/ 2267524 w 2767384"/>
                <a:gd name="connsiteY6" fmla="*/ 1303854 h 1309688"/>
                <a:gd name="connsiteX7" fmla="*/ 0 w 2767384"/>
                <a:gd name="connsiteY7" fmla="*/ 1303854 h 1309688"/>
                <a:gd name="connsiteX8" fmla="*/ 393465 w 2767384"/>
                <a:gd name="connsiteY8" fmla="*/ 778812 h 1309688"/>
                <a:gd name="connsiteX9" fmla="*/ 425525 w 2767384"/>
                <a:gd name="connsiteY9" fmla="*/ 2917 h 1309688"/>
                <a:gd name="connsiteX10" fmla="*/ 425525 w 2767384"/>
                <a:gd name="connsiteY10" fmla="*/ 0 h 1309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67384" h="1309688">
                  <a:moveTo>
                    <a:pt x="425525" y="0"/>
                  </a:moveTo>
                  <a:cubicBezTo>
                    <a:pt x="425525" y="0"/>
                    <a:pt x="425525" y="0"/>
                    <a:pt x="2599784" y="0"/>
                  </a:cubicBezTo>
                  <a:cubicBezTo>
                    <a:pt x="2599784" y="0"/>
                    <a:pt x="2599784" y="0"/>
                    <a:pt x="2737293" y="0"/>
                  </a:cubicBezTo>
                  <a:lnTo>
                    <a:pt x="2767384" y="0"/>
                  </a:lnTo>
                  <a:lnTo>
                    <a:pt x="2767384" y="1309688"/>
                  </a:lnTo>
                  <a:lnTo>
                    <a:pt x="2346217" y="1309688"/>
                  </a:lnTo>
                  <a:cubicBezTo>
                    <a:pt x="2319986" y="1309688"/>
                    <a:pt x="2293755" y="1306771"/>
                    <a:pt x="2267524" y="1303854"/>
                  </a:cubicBezTo>
                  <a:cubicBezTo>
                    <a:pt x="2267524" y="1303854"/>
                    <a:pt x="2267524" y="1303854"/>
                    <a:pt x="0" y="1303854"/>
                  </a:cubicBezTo>
                  <a:cubicBezTo>
                    <a:pt x="90351" y="1233849"/>
                    <a:pt x="271054" y="1175511"/>
                    <a:pt x="393465" y="778812"/>
                  </a:cubicBezTo>
                  <a:cubicBezTo>
                    <a:pt x="510047" y="402532"/>
                    <a:pt x="381807" y="280023"/>
                    <a:pt x="425525" y="2917"/>
                  </a:cubicBezTo>
                  <a:cubicBezTo>
                    <a:pt x="425525" y="2917"/>
                    <a:pt x="425525" y="0"/>
                    <a:pt x="42552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sz="1722" dirty="0"/>
            </a:p>
          </p:txBody>
        </p:sp>
        <p:sp>
          <p:nvSpPr>
            <p:cNvPr id="86" name="Freeform: Shape 65">
              <a:extLst>
                <a:ext uri="{FF2B5EF4-FFF2-40B4-BE49-F238E27FC236}">
                  <a16:creationId xmlns:a16="http://schemas.microsoft.com/office/drawing/2014/main" id="{EAB31785-518C-4DD7-ABDC-BD8DAF4FCA93}"/>
                </a:ext>
              </a:extLst>
            </p:cNvPr>
            <p:cNvSpPr/>
            <p:nvPr/>
          </p:nvSpPr>
          <p:spPr>
            <a:xfrm>
              <a:off x="9649462" y="4121277"/>
              <a:ext cx="2531365" cy="1315362"/>
            </a:xfrm>
            <a:custGeom>
              <a:avLst/>
              <a:gdLst>
                <a:gd name="connsiteX0" fmla="*/ 58295 w 2826122"/>
                <a:gd name="connsiteY0" fmla="*/ 0 h 1316038"/>
                <a:gd name="connsiteX1" fmla="*/ 2792299 w 2826122"/>
                <a:gd name="connsiteY1" fmla="*/ 0 h 1316038"/>
                <a:gd name="connsiteX2" fmla="*/ 2821119 w 2826122"/>
                <a:gd name="connsiteY2" fmla="*/ 39 h 1316038"/>
                <a:gd name="connsiteX3" fmla="*/ 2826122 w 2826122"/>
                <a:gd name="connsiteY3" fmla="*/ 45 h 1316038"/>
                <a:gd name="connsiteX4" fmla="*/ 2826122 w 2826122"/>
                <a:gd name="connsiteY4" fmla="*/ 1316038 h 1316038"/>
                <a:gd name="connsiteX5" fmla="*/ 2404642 w 2826122"/>
                <a:gd name="connsiteY5" fmla="*/ 1316038 h 1316038"/>
                <a:gd name="connsiteX6" fmla="*/ 2352177 w 2826122"/>
                <a:gd name="connsiteY6" fmla="*/ 1313120 h 1316038"/>
                <a:gd name="connsiteX7" fmla="*/ 492587 w 2826122"/>
                <a:gd name="connsiteY7" fmla="*/ 1313120 h 1316038"/>
                <a:gd name="connsiteX8" fmla="*/ 550882 w 2826122"/>
                <a:gd name="connsiteY8" fmla="*/ 1196398 h 1316038"/>
                <a:gd name="connsiteX9" fmla="*/ 352681 w 2826122"/>
                <a:gd name="connsiteY9" fmla="*/ 997971 h 1316038"/>
                <a:gd name="connsiteX10" fmla="*/ 451781 w 2826122"/>
                <a:gd name="connsiteY10" fmla="*/ 843315 h 1316038"/>
                <a:gd name="connsiteX11" fmla="*/ 279813 w 2826122"/>
                <a:gd name="connsiteY11" fmla="*/ 732429 h 1316038"/>
                <a:gd name="connsiteX12" fmla="*/ 311875 w 2826122"/>
                <a:gd name="connsiteY12" fmla="*/ 434789 h 1316038"/>
                <a:gd name="connsiteX13" fmla="*/ 0 w 2826122"/>
                <a:gd name="connsiteY13" fmla="*/ 107968 h 1316038"/>
                <a:gd name="connsiteX14" fmla="*/ 52465 w 2826122"/>
                <a:gd name="connsiteY14" fmla="*/ 5836 h 1316038"/>
                <a:gd name="connsiteX15" fmla="*/ 58295 w 2826122"/>
                <a:gd name="connsiteY15" fmla="*/ 0 h 131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26122" h="1316038">
                  <a:moveTo>
                    <a:pt x="58295" y="0"/>
                  </a:moveTo>
                  <a:cubicBezTo>
                    <a:pt x="58295" y="0"/>
                    <a:pt x="58295" y="0"/>
                    <a:pt x="2792299" y="0"/>
                  </a:cubicBezTo>
                  <a:cubicBezTo>
                    <a:pt x="2792299" y="0"/>
                    <a:pt x="2792299" y="0"/>
                    <a:pt x="2821119" y="39"/>
                  </a:cubicBezTo>
                  <a:lnTo>
                    <a:pt x="2826122" y="45"/>
                  </a:lnTo>
                  <a:lnTo>
                    <a:pt x="2826122" y="1316038"/>
                  </a:lnTo>
                  <a:lnTo>
                    <a:pt x="2404642" y="1316038"/>
                  </a:lnTo>
                  <a:cubicBezTo>
                    <a:pt x="2387153" y="1316038"/>
                    <a:pt x="2369665" y="1313120"/>
                    <a:pt x="2352177" y="1313120"/>
                  </a:cubicBezTo>
                  <a:cubicBezTo>
                    <a:pt x="2352177" y="1313120"/>
                    <a:pt x="2352177" y="1313120"/>
                    <a:pt x="492587" y="1313120"/>
                  </a:cubicBezTo>
                  <a:cubicBezTo>
                    <a:pt x="515905" y="1272268"/>
                    <a:pt x="539223" y="1231415"/>
                    <a:pt x="550882" y="1196398"/>
                  </a:cubicBezTo>
                  <a:cubicBezTo>
                    <a:pt x="577114" y="1097185"/>
                    <a:pt x="399316" y="1041742"/>
                    <a:pt x="352681" y="997971"/>
                  </a:cubicBezTo>
                  <a:cubicBezTo>
                    <a:pt x="285642" y="933774"/>
                    <a:pt x="408061" y="898758"/>
                    <a:pt x="451781" y="843315"/>
                  </a:cubicBezTo>
                  <a:cubicBezTo>
                    <a:pt x="492587" y="787872"/>
                    <a:pt x="288557" y="828725"/>
                    <a:pt x="279813" y="732429"/>
                  </a:cubicBezTo>
                  <a:cubicBezTo>
                    <a:pt x="273984" y="653642"/>
                    <a:pt x="408061" y="531084"/>
                    <a:pt x="311875" y="434789"/>
                  </a:cubicBezTo>
                  <a:cubicBezTo>
                    <a:pt x="212775" y="335575"/>
                    <a:pt x="0" y="291805"/>
                    <a:pt x="0" y="107968"/>
                  </a:cubicBezTo>
                  <a:cubicBezTo>
                    <a:pt x="0" y="61279"/>
                    <a:pt x="20403" y="32099"/>
                    <a:pt x="52465" y="5836"/>
                  </a:cubicBezTo>
                  <a:cubicBezTo>
                    <a:pt x="52465" y="5836"/>
                    <a:pt x="55380" y="2918"/>
                    <a:pt x="58295" y="0"/>
                  </a:cubicBezTo>
                  <a:close/>
                </a:path>
              </a:pathLst>
            </a:custGeom>
            <a:solidFill>
              <a:srgbClr val="FFC9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sz="1722"/>
            </a:p>
          </p:txBody>
        </p:sp>
        <p:sp>
          <p:nvSpPr>
            <p:cNvPr id="87" name="Freeform: Shape 76">
              <a:extLst>
                <a:ext uri="{FF2B5EF4-FFF2-40B4-BE49-F238E27FC236}">
                  <a16:creationId xmlns:a16="http://schemas.microsoft.com/office/drawing/2014/main" id="{762C4871-4AF6-4DF8-88C4-9347D5A439C4}"/>
                </a:ext>
              </a:extLst>
            </p:cNvPr>
            <p:cNvSpPr/>
            <p:nvPr/>
          </p:nvSpPr>
          <p:spPr>
            <a:xfrm>
              <a:off x="10042241" y="5433872"/>
              <a:ext cx="2138589" cy="1309829"/>
            </a:xfrm>
            <a:custGeom>
              <a:avLst/>
              <a:gdLst>
                <a:gd name="connsiteX0" fmla="*/ 51079 w 2387342"/>
                <a:gd name="connsiteY0" fmla="*/ 0 h 1309687"/>
                <a:gd name="connsiteX1" fmla="*/ 53993 w 2387342"/>
                <a:gd name="connsiteY1" fmla="*/ 0 h 1309687"/>
                <a:gd name="connsiteX2" fmla="*/ 2266616 w 2387342"/>
                <a:gd name="connsiteY2" fmla="*/ 0 h 1309687"/>
                <a:gd name="connsiteX3" fmla="*/ 2387342 w 2387342"/>
                <a:gd name="connsiteY3" fmla="*/ 0 h 1309687"/>
                <a:gd name="connsiteX4" fmla="*/ 2387342 w 2387342"/>
                <a:gd name="connsiteY4" fmla="*/ 1309687 h 1309687"/>
                <a:gd name="connsiteX5" fmla="*/ 1234425 w 2387342"/>
                <a:gd name="connsiteY5" fmla="*/ 1309687 h 1309687"/>
                <a:gd name="connsiteX6" fmla="*/ 1238933 w 2387342"/>
                <a:gd name="connsiteY6" fmla="*/ 1222010 h 1309687"/>
                <a:gd name="connsiteX7" fmla="*/ 972107 w 2387342"/>
                <a:gd name="connsiteY7" fmla="*/ 460870 h 1309687"/>
                <a:gd name="connsiteX8" fmla="*/ 27761 w 2387342"/>
                <a:gd name="connsiteY8" fmla="*/ 236269 h 1309687"/>
                <a:gd name="connsiteX9" fmla="*/ 51079 w 2387342"/>
                <a:gd name="connsiteY9" fmla="*/ 0 h 1309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7342" h="1309687">
                  <a:moveTo>
                    <a:pt x="51079" y="0"/>
                  </a:moveTo>
                  <a:cubicBezTo>
                    <a:pt x="51079" y="0"/>
                    <a:pt x="51079" y="0"/>
                    <a:pt x="53993" y="0"/>
                  </a:cubicBezTo>
                  <a:cubicBezTo>
                    <a:pt x="53993" y="0"/>
                    <a:pt x="53993" y="0"/>
                    <a:pt x="2266616" y="0"/>
                  </a:cubicBezTo>
                  <a:lnTo>
                    <a:pt x="2387342" y="0"/>
                  </a:lnTo>
                  <a:lnTo>
                    <a:pt x="2387342" y="1309687"/>
                  </a:lnTo>
                  <a:lnTo>
                    <a:pt x="1234425" y="1309687"/>
                  </a:lnTo>
                  <a:lnTo>
                    <a:pt x="1238933" y="1222010"/>
                  </a:lnTo>
                  <a:cubicBezTo>
                    <a:pt x="1234789" y="989513"/>
                    <a:pt x="1130226" y="583380"/>
                    <a:pt x="972107" y="460870"/>
                  </a:cubicBezTo>
                  <a:cubicBezTo>
                    <a:pt x="788484" y="320859"/>
                    <a:pt x="112286" y="361696"/>
                    <a:pt x="27761" y="236269"/>
                  </a:cubicBezTo>
                  <a:cubicBezTo>
                    <a:pt x="-27617" y="154596"/>
                    <a:pt x="10274" y="72923"/>
                    <a:pt x="51079"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sz="1722"/>
            </a:p>
          </p:txBody>
        </p:sp>
      </p:grpSp>
      <p:sp>
        <p:nvSpPr>
          <p:cNvPr id="83" name="Arc 82">
            <a:extLst>
              <a:ext uri="{FF2B5EF4-FFF2-40B4-BE49-F238E27FC236}">
                <a16:creationId xmlns:a16="http://schemas.microsoft.com/office/drawing/2014/main" id="{0990E8F6-B7A7-4B09-B7F7-86D3FE182F76}"/>
              </a:ext>
            </a:extLst>
          </p:cNvPr>
          <p:cNvSpPr/>
          <p:nvPr/>
        </p:nvSpPr>
        <p:spPr bwMode="auto">
          <a:xfrm rot="20608469">
            <a:off x="5414055" y="2272727"/>
            <a:ext cx="729619" cy="621986"/>
          </a:xfrm>
          <a:prstGeom prst="arc">
            <a:avLst>
              <a:gd name="adj1" fmla="val 13210804"/>
              <a:gd name="adj2" fmla="val 11692028"/>
            </a:avLst>
          </a:prstGeom>
          <a:ln w="38100">
            <a:solidFill>
              <a:schemeClr val="accent2"/>
            </a:solidFill>
            <a:prstDash val="lgDash"/>
            <a:headEnd type="oval"/>
            <a:tailEnd type="ova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vi-VN" sz="1722"/>
          </a:p>
        </p:txBody>
      </p:sp>
      <p:sp>
        <p:nvSpPr>
          <p:cNvPr id="81" name="Arc 80">
            <a:extLst>
              <a:ext uri="{FF2B5EF4-FFF2-40B4-BE49-F238E27FC236}">
                <a16:creationId xmlns:a16="http://schemas.microsoft.com/office/drawing/2014/main" id="{B110A8DF-DD19-4797-9A9F-2FC0D4F70904}"/>
              </a:ext>
            </a:extLst>
          </p:cNvPr>
          <p:cNvSpPr/>
          <p:nvPr/>
        </p:nvSpPr>
        <p:spPr bwMode="auto">
          <a:xfrm>
            <a:off x="5446645" y="3668277"/>
            <a:ext cx="748862" cy="620846"/>
          </a:xfrm>
          <a:prstGeom prst="arc">
            <a:avLst>
              <a:gd name="adj1" fmla="val 11614926"/>
              <a:gd name="adj2" fmla="val 9944261"/>
            </a:avLst>
          </a:prstGeom>
          <a:ln w="38100">
            <a:solidFill>
              <a:schemeClr val="accent3"/>
            </a:solidFill>
            <a:prstDash val="lgDash"/>
            <a:headEnd type="oval"/>
            <a:tailEnd type="ova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vi-VN" sz="1722"/>
          </a:p>
        </p:txBody>
      </p:sp>
      <p:cxnSp>
        <p:nvCxnSpPr>
          <p:cNvPr id="72" name="Straight Connector 32">
            <a:extLst>
              <a:ext uri="{FF2B5EF4-FFF2-40B4-BE49-F238E27FC236}">
                <a16:creationId xmlns:a16="http://schemas.microsoft.com/office/drawing/2014/main" id="{8BBDA6FC-01EF-42DA-9AF7-40B2915588FA}"/>
              </a:ext>
            </a:extLst>
          </p:cNvPr>
          <p:cNvCxnSpPr>
            <a:cxnSpLocks/>
          </p:cNvCxnSpPr>
          <p:nvPr/>
        </p:nvCxnSpPr>
        <p:spPr>
          <a:xfrm>
            <a:off x="3032490" y="2559641"/>
            <a:ext cx="2099270" cy="0"/>
          </a:xfrm>
          <a:prstGeom prst="line">
            <a:avLst/>
          </a:prstGeom>
          <a:ln w="38100">
            <a:solidFill>
              <a:srgbClr val="00B0F0"/>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 name="Straight Connector 34">
            <a:extLst>
              <a:ext uri="{FF2B5EF4-FFF2-40B4-BE49-F238E27FC236}">
                <a16:creationId xmlns:a16="http://schemas.microsoft.com/office/drawing/2014/main" id="{88AF82FE-6F6C-49E8-91DB-BA7617B5BD25}"/>
              </a:ext>
            </a:extLst>
          </p:cNvPr>
          <p:cNvCxnSpPr>
            <a:cxnSpLocks/>
          </p:cNvCxnSpPr>
          <p:nvPr/>
        </p:nvCxnSpPr>
        <p:spPr>
          <a:xfrm>
            <a:off x="3260827" y="4005999"/>
            <a:ext cx="1970440" cy="0"/>
          </a:xfrm>
          <a:prstGeom prst="line">
            <a:avLst/>
          </a:prstGeom>
          <a:ln w="38100">
            <a:solidFill>
              <a:srgbClr val="00B0F0"/>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8BD0F0C-EDA3-4684-AC43-827E7D90C81D}"/>
              </a:ext>
            </a:extLst>
          </p:cNvPr>
          <p:cNvSpPr txBox="1"/>
          <p:nvPr/>
        </p:nvSpPr>
        <p:spPr>
          <a:xfrm>
            <a:off x="6195507" y="2181805"/>
            <a:ext cx="5691560" cy="769441"/>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The creation of a morphological analyzer customized to dialectal characteristics.</a:t>
            </a:r>
          </a:p>
        </p:txBody>
      </p:sp>
      <p:sp>
        <p:nvSpPr>
          <p:cNvPr id="49" name="TextBox 48">
            <a:extLst>
              <a:ext uri="{FF2B5EF4-FFF2-40B4-BE49-F238E27FC236}">
                <a16:creationId xmlns:a16="http://schemas.microsoft.com/office/drawing/2014/main" id="{D00A53B5-965F-428F-9E48-99E161FF8011}"/>
              </a:ext>
            </a:extLst>
          </p:cNvPr>
          <p:cNvSpPr txBox="1"/>
          <p:nvPr/>
        </p:nvSpPr>
        <p:spPr>
          <a:xfrm>
            <a:off x="6295014" y="3615844"/>
            <a:ext cx="5691560" cy="769441"/>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The construction of linguistic resources specifically for dialects.</a:t>
            </a:r>
          </a:p>
        </p:txBody>
      </p:sp>
      <p:sp>
        <p:nvSpPr>
          <p:cNvPr id="22" name="Rectangle: Rounded Corners 21">
            <a:extLst>
              <a:ext uri="{FF2B5EF4-FFF2-40B4-BE49-F238E27FC236}">
                <a16:creationId xmlns:a16="http://schemas.microsoft.com/office/drawing/2014/main" id="{66E99EF2-D1C5-40C8-924C-549CF99167D8}"/>
              </a:ext>
            </a:extLst>
          </p:cNvPr>
          <p:cNvSpPr/>
          <p:nvPr/>
        </p:nvSpPr>
        <p:spPr>
          <a:xfrm>
            <a:off x="206062" y="218942"/>
            <a:ext cx="3368411" cy="428252"/>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2800" dirty="0"/>
              <a:t>Conclusion</a:t>
            </a:r>
          </a:p>
        </p:txBody>
      </p:sp>
      <p:sp>
        <p:nvSpPr>
          <p:cNvPr id="14" name="Arc 13">
            <a:extLst>
              <a:ext uri="{FF2B5EF4-FFF2-40B4-BE49-F238E27FC236}">
                <a16:creationId xmlns:a16="http://schemas.microsoft.com/office/drawing/2014/main" id="{F4BFDA17-DF63-48E4-BE53-E8769830999C}"/>
              </a:ext>
            </a:extLst>
          </p:cNvPr>
          <p:cNvSpPr/>
          <p:nvPr/>
        </p:nvSpPr>
        <p:spPr bwMode="auto">
          <a:xfrm>
            <a:off x="5347138" y="5102317"/>
            <a:ext cx="748862" cy="620846"/>
          </a:xfrm>
          <a:prstGeom prst="arc">
            <a:avLst>
              <a:gd name="adj1" fmla="val 11614926"/>
              <a:gd name="adj2" fmla="val 9944261"/>
            </a:avLst>
          </a:prstGeom>
          <a:ln w="38100">
            <a:solidFill>
              <a:schemeClr val="accent6">
                <a:lumMod val="75000"/>
              </a:schemeClr>
            </a:solidFill>
            <a:prstDash val="lgDash"/>
            <a:headEnd type="oval"/>
            <a:tailEnd type="ova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vi-VN" sz="1722"/>
          </a:p>
        </p:txBody>
      </p:sp>
      <p:cxnSp>
        <p:nvCxnSpPr>
          <p:cNvPr id="15" name="Straight Connector 34">
            <a:extLst>
              <a:ext uri="{FF2B5EF4-FFF2-40B4-BE49-F238E27FC236}">
                <a16:creationId xmlns:a16="http://schemas.microsoft.com/office/drawing/2014/main" id="{F0CD2449-10E8-4462-BA1B-801684232952}"/>
              </a:ext>
            </a:extLst>
          </p:cNvPr>
          <p:cNvCxnSpPr>
            <a:cxnSpLocks/>
          </p:cNvCxnSpPr>
          <p:nvPr/>
        </p:nvCxnSpPr>
        <p:spPr>
          <a:xfrm>
            <a:off x="3161320" y="5440039"/>
            <a:ext cx="1970440" cy="0"/>
          </a:xfrm>
          <a:prstGeom prst="line">
            <a:avLst/>
          </a:prstGeom>
          <a:ln w="38100">
            <a:solidFill>
              <a:srgbClr val="00B0F0"/>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B254590-6D42-4D96-B8D0-66DC679E9C53}"/>
              </a:ext>
            </a:extLst>
          </p:cNvPr>
          <p:cNvSpPr txBox="1"/>
          <p:nvPr/>
        </p:nvSpPr>
        <p:spPr>
          <a:xfrm>
            <a:off x="6195507" y="5049884"/>
            <a:ext cx="5691560" cy="769441"/>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The construction of corpus annotated and vocalized.</a:t>
            </a:r>
          </a:p>
        </p:txBody>
      </p:sp>
      <p:sp>
        <p:nvSpPr>
          <p:cNvPr id="17" name="Rectangle: Rounded Corners 16">
            <a:extLst>
              <a:ext uri="{FF2B5EF4-FFF2-40B4-BE49-F238E27FC236}">
                <a16:creationId xmlns:a16="http://schemas.microsoft.com/office/drawing/2014/main" id="{06C96BAD-B37C-423F-BD10-4281562DD67B}"/>
              </a:ext>
            </a:extLst>
          </p:cNvPr>
          <p:cNvSpPr/>
          <p:nvPr/>
        </p:nvSpPr>
        <p:spPr>
          <a:xfrm>
            <a:off x="11456795" y="6320579"/>
            <a:ext cx="615696" cy="409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30</a:t>
            </a:r>
          </a:p>
        </p:txBody>
      </p:sp>
    </p:spTree>
    <p:extLst>
      <p:ext uri="{BB962C8B-B14F-4D97-AF65-F5344CB8AC3E}">
        <p14:creationId xmlns:p14="http://schemas.microsoft.com/office/powerpoint/2010/main" val="4105321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3"/>
                                        </p:tgtEl>
                                        <p:attrNameLst>
                                          <p:attrName>style.visibility</p:attrName>
                                        </p:attrNameLst>
                                      </p:cBhvr>
                                      <p:to>
                                        <p:strVal val="visible"/>
                                      </p:to>
                                    </p:set>
                                    <p:anim calcmode="lin" valueType="num">
                                      <p:cBhvr>
                                        <p:cTn id="12" dur="500" fill="hold"/>
                                        <p:tgtEl>
                                          <p:spTgt spid="83"/>
                                        </p:tgtEl>
                                        <p:attrNameLst>
                                          <p:attrName>ppt_w</p:attrName>
                                        </p:attrNameLst>
                                      </p:cBhvr>
                                      <p:tavLst>
                                        <p:tav tm="0">
                                          <p:val>
                                            <p:fltVal val="0"/>
                                          </p:val>
                                        </p:tav>
                                        <p:tav tm="100000">
                                          <p:val>
                                            <p:strVal val="#ppt_w"/>
                                          </p:val>
                                        </p:tav>
                                      </p:tavLst>
                                    </p:anim>
                                    <p:anim calcmode="lin" valueType="num">
                                      <p:cBhvr>
                                        <p:cTn id="13" dur="500" fill="hold"/>
                                        <p:tgtEl>
                                          <p:spTgt spid="83"/>
                                        </p:tgtEl>
                                        <p:attrNameLst>
                                          <p:attrName>ppt_h</p:attrName>
                                        </p:attrNameLst>
                                      </p:cBhvr>
                                      <p:tavLst>
                                        <p:tav tm="0">
                                          <p:val>
                                            <p:fltVal val="0"/>
                                          </p:val>
                                        </p:tav>
                                        <p:tav tm="100000">
                                          <p:val>
                                            <p:strVal val="#ppt_h"/>
                                          </p:val>
                                        </p:tav>
                                      </p:tavLst>
                                    </p:anim>
                                    <p:animEffect transition="in" filter="fade">
                                      <p:cBhvr>
                                        <p:cTn id="14" dur="500"/>
                                        <p:tgtEl>
                                          <p:spTgt spid="8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1"/>
                                        </p:tgtEl>
                                        <p:attrNameLst>
                                          <p:attrName>style.visibility</p:attrName>
                                        </p:attrNameLst>
                                      </p:cBhvr>
                                      <p:to>
                                        <p:strVal val="visible"/>
                                      </p:to>
                                    </p:set>
                                    <p:anim calcmode="lin" valueType="num">
                                      <p:cBhvr>
                                        <p:cTn id="17" dur="500" fill="hold"/>
                                        <p:tgtEl>
                                          <p:spTgt spid="81"/>
                                        </p:tgtEl>
                                        <p:attrNameLst>
                                          <p:attrName>ppt_w</p:attrName>
                                        </p:attrNameLst>
                                      </p:cBhvr>
                                      <p:tavLst>
                                        <p:tav tm="0">
                                          <p:val>
                                            <p:fltVal val="0"/>
                                          </p:val>
                                        </p:tav>
                                        <p:tav tm="100000">
                                          <p:val>
                                            <p:strVal val="#ppt_w"/>
                                          </p:val>
                                        </p:tav>
                                      </p:tavLst>
                                    </p:anim>
                                    <p:anim calcmode="lin" valueType="num">
                                      <p:cBhvr>
                                        <p:cTn id="18" dur="500" fill="hold"/>
                                        <p:tgtEl>
                                          <p:spTgt spid="81"/>
                                        </p:tgtEl>
                                        <p:attrNameLst>
                                          <p:attrName>ppt_h</p:attrName>
                                        </p:attrNameLst>
                                      </p:cBhvr>
                                      <p:tavLst>
                                        <p:tav tm="0">
                                          <p:val>
                                            <p:fltVal val="0"/>
                                          </p:val>
                                        </p:tav>
                                        <p:tav tm="100000">
                                          <p:val>
                                            <p:strVal val="#ppt_h"/>
                                          </p:val>
                                        </p:tav>
                                      </p:tavLst>
                                    </p:anim>
                                    <p:animEffect transition="in" filter="fade">
                                      <p:cBhvr>
                                        <p:cTn id="19" dur="500"/>
                                        <p:tgtEl>
                                          <p:spTgt spid="81"/>
                                        </p:tgtEl>
                                      </p:cBhvr>
                                    </p:animEffect>
                                  </p:childTnLst>
                                </p:cTn>
                              </p:par>
                              <p:par>
                                <p:cTn id="20" presetID="53" presetClass="entr" presetSubtype="16" fill="hold" nodeType="withEffect">
                                  <p:stCondLst>
                                    <p:cond delay="0"/>
                                  </p:stCondLst>
                                  <p:childTnLst>
                                    <p:set>
                                      <p:cBhvr>
                                        <p:cTn id="21" dur="1" fill="hold">
                                          <p:stCondLst>
                                            <p:cond delay="0"/>
                                          </p:stCondLst>
                                        </p:cTn>
                                        <p:tgtEl>
                                          <p:spTgt spid="72"/>
                                        </p:tgtEl>
                                        <p:attrNameLst>
                                          <p:attrName>style.visibility</p:attrName>
                                        </p:attrNameLst>
                                      </p:cBhvr>
                                      <p:to>
                                        <p:strVal val="visible"/>
                                      </p:to>
                                    </p:set>
                                    <p:anim calcmode="lin" valueType="num">
                                      <p:cBhvr>
                                        <p:cTn id="22" dur="500" fill="hold"/>
                                        <p:tgtEl>
                                          <p:spTgt spid="72"/>
                                        </p:tgtEl>
                                        <p:attrNameLst>
                                          <p:attrName>ppt_w</p:attrName>
                                        </p:attrNameLst>
                                      </p:cBhvr>
                                      <p:tavLst>
                                        <p:tav tm="0">
                                          <p:val>
                                            <p:fltVal val="0"/>
                                          </p:val>
                                        </p:tav>
                                        <p:tav tm="100000">
                                          <p:val>
                                            <p:strVal val="#ppt_w"/>
                                          </p:val>
                                        </p:tav>
                                      </p:tavLst>
                                    </p:anim>
                                    <p:anim calcmode="lin" valueType="num">
                                      <p:cBhvr>
                                        <p:cTn id="23" dur="500" fill="hold"/>
                                        <p:tgtEl>
                                          <p:spTgt spid="72"/>
                                        </p:tgtEl>
                                        <p:attrNameLst>
                                          <p:attrName>ppt_h</p:attrName>
                                        </p:attrNameLst>
                                      </p:cBhvr>
                                      <p:tavLst>
                                        <p:tav tm="0">
                                          <p:val>
                                            <p:fltVal val="0"/>
                                          </p:val>
                                        </p:tav>
                                        <p:tav tm="100000">
                                          <p:val>
                                            <p:strVal val="#ppt_h"/>
                                          </p:val>
                                        </p:tav>
                                      </p:tavLst>
                                    </p:anim>
                                    <p:animEffect transition="in" filter="fade">
                                      <p:cBhvr>
                                        <p:cTn id="24" dur="500"/>
                                        <p:tgtEl>
                                          <p:spTgt spid="72"/>
                                        </p:tgtEl>
                                      </p:cBhvr>
                                    </p:animEffect>
                                  </p:childTnLst>
                                </p:cTn>
                              </p:par>
                              <p:par>
                                <p:cTn id="25" presetID="53" presetClass="entr" presetSubtype="16"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p:cTn id="27" dur="500" fill="hold"/>
                                        <p:tgtEl>
                                          <p:spTgt spid="73"/>
                                        </p:tgtEl>
                                        <p:attrNameLst>
                                          <p:attrName>ppt_w</p:attrName>
                                        </p:attrNameLst>
                                      </p:cBhvr>
                                      <p:tavLst>
                                        <p:tav tm="0">
                                          <p:val>
                                            <p:fltVal val="0"/>
                                          </p:val>
                                        </p:tav>
                                        <p:tav tm="100000">
                                          <p:val>
                                            <p:strVal val="#ppt_w"/>
                                          </p:val>
                                        </p:tav>
                                      </p:tavLst>
                                    </p:anim>
                                    <p:anim calcmode="lin" valueType="num">
                                      <p:cBhvr>
                                        <p:cTn id="28" dur="500" fill="hold"/>
                                        <p:tgtEl>
                                          <p:spTgt spid="73"/>
                                        </p:tgtEl>
                                        <p:attrNameLst>
                                          <p:attrName>ppt_h</p:attrName>
                                        </p:attrNameLst>
                                      </p:cBhvr>
                                      <p:tavLst>
                                        <p:tav tm="0">
                                          <p:val>
                                            <p:fltVal val="0"/>
                                          </p:val>
                                        </p:tav>
                                        <p:tav tm="100000">
                                          <p:val>
                                            <p:strVal val="#ppt_h"/>
                                          </p:val>
                                        </p:tav>
                                      </p:tavLst>
                                    </p:anim>
                                    <p:animEffect transition="in" filter="fade">
                                      <p:cBhvr>
                                        <p:cTn id="29" dur="500"/>
                                        <p:tgtEl>
                                          <p:spTgt spid="7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p:cTn id="37" dur="500" fill="hold"/>
                                        <p:tgtEl>
                                          <p:spTgt spid="49"/>
                                        </p:tgtEl>
                                        <p:attrNameLst>
                                          <p:attrName>ppt_w</p:attrName>
                                        </p:attrNameLst>
                                      </p:cBhvr>
                                      <p:tavLst>
                                        <p:tav tm="0">
                                          <p:val>
                                            <p:fltVal val="0"/>
                                          </p:val>
                                        </p:tav>
                                        <p:tav tm="100000">
                                          <p:val>
                                            <p:strVal val="#ppt_w"/>
                                          </p:val>
                                        </p:tav>
                                      </p:tavLst>
                                    </p:anim>
                                    <p:anim calcmode="lin" valueType="num">
                                      <p:cBhvr>
                                        <p:cTn id="38" dur="500" fill="hold"/>
                                        <p:tgtEl>
                                          <p:spTgt spid="49"/>
                                        </p:tgtEl>
                                        <p:attrNameLst>
                                          <p:attrName>ppt_h</p:attrName>
                                        </p:attrNameLst>
                                      </p:cBhvr>
                                      <p:tavLst>
                                        <p:tav tm="0">
                                          <p:val>
                                            <p:fltVal val="0"/>
                                          </p:val>
                                        </p:tav>
                                        <p:tav tm="100000">
                                          <p:val>
                                            <p:strVal val="#ppt_h"/>
                                          </p:val>
                                        </p:tav>
                                      </p:tavLst>
                                    </p:anim>
                                    <p:animEffect transition="in" filter="fade">
                                      <p:cBhvr>
                                        <p:cTn id="39" dur="500"/>
                                        <p:tgtEl>
                                          <p:spTgt spid="49"/>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500" fill="hold"/>
                                        <p:tgtEl>
                                          <p:spTgt spid="14"/>
                                        </p:tgtEl>
                                        <p:attrNameLst>
                                          <p:attrName>ppt_w</p:attrName>
                                        </p:attrNameLst>
                                      </p:cBhvr>
                                      <p:tavLst>
                                        <p:tav tm="0">
                                          <p:val>
                                            <p:fltVal val="0"/>
                                          </p:val>
                                        </p:tav>
                                        <p:tav tm="100000">
                                          <p:val>
                                            <p:strVal val="#ppt_w"/>
                                          </p:val>
                                        </p:tav>
                                      </p:tavLst>
                                    </p:anim>
                                    <p:anim calcmode="lin" valueType="num">
                                      <p:cBhvr>
                                        <p:cTn id="43" dur="500" fill="hold"/>
                                        <p:tgtEl>
                                          <p:spTgt spid="14"/>
                                        </p:tgtEl>
                                        <p:attrNameLst>
                                          <p:attrName>ppt_h</p:attrName>
                                        </p:attrNameLst>
                                      </p:cBhvr>
                                      <p:tavLst>
                                        <p:tav tm="0">
                                          <p:val>
                                            <p:fltVal val="0"/>
                                          </p:val>
                                        </p:tav>
                                        <p:tav tm="100000">
                                          <p:val>
                                            <p:strVal val="#ppt_h"/>
                                          </p:val>
                                        </p:tav>
                                      </p:tavLst>
                                    </p:anim>
                                    <p:animEffect transition="in" filter="fade">
                                      <p:cBhvr>
                                        <p:cTn id="44" dur="500"/>
                                        <p:tgtEl>
                                          <p:spTgt spid="14"/>
                                        </p:tgtEl>
                                      </p:cBhvr>
                                    </p:animEffect>
                                  </p:childTnLst>
                                </p:cTn>
                              </p:par>
                              <p:par>
                                <p:cTn id="45" presetID="53" presetClass="entr" presetSubtype="16"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Effect transition="in" filter="fade">
                                      <p:cBhvr>
                                        <p:cTn id="49" dur="500"/>
                                        <p:tgtEl>
                                          <p:spTgt spid="15"/>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p:cTn id="52" dur="500" fill="hold"/>
                                        <p:tgtEl>
                                          <p:spTgt spid="16"/>
                                        </p:tgtEl>
                                        <p:attrNameLst>
                                          <p:attrName>ppt_w</p:attrName>
                                        </p:attrNameLst>
                                      </p:cBhvr>
                                      <p:tavLst>
                                        <p:tav tm="0">
                                          <p:val>
                                            <p:fltVal val="0"/>
                                          </p:val>
                                        </p:tav>
                                        <p:tav tm="100000">
                                          <p:val>
                                            <p:strVal val="#ppt_w"/>
                                          </p:val>
                                        </p:tav>
                                      </p:tavLst>
                                    </p:anim>
                                    <p:anim calcmode="lin" valueType="num">
                                      <p:cBhvr>
                                        <p:cTn id="53" dur="500" fill="hold"/>
                                        <p:tgtEl>
                                          <p:spTgt spid="16"/>
                                        </p:tgtEl>
                                        <p:attrNameLst>
                                          <p:attrName>ppt_h</p:attrName>
                                        </p:attrNameLst>
                                      </p:cBhvr>
                                      <p:tavLst>
                                        <p:tav tm="0">
                                          <p:val>
                                            <p:fltVal val="0"/>
                                          </p:val>
                                        </p:tav>
                                        <p:tav tm="100000">
                                          <p:val>
                                            <p:strVal val="#ppt_h"/>
                                          </p:val>
                                        </p:tav>
                                      </p:tavLst>
                                    </p:anim>
                                    <p:animEffect transition="in" filter="fade">
                                      <p:cBhvr>
                                        <p:cTn id="5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1" grpId="0" animBg="1"/>
      <p:bldP spid="4" grpId="0"/>
      <p:bldP spid="49" grpId="0"/>
      <p:bldP spid="14" grpId="0" animBg="1"/>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e 39"/>
          <p:cNvGrpSpPr/>
          <p:nvPr/>
        </p:nvGrpSpPr>
        <p:grpSpPr>
          <a:xfrm>
            <a:off x="521277" y="1740038"/>
            <a:ext cx="12463051" cy="4210881"/>
            <a:chOff x="-748169" y="928806"/>
            <a:chExt cx="12940168" cy="3866393"/>
          </a:xfrm>
        </p:grpSpPr>
        <p:sp>
          <p:nvSpPr>
            <p:cNvPr id="41" name="Freeform 5"/>
            <p:cNvSpPr>
              <a:spLocks/>
            </p:cNvSpPr>
            <p:nvPr/>
          </p:nvSpPr>
          <p:spPr bwMode="auto">
            <a:xfrm rot="11407486">
              <a:off x="7340599" y="2071557"/>
              <a:ext cx="1785938" cy="1447655"/>
            </a:xfrm>
            <a:custGeom>
              <a:avLst/>
              <a:gdLst>
                <a:gd name="T0" fmla="*/ 1662376 w 4254"/>
                <a:gd name="T1" fmla="*/ 776572 h 4283"/>
                <a:gd name="T2" fmla="*/ 1579718 w 4254"/>
                <a:gd name="T3" fmla="*/ 839435 h 4283"/>
                <a:gd name="T4" fmla="*/ 1516362 w 4254"/>
                <a:gd name="T5" fmla="*/ 870448 h 4283"/>
                <a:gd name="T6" fmla="*/ 1461397 w 4254"/>
                <a:gd name="T7" fmla="*/ 879668 h 4283"/>
                <a:gd name="T8" fmla="*/ 1406012 w 4254"/>
                <a:gd name="T9" fmla="*/ 871705 h 4283"/>
                <a:gd name="T10" fmla="*/ 1353984 w 4254"/>
                <a:gd name="T11" fmla="*/ 851170 h 4283"/>
                <a:gd name="T12" fmla="*/ 1309929 w 4254"/>
                <a:gd name="T13" fmla="*/ 819319 h 4283"/>
                <a:gd name="T14" fmla="*/ 1273845 w 4254"/>
                <a:gd name="T15" fmla="*/ 777829 h 4283"/>
                <a:gd name="T16" fmla="*/ 1248250 w 4254"/>
                <a:gd name="T17" fmla="*/ 727958 h 4283"/>
                <a:gd name="T18" fmla="*/ 1236082 w 4254"/>
                <a:gd name="T19" fmla="*/ 671800 h 4283"/>
                <a:gd name="T20" fmla="*/ 1237761 w 4254"/>
                <a:gd name="T21" fmla="*/ 615642 h 4283"/>
                <a:gd name="T22" fmla="*/ 1252446 w 4254"/>
                <a:gd name="T23" fmla="*/ 563675 h 4283"/>
                <a:gd name="T24" fmla="*/ 1278880 w 4254"/>
                <a:gd name="T25" fmla="*/ 516737 h 4283"/>
                <a:gd name="T26" fmla="*/ 1314963 w 4254"/>
                <a:gd name="T27" fmla="*/ 477342 h 4283"/>
                <a:gd name="T28" fmla="*/ 1360278 w 4254"/>
                <a:gd name="T29" fmla="*/ 447168 h 4283"/>
                <a:gd name="T30" fmla="*/ 1412306 w 4254"/>
                <a:gd name="T31" fmla="*/ 428309 h 4283"/>
                <a:gd name="T32" fmla="*/ 1447131 w 4254"/>
                <a:gd name="T33" fmla="*/ 423280 h 4283"/>
                <a:gd name="T34" fmla="*/ 1482795 w 4254"/>
                <a:gd name="T35" fmla="*/ 425375 h 4283"/>
                <a:gd name="T36" fmla="*/ 1549089 w 4254"/>
                <a:gd name="T37" fmla="*/ 442977 h 4283"/>
                <a:gd name="T38" fmla="*/ 1661537 w 4254"/>
                <a:gd name="T39" fmla="*/ 482371 h 4283"/>
                <a:gd name="T40" fmla="*/ 421678 w 4254"/>
                <a:gd name="T41" fmla="*/ 655036 h 4283"/>
                <a:gd name="T42" fmla="*/ 311748 w 4254"/>
                <a:gd name="T43" fmla="*/ 616061 h 4283"/>
                <a:gd name="T44" fmla="*/ 246713 w 4254"/>
                <a:gd name="T45" fmla="*/ 598878 h 4283"/>
                <a:gd name="T46" fmla="*/ 211468 w 4254"/>
                <a:gd name="T47" fmla="*/ 597202 h 4283"/>
                <a:gd name="T48" fmla="*/ 177482 w 4254"/>
                <a:gd name="T49" fmla="*/ 602231 h 4283"/>
                <a:gd name="T50" fmla="*/ 125035 w 4254"/>
                <a:gd name="T51" fmla="*/ 621509 h 4283"/>
                <a:gd name="T52" fmla="*/ 80140 w 4254"/>
                <a:gd name="T53" fmla="*/ 651683 h 4283"/>
                <a:gd name="T54" fmla="*/ 43636 w 4254"/>
                <a:gd name="T55" fmla="*/ 690659 h 4283"/>
                <a:gd name="T56" fmla="*/ 17622 w 4254"/>
                <a:gd name="T57" fmla="*/ 737177 h 4283"/>
                <a:gd name="T58" fmla="*/ 2517 w 4254"/>
                <a:gd name="T59" fmla="*/ 789564 h 4283"/>
                <a:gd name="T60" fmla="*/ 839 w 4254"/>
                <a:gd name="T61" fmla="*/ 845302 h 4283"/>
                <a:gd name="T62" fmla="*/ 13007 w 4254"/>
                <a:gd name="T63" fmla="*/ 901460 h 4283"/>
                <a:gd name="T64" fmla="*/ 38601 w 4254"/>
                <a:gd name="T65" fmla="*/ 951751 h 4283"/>
                <a:gd name="T66" fmla="*/ 74685 w 4254"/>
                <a:gd name="T67" fmla="*/ 993241 h 4283"/>
                <a:gd name="T68" fmla="*/ 119161 w 4254"/>
                <a:gd name="T69" fmla="*/ 1025092 h 4283"/>
                <a:gd name="T70" fmla="*/ 170349 w 4254"/>
                <a:gd name="T71" fmla="*/ 1045627 h 4283"/>
                <a:gd name="T72" fmla="*/ 226154 w 4254"/>
                <a:gd name="T73" fmla="*/ 1053171 h 4283"/>
                <a:gd name="T74" fmla="*/ 281119 w 4254"/>
                <a:gd name="T75" fmla="*/ 1044370 h 4283"/>
                <a:gd name="T76" fmla="*/ 343636 w 4254"/>
                <a:gd name="T77" fmla="*/ 1013776 h 4283"/>
                <a:gd name="T78" fmla="*/ 424195 w 4254"/>
                <a:gd name="T79" fmla="*/ 952589 h 4283"/>
                <a:gd name="T80" fmla="*/ 545454 w 4254"/>
                <a:gd name="T81" fmla="*/ 1410653 h 4283"/>
                <a:gd name="T82" fmla="*/ 1016642 w 4254"/>
                <a:gd name="T83" fmla="*/ 1412749 h 4283"/>
                <a:gd name="T84" fmla="*/ 978041 w 4254"/>
                <a:gd name="T85" fmla="*/ 1523388 h 4283"/>
                <a:gd name="T86" fmla="*/ 970908 w 4254"/>
                <a:gd name="T87" fmla="*/ 1568650 h 4283"/>
                <a:gd name="T88" fmla="*/ 973006 w 4254"/>
                <a:gd name="T89" fmla="*/ 1602596 h 4283"/>
                <a:gd name="T90" fmla="*/ 986432 w 4254"/>
                <a:gd name="T91" fmla="*/ 1649953 h 4283"/>
                <a:gd name="T92" fmla="*/ 1012027 w 4254"/>
                <a:gd name="T93" fmla="*/ 1698148 h 4283"/>
                <a:gd name="T94" fmla="*/ 1048111 w 4254"/>
                <a:gd name="T95" fmla="*/ 1738381 h 4283"/>
                <a:gd name="T96" fmla="*/ 1092586 w 4254"/>
                <a:gd name="T97" fmla="*/ 1768555 h 4283"/>
                <a:gd name="T98" fmla="*/ 1142516 w 4254"/>
                <a:gd name="T99" fmla="*/ 1787833 h 4283"/>
                <a:gd name="T100" fmla="*/ 1197062 w 4254"/>
                <a:gd name="T101" fmla="*/ 1794958 h 4283"/>
                <a:gd name="T102" fmla="*/ 1254544 w 4254"/>
                <a:gd name="T103" fmla="*/ 1788672 h 4283"/>
                <a:gd name="T104" fmla="*/ 1307411 w 4254"/>
                <a:gd name="T105" fmla="*/ 1768136 h 4283"/>
                <a:gd name="T106" fmla="*/ 1352726 w 4254"/>
                <a:gd name="T107" fmla="*/ 1735866 h 4283"/>
                <a:gd name="T108" fmla="*/ 1388810 w 4254"/>
                <a:gd name="T109" fmla="*/ 1694796 h 4283"/>
                <a:gd name="T110" fmla="*/ 1413984 w 4254"/>
                <a:gd name="T111" fmla="*/ 1646181 h 4283"/>
                <a:gd name="T112" fmla="*/ 1427411 w 4254"/>
                <a:gd name="T113" fmla="*/ 1591700 h 4283"/>
                <a:gd name="T114" fmla="*/ 1426572 w 4254"/>
                <a:gd name="T115" fmla="*/ 1534704 h 4283"/>
                <a:gd name="T116" fmla="*/ 1407691 w 4254"/>
                <a:gd name="T117" fmla="*/ 1486509 h 4283"/>
                <a:gd name="T118" fmla="*/ 1377900 w 4254"/>
                <a:gd name="T119" fmla="*/ 1435380 h 4283"/>
                <a:gd name="T120" fmla="*/ 1311187 w 4254"/>
                <a:gd name="T121" fmla="*/ 1350724 h 4283"/>
                <a:gd name="T122" fmla="*/ 1714404 w 4254"/>
                <a:gd name="T123" fmla="*/ 739273 h 428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254" h="4283">
                  <a:moveTo>
                    <a:pt x="4086" y="1764"/>
                  </a:moveTo>
                  <a:lnTo>
                    <a:pt x="4052" y="1786"/>
                  </a:lnTo>
                  <a:lnTo>
                    <a:pt x="4020" y="1808"/>
                  </a:lnTo>
                  <a:lnTo>
                    <a:pt x="3990" y="1831"/>
                  </a:lnTo>
                  <a:lnTo>
                    <a:pt x="3962" y="1853"/>
                  </a:lnTo>
                  <a:lnTo>
                    <a:pt x="3907" y="1898"/>
                  </a:lnTo>
                  <a:lnTo>
                    <a:pt x="3854" y="1940"/>
                  </a:lnTo>
                  <a:lnTo>
                    <a:pt x="3826" y="1961"/>
                  </a:lnTo>
                  <a:lnTo>
                    <a:pt x="3797" y="1982"/>
                  </a:lnTo>
                  <a:lnTo>
                    <a:pt x="3765" y="2003"/>
                  </a:lnTo>
                  <a:lnTo>
                    <a:pt x="3733" y="2022"/>
                  </a:lnTo>
                  <a:lnTo>
                    <a:pt x="3696" y="2041"/>
                  </a:lnTo>
                  <a:lnTo>
                    <a:pt x="3657" y="2059"/>
                  </a:lnTo>
                  <a:lnTo>
                    <a:pt x="3636" y="2068"/>
                  </a:lnTo>
                  <a:lnTo>
                    <a:pt x="3614" y="2077"/>
                  </a:lnTo>
                  <a:lnTo>
                    <a:pt x="3591" y="2085"/>
                  </a:lnTo>
                  <a:lnTo>
                    <a:pt x="3567" y="2093"/>
                  </a:lnTo>
                  <a:lnTo>
                    <a:pt x="3539" y="2097"/>
                  </a:lnTo>
                  <a:lnTo>
                    <a:pt x="3511" y="2098"/>
                  </a:lnTo>
                  <a:lnTo>
                    <a:pt x="3483" y="2099"/>
                  </a:lnTo>
                  <a:lnTo>
                    <a:pt x="3456" y="2098"/>
                  </a:lnTo>
                  <a:lnTo>
                    <a:pt x="3429" y="2095"/>
                  </a:lnTo>
                  <a:lnTo>
                    <a:pt x="3403" y="2092"/>
                  </a:lnTo>
                  <a:lnTo>
                    <a:pt x="3376" y="2087"/>
                  </a:lnTo>
                  <a:lnTo>
                    <a:pt x="3351" y="2080"/>
                  </a:lnTo>
                  <a:lnTo>
                    <a:pt x="3324" y="2073"/>
                  </a:lnTo>
                  <a:lnTo>
                    <a:pt x="3299" y="2065"/>
                  </a:lnTo>
                  <a:lnTo>
                    <a:pt x="3275" y="2054"/>
                  </a:lnTo>
                  <a:lnTo>
                    <a:pt x="3251" y="2044"/>
                  </a:lnTo>
                  <a:lnTo>
                    <a:pt x="3227" y="2031"/>
                  </a:lnTo>
                  <a:lnTo>
                    <a:pt x="3205" y="2019"/>
                  </a:lnTo>
                  <a:lnTo>
                    <a:pt x="3183" y="2004"/>
                  </a:lnTo>
                  <a:lnTo>
                    <a:pt x="3161" y="1988"/>
                  </a:lnTo>
                  <a:lnTo>
                    <a:pt x="3142" y="1973"/>
                  </a:lnTo>
                  <a:lnTo>
                    <a:pt x="3122" y="1955"/>
                  </a:lnTo>
                  <a:lnTo>
                    <a:pt x="3103" y="1937"/>
                  </a:lnTo>
                  <a:lnTo>
                    <a:pt x="3084" y="1919"/>
                  </a:lnTo>
                  <a:lnTo>
                    <a:pt x="3067" y="1899"/>
                  </a:lnTo>
                  <a:lnTo>
                    <a:pt x="3051" y="1878"/>
                  </a:lnTo>
                  <a:lnTo>
                    <a:pt x="3036" y="1856"/>
                  </a:lnTo>
                  <a:lnTo>
                    <a:pt x="3021" y="1834"/>
                  </a:lnTo>
                  <a:lnTo>
                    <a:pt x="3008" y="1810"/>
                  </a:lnTo>
                  <a:lnTo>
                    <a:pt x="2996" y="1786"/>
                  </a:lnTo>
                  <a:lnTo>
                    <a:pt x="2985" y="1762"/>
                  </a:lnTo>
                  <a:lnTo>
                    <a:pt x="2975" y="1737"/>
                  </a:lnTo>
                  <a:lnTo>
                    <a:pt x="2967" y="1711"/>
                  </a:lnTo>
                  <a:lnTo>
                    <a:pt x="2960" y="1684"/>
                  </a:lnTo>
                  <a:lnTo>
                    <a:pt x="2954" y="1657"/>
                  </a:lnTo>
                  <a:lnTo>
                    <a:pt x="2949" y="1630"/>
                  </a:lnTo>
                  <a:lnTo>
                    <a:pt x="2946" y="1603"/>
                  </a:lnTo>
                  <a:lnTo>
                    <a:pt x="2944" y="1575"/>
                  </a:lnTo>
                  <a:lnTo>
                    <a:pt x="2944" y="1548"/>
                  </a:lnTo>
                  <a:lnTo>
                    <a:pt x="2944" y="1521"/>
                  </a:lnTo>
                  <a:lnTo>
                    <a:pt x="2947" y="1495"/>
                  </a:lnTo>
                  <a:lnTo>
                    <a:pt x="2950" y="1469"/>
                  </a:lnTo>
                  <a:lnTo>
                    <a:pt x="2955" y="1443"/>
                  </a:lnTo>
                  <a:lnTo>
                    <a:pt x="2961" y="1418"/>
                  </a:lnTo>
                  <a:lnTo>
                    <a:pt x="2968" y="1393"/>
                  </a:lnTo>
                  <a:lnTo>
                    <a:pt x="2975" y="1369"/>
                  </a:lnTo>
                  <a:lnTo>
                    <a:pt x="2985" y="1345"/>
                  </a:lnTo>
                  <a:lnTo>
                    <a:pt x="2995" y="1321"/>
                  </a:lnTo>
                  <a:lnTo>
                    <a:pt x="3007" y="1298"/>
                  </a:lnTo>
                  <a:lnTo>
                    <a:pt x="3019" y="1276"/>
                  </a:lnTo>
                  <a:lnTo>
                    <a:pt x="3033" y="1254"/>
                  </a:lnTo>
                  <a:lnTo>
                    <a:pt x="3048" y="1233"/>
                  </a:lnTo>
                  <a:lnTo>
                    <a:pt x="3063" y="1212"/>
                  </a:lnTo>
                  <a:lnTo>
                    <a:pt x="3080" y="1194"/>
                  </a:lnTo>
                  <a:lnTo>
                    <a:pt x="3098" y="1174"/>
                  </a:lnTo>
                  <a:lnTo>
                    <a:pt x="3115" y="1156"/>
                  </a:lnTo>
                  <a:lnTo>
                    <a:pt x="3134" y="1139"/>
                  </a:lnTo>
                  <a:lnTo>
                    <a:pt x="3154" y="1123"/>
                  </a:lnTo>
                  <a:lnTo>
                    <a:pt x="3175" y="1107"/>
                  </a:lnTo>
                  <a:lnTo>
                    <a:pt x="3197" y="1094"/>
                  </a:lnTo>
                  <a:lnTo>
                    <a:pt x="3219" y="1080"/>
                  </a:lnTo>
                  <a:lnTo>
                    <a:pt x="3242" y="1067"/>
                  </a:lnTo>
                  <a:lnTo>
                    <a:pt x="3266" y="1056"/>
                  </a:lnTo>
                  <a:lnTo>
                    <a:pt x="3290" y="1046"/>
                  </a:lnTo>
                  <a:lnTo>
                    <a:pt x="3315" y="1036"/>
                  </a:lnTo>
                  <a:lnTo>
                    <a:pt x="3340" y="1029"/>
                  </a:lnTo>
                  <a:lnTo>
                    <a:pt x="3366" y="1022"/>
                  </a:lnTo>
                  <a:lnTo>
                    <a:pt x="3393" y="1016"/>
                  </a:lnTo>
                  <a:lnTo>
                    <a:pt x="3404" y="1014"/>
                  </a:lnTo>
                  <a:lnTo>
                    <a:pt x="3414" y="1013"/>
                  </a:lnTo>
                  <a:lnTo>
                    <a:pt x="3431" y="1011"/>
                  </a:lnTo>
                  <a:lnTo>
                    <a:pt x="3449" y="1010"/>
                  </a:lnTo>
                  <a:lnTo>
                    <a:pt x="3465" y="1009"/>
                  </a:lnTo>
                  <a:lnTo>
                    <a:pt x="3482" y="1010"/>
                  </a:lnTo>
                  <a:lnTo>
                    <a:pt x="3500" y="1011"/>
                  </a:lnTo>
                  <a:lnTo>
                    <a:pt x="3517" y="1012"/>
                  </a:lnTo>
                  <a:lnTo>
                    <a:pt x="3534" y="1015"/>
                  </a:lnTo>
                  <a:lnTo>
                    <a:pt x="3551" y="1017"/>
                  </a:lnTo>
                  <a:lnTo>
                    <a:pt x="3586" y="1025"/>
                  </a:lnTo>
                  <a:lnTo>
                    <a:pt x="3621" y="1034"/>
                  </a:lnTo>
                  <a:lnTo>
                    <a:pt x="3657" y="1046"/>
                  </a:lnTo>
                  <a:lnTo>
                    <a:pt x="3692" y="1057"/>
                  </a:lnTo>
                  <a:lnTo>
                    <a:pt x="3764" y="1084"/>
                  </a:lnTo>
                  <a:lnTo>
                    <a:pt x="3841" y="1112"/>
                  </a:lnTo>
                  <a:lnTo>
                    <a:pt x="3879" y="1126"/>
                  </a:lnTo>
                  <a:lnTo>
                    <a:pt x="3919" y="1138"/>
                  </a:lnTo>
                  <a:lnTo>
                    <a:pt x="3960" y="1151"/>
                  </a:lnTo>
                  <a:lnTo>
                    <a:pt x="4001" y="1161"/>
                  </a:lnTo>
                  <a:lnTo>
                    <a:pt x="3837" y="0"/>
                  </a:lnTo>
                  <a:lnTo>
                    <a:pt x="882" y="417"/>
                  </a:lnTo>
                  <a:lnTo>
                    <a:pt x="1046" y="1573"/>
                  </a:lnTo>
                  <a:lnTo>
                    <a:pt x="1005" y="1563"/>
                  </a:lnTo>
                  <a:lnTo>
                    <a:pt x="965" y="1550"/>
                  </a:lnTo>
                  <a:lnTo>
                    <a:pt x="927" y="1537"/>
                  </a:lnTo>
                  <a:lnTo>
                    <a:pt x="888" y="1524"/>
                  </a:lnTo>
                  <a:lnTo>
                    <a:pt x="815" y="1496"/>
                  </a:lnTo>
                  <a:lnTo>
                    <a:pt x="743" y="1470"/>
                  </a:lnTo>
                  <a:lnTo>
                    <a:pt x="708" y="1459"/>
                  </a:lnTo>
                  <a:lnTo>
                    <a:pt x="674" y="1448"/>
                  </a:lnTo>
                  <a:lnTo>
                    <a:pt x="639" y="1440"/>
                  </a:lnTo>
                  <a:lnTo>
                    <a:pt x="605" y="1433"/>
                  </a:lnTo>
                  <a:lnTo>
                    <a:pt x="588" y="1429"/>
                  </a:lnTo>
                  <a:lnTo>
                    <a:pt x="571" y="1427"/>
                  </a:lnTo>
                  <a:lnTo>
                    <a:pt x="555" y="1426"/>
                  </a:lnTo>
                  <a:lnTo>
                    <a:pt x="537" y="1425"/>
                  </a:lnTo>
                  <a:lnTo>
                    <a:pt x="520" y="1424"/>
                  </a:lnTo>
                  <a:lnTo>
                    <a:pt x="504" y="1425"/>
                  </a:lnTo>
                  <a:lnTo>
                    <a:pt x="487" y="1426"/>
                  </a:lnTo>
                  <a:lnTo>
                    <a:pt x="470" y="1428"/>
                  </a:lnTo>
                  <a:lnTo>
                    <a:pt x="460" y="1429"/>
                  </a:lnTo>
                  <a:lnTo>
                    <a:pt x="449" y="1431"/>
                  </a:lnTo>
                  <a:lnTo>
                    <a:pt x="423" y="1437"/>
                  </a:lnTo>
                  <a:lnTo>
                    <a:pt x="397" y="1444"/>
                  </a:lnTo>
                  <a:lnTo>
                    <a:pt x="371" y="1451"/>
                  </a:lnTo>
                  <a:lnTo>
                    <a:pt x="346" y="1461"/>
                  </a:lnTo>
                  <a:lnTo>
                    <a:pt x="322" y="1471"/>
                  </a:lnTo>
                  <a:lnTo>
                    <a:pt x="298" y="1483"/>
                  </a:lnTo>
                  <a:lnTo>
                    <a:pt x="275" y="1495"/>
                  </a:lnTo>
                  <a:lnTo>
                    <a:pt x="253" y="1508"/>
                  </a:lnTo>
                  <a:lnTo>
                    <a:pt x="232" y="1522"/>
                  </a:lnTo>
                  <a:lnTo>
                    <a:pt x="211" y="1538"/>
                  </a:lnTo>
                  <a:lnTo>
                    <a:pt x="191" y="1555"/>
                  </a:lnTo>
                  <a:lnTo>
                    <a:pt x="171" y="1571"/>
                  </a:lnTo>
                  <a:lnTo>
                    <a:pt x="154" y="1589"/>
                  </a:lnTo>
                  <a:lnTo>
                    <a:pt x="136" y="1608"/>
                  </a:lnTo>
                  <a:lnTo>
                    <a:pt x="120" y="1628"/>
                  </a:lnTo>
                  <a:lnTo>
                    <a:pt x="104" y="1648"/>
                  </a:lnTo>
                  <a:lnTo>
                    <a:pt x="90" y="1669"/>
                  </a:lnTo>
                  <a:lnTo>
                    <a:pt x="76" y="1691"/>
                  </a:lnTo>
                  <a:lnTo>
                    <a:pt x="64" y="1713"/>
                  </a:lnTo>
                  <a:lnTo>
                    <a:pt x="52" y="1736"/>
                  </a:lnTo>
                  <a:lnTo>
                    <a:pt x="42" y="1759"/>
                  </a:lnTo>
                  <a:lnTo>
                    <a:pt x="32" y="1783"/>
                  </a:lnTo>
                  <a:lnTo>
                    <a:pt x="24" y="1808"/>
                  </a:lnTo>
                  <a:lnTo>
                    <a:pt x="17" y="1833"/>
                  </a:lnTo>
                  <a:lnTo>
                    <a:pt x="11" y="1858"/>
                  </a:lnTo>
                  <a:lnTo>
                    <a:pt x="6" y="1884"/>
                  </a:lnTo>
                  <a:lnTo>
                    <a:pt x="3" y="1910"/>
                  </a:lnTo>
                  <a:lnTo>
                    <a:pt x="1" y="1936"/>
                  </a:lnTo>
                  <a:lnTo>
                    <a:pt x="0" y="1963"/>
                  </a:lnTo>
                  <a:lnTo>
                    <a:pt x="0" y="1991"/>
                  </a:lnTo>
                  <a:lnTo>
                    <a:pt x="2" y="2017"/>
                  </a:lnTo>
                  <a:lnTo>
                    <a:pt x="5" y="2045"/>
                  </a:lnTo>
                  <a:lnTo>
                    <a:pt x="10" y="2072"/>
                  </a:lnTo>
                  <a:lnTo>
                    <a:pt x="16" y="2099"/>
                  </a:lnTo>
                  <a:lnTo>
                    <a:pt x="23" y="2126"/>
                  </a:lnTo>
                  <a:lnTo>
                    <a:pt x="31" y="2151"/>
                  </a:lnTo>
                  <a:lnTo>
                    <a:pt x="42" y="2177"/>
                  </a:lnTo>
                  <a:lnTo>
                    <a:pt x="52" y="2201"/>
                  </a:lnTo>
                  <a:lnTo>
                    <a:pt x="65" y="2225"/>
                  </a:lnTo>
                  <a:lnTo>
                    <a:pt x="77" y="2248"/>
                  </a:lnTo>
                  <a:lnTo>
                    <a:pt x="92" y="2271"/>
                  </a:lnTo>
                  <a:lnTo>
                    <a:pt x="108" y="2293"/>
                  </a:lnTo>
                  <a:lnTo>
                    <a:pt x="123" y="2314"/>
                  </a:lnTo>
                  <a:lnTo>
                    <a:pt x="141" y="2334"/>
                  </a:lnTo>
                  <a:lnTo>
                    <a:pt x="159" y="2352"/>
                  </a:lnTo>
                  <a:lnTo>
                    <a:pt x="178" y="2370"/>
                  </a:lnTo>
                  <a:lnTo>
                    <a:pt x="197" y="2388"/>
                  </a:lnTo>
                  <a:lnTo>
                    <a:pt x="218" y="2404"/>
                  </a:lnTo>
                  <a:lnTo>
                    <a:pt x="239" y="2419"/>
                  </a:lnTo>
                  <a:lnTo>
                    <a:pt x="261" y="2434"/>
                  </a:lnTo>
                  <a:lnTo>
                    <a:pt x="284" y="2446"/>
                  </a:lnTo>
                  <a:lnTo>
                    <a:pt x="307" y="2459"/>
                  </a:lnTo>
                  <a:lnTo>
                    <a:pt x="331" y="2469"/>
                  </a:lnTo>
                  <a:lnTo>
                    <a:pt x="355" y="2480"/>
                  </a:lnTo>
                  <a:lnTo>
                    <a:pt x="380" y="2488"/>
                  </a:lnTo>
                  <a:lnTo>
                    <a:pt x="406" y="2495"/>
                  </a:lnTo>
                  <a:lnTo>
                    <a:pt x="433" y="2502"/>
                  </a:lnTo>
                  <a:lnTo>
                    <a:pt x="459" y="2507"/>
                  </a:lnTo>
                  <a:lnTo>
                    <a:pt x="485" y="2510"/>
                  </a:lnTo>
                  <a:lnTo>
                    <a:pt x="512" y="2513"/>
                  </a:lnTo>
                  <a:lnTo>
                    <a:pt x="539" y="2513"/>
                  </a:lnTo>
                  <a:lnTo>
                    <a:pt x="567" y="2513"/>
                  </a:lnTo>
                  <a:lnTo>
                    <a:pt x="594" y="2511"/>
                  </a:lnTo>
                  <a:lnTo>
                    <a:pt x="623" y="2508"/>
                  </a:lnTo>
                  <a:lnTo>
                    <a:pt x="647" y="2501"/>
                  </a:lnTo>
                  <a:lnTo>
                    <a:pt x="670" y="2492"/>
                  </a:lnTo>
                  <a:lnTo>
                    <a:pt x="691" y="2484"/>
                  </a:lnTo>
                  <a:lnTo>
                    <a:pt x="711" y="2475"/>
                  </a:lnTo>
                  <a:lnTo>
                    <a:pt x="750" y="2457"/>
                  </a:lnTo>
                  <a:lnTo>
                    <a:pt x="786" y="2438"/>
                  </a:lnTo>
                  <a:lnTo>
                    <a:pt x="819" y="2419"/>
                  </a:lnTo>
                  <a:lnTo>
                    <a:pt x="849" y="2399"/>
                  </a:lnTo>
                  <a:lnTo>
                    <a:pt x="879" y="2380"/>
                  </a:lnTo>
                  <a:lnTo>
                    <a:pt x="906" y="2359"/>
                  </a:lnTo>
                  <a:lnTo>
                    <a:pt x="959" y="2316"/>
                  </a:lnTo>
                  <a:lnTo>
                    <a:pt x="1011" y="2273"/>
                  </a:lnTo>
                  <a:lnTo>
                    <a:pt x="1040" y="2251"/>
                  </a:lnTo>
                  <a:lnTo>
                    <a:pt x="1068" y="2229"/>
                  </a:lnTo>
                  <a:lnTo>
                    <a:pt x="1099" y="2208"/>
                  </a:lnTo>
                  <a:lnTo>
                    <a:pt x="1133" y="2186"/>
                  </a:lnTo>
                  <a:lnTo>
                    <a:pt x="1300" y="3366"/>
                  </a:lnTo>
                  <a:lnTo>
                    <a:pt x="2473" y="3202"/>
                  </a:lnTo>
                  <a:lnTo>
                    <a:pt x="2461" y="3245"/>
                  </a:lnTo>
                  <a:lnTo>
                    <a:pt x="2450" y="3288"/>
                  </a:lnTo>
                  <a:lnTo>
                    <a:pt x="2436" y="3330"/>
                  </a:lnTo>
                  <a:lnTo>
                    <a:pt x="2423" y="3371"/>
                  </a:lnTo>
                  <a:lnTo>
                    <a:pt x="2394" y="3449"/>
                  </a:lnTo>
                  <a:lnTo>
                    <a:pt x="2365" y="3525"/>
                  </a:lnTo>
                  <a:lnTo>
                    <a:pt x="2353" y="3562"/>
                  </a:lnTo>
                  <a:lnTo>
                    <a:pt x="2341" y="3599"/>
                  </a:lnTo>
                  <a:lnTo>
                    <a:pt x="2331" y="3635"/>
                  </a:lnTo>
                  <a:lnTo>
                    <a:pt x="2324" y="3671"/>
                  </a:lnTo>
                  <a:lnTo>
                    <a:pt x="2320" y="3689"/>
                  </a:lnTo>
                  <a:lnTo>
                    <a:pt x="2317" y="3707"/>
                  </a:lnTo>
                  <a:lnTo>
                    <a:pt x="2315" y="3725"/>
                  </a:lnTo>
                  <a:lnTo>
                    <a:pt x="2314" y="3743"/>
                  </a:lnTo>
                  <a:lnTo>
                    <a:pt x="2314" y="3761"/>
                  </a:lnTo>
                  <a:lnTo>
                    <a:pt x="2314" y="3778"/>
                  </a:lnTo>
                  <a:lnTo>
                    <a:pt x="2315" y="3796"/>
                  </a:lnTo>
                  <a:lnTo>
                    <a:pt x="2317" y="3814"/>
                  </a:lnTo>
                  <a:lnTo>
                    <a:pt x="2319" y="3824"/>
                  </a:lnTo>
                  <a:lnTo>
                    <a:pt x="2321" y="3835"/>
                  </a:lnTo>
                  <a:lnTo>
                    <a:pt x="2327" y="3861"/>
                  </a:lnTo>
                  <a:lnTo>
                    <a:pt x="2333" y="3887"/>
                  </a:lnTo>
                  <a:lnTo>
                    <a:pt x="2341" y="3913"/>
                  </a:lnTo>
                  <a:lnTo>
                    <a:pt x="2351" y="3937"/>
                  </a:lnTo>
                  <a:lnTo>
                    <a:pt x="2360" y="3962"/>
                  </a:lnTo>
                  <a:lnTo>
                    <a:pt x="2372" y="3985"/>
                  </a:lnTo>
                  <a:lnTo>
                    <a:pt x="2384" y="4008"/>
                  </a:lnTo>
                  <a:lnTo>
                    <a:pt x="2398" y="4031"/>
                  </a:lnTo>
                  <a:lnTo>
                    <a:pt x="2412" y="4052"/>
                  </a:lnTo>
                  <a:lnTo>
                    <a:pt x="2428" y="4072"/>
                  </a:lnTo>
                  <a:lnTo>
                    <a:pt x="2444" y="4092"/>
                  </a:lnTo>
                  <a:lnTo>
                    <a:pt x="2461" y="4111"/>
                  </a:lnTo>
                  <a:lnTo>
                    <a:pt x="2479" y="4130"/>
                  </a:lnTo>
                  <a:lnTo>
                    <a:pt x="2498" y="4148"/>
                  </a:lnTo>
                  <a:lnTo>
                    <a:pt x="2518" y="4163"/>
                  </a:lnTo>
                  <a:lnTo>
                    <a:pt x="2538" y="4179"/>
                  </a:lnTo>
                  <a:lnTo>
                    <a:pt x="2559" y="4193"/>
                  </a:lnTo>
                  <a:lnTo>
                    <a:pt x="2581" y="4207"/>
                  </a:lnTo>
                  <a:lnTo>
                    <a:pt x="2604" y="4220"/>
                  </a:lnTo>
                  <a:lnTo>
                    <a:pt x="2627" y="4231"/>
                  </a:lnTo>
                  <a:lnTo>
                    <a:pt x="2649" y="4241"/>
                  </a:lnTo>
                  <a:lnTo>
                    <a:pt x="2674" y="4251"/>
                  </a:lnTo>
                  <a:lnTo>
                    <a:pt x="2699" y="4259"/>
                  </a:lnTo>
                  <a:lnTo>
                    <a:pt x="2723" y="4266"/>
                  </a:lnTo>
                  <a:lnTo>
                    <a:pt x="2749" y="4272"/>
                  </a:lnTo>
                  <a:lnTo>
                    <a:pt x="2774" y="4277"/>
                  </a:lnTo>
                  <a:lnTo>
                    <a:pt x="2800" y="4280"/>
                  </a:lnTo>
                  <a:lnTo>
                    <a:pt x="2827" y="4282"/>
                  </a:lnTo>
                  <a:lnTo>
                    <a:pt x="2853" y="4283"/>
                  </a:lnTo>
                  <a:lnTo>
                    <a:pt x="2880" y="4282"/>
                  </a:lnTo>
                  <a:lnTo>
                    <a:pt x="2908" y="4281"/>
                  </a:lnTo>
                  <a:lnTo>
                    <a:pt x="2935" y="4278"/>
                  </a:lnTo>
                  <a:lnTo>
                    <a:pt x="2963" y="4273"/>
                  </a:lnTo>
                  <a:lnTo>
                    <a:pt x="2990" y="4268"/>
                  </a:lnTo>
                  <a:lnTo>
                    <a:pt x="3016" y="4260"/>
                  </a:lnTo>
                  <a:lnTo>
                    <a:pt x="3042" y="4251"/>
                  </a:lnTo>
                  <a:lnTo>
                    <a:pt x="3067" y="4241"/>
                  </a:lnTo>
                  <a:lnTo>
                    <a:pt x="3092" y="4231"/>
                  </a:lnTo>
                  <a:lnTo>
                    <a:pt x="3116" y="4219"/>
                  </a:lnTo>
                  <a:lnTo>
                    <a:pt x="3139" y="4206"/>
                  </a:lnTo>
                  <a:lnTo>
                    <a:pt x="3161" y="4191"/>
                  </a:lnTo>
                  <a:lnTo>
                    <a:pt x="3183" y="4176"/>
                  </a:lnTo>
                  <a:lnTo>
                    <a:pt x="3204" y="4160"/>
                  </a:lnTo>
                  <a:lnTo>
                    <a:pt x="3224" y="4142"/>
                  </a:lnTo>
                  <a:lnTo>
                    <a:pt x="3243" y="4125"/>
                  </a:lnTo>
                  <a:lnTo>
                    <a:pt x="3262" y="4106"/>
                  </a:lnTo>
                  <a:lnTo>
                    <a:pt x="3278" y="4086"/>
                  </a:lnTo>
                  <a:lnTo>
                    <a:pt x="3295" y="4065"/>
                  </a:lnTo>
                  <a:lnTo>
                    <a:pt x="3310" y="4044"/>
                  </a:lnTo>
                  <a:lnTo>
                    <a:pt x="3324" y="4022"/>
                  </a:lnTo>
                  <a:lnTo>
                    <a:pt x="3338" y="3999"/>
                  </a:lnTo>
                  <a:lnTo>
                    <a:pt x="3349" y="3977"/>
                  </a:lnTo>
                  <a:lnTo>
                    <a:pt x="3361" y="3953"/>
                  </a:lnTo>
                  <a:lnTo>
                    <a:pt x="3370" y="3928"/>
                  </a:lnTo>
                  <a:lnTo>
                    <a:pt x="3379" y="3902"/>
                  </a:lnTo>
                  <a:lnTo>
                    <a:pt x="3387" y="3877"/>
                  </a:lnTo>
                  <a:lnTo>
                    <a:pt x="3393" y="3851"/>
                  </a:lnTo>
                  <a:lnTo>
                    <a:pt x="3398" y="3825"/>
                  </a:lnTo>
                  <a:lnTo>
                    <a:pt x="3402" y="3798"/>
                  </a:lnTo>
                  <a:lnTo>
                    <a:pt x="3404" y="3772"/>
                  </a:lnTo>
                  <a:lnTo>
                    <a:pt x="3405" y="3744"/>
                  </a:lnTo>
                  <a:lnTo>
                    <a:pt x="3405" y="3717"/>
                  </a:lnTo>
                  <a:lnTo>
                    <a:pt x="3403" y="3689"/>
                  </a:lnTo>
                  <a:lnTo>
                    <a:pt x="3400" y="3662"/>
                  </a:lnTo>
                  <a:lnTo>
                    <a:pt x="3391" y="3636"/>
                  </a:lnTo>
                  <a:lnTo>
                    <a:pt x="3382" y="3613"/>
                  </a:lnTo>
                  <a:lnTo>
                    <a:pt x="3373" y="3590"/>
                  </a:lnTo>
                  <a:lnTo>
                    <a:pt x="3364" y="3568"/>
                  </a:lnTo>
                  <a:lnTo>
                    <a:pt x="3355" y="3547"/>
                  </a:lnTo>
                  <a:lnTo>
                    <a:pt x="3345" y="3527"/>
                  </a:lnTo>
                  <a:lnTo>
                    <a:pt x="3335" y="3508"/>
                  </a:lnTo>
                  <a:lnTo>
                    <a:pt x="3325" y="3490"/>
                  </a:lnTo>
                  <a:lnTo>
                    <a:pt x="3305" y="3456"/>
                  </a:lnTo>
                  <a:lnTo>
                    <a:pt x="3284" y="3425"/>
                  </a:lnTo>
                  <a:lnTo>
                    <a:pt x="3262" y="3395"/>
                  </a:lnTo>
                  <a:lnTo>
                    <a:pt x="3240" y="3365"/>
                  </a:lnTo>
                  <a:lnTo>
                    <a:pt x="3195" y="3310"/>
                  </a:lnTo>
                  <a:lnTo>
                    <a:pt x="3148" y="3254"/>
                  </a:lnTo>
                  <a:lnTo>
                    <a:pt x="3125" y="3223"/>
                  </a:lnTo>
                  <a:lnTo>
                    <a:pt x="3102" y="3191"/>
                  </a:lnTo>
                  <a:lnTo>
                    <a:pt x="3079" y="3157"/>
                  </a:lnTo>
                  <a:lnTo>
                    <a:pt x="3056" y="3119"/>
                  </a:lnTo>
                  <a:lnTo>
                    <a:pt x="4254" y="2950"/>
                  </a:lnTo>
                  <a:lnTo>
                    <a:pt x="4086" y="176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sz="2000">
                <a:latin typeface="Times New Roman" panose="02020603050405020304" pitchFamily="18" charset="0"/>
                <a:cs typeface="Times New Roman" panose="02020603050405020304" pitchFamily="18" charset="0"/>
              </a:endParaRPr>
            </a:p>
          </p:txBody>
        </p:sp>
        <p:sp>
          <p:nvSpPr>
            <p:cNvPr id="42" name="Freeform 6"/>
            <p:cNvSpPr>
              <a:spLocks/>
            </p:cNvSpPr>
            <p:nvPr/>
          </p:nvSpPr>
          <p:spPr bwMode="auto">
            <a:xfrm rot="591553">
              <a:off x="6010275" y="2341871"/>
              <a:ext cx="1798638" cy="1437407"/>
            </a:xfrm>
            <a:custGeom>
              <a:avLst/>
              <a:gdLst>
                <a:gd name="T0" fmla="*/ 3573 w 4290"/>
                <a:gd name="T1" fmla="*/ 888 h 4247"/>
                <a:gd name="T2" fmla="*/ 3461 w 4290"/>
                <a:gd name="T3" fmla="*/ 948 h 4247"/>
                <a:gd name="T4" fmla="*/ 3259 w 4290"/>
                <a:gd name="T5" fmla="*/ 1104 h 4247"/>
                <a:gd name="T6" fmla="*/ 2955 w 4290"/>
                <a:gd name="T7" fmla="*/ 0 h 4247"/>
                <a:gd name="T8" fmla="*/ 1855 w 4290"/>
                <a:gd name="T9" fmla="*/ 292 h 4247"/>
                <a:gd name="T10" fmla="*/ 2006 w 4290"/>
                <a:gd name="T11" fmla="*/ 488 h 4247"/>
                <a:gd name="T12" fmla="*/ 2062 w 4290"/>
                <a:gd name="T13" fmla="*/ 596 h 4247"/>
                <a:gd name="T14" fmla="*/ 2100 w 4290"/>
                <a:gd name="T15" fmla="*/ 714 h 4247"/>
                <a:gd name="T16" fmla="*/ 2095 w 4290"/>
                <a:gd name="T17" fmla="*/ 851 h 4247"/>
                <a:gd name="T18" fmla="*/ 2058 w 4290"/>
                <a:gd name="T19" fmla="*/ 977 h 4247"/>
                <a:gd name="T20" fmla="*/ 1992 w 4290"/>
                <a:gd name="T21" fmla="*/ 1091 h 4247"/>
                <a:gd name="T22" fmla="*/ 1901 w 4290"/>
                <a:gd name="T23" fmla="*/ 1185 h 4247"/>
                <a:gd name="T24" fmla="*/ 1790 w 4290"/>
                <a:gd name="T25" fmla="*/ 1256 h 4247"/>
                <a:gd name="T26" fmla="*/ 1659 w 4290"/>
                <a:gd name="T27" fmla="*/ 1298 h 4247"/>
                <a:gd name="T28" fmla="*/ 1523 w 4290"/>
                <a:gd name="T29" fmla="*/ 1308 h 4247"/>
                <a:gd name="T30" fmla="*/ 1395 w 4290"/>
                <a:gd name="T31" fmla="*/ 1284 h 4247"/>
                <a:gd name="T32" fmla="*/ 1278 w 4290"/>
                <a:gd name="T33" fmla="*/ 1233 h 4247"/>
                <a:gd name="T34" fmla="*/ 1176 w 4290"/>
                <a:gd name="T35" fmla="*/ 1154 h 4247"/>
                <a:gd name="T36" fmla="*/ 1095 w 4290"/>
                <a:gd name="T37" fmla="*/ 1055 h 4247"/>
                <a:gd name="T38" fmla="*/ 1038 w 4290"/>
                <a:gd name="T39" fmla="*/ 937 h 4247"/>
                <a:gd name="T40" fmla="*/ 1014 w 4290"/>
                <a:gd name="T41" fmla="*/ 839 h 4247"/>
                <a:gd name="T42" fmla="*/ 1012 w 4290"/>
                <a:gd name="T43" fmla="*/ 753 h 4247"/>
                <a:gd name="T44" fmla="*/ 1035 w 4290"/>
                <a:gd name="T45" fmla="*/ 632 h 4247"/>
                <a:gd name="T46" fmla="*/ 1127 w 4290"/>
                <a:gd name="T47" fmla="*/ 374 h 4247"/>
                <a:gd name="T48" fmla="*/ 417 w 4290"/>
                <a:gd name="T49" fmla="*/ 3367 h 4247"/>
                <a:gd name="T50" fmla="*/ 1526 w 4290"/>
                <a:gd name="T51" fmla="*/ 3360 h 4247"/>
                <a:gd name="T52" fmla="*/ 1442 w 4290"/>
                <a:gd name="T53" fmla="*/ 3609 h 4247"/>
                <a:gd name="T54" fmla="*/ 1427 w 4290"/>
                <a:gd name="T55" fmla="*/ 3711 h 4247"/>
                <a:gd name="T56" fmla="*/ 1431 w 4290"/>
                <a:gd name="T57" fmla="*/ 3788 h 4247"/>
                <a:gd name="T58" fmla="*/ 1463 w 4290"/>
                <a:gd name="T59" fmla="*/ 3902 h 4247"/>
                <a:gd name="T60" fmla="*/ 1524 w 4290"/>
                <a:gd name="T61" fmla="*/ 4015 h 4247"/>
                <a:gd name="T62" fmla="*/ 1611 w 4290"/>
                <a:gd name="T63" fmla="*/ 4111 h 4247"/>
                <a:gd name="T64" fmla="*/ 1715 w 4290"/>
                <a:gd name="T65" fmla="*/ 4183 h 4247"/>
                <a:gd name="T66" fmla="*/ 1836 w 4290"/>
                <a:gd name="T67" fmla="*/ 4230 h 4247"/>
                <a:gd name="T68" fmla="*/ 1966 w 4290"/>
                <a:gd name="T69" fmla="*/ 4247 h 4247"/>
                <a:gd name="T70" fmla="*/ 2102 w 4290"/>
                <a:gd name="T71" fmla="*/ 4231 h 4247"/>
                <a:gd name="T72" fmla="*/ 2228 w 4290"/>
                <a:gd name="T73" fmla="*/ 4182 h 4247"/>
                <a:gd name="T74" fmla="*/ 2337 w 4290"/>
                <a:gd name="T75" fmla="*/ 4107 h 4247"/>
                <a:gd name="T76" fmla="*/ 2423 w 4290"/>
                <a:gd name="T77" fmla="*/ 4008 h 4247"/>
                <a:gd name="T78" fmla="*/ 2483 w 4290"/>
                <a:gd name="T79" fmla="*/ 3892 h 4247"/>
                <a:gd name="T80" fmla="*/ 2514 w 4290"/>
                <a:gd name="T81" fmla="*/ 3763 h 4247"/>
                <a:gd name="T82" fmla="*/ 2512 w 4290"/>
                <a:gd name="T83" fmla="*/ 3625 h 4247"/>
                <a:gd name="T84" fmla="*/ 2460 w 4290"/>
                <a:gd name="T85" fmla="*/ 3498 h 4247"/>
                <a:gd name="T86" fmla="*/ 2362 w 4290"/>
                <a:gd name="T87" fmla="*/ 3343 h 4247"/>
                <a:gd name="T88" fmla="*/ 2211 w 4290"/>
                <a:gd name="T89" fmla="*/ 3150 h 4247"/>
                <a:gd name="T90" fmla="*/ 3293 w 4290"/>
                <a:gd name="T91" fmla="*/ 1801 h 4247"/>
                <a:gd name="T92" fmla="*/ 3568 w 4290"/>
                <a:gd name="T93" fmla="*/ 1898 h 4247"/>
                <a:gd name="T94" fmla="*/ 3713 w 4290"/>
                <a:gd name="T95" fmla="*/ 1934 h 4247"/>
                <a:gd name="T96" fmla="*/ 3802 w 4290"/>
                <a:gd name="T97" fmla="*/ 1936 h 4247"/>
                <a:gd name="T98" fmla="*/ 3893 w 4290"/>
                <a:gd name="T99" fmla="*/ 1918 h 4247"/>
                <a:gd name="T100" fmla="*/ 4014 w 4290"/>
                <a:gd name="T101" fmla="*/ 1867 h 4247"/>
                <a:gd name="T102" fmla="*/ 4118 w 4290"/>
                <a:gd name="T103" fmla="*/ 1790 h 4247"/>
                <a:gd name="T104" fmla="*/ 4200 w 4290"/>
                <a:gd name="T105" fmla="*/ 1693 h 4247"/>
                <a:gd name="T106" fmla="*/ 4257 w 4290"/>
                <a:gd name="T107" fmla="*/ 1578 h 4247"/>
                <a:gd name="T108" fmla="*/ 4287 w 4290"/>
                <a:gd name="T109" fmla="*/ 1452 h 4247"/>
                <a:gd name="T110" fmla="*/ 4285 w 4290"/>
                <a:gd name="T111" fmla="*/ 1317 h 4247"/>
                <a:gd name="T112" fmla="*/ 4248 w 4290"/>
                <a:gd name="T113" fmla="*/ 1185 h 4247"/>
                <a:gd name="T114" fmla="*/ 4182 w 4290"/>
                <a:gd name="T115" fmla="*/ 1069 h 4247"/>
                <a:gd name="T116" fmla="*/ 4092 w 4290"/>
                <a:gd name="T117" fmla="*/ 974 h 4247"/>
                <a:gd name="T118" fmla="*/ 3983 w 4290"/>
                <a:gd name="T119" fmla="*/ 903 h 4247"/>
                <a:gd name="T120" fmla="*/ 3857 w 4290"/>
                <a:gd name="T121" fmla="*/ 859 h 4247"/>
                <a:gd name="T122" fmla="*/ 3722 w 4290"/>
                <a:gd name="T123" fmla="*/ 848 h 4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90" h="4247">
                  <a:moveTo>
                    <a:pt x="3667" y="853"/>
                  </a:moveTo>
                  <a:lnTo>
                    <a:pt x="3642" y="861"/>
                  </a:lnTo>
                  <a:lnTo>
                    <a:pt x="3618" y="871"/>
                  </a:lnTo>
                  <a:lnTo>
                    <a:pt x="3595" y="879"/>
                  </a:lnTo>
                  <a:lnTo>
                    <a:pt x="3573" y="888"/>
                  </a:lnTo>
                  <a:lnTo>
                    <a:pt x="3552" y="898"/>
                  </a:lnTo>
                  <a:lnTo>
                    <a:pt x="3532" y="907"/>
                  </a:lnTo>
                  <a:lnTo>
                    <a:pt x="3513" y="918"/>
                  </a:lnTo>
                  <a:lnTo>
                    <a:pt x="3496" y="927"/>
                  </a:lnTo>
                  <a:lnTo>
                    <a:pt x="3461" y="948"/>
                  </a:lnTo>
                  <a:lnTo>
                    <a:pt x="3430" y="969"/>
                  </a:lnTo>
                  <a:lnTo>
                    <a:pt x="3400" y="991"/>
                  </a:lnTo>
                  <a:lnTo>
                    <a:pt x="3371" y="1012"/>
                  </a:lnTo>
                  <a:lnTo>
                    <a:pt x="3315" y="1057"/>
                  </a:lnTo>
                  <a:lnTo>
                    <a:pt x="3259" y="1104"/>
                  </a:lnTo>
                  <a:lnTo>
                    <a:pt x="3228" y="1127"/>
                  </a:lnTo>
                  <a:lnTo>
                    <a:pt x="3196" y="1150"/>
                  </a:lnTo>
                  <a:lnTo>
                    <a:pt x="3161" y="1173"/>
                  </a:lnTo>
                  <a:lnTo>
                    <a:pt x="3124" y="1196"/>
                  </a:lnTo>
                  <a:lnTo>
                    <a:pt x="2955" y="0"/>
                  </a:lnTo>
                  <a:lnTo>
                    <a:pt x="1767" y="168"/>
                  </a:lnTo>
                  <a:lnTo>
                    <a:pt x="1789" y="202"/>
                  </a:lnTo>
                  <a:lnTo>
                    <a:pt x="1811" y="233"/>
                  </a:lnTo>
                  <a:lnTo>
                    <a:pt x="1834" y="264"/>
                  </a:lnTo>
                  <a:lnTo>
                    <a:pt x="1855" y="292"/>
                  </a:lnTo>
                  <a:lnTo>
                    <a:pt x="1900" y="346"/>
                  </a:lnTo>
                  <a:lnTo>
                    <a:pt x="1943" y="399"/>
                  </a:lnTo>
                  <a:lnTo>
                    <a:pt x="1964" y="427"/>
                  </a:lnTo>
                  <a:lnTo>
                    <a:pt x="1985" y="457"/>
                  </a:lnTo>
                  <a:lnTo>
                    <a:pt x="2006" y="488"/>
                  </a:lnTo>
                  <a:lnTo>
                    <a:pt x="2025" y="521"/>
                  </a:lnTo>
                  <a:lnTo>
                    <a:pt x="2035" y="538"/>
                  </a:lnTo>
                  <a:lnTo>
                    <a:pt x="2045" y="557"/>
                  </a:lnTo>
                  <a:lnTo>
                    <a:pt x="2053" y="576"/>
                  </a:lnTo>
                  <a:lnTo>
                    <a:pt x="2062" y="596"/>
                  </a:lnTo>
                  <a:lnTo>
                    <a:pt x="2071" y="617"/>
                  </a:lnTo>
                  <a:lnTo>
                    <a:pt x="2080" y="639"/>
                  </a:lnTo>
                  <a:lnTo>
                    <a:pt x="2088" y="662"/>
                  </a:lnTo>
                  <a:lnTo>
                    <a:pt x="2097" y="686"/>
                  </a:lnTo>
                  <a:lnTo>
                    <a:pt x="2100" y="714"/>
                  </a:lnTo>
                  <a:lnTo>
                    <a:pt x="2101" y="742"/>
                  </a:lnTo>
                  <a:lnTo>
                    <a:pt x="2102" y="769"/>
                  </a:lnTo>
                  <a:lnTo>
                    <a:pt x="2101" y="797"/>
                  </a:lnTo>
                  <a:lnTo>
                    <a:pt x="2099" y="824"/>
                  </a:lnTo>
                  <a:lnTo>
                    <a:pt x="2095" y="851"/>
                  </a:lnTo>
                  <a:lnTo>
                    <a:pt x="2089" y="877"/>
                  </a:lnTo>
                  <a:lnTo>
                    <a:pt x="2083" y="903"/>
                  </a:lnTo>
                  <a:lnTo>
                    <a:pt x="2076" y="928"/>
                  </a:lnTo>
                  <a:lnTo>
                    <a:pt x="2068" y="953"/>
                  </a:lnTo>
                  <a:lnTo>
                    <a:pt x="2058" y="977"/>
                  </a:lnTo>
                  <a:lnTo>
                    <a:pt x="2047" y="1001"/>
                  </a:lnTo>
                  <a:lnTo>
                    <a:pt x="2034" y="1025"/>
                  </a:lnTo>
                  <a:lnTo>
                    <a:pt x="2022" y="1047"/>
                  </a:lnTo>
                  <a:lnTo>
                    <a:pt x="2007" y="1069"/>
                  </a:lnTo>
                  <a:lnTo>
                    <a:pt x="1992" y="1091"/>
                  </a:lnTo>
                  <a:lnTo>
                    <a:pt x="1976" y="1112"/>
                  </a:lnTo>
                  <a:lnTo>
                    <a:pt x="1959" y="1130"/>
                  </a:lnTo>
                  <a:lnTo>
                    <a:pt x="1940" y="1150"/>
                  </a:lnTo>
                  <a:lnTo>
                    <a:pt x="1921" y="1168"/>
                  </a:lnTo>
                  <a:lnTo>
                    <a:pt x="1901" y="1185"/>
                  </a:lnTo>
                  <a:lnTo>
                    <a:pt x="1881" y="1201"/>
                  </a:lnTo>
                  <a:lnTo>
                    <a:pt x="1859" y="1216"/>
                  </a:lnTo>
                  <a:lnTo>
                    <a:pt x="1837" y="1230"/>
                  </a:lnTo>
                  <a:lnTo>
                    <a:pt x="1813" y="1244"/>
                  </a:lnTo>
                  <a:lnTo>
                    <a:pt x="1790" y="1256"/>
                  </a:lnTo>
                  <a:lnTo>
                    <a:pt x="1765" y="1267"/>
                  </a:lnTo>
                  <a:lnTo>
                    <a:pt x="1740" y="1276"/>
                  </a:lnTo>
                  <a:lnTo>
                    <a:pt x="1713" y="1285"/>
                  </a:lnTo>
                  <a:lnTo>
                    <a:pt x="1686" y="1292"/>
                  </a:lnTo>
                  <a:lnTo>
                    <a:pt x="1659" y="1298"/>
                  </a:lnTo>
                  <a:lnTo>
                    <a:pt x="1632" y="1302"/>
                  </a:lnTo>
                  <a:lnTo>
                    <a:pt x="1605" y="1306"/>
                  </a:lnTo>
                  <a:lnTo>
                    <a:pt x="1578" y="1308"/>
                  </a:lnTo>
                  <a:lnTo>
                    <a:pt x="1550" y="1308"/>
                  </a:lnTo>
                  <a:lnTo>
                    <a:pt x="1523" y="1308"/>
                  </a:lnTo>
                  <a:lnTo>
                    <a:pt x="1497" y="1306"/>
                  </a:lnTo>
                  <a:lnTo>
                    <a:pt x="1471" y="1301"/>
                  </a:lnTo>
                  <a:lnTo>
                    <a:pt x="1445" y="1297"/>
                  </a:lnTo>
                  <a:lnTo>
                    <a:pt x="1420" y="1291"/>
                  </a:lnTo>
                  <a:lnTo>
                    <a:pt x="1395" y="1284"/>
                  </a:lnTo>
                  <a:lnTo>
                    <a:pt x="1371" y="1276"/>
                  </a:lnTo>
                  <a:lnTo>
                    <a:pt x="1347" y="1267"/>
                  </a:lnTo>
                  <a:lnTo>
                    <a:pt x="1323" y="1257"/>
                  </a:lnTo>
                  <a:lnTo>
                    <a:pt x="1300" y="1245"/>
                  </a:lnTo>
                  <a:lnTo>
                    <a:pt x="1278" y="1233"/>
                  </a:lnTo>
                  <a:lnTo>
                    <a:pt x="1256" y="1219"/>
                  </a:lnTo>
                  <a:lnTo>
                    <a:pt x="1235" y="1204"/>
                  </a:lnTo>
                  <a:lnTo>
                    <a:pt x="1214" y="1189"/>
                  </a:lnTo>
                  <a:lnTo>
                    <a:pt x="1195" y="1172"/>
                  </a:lnTo>
                  <a:lnTo>
                    <a:pt x="1176" y="1154"/>
                  </a:lnTo>
                  <a:lnTo>
                    <a:pt x="1158" y="1137"/>
                  </a:lnTo>
                  <a:lnTo>
                    <a:pt x="1141" y="1118"/>
                  </a:lnTo>
                  <a:lnTo>
                    <a:pt x="1124" y="1098"/>
                  </a:lnTo>
                  <a:lnTo>
                    <a:pt x="1108" y="1077"/>
                  </a:lnTo>
                  <a:lnTo>
                    <a:pt x="1095" y="1055"/>
                  </a:lnTo>
                  <a:lnTo>
                    <a:pt x="1081" y="1033"/>
                  </a:lnTo>
                  <a:lnTo>
                    <a:pt x="1069" y="1010"/>
                  </a:lnTo>
                  <a:lnTo>
                    <a:pt x="1057" y="986"/>
                  </a:lnTo>
                  <a:lnTo>
                    <a:pt x="1047" y="962"/>
                  </a:lnTo>
                  <a:lnTo>
                    <a:pt x="1038" y="937"/>
                  </a:lnTo>
                  <a:lnTo>
                    <a:pt x="1030" y="912"/>
                  </a:lnTo>
                  <a:lnTo>
                    <a:pt x="1023" y="886"/>
                  </a:lnTo>
                  <a:lnTo>
                    <a:pt x="1018" y="859"/>
                  </a:lnTo>
                  <a:lnTo>
                    <a:pt x="1015" y="850"/>
                  </a:lnTo>
                  <a:lnTo>
                    <a:pt x="1014" y="839"/>
                  </a:lnTo>
                  <a:lnTo>
                    <a:pt x="1012" y="822"/>
                  </a:lnTo>
                  <a:lnTo>
                    <a:pt x="1011" y="805"/>
                  </a:lnTo>
                  <a:lnTo>
                    <a:pt x="1011" y="787"/>
                  </a:lnTo>
                  <a:lnTo>
                    <a:pt x="1011" y="770"/>
                  </a:lnTo>
                  <a:lnTo>
                    <a:pt x="1012" y="753"/>
                  </a:lnTo>
                  <a:lnTo>
                    <a:pt x="1013" y="736"/>
                  </a:lnTo>
                  <a:lnTo>
                    <a:pt x="1017" y="719"/>
                  </a:lnTo>
                  <a:lnTo>
                    <a:pt x="1019" y="702"/>
                  </a:lnTo>
                  <a:lnTo>
                    <a:pt x="1027" y="667"/>
                  </a:lnTo>
                  <a:lnTo>
                    <a:pt x="1035" y="632"/>
                  </a:lnTo>
                  <a:lnTo>
                    <a:pt x="1047" y="597"/>
                  </a:lnTo>
                  <a:lnTo>
                    <a:pt x="1058" y="561"/>
                  </a:lnTo>
                  <a:lnTo>
                    <a:pt x="1085" y="489"/>
                  </a:lnTo>
                  <a:lnTo>
                    <a:pt x="1114" y="413"/>
                  </a:lnTo>
                  <a:lnTo>
                    <a:pt x="1127" y="374"/>
                  </a:lnTo>
                  <a:lnTo>
                    <a:pt x="1140" y="334"/>
                  </a:lnTo>
                  <a:lnTo>
                    <a:pt x="1152" y="294"/>
                  </a:lnTo>
                  <a:lnTo>
                    <a:pt x="1164" y="252"/>
                  </a:lnTo>
                  <a:lnTo>
                    <a:pt x="0" y="416"/>
                  </a:lnTo>
                  <a:lnTo>
                    <a:pt x="417" y="3367"/>
                  </a:lnTo>
                  <a:lnTo>
                    <a:pt x="1575" y="3203"/>
                  </a:lnTo>
                  <a:lnTo>
                    <a:pt x="1565" y="3244"/>
                  </a:lnTo>
                  <a:lnTo>
                    <a:pt x="1552" y="3283"/>
                  </a:lnTo>
                  <a:lnTo>
                    <a:pt x="1540" y="3322"/>
                  </a:lnTo>
                  <a:lnTo>
                    <a:pt x="1526" y="3360"/>
                  </a:lnTo>
                  <a:lnTo>
                    <a:pt x="1498" y="3433"/>
                  </a:lnTo>
                  <a:lnTo>
                    <a:pt x="1472" y="3505"/>
                  </a:lnTo>
                  <a:lnTo>
                    <a:pt x="1461" y="3540"/>
                  </a:lnTo>
                  <a:lnTo>
                    <a:pt x="1450" y="3575"/>
                  </a:lnTo>
                  <a:lnTo>
                    <a:pt x="1442" y="3609"/>
                  </a:lnTo>
                  <a:lnTo>
                    <a:pt x="1434" y="3643"/>
                  </a:lnTo>
                  <a:lnTo>
                    <a:pt x="1431" y="3660"/>
                  </a:lnTo>
                  <a:lnTo>
                    <a:pt x="1429" y="3676"/>
                  </a:lnTo>
                  <a:lnTo>
                    <a:pt x="1428" y="3693"/>
                  </a:lnTo>
                  <a:lnTo>
                    <a:pt x="1427" y="3711"/>
                  </a:lnTo>
                  <a:lnTo>
                    <a:pt x="1427" y="3728"/>
                  </a:lnTo>
                  <a:lnTo>
                    <a:pt x="1427" y="3744"/>
                  </a:lnTo>
                  <a:lnTo>
                    <a:pt x="1428" y="3761"/>
                  </a:lnTo>
                  <a:lnTo>
                    <a:pt x="1430" y="3778"/>
                  </a:lnTo>
                  <a:lnTo>
                    <a:pt x="1431" y="3788"/>
                  </a:lnTo>
                  <a:lnTo>
                    <a:pt x="1433" y="3798"/>
                  </a:lnTo>
                  <a:lnTo>
                    <a:pt x="1439" y="3825"/>
                  </a:lnTo>
                  <a:lnTo>
                    <a:pt x="1446" y="3851"/>
                  </a:lnTo>
                  <a:lnTo>
                    <a:pt x="1453" y="3877"/>
                  </a:lnTo>
                  <a:lnTo>
                    <a:pt x="1463" y="3902"/>
                  </a:lnTo>
                  <a:lnTo>
                    <a:pt x="1473" y="3926"/>
                  </a:lnTo>
                  <a:lnTo>
                    <a:pt x="1485" y="3950"/>
                  </a:lnTo>
                  <a:lnTo>
                    <a:pt x="1497" y="3973"/>
                  </a:lnTo>
                  <a:lnTo>
                    <a:pt x="1511" y="3995"/>
                  </a:lnTo>
                  <a:lnTo>
                    <a:pt x="1524" y="4015"/>
                  </a:lnTo>
                  <a:lnTo>
                    <a:pt x="1540" y="4036"/>
                  </a:lnTo>
                  <a:lnTo>
                    <a:pt x="1557" y="4056"/>
                  </a:lnTo>
                  <a:lnTo>
                    <a:pt x="1573" y="4076"/>
                  </a:lnTo>
                  <a:lnTo>
                    <a:pt x="1591" y="4094"/>
                  </a:lnTo>
                  <a:lnTo>
                    <a:pt x="1611" y="4111"/>
                  </a:lnTo>
                  <a:lnTo>
                    <a:pt x="1630" y="4127"/>
                  </a:lnTo>
                  <a:lnTo>
                    <a:pt x="1651" y="4143"/>
                  </a:lnTo>
                  <a:lnTo>
                    <a:pt x="1672" y="4157"/>
                  </a:lnTo>
                  <a:lnTo>
                    <a:pt x="1694" y="4171"/>
                  </a:lnTo>
                  <a:lnTo>
                    <a:pt x="1715" y="4183"/>
                  </a:lnTo>
                  <a:lnTo>
                    <a:pt x="1738" y="4195"/>
                  </a:lnTo>
                  <a:lnTo>
                    <a:pt x="1762" y="4205"/>
                  </a:lnTo>
                  <a:lnTo>
                    <a:pt x="1787" y="4215"/>
                  </a:lnTo>
                  <a:lnTo>
                    <a:pt x="1811" y="4223"/>
                  </a:lnTo>
                  <a:lnTo>
                    <a:pt x="1836" y="4230"/>
                  </a:lnTo>
                  <a:lnTo>
                    <a:pt x="1861" y="4236"/>
                  </a:lnTo>
                  <a:lnTo>
                    <a:pt x="1887" y="4241"/>
                  </a:lnTo>
                  <a:lnTo>
                    <a:pt x="1913" y="4244"/>
                  </a:lnTo>
                  <a:lnTo>
                    <a:pt x="1939" y="4246"/>
                  </a:lnTo>
                  <a:lnTo>
                    <a:pt x="1966" y="4247"/>
                  </a:lnTo>
                  <a:lnTo>
                    <a:pt x="1993" y="4247"/>
                  </a:lnTo>
                  <a:lnTo>
                    <a:pt x="2021" y="4245"/>
                  </a:lnTo>
                  <a:lnTo>
                    <a:pt x="2048" y="4242"/>
                  </a:lnTo>
                  <a:lnTo>
                    <a:pt x="2075" y="4237"/>
                  </a:lnTo>
                  <a:lnTo>
                    <a:pt x="2102" y="4231"/>
                  </a:lnTo>
                  <a:lnTo>
                    <a:pt x="2129" y="4224"/>
                  </a:lnTo>
                  <a:lnTo>
                    <a:pt x="2155" y="4216"/>
                  </a:lnTo>
                  <a:lnTo>
                    <a:pt x="2180" y="4205"/>
                  </a:lnTo>
                  <a:lnTo>
                    <a:pt x="2204" y="4195"/>
                  </a:lnTo>
                  <a:lnTo>
                    <a:pt x="2228" y="4182"/>
                  </a:lnTo>
                  <a:lnTo>
                    <a:pt x="2252" y="4170"/>
                  </a:lnTo>
                  <a:lnTo>
                    <a:pt x="2274" y="4155"/>
                  </a:lnTo>
                  <a:lnTo>
                    <a:pt x="2296" y="4140"/>
                  </a:lnTo>
                  <a:lnTo>
                    <a:pt x="2317" y="4124"/>
                  </a:lnTo>
                  <a:lnTo>
                    <a:pt x="2337" y="4107"/>
                  </a:lnTo>
                  <a:lnTo>
                    <a:pt x="2356" y="4088"/>
                  </a:lnTo>
                  <a:lnTo>
                    <a:pt x="2374" y="4070"/>
                  </a:lnTo>
                  <a:lnTo>
                    <a:pt x="2391" y="4050"/>
                  </a:lnTo>
                  <a:lnTo>
                    <a:pt x="2407" y="4030"/>
                  </a:lnTo>
                  <a:lnTo>
                    <a:pt x="2423" y="4008"/>
                  </a:lnTo>
                  <a:lnTo>
                    <a:pt x="2437" y="3986"/>
                  </a:lnTo>
                  <a:lnTo>
                    <a:pt x="2450" y="3963"/>
                  </a:lnTo>
                  <a:lnTo>
                    <a:pt x="2462" y="3940"/>
                  </a:lnTo>
                  <a:lnTo>
                    <a:pt x="2473" y="3916"/>
                  </a:lnTo>
                  <a:lnTo>
                    <a:pt x="2483" y="3892"/>
                  </a:lnTo>
                  <a:lnTo>
                    <a:pt x="2492" y="3867"/>
                  </a:lnTo>
                  <a:lnTo>
                    <a:pt x="2499" y="3841"/>
                  </a:lnTo>
                  <a:lnTo>
                    <a:pt x="2505" y="3815"/>
                  </a:lnTo>
                  <a:lnTo>
                    <a:pt x="2511" y="3789"/>
                  </a:lnTo>
                  <a:lnTo>
                    <a:pt x="2514" y="3763"/>
                  </a:lnTo>
                  <a:lnTo>
                    <a:pt x="2517" y="3736"/>
                  </a:lnTo>
                  <a:lnTo>
                    <a:pt x="2518" y="3709"/>
                  </a:lnTo>
                  <a:lnTo>
                    <a:pt x="2517" y="3681"/>
                  </a:lnTo>
                  <a:lnTo>
                    <a:pt x="2515" y="3654"/>
                  </a:lnTo>
                  <a:lnTo>
                    <a:pt x="2512" y="3625"/>
                  </a:lnTo>
                  <a:lnTo>
                    <a:pt x="2504" y="3601"/>
                  </a:lnTo>
                  <a:lnTo>
                    <a:pt x="2496" y="3579"/>
                  </a:lnTo>
                  <a:lnTo>
                    <a:pt x="2488" y="3558"/>
                  </a:lnTo>
                  <a:lnTo>
                    <a:pt x="2478" y="3537"/>
                  </a:lnTo>
                  <a:lnTo>
                    <a:pt x="2460" y="3498"/>
                  </a:lnTo>
                  <a:lnTo>
                    <a:pt x="2443" y="3463"/>
                  </a:lnTo>
                  <a:lnTo>
                    <a:pt x="2423" y="3429"/>
                  </a:lnTo>
                  <a:lnTo>
                    <a:pt x="2403" y="3399"/>
                  </a:lnTo>
                  <a:lnTo>
                    <a:pt x="2383" y="3370"/>
                  </a:lnTo>
                  <a:lnTo>
                    <a:pt x="2362" y="3343"/>
                  </a:lnTo>
                  <a:lnTo>
                    <a:pt x="2319" y="3289"/>
                  </a:lnTo>
                  <a:lnTo>
                    <a:pt x="2277" y="3237"/>
                  </a:lnTo>
                  <a:lnTo>
                    <a:pt x="2255" y="3209"/>
                  </a:lnTo>
                  <a:lnTo>
                    <a:pt x="2233" y="3180"/>
                  </a:lnTo>
                  <a:lnTo>
                    <a:pt x="2211" y="3150"/>
                  </a:lnTo>
                  <a:lnTo>
                    <a:pt x="2189" y="3116"/>
                  </a:lnTo>
                  <a:lnTo>
                    <a:pt x="3371" y="2949"/>
                  </a:lnTo>
                  <a:lnTo>
                    <a:pt x="3206" y="1779"/>
                  </a:lnTo>
                  <a:lnTo>
                    <a:pt x="3250" y="1790"/>
                  </a:lnTo>
                  <a:lnTo>
                    <a:pt x="3293" y="1801"/>
                  </a:lnTo>
                  <a:lnTo>
                    <a:pt x="3335" y="1815"/>
                  </a:lnTo>
                  <a:lnTo>
                    <a:pt x="3376" y="1828"/>
                  </a:lnTo>
                  <a:lnTo>
                    <a:pt x="3455" y="1857"/>
                  </a:lnTo>
                  <a:lnTo>
                    <a:pt x="3530" y="1886"/>
                  </a:lnTo>
                  <a:lnTo>
                    <a:pt x="3568" y="1898"/>
                  </a:lnTo>
                  <a:lnTo>
                    <a:pt x="3604" y="1910"/>
                  </a:lnTo>
                  <a:lnTo>
                    <a:pt x="3641" y="1920"/>
                  </a:lnTo>
                  <a:lnTo>
                    <a:pt x="3676" y="1927"/>
                  </a:lnTo>
                  <a:lnTo>
                    <a:pt x="3695" y="1930"/>
                  </a:lnTo>
                  <a:lnTo>
                    <a:pt x="3713" y="1934"/>
                  </a:lnTo>
                  <a:lnTo>
                    <a:pt x="3731" y="1936"/>
                  </a:lnTo>
                  <a:lnTo>
                    <a:pt x="3749" y="1937"/>
                  </a:lnTo>
                  <a:lnTo>
                    <a:pt x="3766" y="1937"/>
                  </a:lnTo>
                  <a:lnTo>
                    <a:pt x="3784" y="1937"/>
                  </a:lnTo>
                  <a:lnTo>
                    <a:pt x="3802" y="1936"/>
                  </a:lnTo>
                  <a:lnTo>
                    <a:pt x="3820" y="1934"/>
                  </a:lnTo>
                  <a:lnTo>
                    <a:pt x="3830" y="1931"/>
                  </a:lnTo>
                  <a:lnTo>
                    <a:pt x="3840" y="1929"/>
                  </a:lnTo>
                  <a:lnTo>
                    <a:pt x="3867" y="1924"/>
                  </a:lnTo>
                  <a:lnTo>
                    <a:pt x="3893" y="1918"/>
                  </a:lnTo>
                  <a:lnTo>
                    <a:pt x="3919" y="1910"/>
                  </a:lnTo>
                  <a:lnTo>
                    <a:pt x="3944" y="1900"/>
                  </a:lnTo>
                  <a:lnTo>
                    <a:pt x="3968" y="1891"/>
                  </a:lnTo>
                  <a:lnTo>
                    <a:pt x="3991" y="1879"/>
                  </a:lnTo>
                  <a:lnTo>
                    <a:pt x="4014" y="1867"/>
                  </a:lnTo>
                  <a:lnTo>
                    <a:pt x="4037" y="1853"/>
                  </a:lnTo>
                  <a:lnTo>
                    <a:pt x="4058" y="1839"/>
                  </a:lnTo>
                  <a:lnTo>
                    <a:pt x="4079" y="1824"/>
                  </a:lnTo>
                  <a:lnTo>
                    <a:pt x="4099" y="1807"/>
                  </a:lnTo>
                  <a:lnTo>
                    <a:pt x="4118" y="1790"/>
                  </a:lnTo>
                  <a:lnTo>
                    <a:pt x="4136" y="1772"/>
                  </a:lnTo>
                  <a:lnTo>
                    <a:pt x="4154" y="1753"/>
                  </a:lnTo>
                  <a:lnTo>
                    <a:pt x="4170" y="1733"/>
                  </a:lnTo>
                  <a:lnTo>
                    <a:pt x="4185" y="1713"/>
                  </a:lnTo>
                  <a:lnTo>
                    <a:pt x="4200" y="1693"/>
                  </a:lnTo>
                  <a:lnTo>
                    <a:pt x="4213" y="1671"/>
                  </a:lnTo>
                  <a:lnTo>
                    <a:pt x="4226" y="1648"/>
                  </a:lnTo>
                  <a:lnTo>
                    <a:pt x="4238" y="1626"/>
                  </a:lnTo>
                  <a:lnTo>
                    <a:pt x="4248" y="1602"/>
                  </a:lnTo>
                  <a:lnTo>
                    <a:pt x="4257" y="1578"/>
                  </a:lnTo>
                  <a:lnTo>
                    <a:pt x="4266" y="1553"/>
                  </a:lnTo>
                  <a:lnTo>
                    <a:pt x="4273" y="1529"/>
                  </a:lnTo>
                  <a:lnTo>
                    <a:pt x="4278" y="1503"/>
                  </a:lnTo>
                  <a:lnTo>
                    <a:pt x="4283" y="1478"/>
                  </a:lnTo>
                  <a:lnTo>
                    <a:pt x="4287" y="1452"/>
                  </a:lnTo>
                  <a:lnTo>
                    <a:pt x="4289" y="1424"/>
                  </a:lnTo>
                  <a:lnTo>
                    <a:pt x="4290" y="1398"/>
                  </a:lnTo>
                  <a:lnTo>
                    <a:pt x="4289" y="1371"/>
                  </a:lnTo>
                  <a:lnTo>
                    <a:pt x="4288" y="1344"/>
                  </a:lnTo>
                  <a:lnTo>
                    <a:pt x="4285" y="1317"/>
                  </a:lnTo>
                  <a:lnTo>
                    <a:pt x="4279" y="1289"/>
                  </a:lnTo>
                  <a:lnTo>
                    <a:pt x="4274" y="1262"/>
                  </a:lnTo>
                  <a:lnTo>
                    <a:pt x="4267" y="1236"/>
                  </a:lnTo>
                  <a:lnTo>
                    <a:pt x="4257" y="1210"/>
                  </a:lnTo>
                  <a:lnTo>
                    <a:pt x="4248" y="1185"/>
                  </a:lnTo>
                  <a:lnTo>
                    <a:pt x="4238" y="1160"/>
                  </a:lnTo>
                  <a:lnTo>
                    <a:pt x="4225" y="1136"/>
                  </a:lnTo>
                  <a:lnTo>
                    <a:pt x="4212" y="1113"/>
                  </a:lnTo>
                  <a:lnTo>
                    <a:pt x="4198" y="1091"/>
                  </a:lnTo>
                  <a:lnTo>
                    <a:pt x="4182" y="1069"/>
                  </a:lnTo>
                  <a:lnTo>
                    <a:pt x="4166" y="1048"/>
                  </a:lnTo>
                  <a:lnTo>
                    <a:pt x="4149" y="1028"/>
                  </a:lnTo>
                  <a:lnTo>
                    <a:pt x="4131" y="1009"/>
                  </a:lnTo>
                  <a:lnTo>
                    <a:pt x="4112" y="991"/>
                  </a:lnTo>
                  <a:lnTo>
                    <a:pt x="4092" y="974"/>
                  </a:lnTo>
                  <a:lnTo>
                    <a:pt x="4071" y="957"/>
                  </a:lnTo>
                  <a:lnTo>
                    <a:pt x="4050" y="943"/>
                  </a:lnTo>
                  <a:lnTo>
                    <a:pt x="4029" y="928"/>
                  </a:lnTo>
                  <a:lnTo>
                    <a:pt x="4006" y="914"/>
                  </a:lnTo>
                  <a:lnTo>
                    <a:pt x="3983" y="903"/>
                  </a:lnTo>
                  <a:lnTo>
                    <a:pt x="3959" y="891"/>
                  </a:lnTo>
                  <a:lnTo>
                    <a:pt x="3933" y="882"/>
                  </a:lnTo>
                  <a:lnTo>
                    <a:pt x="3909" y="874"/>
                  </a:lnTo>
                  <a:lnTo>
                    <a:pt x="3883" y="865"/>
                  </a:lnTo>
                  <a:lnTo>
                    <a:pt x="3857" y="859"/>
                  </a:lnTo>
                  <a:lnTo>
                    <a:pt x="3831" y="855"/>
                  </a:lnTo>
                  <a:lnTo>
                    <a:pt x="3805" y="851"/>
                  </a:lnTo>
                  <a:lnTo>
                    <a:pt x="3778" y="849"/>
                  </a:lnTo>
                  <a:lnTo>
                    <a:pt x="3751" y="848"/>
                  </a:lnTo>
                  <a:lnTo>
                    <a:pt x="3722" y="848"/>
                  </a:lnTo>
                  <a:lnTo>
                    <a:pt x="3695" y="850"/>
                  </a:lnTo>
                  <a:lnTo>
                    <a:pt x="3667" y="853"/>
                  </a:lnTo>
                  <a:close/>
                </a:path>
              </a:pathLst>
            </a:custGeom>
            <a:solidFill>
              <a:schemeClr val="accent4"/>
            </a:solidFill>
            <a:ln>
              <a:noFill/>
            </a:ln>
          </p:spPr>
          <p:txBody>
            <a:bodyPr/>
            <a:lstStyle/>
            <a:p>
              <a:pPr>
                <a:defRPr/>
              </a:pPr>
              <a:endParaRPr lang="en-US" sz="2000">
                <a:latin typeface="Times New Roman" panose="02020603050405020304" pitchFamily="18" charset="0"/>
                <a:cs typeface="Times New Roman" panose="02020603050405020304" pitchFamily="18" charset="0"/>
              </a:endParaRPr>
            </a:p>
          </p:txBody>
        </p:sp>
        <p:sp>
          <p:nvSpPr>
            <p:cNvPr id="43" name="Freeform 7"/>
            <p:cNvSpPr>
              <a:spLocks/>
            </p:cNvSpPr>
            <p:nvPr/>
          </p:nvSpPr>
          <p:spPr bwMode="auto">
            <a:xfrm rot="21132532" flipV="1">
              <a:off x="8562974" y="2346995"/>
              <a:ext cx="1782763" cy="1450218"/>
            </a:xfrm>
            <a:custGeom>
              <a:avLst/>
              <a:gdLst>
                <a:gd name="T0" fmla="*/ 1485174 w 4254"/>
                <a:gd name="T1" fmla="*/ 758421 h 4283"/>
                <a:gd name="T2" fmla="*/ 1415170 w 4254"/>
                <a:gd name="T3" fmla="*/ 798691 h 4283"/>
                <a:gd name="T4" fmla="*/ 1335944 w 4254"/>
                <a:gd name="T5" fmla="*/ 861613 h 4283"/>
                <a:gd name="T6" fmla="*/ 751600 w 4254"/>
                <a:gd name="T7" fmla="*/ 435421 h 4283"/>
                <a:gd name="T8" fmla="*/ 791841 w 4254"/>
                <a:gd name="T9" fmla="*/ 317966 h 4283"/>
                <a:gd name="T10" fmla="*/ 810705 w 4254"/>
                <a:gd name="T11" fmla="*/ 249172 h 4283"/>
                <a:gd name="T12" fmla="*/ 813220 w 4254"/>
                <a:gd name="T13" fmla="*/ 211838 h 4283"/>
                <a:gd name="T14" fmla="*/ 808190 w 4254"/>
                <a:gd name="T15" fmla="*/ 177021 h 4283"/>
                <a:gd name="T16" fmla="*/ 789326 w 4254"/>
                <a:gd name="T17" fmla="*/ 125005 h 4283"/>
                <a:gd name="T18" fmla="*/ 759145 w 4254"/>
                <a:gd name="T19" fmla="*/ 79701 h 4283"/>
                <a:gd name="T20" fmla="*/ 719741 w 4254"/>
                <a:gd name="T21" fmla="*/ 43626 h 4283"/>
                <a:gd name="T22" fmla="*/ 672793 w 4254"/>
                <a:gd name="T23" fmla="*/ 17618 h 4283"/>
                <a:gd name="T24" fmla="*/ 620814 w 4254"/>
                <a:gd name="T25" fmla="*/ 2936 h 4283"/>
                <a:gd name="T26" fmla="*/ 564643 w 4254"/>
                <a:gd name="T27" fmla="*/ 839 h 4283"/>
                <a:gd name="T28" fmla="*/ 508053 w 4254"/>
                <a:gd name="T29" fmla="*/ 13423 h 4283"/>
                <a:gd name="T30" fmla="*/ 458170 w 4254"/>
                <a:gd name="T31" fmla="*/ 38592 h 4283"/>
                <a:gd name="T32" fmla="*/ 416251 w 4254"/>
                <a:gd name="T33" fmla="*/ 74668 h 4283"/>
                <a:gd name="T34" fmla="*/ 383974 w 4254"/>
                <a:gd name="T35" fmla="*/ 118713 h 4283"/>
                <a:gd name="T36" fmla="*/ 363853 w 4254"/>
                <a:gd name="T37" fmla="*/ 170309 h 4283"/>
                <a:gd name="T38" fmla="*/ 356308 w 4254"/>
                <a:gd name="T39" fmla="*/ 226100 h 4283"/>
                <a:gd name="T40" fmla="*/ 365949 w 4254"/>
                <a:gd name="T41" fmla="*/ 281472 h 4283"/>
                <a:gd name="T42" fmla="*/ 385651 w 4254"/>
                <a:gd name="T43" fmla="*/ 324678 h 4283"/>
                <a:gd name="T44" fmla="*/ 425473 w 4254"/>
                <a:gd name="T45" fmla="*/ 384664 h 4283"/>
                <a:gd name="T46" fmla="*/ 492962 w 4254"/>
                <a:gd name="T47" fmla="*/ 472755 h 4283"/>
                <a:gd name="T48" fmla="*/ 98089 w 4254"/>
                <a:gd name="T49" fmla="*/ 1037795 h 4283"/>
                <a:gd name="T50" fmla="*/ 179831 w 4254"/>
                <a:gd name="T51" fmla="*/ 973615 h 4283"/>
                <a:gd name="T52" fmla="*/ 250673 w 4254"/>
                <a:gd name="T53" fmla="*/ 932925 h 4283"/>
                <a:gd name="T54" fmla="*/ 300137 w 4254"/>
                <a:gd name="T55" fmla="*/ 917404 h 4283"/>
                <a:gd name="T56" fmla="*/ 357565 w 4254"/>
                <a:gd name="T57" fmla="*/ 919502 h 4283"/>
                <a:gd name="T58" fmla="*/ 410383 w 4254"/>
                <a:gd name="T59" fmla="*/ 934603 h 4283"/>
                <a:gd name="T60" fmla="*/ 458170 w 4254"/>
                <a:gd name="T61" fmla="*/ 962289 h 4283"/>
                <a:gd name="T62" fmla="*/ 497573 w 4254"/>
                <a:gd name="T63" fmla="*/ 1000462 h 4283"/>
                <a:gd name="T64" fmla="*/ 527335 w 4254"/>
                <a:gd name="T65" fmla="*/ 1047024 h 4283"/>
                <a:gd name="T66" fmla="*/ 545360 w 4254"/>
                <a:gd name="T67" fmla="*/ 1101556 h 4283"/>
                <a:gd name="T68" fmla="*/ 549133 w 4254"/>
                <a:gd name="T69" fmla="*/ 1158186 h 4283"/>
                <a:gd name="T70" fmla="*/ 539073 w 4254"/>
                <a:gd name="T71" fmla="*/ 1212299 h 4283"/>
                <a:gd name="T72" fmla="*/ 517694 w 4254"/>
                <a:gd name="T73" fmla="*/ 1261379 h 4283"/>
                <a:gd name="T74" fmla="*/ 485417 w 4254"/>
                <a:gd name="T75" fmla="*/ 1304166 h 4283"/>
                <a:gd name="T76" fmla="*/ 443498 w 4254"/>
                <a:gd name="T77" fmla="*/ 1338144 h 4283"/>
                <a:gd name="T78" fmla="*/ 393615 w 4254"/>
                <a:gd name="T79" fmla="*/ 1361634 h 4283"/>
                <a:gd name="T80" fmla="*/ 352116 w 4254"/>
                <a:gd name="T81" fmla="*/ 1371702 h 4283"/>
                <a:gd name="T82" fmla="*/ 316485 w 4254"/>
                <a:gd name="T83" fmla="*/ 1372541 h 4283"/>
                <a:gd name="T84" fmla="*/ 265344 w 4254"/>
                <a:gd name="T85" fmla="*/ 1362473 h 4283"/>
                <a:gd name="T86" fmla="*/ 157195 w 4254"/>
                <a:gd name="T87" fmla="*/ 1324720 h 4283"/>
                <a:gd name="T88" fmla="*/ 1413913 w 4254"/>
                <a:gd name="T89" fmla="*/ 1622132 h 4283"/>
                <a:gd name="T90" fmla="*/ 1410978 w 4254"/>
                <a:gd name="T91" fmla="*/ 1157347 h 4283"/>
                <a:gd name="T92" fmla="*/ 1515355 w 4254"/>
                <a:gd name="T93" fmla="*/ 1193003 h 4283"/>
                <a:gd name="T94" fmla="*/ 1558112 w 4254"/>
                <a:gd name="T95" fmla="*/ 1198876 h 4283"/>
                <a:gd name="T96" fmla="*/ 1590809 w 4254"/>
                <a:gd name="T97" fmla="*/ 1196779 h 4283"/>
                <a:gd name="T98" fmla="*/ 1638596 w 4254"/>
                <a:gd name="T99" fmla="*/ 1184194 h 4283"/>
                <a:gd name="T100" fmla="*/ 1686383 w 4254"/>
                <a:gd name="T101" fmla="*/ 1157767 h 4283"/>
                <a:gd name="T102" fmla="*/ 1726625 w 4254"/>
                <a:gd name="T103" fmla="*/ 1122111 h 4283"/>
                <a:gd name="T104" fmla="*/ 1756806 w 4254"/>
                <a:gd name="T105" fmla="*/ 1077646 h 4283"/>
                <a:gd name="T106" fmla="*/ 1776508 w 4254"/>
                <a:gd name="T107" fmla="*/ 1027728 h 4283"/>
                <a:gd name="T108" fmla="*/ 1783215 w 4254"/>
                <a:gd name="T109" fmla="*/ 973195 h 4283"/>
                <a:gd name="T110" fmla="*/ 1776927 w 4254"/>
                <a:gd name="T111" fmla="*/ 915726 h 4283"/>
                <a:gd name="T112" fmla="*/ 1756387 w 4254"/>
                <a:gd name="T113" fmla="*/ 862872 h 4283"/>
                <a:gd name="T114" fmla="*/ 1724529 w 4254"/>
                <a:gd name="T115" fmla="*/ 817987 h 4283"/>
                <a:gd name="T116" fmla="*/ 1683030 w 4254"/>
                <a:gd name="T117" fmla="*/ 781912 h 4283"/>
                <a:gd name="T118" fmla="*/ 1634404 w 4254"/>
                <a:gd name="T119" fmla="*/ 756743 h 4283"/>
                <a:gd name="T120" fmla="*/ 1580329 w 4254"/>
                <a:gd name="T121" fmla="*/ 743320 h 4283"/>
                <a:gd name="T122" fmla="*/ 1522482 w 4254"/>
                <a:gd name="T123" fmla="*/ 744578 h 428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254" h="4283">
                  <a:moveTo>
                    <a:pt x="3632" y="1775"/>
                  </a:moveTo>
                  <a:lnTo>
                    <a:pt x="3608" y="1783"/>
                  </a:lnTo>
                  <a:lnTo>
                    <a:pt x="3586" y="1791"/>
                  </a:lnTo>
                  <a:lnTo>
                    <a:pt x="3564" y="1800"/>
                  </a:lnTo>
                  <a:lnTo>
                    <a:pt x="3543" y="1808"/>
                  </a:lnTo>
                  <a:lnTo>
                    <a:pt x="3504" y="1826"/>
                  </a:lnTo>
                  <a:lnTo>
                    <a:pt x="3469" y="1844"/>
                  </a:lnTo>
                  <a:lnTo>
                    <a:pt x="3435" y="1863"/>
                  </a:lnTo>
                  <a:lnTo>
                    <a:pt x="3405" y="1883"/>
                  </a:lnTo>
                  <a:lnTo>
                    <a:pt x="3376" y="1904"/>
                  </a:lnTo>
                  <a:lnTo>
                    <a:pt x="3349" y="1925"/>
                  </a:lnTo>
                  <a:lnTo>
                    <a:pt x="3295" y="1966"/>
                  </a:lnTo>
                  <a:lnTo>
                    <a:pt x="3243" y="2010"/>
                  </a:lnTo>
                  <a:lnTo>
                    <a:pt x="3215" y="2032"/>
                  </a:lnTo>
                  <a:lnTo>
                    <a:pt x="3187" y="2054"/>
                  </a:lnTo>
                  <a:lnTo>
                    <a:pt x="3155" y="2076"/>
                  </a:lnTo>
                  <a:lnTo>
                    <a:pt x="3122" y="2098"/>
                  </a:lnTo>
                  <a:lnTo>
                    <a:pt x="2956" y="916"/>
                  </a:lnTo>
                  <a:lnTo>
                    <a:pt x="1783" y="1082"/>
                  </a:lnTo>
                  <a:lnTo>
                    <a:pt x="1793" y="1038"/>
                  </a:lnTo>
                  <a:lnTo>
                    <a:pt x="1805" y="995"/>
                  </a:lnTo>
                  <a:lnTo>
                    <a:pt x="1818" y="954"/>
                  </a:lnTo>
                  <a:lnTo>
                    <a:pt x="1832" y="913"/>
                  </a:lnTo>
                  <a:lnTo>
                    <a:pt x="1861" y="834"/>
                  </a:lnTo>
                  <a:lnTo>
                    <a:pt x="1889" y="758"/>
                  </a:lnTo>
                  <a:lnTo>
                    <a:pt x="1902" y="721"/>
                  </a:lnTo>
                  <a:lnTo>
                    <a:pt x="1913" y="684"/>
                  </a:lnTo>
                  <a:lnTo>
                    <a:pt x="1924" y="648"/>
                  </a:lnTo>
                  <a:lnTo>
                    <a:pt x="1931" y="612"/>
                  </a:lnTo>
                  <a:lnTo>
                    <a:pt x="1934" y="594"/>
                  </a:lnTo>
                  <a:lnTo>
                    <a:pt x="1937" y="576"/>
                  </a:lnTo>
                  <a:lnTo>
                    <a:pt x="1939" y="558"/>
                  </a:lnTo>
                  <a:lnTo>
                    <a:pt x="1940" y="541"/>
                  </a:lnTo>
                  <a:lnTo>
                    <a:pt x="1940" y="523"/>
                  </a:lnTo>
                  <a:lnTo>
                    <a:pt x="1940" y="505"/>
                  </a:lnTo>
                  <a:lnTo>
                    <a:pt x="1939" y="487"/>
                  </a:lnTo>
                  <a:lnTo>
                    <a:pt x="1937" y="470"/>
                  </a:lnTo>
                  <a:lnTo>
                    <a:pt x="1935" y="459"/>
                  </a:lnTo>
                  <a:lnTo>
                    <a:pt x="1933" y="449"/>
                  </a:lnTo>
                  <a:lnTo>
                    <a:pt x="1928" y="422"/>
                  </a:lnTo>
                  <a:lnTo>
                    <a:pt x="1922" y="396"/>
                  </a:lnTo>
                  <a:lnTo>
                    <a:pt x="1913" y="371"/>
                  </a:lnTo>
                  <a:lnTo>
                    <a:pt x="1904" y="346"/>
                  </a:lnTo>
                  <a:lnTo>
                    <a:pt x="1894" y="322"/>
                  </a:lnTo>
                  <a:lnTo>
                    <a:pt x="1883" y="298"/>
                  </a:lnTo>
                  <a:lnTo>
                    <a:pt x="1870" y="275"/>
                  </a:lnTo>
                  <a:lnTo>
                    <a:pt x="1857" y="253"/>
                  </a:lnTo>
                  <a:lnTo>
                    <a:pt x="1842" y="231"/>
                  </a:lnTo>
                  <a:lnTo>
                    <a:pt x="1827" y="210"/>
                  </a:lnTo>
                  <a:lnTo>
                    <a:pt x="1811" y="190"/>
                  </a:lnTo>
                  <a:lnTo>
                    <a:pt x="1794" y="171"/>
                  </a:lnTo>
                  <a:lnTo>
                    <a:pt x="1775" y="154"/>
                  </a:lnTo>
                  <a:lnTo>
                    <a:pt x="1756" y="136"/>
                  </a:lnTo>
                  <a:lnTo>
                    <a:pt x="1737" y="119"/>
                  </a:lnTo>
                  <a:lnTo>
                    <a:pt x="1717" y="104"/>
                  </a:lnTo>
                  <a:lnTo>
                    <a:pt x="1696" y="90"/>
                  </a:lnTo>
                  <a:lnTo>
                    <a:pt x="1674" y="76"/>
                  </a:lnTo>
                  <a:lnTo>
                    <a:pt x="1652" y="64"/>
                  </a:lnTo>
                  <a:lnTo>
                    <a:pt x="1629" y="52"/>
                  </a:lnTo>
                  <a:lnTo>
                    <a:pt x="1605" y="42"/>
                  </a:lnTo>
                  <a:lnTo>
                    <a:pt x="1581" y="33"/>
                  </a:lnTo>
                  <a:lnTo>
                    <a:pt x="1557" y="24"/>
                  </a:lnTo>
                  <a:lnTo>
                    <a:pt x="1532" y="17"/>
                  </a:lnTo>
                  <a:lnTo>
                    <a:pt x="1506" y="11"/>
                  </a:lnTo>
                  <a:lnTo>
                    <a:pt x="1481" y="7"/>
                  </a:lnTo>
                  <a:lnTo>
                    <a:pt x="1455" y="3"/>
                  </a:lnTo>
                  <a:lnTo>
                    <a:pt x="1427" y="1"/>
                  </a:lnTo>
                  <a:lnTo>
                    <a:pt x="1401" y="0"/>
                  </a:lnTo>
                  <a:lnTo>
                    <a:pt x="1374" y="0"/>
                  </a:lnTo>
                  <a:lnTo>
                    <a:pt x="1347" y="2"/>
                  </a:lnTo>
                  <a:lnTo>
                    <a:pt x="1320" y="6"/>
                  </a:lnTo>
                  <a:lnTo>
                    <a:pt x="1292" y="10"/>
                  </a:lnTo>
                  <a:lnTo>
                    <a:pt x="1264" y="16"/>
                  </a:lnTo>
                  <a:lnTo>
                    <a:pt x="1238" y="23"/>
                  </a:lnTo>
                  <a:lnTo>
                    <a:pt x="1212" y="32"/>
                  </a:lnTo>
                  <a:lnTo>
                    <a:pt x="1187" y="42"/>
                  </a:lnTo>
                  <a:lnTo>
                    <a:pt x="1162" y="52"/>
                  </a:lnTo>
                  <a:lnTo>
                    <a:pt x="1138" y="65"/>
                  </a:lnTo>
                  <a:lnTo>
                    <a:pt x="1115" y="77"/>
                  </a:lnTo>
                  <a:lnTo>
                    <a:pt x="1093" y="92"/>
                  </a:lnTo>
                  <a:lnTo>
                    <a:pt x="1071" y="107"/>
                  </a:lnTo>
                  <a:lnTo>
                    <a:pt x="1050" y="123"/>
                  </a:lnTo>
                  <a:lnTo>
                    <a:pt x="1030" y="140"/>
                  </a:lnTo>
                  <a:lnTo>
                    <a:pt x="1012" y="159"/>
                  </a:lnTo>
                  <a:lnTo>
                    <a:pt x="993" y="178"/>
                  </a:lnTo>
                  <a:lnTo>
                    <a:pt x="976" y="197"/>
                  </a:lnTo>
                  <a:lnTo>
                    <a:pt x="959" y="217"/>
                  </a:lnTo>
                  <a:lnTo>
                    <a:pt x="945" y="239"/>
                  </a:lnTo>
                  <a:lnTo>
                    <a:pt x="930" y="261"/>
                  </a:lnTo>
                  <a:lnTo>
                    <a:pt x="916" y="283"/>
                  </a:lnTo>
                  <a:lnTo>
                    <a:pt x="905" y="307"/>
                  </a:lnTo>
                  <a:lnTo>
                    <a:pt x="893" y="331"/>
                  </a:lnTo>
                  <a:lnTo>
                    <a:pt x="884" y="355"/>
                  </a:lnTo>
                  <a:lnTo>
                    <a:pt x="876" y="380"/>
                  </a:lnTo>
                  <a:lnTo>
                    <a:pt x="868" y="406"/>
                  </a:lnTo>
                  <a:lnTo>
                    <a:pt x="862" y="431"/>
                  </a:lnTo>
                  <a:lnTo>
                    <a:pt x="857" y="458"/>
                  </a:lnTo>
                  <a:lnTo>
                    <a:pt x="853" y="484"/>
                  </a:lnTo>
                  <a:lnTo>
                    <a:pt x="851" y="511"/>
                  </a:lnTo>
                  <a:lnTo>
                    <a:pt x="850" y="539"/>
                  </a:lnTo>
                  <a:lnTo>
                    <a:pt x="851" y="566"/>
                  </a:lnTo>
                  <a:lnTo>
                    <a:pt x="852" y="594"/>
                  </a:lnTo>
                  <a:lnTo>
                    <a:pt x="855" y="622"/>
                  </a:lnTo>
                  <a:lnTo>
                    <a:pt x="863" y="647"/>
                  </a:lnTo>
                  <a:lnTo>
                    <a:pt x="873" y="671"/>
                  </a:lnTo>
                  <a:lnTo>
                    <a:pt x="881" y="694"/>
                  </a:lnTo>
                  <a:lnTo>
                    <a:pt x="890" y="715"/>
                  </a:lnTo>
                  <a:lnTo>
                    <a:pt x="900" y="736"/>
                  </a:lnTo>
                  <a:lnTo>
                    <a:pt x="909" y="755"/>
                  </a:lnTo>
                  <a:lnTo>
                    <a:pt x="920" y="774"/>
                  </a:lnTo>
                  <a:lnTo>
                    <a:pt x="929" y="793"/>
                  </a:lnTo>
                  <a:lnTo>
                    <a:pt x="950" y="827"/>
                  </a:lnTo>
                  <a:lnTo>
                    <a:pt x="971" y="859"/>
                  </a:lnTo>
                  <a:lnTo>
                    <a:pt x="993" y="889"/>
                  </a:lnTo>
                  <a:lnTo>
                    <a:pt x="1015" y="917"/>
                  </a:lnTo>
                  <a:lnTo>
                    <a:pt x="1061" y="972"/>
                  </a:lnTo>
                  <a:lnTo>
                    <a:pt x="1107" y="1030"/>
                  </a:lnTo>
                  <a:lnTo>
                    <a:pt x="1130" y="1060"/>
                  </a:lnTo>
                  <a:lnTo>
                    <a:pt x="1153" y="1091"/>
                  </a:lnTo>
                  <a:lnTo>
                    <a:pt x="1176" y="1127"/>
                  </a:lnTo>
                  <a:lnTo>
                    <a:pt x="1199" y="1164"/>
                  </a:lnTo>
                  <a:lnTo>
                    <a:pt x="0" y="1333"/>
                  </a:lnTo>
                  <a:lnTo>
                    <a:pt x="168" y="2519"/>
                  </a:lnTo>
                  <a:lnTo>
                    <a:pt x="203" y="2497"/>
                  </a:lnTo>
                  <a:lnTo>
                    <a:pt x="234" y="2474"/>
                  </a:lnTo>
                  <a:lnTo>
                    <a:pt x="265" y="2453"/>
                  </a:lnTo>
                  <a:lnTo>
                    <a:pt x="293" y="2430"/>
                  </a:lnTo>
                  <a:lnTo>
                    <a:pt x="347" y="2386"/>
                  </a:lnTo>
                  <a:lnTo>
                    <a:pt x="400" y="2343"/>
                  </a:lnTo>
                  <a:lnTo>
                    <a:pt x="429" y="2321"/>
                  </a:lnTo>
                  <a:lnTo>
                    <a:pt x="458" y="2300"/>
                  </a:lnTo>
                  <a:lnTo>
                    <a:pt x="489" y="2280"/>
                  </a:lnTo>
                  <a:lnTo>
                    <a:pt x="523" y="2261"/>
                  </a:lnTo>
                  <a:lnTo>
                    <a:pt x="558" y="2242"/>
                  </a:lnTo>
                  <a:lnTo>
                    <a:pt x="598" y="2224"/>
                  </a:lnTo>
                  <a:lnTo>
                    <a:pt x="619" y="2215"/>
                  </a:lnTo>
                  <a:lnTo>
                    <a:pt x="641" y="2206"/>
                  </a:lnTo>
                  <a:lnTo>
                    <a:pt x="664" y="2198"/>
                  </a:lnTo>
                  <a:lnTo>
                    <a:pt x="688" y="2190"/>
                  </a:lnTo>
                  <a:lnTo>
                    <a:pt x="716" y="2187"/>
                  </a:lnTo>
                  <a:lnTo>
                    <a:pt x="744" y="2184"/>
                  </a:lnTo>
                  <a:lnTo>
                    <a:pt x="771" y="2184"/>
                  </a:lnTo>
                  <a:lnTo>
                    <a:pt x="798" y="2186"/>
                  </a:lnTo>
                  <a:lnTo>
                    <a:pt x="826" y="2188"/>
                  </a:lnTo>
                  <a:lnTo>
                    <a:pt x="853" y="2192"/>
                  </a:lnTo>
                  <a:lnTo>
                    <a:pt x="879" y="2196"/>
                  </a:lnTo>
                  <a:lnTo>
                    <a:pt x="905" y="2202"/>
                  </a:lnTo>
                  <a:lnTo>
                    <a:pt x="930" y="2211"/>
                  </a:lnTo>
                  <a:lnTo>
                    <a:pt x="955" y="2219"/>
                  </a:lnTo>
                  <a:lnTo>
                    <a:pt x="979" y="2228"/>
                  </a:lnTo>
                  <a:lnTo>
                    <a:pt x="1003" y="2240"/>
                  </a:lnTo>
                  <a:lnTo>
                    <a:pt x="1027" y="2251"/>
                  </a:lnTo>
                  <a:lnTo>
                    <a:pt x="1049" y="2265"/>
                  </a:lnTo>
                  <a:lnTo>
                    <a:pt x="1072" y="2278"/>
                  </a:lnTo>
                  <a:lnTo>
                    <a:pt x="1093" y="2294"/>
                  </a:lnTo>
                  <a:lnTo>
                    <a:pt x="1114" y="2311"/>
                  </a:lnTo>
                  <a:lnTo>
                    <a:pt x="1134" y="2327"/>
                  </a:lnTo>
                  <a:lnTo>
                    <a:pt x="1153" y="2345"/>
                  </a:lnTo>
                  <a:lnTo>
                    <a:pt x="1170" y="2365"/>
                  </a:lnTo>
                  <a:lnTo>
                    <a:pt x="1187" y="2385"/>
                  </a:lnTo>
                  <a:lnTo>
                    <a:pt x="1204" y="2406"/>
                  </a:lnTo>
                  <a:lnTo>
                    <a:pt x="1219" y="2426"/>
                  </a:lnTo>
                  <a:lnTo>
                    <a:pt x="1233" y="2449"/>
                  </a:lnTo>
                  <a:lnTo>
                    <a:pt x="1247" y="2472"/>
                  </a:lnTo>
                  <a:lnTo>
                    <a:pt x="1258" y="2496"/>
                  </a:lnTo>
                  <a:lnTo>
                    <a:pt x="1270" y="2521"/>
                  </a:lnTo>
                  <a:lnTo>
                    <a:pt x="1279" y="2546"/>
                  </a:lnTo>
                  <a:lnTo>
                    <a:pt x="1287" y="2572"/>
                  </a:lnTo>
                  <a:lnTo>
                    <a:pt x="1295" y="2599"/>
                  </a:lnTo>
                  <a:lnTo>
                    <a:pt x="1301" y="2626"/>
                  </a:lnTo>
                  <a:lnTo>
                    <a:pt x="1305" y="2654"/>
                  </a:lnTo>
                  <a:lnTo>
                    <a:pt x="1308" y="2681"/>
                  </a:lnTo>
                  <a:lnTo>
                    <a:pt x="1310" y="2708"/>
                  </a:lnTo>
                  <a:lnTo>
                    <a:pt x="1310" y="2735"/>
                  </a:lnTo>
                  <a:lnTo>
                    <a:pt x="1310" y="2761"/>
                  </a:lnTo>
                  <a:lnTo>
                    <a:pt x="1308" y="2787"/>
                  </a:lnTo>
                  <a:lnTo>
                    <a:pt x="1304" y="2813"/>
                  </a:lnTo>
                  <a:lnTo>
                    <a:pt x="1300" y="2840"/>
                  </a:lnTo>
                  <a:lnTo>
                    <a:pt x="1294" y="2865"/>
                  </a:lnTo>
                  <a:lnTo>
                    <a:pt x="1286" y="2890"/>
                  </a:lnTo>
                  <a:lnTo>
                    <a:pt x="1279" y="2915"/>
                  </a:lnTo>
                  <a:lnTo>
                    <a:pt x="1270" y="2939"/>
                  </a:lnTo>
                  <a:lnTo>
                    <a:pt x="1259" y="2962"/>
                  </a:lnTo>
                  <a:lnTo>
                    <a:pt x="1248" y="2984"/>
                  </a:lnTo>
                  <a:lnTo>
                    <a:pt x="1235" y="3007"/>
                  </a:lnTo>
                  <a:lnTo>
                    <a:pt x="1222" y="3029"/>
                  </a:lnTo>
                  <a:lnTo>
                    <a:pt x="1207" y="3050"/>
                  </a:lnTo>
                  <a:lnTo>
                    <a:pt x="1191" y="3070"/>
                  </a:lnTo>
                  <a:lnTo>
                    <a:pt x="1175" y="3090"/>
                  </a:lnTo>
                  <a:lnTo>
                    <a:pt x="1158" y="3109"/>
                  </a:lnTo>
                  <a:lnTo>
                    <a:pt x="1139" y="3126"/>
                  </a:lnTo>
                  <a:lnTo>
                    <a:pt x="1120" y="3144"/>
                  </a:lnTo>
                  <a:lnTo>
                    <a:pt x="1100" y="3160"/>
                  </a:lnTo>
                  <a:lnTo>
                    <a:pt x="1079" y="3175"/>
                  </a:lnTo>
                  <a:lnTo>
                    <a:pt x="1058" y="3190"/>
                  </a:lnTo>
                  <a:lnTo>
                    <a:pt x="1036" y="3204"/>
                  </a:lnTo>
                  <a:lnTo>
                    <a:pt x="1013" y="3216"/>
                  </a:lnTo>
                  <a:lnTo>
                    <a:pt x="989" y="3228"/>
                  </a:lnTo>
                  <a:lnTo>
                    <a:pt x="965" y="3237"/>
                  </a:lnTo>
                  <a:lnTo>
                    <a:pt x="939" y="3246"/>
                  </a:lnTo>
                  <a:lnTo>
                    <a:pt x="914" y="3255"/>
                  </a:lnTo>
                  <a:lnTo>
                    <a:pt x="888" y="3261"/>
                  </a:lnTo>
                  <a:lnTo>
                    <a:pt x="861" y="3266"/>
                  </a:lnTo>
                  <a:lnTo>
                    <a:pt x="852" y="3268"/>
                  </a:lnTo>
                  <a:lnTo>
                    <a:pt x="840" y="3270"/>
                  </a:lnTo>
                  <a:lnTo>
                    <a:pt x="823" y="3272"/>
                  </a:lnTo>
                  <a:lnTo>
                    <a:pt x="807" y="3273"/>
                  </a:lnTo>
                  <a:lnTo>
                    <a:pt x="789" y="3273"/>
                  </a:lnTo>
                  <a:lnTo>
                    <a:pt x="772" y="3273"/>
                  </a:lnTo>
                  <a:lnTo>
                    <a:pt x="755" y="3272"/>
                  </a:lnTo>
                  <a:lnTo>
                    <a:pt x="738" y="3270"/>
                  </a:lnTo>
                  <a:lnTo>
                    <a:pt x="721" y="3268"/>
                  </a:lnTo>
                  <a:lnTo>
                    <a:pt x="703" y="3265"/>
                  </a:lnTo>
                  <a:lnTo>
                    <a:pt x="669" y="3258"/>
                  </a:lnTo>
                  <a:lnTo>
                    <a:pt x="633" y="3248"/>
                  </a:lnTo>
                  <a:lnTo>
                    <a:pt x="599" y="3238"/>
                  </a:lnTo>
                  <a:lnTo>
                    <a:pt x="563" y="3225"/>
                  </a:lnTo>
                  <a:lnTo>
                    <a:pt x="490" y="3199"/>
                  </a:lnTo>
                  <a:lnTo>
                    <a:pt x="414" y="3171"/>
                  </a:lnTo>
                  <a:lnTo>
                    <a:pt x="375" y="3158"/>
                  </a:lnTo>
                  <a:lnTo>
                    <a:pt x="336" y="3144"/>
                  </a:lnTo>
                  <a:lnTo>
                    <a:pt x="295" y="3133"/>
                  </a:lnTo>
                  <a:lnTo>
                    <a:pt x="253" y="3121"/>
                  </a:lnTo>
                  <a:lnTo>
                    <a:pt x="417" y="4283"/>
                  </a:lnTo>
                  <a:lnTo>
                    <a:pt x="3373" y="3867"/>
                  </a:lnTo>
                  <a:lnTo>
                    <a:pt x="3209" y="2709"/>
                  </a:lnTo>
                  <a:lnTo>
                    <a:pt x="3249" y="2721"/>
                  </a:lnTo>
                  <a:lnTo>
                    <a:pt x="3289" y="2733"/>
                  </a:lnTo>
                  <a:lnTo>
                    <a:pt x="3328" y="2746"/>
                  </a:lnTo>
                  <a:lnTo>
                    <a:pt x="3366" y="2759"/>
                  </a:lnTo>
                  <a:lnTo>
                    <a:pt x="3441" y="2786"/>
                  </a:lnTo>
                  <a:lnTo>
                    <a:pt x="3512" y="2812"/>
                  </a:lnTo>
                  <a:lnTo>
                    <a:pt x="3546" y="2824"/>
                  </a:lnTo>
                  <a:lnTo>
                    <a:pt x="3582" y="2834"/>
                  </a:lnTo>
                  <a:lnTo>
                    <a:pt x="3615" y="2844"/>
                  </a:lnTo>
                  <a:lnTo>
                    <a:pt x="3650" y="2851"/>
                  </a:lnTo>
                  <a:lnTo>
                    <a:pt x="3666" y="2853"/>
                  </a:lnTo>
                  <a:lnTo>
                    <a:pt x="3683" y="2855"/>
                  </a:lnTo>
                  <a:lnTo>
                    <a:pt x="3701" y="2857"/>
                  </a:lnTo>
                  <a:lnTo>
                    <a:pt x="3717" y="2858"/>
                  </a:lnTo>
                  <a:lnTo>
                    <a:pt x="3734" y="2858"/>
                  </a:lnTo>
                  <a:lnTo>
                    <a:pt x="3751" y="2858"/>
                  </a:lnTo>
                  <a:lnTo>
                    <a:pt x="3768" y="2857"/>
                  </a:lnTo>
                  <a:lnTo>
                    <a:pt x="3784" y="2855"/>
                  </a:lnTo>
                  <a:lnTo>
                    <a:pt x="3795" y="2853"/>
                  </a:lnTo>
                  <a:lnTo>
                    <a:pt x="3805" y="2852"/>
                  </a:lnTo>
                  <a:lnTo>
                    <a:pt x="3831" y="2846"/>
                  </a:lnTo>
                  <a:lnTo>
                    <a:pt x="3857" y="2840"/>
                  </a:lnTo>
                  <a:lnTo>
                    <a:pt x="3884" y="2831"/>
                  </a:lnTo>
                  <a:lnTo>
                    <a:pt x="3909" y="2823"/>
                  </a:lnTo>
                  <a:lnTo>
                    <a:pt x="3933" y="2812"/>
                  </a:lnTo>
                  <a:lnTo>
                    <a:pt x="3957" y="2801"/>
                  </a:lnTo>
                  <a:lnTo>
                    <a:pt x="3980" y="2788"/>
                  </a:lnTo>
                  <a:lnTo>
                    <a:pt x="4002" y="2775"/>
                  </a:lnTo>
                  <a:lnTo>
                    <a:pt x="4023" y="2760"/>
                  </a:lnTo>
                  <a:lnTo>
                    <a:pt x="4043" y="2746"/>
                  </a:lnTo>
                  <a:lnTo>
                    <a:pt x="4063" y="2729"/>
                  </a:lnTo>
                  <a:lnTo>
                    <a:pt x="4083" y="2711"/>
                  </a:lnTo>
                  <a:lnTo>
                    <a:pt x="4101" y="2693"/>
                  </a:lnTo>
                  <a:lnTo>
                    <a:pt x="4119" y="2675"/>
                  </a:lnTo>
                  <a:lnTo>
                    <a:pt x="4134" y="2655"/>
                  </a:lnTo>
                  <a:lnTo>
                    <a:pt x="4150" y="2635"/>
                  </a:lnTo>
                  <a:lnTo>
                    <a:pt x="4165" y="2614"/>
                  </a:lnTo>
                  <a:lnTo>
                    <a:pt x="4178" y="2592"/>
                  </a:lnTo>
                  <a:lnTo>
                    <a:pt x="4191" y="2569"/>
                  </a:lnTo>
                  <a:lnTo>
                    <a:pt x="4202" y="2546"/>
                  </a:lnTo>
                  <a:lnTo>
                    <a:pt x="4213" y="2523"/>
                  </a:lnTo>
                  <a:lnTo>
                    <a:pt x="4222" y="2499"/>
                  </a:lnTo>
                  <a:lnTo>
                    <a:pt x="4230" y="2474"/>
                  </a:lnTo>
                  <a:lnTo>
                    <a:pt x="4238" y="2450"/>
                  </a:lnTo>
                  <a:lnTo>
                    <a:pt x="4243" y="2424"/>
                  </a:lnTo>
                  <a:lnTo>
                    <a:pt x="4248" y="2399"/>
                  </a:lnTo>
                  <a:lnTo>
                    <a:pt x="4251" y="2373"/>
                  </a:lnTo>
                  <a:lnTo>
                    <a:pt x="4253" y="2346"/>
                  </a:lnTo>
                  <a:lnTo>
                    <a:pt x="4254" y="2320"/>
                  </a:lnTo>
                  <a:lnTo>
                    <a:pt x="4254" y="2293"/>
                  </a:lnTo>
                  <a:lnTo>
                    <a:pt x="4252" y="2266"/>
                  </a:lnTo>
                  <a:lnTo>
                    <a:pt x="4249" y="2239"/>
                  </a:lnTo>
                  <a:lnTo>
                    <a:pt x="4244" y="2211"/>
                  </a:lnTo>
                  <a:lnTo>
                    <a:pt x="4239" y="2183"/>
                  </a:lnTo>
                  <a:lnTo>
                    <a:pt x="4231" y="2157"/>
                  </a:lnTo>
                  <a:lnTo>
                    <a:pt x="4223" y="2131"/>
                  </a:lnTo>
                  <a:lnTo>
                    <a:pt x="4213" y="2106"/>
                  </a:lnTo>
                  <a:lnTo>
                    <a:pt x="4202" y="2081"/>
                  </a:lnTo>
                  <a:lnTo>
                    <a:pt x="4190" y="2057"/>
                  </a:lnTo>
                  <a:lnTo>
                    <a:pt x="4177" y="2034"/>
                  </a:lnTo>
                  <a:lnTo>
                    <a:pt x="4163" y="2012"/>
                  </a:lnTo>
                  <a:lnTo>
                    <a:pt x="4148" y="1990"/>
                  </a:lnTo>
                  <a:lnTo>
                    <a:pt x="4131" y="1970"/>
                  </a:lnTo>
                  <a:lnTo>
                    <a:pt x="4114" y="1950"/>
                  </a:lnTo>
                  <a:lnTo>
                    <a:pt x="4096" y="1931"/>
                  </a:lnTo>
                  <a:lnTo>
                    <a:pt x="4077" y="1912"/>
                  </a:lnTo>
                  <a:lnTo>
                    <a:pt x="4057" y="1896"/>
                  </a:lnTo>
                  <a:lnTo>
                    <a:pt x="4037" y="1879"/>
                  </a:lnTo>
                  <a:lnTo>
                    <a:pt x="4015" y="1864"/>
                  </a:lnTo>
                  <a:lnTo>
                    <a:pt x="3993" y="1850"/>
                  </a:lnTo>
                  <a:lnTo>
                    <a:pt x="3970" y="1836"/>
                  </a:lnTo>
                  <a:lnTo>
                    <a:pt x="3947" y="1825"/>
                  </a:lnTo>
                  <a:lnTo>
                    <a:pt x="3923" y="1813"/>
                  </a:lnTo>
                  <a:lnTo>
                    <a:pt x="3899" y="1804"/>
                  </a:lnTo>
                  <a:lnTo>
                    <a:pt x="3874" y="1795"/>
                  </a:lnTo>
                  <a:lnTo>
                    <a:pt x="3848" y="1787"/>
                  </a:lnTo>
                  <a:lnTo>
                    <a:pt x="3822" y="1782"/>
                  </a:lnTo>
                  <a:lnTo>
                    <a:pt x="3796" y="1777"/>
                  </a:lnTo>
                  <a:lnTo>
                    <a:pt x="3770" y="1772"/>
                  </a:lnTo>
                  <a:lnTo>
                    <a:pt x="3743" y="1770"/>
                  </a:lnTo>
                  <a:lnTo>
                    <a:pt x="3715" y="1769"/>
                  </a:lnTo>
                  <a:lnTo>
                    <a:pt x="3687" y="1769"/>
                  </a:lnTo>
                  <a:lnTo>
                    <a:pt x="3660" y="1771"/>
                  </a:lnTo>
                  <a:lnTo>
                    <a:pt x="3632" y="1775"/>
                  </a:ln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sz="2000">
                <a:latin typeface="Times New Roman" panose="02020603050405020304" pitchFamily="18" charset="0"/>
                <a:cs typeface="Times New Roman" panose="02020603050405020304" pitchFamily="18" charset="0"/>
              </a:endParaRPr>
            </a:p>
          </p:txBody>
        </p:sp>
        <p:sp>
          <p:nvSpPr>
            <p:cNvPr id="44" name="Freeform 8"/>
            <p:cNvSpPr>
              <a:spLocks/>
            </p:cNvSpPr>
            <p:nvPr/>
          </p:nvSpPr>
          <p:spPr bwMode="auto">
            <a:xfrm>
              <a:off x="7662862" y="950584"/>
              <a:ext cx="1625600" cy="832722"/>
            </a:xfrm>
            <a:custGeom>
              <a:avLst/>
              <a:gdLst>
                <a:gd name="T0" fmla="*/ 1273064 w 3874"/>
                <a:gd name="T1" fmla="*/ 47771 h 2462"/>
                <a:gd name="T2" fmla="*/ 1255441 w 3874"/>
                <a:gd name="T3" fmla="*/ 30590 h 2462"/>
                <a:gd name="T4" fmla="*/ 1235719 w 3874"/>
                <a:gd name="T5" fmla="*/ 18438 h 2462"/>
                <a:gd name="T6" fmla="*/ 1208445 w 3874"/>
                <a:gd name="T7" fmla="*/ 7962 h 2462"/>
                <a:gd name="T8" fmla="*/ 1173199 w 3874"/>
                <a:gd name="T9" fmla="*/ 1676 h 2462"/>
                <a:gd name="T10" fmla="*/ 1129141 w 3874"/>
                <a:gd name="T11" fmla="*/ 419 h 2462"/>
                <a:gd name="T12" fmla="*/ 1052355 w 3874"/>
                <a:gd name="T13" fmla="*/ 7124 h 2462"/>
                <a:gd name="T14" fmla="*/ 901719 w 3874"/>
                <a:gd name="T15" fmla="*/ 19695 h 2462"/>
                <a:gd name="T16" fmla="*/ 721291 w 3874"/>
                <a:gd name="T17" fmla="*/ 34361 h 2462"/>
                <a:gd name="T18" fmla="*/ 551353 w 3874"/>
                <a:gd name="T19" fmla="*/ 51123 h 2462"/>
                <a:gd name="T20" fmla="*/ 434705 w 3874"/>
                <a:gd name="T21" fmla="*/ 67047 h 2462"/>
                <a:gd name="T22" fmla="*/ 408270 w 3874"/>
                <a:gd name="T23" fmla="*/ 76266 h 2462"/>
                <a:gd name="T24" fmla="*/ 391486 w 3874"/>
                <a:gd name="T25" fmla="*/ 87161 h 2462"/>
                <a:gd name="T26" fmla="*/ 365471 w 3874"/>
                <a:gd name="T27" fmla="*/ 116494 h 2462"/>
                <a:gd name="T28" fmla="*/ 317217 w 3874"/>
                <a:gd name="T29" fmla="*/ 187731 h 2462"/>
                <a:gd name="T30" fmla="*/ 225325 w 3874"/>
                <a:gd name="T31" fmla="*/ 344872 h 2462"/>
                <a:gd name="T32" fmla="*/ 121264 w 3874"/>
                <a:gd name="T33" fmla="*/ 535536 h 2462"/>
                <a:gd name="T34" fmla="*/ 35666 w 3874"/>
                <a:gd name="T35" fmla="*/ 697286 h 2462"/>
                <a:gd name="T36" fmla="*/ 0 w 3874"/>
                <a:gd name="T37" fmla="*/ 765171 h 2462"/>
                <a:gd name="T38" fmla="*/ 27274 w 3874"/>
                <a:gd name="T39" fmla="*/ 778161 h 2462"/>
                <a:gd name="T40" fmla="*/ 57905 w 3874"/>
                <a:gd name="T41" fmla="*/ 787799 h 2462"/>
                <a:gd name="T42" fmla="*/ 97347 w 3874"/>
                <a:gd name="T43" fmla="*/ 793666 h 2462"/>
                <a:gd name="T44" fmla="*/ 143083 w 3874"/>
                <a:gd name="T45" fmla="*/ 791152 h 2462"/>
                <a:gd name="T46" fmla="*/ 193016 w 3874"/>
                <a:gd name="T47" fmla="*/ 775228 h 2462"/>
                <a:gd name="T48" fmla="*/ 244626 w 3874"/>
                <a:gd name="T49" fmla="*/ 742543 h 2462"/>
                <a:gd name="T50" fmla="*/ 296657 w 3874"/>
                <a:gd name="T51" fmla="*/ 687648 h 2462"/>
                <a:gd name="T52" fmla="*/ 416242 w 3874"/>
                <a:gd name="T53" fmla="*/ 522127 h 2462"/>
                <a:gd name="T54" fmla="*/ 479182 w 3874"/>
                <a:gd name="T55" fmla="*/ 423652 h 2462"/>
                <a:gd name="T56" fmla="*/ 503519 w 3874"/>
                <a:gd name="T57" fmla="*/ 387614 h 2462"/>
                <a:gd name="T58" fmla="*/ 534150 w 3874"/>
                <a:gd name="T59" fmla="*/ 375881 h 2462"/>
                <a:gd name="T60" fmla="*/ 577788 w 3874"/>
                <a:gd name="T61" fmla="*/ 371271 h 2462"/>
                <a:gd name="T62" fmla="*/ 628979 w 3874"/>
                <a:gd name="T63" fmla="*/ 372948 h 2462"/>
                <a:gd name="T64" fmla="*/ 706605 w 3874"/>
                <a:gd name="T65" fmla="*/ 381747 h 2462"/>
                <a:gd name="T66" fmla="*/ 792203 w 3874"/>
                <a:gd name="T67" fmla="*/ 397252 h 2462"/>
                <a:gd name="T68" fmla="*/ 843814 w 3874"/>
                <a:gd name="T69" fmla="*/ 398090 h 2462"/>
                <a:gd name="T70" fmla="*/ 961302 w 3874"/>
                <a:gd name="T71" fmla="*/ 406890 h 2462"/>
                <a:gd name="T72" fmla="*/ 1027179 w 3874"/>
                <a:gd name="T73" fmla="*/ 416947 h 2462"/>
                <a:gd name="T74" fmla="*/ 1089279 w 3874"/>
                <a:gd name="T75" fmla="*/ 432452 h 2462"/>
                <a:gd name="T76" fmla="*/ 1139631 w 3874"/>
                <a:gd name="T77" fmla="*/ 454242 h 2462"/>
                <a:gd name="T78" fmla="*/ 1172360 w 3874"/>
                <a:gd name="T79" fmla="*/ 483994 h 2462"/>
                <a:gd name="T80" fmla="*/ 1218935 w 3874"/>
                <a:gd name="T81" fmla="*/ 563193 h 2462"/>
                <a:gd name="T82" fmla="*/ 1312506 w 3874"/>
                <a:gd name="T83" fmla="*/ 742124 h 2462"/>
                <a:gd name="T84" fmla="*/ 1393069 w 3874"/>
                <a:gd name="T85" fmla="*/ 909322 h 2462"/>
                <a:gd name="T86" fmla="*/ 1441323 w 3874"/>
                <a:gd name="T87" fmla="*/ 1016177 h 2462"/>
                <a:gd name="T88" fmla="*/ 1469017 w 3874"/>
                <a:gd name="T89" fmla="*/ 994387 h 2462"/>
                <a:gd name="T90" fmla="*/ 1527341 w 3874"/>
                <a:gd name="T91" fmla="*/ 879570 h 2462"/>
                <a:gd name="T92" fmla="*/ 1570560 w 3874"/>
                <a:gd name="T93" fmla="*/ 778161 h 2462"/>
                <a:gd name="T94" fmla="*/ 1605386 w 3874"/>
                <a:gd name="T95" fmla="*/ 667115 h 2462"/>
                <a:gd name="T96" fmla="*/ 1624268 w 3874"/>
                <a:gd name="T97" fmla="*/ 556488 h 2462"/>
                <a:gd name="T98" fmla="*/ 1617555 w 3874"/>
                <a:gd name="T99" fmla="*/ 456337 h 2462"/>
                <a:gd name="T100" fmla="*/ 1575595 w 3874"/>
                <a:gd name="T101" fmla="*/ 373786 h 246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874" h="2462">
                  <a:moveTo>
                    <a:pt x="3666" y="819"/>
                  </a:moveTo>
                  <a:lnTo>
                    <a:pt x="3052" y="140"/>
                  </a:lnTo>
                  <a:lnTo>
                    <a:pt x="3048" y="133"/>
                  </a:lnTo>
                  <a:lnTo>
                    <a:pt x="3034" y="114"/>
                  </a:lnTo>
                  <a:lnTo>
                    <a:pt x="3023" y="102"/>
                  </a:lnTo>
                  <a:lnTo>
                    <a:pt x="3009" y="87"/>
                  </a:lnTo>
                  <a:lnTo>
                    <a:pt x="3001" y="80"/>
                  </a:lnTo>
                  <a:lnTo>
                    <a:pt x="2992" y="73"/>
                  </a:lnTo>
                  <a:lnTo>
                    <a:pt x="2981" y="65"/>
                  </a:lnTo>
                  <a:lnTo>
                    <a:pt x="2970" y="58"/>
                  </a:lnTo>
                  <a:lnTo>
                    <a:pt x="2957" y="51"/>
                  </a:lnTo>
                  <a:lnTo>
                    <a:pt x="2945" y="44"/>
                  </a:lnTo>
                  <a:lnTo>
                    <a:pt x="2930" y="37"/>
                  </a:lnTo>
                  <a:lnTo>
                    <a:pt x="2914" y="31"/>
                  </a:lnTo>
                  <a:lnTo>
                    <a:pt x="2898" y="25"/>
                  </a:lnTo>
                  <a:lnTo>
                    <a:pt x="2880" y="19"/>
                  </a:lnTo>
                  <a:lnTo>
                    <a:pt x="2861" y="14"/>
                  </a:lnTo>
                  <a:lnTo>
                    <a:pt x="2841" y="10"/>
                  </a:lnTo>
                  <a:lnTo>
                    <a:pt x="2819" y="6"/>
                  </a:lnTo>
                  <a:lnTo>
                    <a:pt x="2796" y="4"/>
                  </a:lnTo>
                  <a:lnTo>
                    <a:pt x="2772" y="1"/>
                  </a:lnTo>
                  <a:lnTo>
                    <a:pt x="2747" y="0"/>
                  </a:lnTo>
                  <a:lnTo>
                    <a:pt x="2720" y="0"/>
                  </a:lnTo>
                  <a:lnTo>
                    <a:pt x="2691" y="1"/>
                  </a:lnTo>
                  <a:lnTo>
                    <a:pt x="2661" y="3"/>
                  </a:lnTo>
                  <a:lnTo>
                    <a:pt x="2630" y="5"/>
                  </a:lnTo>
                  <a:lnTo>
                    <a:pt x="2575" y="11"/>
                  </a:lnTo>
                  <a:lnTo>
                    <a:pt x="2508" y="17"/>
                  </a:lnTo>
                  <a:lnTo>
                    <a:pt x="2429" y="24"/>
                  </a:lnTo>
                  <a:lnTo>
                    <a:pt x="2344" y="31"/>
                  </a:lnTo>
                  <a:lnTo>
                    <a:pt x="2249" y="39"/>
                  </a:lnTo>
                  <a:lnTo>
                    <a:pt x="2149" y="47"/>
                  </a:lnTo>
                  <a:lnTo>
                    <a:pt x="2044" y="55"/>
                  </a:lnTo>
                  <a:lnTo>
                    <a:pt x="1936" y="64"/>
                  </a:lnTo>
                  <a:lnTo>
                    <a:pt x="1828" y="73"/>
                  </a:lnTo>
                  <a:lnTo>
                    <a:pt x="1719" y="82"/>
                  </a:lnTo>
                  <a:lnTo>
                    <a:pt x="1611" y="91"/>
                  </a:lnTo>
                  <a:lnTo>
                    <a:pt x="1507" y="102"/>
                  </a:lnTo>
                  <a:lnTo>
                    <a:pt x="1408" y="111"/>
                  </a:lnTo>
                  <a:lnTo>
                    <a:pt x="1314" y="122"/>
                  </a:lnTo>
                  <a:lnTo>
                    <a:pt x="1228" y="132"/>
                  </a:lnTo>
                  <a:lnTo>
                    <a:pt x="1151" y="142"/>
                  </a:lnTo>
                  <a:lnTo>
                    <a:pt x="1088" y="151"/>
                  </a:lnTo>
                  <a:lnTo>
                    <a:pt x="1036" y="160"/>
                  </a:lnTo>
                  <a:lnTo>
                    <a:pt x="1014" y="165"/>
                  </a:lnTo>
                  <a:lnTo>
                    <a:pt x="993" y="173"/>
                  </a:lnTo>
                  <a:lnTo>
                    <a:pt x="982" y="177"/>
                  </a:lnTo>
                  <a:lnTo>
                    <a:pt x="973" y="182"/>
                  </a:lnTo>
                  <a:lnTo>
                    <a:pt x="963" y="187"/>
                  </a:lnTo>
                  <a:lnTo>
                    <a:pt x="953" y="194"/>
                  </a:lnTo>
                  <a:lnTo>
                    <a:pt x="944" y="201"/>
                  </a:lnTo>
                  <a:lnTo>
                    <a:pt x="933" y="208"/>
                  </a:lnTo>
                  <a:lnTo>
                    <a:pt x="924" y="218"/>
                  </a:lnTo>
                  <a:lnTo>
                    <a:pt x="914" y="227"/>
                  </a:lnTo>
                  <a:lnTo>
                    <a:pt x="893" y="250"/>
                  </a:lnTo>
                  <a:lnTo>
                    <a:pt x="871" y="278"/>
                  </a:lnTo>
                  <a:lnTo>
                    <a:pt x="847" y="311"/>
                  </a:lnTo>
                  <a:lnTo>
                    <a:pt x="820" y="350"/>
                  </a:lnTo>
                  <a:lnTo>
                    <a:pt x="789" y="396"/>
                  </a:lnTo>
                  <a:lnTo>
                    <a:pt x="756" y="448"/>
                  </a:lnTo>
                  <a:lnTo>
                    <a:pt x="709" y="525"/>
                  </a:lnTo>
                  <a:lnTo>
                    <a:pt x="655" y="615"/>
                  </a:lnTo>
                  <a:lnTo>
                    <a:pt x="598" y="715"/>
                  </a:lnTo>
                  <a:lnTo>
                    <a:pt x="537" y="823"/>
                  </a:lnTo>
                  <a:lnTo>
                    <a:pt x="476" y="935"/>
                  </a:lnTo>
                  <a:lnTo>
                    <a:pt x="413" y="1050"/>
                  </a:lnTo>
                  <a:lnTo>
                    <a:pt x="350" y="1165"/>
                  </a:lnTo>
                  <a:lnTo>
                    <a:pt x="289" y="1278"/>
                  </a:lnTo>
                  <a:lnTo>
                    <a:pt x="231" y="1388"/>
                  </a:lnTo>
                  <a:lnTo>
                    <a:pt x="177" y="1490"/>
                  </a:lnTo>
                  <a:lnTo>
                    <a:pt x="128" y="1583"/>
                  </a:lnTo>
                  <a:lnTo>
                    <a:pt x="85" y="1664"/>
                  </a:lnTo>
                  <a:lnTo>
                    <a:pt x="50" y="1731"/>
                  </a:lnTo>
                  <a:lnTo>
                    <a:pt x="23" y="1782"/>
                  </a:lnTo>
                  <a:lnTo>
                    <a:pt x="6" y="1816"/>
                  </a:lnTo>
                  <a:lnTo>
                    <a:pt x="0" y="1826"/>
                  </a:lnTo>
                  <a:lnTo>
                    <a:pt x="5" y="1829"/>
                  </a:lnTo>
                  <a:lnTo>
                    <a:pt x="17" y="1836"/>
                  </a:lnTo>
                  <a:lnTo>
                    <a:pt x="38" y="1846"/>
                  </a:lnTo>
                  <a:lnTo>
                    <a:pt x="65" y="1857"/>
                  </a:lnTo>
                  <a:lnTo>
                    <a:pt x="82" y="1864"/>
                  </a:lnTo>
                  <a:lnTo>
                    <a:pt x="99" y="1870"/>
                  </a:lnTo>
                  <a:lnTo>
                    <a:pt x="118" y="1875"/>
                  </a:lnTo>
                  <a:lnTo>
                    <a:pt x="138" y="1880"/>
                  </a:lnTo>
                  <a:lnTo>
                    <a:pt x="160" y="1885"/>
                  </a:lnTo>
                  <a:lnTo>
                    <a:pt x="183" y="1889"/>
                  </a:lnTo>
                  <a:lnTo>
                    <a:pt x="207" y="1892"/>
                  </a:lnTo>
                  <a:lnTo>
                    <a:pt x="232" y="1894"/>
                  </a:lnTo>
                  <a:lnTo>
                    <a:pt x="258" y="1895"/>
                  </a:lnTo>
                  <a:lnTo>
                    <a:pt x="286" y="1894"/>
                  </a:lnTo>
                  <a:lnTo>
                    <a:pt x="313" y="1892"/>
                  </a:lnTo>
                  <a:lnTo>
                    <a:pt x="341" y="1888"/>
                  </a:lnTo>
                  <a:lnTo>
                    <a:pt x="370" y="1881"/>
                  </a:lnTo>
                  <a:lnTo>
                    <a:pt x="400" y="1873"/>
                  </a:lnTo>
                  <a:lnTo>
                    <a:pt x="430" y="1864"/>
                  </a:lnTo>
                  <a:lnTo>
                    <a:pt x="460" y="1850"/>
                  </a:lnTo>
                  <a:lnTo>
                    <a:pt x="491" y="1835"/>
                  </a:lnTo>
                  <a:lnTo>
                    <a:pt x="522" y="1817"/>
                  </a:lnTo>
                  <a:lnTo>
                    <a:pt x="553" y="1796"/>
                  </a:lnTo>
                  <a:lnTo>
                    <a:pt x="583" y="1772"/>
                  </a:lnTo>
                  <a:lnTo>
                    <a:pt x="615" y="1745"/>
                  </a:lnTo>
                  <a:lnTo>
                    <a:pt x="646" y="1714"/>
                  </a:lnTo>
                  <a:lnTo>
                    <a:pt x="676" y="1680"/>
                  </a:lnTo>
                  <a:lnTo>
                    <a:pt x="707" y="1641"/>
                  </a:lnTo>
                  <a:lnTo>
                    <a:pt x="787" y="1535"/>
                  </a:lnTo>
                  <a:lnTo>
                    <a:pt x="861" y="1433"/>
                  </a:lnTo>
                  <a:lnTo>
                    <a:pt x="929" y="1337"/>
                  </a:lnTo>
                  <a:lnTo>
                    <a:pt x="992" y="1246"/>
                  </a:lnTo>
                  <a:lnTo>
                    <a:pt x="1048" y="1162"/>
                  </a:lnTo>
                  <a:lnTo>
                    <a:pt x="1098" y="1083"/>
                  </a:lnTo>
                  <a:lnTo>
                    <a:pt x="1121" y="1047"/>
                  </a:lnTo>
                  <a:lnTo>
                    <a:pt x="1142" y="1011"/>
                  </a:lnTo>
                  <a:lnTo>
                    <a:pt x="1162" y="978"/>
                  </a:lnTo>
                  <a:lnTo>
                    <a:pt x="1180" y="948"/>
                  </a:lnTo>
                  <a:lnTo>
                    <a:pt x="1188" y="935"/>
                  </a:lnTo>
                  <a:lnTo>
                    <a:pt x="1200" y="925"/>
                  </a:lnTo>
                  <a:lnTo>
                    <a:pt x="1214" y="915"/>
                  </a:lnTo>
                  <a:lnTo>
                    <a:pt x="1232" y="908"/>
                  </a:lnTo>
                  <a:lnTo>
                    <a:pt x="1251" y="902"/>
                  </a:lnTo>
                  <a:lnTo>
                    <a:pt x="1273" y="897"/>
                  </a:lnTo>
                  <a:lnTo>
                    <a:pt x="1297" y="892"/>
                  </a:lnTo>
                  <a:lnTo>
                    <a:pt x="1322" y="889"/>
                  </a:lnTo>
                  <a:lnTo>
                    <a:pt x="1349" y="887"/>
                  </a:lnTo>
                  <a:lnTo>
                    <a:pt x="1377" y="886"/>
                  </a:lnTo>
                  <a:lnTo>
                    <a:pt x="1407" y="886"/>
                  </a:lnTo>
                  <a:lnTo>
                    <a:pt x="1437" y="887"/>
                  </a:lnTo>
                  <a:lnTo>
                    <a:pt x="1468" y="888"/>
                  </a:lnTo>
                  <a:lnTo>
                    <a:pt x="1499" y="890"/>
                  </a:lnTo>
                  <a:lnTo>
                    <a:pt x="1531" y="893"/>
                  </a:lnTo>
                  <a:lnTo>
                    <a:pt x="1562" y="897"/>
                  </a:lnTo>
                  <a:lnTo>
                    <a:pt x="1624" y="904"/>
                  </a:lnTo>
                  <a:lnTo>
                    <a:pt x="1684" y="911"/>
                  </a:lnTo>
                  <a:lnTo>
                    <a:pt x="1739" y="921"/>
                  </a:lnTo>
                  <a:lnTo>
                    <a:pt x="1788" y="929"/>
                  </a:lnTo>
                  <a:lnTo>
                    <a:pt x="1860" y="943"/>
                  </a:lnTo>
                  <a:lnTo>
                    <a:pt x="1888" y="948"/>
                  </a:lnTo>
                  <a:lnTo>
                    <a:pt x="1897" y="948"/>
                  </a:lnTo>
                  <a:lnTo>
                    <a:pt x="1922" y="948"/>
                  </a:lnTo>
                  <a:lnTo>
                    <a:pt x="1960" y="949"/>
                  </a:lnTo>
                  <a:lnTo>
                    <a:pt x="2011" y="950"/>
                  </a:lnTo>
                  <a:lnTo>
                    <a:pt x="2071" y="953"/>
                  </a:lnTo>
                  <a:lnTo>
                    <a:pt x="2139" y="957"/>
                  </a:lnTo>
                  <a:lnTo>
                    <a:pt x="2212" y="962"/>
                  </a:lnTo>
                  <a:lnTo>
                    <a:pt x="2291" y="971"/>
                  </a:lnTo>
                  <a:lnTo>
                    <a:pt x="2329" y="976"/>
                  </a:lnTo>
                  <a:lnTo>
                    <a:pt x="2369" y="981"/>
                  </a:lnTo>
                  <a:lnTo>
                    <a:pt x="2409" y="987"/>
                  </a:lnTo>
                  <a:lnTo>
                    <a:pt x="2448" y="995"/>
                  </a:lnTo>
                  <a:lnTo>
                    <a:pt x="2486" y="1003"/>
                  </a:lnTo>
                  <a:lnTo>
                    <a:pt x="2523" y="1011"/>
                  </a:lnTo>
                  <a:lnTo>
                    <a:pt x="2560" y="1022"/>
                  </a:lnTo>
                  <a:lnTo>
                    <a:pt x="2596" y="1032"/>
                  </a:lnTo>
                  <a:lnTo>
                    <a:pt x="2629" y="1044"/>
                  </a:lnTo>
                  <a:lnTo>
                    <a:pt x="2660" y="1056"/>
                  </a:lnTo>
                  <a:lnTo>
                    <a:pt x="2690" y="1070"/>
                  </a:lnTo>
                  <a:lnTo>
                    <a:pt x="2716" y="1084"/>
                  </a:lnTo>
                  <a:lnTo>
                    <a:pt x="2741" y="1101"/>
                  </a:lnTo>
                  <a:lnTo>
                    <a:pt x="2762" y="1118"/>
                  </a:lnTo>
                  <a:lnTo>
                    <a:pt x="2779" y="1137"/>
                  </a:lnTo>
                  <a:lnTo>
                    <a:pt x="2794" y="1155"/>
                  </a:lnTo>
                  <a:lnTo>
                    <a:pt x="2821" y="1200"/>
                  </a:lnTo>
                  <a:lnTo>
                    <a:pt x="2848" y="1246"/>
                  </a:lnTo>
                  <a:lnTo>
                    <a:pt x="2877" y="1294"/>
                  </a:lnTo>
                  <a:lnTo>
                    <a:pt x="2905" y="1344"/>
                  </a:lnTo>
                  <a:lnTo>
                    <a:pt x="2961" y="1447"/>
                  </a:lnTo>
                  <a:lnTo>
                    <a:pt x="3018" y="1554"/>
                  </a:lnTo>
                  <a:lnTo>
                    <a:pt x="3074" y="1662"/>
                  </a:lnTo>
                  <a:lnTo>
                    <a:pt x="3128" y="1771"/>
                  </a:lnTo>
                  <a:lnTo>
                    <a:pt x="3181" y="1878"/>
                  </a:lnTo>
                  <a:lnTo>
                    <a:pt x="3231" y="1981"/>
                  </a:lnTo>
                  <a:lnTo>
                    <a:pt x="3277" y="2079"/>
                  </a:lnTo>
                  <a:lnTo>
                    <a:pt x="3320" y="2170"/>
                  </a:lnTo>
                  <a:lnTo>
                    <a:pt x="3357" y="2252"/>
                  </a:lnTo>
                  <a:lnTo>
                    <a:pt x="3389" y="2322"/>
                  </a:lnTo>
                  <a:lnTo>
                    <a:pt x="3416" y="2381"/>
                  </a:lnTo>
                  <a:lnTo>
                    <a:pt x="3435" y="2425"/>
                  </a:lnTo>
                  <a:lnTo>
                    <a:pt x="3447" y="2453"/>
                  </a:lnTo>
                  <a:lnTo>
                    <a:pt x="3451" y="2462"/>
                  </a:lnTo>
                  <a:lnTo>
                    <a:pt x="3470" y="2429"/>
                  </a:lnTo>
                  <a:lnTo>
                    <a:pt x="3501" y="2373"/>
                  </a:lnTo>
                  <a:lnTo>
                    <a:pt x="3542" y="2297"/>
                  </a:lnTo>
                  <a:lnTo>
                    <a:pt x="3589" y="2206"/>
                  </a:lnTo>
                  <a:lnTo>
                    <a:pt x="3614" y="2153"/>
                  </a:lnTo>
                  <a:lnTo>
                    <a:pt x="3640" y="2099"/>
                  </a:lnTo>
                  <a:lnTo>
                    <a:pt x="3666" y="2042"/>
                  </a:lnTo>
                  <a:lnTo>
                    <a:pt x="3693" y="1982"/>
                  </a:lnTo>
                  <a:lnTo>
                    <a:pt x="3718" y="1921"/>
                  </a:lnTo>
                  <a:lnTo>
                    <a:pt x="3743" y="1857"/>
                  </a:lnTo>
                  <a:lnTo>
                    <a:pt x="3766" y="1793"/>
                  </a:lnTo>
                  <a:lnTo>
                    <a:pt x="3789" y="1726"/>
                  </a:lnTo>
                  <a:lnTo>
                    <a:pt x="3809" y="1660"/>
                  </a:lnTo>
                  <a:lnTo>
                    <a:pt x="3826" y="1592"/>
                  </a:lnTo>
                  <a:lnTo>
                    <a:pt x="3843" y="1526"/>
                  </a:lnTo>
                  <a:lnTo>
                    <a:pt x="3856" y="1460"/>
                  </a:lnTo>
                  <a:lnTo>
                    <a:pt x="3865" y="1393"/>
                  </a:lnTo>
                  <a:lnTo>
                    <a:pt x="3871" y="1328"/>
                  </a:lnTo>
                  <a:lnTo>
                    <a:pt x="3874" y="1266"/>
                  </a:lnTo>
                  <a:lnTo>
                    <a:pt x="3872" y="1204"/>
                  </a:lnTo>
                  <a:lnTo>
                    <a:pt x="3866" y="1145"/>
                  </a:lnTo>
                  <a:lnTo>
                    <a:pt x="3855" y="1089"/>
                  </a:lnTo>
                  <a:lnTo>
                    <a:pt x="3839" y="1034"/>
                  </a:lnTo>
                  <a:lnTo>
                    <a:pt x="3817" y="983"/>
                  </a:lnTo>
                  <a:lnTo>
                    <a:pt x="3789" y="936"/>
                  </a:lnTo>
                  <a:lnTo>
                    <a:pt x="3755" y="892"/>
                  </a:lnTo>
                  <a:lnTo>
                    <a:pt x="3715" y="854"/>
                  </a:lnTo>
                  <a:lnTo>
                    <a:pt x="3666" y="819"/>
                  </a:lnTo>
                  <a:close/>
                </a:path>
              </a:pathLst>
            </a:custGeom>
            <a:solidFill>
              <a:srgbClr val="F2BA8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sz="2000">
                <a:latin typeface="Times New Roman" panose="02020603050405020304" pitchFamily="18" charset="0"/>
                <a:cs typeface="Times New Roman" panose="02020603050405020304" pitchFamily="18" charset="0"/>
              </a:endParaRPr>
            </a:p>
          </p:txBody>
        </p:sp>
        <p:sp>
          <p:nvSpPr>
            <p:cNvPr id="45" name="Freeform 9"/>
            <p:cNvSpPr>
              <a:spLocks/>
            </p:cNvSpPr>
            <p:nvPr/>
          </p:nvSpPr>
          <p:spPr bwMode="auto">
            <a:xfrm>
              <a:off x="7818437" y="928806"/>
              <a:ext cx="1576386" cy="868593"/>
            </a:xfrm>
            <a:custGeom>
              <a:avLst/>
              <a:gdLst>
                <a:gd name="T0" fmla="*/ 1085335 w 3763"/>
                <a:gd name="T1" fmla="*/ 23057 h 2565"/>
                <a:gd name="T2" fmla="*/ 1062707 w 3763"/>
                <a:gd name="T3" fmla="*/ 10480 h 2565"/>
                <a:gd name="T4" fmla="*/ 1040078 w 3763"/>
                <a:gd name="T5" fmla="*/ 3354 h 2565"/>
                <a:gd name="T6" fmla="*/ 1010745 w 3763"/>
                <a:gd name="T7" fmla="*/ 0 h 2565"/>
                <a:gd name="T8" fmla="*/ 973868 w 3763"/>
                <a:gd name="T9" fmla="*/ 2096 h 2565"/>
                <a:gd name="T10" fmla="*/ 929030 w 3763"/>
                <a:gd name="T11" fmla="*/ 12577 h 2565"/>
                <a:gd name="T12" fmla="*/ 854440 w 3763"/>
                <a:gd name="T13" fmla="*/ 39407 h 2565"/>
                <a:gd name="T14" fmla="*/ 707354 w 3763"/>
                <a:gd name="T15" fmla="*/ 90551 h 2565"/>
                <a:gd name="T16" fmla="*/ 531353 w 3763"/>
                <a:gd name="T17" fmla="*/ 151757 h 2565"/>
                <a:gd name="T18" fmla="*/ 365829 w 3763"/>
                <a:gd name="T19" fmla="*/ 212125 h 2565"/>
                <a:gd name="T20" fmla="*/ 253524 w 3763"/>
                <a:gd name="T21" fmla="*/ 257820 h 2565"/>
                <a:gd name="T22" fmla="*/ 229639 w 3763"/>
                <a:gd name="T23" fmla="*/ 273750 h 2565"/>
                <a:gd name="T24" fmla="*/ 215810 w 3763"/>
                <a:gd name="T25" fmla="*/ 288842 h 2565"/>
                <a:gd name="T26" fmla="*/ 196953 w 3763"/>
                <a:gd name="T27" fmla="*/ 324895 h 2565"/>
                <a:gd name="T28" fmla="*/ 167200 w 3763"/>
                <a:gd name="T29" fmla="*/ 408739 h 2565"/>
                <a:gd name="T30" fmla="*/ 116495 w 3763"/>
                <a:gd name="T31" fmla="*/ 589003 h 2565"/>
                <a:gd name="T32" fmla="*/ 62019 w 3763"/>
                <a:gd name="T33" fmla="*/ 806998 h 2565"/>
                <a:gd name="T34" fmla="*/ 18019 w 3763"/>
                <a:gd name="T35" fmla="*/ 990616 h 2565"/>
                <a:gd name="T36" fmla="*/ 0 w 3763"/>
                <a:gd name="T37" fmla="*/ 1067752 h 2565"/>
                <a:gd name="T38" fmla="*/ 30591 w 3763"/>
                <a:gd name="T39" fmla="*/ 1073621 h 2565"/>
                <a:gd name="T40" fmla="*/ 63695 w 3763"/>
                <a:gd name="T41" fmla="*/ 1075298 h 2565"/>
                <a:gd name="T42" fmla="*/ 104762 w 3763"/>
                <a:gd name="T43" fmla="*/ 1070687 h 2565"/>
                <a:gd name="T44" fmla="*/ 149600 w 3763"/>
                <a:gd name="T45" fmla="*/ 1056433 h 2565"/>
                <a:gd name="T46" fmla="*/ 195277 w 3763"/>
                <a:gd name="T47" fmla="*/ 1027926 h 2565"/>
                <a:gd name="T48" fmla="*/ 238858 w 3763"/>
                <a:gd name="T49" fmla="*/ 982231 h 2565"/>
                <a:gd name="T50" fmla="*/ 275734 w 3763"/>
                <a:gd name="T51" fmla="*/ 913898 h 2565"/>
                <a:gd name="T52" fmla="*/ 318058 w 3763"/>
                <a:gd name="T53" fmla="*/ 810351 h 2565"/>
                <a:gd name="T54" fmla="*/ 352420 w 3763"/>
                <a:gd name="T55" fmla="*/ 717704 h 2565"/>
                <a:gd name="T56" fmla="*/ 379658 w 3763"/>
                <a:gd name="T57" fmla="*/ 637633 h 2565"/>
                <a:gd name="T58" fmla="*/ 398934 w 3763"/>
                <a:gd name="T59" fmla="*/ 572235 h 2565"/>
                <a:gd name="T60" fmla="*/ 416534 w 3763"/>
                <a:gd name="T61" fmla="*/ 550016 h 2565"/>
                <a:gd name="T62" fmla="*/ 452153 w 3763"/>
                <a:gd name="T63" fmla="*/ 532409 h 2565"/>
                <a:gd name="T64" fmla="*/ 499925 w 3763"/>
                <a:gd name="T65" fmla="*/ 519413 h 2565"/>
                <a:gd name="T66" fmla="*/ 553563 w 3763"/>
                <a:gd name="T67" fmla="*/ 509352 h 2565"/>
                <a:gd name="T68" fmla="*/ 651620 w 3763"/>
                <a:gd name="T69" fmla="*/ 498871 h 2565"/>
                <a:gd name="T70" fmla="*/ 711544 w 3763"/>
                <a:gd name="T71" fmla="*/ 496356 h 2565"/>
                <a:gd name="T72" fmla="*/ 752611 w 3763"/>
                <a:gd name="T73" fmla="*/ 501806 h 2565"/>
                <a:gd name="T74" fmla="*/ 794097 w 3763"/>
                <a:gd name="T75" fmla="*/ 515640 h 2565"/>
                <a:gd name="T76" fmla="*/ 824687 w 3763"/>
                <a:gd name="T77" fmla="*/ 530732 h 2565"/>
                <a:gd name="T78" fmla="*/ 855278 w 3763"/>
                <a:gd name="T79" fmla="*/ 552112 h 2565"/>
                <a:gd name="T80" fmla="*/ 899278 w 3763"/>
                <a:gd name="T81" fmla="*/ 596969 h 2565"/>
                <a:gd name="T82" fmla="*/ 942021 w 3763"/>
                <a:gd name="T83" fmla="*/ 665721 h 2565"/>
                <a:gd name="T84" fmla="*/ 966745 w 3763"/>
                <a:gd name="T85" fmla="*/ 737407 h 2565"/>
                <a:gd name="T86" fmla="*/ 977640 w 3763"/>
                <a:gd name="T87" fmla="*/ 808255 h 2565"/>
                <a:gd name="T88" fmla="*/ 978897 w 3763"/>
                <a:gd name="T89" fmla="*/ 874073 h 2565"/>
                <a:gd name="T90" fmla="*/ 974287 w 3763"/>
                <a:gd name="T91" fmla="*/ 930248 h 2565"/>
                <a:gd name="T92" fmla="*/ 964230 w 3763"/>
                <a:gd name="T93" fmla="*/ 985585 h 2565"/>
                <a:gd name="T94" fmla="*/ 1518212 w 3763"/>
                <a:gd name="T95" fmla="*/ 945759 h 2565"/>
                <a:gd name="T96" fmla="*/ 1549222 w 3763"/>
                <a:gd name="T97" fmla="*/ 814963 h 2565"/>
                <a:gd name="T98" fmla="*/ 1566822 w 3763"/>
                <a:gd name="T99" fmla="*/ 706385 h 2565"/>
                <a:gd name="T100" fmla="*/ 1576460 w 3763"/>
                <a:gd name="T101" fmla="*/ 587327 h 2565"/>
                <a:gd name="T102" fmla="*/ 1571850 w 3763"/>
                <a:gd name="T103" fmla="*/ 469526 h 2565"/>
                <a:gd name="T104" fmla="*/ 1545031 w 3763"/>
                <a:gd name="T105" fmla="*/ 365140 h 2565"/>
                <a:gd name="T106" fmla="*/ 1490555 w 3763"/>
                <a:gd name="T107" fmla="*/ 285908 h 256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763" h="2565">
                  <a:moveTo>
                    <a:pt x="3404" y="597"/>
                  </a:moveTo>
                  <a:lnTo>
                    <a:pt x="2614" y="77"/>
                  </a:lnTo>
                  <a:lnTo>
                    <a:pt x="2609" y="71"/>
                  </a:lnTo>
                  <a:lnTo>
                    <a:pt x="2590" y="55"/>
                  </a:lnTo>
                  <a:lnTo>
                    <a:pt x="2576" y="45"/>
                  </a:lnTo>
                  <a:lnTo>
                    <a:pt x="2558" y="35"/>
                  </a:lnTo>
                  <a:lnTo>
                    <a:pt x="2547" y="30"/>
                  </a:lnTo>
                  <a:lnTo>
                    <a:pt x="2536" y="25"/>
                  </a:lnTo>
                  <a:lnTo>
                    <a:pt x="2524" y="21"/>
                  </a:lnTo>
                  <a:lnTo>
                    <a:pt x="2511" y="16"/>
                  </a:lnTo>
                  <a:lnTo>
                    <a:pt x="2497" y="11"/>
                  </a:lnTo>
                  <a:lnTo>
                    <a:pt x="2482" y="8"/>
                  </a:lnTo>
                  <a:lnTo>
                    <a:pt x="2466" y="5"/>
                  </a:lnTo>
                  <a:lnTo>
                    <a:pt x="2448" y="3"/>
                  </a:lnTo>
                  <a:lnTo>
                    <a:pt x="2430" y="1"/>
                  </a:lnTo>
                  <a:lnTo>
                    <a:pt x="2412" y="0"/>
                  </a:lnTo>
                  <a:lnTo>
                    <a:pt x="2391" y="0"/>
                  </a:lnTo>
                  <a:lnTo>
                    <a:pt x="2370" y="1"/>
                  </a:lnTo>
                  <a:lnTo>
                    <a:pt x="2347" y="3"/>
                  </a:lnTo>
                  <a:lnTo>
                    <a:pt x="2324" y="5"/>
                  </a:lnTo>
                  <a:lnTo>
                    <a:pt x="2299" y="9"/>
                  </a:lnTo>
                  <a:lnTo>
                    <a:pt x="2273" y="15"/>
                  </a:lnTo>
                  <a:lnTo>
                    <a:pt x="2245" y="22"/>
                  </a:lnTo>
                  <a:lnTo>
                    <a:pt x="2217" y="30"/>
                  </a:lnTo>
                  <a:lnTo>
                    <a:pt x="2188" y="40"/>
                  </a:lnTo>
                  <a:lnTo>
                    <a:pt x="2158" y="50"/>
                  </a:lnTo>
                  <a:lnTo>
                    <a:pt x="2104" y="70"/>
                  </a:lnTo>
                  <a:lnTo>
                    <a:pt x="2039" y="94"/>
                  </a:lnTo>
                  <a:lnTo>
                    <a:pt x="1962" y="121"/>
                  </a:lnTo>
                  <a:lnTo>
                    <a:pt x="1878" y="150"/>
                  </a:lnTo>
                  <a:lnTo>
                    <a:pt x="1786" y="181"/>
                  </a:lnTo>
                  <a:lnTo>
                    <a:pt x="1688" y="216"/>
                  </a:lnTo>
                  <a:lnTo>
                    <a:pt x="1585" y="251"/>
                  </a:lnTo>
                  <a:lnTo>
                    <a:pt x="1481" y="287"/>
                  </a:lnTo>
                  <a:lnTo>
                    <a:pt x="1374" y="324"/>
                  </a:lnTo>
                  <a:lnTo>
                    <a:pt x="1268" y="362"/>
                  </a:lnTo>
                  <a:lnTo>
                    <a:pt x="1162" y="398"/>
                  </a:lnTo>
                  <a:lnTo>
                    <a:pt x="1061" y="436"/>
                  </a:lnTo>
                  <a:lnTo>
                    <a:pt x="964" y="471"/>
                  </a:lnTo>
                  <a:lnTo>
                    <a:pt x="873" y="506"/>
                  </a:lnTo>
                  <a:lnTo>
                    <a:pt x="789" y="538"/>
                  </a:lnTo>
                  <a:lnTo>
                    <a:pt x="716" y="568"/>
                  </a:lnTo>
                  <a:lnTo>
                    <a:pt x="654" y="593"/>
                  </a:lnTo>
                  <a:lnTo>
                    <a:pt x="605" y="615"/>
                  </a:lnTo>
                  <a:lnTo>
                    <a:pt x="584" y="626"/>
                  </a:lnTo>
                  <a:lnTo>
                    <a:pt x="564" y="638"/>
                  </a:lnTo>
                  <a:lnTo>
                    <a:pt x="556" y="646"/>
                  </a:lnTo>
                  <a:lnTo>
                    <a:pt x="548" y="653"/>
                  </a:lnTo>
                  <a:lnTo>
                    <a:pt x="539" y="661"/>
                  </a:lnTo>
                  <a:lnTo>
                    <a:pt x="531" y="670"/>
                  </a:lnTo>
                  <a:lnTo>
                    <a:pt x="523" y="679"/>
                  </a:lnTo>
                  <a:lnTo>
                    <a:pt x="515" y="689"/>
                  </a:lnTo>
                  <a:lnTo>
                    <a:pt x="508" y="701"/>
                  </a:lnTo>
                  <a:lnTo>
                    <a:pt x="501" y="713"/>
                  </a:lnTo>
                  <a:lnTo>
                    <a:pt x="485" y="742"/>
                  </a:lnTo>
                  <a:lnTo>
                    <a:pt x="470" y="775"/>
                  </a:lnTo>
                  <a:lnTo>
                    <a:pt x="455" y="815"/>
                  </a:lnTo>
                  <a:lnTo>
                    <a:pt x="438" y="861"/>
                  </a:lnTo>
                  <a:lnTo>
                    <a:pt x="419" y="914"/>
                  </a:lnTo>
                  <a:lnTo>
                    <a:pt x="399" y="975"/>
                  </a:lnTo>
                  <a:lnTo>
                    <a:pt x="372" y="1065"/>
                  </a:lnTo>
                  <a:lnTo>
                    <a:pt x="342" y="1168"/>
                  </a:lnTo>
                  <a:lnTo>
                    <a:pt x="311" y="1283"/>
                  </a:lnTo>
                  <a:lnTo>
                    <a:pt x="278" y="1405"/>
                  </a:lnTo>
                  <a:lnTo>
                    <a:pt x="245" y="1533"/>
                  </a:lnTo>
                  <a:lnTo>
                    <a:pt x="211" y="1665"/>
                  </a:lnTo>
                  <a:lnTo>
                    <a:pt x="179" y="1796"/>
                  </a:lnTo>
                  <a:lnTo>
                    <a:pt x="148" y="1925"/>
                  </a:lnTo>
                  <a:lnTo>
                    <a:pt x="117" y="2049"/>
                  </a:lnTo>
                  <a:lnTo>
                    <a:pt x="89" y="2164"/>
                  </a:lnTo>
                  <a:lnTo>
                    <a:pt x="64" y="2271"/>
                  </a:lnTo>
                  <a:lnTo>
                    <a:pt x="43" y="2363"/>
                  </a:lnTo>
                  <a:lnTo>
                    <a:pt x="25" y="2440"/>
                  </a:lnTo>
                  <a:lnTo>
                    <a:pt x="12" y="2497"/>
                  </a:lnTo>
                  <a:lnTo>
                    <a:pt x="2" y="2534"/>
                  </a:lnTo>
                  <a:lnTo>
                    <a:pt x="0" y="2547"/>
                  </a:lnTo>
                  <a:lnTo>
                    <a:pt x="5" y="2548"/>
                  </a:lnTo>
                  <a:lnTo>
                    <a:pt x="19" y="2552"/>
                  </a:lnTo>
                  <a:lnTo>
                    <a:pt x="42" y="2557"/>
                  </a:lnTo>
                  <a:lnTo>
                    <a:pt x="73" y="2561"/>
                  </a:lnTo>
                  <a:lnTo>
                    <a:pt x="91" y="2563"/>
                  </a:lnTo>
                  <a:lnTo>
                    <a:pt x="110" y="2564"/>
                  </a:lnTo>
                  <a:lnTo>
                    <a:pt x="131" y="2565"/>
                  </a:lnTo>
                  <a:lnTo>
                    <a:pt x="152" y="2565"/>
                  </a:lnTo>
                  <a:lnTo>
                    <a:pt x="175" y="2564"/>
                  </a:lnTo>
                  <a:lnTo>
                    <a:pt x="199" y="2562"/>
                  </a:lnTo>
                  <a:lnTo>
                    <a:pt x="224" y="2559"/>
                  </a:lnTo>
                  <a:lnTo>
                    <a:pt x="250" y="2554"/>
                  </a:lnTo>
                  <a:lnTo>
                    <a:pt x="276" y="2548"/>
                  </a:lnTo>
                  <a:lnTo>
                    <a:pt x="302" y="2541"/>
                  </a:lnTo>
                  <a:lnTo>
                    <a:pt x="329" y="2531"/>
                  </a:lnTo>
                  <a:lnTo>
                    <a:pt x="357" y="2520"/>
                  </a:lnTo>
                  <a:lnTo>
                    <a:pt x="384" y="2506"/>
                  </a:lnTo>
                  <a:lnTo>
                    <a:pt x="412" y="2491"/>
                  </a:lnTo>
                  <a:lnTo>
                    <a:pt x="439" y="2473"/>
                  </a:lnTo>
                  <a:lnTo>
                    <a:pt x="466" y="2452"/>
                  </a:lnTo>
                  <a:lnTo>
                    <a:pt x="492" y="2429"/>
                  </a:lnTo>
                  <a:lnTo>
                    <a:pt x="518" y="2403"/>
                  </a:lnTo>
                  <a:lnTo>
                    <a:pt x="545" y="2374"/>
                  </a:lnTo>
                  <a:lnTo>
                    <a:pt x="570" y="2343"/>
                  </a:lnTo>
                  <a:lnTo>
                    <a:pt x="593" y="2307"/>
                  </a:lnTo>
                  <a:lnTo>
                    <a:pt x="616" y="2269"/>
                  </a:lnTo>
                  <a:lnTo>
                    <a:pt x="638" y="2226"/>
                  </a:lnTo>
                  <a:lnTo>
                    <a:pt x="658" y="2180"/>
                  </a:lnTo>
                  <a:lnTo>
                    <a:pt x="686" y="2116"/>
                  </a:lnTo>
                  <a:lnTo>
                    <a:pt x="711" y="2053"/>
                  </a:lnTo>
                  <a:lnTo>
                    <a:pt x="735" y="1992"/>
                  </a:lnTo>
                  <a:lnTo>
                    <a:pt x="759" y="1933"/>
                  </a:lnTo>
                  <a:lnTo>
                    <a:pt x="781" y="1874"/>
                  </a:lnTo>
                  <a:lnTo>
                    <a:pt x="803" y="1818"/>
                  </a:lnTo>
                  <a:lnTo>
                    <a:pt x="822" y="1764"/>
                  </a:lnTo>
                  <a:lnTo>
                    <a:pt x="841" y="1712"/>
                  </a:lnTo>
                  <a:lnTo>
                    <a:pt x="859" y="1661"/>
                  </a:lnTo>
                  <a:lnTo>
                    <a:pt x="876" y="1613"/>
                  </a:lnTo>
                  <a:lnTo>
                    <a:pt x="891" y="1566"/>
                  </a:lnTo>
                  <a:lnTo>
                    <a:pt x="906" y="1521"/>
                  </a:lnTo>
                  <a:lnTo>
                    <a:pt x="920" y="1479"/>
                  </a:lnTo>
                  <a:lnTo>
                    <a:pt x="931" y="1438"/>
                  </a:lnTo>
                  <a:lnTo>
                    <a:pt x="942" y="1401"/>
                  </a:lnTo>
                  <a:lnTo>
                    <a:pt x="952" y="1365"/>
                  </a:lnTo>
                  <a:lnTo>
                    <a:pt x="957" y="1351"/>
                  </a:lnTo>
                  <a:lnTo>
                    <a:pt x="967" y="1337"/>
                  </a:lnTo>
                  <a:lnTo>
                    <a:pt x="978" y="1325"/>
                  </a:lnTo>
                  <a:lnTo>
                    <a:pt x="994" y="1312"/>
                  </a:lnTo>
                  <a:lnTo>
                    <a:pt x="1012" y="1301"/>
                  </a:lnTo>
                  <a:lnTo>
                    <a:pt x="1031" y="1290"/>
                  </a:lnTo>
                  <a:lnTo>
                    <a:pt x="1054" y="1280"/>
                  </a:lnTo>
                  <a:lnTo>
                    <a:pt x="1079" y="1270"/>
                  </a:lnTo>
                  <a:lnTo>
                    <a:pt x="1106" y="1262"/>
                  </a:lnTo>
                  <a:lnTo>
                    <a:pt x="1134" y="1254"/>
                  </a:lnTo>
                  <a:lnTo>
                    <a:pt x="1163" y="1245"/>
                  </a:lnTo>
                  <a:lnTo>
                    <a:pt x="1193" y="1239"/>
                  </a:lnTo>
                  <a:lnTo>
                    <a:pt x="1225" y="1232"/>
                  </a:lnTo>
                  <a:lnTo>
                    <a:pt x="1256" y="1226"/>
                  </a:lnTo>
                  <a:lnTo>
                    <a:pt x="1288" y="1220"/>
                  </a:lnTo>
                  <a:lnTo>
                    <a:pt x="1321" y="1215"/>
                  </a:lnTo>
                  <a:lnTo>
                    <a:pt x="1385" y="1207"/>
                  </a:lnTo>
                  <a:lnTo>
                    <a:pt x="1446" y="1200"/>
                  </a:lnTo>
                  <a:lnTo>
                    <a:pt x="1504" y="1194"/>
                  </a:lnTo>
                  <a:lnTo>
                    <a:pt x="1555" y="1190"/>
                  </a:lnTo>
                  <a:lnTo>
                    <a:pt x="1631" y="1185"/>
                  </a:lnTo>
                  <a:lnTo>
                    <a:pt x="1659" y="1183"/>
                  </a:lnTo>
                  <a:lnTo>
                    <a:pt x="1670" y="1183"/>
                  </a:lnTo>
                  <a:lnTo>
                    <a:pt x="1698" y="1184"/>
                  </a:lnTo>
                  <a:lnTo>
                    <a:pt x="1718" y="1185"/>
                  </a:lnTo>
                  <a:lnTo>
                    <a:pt x="1741" y="1188"/>
                  </a:lnTo>
                  <a:lnTo>
                    <a:pt x="1768" y="1192"/>
                  </a:lnTo>
                  <a:lnTo>
                    <a:pt x="1796" y="1197"/>
                  </a:lnTo>
                  <a:lnTo>
                    <a:pt x="1828" y="1206"/>
                  </a:lnTo>
                  <a:lnTo>
                    <a:pt x="1861" y="1216"/>
                  </a:lnTo>
                  <a:lnTo>
                    <a:pt x="1878" y="1222"/>
                  </a:lnTo>
                  <a:lnTo>
                    <a:pt x="1895" y="1230"/>
                  </a:lnTo>
                  <a:lnTo>
                    <a:pt x="1913" y="1238"/>
                  </a:lnTo>
                  <a:lnTo>
                    <a:pt x="1931" y="1246"/>
                  </a:lnTo>
                  <a:lnTo>
                    <a:pt x="1949" y="1256"/>
                  </a:lnTo>
                  <a:lnTo>
                    <a:pt x="1968" y="1266"/>
                  </a:lnTo>
                  <a:lnTo>
                    <a:pt x="1985" y="1278"/>
                  </a:lnTo>
                  <a:lnTo>
                    <a:pt x="2004" y="1289"/>
                  </a:lnTo>
                  <a:lnTo>
                    <a:pt x="2023" y="1303"/>
                  </a:lnTo>
                  <a:lnTo>
                    <a:pt x="2041" y="1317"/>
                  </a:lnTo>
                  <a:lnTo>
                    <a:pt x="2058" y="1332"/>
                  </a:lnTo>
                  <a:lnTo>
                    <a:pt x="2077" y="1349"/>
                  </a:lnTo>
                  <a:lnTo>
                    <a:pt x="2114" y="1385"/>
                  </a:lnTo>
                  <a:lnTo>
                    <a:pt x="2146" y="1424"/>
                  </a:lnTo>
                  <a:lnTo>
                    <a:pt x="2176" y="1463"/>
                  </a:lnTo>
                  <a:lnTo>
                    <a:pt x="2203" y="1504"/>
                  </a:lnTo>
                  <a:lnTo>
                    <a:pt x="2227" y="1545"/>
                  </a:lnTo>
                  <a:lnTo>
                    <a:pt x="2248" y="1588"/>
                  </a:lnTo>
                  <a:lnTo>
                    <a:pt x="2266" y="1629"/>
                  </a:lnTo>
                  <a:lnTo>
                    <a:pt x="2282" y="1672"/>
                  </a:lnTo>
                  <a:lnTo>
                    <a:pt x="2296" y="1716"/>
                  </a:lnTo>
                  <a:lnTo>
                    <a:pt x="2307" y="1759"/>
                  </a:lnTo>
                  <a:lnTo>
                    <a:pt x="2316" y="1801"/>
                  </a:lnTo>
                  <a:lnTo>
                    <a:pt x="2324" y="1844"/>
                  </a:lnTo>
                  <a:lnTo>
                    <a:pt x="2330" y="1887"/>
                  </a:lnTo>
                  <a:lnTo>
                    <a:pt x="2333" y="1928"/>
                  </a:lnTo>
                  <a:lnTo>
                    <a:pt x="2336" y="1969"/>
                  </a:lnTo>
                  <a:lnTo>
                    <a:pt x="2337" y="2009"/>
                  </a:lnTo>
                  <a:lnTo>
                    <a:pt x="2337" y="2048"/>
                  </a:lnTo>
                  <a:lnTo>
                    <a:pt x="2336" y="2085"/>
                  </a:lnTo>
                  <a:lnTo>
                    <a:pt x="2334" y="2121"/>
                  </a:lnTo>
                  <a:lnTo>
                    <a:pt x="2332" y="2155"/>
                  </a:lnTo>
                  <a:lnTo>
                    <a:pt x="2329" y="2187"/>
                  </a:lnTo>
                  <a:lnTo>
                    <a:pt x="2325" y="2219"/>
                  </a:lnTo>
                  <a:lnTo>
                    <a:pt x="2321" y="2247"/>
                  </a:lnTo>
                  <a:lnTo>
                    <a:pt x="2316" y="2273"/>
                  </a:lnTo>
                  <a:lnTo>
                    <a:pt x="2308" y="2318"/>
                  </a:lnTo>
                  <a:lnTo>
                    <a:pt x="2301" y="2351"/>
                  </a:lnTo>
                  <a:lnTo>
                    <a:pt x="2296" y="2372"/>
                  </a:lnTo>
                  <a:lnTo>
                    <a:pt x="2293" y="2379"/>
                  </a:lnTo>
                  <a:lnTo>
                    <a:pt x="3613" y="2294"/>
                  </a:lnTo>
                  <a:lnTo>
                    <a:pt x="3623" y="2256"/>
                  </a:lnTo>
                  <a:lnTo>
                    <a:pt x="3640" y="2191"/>
                  </a:lnTo>
                  <a:lnTo>
                    <a:pt x="3661" y="2106"/>
                  </a:lnTo>
                  <a:lnTo>
                    <a:pt x="3684" y="2002"/>
                  </a:lnTo>
                  <a:lnTo>
                    <a:pt x="3697" y="1944"/>
                  </a:lnTo>
                  <a:lnTo>
                    <a:pt x="3708" y="1883"/>
                  </a:lnTo>
                  <a:lnTo>
                    <a:pt x="3720" y="1819"/>
                  </a:lnTo>
                  <a:lnTo>
                    <a:pt x="3730" y="1752"/>
                  </a:lnTo>
                  <a:lnTo>
                    <a:pt x="3739" y="1685"/>
                  </a:lnTo>
                  <a:lnTo>
                    <a:pt x="3748" y="1615"/>
                  </a:lnTo>
                  <a:lnTo>
                    <a:pt x="3754" y="1544"/>
                  </a:lnTo>
                  <a:lnTo>
                    <a:pt x="3759" y="1472"/>
                  </a:lnTo>
                  <a:lnTo>
                    <a:pt x="3762" y="1401"/>
                  </a:lnTo>
                  <a:lnTo>
                    <a:pt x="3763" y="1329"/>
                  </a:lnTo>
                  <a:lnTo>
                    <a:pt x="3762" y="1258"/>
                  </a:lnTo>
                  <a:lnTo>
                    <a:pt x="3758" y="1188"/>
                  </a:lnTo>
                  <a:lnTo>
                    <a:pt x="3751" y="1120"/>
                  </a:lnTo>
                  <a:lnTo>
                    <a:pt x="3740" y="1053"/>
                  </a:lnTo>
                  <a:lnTo>
                    <a:pt x="3727" y="990"/>
                  </a:lnTo>
                  <a:lnTo>
                    <a:pt x="3709" y="929"/>
                  </a:lnTo>
                  <a:lnTo>
                    <a:pt x="3687" y="871"/>
                  </a:lnTo>
                  <a:lnTo>
                    <a:pt x="3661" y="818"/>
                  </a:lnTo>
                  <a:lnTo>
                    <a:pt x="3631" y="768"/>
                  </a:lnTo>
                  <a:lnTo>
                    <a:pt x="3596" y="723"/>
                  </a:lnTo>
                  <a:lnTo>
                    <a:pt x="3557" y="682"/>
                  </a:lnTo>
                  <a:lnTo>
                    <a:pt x="3511" y="648"/>
                  </a:lnTo>
                  <a:lnTo>
                    <a:pt x="3460" y="620"/>
                  </a:lnTo>
                  <a:lnTo>
                    <a:pt x="3404" y="597"/>
                  </a:lnTo>
                  <a:close/>
                </a:path>
              </a:pathLst>
            </a:custGeom>
            <a:solidFill>
              <a:srgbClr val="FBC6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sz="2000">
                <a:latin typeface="Times New Roman" panose="02020603050405020304" pitchFamily="18" charset="0"/>
                <a:cs typeface="Times New Roman" panose="02020603050405020304" pitchFamily="18" charset="0"/>
              </a:endParaRPr>
            </a:p>
          </p:txBody>
        </p:sp>
        <p:sp>
          <p:nvSpPr>
            <p:cNvPr id="46" name="Freeform 10"/>
            <p:cNvSpPr>
              <a:spLocks/>
            </p:cNvSpPr>
            <p:nvPr/>
          </p:nvSpPr>
          <p:spPr bwMode="auto">
            <a:xfrm>
              <a:off x="6956424" y="1040262"/>
              <a:ext cx="1738313" cy="1387444"/>
            </a:xfrm>
            <a:custGeom>
              <a:avLst/>
              <a:gdLst>
                <a:gd name="T0" fmla="*/ 3207 w 4146"/>
                <a:gd name="T1" fmla="*/ 480 h 4101"/>
                <a:gd name="T2" fmla="*/ 3176 w 4146"/>
                <a:gd name="T3" fmla="*/ 352 h 4101"/>
                <a:gd name="T4" fmla="*/ 3117 w 4146"/>
                <a:gd name="T5" fmla="*/ 238 h 4101"/>
                <a:gd name="T6" fmla="*/ 3033 w 4146"/>
                <a:gd name="T7" fmla="*/ 141 h 4101"/>
                <a:gd name="T8" fmla="*/ 2929 w 4146"/>
                <a:gd name="T9" fmla="*/ 67 h 4101"/>
                <a:gd name="T10" fmla="*/ 2809 w 4146"/>
                <a:gd name="T11" fmla="*/ 18 h 4101"/>
                <a:gd name="T12" fmla="*/ 2675 w 4146"/>
                <a:gd name="T13" fmla="*/ 0 h 4101"/>
                <a:gd name="T14" fmla="*/ 2538 w 4146"/>
                <a:gd name="T15" fmla="*/ 13 h 4101"/>
                <a:gd name="T16" fmla="*/ 2414 w 4146"/>
                <a:gd name="T17" fmla="*/ 60 h 4101"/>
                <a:gd name="T18" fmla="*/ 2305 w 4146"/>
                <a:gd name="T19" fmla="*/ 133 h 4101"/>
                <a:gd name="T20" fmla="*/ 2217 w 4146"/>
                <a:gd name="T21" fmla="*/ 231 h 4101"/>
                <a:gd name="T22" fmla="*/ 2156 w 4146"/>
                <a:gd name="T23" fmla="*/ 347 h 4101"/>
                <a:gd name="T24" fmla="*/ 2122 w 4146"/>
                <a:gd name="T25" fmla="*/ 478 h 4101"/>
                <a:gd name="T26" fmla="*/ 2132 w 4146"/>
                <a:gd name="T27" fmla="*/ 605 h 4101"/>
                <a:gd name="T28" fmla="*/ 2190 w 4146"/>
                <a:gd name="T29" fmla="*/ 775 h 4101"/>
                <a:gd name="T30" fmla="*/ 2306 w 4146"/>
                <a:gd name="T31" fmla="*/ 985 h 4101"/>
                <a:gd name="T32" fmla="*/ 1139 w 4146"/>
                <a:gd name="T33" fmla="*/ 2246 h 4101"/>
                <a:gd name="T34" fmla="*/ 906 w 4146"/>
                <a:gd name="T35" fmla="*/ 2129 h 4101"/>
                <a:gd name="T36" fmla="*/ 697 w 4146"/>
                <a:gd name="T37" fmla="*/ 2024 h 4101"/>
                <a:gd name="T38" fmla="*/ 611 w 4146"/>
                <a:gd name="T39" fmla="*/ 2001 h 4101"/>
                <a:gd name="T40" fmla="*/ 537 w 4146"/>
                <a:gd name="T41" fmla="*/ 1997 h 4101"/>
                <a:gd name="T42" fmla="*/ 405 w 4146"/>
                <a:gd name="T43" fmla="*/ 2015 h 4101"/>
                <a:gd name="T44" fmla="*/ 284 w 4146"/>
                <a:gd name="T45" fmla="*/ 2064 h 4101"/>
                <a:gd name="T46" fmla="*/ 180 w 4146"/>
                <a:gd name="T47" fmla="*/ 2138 h 4101"/>
                <a:gd name="T48" fmla="*/ 96 w 4146"/>
                <a:gd name="T49" fmla="*/ 2234 h 4101"/>
                <a:gd name="T50" fmla="*/ 36 w 4146"/>
                <a:gd name="T51" fmla="*/ 2349 h 4101"/>
                <a:gd name="T52" fmla="*/ 4 w 4146"/>
                <a:gd name="T53" fmla="*/ 2477 h 4101"/>
                <a:gd name="T54" fmla="*/ 5 w 4146"/>
                <a:gd name="T55" fmla="*/ 2615 h 4101"/>
                <a:gd name="T56" fmla="*/ 40 w 4146"/>
                <a:gd name="T57" fmla="*/ 2744 h 4101"/>
                <a:gd name="T58" fmla="*/ 103 w 4146"/>
                <a:gd name="T59" fmla="*/ 2860 h 4101"/>
                <a:gd name="T60" fmla="*/ 191 w 4146"/>
                <a:gd name="T61" fmla="*/ 2956 h 4101"/>
                <a:gd name="T62" fmla="*/ 300 w 4146"/>
                <a:gd name="T63" fmla="*/ 3029 h 4101"/>
                <a:gd name="T64" fmla="*/ 426 w 4146"/>
                <a:gd name="T65" fmla="*/ 3073 h 4101"/>
                <a:gd name="T66" fmla="*/ 562 w 4146"/>
                <a:gd name="T67" fmla="*/ 3083 h 4101"/>
                <a:gd name="T68" fmla="*/ 677 w 4146"/>
                <a:gd name="T69" fmla="*/ 3055 h 4101"/>
                <a:gd name="T70" fmla="*/ 822 w 4146"/>
                <a:gd name="T71" fmla="*/ 2994 h 4101"/>
                <a:gd name="T72" fmla="*/ 1048 w 4146"/>
                <a:gd name="T73" fmla="*/ 2868 h 4101"/>
                <a:gd name="T74" fmla="*/ 2287 w 4146"/>
                <a:gd name="T75" fmla="*/ 4029 h 4101"/>
                <a:gd name="T76" fmla="*/ 2166 w 4146"/>
                <a:gd name="T77" fmla="*/ 3809 h 4101"/>
                <a:gd name="T78" fmla="*/ 2091 w 4146"/>
                <a:gd name="T79" fmla="*/ 3638 h 4101"/>
                <a:gd name="T80" fmla="*/ 2060 w 4146"/>
                <a:gd name="T81" fmla="*/ 3501 h 4101"/>
                <a:gd name="T82" fmla="*/ 2080 w 4146"/>
                <a:gd name="T83" fmla="*/ 3366 h 4101"/>
                <a:gd name="T84" fmla="*/ 2132 w 4146"/>
                <a:gd name="T85" fmla="*/ 3242 h 4101"/>
                <a:gd name="T86" fmla="*/ 2209 w 4146"/>
                <a:gd name="T87" fmla="*/ 3137 h 4101"/>
                <a:gd name="T88" fmla="*/ 2310 w 4146"/>
                <a:gd name="T89" fmla="*/ 3054 h 4101"/>
                <a:gd name="T90" fmla="*/ 2428 w 4146"/>
                <a:gd name="T91" fmla="*/ 2996 h 4101"/>
                <a:gd name="T92" fmla="*/ 2561 w 4146"/>
                <a:gd name="T93" fmla="*/ 2968 h 4101"/>
                <a:gd name="T94" fmla="*/ 2698 w 4146"/>
                <a:gd name="T95" fmla="*/ 2974 h 4101"/>
                <a:gd name="T96" fmla="*/ 2824 w 4146"/>
                <a:gd name="T97" fmla="*/ 3012 h 4101"/>
                <a:gd name="T98" fmla="*/ 2935 w 4146"/>
                <a:gd name="T99" fmla="*/ 3077 h 4101"/>
                <a:gd name="T100" fmla="*/ 3028 w 4146"/>
                <a:gd name="T101" fmla="*/ 3165 h 4101"/>
                <a:gd name="T102" fmla="*/ 3097 w 4146"/>
                <a:gd name="T103" fmla="*/ 3273 h 4101"/>
                <a:gd name="T104" fmla="*/ 3140 w 4146"/>
                <a:gd name="T105" fmla="*/ 3396 h 4101"/>
                <a:gd name="T106" fmla="*/ 3153 w 4146"/>
                <a:gd name="T107" fmla="*/ 3513 h 4101"/>
                <a:gd name="T108" fmla="*/ 3145 w 4146"/>
                <a:gd name="T109" fmla="*/ 3591 h 4101"/>
                <a:gd name="T110" fmla="*/ 3114 w 4146"/>
                <a:gd name="T111" fmla="*/ 3690 h 4101"/>
                <a:gd name="T112" fmla="*/ 2987 w 4146"/>
                <a:gd name="T113" fmla="*/ 3927 h 4101"/>
                <a:gd name="T114" fmla="*/ 4087 w 4146"/>
                <a:gd name="T115" fmla="*/ 4101 h 4101"/>
                <a:gd name="T116" fmla="*/ 3030 w 4146"/>
                <a:gd name="T117" fmla="*/ 987 h 4101"/>
                <a:gd name="T118" fmla="*/ 3159 w 4146"/>
                <a:gd name="T119" fmla="*/ 753 h 4101"/>
                <a:gd name="T120" fmla="*/ 3199 w 4146"/>
                <a:gd name="T121" fmla="*/ 639 h 4101"/>
                <a:gd name="T122" fmla="*/ 3211 w 4146"/>
                <a:gd name="T123" fmla="*/ 554 h 4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46" h="4101">
                  <a:moveTo>
                    <a:pt x="3211" y="554"/>
                  </a:moveTo>
                  <a:lnTo>
                    <a:pt x="3211" y="545"/>
                  </a:lnTo>
                  <a:lnTo>
                    <a:pt x="3211" y="535"/>
                  </a:lnTo>
                  <a:lnTo>
                    <a:pt x="3210" y="508"/>
                  </a:lnTo>
                  <a:lnTo>
                    <a:pt x="3207" y="480"/>
                  </a:lnTo>
                  <a:lnTo>
                    <a:pt x="3203" y="454"/>
                  </a:lnTo>
                  <a:lnTo>
                    <a:pt x="3198" y="428"/>
                  </a:lnTo>
                  <a:lnTo>
                    <a:pt x="3192" y="402"/>
                  </a:lnTo>
                  <a:lnTo>
                    <a:pt x="3185" y="377"/>
                  </a:lnTo>
                  <a:lnTo>
                    <a:pt x="3176" y="352"/>
                  </a:lnTo>
                  <a:lnTo>
                    <a:pt x="3166" y="328"/>
                  </a:lnTo>
                  <a:lnTo>
                    <a:pt x="3155" y="305"/>
                  </a:lnTo>
                  <a:lnTo>
                    <a:pt x="3144" y="282"/>
                  </a:lnTo>
                  <a:lnTo>
                    <a:pt x="3130" y="260"/>
                  </a:lnTo>
                  <a:lnTo>
                    <a:pt x="3117" y="238"/>
                  </a:lnTo>
                  <a:lnTo>
                    <a:pt x="3102" y="218"/>
                  </a:lnTo>
                  <a:lnTo>
                    <a:pt x="3085" y="198"/>
                  </a:lnTo>
                  <a:lnTo>
                    <a:pt x="3069" y="178"/>
                  </a:lnTo>
                  <a:lnTo>
                    <a:pt x="3051" y="159"/>
                  </a:lnTo>
                  <a:lnTo>
                    <a:pt x="3033" y="141"/>
                  </a:lnTo>
                  <a:lnTo>
                    <a:pt x="3013" y="125"/>
                  </a:lnTo>
                  <a:lnTo>
                    <a:pt x="2993" y="109"/>
                  </a:lnTo>
                  <a:lnTo>
                    <a:pt x="2973" y="94"/>
                  </a:lnTo>
                  <a:lnTo>
                    <a:pt x="2952" y="80"/>
                  </a:lnTo>
                  <a:lnTo>
                    <a:pt x="2929" y="67"/>
                  </a:lnTo>
                  <a:lnTo>
                    <a:pt x="2906" y="55"/>
                  </a:lnTo>
                  <a:lnTo>
                    <a:pt x="2883" y="44"/>
                  </a:lnTo>
                  <a:lnTo>
                    <a:pt x="2859" y="34"/>
                  </a:lnTo>
                  <a:lnTo>
                    <a:pt x="2834" y="26"/>
                  </a:lnTo>
                  <a:lnTo>
                    <a:pt x="2809" y="18"/>
                  </a:lnTo>
                  <a:lnTo>
                    <a:pt x="2782" y="12"/>
                  </a:lnTo>
                  <a:lnTo>
                    <a:pt x="2756" y="7"/>
                  </a:lnTo>
                  <a:lnTo>
                    <a:pt x="2730" y="3"/>
                  </a:lnTo>
                  <a:lnTo>
                    <a:pt x="2703" y="1"/>
                  </a:lnTo>
                  <a:lnTo>
                    <a:pt x="2675" y="0"/>
                  </a:lnTo>
                  <a:lnTo>
                    <a:pt x="2648" y="0"/>
                  </a:lnTo>
                  <a:lnTo>
                    <a:pt x="2619" y="1"/>
                  </a:lnTo>
                  <a:lnTo>
                    <a:pt x="2592" y="4"/>
                  </a:lnTo>
                  <a:lnTo>
                    <a:pt x="2565" y="8"/>
                  </a:lnTo>
                  <a:lnTo>
                    <a:pt x="2538" y="13"/>
                  </a:lnTo>
                  <a:lnTo>
                    <a:pt x="2513" y="20"/>
                  </a:lnTo>
                  <a:lnTo>
                    <a:pt x="2487" y="29"/>
                  </a:lnTo>
                  <a:lnTo>
                    <a:pt x="2462" y="38"/>
                  </a:lnTo>
                  <a:lnTo>
                    <a:pt x="2438" y="49"/>
                  </a:lnTo>
                  <a:lnTo>
                    <a:pt x="2414" y="60"/>
                  </a:lnTo>
                  <a:lnTo>
                    <a:pt x="2391" y="73"/>
                  </a:lnTo>
                  <a:lnTo>
                    <a:pt x="2368" y="86"/>
                  </a:lnTo>
                  <a:lnTo>
                    <a:pt x="2347" y="101"/>
                  </a:lnTo>
                  <a:lnTo>
                    <a:pt x="2326" y="116"/>
                  </a:lnTo>
                  <a:lnTo>
                    <a:pt x="2305" y="133"/>
                  </a:lnTo>
                  <a:lnTo>
                    <a:pt x="2286" y="151"/>
                  </a:lnTo>
                  <a:lnTo>
                    <a:pt x="2267" y="170"/>
                  </a:lnTo>
                  <a:lnTo>
                    <a:pt x="2250" y="189"/>
                  </a:lnTo>
                  <a:lnTo>
                    <a:pt x="2233" y="209"/>
                  </a:lnTo>
                  <a:lnTo>
                    <a:pt x="2217" y="231"/>
                  </a:lnTo>
                  <a:lnTo>
                    <a:pt x="2203" y="252"/>
                  </a:lnTo>
                  <a:lnTo>
                    <a:pt x="2189" y="275"/>
                  </a:lnTo>
                  <a:lnTo>
                    <a:pt x="2176" y="298"/>
                  </a:lnTo>
                  <a:lnTo>
                    <a:pt x="2165" y="322"/>
                  </a:lnTo>
                  <a:lnTo>
                    <a:pt x="2156" y="347"/>
                  </a:lnTo>
                  <a:lnTo>
                    <a:pt x="2146" y="372"/>
                  </a:lnTo>
                  <a:lnTo>
                    <a:pt x="2138" y="398"/>
                  </a:lnTo>
                  <a:lnTo>
                    <a:pt x="2132" y="424"/>
                  </a:lnTo>
                  <a:lnTo>
                    <a:pt x="2126" y="451"/>
                  </a:lnTo>
                  <a:lnTo>
                    <a:pt x="2122" y="478"/>
                  </a:lnTo>
                  <a:lnTo>
                    <a:pt x="2120" y="505"/>
                  </a:lnTo>
                  <a:lnTo>
                    <a:pt x="2118" y="534"/>
                  </a:lnTo>
                  <a:lnTo>
                    <a:pt x="2122" y="559"/>
                  </a:lnTo>
                  <a:lnTo>
                    <a:pt x="2127" y="582"/>
                  </a:lnTo>
                  <a:lnTo>
                    <a:pt x="2132" y="605"/>
                  </a:lnTo>
                  <a:lnTo>
                    <a:pt x="2137" y="626"/>
                  </a:lnTo>
                  <a:lnTo>
                    <a:pt x="2148" y="668"/>
                  </a:lnTo>
                  <a:lnTo>
                    <a:pt x="2161" y="706"/>
                  </a:lnTo>
                  <a:lnTo>
                    <a:pt x="2175" y="741"/>
                  </a:lnTo>
                  <a:lnTo>
                    <a:pt x="2190" y="775"/>
                  </a:lnTo>
                  <a:lnTo>
                    <a:pt x="2205" y="806"/>
                  </a:lnTo>
                  <a:lnTo>
                    <a:pt x="2221" y="837"/>
                  </a:lnTo>
                  <a:lnTo>
                    <a:pt x="2255" y="896"/>
                  </a:lnTo>
                  <a:lnTo>
                    <a:pt x="2289" y="955"/>
                  </a:lnTo>
                  <a:lnTo>
                    <a:pt x="2306" y="985"/>
                  </a:lnTo>
                  <a:lnTo>
                    <a:pt x="2324" y="1018"/>
                  </a:lnTo>
                  <a:lnTo>
                    <a:pt x="2340" y="1051"/>
                  </a:lnTo>
                  <a:lnTo>
                    <a:pt x="2356" y="1087"/>
                  </a:lnTo>
                  <a:lnTo>
                    <a:pt x="1162" y="1063"/>
                  </a:lnTo>
                  <a:lnTo>
                    <a:pt x="1139" y="2246"/>
                  </a:lnTo>
                  <a:lnTo>
                    <a:pt x="1097" y="2230"/>
                  </a:lnTo>
                  <a:lnTo>
                    <a:pt x="1056" y="2211"/>
                  </a:lnTo>
                  <a:lnTo>
                    <a:pt x="1018" y="2191"/>
                  </a:lnTo>
                  <a:lnTo>
                    <a:pt x="979" y="2170"/>
                  </a:lnTo>
                  <a:lnTo>
                    <a:pt x="906" y="2129"/>
                  </a:lnTo>
                  <a:lnTo>
                    <a:pt x="835" y="2090"/>
                  </a:lnTo>
                  <a:lnTo>
                    <a:pt x="801" y="2071"/>
                  </a:lnTo>
                  <a:lnTo>
                    <a:pt x="766" y="2053"/>
                  </a:lnTo>
                  <a:lnTo>
                    <a:pt x="732" y="2038"/>
                  </a:lnTo>
                  <a:lnTo>
                    <a:pt x="697" y="2024"/>
                  </a:lnTo>
                  <a:lnTo>
                    <a:pt x="680" y="2019"/>
                  </a:lnTo>
                  <a:lnTo>
                    <a:pt x="664" y="2014"/>
                  </a:lnTo>
                  <a:lnTo>
                    <a:pt x="646" y="2008"/>
                  </a:lnTo>
                  <a:lnTo>
                    <a:pt x="628" y="2004"/>
                  </a:lnTo>
                  <a:lnTo>
                    <a:pt x="611" y="2001"/>
                  </a:lnTo>
                  <a:lnTo>
                    <a:pt x="594" y="1999"/>
                  </a:lnTo>
                  <a:lnTo>
                    <a:pt x="576" y="1997"/>
                  </a:lnTo>
                  <a:lnTo>
                    <a:pt x="558" y="1996"/>
                  </a:lnTo>
                  <a:lnTo>
                    <a:pt x="548" y="1996"/>
                  </a:lnTo>
                  <a:lnTo>
                    <a:pt x="537" y="1997"/>
                  </a:lnTo>
                  <a:lnTo>
                    <a:pt x="510" y="1998"/>
                  </a:lnTo>
                  <a:lnTo>
                    <a:pt x="483" y="2000"/>
                  </a:lnTo>
                  <a:lnTo>
                    <a:pt x="456" y="2004"/>
                  </a:lnTo>
                  <a:lnTo>
                    <a:pt x="430" y="2008"/>
                  </a:lnTo>
                  <a:lnTo>
                    <a:pt x="405" y="2015"/>
                  </a:lnTo>
                  <a:lnTo>
                    <a:pt x="379" y="2023"/>
                  </a:lnTo>
                  <a:lnTo>
                    <a:pt x="354" y="2031"/>
                  </a:lnTo>
                  <a:lnTo>
                    <a:pt x="330" y="2041"/>
                  </a:lnTo>
                  <a:lnTo>
                    <a:pt x="307" y="2051"/>
                  </a:lnTo>
                  <a:lnTo>
                    <a:pt x="284" y="2064"/>
                  </a:lnTo>
                  <a:lnTo>
                    <a:pt x="261" y="2076"/>
                  </a:lnTo>
                  <a:lnTo>
                    <a:pt x="241" y="2090"/>
                  </a:lnTo>
                  <a:lnTo>
                    <a:pt x="220" y="2105"/>
                  </a:lnTo>
                  <a:lnTo>
                    <a:pt x="200" y="2121"/>
                  </a:lnTo>
                  <a:lnTo>
                    <a:pt x="180" y="2138"/>
                  </a:lnTo>
                  <a:lnTo>
                    <a:pt x="161" y="2156"/>
                  </a:lnTo>
                  <a:lnTo>
                    <a:pt x="143" y="2174"/>
                  </a:lnTo>
                  <a:lnTo>
                    <a:pt x="127" y="2193"/>
                  </a:lnTo>
                  <a:lnTo>
                    <a:pt x="111" y="2213"/>
                  </a:lnTo>
                  <a:lnTo>
                    <a:pt x="96" y="2234"/>
                  </a:lnTo>
                  <a:lnTo>
                    <a:pt x="82" y="2256"/>
                  </a:lnTo>
                  <a:lnTo>
                    <a:pt x="69" y="2278"/>
                  </a:lnTo>
                  <a:lnTo>
                    <a:pt x="57" y="2301"/>
                  </a:lnTo>
                  <a:lnTo>
                    <a:pt x="46" y="2325"/>
                  </a:lnTo>
                  <a:lnTo>
                    <a:pt x="36" y="2349"/>
                  </a:lnTo>
                  <a:lnTo>
                    <a:pt x="27" y="2373"/>
                  </a:lnTo>
                  <a:lnTo>
                    <a:pt x="20" y="2399"/>
                  </a:lnTo>
                  <a:lnTo>
                    <a:pt x="14" y="2424"/>
                  </a:lnTo>
                  <a:lnTo>
                    <a:pt x="9" y="2450"/>
                  </a:lnTo>
                  <a:lnTo>
                    <a:pt x="4" y="2477"/>
                  </a:lnTo>
                  <a:lnTo>
                    <a:pt x="2" y="2504"/>
                  </a:lnTo>
                  <a:lnTo>
                    <a:pt x="0" y="2531"/>
                  </a:lnTo>
                  <a:lnTo>
                    <a:pt x="1" y="2559"/>
                  </a:lnTo>
                  <a:lnTo>
                    <a:pt x="2" y="2587"/>
                  </a:lnTo>
                  <a:lnTo>
                    <a:pt x="5" y="2615"/>
                  </a:lnTo>
                  <a:lnTo>
                    <a:pt x="10" y="2642"/>
                  </a:lnTo>
                  <a:lnTo>
                    <a:pt x="15" y="2668"/>
                  </a:lnTo>
                  <a:lnTo>
                    <a:pt x="22" y="2694"/>
                  </a:lnTo>
                  <a:lnTo>
                    <a:pt x="31" y="2719"/>
                  </a:lnTo>
                  <a:lnTo>
                    <a:pt x="40" y="2744"/>
                  </a:lnTo>
                  <a:lnTo>
                    <a:pt x="50" y="2769"/>
                  </a:lnTo>
                  <a:lnTo>
                    <a:pt x="62" y="2792"/>
                  </a:lnTo>
                  <a:lnTo>
                    <a:pt x="74" y="2816"/>
                  </a:lnTo>
                  <a:lnTo>
                    <a:pt x="88" y="2838"/>
                  </a:lnTo>
                  <a:lnTo>
                    <a:pt x="103" y="2860"/>
                  </a:lnTo>
                  <a:lnTo>
                    <a:pt x="118" y="2880"/>
                  </a:lnTo>
                  <a:lnTo>
                    <a:pt x="135" y="2900"/>
                  </a:lnTo>
                  <a:lnTo>
                    <a:pt x="153" y="2920"/>
                  </a:lnTo>
                  <a:lnTo>
                    <a:pt x="172" y="2938"/>
                  </a:lnTo>
                  <a:lnTo>
                    <a:pt x="191" y="2956"/>
                  </a:lnTo>
                  <a:lnTo>
                    <a:pt x="211" y="2972"/>
                  </a:lnTo>
                  <a:lnTo>
                    <a:pt x="232" y="2988"/>
                  </a:lnTo>
                  <a:lnTo>
                    <a:pt x="254" y="3003"/>
                  </a:lnTo>
                  <a:lnTo>
                    <a:pt x="277" y="3016"/>
                  </a:lnTo>
                  <a:lnTo>
                    <a:pt x="300" y="3029"/>
                  </a:lnTo>
                  <a:lnTo>
                    <a:pt x="324" y="3040"/>
                  </a:lnTo>
                  <a:lnTo>
                    <a:pt x="349" y="3050"/>
                  </a:lnTo>
                  <a:lnTo>
                    <a:pt x="374" y="3059"/>
                  </a:lnTo>
                  <a:lnTo>
                    <a:pt x="400" y="3067"/>
                  </a:lnTo>
                  <a:lnTo>
                    <a:pt x="426" y="3073"/>
                  </a:lnTo>
                  <a:lnTo>
                    <a:pt x="453" y="3079"/>
                  </a:lnTo>
                  <a:lnTo>
                    <a:pt x="481" y="3083"/>
                  </a:lnTo>
                  <a:lnTo>
                    <a:pt x="508" y="3086"/>
                  </a:lnTo>
                  <a:lnTo>
                    <a:pt x="536" y="3087"/>
                  </a:lnTo>
                  <a:lnTo>
                    <a:pt x="562" y="3083"/>
                  </a:lnTo>
                  <a:lnTo>
                    <a:pt x="587" y="3078"/>
                  </a:lnTo>
                  <a:lnTo>
                    <a:pt x="611" y="3072"/>
                  </a:lnTo>
                  <a:lnTo>
                    <a:pt x="634" y="3067"/>
                  </a:lnTo>
                  <a:lnTo>
                    <a:pt x="656" y="3061"/>
                  </a:lnTo>
                  <a:lnTo>
                    <a:pt x="677" y="3055"/>
                  </a:lnTo>
                  <a:lnTo>
                    <a:pt x="698" y="3048"/>
                  </a:lnTo>
                  <a:lnTo>
                    <a:pt x="717" y="3041"/>
                  </a:lnTo>
                  <a:lnTo>
                    <a:pt x="755" y="3027"/>
                  </a:lnTo>
                  <a:lnTo>
                    <a:pt x="789" y="3011"/>
                  </a:lnTo>
                  <a:lnTo>
                    <a:pt x="822" y="2994"/>
                  </a:lnTo>
                  <a:lnTo>
                    <a:pt x="854" y="2976"/>
                  </a:lnTo>
                  <a:lnTo>
                    <a:pt x="915" y="2941"/>
                  </a:lnTo>
                  <a:lnTo>
                    <a:pt x="979" y="2904"/>
                  </a:lnTo>
                  <a:lnTo>
                    <a:pt x="1013" y="2886"/>
                  </a:lnTo>
                  <a:lnTo>
                    <a:pt x="1048" y="2868"/>
                  </a:lnTo>
                  <a:lnTo>
                    <a:pt x="1087" y="2851"/>
                  </a:lnTo>
                  <a:lnTo>
                    <a:pt x="1128" y="2835"/>
                  </a:lnTo>
                  <a:lnTo>
                    <a:pt x="1103" y="4042"/>
                  </a:lnTo>
                  <a:lnTo>
                    <a:pt x="2303" y="4066"/>
                  </a:lnTo>
                  <a:lnTo>
                    <a:pt x="2287" y="4029"/>
                  </a:lnTo>
                  <a:lnTo>
                    <a:pt x="2269" y="3993"/>
                  </a:lnTo>
                  <a:lnTo>
                    <a:pt x="2253" y="3960"/>
                  </a:lnTo>
                  <a:lnTo>
                    <a:pt x="2235" y="3929"/>
                  </a:lnTo>
                  <a:lnTo>
                    <a:pt x="2199" y="3868"/>
                  </a:lnTo>
                  <a:lnTo>
                    <a:pt x="2166" y="3809"/>
                  </a:lnTo>
                  <a:lnTo>
                    <a:pt x="2149" y="3778"/>
                  </a:lnTo>
                  <a:lnTo>
                    <a:pt x="2134" y="3746"/>
                  </a:lnTo>
                  <a:lnTo>
                    <a:pt x="2118" y="3712"/>
                  </a:lnTo>
                  <a:lnTo>
                    <a:pt x="2104" y="3676"/>
                  </a:lnTo>
                  <a:lnTo>
                    <a:pt x="2091" y="3638"/>
                  </a:lnTo>
                  <a:lnTo>
                    <a:pt x="2079" y="3596"/>
                  </a:lnTo>
                  <a:lnTo>
                    <a:pt x="2074" y="3574"/>
                  </a:lnTo>
                  <a:lnTo>
                    <a:pt x="2069" y="3550"/>
                  </a:lnTo>
                  <a:lnTo>
                    <a:pt x="2065" y="3526"/>
                  </a:lnTo>
                  <a:lnTo>
                    <a:pt x="2060" y="3501"/>
                  </a:lnTo>
                  <a:lnTo>
                    <a:pt x="2062" y="3473"/>
                  </a:lnTo>
                  <a:lnTo>
                    <a:pt x="2065" y="3446"/>
                  </a:lnTo>
                  <a:lnTo>
                    <a:pt x="2068" y="3419"/>
                  </a:lnTo>
                  <a:lnTo>
                    <a:pt x="2073" y="3392"/>
                  </a:lnTo>
                  <a:lnTo>
                    <a:pt x="2080" y="3366"/>
                  </a:lnTo>
                  <a:lnTo>
                    <a:pt x="2088" y="3339"/>
                  </a:lnTo>
                  <a:lnTo>
                    <a:pt x="2097" y="3314"/>
                  </a:lnTo>
                  <a:lnTo>
                    <a:pt x="2107" y="3289"/>
                  </a:lnTo>
                  <a:lnTo>
                    <a:pt x="2119" y="3265"/>
                  </a:lnTo>
                  <a:lnTo>
                    <a:pt x="2132" y="3242"/>
                  </a:lnTo>
                  <a:lnTo>
                    <a:pt x="2145" y="3221"/>
                  </a:lnTo>
                  <a:lnTo>
                    <a:pt x="2160" y="3199"/>
                  </a:lnTo>
                  <a:lnTo>
                    <a:pt x="2175" y="3177"/>
                  </a:lnTo>
                  <a:lnTo>
                    <a:pt x="2192" y="3157"/>
                  </a:lnTo>
                  <a:lnTo>
                    <a:pt x="2209" y="3137"/>
                  </a:lnTo>
                  <a:lnTo>
                    <a:pt x="2228" y="3118"/>
                  </a:lnTo>
                  <a:lnTo>
                    <a:pt x="2247" y="3101"/>
                  </a:lnTo>
                  <a:lnTo>
                    <a:pt x="2267" y="3084"/>
                  </a:lnTo>
                  <a:lnTo>
                    <a:pt x="2288" y="3068"/>
                  </a:lnTo>
                  <a:lnTo>
                    <a:pt x="2310" y="3054"/>
                  </a:lnTo>
                  <a:lnTo>
                    <a:pt x="2332" y="3040"/>
                  </a:lnTo>
                  <a:lnTo>
                    <a:pt x="2355" y="3028"/>
                  </a:lnTo>
                  <a:lnTo>
                    <a:pt x="2379" y="3016"/>
                  </a:lnTo>
                  <a:lnTo>
                    <a:pt x="2403" y="3006"/>
                  </a:lnTo>
                  <a:lnTo>
                    <a:pt x="2428" y="2996"/>
                  </a:lnTo>
                  <a:lnTo>
                    <a:pt x="2454" y="2988"/>
                  </a:lnTo>
                  <a:lnTo>
                    <a:pt x="2480" y="2981"/>
                  </a:lnTo>
                  <a:lnTo>
                    <a:pt x="2507" y="2975"/>
                  </a:lnTo>
                  <a:lnTo>
                    <a:pt x="2534" y="2971"/>
                  </a:lnTo>
                  <a:lnTo>
                    <a:pt x="2561" y="2968"/>
                  </a:lnTo>
                  <a:lnTo>
                    <a:pt x="2589" y="2967"/>
                  </a:lnTo>
                  <a:lnTo>
                    <a:pt x="2617" y="2967"/>
                  </a:lnTo>
                  <a:lnTo>
                    <a:pt x="2644" y="2968"/>
                  </a:lnTo>
                  <a:lnTo>
                    <a:pt x="2672" y="2970"/>
                  </a:lnTo>
                  <a:lnTo>
                    <a:pt x="2698" y="2974"/>
                  </a:lnTo>
                  <a:lnTo>
                    <a:pt x="2725" y="2980"/>
                  </a:lnTo>
                  <a:lnTo>
                    <a:pt x="2750" y="2986"/>
                  </a:lnTo>
                  <a:lnTo>
                    <a:pt x="2775" y="2993"/>
                  </a:lnTo>
                  <a:lnTo>
                    <a:pt x="2800" y="3001"/>
                  </a:lnTo>
                  <a:lnTo>
                    <a:pt x="2824" y="3012"/>
                  </a:lnTo>
                  <a:lnTo>
                    <a:pt x="2848" y="3022"/>
                  </a:lnTo>
                  <a:lnTo>
                    <a:pt x="2871" y="3035"/>
                  </a:lnTo>
                  <a:lnTo>
                    <a:pt x="2893" y="3047"/>
                  </a:lnTo>
                  <a:lnTo>
                    <a:pt x="2915" y="3062"/>
                  </a:lnTo>
                  <a:lnTo>
                    <a:pt x="2935" y="3077"/>
                  </a:lnTo>
                  <a:lnTo>
                    <a:pt x="2956" y="3092"/>
                  </a:lnTo>
                  <a:lnTo>
                    <a:pt x="2975" y="3109"/>
                  </a:lnTo>
                  <a:lnTo>
                    <a:pt x="2993" y="3127"/>
                  </a:lnTo>
                  <a:lnTo>
                    <a:pt x="3011" y="3145"/>
                  </a:lnTo>
                  <a:lnTo>
                    <a:pt x="3028" y="3165"/>
                  </a:lnTo>
                  <a:lnTo>
                    <a:pt x="3044" y="3185"/>
                  </a:lnTo>
                  <a:lnTo>
                    <a:pt x="3058" y="3206"/>
                  </a:lnTo>
                  <a:lnTo>
                    <a:pt x="3073" y="3228"/>
                  </a:lnTo>
                  <a:lnTo>
                    <a:pt x="3085" y="3250"/>
                  </a:lnTo>
                  <a:lnTo>
                    <a:pt x="3097" y="3273"/>
                  </a:lnTo>
                  <a:lnTo>
                    <a:pt x="3108" y="3296"/>
                  </a:lnTo>
                  <a:lnTo>
                    <a:pt x="3118" y="3320"/>
                  </a:lnTo>
                  <a:lnTo>
                    <a:pt x="3126" y="3345"/>
                  </a:lnTo>
                  <a:lnTo>
                    <a:pt x="3133" y="3370"/>
                  </a:lnTo>
                  <a:lnTo>
                    <a:pt x="3140" y="3396"/>
                  </a:lnTo>
                  <a:lnTo>
                    <a:pt x="3145" y="3422"/>
                  </a:lnTo>
                  <a:lnTo>
                    <a:pt x="3149" y="3448"/>
                  </a:lnTo>
                  <a:lnTo>
                    <a:pt x="3151" y="3475"/>
                  </a:lnTo>
                  <a:lnTo>
                    <a:pt x="3152" y="3502"/>
                  </a:lnTo>
                  <a:lnTo>
                    <a:pt x="3153" y="3513"/>
                  </a:lnTo>
                  <a:lnTo>
                    <a:pt x="3152" y="3523"/>
                  </a:lnTo>
                  <a:lnTo>
                    <a:pt x="3152" y="3540"/>
                  </a:lnTo>
                  <a:lnTo>
                    <a:pt x="3150" y="3557"/>
                  </a:lnTo>
                  <a:lnTo>
                    <a:pt x="3148" y="3574"/>
                  </a:lnTo>
                  <a:lnTo>
                    <a:pt x="3145" y="3591"/>
                  </a:lnTo>
                  <a:lnTo>
                    <a:pt x="3141" y="3607"/>
                  </a:lnTo>
                  <a:lnTo>
                    <a:pt x="3137" y="3624"/>
                  </a:lnTo>
                  <a:lnTo>
                    <a:pt x="3131" y="3641"/>
                  </a:lnTo>
                  <a:lnTo>
                    <a:pt x="3126" y="3658"/>
                  </a:lnTo>
                  <a:lnTo>
                    <a:pt x="3114" y="3690"/>
                  </a:lnTo>
                  <a:lnTo>
                    <a:pt x="3099" y="3723"/>
                  </a:lnTo>
                  <a:lnTo>
                    <a:pt x="3082" y="3757"/>
                  </a:lnTo>
                  <a:lnTo>
                    <a:pt x="3064" y="3789"/>
                  </a:lnTo>
                  <a:lnTo>
                    <a:pt x="3027" y="3857"/>
                  </a:lnTo>
                  <a:lnTo>
                    <a:pt x="2987" y="3927"/>
                  </a:lnTo>
                  <a:lnTo>
                    <a:pt x="2967" y="3963"/>
                  </a:lnTo>
                  <a:lnTo>
                    <a:pt x="2949" y="4001"/>
                  </a:lnTo>
                  <a:lnTo>
                    <a:pt x="2930" y="4038"/>
                  </a:lnTo>
                  <a:lnTo>
                    <a:pt x="2912" y="4078"/>
                  </a:lnTo>
                  <a:lnTo>
                    <a:pt x="4087" y="4101"/>
                  </a:lnTo>
                  <a:lnTo>
                    <a:pt x="4146" y="1122"/>
                  </a:lnTo>
                  <a:lnTo>
                    <a:pt x="2976" y="1099"/>
                  </a:lnTo>
                  <a:lnTo>
                    <a:pt x="2992" y="1060"/>
                  </a:lnTo>
                  <a:lnTo>
                    <a:pt x="3011" y="1024"/>
                  </a:lnTo>
                  <a:lnTo>
                    <a:pt x="3030" y="987"/>
                  </a:lnTo>
                  <a:lnTo>
                    <a:pt x="3050" y="952"/>
                  </a:lnTo>
                  <a:lnTo>
                    <a:pt x="3089" y="884"/>
                  </a:lnTo>
                  <a:lnTo>
                    <a:pt x="3125" y="817"/>
                  </a:lnTo>
                  <a:lnTo>
                    <a:pt x="3143" y="785"/>
                  </a:lnTo>
                  <a:lnTo>
                    <a:pt x="3159" y="753"/>
                  </a:lnTo>
                  <a:lnTo>
                    <a:pt x="3173" y="720"/>
                  </a:lnTo>
                  <a:lnTo>
                    <a:pt x="3185" y="687"/>
                  </a:lnTo>
                  <a:lnTo>
                    <a:pt x="3191" y="671"/>
                  </a:lnTo>
                  <a:lnTo>
                    <a:pt x="3195" y="655"/>
                  </a:lnTo>
                  <a:lnTo>
                    <a:pt x="3199" y="639"/>
                  </a:lnTo>
                  <a:lnTo>
                    <a:pt x="3203" y="622"/>
                  </a:lnTo>
                  <a:lnTo>
                    <a:pt x="3207" y="606"/>
                  </a:lnTo>
                  <a:lnTo>
                    <a:pt x="3209" y="589"/>
                  </a:lnTo>
                  <a:lnTo>
                    <a:pt x="3210" y="572"/>
                  </a:lnTo>
                  <a:lnTo>
                    <a:pt x="3211" y="554"/>
                  </a:lnTo>
                  <a:close/>
                </a:path>
              </a:pathLst>
            </a:custGeom>
            <a:solidFill>
              <a:schemeClr val="accent3"/>
            </a:solidFill>
            <a:ln>
              <a:noFill/>
            </a:ln>
          </p:spPr>
          <p:txBody>
            <a:bodyPr/>
            <a:lstStyle/>
            <a:p>
              <a:pPr>
                <a:defRPr/>
              </a:pPr>
              <a:endParaRPr lang="en-US" sz="2000">
                <a:latin typeface="Times New Roman" panose="02020603050405020304" pitchFamily="18" charset="0"/>
                <a:cs typeface="Times New Roman" panose="02020603050405020304" pitchFamily="18" charset="0"/>
              </a:endParaRPr>
            </a:p>
          </p:txBody>
        </p:sp>
        <p:sp>
          <p:nvSpPr>
            <p:cNvPr id="47" name="Freeform 11"/>
            <p:cNvSpPr>
              <a:spLocks/>
            </p:cNvSpPr>
            <p:nvPr/>
          </p:nvSpPr>
          <p:spPr bwMode="auto">
            <a:xfrm>
              <a:off x="8323262" y="936492"/>
              <a:ext cx="1914525" cy="1150438"/>
            </a:xfrm>
            <a:custGeom>
              <a:avLst/>
              <a:gdLst>
                <a:gd name="T0" fmla="*/ 1243028 w 4561"/>
                <a:gd name="T1" fmla="*/ 331927 h 3398"/>
                <a:gd name="T2" fmla="*/ 1079781 w 4561"/>
                <a:gd name="T3" fmla="*/ 254715 h 3398"/>
                <a:gd name="T4" fmla="*/ 884640 w 4561"/>
                <a:gd name="T5" fmla="*/ 161138 h 3398"/>
                <a:gd name="T6" fmla="*/ 703347 w 4561"/>
                <a:gd name="T7" fmla="*/ 73435 h 3398"/>
                <a:gd name="T8" fmla="*/ 579548 w 4561"/>
                <a:gd name="T9" fmla="*/ 13428 h 3398"/>
                <a:gd name="T10" fmla="*/ 686561 w 4561"/>
                <a:gd name="T11" fmla="*/ 894230 h 3398"/>
                <a:gd name="T12" fmla="*/ 639140 w 4561"/>
                <a:gd name="T13" fmla="*/ 910176 h 3398"/>
                <a:gd name="T14" fmla="*/ 521216 w 4561"/>
                <a:gd name="T15" fmla="*/ 952979 h 3398"/>
                <a:gd name="T16" fmla="*/ 396158 w 4561"/>
                <a:gd name="T17" fmla="*/ 1001656 h 3398"/>
                <a:gd name="T18" fmla="*/ 319360 w 4561"/>
                <a:gd name="T19" fmla="*/ 1034806 h 3398"/>
                <a:gd name="T20" fmla="*/ 245920 w 4561"/>
                <a:gd name="T21" fmla="*/ 1068796 h 3398"/>
                <a:gd name="T22" fmla="*/ 181712 w 4561"/>
                <a:gd name="T23" fmla="*/ 1102786 h 3398"/>
                <a:gd name="T24" fmla="*/ 130094 w 4561"/>
                <a:gd name="T25" fmla="*/ 1136357 h 3398"/>
                <a:gd name="T26" fmla="*/ 96521 w 4561"/>
                <a:gd name="T27" fmla="*/ 1167409 h 3398"/>
                <a:gd name="T28" fmla="*/ 74699 w 4561"/>
                <a:gd name="T29" fmla="*/ 1198462 h 3398"/>
                <a:gd name="T30" fmla="*/ 55395 w 4561"/>
                <a:gd name="T31" fmla="*/ 1230354 h 3398"/>
                <a:gd name="T32" fmla="*/ 38609 w 4561"/>
                <a:gd name="T33" fmla="*/ 1263085 h 3398"/>
                <a:gd name="T34" fmla="*/ 24340 w 4561"/>
                <a:gd name="T35" fmla="*/ 1295396 h 3398"/>
                <a:gd name="T36" fmla="*/ 13429 w 4561"/>
                <a:gd name="T37" fmla="*/ 1326029 h 3398"/>
                <a:gd name="T38" fmla="*/ 5875 w 4561"/>
                <a:gd name="T39" fmla="*/ 1354564 h 3398"/>
                <a:gd name="T40" fmla="*/ 1259 w 4561"/>
                <a:gd name="T41" fmla="*/ 1379742 h 3398"/>
                <a:gd name="T42" fmla="*/ 0 w 4561"/>
                <a:gd name="T43" fmla="*/ 1400304 h 3398"/>
                <a:gd name="T44" fmla="*/ 2518 w 4561"/>
                <a:gd name="T45" fmla="*/ 1415410 h 3398"/>
                <a:gd name="T46" fmla="*/ 8813 w 4561"/>
                <a:gd name="T47" fmla="*/ 1424222 h 3398"/>
                <a:gd name="T48" fmla="*/ 20563 w 4561"/>
                <a:gd name="T49" fmla="*/ 1425481 h 3398"/>
                <a:gd name="T50" fmla="*/ 56654 w 4561"/>
                <a:gd name="T51" fmla="*/ 1419187 h 3398"/>
                <a:gd name="T52" fmla="*/ 199757 w 4561"/>
                <a:gd name="T53" fmla="*/ 1390232 h 3398"/>
                <a:gd name="T54" fmla="*/ 402872 w 4561"/>
                <a:gd name="T55" fmla="*/ 1347430 h 3398"/>
                <a:gd name="T56" fmla="*/ 623193 w 4561"/>
                <a:gd name="T57" fmla="*/ 1303789 h 3398"/>
                <a:gd name="T58" fmla="*/ 757483 w 4561"/>
                <a:gd name="T59" fmla="*/ 1279870 h 3398"/>
                <a:gd name="T60" fmla="*/ 843933 w 4561"/>
                <a:gd name="T61" fmla="*/ 1266861 h 3398"/>
                <a:gd name="T62" fmla="*/ 911078 w 4561"/>
                <a:gd name="T63" fmla="*/ 1260147 h 3398"/>
                <a:gd name="T64" fmla="*/ 999626 w 4561"/>
                <a:gd name="T65" fmla="*/ 1254273 h 3398"/>
                <a:gd name="T66" fmla="*/ 1121327 w 4561"/>
                <a:gd name="T67" fmla="*/ 1246300 h 3398"/>
                <a:gd name="T68" fmla="*/ 1250162 w 4561"/>
                <a:gd name="T69" fmla="*/ 1237907 h 3398"/>
                <a:gd name="T70" fmla="*/ 1357595 w 4561"/>
                <a:gd name="T71" fmla="*/ 1230773 h 3398"/>
                <a:gd name="T72" fmla="*/ 1417186 w 4561"/>
                <a:gd name="T73" fmla="*/ 1226997 h 3398"/>
                <a:gd name="T74" fmla="*/ 1914062 w 4561"/>
                <a:gd name="T75" fmla="*/ 680639 h 3398"/>
                <a:gd name="T76" fmla="*/ 1647159 w 4561"/>
                <a:gd name="T77" fmla="*/ 590838 h 3398"/>
                <a:gd name="T78" fmla="*/ 1598479 w 4561"/>
                <a:gd name="T79" fmla="*/ 553491 h 3398"/>
                <a:gd name="T80" fmla="*/ 1524199 w 4561"/>
                <a:gd name="T81" fmla="*/ 498520 h 3398"/>
                <a:gd name="T82" fmla="*/ 1438169 w 4561"/>
                <a:gd name="T83" fmla="*/ 438513 h 3398"/>
                <a:gd name="T84" fmla="*/ 1356336 w 4561"/>
                <a:gd name="T85" fmla="*/ 386898 h 3398"/>
                <a:gd name="T86" fmla="*/ 1321504 w 4561"/>
                <a:gd name="T87" fmla="*/ 368015 h 339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561" h="3398">
                  <a:moveTo>
                    <a:pt x="3125" y="867"/>
                  </a:moveTo>
                  <a:lnTo>
                    <a:pt x="3055" y="835"/>
                  </a:lnTo>
                  <a:lnTo>
                    <a:pt x="2962" y="791"/>
                  </a:lnTo>
                  <a:lnTo>
                    <a:pt x="2847" y="737"/>
                  </a:lnTo>
                  <a:lnTo>
                    <a:pt x="2716" y="676"/>
                  </a:lnTo>
                  <a:lnTo>
                    <a:pt x="2573" y="607"/>
                  </a:lnTo>
                  <a:lnTo>
                    <a:pt x="2422" y="535"/>
                  </a:lnTo>
                  <a:lnTo>
                    <a:pt x="2265" y="460"/>
                  </a:lnTo>
                  <a:lnTo>
                    <a:pt x="2108" y="384"/>
                  </a:lnTo>
                  <a:lnTo>
                    <a:pt x="1956" y="310"/>
                  </a:lnTo>
                  <a:lnTo>
                    <a:pt x="1809" y="240"/>
                  </a:lnTo>
                  <a:lnTo>
                    <a:pt x="1676" y="175"/>
                  </a:lnTo>
                  <a:lnTo>
                    <a:pt x="1557" y="117"/>
                  </a:lnTo>
                  <a:lnTo>
                    <a:pt x="1457" y="69"/>
                  </a:lnTo>
                  <a:lnTo>
                    <a:pt x="1381" y="32"/>
                  </a:lnTo>
                  <a:lnTo>
                    <a:pt x="1333" y="8"/>
                  </a:lnTo>
                  <a:lnTo>
                    <a:pt x="1315" y="0"/>
                  </a:lnTo>
                  <a:lnTo>
                    <a:pt x="1636" y="2131"/>
                  </a:lnTo>
                  <a:lnTo>
                    <a:pt x="1622" y="2136"/>
                  </a:lnTo>
                  <a:lnTo>
                    <a:pt x="1584" y="2149"/>
                  </a:lnTo>
                  <a:lnTo>
                    <a:pt x="1523" y="2169"/>
                  </a:lnTo>
                  <a:lnTo>
                    <a:pt x="1444" y="2198"/>
                  </a:lnTo>
                  <a:lnTo>
                    <a:pt x="1349" y="2231"/>
                  </a:lnTo>
                  <a:lnTo>
                    <a:pt x="1242" y="2271"/>
                  </a:lnTo>
                  <a:lnTo>
                    <a:pt x="1127" y="2314"/>
                  </a:lnTo>
                  <a:lnTo>
                    <a:pt x="1006" y="2362"/>
                  </a:lnTo>
                  <a:lnTo>
                    <a:pt x="944" y="2387"/>
                  </a:lnTo>
                  <a:lnTo>
                    <a:pt x="883" y="2412"/>
                  </a:lnTo>
                  <a:lnTo>
                    <a:pt x="821" y="2438"/>
                  </a:lnTo>
                  <a:lnTo>
                    <a:pt x="761" y="2466"/>
                  </a:lnTo>
                  <a:lnTo>
                    <a:pt x="701" y="2493"/>
                  </a:lnTo>
                  <a:lnTo>
                    <a:pt x="643" y="2520"/>
                  </a:lnTo>
                  <a:lnTo>
                    <a:pt x="586" y="2547"/>
                  </a:lnTo>
                  <a:lnTo>
                    <a:pt x="532" y="2574"/>
                  </a:lnTo>
                  <a:lnTo>
                    <a:pt x="481" y="2601"/>
                  </a:lnTo>
                  <a:lnTo>
                    <a:pt x="433" y="2628"/>
                  </a:lnTo>
                  <a:lnTo>
                    <a:pt x="388" y="2655"/>
                  </a:lnTo>
                  <a:lnTo>
                    <a:pt x="347" y="2682"/>
                  </a:lnTo>
                  <a:lnTo>
                    <a:pt x="310" y="2708"/>
                  </a:lnTo>
                  <a:lnTo>
                    <a:pt x="278" y="2734"/>
                  </a:lnTo>
                  <a:lnTo>
                    <a:pt x="251" y="2758"/>
                  </a:lnTo>
                  <a:lnTo>
                    <a:pt x="230" y="2782"/>
                  </a:lnTo>
                  <a:lnTo>
                    <a:pt x="212" y="2806"/>
                  </a:lnTo>
                  <a:lnTo>
                    <a:pt x="194" y="2831"/>
                  </a:lnTo>
                  <a:lnTo>
                    <a:pt x="178" y="2856"/>
                  </a:lnTo>
                  <a:lnTo>
                    <a:pt x="162" y="2881"/>
                  </a:lnTo>
                  <a:lnTo>
                    <a:pt x="146" y="2907"/>
                  </a:lnTo>
                  <a:lnTo>
                    <a:pt x="132" y="2932"/>
                  </a:lnTo>
                  <a:lnTo>
                    <a:pt x="117" y="2958"/>
                  </a:lnTo>
                  <a:lnTo>
                    <a:pt x="104" y="2984"/>
                  </a:lnTo>
                  <a:lnTo>
                    <a:pt x="92" y="3010"/>
                  </a:lnTo>
                  <a:lnTo>
                    <a:pt x="79" y="3036"/>
                  </a:lnTo>
                  <a:lnTo>
                    <a:pt x="69" y="3062"/>
                  </a:lnTo>
                  <a:lnTo>
                    <a:pt x="58" y="3087"/>
                  </a:lnTo>
                  <a:lnTo>
                    <a:pt x="49" y="3112"/>
                  </a:lnTo>
                  <a:lnTo>
                    <a:pt x="40" y="3137"/>
                  </a:lnTo>
                  <a:lnTo>
                    <a:pt x="32" y="3160"/>
                  </a:lnTo>
                  <a:lnTo>
                    <a:pt x="25" y="3184"/>
                  </a:lnTo>
                  <a:lnTo>
                    <a:pt x="19" y="3206"/>
                  </a:lnTo>
                  <a:lnTo>
                    <a:pt x="14" y="3228"/>
                  </a:lnTo>
                  <a:lnTo>
                    <a:pt x="9" y="3249"/>
                  </a:lnTo>
                  <a:lnTo>
                    <a:pt x="5" y="3269"/>
                  </a:lnTo>
                  <a:lnTo>
                    <a:pt x="3" y="3288"/>
                  </a:lnTo>
                  <a:lnTo>
                    <a:pt x="1" y="3305"/>
                  </a:lnTo>
                  <a:lnTo>
                    <a:pt x="0" y="3322"/>
                  </a:lnTo>
                  <a:lnTo>
                    <a:pt x="0" y="3337"/>
                  </a:lnTo>
                  <a:lnTo>
                    <a:pt x="1" y="3350"/>
                  </a:lnTo>
                  <a:lnTo>
                    <a:pt x="3" y="3363"/>
                  </a:lnTo>
                  <a:lnTo>
                    <a:pt x="6" y="3373"/>
                  </a:lnTo>
                  <a:lnTo>
                    <a:pt x="10" y="3381"/>
                  </a:lnTo>
                  <a:lnTo>
                    <a:pt x="15" y="3389"/>
                  </a:lnTo>
                  <a:lnTo>
                    <a:pt x="21" y="3394"/>
                  </a:lnTo>
                  <a:lnTo>
                    <a:pt x="28" y="3397"/>
                  </a:lnTo>
                  <a:lnTo>
                    <a:pt x="36" y="3398"/>
                  </a:lnTo>
                  <a:lnTo>
                    <a:pt x="49" y="3397"/>
                  </a:lnTo>
                  <a:lnTo>
                    <a:pt x="70" y="3394"/>
                  </a:lnTo>
                  <a:lnTo>
                    <a:pt x="98" y="3390"/>
                  </a:lnTo>
                  <a:lnTo>
                    <a:pt x="135" y="3382"/>
                  </a:lnTo>
                  <a:lnTo>
                    <a:pt x="227" y="3365"/>
                  </a:lnTo>
                  <a:lnTo>
                    <a:pt x="342" y="3341"/>
                  </a:lnTo>
                  <a:lnTo>
                    <a:pt x="476" y="3313"/>
                  </a:lnTo>
                  <a:lnTo>
                    <a:pt x="627" y="3281"/>
                  </a:lnTo>
                  <a:lnTo>
                    <a:pt x="789" y="3247"/>
                  </a:lnTo>
                  <a:lnTo>
                    <a:pt x="960" y="3211"/>
                  </a:lnTo>
                  <a:lnTo>
                    <a:pt x="1136" y="3176"/>
                  </a:lnTo>
                  <a:lnTo>
                    <a:pt x="1311" y="3140"/>
                  </a:lnTo>
                  <a:lnTo>
                    <a:pt x="1485" y="3107"/>
                  </a:lnTo>
                  <a:lnTo>
                    <a:pt x="1651" y="3077"/>
                  </a:lnTo>
                  <a:lnTo>
                    <a:pt x="1729" y="3063"/>
                  </a:lnTo>
                  <a:lnTo>
                    <a:pt x="1805" y="3050"/>
                  </a:lnTo>
                  <a:lnTo>
                    <a:pt x="1878" y="3038"/>
                  </a:lnTo>
                  <a:lnTo>
                    <a:pt x="1947" y="3028"/>
                  </a:lnTo>
                  <a:lnTo>
                    <a:pt x="2011" y="3019"/>
                  </a:lnTo>
                  <a:lnTo>
                    <a:pt x="2070" y="3012"/>
                  </a:lnTo>
                  <a:lnTo>
                    <a:pt x="2124" y="3007"/>
                  </a:lnTo>
                  <a:lnTo>
                    <a:pt x="2171" y="3003"/>
                  </a:lnTo>
                  <a:lnTo>
                    <a:pt x="2228" y="3000"/>
                  </a:lnTo>
                  <a:lnTo>
                    <a:pt x="2299" y="2994"/>
                  </a:lnTo>
                  <a:lnTo>
                    <a:pt x="2382" y="2989"/>
                  </a:lnTo>
                  <a:lnTo>
                    <a:pt x="2473" y="2983"/>
                  </a:lnTo>
                  <a:lnTo>
                    <a:pt x="2571" y="2977"/>
                  </a:lnTo>
                  <a:lnTo>
                    <a:pt x="2672" y="2970"/>
                  </a:lnTo>
                  <a:lnTo>
                    <a:pt x="2776" y="2963"/>
                  </a:lnTo>
                  <a:lnTo>
                    <a:pt x="2878" y="2957"/>
                  </a:lnTo>
                  <a:lnTo>
                    <a:pt x="2979" y="2950"/>
                  </a:lnTo>
                  <a:lnTo>
                    <a:pt x="3073" y="2943"/>
                  </a:lnTo>
                  <a:lnTo>
                    <a:pt x="3158" y="2938"/>
                  </a:lnTo>
                  <a:lnTo>
                    <a:pt x="3235" y="2933"/>
                  </a:lnTo>
                  <a:lnTo>
                    <a:pt x="3297" y="2929"/>
                  </a:lnTo>
                  <a:lnTo>
                    <a:pt x="3345" y="2926"/>
                  </a:lnTo>
                  <a:lnTo>
                    <a:pt x="3377" y="2924"/>
                  </a:lnTo>
                  <a:lnTo>
                    <a:pt x="3387" y="2922"/>
                  </a:lnTo>
                  <a:lnTo>
                    <a:pt x="4073" y="3143"/>
                  </a:lnTo>
                  <a:lnTo>
                    <a:pt x="4561" y="1622"/>
                  </a:lnTo>
                  <a:lnTo>
                    <a:pt x="3950" y="1427"/>
                  </a:lnTo>
                  <a:lnTo>
                    <a:pt x="3944" y="1423"/>
                  </a:lnTo>
                  <a:lnTo>
                    <a:pt x="3925" y="1408"/>
                  </a:lnTo>
                  <a:lnTo>
                    <a:pt x="3896" y="1385"/>
                  </a:lnTo>
                  <a:lnTo>
                    <a:pt x="3857" y="1355"/>
                  </a:lnTo>
                  <a:lnTo>
                    <a:pt x="3809" y="1319"/>
                  </a:lnTo>
                  <a:lnTo>
                    <a:pt x="3755" y="1279"/>
                  </a:lnTo>
                  <a:lnTo>
                    <a:pt x="3695" y="1235"/>
                  </a:lnTo>
                  <a:lnTo>
                    <a:pt x="3632" y="1188"/>
                  </a:lnTo>
                  <a:lnTo>
                    <a:pt x="3565" y="1140"/>
                  </a:lnTo>
                  <a:lnTo>
                    <a:pt x="3496" y="1092"/>
                  </a:lnTo>
                  <a:lnTo>
                    <a:pt x="3427" y="1045"/>
                  </a:lnTo>
                  <a:lnTo>
                    <a:pt x="3360" y="1000"/>
                  </a:lnTo>
                  <a:lnTo>
                    <a:pt x="3294" y="959"/>
                  </a:lnTo>
                  <a:lnTo>
                    <a:pt x="3232" y="922"/>
                  </a:lnTo>
                  <a:lnTo>
                    <a:pt x="3203" y="905"/>
                  </a:lnTo>
                  <a:lnTo>
                    <a:pt x="3175" y="891"/>
                  </a:lnTo>
                  <a:lnTo>
                    <a:pt x="3149" y="877"/>
                  </a:lnTo>
                  <a:lnTo>
                    <a:pt x="3125" y="867"/>
                  </a:lnTo>
                  <a:close/>
                </a:path>
              </a:pathLst>
            </a:custGeom>
            <a:solidFill>
              <a:srgbClr val="FBC6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sz="2000">
                <a:latin typeface="Times New Roman" panose="02020603050405020304" pitchFamily="18" charset="0"/>
                <a:cs typeface="Times New Roman" panose="02020603050405020304" pitchFamily="18" charset="0"/>
              </a:endParaRPr>
            </a:p>
          </p:txBody>
        </p:sp>
        <p:sp>
          <p:nvSpPr>
            <p:cNvPr id="48" name="Freeform 12"/>
            <p:cNvSpPr>
              <a:spLocks/>
            </p:cNvSpPr>
            <p:nvPr/>
          </p:nvSpPr>
          <p:spPr bwMode="auto">
            <a:xfrm>
              <a:off x="9850437" y="1368226"/>
              <a:ext cx="538162" cy="789164"/>
            </a:xfrm>
            <a:custGeom>
              <a:avLst/>
              <a:gdLst>
                <a:gd name="T0" fmla="*/ 0 w 1285"/>
                <a:gd name="T1" fmla="*/ 905867 h 2332"/>
                <a:gd name="T2" fmla="*/ 232576 w 1285"/>
                <a:gd name="T3" fmla="*/ 978001 h 2332"/>
                <a:gd name="T4" fmla="*/ 538487 w 1285"/>
                <a:gd name="T5" fmla="*/ 72973 h 2332"/>
                <a:gd name="T6" fmla="*/ 305911 w 1285"/>
                <a:gd name="T7" fmla="*/ 0 h 2332"/>
                <a:gd name="T8" fmla="*/ 0 w 1285"/>
                <a:gd name="T9" fmla="*/ 905867 h 2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5" h="2332">
                  <a:moveTo>
                    <a:pt x="0" y="2160"/>
                  </a:moveTo>
                  <a:lnTo>
                    <a:pt x="555" y="2332"/>
                  </a:lnTo>
                  <a:lnTo>
                    <a:pt x="1285" y="174"/>
                  </a:lnTo>
                  <a:lnTo>
                    <a:pt x="730" y="0"/>
                  </a:lnTo>
                  <a:lnTo>
                    <a:pt x="0" y="2160"/>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sz="2000">
                <a:latin typeface="Times New Roman" panose="02020603050405020304" pitchFamily="18" charset="0"/>
                <a:cs typeface="Times New Roman" panose="02020603050405020304" pitchFamily="18" charset="0"/>
              </a:endParaRPr>
            </a:p>
          </p:txBody>
        </p:sp>
        <p:sp>
          <p:nvSpPr>
            <p:cNvPr id="49" name="Freeform 13"/>
            <p:cNvSpPr>
              <a:spLocks/>
            </p:cNvSpPr>
            <p:nvPr/>
          </p:nvSpPr>
          <p:spPr bwMode="auto">
            <a:xfrm>
              <a:off x="10002837" y="1369508"/>
              <a:ext cx="385762" cy="421485"/>
            </a:xfrm>
            <a:custGeom>
              <a:avLst/>
              <a:gdLst>
                <a:gd name="T0" fmla="*/ 0 w 919"/>
                <a:gd name="T1" fmla="*/ 449695 h 1246"/>
                <a:gd name="T2" fmla="*/ 233011 w 919"/>
                <a:gd name="T3" fmla="*/ 521713 h 1246"/>
                <a:gd name="T4" fmla="*/ 385832 w 919"/>
                <a:gd name="T5" fmla="*/ 72437 h 1246"/>
                <a:gd name="T6" fmla="*/ 152821 w 919"/>
                <a:gd name="T7" fmla="*/ 0 h 1246"/>
                <a:gd name="T8" fmla="*/ 0 w 919"/>
                <a:gd name="T9" fmla="*/ 449695 h 12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9" h="1246">
                  <a:moveTo>
                    <a:pt x="0" y="1074"/>
                  </a:moveTo>
                  <a:lnTo>
                    <a:pt x="555" y="1246"/>
                  </a:lnTo>
                  <a:lnTo>
                    <a:pt x="919" y="173"/>
                  </a:lnTo>
                  <a:lnTo>
                    <a:pt x="364" y="0"/>
                  </a:lnTo>
                  <a:lnTo>
                    <a:pt x="0" y="1074"/>
                  </a:lnTo>
                  <a:close/>
                </a:path>
              </a:pathLst>
            </a:custGeom>
            <a:solidFill>
              <a:srgbClr val="F0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sz="2000">
                <a:latin typeface="Times New Roman" panose="02020603050405020304" pitchFamily="18" charset="0"/>
                <a:cs typeface="Times New Roman" panose="02020603050405020304" pitchFamily="18" charset="0"/>
              </a:endParaRPr>
            </a:p>
          </p:txBody>
        </p:sp>
        <p:sp>
          <p:nvSpPr>
            <p:cNvPr id="50" name="Freeform 14"/>
            <p:cNvSpPr>
              <a:spLocks/>
            </p:cNvSpPr>
            <p:nvPr/>
          </p:nvSpPr>
          <p:spPr bwMode="auto">
            <a:xfrm>
              <a:off x="10025062" y="1378475"/>
              <a:ext cx="2166937" cy="1359259"/>
            </a:xfrm>
            <a:custGeom>
              <a:avLst/>
              <a:gdLst>
                <a:gd name="T0" fmla="*/ 333958 w 5166"/>
                <a:gd name="T1" fmla="*/ 0 h 4014"/>
                <a:gd name="T2" fmla="*/ 0 w 5166"/>
                <a:gd name="T3" fmla="*/ 988558 h 4014"/>
                <a:gd name="T4" fmla="*/ 2167370 w 5166"/>
                <a:gd name="T5" fmla="*/ 1684241 h 4014"/>
                <a:gd name="T6" fmla="*/ 2167370 w 5166"/>
                <a:gd name="T7" fmla="*/ 588268 h 4014"/>
                <a:gd name="T8" fmla="*/ 333958 w 5166"/>
                <a:gd name="T9" fmla="*/ 0 h 40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66" h="4014">
                  <a:moveTo>
                    <a:pt x="796" y="0"/>
                  </a:moveTo>
                  <a:lnTo>
                    <a:pt x="0" y="2356"/>
                  </a:lnTo>
                  <a:lnTo>
                    <a:pt x="5166" y="4014"/>
                  </a:lnTo>
                  <a:lnTo>
                    <a:pt x="5166" y="1402"/>
                  </a:lnTo>
                  <a:lnTo>
                    <a:pt x="796"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sz="2000">
                <a:latin typeface="Times New Roman" panose="02020603050405020304" pitchFamily="18" charset="0"/>
                <a:cs typeface="Times New Roman" panose="02020603050405020304" pitchFamily="18" charset="0"/>
              </a:endParaRPr>
            </a:p>
          </p:txBody>
        </p:sp>
        <p:sp>
          <p:nvSpPr>
            <p:cNvPr id="51" name="Freeform 15"/>
            <p:cNvSpPr>
              <a:spLocks/>
            </p:cNvSpPr>
            <p:nvPr/>
          </p:nvSpPr>
          <p:spPr bwMode="auto">
            <a:xfrm>
              <a:off x="10207625" y="2079243"/>
              <a:ext cx="95250" cy="75585"/>
            </a:xfrm>
            <a:custGeom>
              <a:avLst/>
              <a:gdLst>
                <a:gd name="T0" fmla="*/ 67940 w 228"/>
                <a:gd name="T1" fmla="*/ 4552 h 227"/>
                <a:gd name="T2" fmla="*/ 58713 w 228"/>
                <a:gd name="T3" fmla="*/ 1242 h 227"/>
                <a:gd name="T4" fmla="*/ 49487 w 228"/>
                <a:gd name="T5" fmla="*/ 0 h 227"/>
                <a:gd name="T6" fmla="*/ 40261 w 228"/>
                <a:gd name="T7" fmla="*/ 414 h 227"/>
                <a:gd name="T8" fmla="*/ 31873 w 228"/>
                <a:gd name="T9" fmla="*/ 2897 h 227"/>
                <a:gd name="T10" fmla="*/ 23485 w 228"/>
                <a:gd name="T11" fmla="*/ 7035 h 227"/>
                <a:gd name="T12" fmla="*/ 15937 w 228"/>
                <a:gd name="T13" fmla="*/ 12001 h 227"/>
                <a:gd name="T14" fmla="*/ 9226 w 228"/>
                <a:gd name="T15" fmla="*/ 19037 h 227"/>
                <a:gd name="T16" fmla="*/ 4613 w 228"/>
                <a:gd name="T17" fmla="*/ 27727 h 227"/>
                <a:gd name="T18" fmla="*/ 1678 w 228"/>
                <a:gd name="T19" fmla="*/ 36418 h 227"/>
                <a:gd name="T20" fmla="*/ 0 w 228"/>
                <a:gd name="T21" fmla="*/ 45523 h 227"/>
                <a:gd name="T22" fmla="*/ 419 w 228"/>
                <a:gd name="T23" fmla="*/ 54627 h 227"/>
                <a:gd name="T24" fmla="*/ 2936 w 228"/>
                <a:gd name="T25" fmla="*/ 62904 h 227"/>
                <a:gd name="T26" fmla="*/ 6710 w 228"/>
                <a:gd name="T27" fmla="*/ 71181 h 227"/>
                <a:gd name="T28" fmla="*/ 12581 w 228"/>
                <a:gd name="T29" fmla="*/ 78630 h 227"/>
                <a:gd name="T30" fmla="*/ 19292 w 228"/>
                <a:gd name="T31" fmla="*/ 85251 h 227"/>
                <a:gd name="T32" fmla="*/ 27679 w 228"/>
                <a:gd name="T33" fmla="*/ 89804 h 227"/>
                <a:gd name="T34" fmla="*/ 36906 w 228"/>
                <a:gd name="T35" fmla="*/ 92700 h 227"/>
                <a:gd name="T36" fmla="*/ 46132 w 228"/>
                <a:gd name="T37" fmla="*/ 93942 h 227"/>
                <a:gd name="T38" fmla="*/ 55358 w 228"/>
                <a:gd name="T39" fmla="*/ 93528 h 227"/>
                <a:gd name="T40" fmla="*/ 64165 w 228"/>
                <a:gd name="T41" fmla="*/ 91459 h 227"/>
                <a:gd name="T42" fmla="*/ 72553 w 228"/>
                <a:gd name="T43" fmla="*/ 87734 h 227"/>
                <a:gd name="T44" fmla="*/ 80102 w 228"/>
                <a:gd name="T45" fmla="*/ 81941 h 227"/>
                <a:gd name="T46" fmla="*/ 86393 w 228"/>
                <a:gd name="T47" fmla="*/ 75319 h 227"/>
                <a:gd name="T48" fmla="*/ 91425 w 228"/>
                <a:gd name="T49" fmla="*/ 67042 h 227"/>
                <a:gd name="T50" fmla="*/ 94361 w 228"/>
                <a:gd name="T51" fmla="*/ 57938 h 227"/>
                <a:gd name="T52" fmla="*/ 95619 w 228"/>
                <a:gd name="T53" fmla="*/ 48833 h 227"/>
                <a:gd name="T54" fmla="*/ 95200 w 228"/>
                <a:gd name="T55" fmla="*/ 39729 h 227"/>
                <a:gd name="T56" fmla="*/ 92683 w 228"/>
                <a:gd name="T57" fmla="*/ 31038 h 227"/>
                <a:gd name="T58" fmla="*/ 88490 w 228"/>
                <a:gd name="T59" fmla="*/ 22761 h 227"/>
                <a:gd name="T60" fmla="*/ 83457 w 228"/>
                <a:gd name="T61" fmla="*/ 15726 h 227"/>
                <a:gd name="T62" fmla="*/ 76327 w 228"/>
                <a:gd name="T63" fmla="*/ 9105 h 22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28" h="227">
                  <a:moveTo>
                    <a:pt x="172" y="16"/>
                  </a:moveTo>
                  <a:lnTo>
                    <a:pt x="162" y="11"/>
                  </a:lnTo>
                  <a:lnTo>
                    <a:pt x="151" y="6"/>
                  </a:lnTo>
                  <a:lnTo>
                    <a:pt x="140" y="3"/>
                  </a:lnTo>
                  <a:lnTo>
                    <a:pt x="129" y="1"/>
                  </a:lnTo>
                  <a:lnTo>
                    <a:pt x="118" y="0"/>
                  </a:lnTo>
                  <a:lnTo>
                    <a:pt x="107" y="0"/>
                  </a:lnTo>
                  <a:lnTo>
                    <a:pt x="96" y="1"/>
                  </a:lnTo>
                  <a:lnTo>
                    <a:pt x="86" y="3"/>
                  </a:lnTo>
                  <a:lnTo>
                    <a:pt x="76" y="7"/>
                  </a:lnTo>
                  <a:lnTo>
                    <a:pt x="65" y="12"/>
                  </a:lnTo>
                  <a:lnTo>
                    <a:pt x="56" y="17"/>
                  </a:lnTo>
                  <a:lnTo>
                    <a:pt x="46" y="22"/>
                  </a:lnTo>
                  <a:lnTo>
                    <a:pt x="38" y="29"/>
                  </a:lnTo>
                  <a:lnTo>
                    <a:pt x="30" y="38"/>
                  </a:lnTo>
                  <a:lnTo>
                    <a:pt x="22" y="46"/>
                  </a:lnTo>
                  <a:lnTo>
                    <a:pt x="16" y="56"/>
                  </a:lnTo>
                  <a:lnTo>
                    <a:pt x="11" y="67"/>
                  </a:lnTo>
                  <a:lnTo>
                    <a:pt x="7" y="77"/>
                  </a:lnTo>
                  <a:lnTo>
                    <a:pt x="4" y="88"/>
                  </a:lnTo>
                  <a:lnTo>
                    <a:pt x="1" y="99"/>
                  </a:lnTo>
                  <a:lnTo>
                    <a:pt x="0" y="110"/>
                  </a:lnTo>
                  <a:lnTo>
                    <a:pt x="0" y="121"/>
                  </a:lnTo>
                  <a:lnTo>
                    <a:pt x="1" y="132"/>
                  </a:lnTo>
                  <a:lnTo>
                    <a:pt x="4" y="142"/>
                  </a:lnTo>
                  <a:lnTo>
                    <a:pt x="7" y="152"/>
                  </a:lnTo>
                  <a:lnTo>
                    <a:pt x="12" y="163"/>
                  </a:lnTo>
                  <a:lnTo>
                    <a:pt x="16" y="172"/>
                  </a:lnTo>
                  <a:lnTo>
                    <a:pt x="22" y="182"/>
                  </a:lnTo>
                  <a:lnTo>
                    <a:pt x="30" y="190"/>
                  </a:lnTo>
                  <a:lnTo>
                    <a:pt x="38" y="198"/>
                  </a:lnTo>
                  <a:lnTo>
                    <a:pt x="46" y="206"/>
                  </a:lnTo>
                  <a:lnTo>
                    <a:pt x="57" y="212"/>
                  </a:lnTo>
                  <a:lnTo>
                    <a:pt x="66" y="217"/>
                  </a:lnTo>
                  <a:lnTo>
                    <a:pt x="78" y="221"/>
                  </a:lnTo>
                  <a:lnTo>
                    <a:pt x="88" y="224"/>
                  </a:lnTo>
                  <a:lnTo>
                    <a:pt x="99" y="226"/>
                  </a:lnTo>
                  <a:lnTo>
                    <a:pt x="110" y="227"/>
                  </a:lnTo>
                  <a:lnTo>
                    <a:pt x="122" y="227"/>
                  </a:lnTo>
                  <a:lnTo>
                    <a:pt x="132" y="226"/>
                  </a:lnTo>
                  <a:lnTo>
                    <a:pt x="142" y="224"/>
                  </a:lnTo>
                  <a:lnTo>
                    <a:pt x="153" y="221"/>
                  </a:lnTo>
                  <a:lnTo>
                    <a:pt x="163" y="216"/>
                  </a:lnTo>
                  <a:lnTo>
                    <a:pt x="173" y="212"/>
                  </a:lnTo>
                  <a:lnTo>
                    <a:pt x="182" y="206"/>
                  </a:lnTo>
                  <a:lnTo>
                    <a:pt x="191" y="198"/>
                  </a:lnTo>
                  <a:lnTo>
                    <a:pt x="199" y="190"/>
                  </a:lnTo>
                  <a:lnTo>
                    <a:pt x="206" y="182"/>
                  </a:lnTo>
                  <a:lnTo>
                    <a:pt x="212" y="172"/>
                  </a:lnTo>
                  <a:lnTo>
                    <a:pt x="218" y="162"/>
                  </a:lnTo>
                  <a:lnTo>
                    <a:pt x="222" y="150"/>
                  </a:lnTo>
                  <a:lnTo>
                    <a:pt x="225" y="140"/>
                  </a:lnTo>
                  <a:lnTo>
                    <a:pt x="227" y="129"/>
                  </a:lnTo>
                  <a:lnTo>
                    <a:pt x="228" y="118"/>
                  </a:lnTo>
                  <a:lnTo>
                    <a:pt x="228" y="108"/>
                  </a:lnTo>
                  <a:lnTo>
                    <a:pt x="227" y="96"/>
                  </a:lnTo>
                  <a:lnTo>
                    <a:pt x="225" y="86"/>
                  </a:lnTo>
                  <a:lnTo>
                    <a:pt x="221" y="75"/>
                  </a:lnTo>
                  <a:lnTo>
                    <a:pt x="217" y="65"/>
                  </a:lnTo>
                  <a:lnTo>
                    <a:pt x="211" y="55"/>
                  </a:lnTo>
                  <a:lnTo>
                    <a:pt x="206" y="46"/>
                  </a:lnTo>
                  <a:lnTo>
                    <a:pt x="199" y="38"/>
                  </a:lnTo>
                  <a:lnTo>
                    <a:pt x="191" y="29"/>
                  </a:lnTo>
                  <a:lnTo>
                    <a:pt x="182" y="22"/>
                  </a:lnTo>
                  <a:lnTo>
                    <a:pt x="172" y="16"/>
                  </a:lnTo>
                  <a:close/>
                </a:path>
              </a:pathLst>
            </a:custGeom>
            <a:solidFill>
              <a:srgbClr val="F0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sz="2000">
                <a:latin typeface="Times New Roman" panose="02020603050405020304" pitchFamily="18" charset="0"/>
                <a:cs typeface="Times New Roman" panose="02020603050405020304" pitchFamily="18" charset="0"/>
              </a:endParaRPr>
            </a:p>
          </p:txBody>
        </p:sp>
        <p:sp>
          <p:nvSpPr>
            <p:cNvPr id="52" name="Freeform 16"/>
            <p:cNvSpPr>
              <a:spLocks/>
            </p:cNvSpPr>
            <p:nvPr/>
          </p:nvSpPr>
          <p:spPr bwMode="auto">
            <a:xfrm>
              <a:off x="10363200" y="2116395"/>
              <a:ext cx="95250" cy="76867"/>
            </a:xfrm>
            <a:custGeom>
              <a:avLst/>
              <a:gdLst>
                <a:gd name="T0" fmla="*/ 67940 w 228"/>
                <a:gd name="T1" fmla="*/ 4212 h 227"/>
                <a:gd name="T2" fmla="*/ 58713 w 228"/>
                <a:gd name="T3" fmla="*/ 1264 h 227"/>
                <a:gd name="T4" fmla="*/ 49487 w 228"/>
                <a:gd name="T5" fmla="*/ 0 h 227"/>
                <a:gd name="T6" fmla="*/ 40261 w 228"/>
                <a:gd name="T7" fmla="*/ 421 h 227"/>
                <a:gd name="T8" fmla="*/ 31873 w 228"/>
                <a:gd name="T9" fmla="*/ 2949 h 227"/>
                <a:gd name="T10" fmla="*/ 23485 w 228"/>
                <a:gd name="T11" fmla="*/ 7161 h 227"/>
                <a:gd name="T12" fmla="*/ 15937 w 228"/>
                <a:gd name="T13" fmla="*/ 12216 h 227"/>
                <a:gd name="T14" fmla="*/ 9646 w 228"/>
                <a:gd name="T15" fmla="*/ 19377 h 227"/>
                <a:gd name="T16" fmla="*/ 4613 w 228"/>
                <a:gd name="T17" fmla="*/ 28223 h 227"/>
                <a:gd name="T18" fmla="*/ 1258 w 228"/>
                <a:gd name="T19" fmla="*/ 36647 h 227"/>
                <a:gd name="T20" fmla="*/ 0 w 228"/>
                <a:gd name="T21" fmla="*/ 45914 h 227"/>
                <a:gd name="T22" fmla="*/ 839 w 228"/>
                <a:gd name="T23" fmla="*/ 55182 h 227"/>
                <a:gd name="T24" fmla="*/ 3355 w 228"/>
                <a:gd name="T25" fmla="*/ 64027 h 227"/>
                <a:gd name="T26" fmla="*/ 7129 w 228"/>
                <a:gd name="T27" fmla="*/ 72452 h 227"/>
                <a:gd name="T28" fmla="*/ 13001 w 228"/>
                <a:gd name="T29" fmla="*/ 80034 h 227"/>
                <a:gd name="T30" fmla="*/ 19711 w 228"/>
                <a:gd name="T31" fmla="*/ 86353 h 227"/>
                <a:gd name="T32" fmla="*/ 28099 w 228"/>
                <a:gd name="T33" fmla="*/ 91408 h 227"/>
                <a:gd name="T34" fmla="*/ 36906 w 228"/>
                <a:gd name="T35" fmla="*/ 94356 h 227"/>
                <a:gd name="T36" fmla="*/ 46132 w 228"/>
                <a:gd name="T37" fmla="*/ 95620 h 227"/>
                <a:gd name="T38" fmla="*/ 55358 w 228"/>
                <a:gd name="T39" fmla="*/ 95199 h 227"/>
                <a:gd name="T40" fmla="*/ 64585 w 228"/>
                <a:gd name="T41" fmla="*/ 92671 h 227"/>
                <a:gd name="T42" fmla="*/ 72553 w 228"/>
                <a:gd name="T43" fmla="*/ 88880 h 227"/>
                <a:gd name="T44" fmla="*/ 80102 w 228"/>
                <a:gd name="T45" fmla="*/ 83404 h 227"/>
                <a:gd name="T46" fmla="*/ 86393 w 228"/>
                <a:gd name="T47" fmla="*/ 76243 h 227"/>
                <a:gd name="T48" fmla="*/ 91425 w 228"/>
                <a:gd name="T49" fmla="*/ 68240 h 227"/>
                <a:gd name="T50" fmla="*/ 94361 w 228"/>
                <a:gd name="T51" fmla="*/ 58973 h 227"/>
                <a:gd name="T52" fmla="*/ 95619 w 228"/>
                <a:gd name="T53" fmla="*/ 49706 h 227"/>
                <a:gd name="T54" fmla="*/ 95200 w 228"/>
                <a:gd name="T55" fmla="*/ 40438 h 227"/>
                <a:gd name="T56" fmla="*/ 93103 w 228"/>
                <a:gd name="T57" fmla="*/ 31593 h 227"/>
                <a:gd name="T58" fmla="*/ 88909 w 228"/>
                <a:gd name="T59" fmla="*/ 23168 h 227"/>
                <a:gd name="T60" fmla="*/ 83457 w 228"/>
                <a:gd name="T61" fmla="*/ 15586 h 227"/>
                <a:gd name="T62" fmla="*/ 76327 w 228"/>
                <a:gd name="T63" fmla="*/ 9267 h 22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28" h="227">
                  <a:moveTo>
                    <a:pt x="173" y="16"/>
                  </a:moveTo>
                  <a:lnTo>
                    <a:pt x="162" y="10"/>
                  </a:lnTo>
                  <a:lnTo>
                    <a:pt x="152" y="6"/>
                  </a:lnTo>
                  <a:lnTo>
                    <a:pt x="140" y="3"/>
                  </a:lnTo>
                  <a:lnTo>
                    <a:pt x="130" y="1"/>
                  </a:lnTo>
                  <a:lnTo>
                    <a:pt x="118" y="0"/>
                  </a:lnTo>
                  <a:lnTo>
                    <a:pt x="108" y="0"/>
                  </a:lnTo>
                  <a:lnTo>
                    <a:pt x="96" y="1"/>
                  </a:lnTo>
                  <a:lnTo>
                    <a:pt x="86" y="3"/>
                  </a:lnTo>
                  <a:lnTo>
                    <a:pt x="76" y="7"/>
                  </a:lnTo>
                  <a:lnTo>
                    <a:pt x="66" y="11"/>
                  </a:lnTo>
                  <a:lnTo>
                    <a:pt x="56" y="17"/>
                  </a:lnTo>
                  <a:lnTo>
                    <a:pt x="47" y="22"/>
                  </a:lnTo>
                  <a:lnTo>
                    <a:pt x="38" y="29"/>
                  </a:lnTo>
                  <a:lnTo>
                    <a:pt x="31" y="37"/>
                  </a:lnTo>
                  <a:lnTo>
                    <a:pt x="23" y="46"/>
                  </a:lnTo>
                  <a:lnTo>
                    <a:pt x="17" y="56"/>
                  </a:lnTo>
                  <a:lnTo>
                    <a:pt x="11" y="67"/>
                  </a:lnTo>
                  <a:lnTo>
                    <a:pt x="7" y="77"/>
                  </a:lnTo>
                  <a:lnTo>
                    <a:pt x="3" y="87"/>
                  </a:lnTo>
                  <a:lnTo>
                    <a:pt x="1" y="99"/>
                  </a:lnTo>
                  <a:lnTo>
                    <a:pt x="0" y="109"/>
                  </a:lnTo>
                  <a:lnTo>
                    <a:pt x="1" y="121"/>
                  </a:lnTo>
                  <a:lnTo>
                    <a:pt x="2" y="131"/>
                  </a:lnTo>
                  <a:lnTo>
                    <a:pt x="4" y="142"/>
                  </a:lnTo>
                  <a:lnTo>
                    <a:pt x="8" y="152"/>
                  </a:lnTo>
                  <a:lnTo>
                    <a:pt x="12" y="163"/>
                  </a:lnTo>
                  <a:lnTo>
                    <a:pt x="17" y="172"/>
                  </a:lnTo>
                  <a:lnTo>
                    <a:pt x="23" y="181"/>
                  </a:lnTo>
                  <a:lnTo>
                    <a:pt x="31" y="190"/>
                  </a:lnTo>
                  <a:lnTo>
                    <a:pt x="38" y="198"/>
                  </a:lnTo>
                  <a:lnTo>
                    <a:pt x="47" y="205"/>
                  </a:lnTo>
                  <a:lnTo>
                    <a:pt x="57" y="212"/>
                  </a:lnTo>
                  <a:lnTo>
                    <a:pt x="67" y="217"/>
                  </a:lnTo>
                  <a:lnTo>
                    <a:pt x="78" y="221"/>
                  </a:lnTo>
                  <a:lnTo>
                    <a:pt x="88" y="224"/>
                  </a:lnTo>
                  <a:lnTo>
                    <a:pt x="100" y="226"/>
                  </a:lnTo>
                  <a:lnTo>
                    <a:pt x="110" y="227"/>
                  </a:lnTo>
                  <a:lnTo>
                    <a:pt x="121" y="227"/>
                  </a:lnTo>
                  <a:lnTo>
                    <a:pt x="132" y="226"/>
                  </a:lnTo>
                  <a:lnTo>
                    <a:pt x="143" y="224"/>
                  </a:lnTo>
                  <a:lnTo>
                    <a:pt x="154" y="220"/>
                  </a:lnTo>
                  <a:lnTo>
                    <a:pt x="163" y="216"/>
                  </a:lnTo>
                  <a:lnTo>
                    <a:pt x="173" y="211"/>
                  </a:lnTo>
                  <a:lnTo>
                    <a:pt x="182" y="205"/>
                  </a:lnTo>
                  <a:lnTo>
                    <a:pt x="191" y="198"/>
                  </a:lnTo>
                  <a:lnTo>
                    <a:pt x="199" y="190"/>
                  </a:lnTo>
                  <a:lnTo>
                    <a:pt x="206" y="181"/>
                  </a:lnTo>
                  <a:lnTo>
                    <a:pt x="212" y="171"/>
                  </a:lnTo>
                  <a:lnTo>
                    <a:pt x="218" y="162"/>
                  </a:lnTo>
                  <a:lnTo>
                    <a:pt x="222" y="150"/>
                  </a:lnTo>
                  <a:lnTo>
                    <a:pt x="225" y="140"/>
                  </a:lnTo>
                  <a:lnTo>
                    <a:pt x="227" y="129"/>
                  </a:lnTo>
                  <a:lnTo>
                    <a:pt x="228" y="118"/>
                  </a:lnTo>
                  <a:lnTo>
                    <a:pt x="228" y="107"/>
                  </a:lnTo>
                  <a:lnTo>
                    <a:pt x="227" y="96"/>
                  </a:lnTo>
                  <a:lnTo>
                    <a:pt x="225" y="85"/>
                  </a:lnTo>
                  <a:lnTo>
                    <a:pt x="222" y="75"/>
                  </a:lnTo>
                  <a:lnTo>
                    <a:pt x="218" y="65"/>
                  </a:lnTo>
                  <a:lnTo>
                    <a:pt x="212" y="55"/>
                  </a:lnTo>
                  <a:lnTo>
                    <a:pt x="206" y="46"/>
                  </a:lnTo>
                  <a:lnTo>
                    <a:pt x="199" y="37"/>
                  </a:lnTo>
                  <a:lnTo>
                    <a:pt x="190" y="29"/>
                  </a:lnTo>
                  <a:lnTo>
                    <a:pt x="182" y="22"/>
                  </a:lnTo>
                  <a:lnTo>
                    <a:pt x="173" y="16"/>
                  </a:lnTo>
                  <a:close/>
                </a:path>
              </a:pathLst>
            </a:custGeom>
            <a:solidFill>
              <a:srgbClr val="F0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sz="2000">
                <a:latin typeface="Times New Roman" panose="02020603050405020304" pitchFamily="18" charset="0"/>
                <a:cs typeface="Times New Roman" panose="02020603050405020304" pitchFamily="18" charset="0"/>
              </a:endParaRPr>
            </a:p>
          </p:txBody>
        </p:sp>
        <p:sp>
          <p:nvSpPr>
            <p:cNvPr id="53" name="Freeform 17"/>
            <p:cNvSpPr>
              <a:spLocks/>
            </p:cNvSpPr>
            <p:nvPr/>
          </p:nvSpPr>
          <p:spPr bwMode="auto">
            <a:xfrm>
              <a:off x="10521949" y="2156110"/>
              <a:ext cx="95250" cy="76867"/>
            </a:xfrm>
            <a:custGeom>
              <a:avLst/>
              <a:gdLst>
                <a:gd name="T0" fmla="*/ 67520 w 228"/>
                <a:gd name="T1" fmla="*/ 4212 h 227"/>
                <a:gd name="T2" fmla="*/ 58713 w 228"/>
                <a:gd name="T3" fmla="*/ 1264 h 227"/>
                <a:gd name="T4" fmla="*/ 49487 w 228"/>
                <a:gd name="T5" fmla="*/ 0 h 227"/>
                <a:gd name="T6" fmla="*/ 40261 w 228"/>
                <a:gd name="T7" fmla="*/ 421 h 227"/>
                <a:gd name="T8" fmla="*/ 31873 w 228"/>
                <a:gd name="T9" fmla="*/ 2527 h 227"/>
                <a:gd name="T10" fmla="*/ 23485 w 228"/>
                <a:gd name="T11" fmla="*/ 6740 h 227"/>
                <a:gd name="T12" fmla="*/ 15937 w 228"/>
                <a:gd name="T13" fmla="*/ 12216 h 227"/>
                <a:gd name="T14" fmla="*/ 9226 w 228"/>
                <a:gd name="T15" fmla="*/ 19377 h 227"/>
                <a:gd name="T16" fmla="*/ 4613 w 228"/>
                <a:gd name="T17" fmla="*/ 27380 h 227"/>
                <a:gd name="T18" fmla="*/ 1258 w 228"/>
                <a:gd name="T19" fmla="*/ 36647 h 227"/>
                <a:gd name="T20" fmla="*/ 0 w 228"/>
                <a:gd name="T21" fmla="*/ 45914 h 227"/>
                <a:gd name="T22" fmla="*/ 419 w 228"/>
                <a:gd name="T23" fmla="*/ 55182 h 227"/>
                <a:gd name="T24" fmla="*/ 2936 w 228"/>
                <a:gd name="T25" fmla="*/ 64027 h 227"/>
                <a:gd name="T26" fmla="*/ 6710 w 228"/>
                <a:gd name="T27" fmla="*/ 72452 h 227"/>
                <a:gd name="T28" fmla="*/ 12581 w 228"/>
                <a:gd name="T29" fmla="*/ 79613 h 227"/>
                <a:gd name="T30" fmla="*/ 19292 w 228"/>
                <a:gd name="T31" fmla="*/ 86353 h 227"/>
                <a:gd name="T32" fmla="*/ 27679 w 228"/>
                <a:gd name="T33" fmla="*/ 91408 h 227"/>
                <a:gd name="T34" fmla="*/ 36906 w 228"/>
                <a:gd name="T35" fmla="*/ 94356 h 227"/>
                <a:gd name="T36" fmla="*/ 46132 w 228"/>
                <a:gd name="T37" fmla="*/ 95620 h 227"/>
                <a:gd name="T38" fmla="*/ 55358 w 228"/>
                <a:gd name="T39" fmla="*/ 95199 h 227"/>
                <a:gd name="T40" fmla="*/ 64165 w 228"/>
                <a:gd name="T41" fmla="*/ 92671 h 227"/>
                <a:gd name="T42" fmla="*/ 72553 w 228"/>
                <a:gd name="T43" fmla="*/ 88459 h 227"/>
                <a:gd name="T44" fmla="*/ 79683 w 228"/>
                <a:gd name="T45" fmla="*/ 83404 h 227"/>
                <a:gd name="T46" fmla="*/ 86393 w 228"/>
                <a:gd name="T47" fmla="*/ 76243 h 227"/>
                <a:gd name="T48" fmla="*/ 91425 w 228"/>
                <a:gd name="T49" fmla="*/ 67397 h 227"/>
                <a:gd name="T50" fmla="*/ 94361 w 228"/>
                <a:gd name="T51" fmla="*/ 58551 h 227"/>
                <a:gd name="T52" fmla="*/ 95619 w 228"/>
                <a:gd name="T53" fmla="*/ 49706 h 227"/>
                <a:gd name="T54" fmla="*/ 94780 w 228"/>
                <a:gd name="T55" fmla="*/ 40438 h 227"/>
                <a:gd name="T56" fmla="*/ 92683 w 228"/>
                <a:gd name="T57" fmla="*/ 31593 h 227"/>
                <a:gd name="T58" fmla="*/ 88490 w 228"/>
                <a:gd name="T59" fmla="*/ 23168 h 227"/>
                <a:gd name="T60" fmla="*/ 83457 w 228"/>
                <a:gd name="T61" fmla="*/ 15586 h 227"/>
                <a:gd name="T62" fmla="*/ 76327 w 228"/>
                <a:gd name="T63" fmla="*/ 9267 h 22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28" h="227">
                  <a:moveTo>
                    <a:pt x="172" y="15"/>
                  </a:moveTo>
                  <a:lnTo>
                    <a:pt x="161" y="10"/>
                  </a:lnTo>
                  <a:lnTo>
                    <a:pt x="151" y="6"/>
                  </a:lnTo>
                  <a:lnTo>
                    <a:pt x="140" y="3"/>
                  </a:lnTo>
                  <a:lnTo>
                    <a:pt x="129" y="1"/>
                  </a:lnTo>
                  <a:lnTo>
                    <a:pt x="118" y="0"/>
                  </a:lnTo>
                  <a:lnTo>
                    <a:pt x="107" y="0"/>
                  </a:lnTo>
                  <a:lnTo>
                    <a:pt x="96" y="1"/>
                  </a:lnTo>
                  <a:lnTo>
                    <a:pt x="86" y="3"/>
                  </a:lnTo>
                  <a:lnTo>
                    <a:pt x="76" y="6"/>
                  </a:lnTo>
                  <a:lnTo>
                    <a:pt x="65" y="11"/>
                  </a:lnTo>
                  <a:lnTo>
                    <a:pt x="56" y="16"/>
                  </a:lnTo>
                  <a:lnTo>
                    <a:pt x="46" y="22"/>
                  </a:lnTo>
                  <a:lnTo>
                    <a:pt x="38" y="29"/>
                  </a:lnTo>
                  <a:lnTo>
                    <a:pt x="30" y="37"/>
                  </a:lnTo>
                  <a:lnTo>
                    <a:pt x="22" y="46"/>
                  </a:lnTo>
                  <a:lnTo>
                    <a:pt x="16" y="56"/>
                  </a:lnTo>
                  <a:lnTo>
                    <a:pt x="11" y="65"/>
                  </a:lnTo>
                  <a:lnTo>
                    <a:pt x="7" y="77"/>
                  </a:lnTo>
                  <a:lnTo>
                    <a:pt x="3" y="87"/>
                  </a:lnTo>
                  <a:lnTo>
                    <a:pt x="1" y="98"/>
                  </a:lnTo>
                  <a:lnTo>
                    <a:pt x="0" y="109"/>
                  </a:lnTo>
                  <a:lnTo>
                    <a:pt x="0" y="120"/>
                  </a:lnTo>
                  <a:lnTo>
                    <a:pt x="1" y="131"/>
                  </a:lnTo>
                  <a:lnTo>
                    <a:pt x="3" y="142"/>
                  </a:lnTo>
                  <a:lnTo>
                    <a:pt x="7" y="152"/>
                  </a:lnTo>
                  <a:lnTo>
                    <a:pt x="11" y="162"/>
                  </a:lnTo>
                  <a:lnTo>
                    <a:pt x="16" y="172"/>
                  </a:lnTo>
                  <a:lnTo>
                    <a:pt x="22" y="181"/>
                  </a:lnTo>
                  <a:lnTo>
                    <a:pt x="30" y="189"/>
                  </a:lnTo>
                  <a:lnTo>
                    <a:pt x="38" y="198"/>
                  </a:lnTo>
                  <a:lnTo>
                    <a:pt x="46" y="205"/>
                  </a:lnTo>
                  <a:lnTo>
                    <a:pt x="56" y="211"/>
                  </a:lnTo>
                  <a:lnTo>
                    <a:pt x="66" y="217"/>
                  </a:lnTo>
                  <a:lnTo>
                    <a:pt x="77" y="221"/>
                  </a:lnTo>
                  <a:lnTo>
                    <a:pt x="88" y="224"/>
                  </a:lnTo>
                  <a:lnTo>
                    <a:pt x="98" y="226"/>
                  </a:lnTo>
                  <a:lnTo>
                    <a:pt x="110" y="227"/>
                  </a:lnTo>
                  <a:lnTo>
                    <a:pt x="120" y="227"/>
                  </a:lnTo>
                  <a:lnTo>
                    <a:pt x="132" y="226"/>
                  </a:lnTo>
                  <a:lnTo>
                    <a:pt x="142" y="223"/>
                  </a:lnTo>
                  <a:lnTo>
                    <a:pt x="153" y="220"/>
                  </a:lnTo>
                  <a:lnTo>
                    <a:pt x="163" y="216"/>
                  </a:lnTo>
                  <a:lnTo>
                    <a:pt x="173" y="210"/>
                  </a:lnTo>
                  <a:lnTo>
                    <a:pt x="182" y="204"/>
                  </a:lnTo>
                  <a:lnTo>
                    <a:pt x="190" y="198"/>
                  </a:lnTo>
                  <a:lnTo>
                    <a:pt x="199" y="189"/>
                  </a:lnTo>
                  <a:lnTo>
                    <a:pt x="206" y="181"/>
                  </a:lnTo>
                  <a:lnTo>
                    <a:pt x="212" y="171"/>
                  </a:lnTo>
                  <a:lnTo>
                    <a:pt x="218" y="160"/>
                  </a:lnTo>
                  <a:lnTo>
                    <a:pt x="222" y="150"/>
                  </a:lnTo>
                  <a:lnTo>
                    <a:pt x="225" y="139"/>
                  </a:lnTo>
                  <a:lnTo>
                    <a:pt x="227" y="128"/>
                  </a:lnTo>
                  <a:lnTo>
                    <a:pt x="228" y="118"/>
                  </a:lnTo>
                  <a:lnTo>
                    <a:pt x="228" y="106"/>
                  </a:lnTo>
                  <a:lnTo>
                    <a:pt x="226" y="96"/>
                  </a:lnTo>
                  <a:lnTo>
                    <a:pt x="224" y="85"/>
                  </a:lnTo>
                  <a:lnTo>
                    <a:pt x="221" y="75"/>
                  </a:lnTo>
                  <a:lnTo>
                    <a:pt x="217" y="64"/>
                  </a:lnTo>
                  <a:lnTo>
                    <a:pt x="211" y="55"/>
                  </a:lnTo>
                  <a:lnTo>
                    <a:pt x="205" y="46"/>
                  </a:lnTo>
                  <a:lnTo>
                    <a:pt x="199" y="37"/>
                  </a:lnTo>
                  <a:lnTo>
                    <a:pt x="190" y="29"/>
                  </a:lnTo>
                  <a:lnTo>
                    <a:pt x="182" y="22"/>
                  </a:lnTo>
                  <a:lnTo>
                    <a:pt x="172" y="15"/>
                  </a:lnTo>
                  <a:close/>
                </a:path>
              </a:pathLst>
            </a:custGeom>
            <a:solidFill>
              <a:srgbClr val="F0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sz="2000">
                <a:latin typeface="Times New Roman" panose="02020603050405020304" pitchFamily="18" charset="0"/>
                <a:cs typeface="Times New Roman" panose="02020603050405020304" pitchFamily="18" charset="0"/>
              </a:endParaRPr>
            </a:p>
          </p:txBody>
        </p:sp>
        <p:sp>
          <p:nvSpPr>
            <p:cNvPr id="54" name="Freeform 18"/>
            <p:cNvSpPr>
              <a:spLocks/>
            </p:cNvSpPr>
            <p:nvPr/>
          </p:nvSpPr>
          <p:spPr bwMode="auto">
            <a:xfrm>
              <a:off x="10191749" y="1378475"/>
              <a:ext cx="2000250" cy="917275"/>
            </a:xfrm>
            <a:custGeom>
              <a:avLst/>
              <a:gdLst>
                <a:gd name="T0" fmla="*/ 166914 w 4768"/>
                <a:gd name="T1" fmla="*/ 0 h 2708"/>
                <a:gd name="T2" fmla="*/ 0 w 4768"/>
                <a:gd name="T3" fmla="*/ 494452 h 2708"/>
                <a:gd name="T4" fmla="*/ 1999617 w 4768"/>
                <a:gd name="T5" fmla="*/ 1135689 h 2708"/>
                <a:gd name="T6" fmla="*/ 1999617 w 4768"/>
                <a:gd name="T7" fmla="*/ 587975 h 2708"/>
                <a:gd name="T8" fmla="*/ 166914 w 4768"/>
                <a:gd name="T9" fmla="*/ 0 h 27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68" h="2708">
                  <a:moveTo>
                    <a:pt x="398" y="0"/>
                  </a:moveTo>
                  <a:lnTo>
                    <a:pt x="0" y="1179"/>
                  </a:lnTo>
                  <a:lnTo>
                    <a:pt x="4768" y="2708"/>
                  </a:lnTo>
                  <a:lnTo>
                    <a:pt x="4768" y="1402"/>
                  </a:lnTo>
                  <a:lnTo>
                    <a:pt x="398" y="0"/>
                  </a:lnTo>
                  <a:close/>
                </a:path>
              </a:pathLst>
            </a:custGeom>
            <a:solidFill>
              <a:srgbClr val="403F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sz="2000">
                <a:latin typeface="Times New Roman" panose="02020603050405020304" pitchFamily="18" charset="0"/>
                <a:cs typeface="Times New Roman" panose="02020603050405020304" pitchFamily="18" charset="0"/>
              </a:endParaRPr>
            </a:p>
          </p:txBody>
        </p:sp>
        <p:sp>
          <p:nvSpPr>
            <p:cNvPr id="55" name="Freeform 5"/>
            <p:cNvSpPr>
              <a:spLocks/>
            </p:cNvSpPr>
            <p:nvPr/>
          </p:nvSpPr>
          <p:spPr bwMode="auto">
            <a:xfrm rot="16681559">
              <a:off x="6164209" y="3177484"/>
              <a:ext cx="1439969" cy="1795462"/>
            </a:xfrm>
            <a:custGeom>
              <a:avLst/>
              <a:gdLst>
                <a:gd name="T0" fmla="*/ 1662376 w 4254"/>
                <a:gd name="T1" fmla="*/ 776572 h 4283"/>
                <a:gd name="T2" fmla="*/ 1579718 w 4254"/>
                <a:gd name="T3" fmla="*/ 839435 h 4283"/>
                <a:gd name="T4" fmla="*/ 1516362 w 4254"/>
                <a:gd name="T5" fmla="*/ 870448 h 4283"/>
                <a:gd name="T6" fmla="*/ 1461397 w 4254"/>
                <a:gd name="T7" fmla="*/ 879668 h 4283"/>
                <a:gd name="T8" fmla="*/ 1406012 w 4254"/>
                <a:gd name="T9" fmla="*/ 871705 h 4283"/>
                <a:gd name="T10" fmla="*/ 1353984 w 4254"/>
                <a:gd name="T11" fmla="*/ 851170 h 4283"/>
                <a:gd name="T12" fmla="*/ 1309929 w 4254"/>
                <a:gd name="T13" fmla="*/ 819319 h 4283"/>
                <a:gd name="T14" fmla="*/ 1273845 w 4254"/>
                <a:gd name="T15" fmla="*/ 777829 h 4283"/>
                <a:gd name="T16" fmla="*/ 1248250 w 4254"/>
                <a:gd name="T17" fmla="*/ 727958 h 4283"/>
                <a:gd name="T18" fmla="*/ 1236082 w 4254"/>
                <a:gd name="T19" fmla="*/ 671800 h 4283"/>
                <a:gd name="T20" fmla="*/ 1237761 w 4254"/>
                <a:gd name="T21" fmla="*/ 615642 h 4283"/>
                <a:gd name="T22" fmla="*/ 1252446 w 4254"/>
                <a:gd name="T23" fmla="*/ 563675 h 4283"/>
                <a:gd name="T24" fmla="*/ 1278880 w 4254"/>
                <a:gd name="T25" fmla="*/ 516737 h 4283"/>
                <a:gd name="T26" fmla="*/ 1314963 w 4254"/>
                <a:gd name="T27" fmla="*/ 477342 h 4283"/>
                <a:gd name="T28" fmla="*/ 1360278 w 4254"/>
                <a:gd name="T29" fmla="*/ 447168 h 4283"/>
                <a:gd name="T30" fmla="*/ 1412306 w 4254"/>
                <a:gd name="T31" fmla="*/ 428309 h 4283"/>
                <a:gd name="T32" fmla="*/ 1447131 w 4254"/>
                <a:gd name="T33" fmla="*/ 423280 h 4283"/>
                <a:gd name="T34" fmla="*/ 1482795 w 4254"/>
                <a:gd name="T35" fmla="*/ 425375 h 4283"/>
                <a:gd name="T36" fmla="*/ 1549089 w 4254"/>
                <a:gd name="T37" fmla="*/ 442977 h 4283"/>
                <a:gd name="T38" fmla="*/ 1661537 w 4254"/>
                <a:gd name="T39" fmla="*/ 482371 h 4283"/>
                <a:gd name="T40" fmla="*/ 421678 w 4254"/>
                <a:gd name="T41" fmla="*/ 655036 h 4283"/>
                <a:gd name="T42" fmla="*/ 311748 w 4254"/>
                <a:gd name="T43" fmla="*/ 616061 h 4283"/>
                <a:gd name="T44" fmla="*/ 246713 w 4254"/>
                <a:gd name="T45" fmla="*/ 598878 h 4283"/>
                <a:gd name="T46" fmla="*/ 211468 w 4254"/>
                <a:gd name="T47" fmla="*/ 597202 h 4283"/>
                <a:gd name="T48" fmla="*/ 177482 w 4254"/>
                <a:gd name="T49" fmla="*/ 602231 h 4283"/>
                <a:gd name="T50" fmla="*/ 125035 w 4254"/>
                <a:gd name="T51" fmla="*/ 621509 h 4283"/>
                <a:gd name="T52" fmla="*/ 80140 w 4254"/>
                <a:gd name="T53" fmla="*/ 651683 h 4283"/>
                <a:gd name="T54" fmla="*/ 43636 w 4254"/>
                <a:gd name="T55" fmla="*/ 690659 h 4283"/>
                <a:gd name="T56" fmla="*/ 17622 w 4254"/>
                <a:gd name="T57" fmla="*/ 737177 h 4283"/>
                <a:gd name="T58" fmla="*/ 2517 w 4254"/>
                <a:gd name="T59" fmla="*/ 789564 h 4283"/>
                <a:gd name="T60" fmla="*/ 839 w 4254"/>
                <a:gd name="T61" fmla="*/ 845302 h 4283"/>
                <a:gd name="T62" fmla="*/ 13007 w 4254"/>
                <a:gd name="T63" fmla="*/ 901460 h 4283"/>
                <a:gd name="T64" fmla="*/ 38601 w 4254"/>
                <a:gd name="T65" fmla="*/ 951751 h 4283"/>
                <a:gd name="T66" fmla="*/ 74685 w 4254"/>
                <a:gd name="T67" fmla="*/ 993241 h 4283"/>
                <a:gd name="T68" fmla="*/ 119161 w 4254"/>
                <a:gd name="T69" fmla="*/ 1025092 h 4283"/>
                <a:gd name="T70" fmla="*/ 170349 w 4254"/>
                <a:gd name="T71" fmla="*/ 1045627 h 4283"/>
                <a:gd name="T72" fmla="*/ 226154 w 4254"/>
                <a:gd name="T73" fmla="*/ 1053171 h 4283"/>
                <a:gd name="T74" fmla="*/ 281119 w 4254"/>
                <a:gd name="T75" fmla="*/ 1044370 h 4283"/>
                <a:gd name="T76" fmla="*/ 343636 w 4254"/>
                <a:gd name="T77" fmla="*/ 1013776 h 4283"/>
                <a:gd name="T78" fmla="*/ 424195 w 4254"/>
                <a:gd name="T79" fmla="*/ 952589 h 4283"/>
                <a:gd name="T80" fmla="*/ 545454 w 4254"/>
                <a:gd name="T81" fmla="*/ 1410653 h 4283"/>
                <a:gd name="T82" fmla="*/ 1016642 w 4254"/>
                <a:gd name="T83" fmla="*/ 1412749 h 4283"/>
                <a:gd name="T84" fmla="*/ 978041 w 4254"/>
                <a:gd name="T85" fmla="*/ 1523388 h 4283"/>
                <a:gd name="T86" fmla="*/ 970908 w 4254"/>
                <a:gd name="T87" fmla="*/ 1568650 h 4283"/>
                <a:gd name="T88" fmla="*/ 973006 w 4254"/>
                <a:gd name="T89" fmla="*/ 1602596 h 4283"/>
                <a:gd name="T90" fmla="*/ 986432 w 4254"/>
                <a:gd name="T91" fmla="*/ 1649953 h 4283"/>
                <a:gd name="T92" fmla="*/ 1012027 w 4254"/>
                <a:gd name="T93" fmla="*/ 1698148 h 4283"/>
                <a:gd name="T94" fmla="*/ 1048111 w 4254"/>
                <a:gd name="T95" fmla="*/ 1738381 h 4283"/>
                <a:gd name="T96" fmla="*/ 1092586 w 4254"/>
                <a:gd name="T97" fmla="*/ 1768555 h 4283"/>
                <a:gd name="T98" fmla="*/ 1142516 w 4254"/>
                <a:gd name="T99" fmla="*/ 1787833 h 4283"/>
                <a:gd name="T100" fmla="*/ 1197062 w 4254"/>
                <a:gd name="T101" fmla="*/ 1794958 h 4283"/>
                <a:gd name="T102" fmla="*/ 1254544 w 4254"/>
                <a:gd name="T103" fmla="*/ 1788672 h 4283"/>
                <a:gd name="T104" fmla="*/ 1307411 w 4254"/>
                <a:gd name="T105" fmla="*/ 1768136 h 4283"/>
                <a:gd name="T106" fmla="*/ 1352726 w 4254"/>
                <a:gd name="T107" fmla="*/ 1735866 h 4283"/>
                <a:gd name="T108" fmla="*/ 1388810 w 4254"/>
                <a:gd name="T109" fmla="*/ 1694796 h 4283"/>
                <a:gd name="T110" fmla="*/ 1413984 w 4254"/>
                <a:gd name="T111" fmla="*/ 1646181 h 4283"/>
                <a:gd name="T112" fmla="*/ 1427411 w 4254"/>
                <a:gd name="T113" fmla="*/ 1591700 h 4283"/>
                <a:gd name="T114" fmla="*/ 1426572 w 4254"/>
                <a:gd name="T115" fmla="*/ 1534704 h 4283"/>
                <a:gd name="T116" fmla="*/ 1407691 w 4254"/>
                <a:gd name="T117" fmla="*/ 1486509 h 4283"/>
                <a:gd name="T118" fmla="*/ 1377900 w 4254"/>
                <a:gd name="T119" fmla="*/ 1435380 h 4283"/>
                <a:gd name="T120" fmla="*/ 1311187 w 4254"/>
                <a:gd name="T121" fmla="*/ 1350724 h 4283"/>
                <a:gd name="T122" fmla="*/ 1714404 w 4254"/>
                <a:gd name="T123" fmla="*/ 739273 h 428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254" h="4283">
                  <a:moveTo>
                    <a:pt x="4086" y="1764"/>
                  </a:moveTo>
                  <a:lnTo>
                    <a:pt x="4052" y="1786"/>
                  </a:lnTo>
                  <a:lnTo>
                    <a:pt x="4020" y="1808"/>
                  </a:lnTo>
                  <a:lnTo>
                    <a:pt x="3990" y="1831"/>
                  </a:lnTo>
                  <a:lnTo>
                    <a:pt x="3962" y="1853"/>
                  </a:lnTo>
                  <a:lnTo>
                    <a:pt x="3907" y="1898"/>
                  </a:lnTo>
                  <a:lnTo>
                    <a:pt x="3854" y="1940"/>
                  </a:lnTo>
                  <a:lnTo>
                    <a:pt x="3826" y="1961"/>
                  </a:lnTo>
                  <a:lnTo>
                    <a:pt x="3797" y="1982"/>
                  </a:lnTo>
                  <a:lnTo>
                    <a:pt x="3765" y="2003"/>
                  </a:lnTo>
                  <a:lnTo>
                    <a:pt x="3733" y="2022"/>
                  </a:lnTo>
                  <a:lnTo>
                    <a:pt x="3696" y="2041"/>
                  </a:lnTo>
                  <a:lnTo>
                    <a:pt x="3657" y="2059"/>
                  </a:lnTo>
                  <a:lnTo>
                    <a:pt x="3636" y="2068"/>
                  </a:lnTo>
                  <a:lnTo>
                    <a:pt x="3614" y="2077"/>
                  </a:lnTo>
                  <a:lnTo>
                    <a:pt x="3591" y="2085"/>
                  </a:lnTo>
                  <a:lnTo>
                    <a:pt x="3567" y="2093"/>
                  </a:lnTo>
                  <a:lnTo>
                    <a:pt x="3539" y="2097"/>
                  </a:lnTo>
                  <a:lnTo>
                    <a:pt x="3511" y="2098"/>
                  </a:lnTo>
                  <a:lnTo>
                    <a:pt x="3483" y="2099"/>
                  </a:lnTo>
                  <a:lnTo>
                    <a:pt x="3456" y="2098"/>
                  </a:lnTo>
                  <a:lnTo>
                    <a:pt x="3429" y="2095"/>
                  </a:lnTo>
                  <a:lnTo>
                    <a:pt x="3403" y="2092"/>
                  </a:lnTo>
                  <a:lnTo>
                    <a:pt x="3376" y="2087"/>
                  </a:lnTo>
                  <a:lnTo>
                    <a:pt x="3351" y="2080"/>
                  </a:lnTo>
                  <a:lnTo>
                    <a:pt x="3324" y="2073"/>
                  </a:lnTo>
                  <a:lnTo>
                    <a:pt x="3299" y="2065"/>
                  </a:lnTo>
                  <a:lnTo>
                    <a:pt x="3275" y="2054"/>
                  </a:lnTo>
                  <a:lnTo>
                    <a:pt x="3251" y="2044"/>
                  </a:lnTo>
                  <a:lnTo>
                    <a:pt x="3227" y="2031"/>
                  </a:lnTo>
                  <a:lnTo>
                    <a:pt x="3205" y="2019"/>
                  </a:lnTo>
                  <a:lnTo>
                    <a:pt x="3183" y="2004"/>
                  </a:lnTo>
                  <a:lnTo>
                    <a:pt x="3161" y="1988"/>
                  </a:lnTo>
                  <a:lnTo>
                    <a:pt x="3142" y="1973"/>
                  </a:lnTo>
                  <a:lnTo>
                    <a:pt x="3122" y="1955"/>
                  </a:lnTo>
                  <a:lnTo>
                    <a:pt x="3103" y="1937"/>
                  </a:lnTo>
                  <a:lnTo>
                    <a:pt x="3084" y="1919"/>
                  </a:lnTo>
                  <a:lnTo>
                    <a:pt x="3067" y="1899"/>
                  </a:lnTo>
                  <a:lnTo>
                    <a:pt x="3051" y="1878"/>
                  </a:lnTo>
                  <a:lnTo>
                    <a:pt x="3036" y="1856"/>
                  </a:lnTo>
                  <a:lnTo>
                    <a:pt x="3021" y="1834"/>
                  </a:lnTo>
                  <a:lnTo>
                    <a:pt x="3008" y="1810"/>
                  </a:lnTo>
                  <a:lnTo>
                    <a:pt x="2996" y="1786"/>
                  </a:lnTo>
                  <a:lnTo>
                    <a:pt x="2985" y="1762"/>
                  </a:lnTo>
                  <a:lnTo>
                    <a:pt x="2975" y="1737"/>
                  </a:lnTo>
                  <a:lnTo>
                    <a:pt x="2967" y="1711"/>
                  </a:lnTo>
                  <a:lnTo>
                    <a:pt x="2960" y="1684"/>
                  </a:lnTo>
                  <a:lnTo>
                    <a:pt x="2954" y="1657"/>
                  </a:lnTo>
                  <a:lnTo>
                    <a:pt x="2949" y="1630"/>
                  </a:lnTo>
                  <a:lnTo>
                    <a:pt x="2946" y="1603"/>
                  </a:lnTo>
                  <a:lnTo>
                    <a:pt x="2944" y="1575"/>
                  </a:lnTo>
                  <a:lnTo>
                    <a:pt x="2944" y="1548"/>
                  </a:lnTo>
                  <a:lnTo>
                    <a:pt x="2944" y="1521"/>
                  </a:lnTo>
                  <a:lnTo>
                    <a:pt x="2947" y="1495"/>
                  </a:lnTo>
                  <a:lnTo>
                    <a:pt x="2950" y="1469"/>
                  </a:lnTo>
                  <a:lnTo>
                    <a:pt x="2955" y="1443"/>
                  </a:lnTo>
                  <a:lnTo>
                    <a:pt x="2961" y="1418"/>
                  </a:lnTo>
                  <a:lnTo>
                    <a:pt x="2968" y="1393"/>
                  </a:lnTo>
                  <a:lnTo>
                    <a:pt x="2975" y="1369"/>
                  </a:lnTo>
                  <a:lnTo>
                    <a:pt x="2985" y="1345"/>
                  </a:lnTo>
                  <a:lnTo>
                    <a:pt x="2995" y="1321"/>
                  </a:lnTo>
                  <a:lnTo>
                    <a:pt x="3007" y="1298"/>
                  </a:lnTo>
                  <a:lnTo>
                    <a:pt x="3019" y="1276"/>
                  </a:lnTo>
                  <a:lnTo>
                    <a:pt x="3033" y="1254"/>
                  </a:lnTo>
                  <a:lnTo>
                    <a:pt x="3048" y="1233"/>
                  </a:lnTo>
                  <a:lnTo>
                    <a:pt x="3063" y="1212"/>
                  </a:lnTo>
                  <a:lnTo>
                    <a:pt x="3080" y="1194"/>
                  </a:lnTo>
                  <a:lnTo>
                    <a:pt x="3098" y="1174"/>
                  </a:lnTo>
                  <a:lnTo>
                    <a:pt x="3115" y="1156"/>
                  </a:lnTo>
                  <a:lnTo>
                    <a:pt x="3134" y="1139"/>
                  </a:lnTo>
                  <a:lnTo>
                    <a:pt x="3154" y="1123"/>
                  </a:lnTo>
                  <a:lnTo>
                    <a:pt x="3175" y="1107"/>
                  </a:lnTo>
                  <a:lnTo>
                    <a:pt x="3197" y="1094"/>
                  </a:lnTo>
                  <a:lnTo>
                    <a:pt x="3219" y="1080"/>
                  </a:lnTo>
                  <a:lnTo>
                    <a:pt x="3242" y="1067"/>
                  </a:lnTo>
                  <a:lnTo>
                    <a:pt x="3266" y="1056"/>
                  </a:lnTo>
                  <a:lnTo>
                    <a:pt x="3290" y="1046"/>
                  </a:lnTo>
                  <a:lnTo>
                    <a:pt x="3315" y="1036"/>
                  </a:lnTo>
                  <a:lnTo>
                    <a:pt x="3340" y="1029"/>
                  </a:lnTo>
                  <a:lnTo>
                    <a:pt x="3366" y="1022"/>
                  </a:lnTo>
                  <a:lnTo>
                    <a:pt x="3393" y="1016"/>
                  </a:lnTo>
                  <a:lnTo>
                    <a:pt x="3404" y="1014"/>
                  </a:lnTo>
                  <a:lnTo>
                    <a:pt x="3414" y="1013"/>
                  </a:lnTo>
                  <a:lnTo>
                    <a:pt x="3431" y="1011"/>
                  </a:lnTo>
                  <a:lnTo>
                    <a:pt x="3449" y="1010"/>
                  </a:lnTo>
                  <a:lnTo>
                    <a:pt x="3465" y="1009"/>
                  </a:lnTo>
                  <a:lnTo>
                    <a:pt x="3482" y="1010"/>
                  </a:lnTo>
                  <a:lnTo>
                    <a:pt x="3500" y="1011"/>
                  </a:lnTo>
                  <a:lnTo>
                    <a:pt x="3517" y="1012"/>
                  </a:lnTo>
                  <a:lnTo>
                    <a:pt x="3534" y="1015"/>
                  </a:lnTo>
                  <a:lnTo>
                    <a:pt x="3551" y="1017"/>
                  </a:lnTo>
                  <a:lnTo>
                    <a:pt x="3586" y="1025"/>
                  </a:lnTo>
                  <a:lnTo>
                    <a:pt x="3621" y="1034"/>
                  </a:lnTo>
                  <a:lnTo>
                    <a:pt x="3657" y="1046"/>
                  </a:lnTo>
                  <a:lnTo>
                    <a:pt x="3692" y="1057"/>
                  </a:lnTo>
                  <a:lnTo>
                    <a:pt x="3764" y="1084"/>
                  </a:lnTo>
                  <a:lnTo>
                    <a:pt x="3841" y="1112"/>
                  </a:lnTo>
                  <a:lnTo>
                    <a:pt x="3879" y="1126"/>
                  </a:lnTo>
                  <a:lnTo>
                    <a:pt x="3919" y="1138"/>
                  </a:lnTo>
                  <a:lnTo>
                    <a:pt x="3960" y="1151"/>
                  </a:lnTo>
                  <a:lnTo>
                    <a:pt x="4001" y="1161"/>
                  </a:lnTo>
                  <a:lnTo>
                    <a:pt x="3837" y="0"/>
                  </a:lnTo>
                  <a:lnTo>
                    <a:pt x="882" y="417"/>
                  </a:lnTo>
                  <a:lnTo>
                    <a:pt x="1046" y="1573"/>
                  </a:lnTo>
                  <a:lnTo>
                    <a:pt x="1005" y="1563"/>
                  </a:lnTo>
                  <a:lnTo>
                    <a:pt x="965" y="1550"/>
                  </a:lnTo>
                  <a:lnTo>
                    <a:pt x="927" y="1537"/>
                  </a:lnTo>
                  <a:lnTo>
                    <a:pt x="888" y="1524"/>
                  </a:lnTo>
                  <a:lnTo>
                    <a:pt x="815" y="1496"/>
                  </a:lnTo>
                  <a:lnTo>
                    <a:pt x="743" y="1470"/>
                  </a:lnTo>
                  <a:lnTo>
                    <a:pt x="708" y="1459"/>
                  </a:lnTo>
                  <a:lnTo>
                    <a:pt x="674" y="1448"/>
                  </a:lnTo>
                  <a:lnTo>
                    <a:pt x="639" y="1440"/>
                  </a:lnTo>
                  <a:lnTo>
                    <a:pt x="605" y="1433"/>
                  </a:lnTo>
                  <a:lnTo>
                    <a:pt x="588" y="1429"/>
                  </a:lnTo>
                  <a:lnTo>
                    <a:pt x="571" y="1427"/>
                  </a:lnTo>
                  <a:lnTo>
                    <a:pt x="555" y="1426"/>
                  </a:lnTo>
                  <a:lnTo>
                    <a:pt x="537" y="1425"/>
                  </a:lnTo>
                  <a:lnTo>
                    <a:pt x="520" y="1424"/>
                  </a:lnTo>
                  <a:lnTo>
                    <a:pt x="504" y="1425"/>
                  </a:lnTo>
                  <a:lnTo>
                    <a:pt x="487" y="1426"/>
                  </a:lnTo>
                  <a:lnTo>
                    <a:pt x="470" y="1428"/>
                  </a:lnTo>
                  <a:lnTo>
                    <a:pt x="460" y="1429"/>
                  </a:lnTo>
                  <a:lnTo>
                    <a:pt x="449" y="1431"/>
                  </a:lnTo>
                  <a:lnTo>
                    <a:pt x="423" y="1437"/>
                  </a:lnTo>
                  <a:lnTo>
                    <a:pt x="397" y="1444"/>
                  </a:lnTo>
                  <a:lnTo>
                    <a:pt x="371" y="1451"/>
                  </a:lnTo>
                  <a:lnTo>
                    <a:pt x="346" y="1461"/>
                  </a:lnTo>
                  <a:lnTo>
                    <a:pt x="322" y="1471"/>
                  </a:lnTo>
                  <a:lnTo>
                    <a:pt x="298" y="1483"/>
                  </a:lnTo>
                  <a:lnTo>
                    <a:pt x="275" y="1495"/>
                  </a:lnTo>
                  <a:lnTo>
                    <a:pt x="253" y="1508"/>
                  </a:lnTo>
                  <a:lnTo>
                    <a:pt x="232" y="1522"/>
                  </a:lnTo>
                  <a:lnTo>
                    <a:pt x="211" y="1538"/>
                  </a:lnTo>
                  <a:lnTo>
                    <a:pt x="191" y="1555"/>
                  </a:lnTo>
                  <a:lnTo>
                    <a:pt x="171" y="1571"/>
                  </a:lnTo>
                  <a:lnTo>
                    <a:pt x="154" y="1589"/>
                  </a:lnTo>
                  <a:lnTo>
                    <a:pt x="136" y="1608"/>
                  </a:lnTo>
                  <a:lnTo>
                    <a:pt x="120" y="1628"/>
                  </a:lnTo>
                  <a:lnTo>
                    <a:pt x="104" y="1648"/>
                  </a:lnTo>
                  <a:lnTo>
                    <a:pt x="90" y="1669"/>
                  </a:lnTo>
                  <a:lnTo>
                    <a:pt x="76" y="1691"/>
                  </a:lnTo>
                  <a:lnTo>
                    <a:pt x="64" y="1713"/>
                  </a:lnTo>
                  <a:lnTo>
                    <a:pt x="52" y="1736"/>
                  </a:lnTo>
                  <a:lnTo>
                    <a:pt x="42" y="1759"/>
                  </a:lnTo>
                  <a:lnTo>
                    <a:pt x="32" y="1783"/>
                  </a:lnTo>
                  <a:lnTo>
                    <a:pt x="24" y="1808"/>
                  </a:lnTo>
                  <a:lnTo>
                    <a:pt x="17" y="1833"/>
                  </a:lnTo>
                  <a:lnTo>
                    <a:pt x="11" y="1858"/>
                  </a:lnTo>
                  <a:lnTo>
                    <a:pt x="6" y="1884"/>
                  </a:lnTo>
                  <a:lnTo>
                    <a:pt x="3" y="1910"/>
                  </a:lnTo>
                  <a:lnTo>
                    <a:pt x="1" y="1936"/>
                  </a:lnTo>
                  <a:lnTo>
                    <a:pt x="0" y="1963"/>
                  </a:lnTo>
                  <a:lnTo>
                    <a:pt x="0" y="1991"/>
                  </a:lnTo>
                  <a:lnTo>
                    <a:pt x="2" y="2017"/>
                  </a:lnTo>
                  <a:lnTo>
                    <a:pt x="5" y="2045"/>
                  </a:lnTo>
                  <a:lnTo>
                    <a:pt x="10" y="2072"/>
                  </a:lnTo>
                  <a:lnTo>
                    <a:pt x="16" y="2099"/>
                  </a:lnTo>
                  <a:lnTo>
                    <a:pt x="23" y="2126"/>
                  </a:lnTo>
                  <a:lnTo>
                    <a:pt x="31" y="2151"/>
                  </a:lnTo>
                  <a:lnTo>
                    <a:pt x="42" y="2177"/>
                  </a:lnTo>
                  <a:lnTo>
                    <a:pt x="52" y="2201"/>
                  </a:lnTo>
                  <a:lnTo>
                    <a:pt x="65" y="2225"/>
                  </a:lnTo>
                  <a:lnTo>
                    <a:pt x="77" y="2248"/>
                  </a:lnTo>
                  <a:lnTo>
                    <a:pt x="92" y="2271"/>
                  </a:lnTo>
                  <a:lnTo>
                    <a:pt x="108" y="2293"/>
                  </a:lnTo>
                  <a:lnTo>
                    <a:pt x="123" y="2314"/>
                  </a:lnTo>
                  <a:lnTo>
                    <a:pt x="141" y="2334"/>
                  </a:lnTo>
                  <a:lnTo>
                    <a:pt x="159" y="2352"/>
                  </a:lnTo>
                  <a:lnTo>
                    <a:pt x="178" y="2370"/>
                  </a:lnTo>
                  <a:lnTo>
                    <a:pt x="197" y="2388"/>
                  </a:lnTo>
                  <a:lnTo>
                    <a:pt x="218" y="2404"/>
                  </a:lnTo>
                  <a:lnTo>
                    <a:pt x="239" y="2419"/>
                  </a:lnTo>
                  <a:lnTo>
                    <a:pt x="261" y="2434"/>
                  </a:lnTo>
                  <a:lnTo>
                    <a:pt x="284" y="2446"/>
                  </a:lnTo>
                  <a:lnTo>
                    <a:pt x="307" y="2459"/>
                  </a:lnTo>
                  <a:lnTo>
                    <a:pt x="331" y="2469"/>
                  </a:lnTo>
                  <a:lnTo>
                    <a:pt x="355" y="2480"/>
                  </a:lnTo>
                  <a:lnTo>
                    <a:pt x="380" y="2488"/>
                  </a:lnTo>
                  <a:lnTo>
                    <a:pt x="406" y="2495"/>
                  </a:lnTo>
                  <a:lnTo>
                    <a:pt x="433" y="2502"/>
                  </a:lnTo>
                  <a:lnTo>
                    <a:pt x="459" y="2507"/>
                  </a:lnTo>
                  <a:lnTo>
                    <a:pt x="485" y="2510"/>
                  </a:lnTo>
                  <a:lnTo>
                    <a:pt x="512" y="2513"/>
                  </a:lnTo>
                  <a:lnTo>
                    <a:pt x="539" y="2513"/>
                  </a:lnTo>
                  <a:lnTo>
                    <a:pt x="567" y="2513"/>
                  </a:lnTo>
                  <a:lnTo>
                    <a:pt x="594" y="2511"/>
                  </a:lnTo>
                  <a:lnTo>
                    <a:pt x="623" y="2508"/>
                  </a:lnTo>
                  <a:lnTo>
                    <a:pt x="647" y="2501"/>
                  </a:lnTo>
                  <a:lnTo>
                    <a:pt x="670" y="2492"/>
                  </a:lnTo>
                  <a:lnTo>
                    <a:pt x="691" y="2484"/>
                  </a:lnTo>
                  <a:lnTo>
                    <a:pt x="711" y="2475"/>
                  </a:lnTo>
                  <a:lnTo>
                    <a:pt x="750" y="2457"/>
                  </a:lnTo>
                  <a:lnTo>
                    <a:pt x="786" y="2438"/>
                  </a:lnTo>
                  <a:lnTo>
                    <a:pt x="819" y="2419"/>
                  </a:lnTo>
                  <a:lnTo>
                    <a:pt x="849" y="2399"/>
                  </a:lnTo>
                  <a:lnTo>
                    <a:pt x="879" y="2380"/>
                  </a:lnTo>
                  <a:lnTo>
                    <a:pt x="906" y="2359"/>
                  </a:lnTo>
                  <a:lnTo>
                    <a:pt x="959" y="2316"/>
                  </a:lnTo>
                  <a:lnTo>
                    <a:pt x="1011" y="2273"/>
                  </a:lnTo>
                  <a:lnTo>
                    <a:pt x="1040" y="2251"/>
                  </a:lnTo>
                  <a:lnTo>
                    <a:pt x="1068" y="2229"/>
                  </a:lnTo>
                  <a:lnTo>
                    <a:pt x="1099" y="2208"/>
                  </a:lnTo>
                  <a:lnTo>
                    <a:pt x="1133" y="2186"/>
                  </a:lnTo>
                  <a:lnTo>
                    <a:pt x="1300" y="3366"/>
                  </a:lnTo>
                  <a:lnTo>
                    <a:pt x="2473" y="3202"/>
                  </a:lnTo>
                  <a:lnTo>
                    <a:pt x="2461" y="3245"/>
                  </a:lnTo>
                  <a:lnTo>
                    <a:pt x="2450" y="3288"/>
                  </a:lnTo>
                  <a:lnTo>
                    <a:pt x="2436" y="3330"/>
                  </a:lnTo>
                  <a:lnTo>
                    <a:pt x="2423" y="3371"/>
                  </a:lnTo>
                  <a:lnTo>
                    <a:pt x="2394" y="3449"/>
                  </a:lnTo>
                  <a:lnTo>
                    <a:pt x="2365" y="3525"/>
                  </a:lnTo>
                  <a:lnTo>
                    <a:pt x="2353" y="3562"/>
                  </a:lnTo>
                  <a:lnTo>
                    <a:pt x="2341" y="3599"/>
                  </a:lnTo>
                  <a:lnTo>
                    <a:pt x="2331" y="3635"/>
                  </a:lnTo>
                  <a:lnTo>
                    <a:pt x="2324" y="3671"/>
                  </a:lnTo>
                  <a:lnTo>
                    <a:pt x="2320" y="3689"/>
                  </a:lnTo>
                  <a:lnTo>
                    <a:pt x="2317" y="3707"/>
                  </a:lnTo>
                  <a:lnTo>
                    <a:pt x="2315" y="3725"/>
                  </a:lnTo>
                  <a:lnTo>
                    <a:pt x="2314" y="3743"/>
                  </a:lnTo>
                  <a:lnTo>
                    <a:pt x="2314" y="3761"/>
                  </a:lnTo>
                  <a:lnTo>
                    <a:pt x="2314" y="3778"/>
                  </a:lnTo>
                  <a:lnTo>
                    <a:pt x="2315" y="3796"/>
                  </a:lnTo>
                  <a:lnTo>
                    <a:pt x="2317" y="3814"/>
                  </a:lnTo>
                  <a:lnTo>
                    <a:pt x="2319" y="3824"/>
                  </a:lnTo>
                  <a:lnTo>
                    <a:pt x="2321" y="3835"/>
                  </a:lnTo>
                  <a:lnTo>
                    <a:pt x="2327" y="3861"/>
                  </a:lnTo>
                  <a:lnTo>
                    <a:pt x="2333" y="3887"/>
                  </a:lnTo>
                  <a:lnTo>
                    <a:pt x="2341" y="3913"/>
                  </a:lnTo>
                  <a:lnTo>
                    <a:pt x="2351" y="3937"/>
                  </a:lnTo>
                  <a:lnTo>
                    <a:pt x="2360" y="3962"/>
                  </a:lnTo>
                  <a:lnTo>
                    <a:pt x="2372" y="3985"/>
                  </a:lnTo>
                  <a:lnTo>
                    <a:pt x="2384" y="4008"/>
                  </a:lnTo>
                  <a:lnTo>
                    <a:pt x="2398" y="4031"/>
                  </a:lnTo>
                  <a:lnTo>
                    <a:pt x="2412" y="4052"/>
                  </a:lnTo>
                  <a:lnTo>
                    <a:pt x="2428" y="4072"/>
                  </a:lnTo>
                  <a:lnTo>
                    <a:pt x="2444" y="4092"/>
                  </a:lnTo>
                  <a:lnTo>
                    <a:pt x="2461" y="4111"/>
                  </a:lnTo>
                  <a:lnTo>
                    <a:pt x="2479" y="4130"/>
                  </a:lnTo>
                  <a:lnTo>
                    <a:pt x="2498" y="4148"/>
                  </a:lnTo>
                  <a:lnTo>
                    <a:pt x="2518" y="4163"/>
                  </a:lnTo>
                  <a:lnTo>
                    <a:pt x="2538" y="4179"/>
                  </a:lnTo>
                  <a:lnTo>
                    <a:pt x="2559" y="4193"/>
                  </a:lnTo>
                  <a:lnTo>
                    <a:pt x="2581" y="4207"/>
                  </a:lnTo>
                  <a:lnTo>
                    <a:pt x="2604" y="4220"/>
                  </a:lnTo>
                  <a:lnTo>
                    <a:pt x="2627" y="4231"/>
                  </a:lnTo>
                  <a:lnTo>
                    <a:pt x="2649" y="4241"/>
                  </a:lnTo>
                  <a:lnTo>
                    <a:pt x="2674" y="4251"/>
                  </a:lnTo>
                  <a:lnTo>
                    <a:pt x="2699" y="4259"/>
                  </a:lnTo>
                  <a:lnTo>
                    <a:pt x="2723" y="4266"/>
                  </a:lnTo>
                  <a:lnTo>
                    <a:pt x="2749" y="4272"/>
                  </a:lnTo>
                  <a:lnTo>
                    <a:pt x="2774" y="4277"/>
                  </a:lnTo>
                  <a:lnTo>
                    <a:pt x="2800" y="4280"/>
                  </a:lnTo>
                  <a:lnTo>
                    <a:pt x="2827" y="4282"/>
                  </a:lnTo>
                  <a:lnTo>
                    <a:pt x="2853" y="4283"/>
                  </a:lnTo>
                  <a:lnTo>
                    <a:pt x="2880" y="4282"/>
                  </a:lnTo>
                  <a:lnTo>
                    <a:pt x="2908" y="4281"/>
                  </a:lnTo>
                  <a:lnTo>
                    <a:pt x="2935" y="4278"/>
                  </a:lnTo>
                  <a:lnTo>
                    <a:pt x="2963" y="4273"/>
                  </a:lnTo>
                  <a:lnTo>
                    <a:pt x="2990" y="4268"/>
                  </a:lnTo>
                  <a:lnTo>
                    <a:pt x="3016" y="4260"/>
                  </a:lnTo>
                  <a:lnTo>
                    <a:pt x="3042" y="4251"/>
                  </a:lnTo>
                  <a:lnTo>
                    <a:pt x="3067" y="4241"/>
                  </a:lnTo>
                  <a:lnTo>
                    <a:pt x="3092" y="4231"/>
                  </a:lnTo>
                  <a:lnTo>
                    <a:pt x="3116" y="4219"/>
                  </a:lnTo>
                  <a:lnTo>
                    <a:pt x="3139" y="4206"/>
                  </a:lnTo>
                  <a:lnTo>
                    <a:pt x="3161" y="4191"/>
                  </a:lnTo>
                  <a:lnTo>
                    <a:pt x="3183" y="4176"/>
                  </a:lnTo>
                  <a:lnTo>
                    <a:pt x="3204" y="4160"/>
                  </a:lnTo>
                  <a:lnTo>
                    <a:pt x="3224" y="4142"/>
                  </a:lnTo>
                  <a:lnTo>
                    <a:pt x="3243" y="4125"/>
                  </a:lnTo>
                  <a:lnTo>
                    <a:pt x="3262" y="4106"/>
                  </a:lnTo>
                  <a:lnTo>
                    <a:pt x="3278" y="4086"/>
                  </a:lnTo>
                  <a:lnTo>
                    <a:pt x="3295" y="4065"/>
                  </a:lnTo>
                  <a:lnTo>
                    <a:pt x="3310" y="4044"/>
                  </a:lnTo>
                  <a:lnTo>
                    <a:pt x="3324" y="4022"/>
                  </a:lnTo>
                  <a:lnTo>
                    <a:pt x="3338" y="3999"/>
                  </a:lnTo>
                  <a:lnTo>
                    <a:pt x="3349" y="3977"/>
                  </a:lnTo>
                  <a:lnTo>
                    <a:pt x="3361" y="3953"/>
                  </a:lnTo>
                  <a:lnTo>
                    <a:pt x="3370" y="3928"/>
                  </a:lnTo>
                  <a:lnTo>
                    <a:pt x="3379" y="3902"/>
                  </a:lnTo>
                  <a:lnTo>
                    <a:pt x="3387" y="3877"/>
                  </a:lnTo>
                  <a:lnTo>
                    <a:pt x="3393" y="3851"/>
                  </a:lnTo>
                  <a:lnTo>
                    <a:pt x="3398" y="3825"/>
                  </a:lnTo>
                  <a:lnTo>
                    <a:pt x="3402" y="3798"/>
                  </a:lnTo>
                  <a:lnTo>
                    <a:pt x="3404" y="3772"/>
                  </a:lnTo>
                  <a:lnTo>
                    <a:pt x="3405" y="3744"/>
                  </a:lnTo>
                  <a:lnTo>
                    <a:pt x="3405" y="3717"/>
                  </a:lnTo>
                  <a:lnTo>
                    <a:pt x="3403" y="3689"/>
                  </a:lnTo>
                  <a:lnTo>
                    <a:pt x="3400" y="3662"/>
                  </a:lnTo>
                  <a:lnTo>
                    <a:pt x="3391" y="3636"/>
                  </a:lnTo>
                  <a:lnTo>
                    <a:pt x="3382" y="3613"/>
                  </a:lnTo>
                  <a:lnTo>
                    <a:pt x="3373" y="3590"/>
                  </a:lnTo>
                  <a:lnTo>
                    <a:pt x="3364" y="3568"/>
                  </a:lnTo>
                  <a:lnTo>
                    <a:pt x="3355" y="3547"/>
                  </a:lnTo>
                  <a:lnTo>
                    <a:pt x="3345" y="3527"/>
                  </a:lnTo>
                  <a:lnTo>
                    <a:pt x="3335" y="3508"/>
                  </a:lnTo>
                  <a:lnTo>
                    <a:pt x="3325" y="3490"/>
                  </a:lnTo>
                  <a:lnTo>
                    <a:pt x="3305" y="3456"/>
                  </a:lnTo>
                  <a:lnTo>
                    <a:pt x="3284" y="3425"/>
                  </a:lnTo>
                  <a:lnTo>
                    <a:pt x="3262" y="3395"/>
                  </a:lnTo>
                  <a:lnTo>
                    <a:pt x="3240" y="3365"/>
                  </a:lnTo>
                  <a:lnTo>
                    <a:pt x="3195" y="3310"/>
                  </a:lnTo>
                  <a:lnTo>
                    <a:pt x="3148" y="3254"/>
                  </a:lnTo>
                  <a:lnTo>
                    <a:pt x="3125" y="3223"/>
                  </a:lnTo>
                  <a:lnTo>
                    <a:pt x="3102" y="3191"/>
                  </a:lnTo>
                  <a:lnTo>
                    <a:pt x="3079" y="3157"/>
                  </a:lnTo>
                  <a:lnTo>
                    <a:pt x="3056" y="3119"/>
                  </a:lnTo>
                  <a:lnTo>
                    <a:pt x="4254" y="2950"/>
                  </a:lnTo>
                  <a:lnTo>
                    <a:pt x="4086" y="1764"/>
                  </a:lnTo>
                  <a:close/>
                </a:path>
              </a:pathLst>
            </a:cu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sz="2000">
                <a:latin typeface="Times New Roman" panose="02020603050405020304" pitchFamily="18" charset="0"/>
                <a:cs typeface="Times New Roman" panose="02020603050405020304" pitchFamily="18" charset="0"/>
              </a:endParaRPr>
            </a:p>
          </p:txBody>
        </p:sp>
        <p:sp>
          <p:nvSpPr>
            <p:cNvPr id="58" name="Oval 40">
              <a:extLst>
                <a:ext uri="{FF2B5EF4-FFF2-40B4-BE49-F238E27FC236}">
                  <a16:creationId xmlns:a16="http://schemas.microsoft.com/office/drawing/2014/main" id="{90F220B2-A5F0-4D14-9FAB-2FDEFB94C55C}"/>
                </a:ext>
              </a:extLst>
            </p:cNvPr>
            <p:cNvSpPr/>
            <p:nvPr/>
          </p:nvSpPr>
          <p:spPr>
            <a:xfrm>
              <a:off x="-748169" y="2948804"/>
              <a:ext cx="695325" cy="561127"/>
            </a:xfrm>
            <a:prstGeom prst="ellipse">
              <a:avLst/>
            </a:prstGeom>
            <a:solidFill>
              <a:srgbClr val="C00000"/>
            </a:solidFill>
            <a:ln/>
          </p:spPr>
          <p:style>
            <a:lnRef idx="3">
              <a:schemeClr val="lt1"/>
            </a:lnRef>
            <a:fillRef idx="1">
              <a:schemeClr val="accent6"/>
            </a:fillRef>
            <a:effectRef idx="1">
              <a:schemeClr val="accent6"/>
            </a:effectRef>
            <a:fontRef idx="minor">
              <a:schemeClr val="lt1"/>
            </a:fontRef>
          </p:style>
          <p:txBody>
            <a:bodyPr anchor="ctr"/>
            <a:lstStyle/>
            <a:p>
              <a:pPr algn="ctr">
                <a:defRPr/>
              </a:pPr>
              <a:endParaRPr lang="vi-VN" sz="2000">
                <a:latin typeface="Times New Roman" panose="02020603050405020304" pitchFamily="18" charset="0"/>
                <a:cs typeface="Times New Roman" panose="02020603050405020304" pitchFamily="18" charset="0"/>
              </a:endParaRPr>
            </a:p>
          </p:txBody>
        </p:sp>
        <p:sp>
          <p:nvSpPr>
            <p:cNvPr id="59" name="TextBox 47"/>
            <p:cNvSpPr txBox="1">
              <a:spLocks noChangeArrowheads="1"/>
            </p:cNvSpPr>
            <p:nvPr/>
          </p:nvSpPr>
          <p:spPr bwMode="auto">
            <a:xfrm>
              <a:off x="45506" y="2361043"/>
              <a:ext cx="5694752" cy="282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endParaRPr lang="vi-VN" altLang="fr-FR" sz="2000" dirty="0">
                <a:latin typeface="Times New Roman" panose="02020603050405020304" pitchFamily="18" charset="0"/>
                <a:ea typeface="Poppins SemiBold" pitchFamily="2" charset="0"/>
                <a:cs typeface="Times New Roman" panose="02020603050405020304" pitchFamily="18" charset="0"/>
              </a:endParaRPr>
            </a:p>
          </p:txBody>
        </p:sp>
        <p:sp>
          <p:nvSpPr>
            <p:cNvPr id="60" name="Oval 49">
              <a:extLst>
                <a:ext uri="{FF2B5EF4-FFF2-40B4-BE49-F238E27FC236}">
                  <a16:creationId xmlns:a16="http://schemas.microsoft.com/office/drawing/2014/main" id="{64A458E4-3FD5-439D-83BD-7F8D7E29AA4E}"/>
                </a:ext>
              </a:extLst>
            </p:cNvPr>
            <p:cNvSpPr/>
            <p:nvPr/>
          </p:nvSpPr>
          <p:spPr>
            <a:xfrm>
              <a:off x="-748169" y="1360223"/>
              <a:ext cx="695325" cy="561127"/>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vi-VN" sz="2000" dirty="0">
                <a:latin typeface="Times New Roman" panose="02020603050405020304" pitchFamily="18" charset="0"/>
                <a:cs typeface="Times New Roman" panose="02020603050405020304" pitchFamily="18" charset="0"/>
              </a:endParaRPr>
            </a:p>
          </p:txBody>
        </p:sp>
        <p:sp>
          <p:nvSpPr>
            <p:cNvPr id="61" name="TextBox 50"/>
            <p:cNvSpPr txBox="1">
              <a:spLocks noChangeArrowheads="1"/>
            </p:cNvSpPr>
            <p:nvPr/>
          </p:nvSpPr>
          <p:spPr bwMode="auto">
            <a:xfrm>
              <a:off x="104726" y="1420157"/>
              <a:ext cx="5694752" cy="282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endParaRPr lang="vi-VN" altLang="fr-FR" sz="2000" dirty="0">
                <a:latin typeface="Times New Roman" panose="02020603050405020304" pitchFamily="18" charset="0"/>
                <a:ea typeface="Poppins SemiBold" pitchFamily="2" charset="0"/>
                <a:cs typeface="Times New Roman" panose="02020603050405020304" pitchFamily="18" charset="0"/>
              </a:endParaRPr>
            </a:p>
          </p:txBody>
        </p:sp>
        <p:cxnSp>
          <p:nvCxnSpPr>
            <p:cNvPr id="63" name="Straight Connector 3">
              <a:extLst>
                <a:ext uri="{FF2B5EF4-FFF2-40B4-BE49-F238E27FC236}">
                  <a16:creationId xmlns:a16="http://schemas.microsoft.com/office/drawing/2014/main" id="{86E718A9-0222-4271-9F4B-D9612E1F4A09}"/>
                </a:ext>
              </a:extLst>
            </p:cNvPr>
            <p:cNvCxnSpPr/>
            <p:nvPr/>
          </p:nvCxnSpPr>
          <p:spPr>
            <a:xfrm>
              <a:off x="-162082" y="3887396"/>
              <a:ext cx="4854575" cy="0"/>
            </a:xfrm>
            <a:prstGeom prst="line">
              <a:avLst/>
            </a:prstGeom>
            <a:ln>
              <a:solidFill>
                <a:srgbClr val="00B050"/>
              </a:solidFill>
              <a:prstDash val="lgDash"/>
              <a:headEnd type="oval"/>
              <a:tailEnd type="oval"/>
            </a:ln>
          </p:spPr>
          <p:style>
            <a:lnRef idx="1">
              <a:schemeClr val="accent1"/>
            </a:lnRef>
            <a:fillRef idx="0">
              <a:schemeClr val="accent1"/>
            </a:fillRef>
            <a:effectRef idx="0">
              <a:schemeClr val="accent1"/>
            </a:effectRef>
            <a:fontRef idx="minor">
              <a:schemeClr val="tx1"/>
            </a:fontRef>
          </p:style>
        </p:cxnSp>
      </p:grpSp>
      <p:cxnSp>
        <p:nvCxnSpPr>
          <p:cNvPr id="65" name="Straight Connector 57">
            <a:extLst>
              <a:ext uri="{FF2B5EF4-FFF2-40B4-BE49-F238E27FC236}">
                <a16:creationId xmlns:a16="http://schemas.microsoft.com/office/drawing/2014/main" id="{22CD3D4C-42FB-4DAA-8A7E-A8BE96464269}"/>
              </a:ext>
            </a:extLst>
          </p:cNvPr>
          <p:cNvCxnSpPr/>
          <p:nvPr/>
        </p:nvCxnSpPr>
        <p:spPr>
          <a:xfrm>
            <a:off x="1105337" y="3357144"/>
            <a:ext cx="4675583" cy="0"/>
          </a:xfrm>
          <a:prstGeom prst="line">
            <a:avLst/>
          </a:prstGeom>
          <a:ln>
            <a:solidFill>
              <a:srgbClr val="00B050"/>
            </a:solidFill>
            <a:prstDash val="lgDash"/>
            <a:headEnd type="oval"/>
            <a:tailEnd type="ova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1F3132CD-AE7E-47B2-9533-4FDAAE6900C3}"/>
              </a:ext>
            </a:extLst>
          </p:cNvPr>
          <p:cNvSpPr/>
          <p:nvPr/>
        </p:nvSpPr>
        <p:spPr>
          <a:xfrm>
            <a:off x="971511" y="2200822"/>
            <a:ext cx="6096000" cy="830997"/>
          </a:xfrm>
          <a:prstGeom prst="rect">
            <a:avLst/>
          </a:prstGeom>
        </p:spPr>
        <p:txBody>
          <a:bodyPr>
            <a:spAutoFit/>
          </a:bodyPr>
          <a:lstStyle/>
          <a:p>
            <a:pPr lvl="1"/>
            <a:r>
              <a:rPr lang="en-US" sz="2400" dirty="0">
                <a:solidFill>
                  <a:srgbClr val="000000"/>
                </a:solidFill>
                <a:latin typeface="Times New Roman" panose="02020603050405020304" pitchFamily="18" charset="0"/>
                <a:cs typeface="Times New Roman" panose="02020603050405020304" pitchFamily="18" charset="0"/>
              </a:rPr>
              <a:t>Enrich the Moroccan DiMorph linguistic resources.</a:t>
            </a:r>
          </a:p>
        </p:txBody>
      </p:sp>
      <p:sp>
        <p:nvSpPr>
          <p:cNvPr id="7" name="Rectangle 6">
            <a:extLst>
              <a:ext uri="{FF2B5EF4-FFF2-40B4-BE49-F238E27FC236}">
                <a16:creationId xmlns:a16="http://schemas.microsoft.com/office/drawing/2014/main" id="{46D23D49-ED14-45F7-AE5C-310A6F08A220}"/>
              </a:ext>
            </a:extLst>
          </p:cNvPr>
          <p:cNvSpPr/>
          <p:nvPr/>
        </p:nvSpPr>
        <p:spPr>
          <a:xfrm>
            <a:off x="1222045" y="3855548"/>
            <a:ext cx="5739334" cy="830997"/>
          </a:xfrm>
          <a:prstGeom prst="rect">
            <a:avLst/>
          </a:prstGeom>
        </p:spPr>
        <p:txBody>
          <a:bodyPr wrap="square">
            <a:spAutoFit/>
          </a:bodyPr>
          <a:lstStyle/>
          <a:p>
            <a:r>
              <a:rPr lang="en-US" sz="2400" dirty="0">
                <a:solidFill>
                  <a:srgbClr val="000000"/>
                </a:solidFill>
                <a:latin typeface="Times New Roman" panose="02020603050405020304" pitchFamily="18" charset="0"/>
                <a:cs typeface="Times New Roman" panose="02020603050405020304" pitchFamily="18" charset="0"/>
              </a:rPr>
              <a:t>Apply deep learning strategies to annotate the Moroccan corpus.</a:t>
            </a:r>
          </a:p>
        </p:txBody>
      </p:sp>
      <p:sp>
        <p:nvSpPr>
          <p:cNvPr id="35" name="Rectangle: Rounded Corners 34">
            <a:extLst>
              <a:ext uri="{FF2B5EF4-FFF2-40B4-BE49-F238E27FC236}">
                <a16:creationId xmlns:a16="http://schemas.microsoft.com/office/drawing/2014/main" id="{F8332EF3-E091-477C-ADB5-9A1A25E27155}"/>
              </a:ext>
            </a:extLst>
          </p:cNvPr>
          <p:cNvSpPr/>
          <p:nvPr/>
        </p:nvSpPr>
        <p:spPr>
          <a:xfrm>
            <a:off x="206062" y="218942"/>
            <a:ext cx="3368411" cy="428252"/>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fr-FR" sz="2800" dirty="0">
                <a:solidFill>
                  <a:schemeClr val="tx2">
                    <a:lumMod val="50000"/>
                  </a:schemeClr>
                </a:solidFill>
                <a:latin typeface="Poppins SemiBold" pitchFamily="2" charset="0"/>
                <a:ea typeface="Poppins SemiBold" pitchFamily="2" charset="0"/>
                <a:cs typeface="Poppins SemiBold" pitchFamily="2" charset="0"/>
              </a:rPr>
              <a:t>Perspectives</a:t>
            </a:r>
            <a:endParaRPr lang="en-US" sz="2800" dirty="0"/>
          </a:p>
        </p:txBody>
      </p:sp>
      <p:sp>
        <p:nvSpPr>
          <p:cNvPr id="27" name="Rectangle: Rounded Corners 26">
            <a:extLst>
              <a:ext uri="{FF2B5EF4-FFF2-40B4-BE49-F238E27FC236}">
                <a16:creationId xmlns:a16="http://schemas.microsoft.com/office/drawing/2014/main" id="{8416717D-66D8-422C-AC5A-1B50F77BFB5B}"/>
              </a:ext>
            </a:extLst>
          </p:cNvPr>
          <p:cNvSpPr/>
          <p:nvPr/>
        </p:nvSpPr>
        <p:spPr>
          <a:xfrm>
            <a:off x="11456795" y="6320579"/>
            <a:ext cx="615696" cy="409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31</a:t>
            </a:r>
          </a:p>
        </p:txBody>
      </p:sp>
    </p:spTree>
    <p:extLst>
      <p:ext uri="{BB962C8B-B14F-4D97-AF65-F5344CB8AC3E}">
        <p14:creationId xmlns:p14="http://schemas.microsoft.com/office/powerpoint/2010/main" val="2386667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outVertical)">
                                      <p:cBhvr>
                                        <p:cTn id="7" dur="500"/>
                                        <p:tgtEl>
                                          <p:spTgt spid="40"/>
                                        </p:tgtEl>
                                      </p:cBhvr>
                                    </p:animEffect>
                                  </p:childTnLst>
                                </p:cTn>
                              </p:par>
                              <p:par>
                                <p:cTn id="8" presetID="16" presetClass="entr" presetSubtype="37"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barn(outVertical)">
                                      <p:cBhvr>
                                        <p:cTn id="10" dur="500"/>
                                        <p:tgtEl>
                                          <p:spTgt spid="65"/>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outVertical)">
                                      <p:cBhvr>
                                        <p:cTn id="13" dur="500"/>
                                        <p:tgtEl>
                                          <p:spTgt spid="5"/>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outVertic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960AAB-0F2C-4692-A23A-ADFEE6F24E4F}"/>
              </a:ext>
            </a:extLst>
          </p:cNvPr>
          <p:cNvSpPr/>
          <p:nvPr/>
        </p:nvSpPr>
        <p:spPr>
          <a:xfrm>
            <a:off x="1175293" y="1620562"/>
            <a:ext cx="9135307" cy="3046988"/>
          </a:xfrm>
          <a:prstGeom prst="rect">
            <a:avLst/>
          </a:prstGeom>
        </p:spPr>
        <p:txBody>
          <a:bodyPr wrap="square">
            <a:spAutoFit/>
          </a:bodyPr>
          <a:lstStyle/>
          <a:p>
            <a:pPr algn="ctr"/>
            <a:r>
              <a:rPr lang="fr-FR" sz="9600" b="1" i="1" dirty="0">
                <a:ln w="12700">
                  <a:solidFill>
                    <a:schemeClr val="accent3">
                      <a:lumMod val="50000"/>
                    </a:schemeClr>
                  </a:solidFill>
                  <a:prstDash val="solid"/>
                </a:ln>
                <a:solidFill>
                  <a:schemeClr val="accent1"/>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Thank you for your attention</a:t>
            </a:r>
            <a:endParaRPr lang="fr-FR" sz="7200" b="1" i="1" dirty="0">
              <a:ln w="12700">
                <a:solidFill>
                  <a:schemeClr val="accent3">
                    <a:lumMod val="50000"/>
                  </a:schemeClr>
                </a:solidFill>
                <a:prstDash val="solid"/>
              </a:ln>
              <a:solidFill>
                <a:schemeClr val="accent1"/>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F8C14A5-9687-4232-9C73-DD63FE4DA3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5" y="135761"/>
            <a:ext cx="2800350" cy="940836"/>
          </a:xfrm>
          <a:prstGeom prst="rect">
            <a:avLst/>
          </a:prstGeom>
        </p:spPr>
      </p:pic>
      <p:pic>
        <p:nvPicPr>
          <p:cNvPr id="5" name="Picture 2" descr="Faculté des Sciences - UMP Oujda">
            <a:extLst>
              <a:ext uri="{FF2B5EF4-FFF2-40B4-BE49-F238E27FC236}">
                <a16:creationId xmlns:a16="http://schemas.microsoft.com/office/drawing/2014/main" id="{F2A94A72-6666-4D5E-ACE7-A25F2C82CA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0895" y="-67734"/>
            <a:ext cx="1771650" cy="17716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00335DE-9F41-42BF-B37D-6C1794800D93}"/>
              </a:ext>
            </a:extLst>
          </p:cNvPr>
          <p:cNvPicPr>
            <a:picLocks noChangeAspect="1"/>
          </p:cNvPicPr>
          <p:nvPr/>
        </p:nvPicPr>
        <p:blipFill rotWithShape="1">
          <a:blip r:embed="rId5">
            <a:extLst>
              <a:ext uri="{28A0092B-C50C-407E-A947-70E740481C1C}">
                <a14:useLocalDpi xmlns:a14="http://schemas.microsoft.com/office/drawing/2010/main" val="0"/>
              </a:ext>
            </a:extLst>
          </a:blip>
          <a:srcRect r="79014" b="-16187"/>
          <a:stretch/>
        </p:blipFill>
        <p:spPr>
          <a:xfrm>
            <a:off x="10529931" y="4759016"/>
            <a:ext cx="1270861" cy="1594238"/>
          </a:xfrm>
          <a:prstGeom prst="rect">
            <a:avLst/>
          </a:prstGeom>
        </p:spPr>
      </p:pic>
      <p:sp>
        <p:nvSpPr>
          <p:cNvPr id="10" name="TextBox 9">
            <a:extLst>
              <a:ext uri="{FF2B5EF4-FFF2-40B4-BE49-F238E27FC236}">
                <a16:creationId xmlns:a16="http://schemas.microsoft.com/office/drawing/2014/main" id="{70B3A2E2-2822-48B0-9966-0243979BDF4E}"/>
              </a:ext>
            </a:extLst>
          </p:cNvPr>
          <p:cNvSpPr txBox="1"/>
          <p:nvPr/>
        </p:nvSpPr>
        <p:spPr>
          <a:xfrm>
            <a:off x="2555835" y="4968259"/>
            <a:ext cx="7080330" cy="1384995"/>
          </a:xfrm>
          <a:prstGeom prst="rect">
            <a:avLst/>
          </a:prstGeom>
          <a:noFill/>
        </p:spPr>
        <p:txBody>
          <a:bodyPr wrap="square" rtlCol="0">
            <a:spAutoFit/>
          </a:bodyPr>
          <a:lstStyle/>
          <a:p>
            <a:r>
              <a:rPr lang="en-US" sz="2800" dirty="0">
                <a:ln w="0"/>
                <a:solidFill>
                  <a:schemeClr val="accent1"/>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Nadia khlif		 nadia.khlif@ilc.cnr.it</a:t>
            </a:r>
          </a:p>
          <a:p>
            <a:r>
              <a:rPr lang="en-US" sz="2800" dirty="0">
                <a:ln w="0"/>
                <a:solidFill>
                  <a:schemeClr val="accent1"/>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Giulia Benotto	 giulia.benotto@ilc.cnr.it</a:t>
            </a:r>
          </a:p>
          <a:p>
            <a:r>
              <a:rPr lang="en-US" sz="2800" dirty="0">
                <a:ln w="0"/>
                <a:solidFill>
                  <a:schemeClr val="accent1"/>
                </a:solidFill>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Ouafae Nahli	 ouafae.nahli@ilc.cnr.it</a:t>
            </a:r>
          </a:p>
        </p:txBody>
      </p:sp>
    </p:spTree>
    <p:extLst>
      <p:ext uri="{BB962C8B-B14F-4D97-AF65-F5344CB8AC3E}">
        <p14:creationId xmlns:p14="http://schemas.microsoft.com/office/powerpoint/2010/main" val="246408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3550AE0-75A0-48C7-A87E-8C72252509A2}"/>
              </a:ext>
            </a:extLst>
          </p:cNvPr>
          <p:cNvGraphicFramePr/>
          <p:nvPr>
            <p:extLst>
              <p:ext uri="{D42A27DB-BD31-4B8C-83A1-F6EECF244321}">
                <p14:modId xmlns:p14="http://schemas.microsoft.com/office/powerpoint/2010/main" val="2763336125"/>
              </p:ext>
            </p:extLst>
          </p:nvPr>
        </p:nvGraphicFramePr>
        <p:xfrm>
          <a:off x="1972590" y="112104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Rounded Corners 17">
            <a:extLst>
              <a:ext uri="{FF2B5EF4-FFF2-40B4-BE49-F238E27FC236}">
                <a16:creationId xmlns:a16="http://schemas.microsoft.com/office/drawing/2014/main" id="{5B1CAAD4-FC51-4B40-8A80-E3F652A9ABE7}"/>
              </a:ext>
            </a:extLst>
          </p:cNvPr>
          <p:cNvSpPr/>
          <p:nvPr/>
        </p:nvSpPr>
        <p:spPr>
          <a:xfrm>
            <a:off x="206062" y="218942"/>
            <a:ext cx="5079170" cy="585730"/>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ln w="0"/>
                <a:solidFill>
                  <a:schemeClr val="tx1"/>
                </a:solidFill>
                <a:effectLst>
                  <a:outerShdw blurRad="38100" dist="25400" dir="5400000" algn="ctr" rotWithShape="0">
                    <a:srgbClr val="6E747A">
                      <a:alpha val="43000"/>
                    </a:srgbClr>
                  </a:outerShdw>
                </a:effectLst>
              </a:rPr>
              <a:t>Arabic Language &amp; Darija dialect</a:t>
            </a:r>
          </a:p>
        </p:txBody>
      </p:sp>
      <p:sp>
        <p:nvSpPr>
          <p:cNvPr id="4" name="Rectangle: Rounded Corners 3">
            <a:extLst>
              <a:ext uri="{FF2B5EF4-FFF2-40B4-BE49-F238E27FC236}">
                <a16:creationId xmlns:a16="http://schemas.microsoft.com/office/drawing/2014/main" id="{FF49E77B-92B0-4BA3-8655-BA348E21C01A}"/>
              </a:ext>
            </a:extLst>
          </p:cNvPr>
          <p:cNvSpPr/>
          <p:nvPr/>
        </p:nvSpPr>
        <p:spPr>
          <a:xfrm>
            <a:off x="11456795" y="6320579"/>
            <a:ext cx="615696" cy="409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4</a:t>
            </a:r>
          </a:p>
        </p:txBody>
      </p:sp>
    </p:spTree>
    <p:extLst>
      <p:ext uri="{BB962C8B-B14F-4D97-AF65-F5344CB8AC3E}">
        <p14:creationId xmlns:p14="http://schemas.microsoft.com/office/powerpoint/2010/main" val="959832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graphicEl>
                                              <a:dgm id="{DA9BDE03-BC55-4ABA-8168-E02E7F25F0FC}"/>
                                            </p:graphicEl>
                                          </p:spTgt>
                                        </p:tgtEl>
                                        <p:attrNameLst>
                                          <p:attrName>style.visibility</p:attrName>
                                        </p:attrNameLst>
                                      </p:cBhvr>
                                      <p:to>
                                        <p:strVal val="visible"/>
                                      </p:to>
                                    </p:set>
                                    <p:animEffect transition="in" filter="fade">
                                      <p:cBhvr>
                                        <p:cTn id="7" dur="1000"/>
                                        <p:tgtEl>
                                          <p:spTgt spid="2">
                                            <p:graphicEl>
                                              <a:dgm id="{DA9BDE03-BC55-4ABA-8168-E02E7F25F0FC}"/>
                                            </p:graphicEl>
                                          </p:spTgt>
                                        </p:tgtEl>
                                      </p:cBhvr>
                                    </p:animEffect>
                                    <p:anim calcmode="lin" valueType="num">
                                      <p:cBhvr>
                                        <p:cTn id="8" dur="1000" fill="hold"/>
                                        <p:tgtEl>
                                          <p:spTgt spid="2">
                                            <p:graphicEl>
                                              <a:dgm id="{DA9BDE03-BC55-4ABA-8168-E02E7F25F0FC}"/>
                                            </p:graphicEl>
                                          </p:spTgt>
                                        </p:tgtEl>
                                        <p:attrNameLst>
                                          <p:attrName>ppt_x</p:attrName>
                                        </p:attrNameLst>
                                      </p:cBhvr>
                                      <p:tavLst>
                                        <p:tav tm="0">
                                          <p:val>
                                            <p:strVal val="#ppt_x"/>
                                          </p:val>
                                        </p:tav>
                                        <p:tav tm="100000">
                                          <p:val>
                                            <p:strVal val="#ppt_x"/>
                                          </p:val>
                                        </p:tav>
                                      </p:tavLst>
                                    </p:anim>
                                    <p:anim calcmode="lin" valueType="num">
                                      <p:cBhvr>
                                        <p:cTn id="9" dur="1000" fill="hold"/>
                                        <p:tgtEl>
                                          <p:spTgt spid="2">
                                            <p:graphicEl>
                                              <a:dgm id="{DA9BDE03-BC55-4ABA-8168-E02E7F25F0FC}"/>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2">
                                            <p:graphicEl>
                                              <a:dgm id="{CDDD5786-617C-4822-A769-1474EFECAFBA}"/>
                                            </p:graphicEl>
                                          </p:spTgt>
                                        </p:tgtEl>
                                        <p:attrNameLst>
                                          <p:attrName>style.visibility</p:attrName>
                                        </p:attrNameLst>
                                      </p:cBhvr>
                                      <p:to>
                                        <p:strVal val="visible"/>
                                      </p:to>
                                    </p:set>
                                    <p:animEffect transition="in" filter="fade">
                                      <p:cBhvr>
                                        <p:cTn id="14" dur="1000"/>
                                        <p:tgtEl>
                                          <p:spTgt spid="2">
                                            <p:graphicEl>
                                              <a:dgm id="{CDDD5786-617C-4822-A769-1474EFECAFBA}"/>
                                            </p:graphicEl>
                                          </p:spTgt>
                                        </p:tgtEl>
                                      </p:cBhvr>
                                    </p:animEffect>
                                    <p:anim calcmode="lin" valueType="num">
                                      <p:cBhvr>
                                        <p:cTn id="15" dur="1000" fill="hold"/>
                                        <p:tgtEl>
                                          <p:spTgt spid="2">
                                            <p:graphicEl>
                                              <a:dgm id="{CDDD5786-617C-4822-A769-1474EFECAFBA}"/>
                                            </p:graphicEl>
                                          </p:spTgt>
                                        </p:tgtEl>
                                        <p:attrNameLst>
                                          <p:attrName>ppt_x</p:attrName>
                                        </p:attrNameLst>
                                      </p:cBhvr>
                                      <p:tavLst>
                                        <p:tav tm="0">
                                          <p:val>
                                            <p:strVal val="#ppt_x"/>
                                          </p:val>
                                        </p:tav>
                                        <p:tav tm="100000">
                                          <p:val>
                                            <p:strVal val="#ppt_x"/>
                                          </p:val>
                                        </p:tav>
                                      </p:tavLst>
                                    </p:anim>
                                    <p:anim calcmode="lin" valueType="num">
                                      <p:cBhvr>
                                        <p:cTn id="16" dur="1000" fill="hold"/>
                                        <p:tgtEl>
                                          <p:spTgt spid="2">
                                            <p:graphicEl>
                                              <a:dgm id="{CDDD5786-617C-4822-A769-1474EFECAFBA}"/>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
                                            <p:graphicEl>
                                              <a:dgm id="{8C2C5A42-1397-4384-A9D8-6220019B29F4}"/>
                                            </p:graphicEl>
                                          </p:spTgt>
                                        </p:tgtEl>
                                        <p:attrNameLst>
                                          <p:attrName>style.visibility</p:attrName>
                                        </p:attrNameLst>
                                      </p:cBhvr>
                                      <p:to>
                                        <p:strVal val="visible"/>
                                      </p:to>
                                    </p:set>
                                    <p:animEffect transition="in" filter="fade">
                                      <p:cBhvr>
                                        <p:cTn id="21" dur="1000"/>
                                        <p:tgtEl>
                                          <p:spTgt spid="2">
                                            <p:graphicEl>
                                              <a:dgm id="{8C2C5A42-1397-4384-A9D8-6220019B29F4}"/>
                                            </p:graphicEl>
                                          </p:spTgt>
                                        </p:tgtEl>
                                      </p:cBhvr>
                                    </p:animEffect>
                                    <p:anim calcmode="lin" valueType="num">
                                      <p:cBhvr>
                                        <p:cTn id="22" dur="1000" fill="hold"/>
                                        <p:tgtEl>
                                          <p:spTgt spid="2">
                                            <p:graphicEl>
                                              <a:dgm id="{8C2C5A42-1397-4384-A9D8-6220019B29F4}"/>
                                            </p:graphicEl>
                                          </p:spTgt>
                                        </p:tgtEl>
                                        <p:attrNameLst>
                                          <p:attrName>ppt_x</p:attrName>
                                        </p:attrNameLst>
                                      </p:cBhvr>
                                      <p:tavLst>
                                        <p:tav tm="0">
                                          <p:val>
                                            <p:strVal val="#ppt_x"/>
                                          </p:val>
                                        </p:tav>
                                        <p:tav tm="100000">
                                          <p:val>
                                            <p:strVal val="#ppt_x"/>
                                          </p:val>
                                        </p:tav>
                                      </p:tavLst>
                                    </p:anim>
                                    <p:anim calcmode="lin" valueType="num">
                                      <p:cBhvr>
                                        <p:cTn id="23" dur="1000" fill="hold"/>
                                        <p:tgtEl>
                                          <p:spTgt spid="2">
                                            <p:graphicEl>
                                              <a:dgm id="{8C2C5A42-1397-4384-A9D8-6220019B29F4}"/>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2">
                                            <p:graphicEl>
                                              <a:dgm id="{1D5CDDD1-EF2E-4C6D-AFC2-419C02A4C784}"/>
                                            </p:graphicEl>
                                          </p:spTgt>
                                        </p:tgtEl>
                                        <p:attrNameLst>
                                          <p:attrName>style.visibility</p:attrName>
                                        </p:attrNameLst>
                                      </p:cBhvr>
                                      <p:to>
                                        <p:strVal val="visible"/>
                                      </p:to>
                                    </p:set>
                                    <p:animEffect transition="in" filter="fade">
                                      <p:cBhvr>
                                        <p:cTn id="28" dur="1000"/>
                                        <p:tgtEl>
                                          <p:spTgt spid="2">
                                            <p:graphicEl>
                                              <a:dgm id="{1D5CDDD1-EF2E-4C6D-AFC2-419C02A4C784}"/>
                                            </p:graphicEl>
                                          </p:spTgt>
                                        </p:tgtEl>
                                      </p:cBhvr>
                                    </p:animEffect>
                                    <p:anim calcmode="lin" valueType="num">
                                      <p:cBhvr>
                                        <p:cTn id="29" dur="1000" fill="hold"/>
                                        <p:tgtEl>
                                          <p:spTgt spid="2">
                                            <p:graphicEl>
                                              <a:dgm id="{1D5CDDD1-EF2E-4C6D-AFC2-419C02A4C784}"/>
                                            </p:graphicEl>
                                          </p:spTgt>
                                        </p:tgtEl>
                                        <p:attrNameLst>
                                          <p:attrName>ppt_x</p:attrName>
                                        </p:attrNameLst>
                                      </p:cBhvr>
                                      <p:tavLst>
                                        <p:tav tm="0">
                                          <p:val>
                                            <p:strVal val="#ppt_x"/>
                                          </p:val>
                                        </p:tav>
                                        <p:tav tm="100000">
                                          <p:val>
                                            <p:strVal val="#ppt_x"/>
                                          </p:val>
                                        </p:tav>
                                      </p:tavLst>
                                    </p:anim>
                                    <p:anim calcmode="lin" valueType="num">
                                      <p:cBhvr>
                                        <p:cTn id="30" dur="1000" fill="hold"/>
                                        <p:tgtEl>
                                          <p:spTgt spid="2">
                                            <p:graphicEl>
                                              <a:dgm id="{1D5CDDD1-EF2E-4C6D-AFC2-419C02A4C784}"/>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2">
                                            <p:graphicEl>
                                              <a:dgm id="{5810B8F7-7FDF-4030-BA04-2430E0339395}"/>
                                            </p:graphicEl>
                                          </p:spTgt>
                                        </p:tgtEl>
                                        <p:attrNameLst>
                                          <p:attrName>style.visibility</p:attrName>
                                        </p:attrNameLst>
                                      </p:cBhvr>
                                      <p:to>
                                        <p:strVal val="visible"/>
                                      </p:to>
                                    </p:set>
                                    <p:animEffect transition="in" filter="fade">
                                      <p:cBhvr>
                                        <p:cTn id="35" dur="1000"/>
                                        <p:tgtEl>
                                          <p:spTgt spid="2">
                                            <p:graphicEl>
                                              <a:dgm id="{5810B8F7-7FDF-4030-BA04-2430E0339395}"/>
                                            </p:graphicEl>
                                          </p:spTgt>
                                        </p:tgtEl>
                                      </p:cBhvr>
                                    </p:animEffect>
                                    <p:anim calcmode="lin" valueType="num">
                                      <p:cBhvr>
                                        <p:cTn id="36" dur="1000" fill="hold"/>
                                        <p:tgtEl>
                                          <p:spTgt spid="2">
                                            <p:graphicEl>
                                              <a:dgm id="{5810B8F7-7FDF-4030-BA04-2430E0339395}"/>
                                            </p:graphicEl>
                                          </p:spTgt>
                                        </p:tgtEl>
                                        <p:attrNameLst>
                                          <p:attrName>ppt_x</p:attrName>
                                        </p:attrNameLst>
                                      </p:cBhvr>
                                      <p:tavLst>
                                        <p:tav tm="0">
                                          <p:val>
                                            <p:strVal val="#ppt_x"/>
                                          </p:val>
                                        </p:tav>
                                        <p:tav tm="100000">
                                          <p:val>
                                            <p:strVal val="#ppt_x"/>
                                          </p:val>
                                        </p:tav>
                                      </p:tavLst>
                                    </p:anim>
                                    <p:anim calcmode="lin" valueType="num">
                                      <p:cBhvr>
                                        <p:cTn id="37" dur="1000" fill="hold"/>
                                        <p:tgtEl>
                                          <p:spTgt spid="2">
                                            <p:graphicEl>
                                              <a:dgm id="{5810B8F7-7FDF-4030-BA04-2430E0339395}"/>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2">
                                            <p:graphicEl>
                                              <a:dgm id="{BD715426-4F3F-40B9-91B4-704A2DA38CD6}"/>
                                            </p:graphicEl>
                                          </p:spTgt>
                                        </p:tgtEl>
                                        <p:attrNameLst>
                                          <p:attrName>style.visibility</p:attrName>
                                        </p:attrNameLst>
                                      </p:cBhvr>
                                      <p:to>
                                        <p:strVal val="visible"/>
                                      </p:to>
                                    </p:set>
                                    <p:animEffect transition="in" filter="fade">
                                      <p:cBhvr>
                                        <p:cTn id="42" dur="1000"/>
                                        <p:tgtEl>
                                          <p:spTgt spid="2">
                                            <p:graphicEl>
                                              <a:dgm id="{BD715426-4F3F-40B9-91B4-704A2DA38CD6}"/>
                                            </p:graphicEl>
                                          </p:spTgt>
                                        </p:tgtEl>
                                      </p:cBhvr>
                                    </p:animEffect>
                                    <p:anim calcmode="lin" valueType="num">
                                      <p:cBhvr>
                                        <p:cTn id="43" dur="1000" fill="hold"/>
                                        <p:tgtEl>
                                          <p:spTgt spid="2">
                                            <p:graphicEl>
                                              <a:dgm id="{BD715426-4F3F-40B9-91B4-704A2DA38CD6}"/>
                                            </p:graphicEl>
                                          </p:spTgt>
                                        </p:tgtEl>
                                        <p:attrNameLst>
                                          <p:attrName>ppt_x</p:attrName>
                                        </p:attrNameLst>
                                      </p:cBhvr>
                                      <p:tavLst>
                                        <p:tav tm="0">
                                          <p:val>
                                            <p:strVal val="#ppt_x"/>
                                          </p:val>
                                        </p:tav>
                                        <p:tav tm="100000">
                                          <p:val>
                                            <p:strVal val="#ppt_x"/>
                                          </p:val>
                                        </p:tav>
                                      </p:tavLst>
                                    </p:anim>
                                    <p:anim calcmode="lin" valueType="num">
                                      <p:cBhvr>
                                        <p:cTn id="44" dur="1000" fill="hold"/>
                                        <p:tgtEl>
                                          <p:spTgt spid="2">
                                            <p:graphicEl>
                                              <a:dgm id="{BD715426-4F3F-40B9-91B4-704A2DA38CD6}"/>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a:extLst>
              <a:ext uri="{FF2B5EF4-FFF2-40B4-BE49-F238E27FC236}">
                <a16:creationId xmlns:a16="http://schemas.microsoft.com/office/drawing/2014/main" id="{851838A3-5548-4521-B319-98211129509E}"/>
              </a:ext>
            </a:extLst>
          </p:cNvPr>
          <p:cNvCxnSpPr>
            <a:cxnSpLocks/>
            <a:stCxn id="61" idx="2"/>
          </p:cNvCxnSpPr>
          <p:nvPr/>
        </p:nvCxnSpPr>
        <p:spPr>
          <a:xfrm>
            <a:off x="10846418" y="3276929"/>
            <a:ext cx="6355" cy="730827"/>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85DD7418-49C4-4F13-8B1F-29444E30284D}"/>
              </a:ext>
            </a:extLst>
          </p:cNvPr>
          <p:cNvCxnSpPr>
            <a:cxnSpLocks/>
            <a:stCxn id="55" idx="2"/>
          </p:cNvCxnSpPr>
          <p:nvPr/>
        </p:nvCxnSpPr>
        <p:spPr>
          <a:xfrm>
            <a:off x="7511237" y="3281822"/>
            <a:ext cx="3573" cy="725934"/>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pic>
        <p:nvPicPr>
          <p:cNvPr id="28" name="Picture 27">
            <a:extLst>
              <a:ext uri="{FF2B5EF4-FFF2-40B4-BE49-F238E27FC236}">
                <a16:creationId xmlns:a16="http://schemas.microsoft.com/office/drawing/2014/main" id="{ED072F12-3193-47F5-AF52-56BB0C0F8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616" y="1563974"/>
            <a:ext cx="2447799" cy="1032526"/>
          </a:xfrm>
          <a:prstGeom prst="rect">
            <a:avLst/>
          </a:prstGeom>
        </p:spPr>
      </p:pic>
      <p:sp>
        <p:nvSpPr>
          <p:cNvPr id="32" name="Rectangle 31">
            <a:extLst>
              <a:ext uri="{FF2B5EF4-FFF2-40B4-BE49-F238E27FC236}">
                <a16:creationId xmlns:a16="http://schemas.microsoft.com/office/drawing/2014/main" id="{BFC6A181-36C5-4376-8EE6-5C9FCB519142}"/>
              </a:ext>
            </a:extLst>
          </p:cNvPr>
          <p:cNvSpPr/>
          <p:nvPr/>
        </p:nvSpPr>
        <p:spPr>
          <a:xfrm>
            <a:off x="10588141" y="4226029"/>
            <a:ext cx="498855" cy="369332"/>
          </a:xfrm>
          <a:prstGeom prst="rect">
            <a:avLst/>
          </a:prstGeom>
        </p:spPr>
        <p:txBody>
          <a:bodyPr wrap="none">
            <a:spAutoFit/>
          </a:bodyPr>
          <a:lstStyle/>
          <a:p>
            <a:r>
              <a:rPr lang="en-US" dirty="0">
                <a:latin typeface="Avenir Next"/>
              </a:rPr>
              <a:t>Car</a:t>
            </a:r>
            <a:endParaRPr lang="en-US" dirty="0"/>
          </a:p>
        </p:txBody>
      </p:sp>
      <p:cxnSp>
        <p:nvCxnSpPr>
          <p:cNvPr id="34" name="Straight Arrow Connector 33">
            <a:extLst>
              <a:ext uri="{FF2B5EF4-FFF2-40B4-BE49-F238E27FC236}">
                <a16:creationId xmlns:a16="http://schemas.microsoft.com/office/drawing/2014/main" id="{5DF7F9C6-4E31-41F3-B7A7-27F4ACFDA801}"/>
              </a:ext>
            </a:extLst>
          </p:cNvPr>
          <p:cNvCxnSpPr>
            <a:cxnSpLocks/>
            <a:stCxn id="31" idx="2"/>
          </p:cNvCxnSpPr>
          <p:nvPr/>
        </p:nvCxnSpPr>
        <p:spPr>
          <a:xfrm>
            <a:off x="7520309" y="4621267"/>
            <a:ext cx="0" cy="696208"/>
          </a:xfrm>
          <a:prstGeom prst="straightConnector1">
            <a:avLst/>
          </a:prstGeom>
          <a:ln w="34925">
            <a:solidFill>
              <a:schemeClr val="accent5"/>
            </a:solidFill>
            <a:tailEnd type="triangle"/>
          </a:ln>
        </p:spPr>
        <p:style>
          <a:lnRef idx="3">
            <a:schemeClr val="accent6"/>
          </a:lnRef>
          <a:fillRef idx="0">
            <a:schemeClr val="accent6"/>
          </a:fillRef>
          <a:effectRef idx="2">
            <a:schemeClr val="accent6"/>
          </a:effectRef>
          <a:fontRef idx="minor">
            <a:schemeClr val="tx1"/>
          </a:fontRef>
        </p:style>
      </p:cxnSp>
      <p:sp>
        <p:nvSpPr>
          <p:cNvPr id="49" name="TextBox 48">
            <a:extLst>
              <a:ext uri="{FF2B5EF4-FFF2-40B4-BE49-F238E27FC236}">
                <a16:creationId xmlns:a16="http://schemas.microsoft.com/office/drawing/2014/main" id="{23FE1938-57F8-40DC-999C-B135D6BB0267}"/>
              </a:ext>
            </a:extLst>
          </p:cNvPr>
          <p:cNvSpPr txBox="1"/>
          <p:nvPr/>
        </p:nvSpPr>
        <p:spPr>
          <a:xfrm>
            <a:off x="8276811" y="6138300"/>
            <a:ext cx="1916110" cy="369332"/>
          </a:xfrm>
          <a:prstGeom prst="rect">
            <a:avLst/>
          </a:prstGeom>
          <a:solidFill>
            <a:schemeClr val="bg1"/>
          </a:solidFill>
        </p:spPr>
        <p:txBody>
          <a:bodyPr wrap="square" rtlCol="0">
            <a:spAutoFit/>
          </a:bodyPr>
          <a:lstStyle/>
          <a:p>
            <a:r>
              <a:rPr lang="en-US" b="1" dirty="0">
                <a:solidFill>
                  <a:schemeClr val="accent4">
                    <a:lumMod val="75000"/>
                  </a:schemeClr>
                </a:solidFill>
              </a:rPr>
              <a:t>Lexical borrowing</a:t>
            </a:r>
          </a:p>
        </p:txBody>
      </p:sp>
      <p:cxnSp>
        <p:nvCxnSpPr>
          <p:cNvPr id="56" name="Straight Arrow Connector 55">
            <a:extLst>
              <a:ext uri="{FF2B5EF4-FFF2-40B4-BE49-F238E27FC236}">
                <a16:creationId xmlns:a16="http://schemas.microsoft.com/office/drawing/2014/main" id="{71571647-AC13-451E-9900-103D21E6F47F}"/>
              </a:ext>
            </a:extLst>
          </p:cNvPr>
          <p:cNvCxnSpPr>
            <a:cxnSpLocks/>
            <a:stCxn id="32" idx="2"/>
          </p:cNvCxnSpPr>
          <p:nvPr/>
        </p:nvCxnSpPr>
        <p:spPr>
          <a:xfrm>
            <a:off x="10837569" y="4595361"/>
            <a:ext cx="0" cy="638910"/>
          </a:xfrm>
          <a:prstGeom prst="straightConnector1">
            <a:avLst/>
          </a:prstGeom>
          <a:ln w="34925">
            <a:solidFill>
              <a:schemeClr val="accent5"/>
            </a:solidFill>
            <a:tailEnd type="triangle"/>
          </a:ln>
        </p:spPr>
        <p:style>
          <a:lnRef idx="3">
            <a:schemeClr val="accent6"/>
          </a:lnRef>
          <a:fillRef idx="0">
            <a:schemeClr val="accent6"/>
          </a:fillRef>
          <a:effectRef idx="2">
            <a:schemeClr val="accent6"/>
          </a:effectRef>
          <a:fontRef idx="minor">
            <a:schemeClr val="tx1"/>
          </a:fontRef>
        </p:style>
      </p:cxnSp>
      <p:grpSp>
        <p:nvGrpSpPr>
          <p:cNvPr id="146" name="Group 145">
            <a:extLst>
              <a:ext uri="{FF2B5EF4-FFF2-40B4-BE49-F238E27FC236}">
                <a16:creationId xmlns:a16="http://schemas.microsoft.com/office/drawing/2014/main" id="{01C24FE5-4445-463E-B914-8CEE5496AB01}"/>
              </a:ext>
            </a:extLst>
          </p:cNvPr>
          <p:cNvGrpSpPr/>
          <p:nvPr/>
        </p:nvGrpSpPr>
        <p:grpSpPr>
          <a:xfrm>
            <a:off x="10427072" y="5280712"/>
            <a:ext cx="838691" cy="596900"/>
            <a:chOff x="10381152" y="6238101"/>
            <a:chExt cx="838691" cy="596900"/>
          </a:xfrm>
        </p:grpSpPr>
        <p:sp>
          <p:nvSpPr>
            <p:cNvPr id="45" name="Rectangle 44">
              <a:extLst>
                <a:ext uri="{FF2B5EF4-FFF2-40B4-BE49-F238E27FC236}">
                  <a16:creationId xmlns:a16="http://schemas.microsoft.com/office/drawing/2014/main" id="{9380C6C4-7971-4EFB-A62C-529025B817D5}"/>
                </a:ext>
              </a:extLst>
            </p:cNvPr>
            <p:cNvSpPr/>
            <p:nvPr/>
          </p:nvSpPr>
          <p:spPr>
            <a:xfrm>
              <a:off x="10381152" y="6238101"/>
              <a:ext cx="838691" cy="369332"/>
            </a:xfrm>
            <a:prstGeom prst="rect">
              <a:avLst/>
            </a:prstGeom>
          </p:spPr>
          <p:txBody>
            <a:bodyPr wrap="square">
              <a:spAutoFit/>
            </a:bodyPr>
            <a:lstStyle/>
            <a:p>
              <a:r>
                <a:rPr lang="en-US" dirty="0"/>
                <a:t>  </a:t>
              </a:r>
            </a:p>
          </p:txBody>
        </p:sp>
        <p:sp>
          <p:nvSpPr>
            <p:cNvPr id="58" name="Rectangle 57">
              <a:extLst>
                <a:ext uri="{FF2B5EF4-FFF2-40B4-BE49-F238E27FC236}">
                  <a16:creationId xmlns:a16="http://schemas.microsoft.com/office/drawing/2014/main" id="{01165AA7-547F-47F3-8CBB-B5FC738840B3}"/>
                </a:ext>
              </a:extLst>
            </p:cNvPr>
            <p:cNvSpPr/>
            <p:nvPr/>
          </p:nvSpPr>
          <p:spPr>
            <a:xfrm>
              <a:off x="10587933" y="6465669"/>
              <a:ext cx="498855" cy="369332"/>
            </a:xfrm>
            <a:prstGeom prst="rect">
              <a:avLst/>
            </a:prstGeom>
          </p:spPr>
          <p:txBody>
            <a:bodyPr wrap="square">
              <a:spAutoFit/>
            </a:bodyPr>
            <a:lstStyle/>
            <a:p>
              <a:r>
                <a:rPr lang="en-US" dirty="0">
                  <a:latin typeface="Avenir Next"/>
                </a:rPr>
                <a:t>Car</a:t>
              </a:r>
              <a:endParaRPr lang="en-US" dirty="0"/>
            </a:p>
          </p:txBody>
        </p:sp>
      </p:grpSp>
      <p:sp>
        <p:nvSpPr>
          <p:cNvPr id="82" name="Arrow: Chevron 81">
            <a:extLst>
              <a:ext uri="{FF2B5EF4-FFF2-40B4-BE49-F238E27FC236}">
                <a16:creationId xmlns:a16="http://schemas.microsoft.com/office/drawing/2014/main" id="{1961288F-3504-45A8-BF87-8EB17A30597D}"/>
              </a:ext>
            </a:extLst>
          </p:cNvPr>
          <p:cNvSpPr/>
          <p:nvPr/>
        </p:nvSpPr>
        <p:spPr>
          <a:xfrm rot="5400000">
            <a:off x="-837495" y="2447437"/>
            <a:ext cx="2774437" cy="104096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dirty="0">
                <a:solidFill>
                  <a:schemeClr val="tx1"/>
                </a:solidFill>
              </a:rPr>
              <a:t>Arabic Classic</a:t>
            </a:r>
          </a:p>
        </p:txBody>
      </p:sp>
      <p:sp>
        <p:nvSpPr>
          <p:cNvPr id="83" name="Arrow: Chevron 82">
            <a:extLst>
              <a:ext uri="{FF2B5EF4-FFF2-40B4-BE49-F238E27FC236}">
                <a16:creationId xmlns:a16="http://schemas.microsoft.com/office/drawing/2014/main" id="{7B5CBC75-7D21-4DAE-BB19-31617CA428DF}"/>
              </a:ext>
            </a:extLst>
          </p:cNvPr>
          <p:cNvSpPr/>
          <p:nvPr/>
        </p:nvSpPr>
        <p:spPr>
          <a:xfrm rot="5400000">
            <a:off x="-480087" y="3772810"/>
            <a:ext cx="2059621" cy="1040960"/>
          </a:xfrm>
          <a:prstGeom prst="chevron">
            <a:avLst/>
          </a:prstGeom>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a:r>
              <a:rPr lang="en-US" dirty="0">
                <a:solidFill>
                  <a:schemeClr val="tx1"/>
                </a:solidFill>
              </a:rPr>
              <a:t>MSA</a:t>
            </a:r>
          </a:p>
        </p:txBody>
      </p:sp>
      <p:sp>
        <p:nvSpPr>
          <p:cNvPr id="84" name="Arrow: Chevron 83">
            <a:extLst>
              <a:ext uri="{FF2B5EF4-FFF2-40B4-BE49-F238E27FC236}">
                <a16:creationId xmlns:a16="http://schemas.microsoft.com/office/drawing/2014/main" id="{86462456-8FB6-44AF-9209-E6FCD6F9F4DD}"/>
              </a:ext>
            </a:extLst>
          </p:cNvPr>
          <p:cNvSpPr/>
          <p:nvPr/>
        </p:nvSpPr>
        <p:spPr>
          <a:xfrm rot="5400000">
            <a:off x="-422935" y="5236547"/>
            <a:ext cx="1945317" cy="1040960"/>
          </a:xfrm>
          <a:prstGeom prst="chevron">
            <a:avLst/>
          </a:prstGeom>
        </p:spPr>
        <p:style>
          <a:lnRef idx="2">
            <a:schemeClr val="accent5">
              <a:shade val="50000"/>
            </a:schemeClr>
          </a:lnRef>
          <a:fillRef idx="1">
            <a:schemeClr val="accent5"/>
          </a:fillRef>
          <a:effectRef idx="0">
            <a:schemeClr val="accent5"/>
          </a:effectRef>
          <a:fontRef idx="minor">
            <a:schemeClr val="lt1"/>
          </a:fontRef>
        </p:style>
        <p:txBody>
          <a:bodyPr vert="vert270" rtlCol="0" anchor="ctr"/>
          <a:lstStyle/>
          <a:p>
            <a:pPr algn="ctr"/>
            <a:r>
              <a:rPr lang="en-US" dirty="0">
                <a:solidFill>
                  <a:schemeClr val="tx1"/>
                </a:solidFill>
              </a:rPr>
              <a:t>Darija</a:t>
            </a:r>
          </a:p>
        </p:txBody>
      </p:sp>
      <p:pic>
        <p:nvPicPr>
          <p:cNvPr id="101" name="Graphic 100" descr="Car">
            <a:extLst>
              <a:ext uri="{FF2B5EF4-FFF2-40B4-BE49-F238E27FC236}">
                <a16:creationId xmlns:a16="http://schemas.microsoft.com/office/drawing/2014/main" id="{82ACAB64-7C81-4EAA-801D-BF301B4D9A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88946" y="4397995"/>
            <a:ext cx="914400" cy="914400"/>
          </a:xfrm>
          <a:prstGeom prst="rect">
            <a:avLst/>
          </a:prstGeom>
        </p:spPr>
      </p:pic>
      <p:pic>
        <p:nvPicPr>
          <p:cNvPr id="105" name="Graphic 104" descr="Train">
            <a:extLst>
              <a:ext uri="{FF2B5EF4-FFF2-40B4-BE49-F238E27FC236}">
                <a16:creationId xmlns:a16="http://schemas.microsoft.com/office/drawing/2014/main" id="{A7164070-9C79-4B74-87A1-02DFC5E3026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78776" y="4436601"/>
            <a:ext cx="914400" cy="914400"/>
          </a:xfrm>
          <a:prstGeom prst="rect">
            <a:avLst/>
          </a:prstGeom>
        </p:spPr>
      </p:pic>
      <p:sp>
        <p:nvSpPr>
          <p:cNvPr id="112" name="Rectangle 111">
            <a:extLst>
              <a:ext uri="{FF2B5EF4-FFF2-40B4-BE49-F238E27FC236}">
                <a16:creationId xmlns:a16="http://schemas.microsoft.com/office/drawing/2014/main" id="{D75070BC-B3AB-444D-BE94-213423D86B77}"/>
              </a:ext>
            </a:extLst>
          </p:cNvPr>
          <p:cNvSpPr/>
          <p:nvPr/>
        </p:nvSpPr>
        <p:spPr>
          <a:xfrm>
            <a:off x="7772540" y="3438138"/>
            <a:ext cx="2654531" cy="369332"/>
          </a:xfrm>
          <a:prstGeom prst="rect">
            <a:avLst/>
          </a:prstGeom>
          <a:solidFill>
            <a:schemeClr val="bg1"/>
          </a:solidFill>
          <a:ln w="38100">
            <a:solidFill>
              <a:srgbClr val="FF0000"/>
            </a:solidFill>
          </a:ln>
        </p:spPr>
        <p:txBody>
          <a:bodyPr wrap="square">
            <a:spAutoFit/>
          </a:bodyPr>
          <a:lstStyle/>
          <a:p>
            <a:pPr algn="ctr"/>
            <a:r>
              <a:rPr lang="en-US" dirty="0">
                <a:solidFill>
                  <a:srgbClr val="FF0000"/>
                </a:solidFill>
                <a:latin typeface="Söhne"/>
              </a:rPr>
              <a:t>Word Time Shifts</a:t>
            </a:r>
            <a:endParaRPr lang="en-US" dirty="0">
              <a:solidFill>
                <a:srgbClr val="FF0000"/>
              </a:solidFill>
            </a:endParaRPr>
          </a:p>
        </p:txBody>
      </p:sp>
      <p:grpSp>
        <p:nvGrpSpPr>
          <p:cNvPr id="53" name="Group 52">
            <a:extLst>
              <a:ext uri="{FF2B5EF4-FFF2-40B4-BE49-F238E27FC236}">
                <a16:creationId xmlns:a16="http://schemas.microsoft.com/office/drawing/2014/main" id="{3C78419A-6A20-49D0-8A04-281E93DCDB37}"/>
              </a:ext>
            </a:extLst>
          </p:cNvPr>
          <p:cNvGrpSpPr/>
          <p:nvPr/>
        </p:nvGrpSpPr>
        <p:grpSpPr>
          <a:xfrm>
            <a:off x="6454697" y="2680105"/>
            <a:ext cx="2113079" cy="601717"/>
            <a:chOff x="1956005" y="3455094"/>
            <a:chExt cx="2113079" cy="601717"/>
          </a:xfrm>
        </p:grpSpPr>
        <p:sp>
          <p:nvSpPr>
            <p:cNvPr id="54" name="Rectangle 53">
              <a:extLst>
                <a:ext uri="{FF2B5EF4-FFF2-40B4-BE49-F238E27FC236}">
                  <a16:creationId xmlns:a16="http://schemas.microsoft.com/office/drawing/2014/main" id="{1C2624EA-CBF5-45E1-8ED6-0145C42F8EE2}"/>
                </a:ext>
              </a:extLst>
            </p:cNvPr>
            <p:cNvSpPr/>
            <p:nvPr/>
          </p:nvSpPr>
          <p:spPr>
            <a:xfrm>
              <a:off x="2429153" y="3455094"/>
              <a:ext cx="1244251" cy="369332"/>
            </a:xfrm>
            <a:prstGeom prst="rect">
              <a:avLst/>
            </a:prstGeom>
          </p:spPr>
          <p:txBody>
            <a:bodyPr wrap="none">
              <a:spAutoFit/>
            </a:bodyPr>
            <a:lstStyle/>
            <a:p>
              <a:r>
                <a:rPr lang="en-US" dirty="0"/>
                <a:t>/</a:t>
              </a:r>
              <a:r>
                <a:rPr lang="en-US" dirty="0" err="1"/>
                <a:t>qi</a:t>
              </a:r>
              <a:r>
                <a:rPr lang="en-US" dirty="0" err="1">
                  <a:solidFill>
                    <a:srgbClr val="0D0D0D"/>
                  </a:solidFill>
                  <a:latin typeface="Calibri" panose="020F0502020204030204" pitchFamily="34" charset="0"/>
                  <a:cs typeface="Calibri" panose="020F0502020204030204" pitchFamily="34" charset="0"/>
                </a:rPr>
                <a:t>ʈˁar</a:t>
              </a:r>
              <a:r>
                <a:rPr lang="en-US" dirty="0"/>
                <a:t>/قطار</a:t>
              </a:r>
            </a:p>
          </p:txBody>
        </p:sp>
        <p:sp>
          <p:nvSpPr>
            <p:cNvPr id="55" name="Rectangle 54">
              <a:extLst>
                <a:ext uri="{FF2B5EF4-FFF2-40B4-BE49-F238E27FC236}">
                  <a16:creationId xmlns:a16="http://schemas.microsoft.com/office/drawing/2014/main" id="{312D5841-A79E-42C7-87AE-5AF7F291C364}"/>
                </a:ext>
              </a:extLst>
            </p:cNvPr>
            <p:cNvSpPr/>
            <p:nvPr/>
          </p:nvSpPr>
          <p:spPr>
            <a:xfrm>
              <a:off x="1956005" y="3687479"/>
              <a:ext cx="2113079" cy="369332"/>
            </a:xfrm>
            <a:prstGeom prst="rect">
              <a:avLst/>
            </a:prstGeom>
          </p:spPr>
          <p:txBody>
            <a:bodyPr wrap="none">
              <a:spAutoFit/>
            </a:bodyPr>
            <a:lstStyle/>
            <a:p>
              <a:r>
                <a:rPr lang="en-US" dirty="0">
                  <a:latin typeface="Avenir Next"/>
                </a:rPr>
                <a:t>Walking in sequence</a:t>
              </a:r>
              <a:endParaRPr lang="en-US" dirty="0"/>
            </a:p>
          </p:txBody>
        </p:sp>
      </p:grpSp>
      <p:grpSp>
        <p:nvGrpSpPr>
          <p:cNvPr id="59" name="Group 58">
            <a:extLst>
              <a:ext uri="{FF2B5EF4-FFF2-40B4-BE49-F238E27FC236}">
                <a16:creationId xmlns:a16="http://schemas.microsoft.com/office/drawing/2014/main" id="{8DE8A708-CCB7-4E07-BC8A-D1B34F4677F6}"/>
              </a:ext>
            </a:extLst>
          </p:cNvPr>
          <p:cNvGrpSpPr/>
          <p:nvPr/>
        </p:nvGrpSpPr>
        <p:grpSpPr>
          <a:xfrm>
            <a:off x="9620345" y="2640868"/>
            <a:ext cx="2452146" cy="636061"/>
            <a:chOff x="5045822" y="3459173"/>
            <a:chExt cx="2452146" cy="636061"/>
          </a:xfrm>
        </p:grpSpPr>
        <p:sp>
          <p:nvSpPr>
            <p:cNvPr id="60" name="Rectangle 59">
              <a:extLst>
                <a:ext uri="{FF2B5EF4-FFF2-40B4-BE49-F238E27FC236}">
                  <a16:creationId xmlns:a16="http://schemas.microsoft.com/office/drawing/2014/main" id="{4378FB5E-88E9-48C8-A2C2-208ECC699C23}"/>
                </a:ext>
              </a:extLst>
            </p:cNvPr>
            <p:cNvSpPr/>
            <p:nvPr/>
          </p:nvSpPr>
          <p:spPr>
            <a:xfrm>
              <a:off x="5378891" y="3459173"/>
              <a:ext cx="1606722" cy="369332"/>
            </a:xfrm>
            <a:prstGeom prst="rect">
              <a:avLst/>
            </a:prstGeom>
          </p:spPr>
          <p:txBody>
            <a:bodyPr wrap="none">
              <a:spAutoFit/>
            </a:bodyPr>
            <a:lstStyle/>
            <a:p>
              <a:r>
                <a:rPr lang="en-US" dirty="0"/>
                <a:t>/</a:t>
              </a:r>
              <a:r>
                <a:rPr lang="en-US" dirty="0" err="1"/>
                <a:t>saya</a:t>
              </a:r>
              <a:r>
                <a:rPr lang="en-US" dirty="0" err="1">
                  <a:solidFill>
                    <a:srgbClr val="0D0D0D"/>
                  </a:solidFill>
                  <a:latin typeface="Calibri" panose="020F0502020204030204" pitchFamily="34" charset="0"/>
                  <a:cs typeface="Calibri" panose="020F0502020204030204" pitchFamily="34" charset="0"/>
                </a:rPr>
                <a:t>ːrat</a:t>
              </a:r>
              <a:r>
                <a:rPr lang="en-US" dirty="0"/>
                <a:t>/سيارة  </a:t>
              </a:r>
            </a:p>
          </p:txBody>
        </p:sp>
        <p:sp>
          <p:nvSpPr>
            <p:cNvPr id="61" name="Rectangle 60">
              <a:extLst>
                <a:ext uri="{FF2B5EF4-FFF2-40B4-BE49-F238E27FC236}">
                  <a16:creationId xmlns:a16="http://schemas.microsoft.com/office/drawing/2014/main" id="{A0D70BD8-694F-465A-8ADC-2EC32871D4E0}"/>
                </a:ext>
              </a:extLst>
            </p:cNvPr>
            <p:cNvSpPr/>
            <p:nvPr/>
          </p:nvSpPr>
          <p:spPr>
            <a:xfrm>
              <a:off x="5045822" y="3725902"/>
              <a:ext cx="2452146" cy="369332"/>
            </a:xfrm>
            <a:prstGeom prst="rect">
              <a:avLst/>
            </a:prstGeom>
          </p:spPr>
          <p:txBody>
            <a:bodyPr wrap="none">
              <a:spAutoFit/>
            </a:bodyPr>
            <a:lstStyle/>
            <a:p>
              <a:r>
                <a:rPr lang="en-US" dirty="0">
                  <a:latin typeface="Avenir Next"/>
                </a:rPr>
                <a:t>Walking in different way</a:t>
              </a:r>
              <a:endParaRPr lang="en-US" dirty="0"/>
            </a:p>
          </p:txBody>
        </p:sp>
      </p:grpSp>
      <p:pic>
        <p:nvPicPr>
          <p:cNvPr id="13" name="Picture 12">
            <a:extLst>
              <a:ext uri="{FF2B5EF4-FFF2-40B4-BE49-F238E27FC236}">
                <a16:creationId xmlns:a16="http://schemas.microsoft.com/office/drawing/2014/main" id="{E8DE8A68-589B-423A-83E3-90E9EA9F54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24692" y="1460099"/>
            <a:ext cx="2447799" cy="1202271"/>
          </a:xfrm>
          <a:prstGeom prst="rect">
            <a:avLst/>
          </a:prstGeom>
        </p:spPr>
      </p:pic>
      <p:cxnSp>
        <p:nvCxnSpPr>
          <p:cNvPr id="81" name="Straight Arrow Connector 80">
            <a:extLst>
              <a:ext uri="{FF2B5EF4-FFF2-40B4-BE49-F238E27FC236}">
                <a16:creationId xmlns:a16="http://schemas.microsoft.com/office/drawing/2014/main" id="{693A4557-2375-4514-AC6A-269E65343C75}"/>
              </a:ext>
            </a:extLst>
          </p:cNvPr>
          <p:cNvCxnSpPr>
            <a:cxnSpLocks/>
            <a:stCxn id="100" idx="2"/>
          </p:cNvCxnSpPr>
          <p:nvPr/>
        </p:nvCxnSpPr>
        <p:spPr>
          <a:xfrm>
            <a:off x="4667581" y="3218264"/>
            <a:ext cx="0" cy="719297"/>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grpSp>
        <p:nvGrpSpPr>
          <p:cNvPr id="86" name="Group 85">
            <a:extLst>
              <a:ext uri="{FF2B5EF4-FFF2-40B4-BE49-F238E27FC236}">
                <a16:creationId xmlns:a16="http://schemas.microsoft.com/office/drawing/2014/main" id="{0A6A591E-D48A-4F36-B23F-C97C09263F64}"/>
              </a:ext>
            </a:extLst>
          </p:cNvPr>
          <p:cNvGrpSpPr/>
          <p:nvPr/>
        </p:nvGrpSpPr>
        <p:grpSpPr>
          <a:xfrm>
            <a:off x="4046750" y="3889170"/>
            <a:ext cx="1672766" cy="603922"/>
            <a:chOff x="9062334" y="3425413"/>
            <a:chExt cx="1672766" cy="603922"/>
          </a:xfrm>
        </p:grpSpPr>
        <p:sp>
          <p:nvSpPr>
            <p:cNvPr id="87" name="Rectangle 86">
              <a:extLst>
                <a:ext uri="{FF2B5EF4-FFF2-40B4-BE49-F238E27FC236}">
                  <a16:creationId xmlns:a16="http://schemas.microsoft.com/office/drawing/2014/main" id="{0D6DB336-8544-40A6-B0E2-17DF9BDC21CB}"/>
                </a:ext>
              </a:extLst>
            </p:cNvPr>
            <p:cNvSpPr/>
            <p:nvPr/>
          </p:nvSpPr>
          <p:spPr>
            <a:xfrm>
              <a:off x="9062334" y="3425413"/>
              <a:ext cx="1672766" cy="369332"/>
            </a:xfrm>
            <a:prstGeom prst="rect">
              <a:avLst/>
            </a:prstGeom>
          </p:spPr>
          <p:txBody>
            <a:bodyPr wrap="none">
              <a:spAutoFit/>
            </a:bodyPr>
            <a:lstStyle/>
            <a:p>
              <a:r>
                <a:rPr lang="en-US" dirty="0">
                  <a:solidFill>
                    <a:srgbClr val="0D0D0D"/>
                  </a:solidFill>
                  <a:latin typeface="Söhne"/>
                </a:rPr>
                <a:t> /</a:t>
              </a:r>
              <a:r>
                <a:rPr lang="en-US" dirty="0">
                  <a:solidFill>
                    <a:srgbClr val="0D0D0D"/>
                  </a:solidFill>
                  <a:latin typeface="Calibri" panose="020F0502020204030204" pitchFamily="34" charset="0"/>
                  <a:cs typeface="Calibri" panose="020F0502020204030204" pitchFamily="34" charset="0"/>
                </a:rPr>
                <a:t> ʈˁayɂirt </a:t>
              </a:r>
              <a:r>
                <a:rPr lang="en-US" dirty="0">
                  <a:solidFill>
                    <a:srgbClr val="0D0D0D"/>
                  </a:solidFill>
                  <a:latin typeface="Söhne"/>
                </a:rPr>
                <a:t>/ </a:t>
              </a:r>
              <a:r>
                <a:rPr lang="ar-DZ" dirty="0">
                  <a:solidFill>
                    <a:srgbClr val="0D0D0D"/>
                  </a:solidFill>
                  <a:latin typeface="Söhne"/>
                </a:rPr>
                <a:t>طائرة</a:t>
              </a:r>
              <a:endParaRPr lang="en-US" dirty="0"/>
            </a:p>
          </p:txBody>
        </p:sp>
        <p:sp>
          <p:nvSpPr>
            <p:cNvPr id="88" name="Rectangle 87">
              <a:extLst>
                <a:ext uri="{FF2B5EF4-FFF2-40B4-BE49-F238E27FC236}">
                  <a16:creationId xmlns:a16="http://schemas.microsoft.com/office/drawing/2014/main" id="{02C5ECEE-6F25-4FA5-A7F9-5C742047F14B}"/>
                </a:ext>
              </a:extLst>
            </p:cNvPr>
            <p:cNvSpPr/>
            <p:nvPr/>
          </p:nvSpPr>
          <p:spPr>
            <a:xfrm>
              <a:off x="9348872" y="3660003"/>
              <a:ext cx="704039" cy="369332"/>
            </a:xfrm>
            <a:prstGeom prst="rect">
              <a:avLst/>
            </a:prstGeom>
          </p:spPr>
          <p:txBody>
            <a:bodyPr wrap="none">
              <a:spAutoFit/>
            </a:bodyPr>
            <a:lstStyle/>
            <a:p>
              <a:r>
                <a:rPr lang="en-US" dirty="0"/>
                <a:t>Plane</a:t>
              </a:r>
            </a:p>
          </p:txBody>
        </p:sp>
      </p:grpSp>
      <p:cxnSp>
        <p:nvCxnSpPr>
          <p:cNvPr id="93" name="Straight Arrow Connector 92">
            <a:extLst>
              <a:ext uri="{FF2B5EF4-FFF2-40B4-BE49-F238E27FC236}">
                <a16:creationId xmlns:a16="http://schemas.microsoft.com/office/drawing/2014/main" id="{29DD331F-A340-4260-AC38-055862A46C9C}"/>
              </a:ext>
            </a:extLst>
          </p:cNvPr>
          <p:cNvCxnSpPr>
            <a:cxnSpLocks/>
          </p:cNvCxnSpPr>
          <p:nvPr/>
        </p:nvCxnSpPr>
        <p:spPr>
          <a:xfrm>
            <a:off x="4685307" y="4562575"/>
            <a:ext cx="0" cy="711561"/>
          </a:xfrm>
          <a:prstGeom prst="straightConnector1">
            <a:avLst/>
          </a:prstGeom>
          <a:ln w="34925">
            <a:solidFill>
              <a:schemeClr val="accent5"/>
            </a:solidFill>
            <a:tailEnd type="triangle"/>
          </a:ln>
        </p:spPr>
        <p:style>
          <a:lnRef idx="3">
            <a:schemeClr val="accent6"/>
          </a:lnRef>
          <a:fillRef idx="0">
            <a:schemeClr val="accent6"/>
          </a:fillRef>
          <a:effectRef idx="2">
            <a:schemeClr val="accent6"/>
          </a:effectRef>
          <a:fontRef idx="minor">
            <a:schemeClr val="tx1"/>
          </a:fontRef>
        </p:style>
      </p:cxnSp>
      <p:grpSp>
        <p:nvGrpSpPr>
          <p:cNvPr id="80" name="Group 79">
            <a:extLst>
              <a:ext uri="{FF2B5EF4-FFF2-40B4-BE49-F238E27FC236}">
                <a16:creationId xmlns:a16="http://schemas.microsoft.com/office/drawing/2014/main" id="{7917565D-F71A-4557-B459-C1FE0BD6311D}"/>
              </a:ext>
            </a:extLst>
          </p:cNvPr>
          <p:cNvGrpSpPr/>
          <p:nvPr/>
        </p:nvGrpSpPr>
        <p:grpSpPr>
          <a:xfrm>
            <a:off x="3939364" y="5269705"/>
            <a:ext cx="1598771" cy="638862"/>
            <a:chOff x="4106457" y="6219138"/>
            <a:chExt cx="1598771" cy="638862"/>
          </a:xfrm>
        </p:grpSpPr>
        <p:sp>
          <p:nvSpPr>
            <p:cNvPr id="90" name="Rectangle 89">
              <a:extLst>
                <a:ext uri="{FF2B5EF4-FFF2-40B4-BE49-F238E27FC236}">
                  <a16:creationId xmlns:a16="http://schemas.microsoft.com/office/drawing/2014/main" id="{4E231AD2-273A-4D36-B96B-4AEE0D53BBA3}"/>
                </a:ext>
              </a:extLst>
            </p:cNvPr>
            <p:cNvSpPr/>
            <p:nvPr/>
          </p:nvSpPr>
          <p:spPr>
            <a:xfrm>
              <a:off x="4106457" y="6219138"/>
              <a:ext cx="1598771" cy="369332"/>
            </a:xfrm>
            <a:prstGeom prst="rect">
              <a:avLst/>
            </a:prstGeom>
          </p:spPr>
          <p:txBody>
            <a:bodyPr wrap="none">
              <a:spAutoFit/>
            </a:bodyPr>
            <a:lstStyle/>
            <a:p>
              <a:r>
                <a:rPr lang="en-US" dirty="0"/>
                <a:t>   /</a:t>
              </a:r>
              <a:r>
                <a:rPr lang="en-US" dirty="0">
                  <a:solidFill>
                    <a:srgbClr val="0D0D0D"/>
                  </a:solidFill>
                  <a:latin typeface="Calibri" panose="020F0502020204030204" pitchFamily="34" charset="0"/>
                  <a:cs typeface="Calibri" panose="020F0502020204030204" pitchFamily="34" charset="0"/>
                </a:rPr>
                <a:t> ʈˁayaːr </a:t>
              </a:r>
              <a:r>
                <a:rPr lang="en-US" dirty="0"/>
                <a:t>/طيار</a:t>
              </a:r>
            </a:p>
          </p:txBody>
        </p:sp>
        <p:sp>
          <p:nvSpPr>
            <p:cNvPr id="94" name="Rectangle 93">
              <a:extLst>
                <a:ext uri="{FF2B5EF4-FFF2-40B4-BE49-F238E27FC236}">
                  <a16:creationId xmlns:a16="http://schemas.microsoft.com/office/drawing/2014/main" id="{9B5F84EE-B7EF-4F1E-B58B-7B517846F373}"/>
                </a:ext>
              </a:extLst>
            </p:cNvPr>
            <p:cNvSpPr/>
            <p:nvPr/>
          </p:nvSpPr>
          <p:spPr>
            <a:xfrm>
              <a:off x="4512217" y="6488668"/>
              <a:ext cx="704039" cy="369332"/>
            </a:xfrm>
            <a:prstGeom prst="rect">
              <a:avLst/>
            </a:prstGeom>
          </p:spPr>
          <p:txBody>
            <a:bodyPr wrap="none">
              <a:spAutoFit/>
            </a:bodyPr>
            <a:lstStyle/>
            <a:p>
              <a:r>
                <a:rPr lang="en-US" dirty="0"/>
                <a:t>Plane</a:t>
              </a:r>
            </a:p>
          </p:txBody>
        </p:sp>
      </p:grpSp>
      <p:pic>
        <p:nvPicPr>
          <p:cNvPr id="96" name="Picture 95">
            <a:extLst>
              <a:ext uri="{FF2B5EF4-FFF2-40B4-BE49-F238E27FC236}">
                <a16:creationId xmlns:a16="http://schemas.microsoft.com/office/drawing/2014/main" id="{B0561FA7-CA81-4D44-BCEE-637F4D3396D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63568" y="1501735"/>
            <a:ext cx="1700889" cy="1127959"/>
          </a:xfrm>
          <a:prstGeom prst="rect">
            <a:avLst/>
          </a:prstGeom>
        </p:spPr>
      </p:pic>
      <p:grpSp>
        <p:nvGrpSpPr>
          <p:cNvPr id="98" name="Group 97">
            <a:extLst>
              <a:ext uri="{FF2B5EF4-FFF2-40B4-BE49-F238E27FC236}">
                <a16:creationId xmlns:a16="http://schemas.microsoft.com/office/drawing/2014/main" id="{6DFB7E96-6A06-4872-8D31-A92AA7501B84}"/>
              </a:ext>
            </a:extLst>
          </p:cNvPr>
          <p:cNvGrpSpPr/>
          <p:nvPr/>
        </p:nvGrpSpPr>
        <p:grpSpPr>
          <a:xfrm>
            <a:off x="4170806" y="2638600"/>
            <a:ext cx="1371401" cy="579664"/>
            <a:chOff x="9132815" y="3449671"/>
            <a:chExt cx="1371401" cy="579664"/>
          </a:xfrm>
        </p:grpSpPr>
        <p:sp>
          <p:nvSpPr>
            <p:cNvPr id="99" name="Rectangle 98">
              <a:extLst>
                <a:ext uri="{FF2B5EF4-FFF2-40B4-BE49-F238E27FC236}">
                  <a16:creationId xmlns:a16="http://schemas.microsoft.com/office/drawing/2014/main" id="{9AB3E81D-6BD1-4464-8D53-741B79B53C6D}"/>
                </a:ext>
              </a:extLst>
            </p:cNvPr>
            <p:cNvSpPr/>
            <p:nvPr/>
          </p:nvSpPr>
          <p:spPr>
            <a:xfrm>
              <a:off x="9132815" y="3449671"/>
              <a:ext cx="1371401" cy="369332"/>
            </a:xfrm>
            <a:prstGeom prst="rect">
              <a:avLst/>
            </a:prstGeom>
          </p:spPr>
          <p:txBody>
            <a:bodyPr wrap="none">
              <a:spAutoFit/>
            </a:bodyPr>
            <a:lstStyle/>
            <a:p>
              <a:r>
                <a:rPr lang="en-US" dirty="0">
                  <a:solidFill>
                    <a:srgbClr val="0D0D0D"/>
                  </a:solidFill>
                  <a:latin typeface="Söhne"/>
                </a:rPr>
                <a:t> /</a:t>
              </a:r>
              <a:r>
                <a:rPr lang="en-US" dirty="0">
                  <a:solidFill>
                    <a:srgbClr val="0D0D0D"/>
                  </a:solidFill>
                  <a:latin typeface="Calibri" panose="020F0502020204030204" pitchFamily="34" charset="0"/>
                  <a:cs typeface="Calibri" panose="020F0502020204030204" pitchFamily="34" charset="0"/>
                </a:rPr>
                <a:t>ʈˁayɂir</a:t>
              </a:r>
              <a:r>
                <a:rPr lang="en-US" dirty="0">
                  <a:solidFill>
                    <a:srgbClr val="0D0D0D"/>
                  </a:solidFill>
                  <a:latin typeface="Söhne"/>
                </a:rPr>
                <a:t>/</a:t>
              </a:r>
              <a:r>
                <a:rPr lang="ar-DZ" dirty="0">
                  <a:solidFill>
                    <a:srgbClr val="0D0D0D"/>
                  </a:solidFill>
                  <a:latin typeface="Söhne"/>
                </a:rPr>
                <a:t>طائر</a:t>
              </a:r>
              <a:endParaRPr lang="en-US" dirty="0"/>
            </a:p>
          </p:txBody>
        </p:sp>
        <p:sp>
          <p:nvSpPr>
            <p:cNvPr id="100" name="Rectangle 99">
              <a:extLst>
                <a:ext uri="{FF2B5EF4-FFF2-40B4-BE49-F238E27FC236}">
                  <a16:creationId xmlns:a16="http://schemas.microsoft.com/office/drawing/2014/main" id="{C51066EF-13FC-4FBC-ABF5-5170B051F1BC}"/>
                </a:ext>
              </a:extLst>
            </p:cNvPr>
            <p:cNvSpPr/>
            <p:nvPr/>
          </p:nvSpPr>
          <p:spPr>
            <a:xfrm>
              <a:off x="9348872" y="3660003"/>
              <a:ext cx="561436" cy="369332"/>
            </a:xfrm>
            <a:prstGeom prst="rect">
              <a:avLst/>
            </a:prstGeom>
          </p:spPr>
          <p:txBody>
            <a:bodyPr wrap="none">
              <a:spAutoFit/>
            </a:bodyPr>
            <a:lstStyle/>
            <a:p>
              <a:r>
                <a:rPr lang="en-US" dirty="0"/>
                <a:t>Bird</a:t>
              </a:r>
            </a:p>
          </p:txBody>
        </p:sp>
      </p:grpSp>
      <p:cxnSp>
        <p:nvCxnSpPr>
          <p:cNvPr id="102" name="Straight Arrow Connector 101">
            <a:extLst>
              <a:ext uri="{FF2B5EF4-FFF2-40B4-BE49-F238E27FC236}">
                <a16:creationId xmlns:a16="http://schemas.microsoft.com/office/drawing/2014/main" id="{CBAB2DE7-4DD3-4B46-9398-4914EB0F4132}"/>
              </a:ext>
            </a:extLst>
          </p:cNvPr>
          <p:cNvCxnSpPr>
            <a:cxnSpLocks/>
            <a:stCxn id="131" idx="2"/>
          </p:cNvCxnSpPr>
          <p:nvPr/>
        </p:nvCxnSpPr>
        <p:spPr>
          <a:xfrm>
            <a:off x="2312873" y="3234103"/>
            <a:ext cx="4119" cy="706909"/>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124" name="TextBox 123">
            <a:extLst>
              <a:ext uri="{FF2B5EF4-FFF2-40B4-BE49-F238E27FC236}">
                <a16:creationId xmlns:a16="http://schemas.microsoft.com/office/drawing/2014/main" id="{8CC8F805-F1F3-41DE-A8E4-594515DFF014}"/>
              </a:ext>
            </a:extLst>
          </p:cNvPr>
          <p:cNvSpPr txBox="1"/>
          <p:nvPr/>
        </p:nvSpPr>
        <p:spPr>
          <a:xfrm>
            <a:off x="2512896" y="6138300"/>
            <a:ext cx="1777650" cy="369332"/>
          </a:xfrm>
          <a:prstGeom prst="rect">
            <a:avLst/>
          </a:prstGeom>
          <a:noFill/>
        </p:spPr>
        <p:txBody>
          <a:bodyPr wrap="square" rtlCol="0">
            <a:spAutoFit/>
          </a:bodyPr>
          <a:lstStyle/>
          <a:p>
            <a:r>
              <a:rPr lang="en-US" b="1" dirty="0">
                <a:solidFill>
                  <a:schemeClr val="accent4">
                    <a:lumMod val="75000"/>
                  </a:schemeClr>
                </a:solidFill>
              </a:rPr>
              <a:t>Variant phonetic</a:t>
            </a:r>
          </a:p>
        </p:txBody>
      </p:sp>
      <p:cxnSp>
        <p:nvCxnSpPr>
          <p:cNvPr id="125" name="Straight Arrow Connector 124">
            <a:extLst>
              <a:ext uri="{FF2B5EF4-FFF2-40B4-BE49-F238E27FC236}">
                <a16:creationId xmlns:a16="http://schemas.microsoft.com/office/drawing/2014/main" id="{A79A2D07-4BFD-4E02-8054-BD5F75B70A38}"/>
              </a:ext>
            </a:extLst>
          </p:cNvPr>
          <p:cNvCxnSpPr>
            <a:cxnSpLocks/>
            <a:stCxn id="134" idx="2"/>
          </p:cNvCxnSpPr>
          <p:nvPr/>
        </p:nvCxnSpPr>
        <p:spPr>
          <a:xfrm>
            <a:off x="2312873" y="4603820"/>
            <a:ext cx="2059" cy="554492"/>
          </a:xfrm>
          <a:prstGeom prst="straightConnector1">
            <a:avLst/>
          </a:prstGeom>
          <a:ln w="34925">
            <a:solidFill>
              <a:schemeClr val="accent5"/>
            </a:solidFill>
            <a:tailEnd type="triangle"/>
          </a:ln>
        </p:spPr>
        <p:style>
          <a:lnRef idx="3">
            <a:schemeClr val="accent6"/>
          </a:lnRef>
          <a:fillRef idx="0">
            <a:schemeClr val="accent6"/>
          </a:fillRef>
          <a:effectRef idx="2">
            <a:schemeClr val="accent6"/>
          </a:effectRef>
          <a:fontRef idx="minor">
            <a:schemeClr val="tx1"/>
          </a:fontRef>
        </p:style>
      </p:cxnSp>
      <p:pic>
        <p:nvPicPr>
          <p:cNvPr id="127" name="Graphic 126" descr="Airplane">
            <a:extLst>
              <a:ext uri="{FF2B5EF4-FFF2-40B4-BE49-F238E27FC236}">
                <a16:creationId xmlns:a16="http://schemas.microsoft.com/office/drawing/2014/main" id="{46B8639F-771C-4716-8F97-1D1E3B8A518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537776" y="4452074"/>
            <a:ext cx="914400" cy="914400"/>
          </a:xfrm>
          <a:prstGeom prst="rect">
            <a:avLst/>
          </a:prstGeom>
        </p:spPr>
      </p:pic>
      <p:grpSp>
        <p:nvGrpSpPr>
          <p:cNvPr id="129" name="Group 128">
            <a:extLst>
              <a:ext uri="{FF2B5EF4-FFF2-40B4-BE49-F238E27FC236}">
                <a16:creationId xmlns:a16="http://schemas.microsoft.com/office/drawing/2014/main" id="{AE316AC1-FF83-40E7-BBD0-502A69A9A56C}"/>
              </a:ext>
            </a:extLst>
          </p:cNvPr>
          <p:cNvGrpSpPr/>
          <p:nvPr/>
        </p:nvGrpSpPr>
        <p:grpSpPr>
          <a:xfrm>
            <a:off x="1672495" y="2638600"/>
            <a:ext cx="1408462" cy="595503"/>
            <a:chOff x="9096469" y="3427777"/>
            <a:chExt cx="1408462" cy="595503"/>
          </a:xfrm>
        </p:grpSpPr>
        <p:sp>
          <p:nvSpPr>
            <p:cNvPr id="130" name="Rectangle 129">
              <a:extLst>
                <a:ext uri="{FF2B5EF4-FFF2-40B4-BE49-F238E27FC236}">
                  <a16:creationId xmlns:a16="http://schemas.microsoft.com/office/drawing/2014/main" id="{78367CE4-DE4D-4F33-9931-5238B31BA28F}"/>
                </a:ext>
              </a:extLst>
            </p:cNvPr>
            <p:cNvSpPr/>
            <p:nvPr/>
          </p:nvSpPr>
          <p:spPr>
            <a:xfrm>
              <a:off x="9096469" y="3427777"/>
              <a:ext cx="1408462" cy="369332"/>
            </a:xfrm>
            <a:prstGeom prst="rect">
              <a:avLst/>
            </a:prstGeom>
          </p:spPr>
          <p:txBody>
            <a:bodyPr wrap="none">
              <a:spAutoFit/>
            </a:bodyPr>
            <a:lstStyle/>
            <a:p>
              <a:r>
                <a:rPr lang="en-US" dirty="0">
                  <a:solidFill>
                    <a:srgbClr val="0D0D0D"/>
                  </a:solidFill>
                  <a:latin typeface="Söhne"/>
                </a:rPr>
                <a:t>/kataba/  </a:t>
              </a:r>
              <a:r>
                <a:rPr lang="ar-DZ" dirty="0">
                  <a:solidFill>
                    <a:srgbClr val="0D0D0D"/>
                  </a:solidFill>
                  <a:latin typeface="Söhne"/>
                </a:rPr>
                <a:t>كتب</a:t>
              </a:r>
              <a:endParaRPr lang="en-US" dirty="0"/>
            </a:p>
          </p:txBody>
        </p:sp>
        <p:sp>
          <p:nvSpPr>
            <p:cNvPr id="131" name="Rectangle 130">
              <a:extLst>
                <a:ext uri="{FF2B5EF4-FFF2-40B4-BE49-F238E27FC236}">
                  <a16:creationId xmlns:a16="http://schemas.microsoft.com/office/drawing/2014/main" id="{3B64283E-F5B0-4822-BD8D-86B537F36BD1}"/>
                </a:ext>
              </a:extLst>
            </p:cNvPr>
            <p:cNvSpPr/>
            <p:nvPr/>
          </p:nvSpPr>
          <p:spPr>
            <a:xfrm>
              <a:off x="9383833" y="3653948"/>
              <a:ext cx="706027" cy="369332"/>
            </a:xfrm>
            <a:prstGeom prst="rect">
              <a:avLst/>
            </a:prstGeom>
          </p:spPr>
          <p:txBody>
            <a:bodyPr wrap="none">
              <a:spAutoFit/>
            </a:bodyPr>
            <a:lstStyle/>
            <a:p>
              <a:r>
                <a:rPr lang="en-US" dirty="0"/>
                <a:t>Write</a:t>
              </a:r>
            </a:p>
          </p:txBody>
        </p:sp>
      </p:grpSp>
      <p:pic>
        <p:nvPicPr>
          <p:cNvPr id="36" name="Picture 35">
            <a:extLst>
              <a:ext uri="{FF2B5EF4-FFF2-40B4-BE49-F238E27FC236}">
                <a16:creationId xmlns:a16="http://schemas.microsoft.com/office/drawing/2014/main" id="{52470916-2ABF-42D5-B515-2D9BB4165C0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82771" y="1479751"/>
            <a:ext cx="1700888" cy="1133926"/>
          </a:xfrm>
          <a:prstGeom prst="rect">
            <a:avLst/>
          </a:prstGeom>
        </p:spPr>
      </p:pic>
      <p:grpSp>
        <p:nvGrpSpPr>
          <p:cNvPr id="132" name="Group 131">
            <a:extLst>
              <a:ext uri="{FF2B5EF4-FFF2-40B4-BE49-F238E27FC236}">
                <a16:creationId xmlns:a16="http://schemas.microsoft.com/office/drawing/2014/main" id="{7A897DD6-B2C7-4CF7-8D8B-C8D2AECC8359}"/>
              </a:ext>
            </a:extLst>
          </p:cNvPr>
          <p:cNvGrpSpPr/>
          <p:nvPr/>
        </p:nvGrpSpPr>
        <p:grpSpPr>
          <a:xfrm>
            <a:off x="1742908" y="3930317"/>
            <a:ext cx="1408462" cy="673503"/>
            <a:chOff x="9131921" y="3442388"/>
            <a:chExt cx="1408462" cy="586947"/>
          </a:xfrm>
        </p:grpSpPr>
        <p:sp>
          <p:nvSpPr>
            <p:cNvPr id="133" name="Rectangle 132">
              <a:extLst>
                <a:ext uri="{FF2B5EF4-FFF2-40B4-BE49-F238E27FC236}">
                  <a16:creationId xmlns:a16="http://schemas.microsoft.com/office/drawing/2014/main" id="{9DA4A9D7-6E07-4037-A165-E00EA24D1B10}"/>
                </a:ext>
              </a:extLst>
            </p:cNvPr>
            <p:cNvSpPr/>
            <p:nvPr/>
          </p:nvSpPr>
          <p:spPr>
            <a:xfrm>
              <a:off x="9131921" y="3442388"/>
              <a:ext cx="1408462" cy="321867"/>
            </a:xfrm>
            <a:prstGeom prst="rect">
              <a:avLst/>
            </a:prstGeom>
          </p:spPr>
          <p:txBody>
            <a:bodyPr wrap="none">
              <a:spAutoFit/>
            </a:bodyPr>
            <a:lstStyle/>
            <a:p>
              <a:r>
                <a:rPr lang="en-US" dirty="0">
                  <a:solidFill>
                    <a:srgbClr val="0D0D0D"/>
                  </a:solidFill>
                  <a:latin typeface="Söhne"/>
                </a:rPr>
                <a:t>/kataba/  </a:t>
              </a:r>
              <a:r>
                <a:rPr lang="ar-DZ" dirty="0">
                  <a:solidFill>
                    <a:srgbClr val="0D0D0D"/>
                  </a:solidFill>
                  <a:latin typeface="Söhne"/>
                </a:rPr>
                <a:t>كتب</a:t>
              </a:r>
              <a:endParaRPr lang="en-US" dirty="0"/>
            </a:p>
          </p:txBody>
        </p:sp>
        <p:sp>
          <p:nvSpPr>
            <p:cNvPr id="134" name="Rectangle 133">
              <a:extLst>
                <a:ext uri="{FF2B5EF4-FFF2-40B4-BE49-F238E27FC236}">
                  <a16:creationId xmlns:a16="http://schemas.microsoft.com/office/drawing/2014/main" id="{5A0113AE-2E35-45F7-8E90-229182DF830A}"/>
                </a:ext>
              </a:extLst>
            </p:cNvPr>
            <p:cNvSpPr/>
            <p:nvPr/>
          </p:nvSpPr>
          <p:spPr>
            <a:xfrm>
              <a:off x="9348872" y="3660003"/>
              <a:ext cx="706027" cy="369332"/>
            </a:xfrm>
            <a:prstGeom prst="rect">
              <a:avLst/>
            </a:prstGeom>
          </p:spPr>
          <p:txBody>
            <a:bodyPr wrap="none">
              <a:spAutoFit/>
            </a:bodyPr>
            <a:lstStyle/>
            <a:p>
              <a:r>
                <a:rPr lang="en-US" dirty="0"/>
                <a:t>Write</a:t>
              </a:r>
            </a:p>
          </p:txBody>
        </p:sp>
      </p:grpSp>
      <p:grpSp>
        <p:nvGrpSpPr>
          <p:cNvPr id="135" name="Group 134">
            <a:extLst>
              <a:ext uri="{FF2B5EF4-FFF2-40B4-BE49-F238E27FC236}">
                <a16:creationId xmlns:a16="http://schemas.microsoft.com/office/drawing/2014/main" id="{D36D86EF-B88A-49C3-B352-9807C9D338C6}"/>
              </a:ext>
            </a:extLst>
          </p:cNvPr>
          <p:cNvGrpSpPr/>
          <p:nvPr/>
        </p:nvGrpSpPr>
        <p:grpSpPr>
          <a:xfrm>
            <a:off x="1833039" y="5224101"/>
            <a:ext cx="1376339" cy="599602"/>
            <a:chOff x="9205116" y="3429733"/>
            <a:chExt cx="1376339" cy="599602"/>
          </a:xfrm>
        </p:grpSpPr>
        <p:sp>
          <p:nvSpPr>
            <p:cNvPr id="136" name="Rectangle 135">
              <a:extLst>
                <a:ext uri="{FF2B5EF4-FFF2-40B4-BE49-F238E27FC236}">
                  <a16:creationId xmlns:a16="http://schemas.microsoft.com/office/drawing/2014/main" id="{89BEBAD4-9494-4D83-A761-ADC1ED7D18F5}"/>
                </a:ext>
              </a:extLst>
            </p:cNvPr>
            <p:cNvSpPr/>
            <p:nvPr/>
          </p:nvSpPr>
          <p:spPr>
            <a:xfrm>
              <a:off x="9205116" y="3429733"/>
              <a:ext cx="1376339" cy="369332"/>
            </a:xfrm>
            <a:prstGeom prst="rect">
              <a:avLst/>
            </a:prstGeom>
          </p:spPr>
          <p:txBody>
            <a:bodyPr wrap="none">
              <a:spAutoFit/>
            </a:bodyPr>
            <a:lstStyle/>
            <a:p>
              <a:r>
                <a:rPr lang="en-US" dirty="0">
                  <a:solidFill>
                    <a:srgbClr val="0D0D0D"/>
                  </a:solidFill>
                  <a:latin typeface="Söhne"/>
                </a:rPr>
                <a:t>/kotabo/ </a:t>
              </a:r>
              <a:r>
                <a:rPr lang="ar-DZ" dirty="0">
                  <a:solidFill>
                    <a:srgbClr val="0D0D0D"/>
                  </a:solidFill>
                  <a:latin typeface="Söhne"/>
                </a:rPr>
                <a:t>كتب</a:t>
              </a:r>
              <a:endParaRPr lang="en-US" dirty="0"/>
            </a:p>
          </p:txBody>
        </p:sp>
        <p:sp>
          <p:nvSpPr>
            <p:cNvPr id="137" name="Rectangle 136">
              <a:extLst>
                <a:ext uri="{FF2B5EF4-FFF2-40B4-BE49-F238E27FC236}">
                  <a16:creationId xmlns:a16="http://schemas.microsoft.com/office/drawing/2014/main" id="{ACF53677-BB20-4C8B-A791-17869479C86D}"/>
                </a:ext>
              </a:extLst>
            </p:cNvPr>
            <p:cNvSpPr/>
            <p:nvPr/>
          </p:nvSpPr>
          <p:spPr>
            <a:xfrm>
              <a:off x="9348872" y="3660003"/>
              <a:ext cx="706027" cy="369332"/>
            </a:xfrm>
            <a:prstGeom prst="rect">
              <a:avLst/>
            </a:prstGeom>
          </p:spPr>
          <p:txBody>
            <a:bodyPr wrap="none">
              <a:spAutoFit/>
            </a:bodyPr>
            <a:lstStyle/>
            <a:p>
              <a:r>
                <a:rPr lang="en-US" dirty="0"/>
                <a:t>Write</a:t>
              </a:r>
            </a:p>
          </p:txBody>
        </p:sp>
      </p:grpSp>
      <p:sp>
        <p:nvSpPr>
          <p:cNvPr id="148" name="Left Bracket 147">
            <a:extLst>
              <a:ext uri="{FF2B5EF4-FFF2-40B4-BE49-F238E27FC236}">
                <a16:creationId xmlns:a16="http://schemas.microsoft.com/office/drawing/2014/main" id="{6AC650B5-F4ED-4E76-8689-8F9597B39149}"/>
              </a:ext>
            </a:extLst>
          </p:cNvPr>
          <p:cNvSpPr/>
          <p:nvPr/>
        </p:nvSpPr>
        <p:spPr>
          <a:xfrm rot="16200000">
            <a:off x="3292261" y="4128737"/>
            <a:ext cx="235543" cy="3563181"/>
          </a:xfrm>
          <a:prstGeom prst="leftBracket">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4">
                  <a:lumMod val="75000"/>
                </a:schemeClr>
              </a:solidFill>
            </a:endParaRPr>
          </a:p>
        </p:txBody>
      </p:sp>
      <p:sp>
        <p:nvSpPr>
          <p:cNvPr id="149" name="Left Bracket 148">
            <a:extLst>
              <a:ext uri="{FF2B5EF4-FFF2-40B4-BE49-F238E27FC236}">
                <a16:creationId xmlns:a16="http://schemas.microsoft.com/office/drawing/2014/main" id="{54122DB0-0D7A-4CA0-B7EA-95BEDABF95A2}"/>
              </a:ext>
            </a:extLst>
          </p:cNvPr>
          <p:cNvSpPr/>
          <p:nvPr/>
        </p:nvSpPr>
        <p:spPr>
          <a:xfrm rot="16200000">
            <a:off x="8919330" y="3756897"/>
            <a:ext cx="235543" cy="4368383"/>
          </a:xfrm>
          <a:prstGeom prst="leftBracket">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4">
                  <a:lumMod val="75000"/>
                </a:schemeClr>
              </a:solidFill>
            </a:endParaRPr>
          </a:p>
        </p:txBody>
      </p:sp>
      <p:grpSp>
        <p:nvGrpSpPr>
          <p:cNvPr id="151" name="Group 150">
            <a:extLst>
              <a:ext uri="{FF2B5EF4-FFF2-40B4-BE49-F238E27FC236}">
                <a16:creationId xmlns:a16="http://schemas.microsoft.com/office/drawing/2014/main" id="{A2823D61-E366-4CAF-B5CF-C5F65A8E0A0C}"/>
              </a:ext>
            </a:extLst>
          </p:cNvPr>
          <p:cNvGrpSpPr/>
          <p:nvPr/>
        </p:nvGrpSpPr>
        <p:grpSpPr>
          <a:xfrm>
            <a:off x="6901434" y="4041084"/>
            <a:ext cx="1244251" cy="580183"/>
            <a:chOff x="6886021" y="3697856"/>
            <a:chExt cx="1244251" cy="580183"/>
          </a:xfrm>
        </p:grpSpPr>
        <p:sp>
          <p:nvSpPr>
            <p:cNvPr id="31" name="Rectangle 30">
              <a:extLst>
                <a:ext uri="{FF2B5EF4-FFF2-40B4-BE49-F238E27FC236}">
                  <a16:creationId xmlns:a16="http://schemas.microsoft.com/office/drawing/2014/main" id="{B46229E4-5DB7-4E30-B3CC-633E85873651}"/>
                </a:ext>
              </a:extLst>
            </p:cNvPr>
            <p:cNvSpPr/>
            <p:nvPr/>
          </p:nvSpPr>
          <p:spPr>
            <a:xfrm>
              <a:off x="7183237" y="3908707"/>
              <a:ext cx="643318" cy="369332"/>
            </a:xfrm>
            <a:prstGeom prst="rect">
              <a:avLst/>
            </a:prstGeom>
          </p:spPr>
          <p:txBody>
            <a:bodyPr wrap="none">
              <a:spAutoFit/>
            </a:bodyPr>
            <a:lstStyle/>
            <a:p>
              <a:r>
                <a:rPr lang="en-US" dirty="0">
                  <a:latin typeface="Avenir Next"/>
                </a:rPr>
                <a:t>Train</a:t>
              </a:r>
              <a:endParaRPr lang="en-US" dirty="0"/>
            </a:p>
          </p:txBody>
        </p:sp>
        <p:sp>
          <p:nvSpPr>
            <p:cNvPr id="150" name="Rectangle 149">
              <a:extLst>
                <a:ext uri="{FF2B5EF4-FFF2-40B4-BE49-F238E27FC236}">
                  <a16:creationId xmlns:a16="http://schemas.microsoft.com/office/drawing/2014/main" id="{15856A3A-128A-4341-AB14-1EEE63E801C7}"/>
                </a:ext>
              </a:extLst>
            </p:cNvPr>
            <p:cNvSpPr/>
            <p:nvPr/>
          </p:nvSpPr>
          <p:spPr>
            <a:xfrm>
              <a:off x="6886021" y="3697856"/>
              <a:ext cx="1244251" cy="369332"/>
            </a:xfrm>
            <a:prstGeom prst="rect">
              <a:avLst/>
            </a:prstGeom>
          </p:spPr>
          <p:txBody>
            <a:bodyPr wrap="none">
              <a:spAutoFit/>
            </a:bodyPr>
            <a:lstStyle/>
            <a:p>
              <a:r>
                <a:rPr lang="en-US" dirty="0"/>
                <a:t>/</a:t>
              </a:r>
              <a:r>
                <a:rPr lang="en-US" dirty="0" err="1"/>
                <a:t>qi</a:t>
              </a:r>
              <a:r>
                <a:rPr lang="en-US" dirty="0" err="1">
                  <a:solidFill>
                    <a:srgbClr val="0D0D0D"/>
                  </a:solidFill>
                  <a:latin typeface="Calibri" panose="020F0502020204030204" pitchFamily="34" charset="0"/>
                  <a:cs typeface="Calibri" panose="020F0502020204030204" pitchFamily="34" charset="0"/>
                </a:rPr>
                <a:t>ʈˁar</a:t>
              </a:r>
              <a:r>
                <a:rPr lang="en-US" dirty="0"/>
                <a:t>/قطار</a:t>
              </a:r>
            </a:p>
          </p:txBody>
        </p:sp>
      </p:grpSp>
      <p:grpSp>
        <p:nvGrpSpPr>
          <p:cNvPr id="153" name="Group 152">
            <a:extLst>
              <a:ext uri="{FF2B5EF4-FFF2-40B4-BE49-F238E27FC236}">
                <a16:creationId xmlns:a16="http://schemas.microsoft.com/office/drawing/2014/main" id="{2D4A1E7C-D599-4083-8456-57A7D02108AF}"/>
              </a:ext>
            </a:extLst>
          </p:cNvPr>
          <p:cNvGrpSpPr/>
          <p:nvPr/>
        </p:nvGrpSpPr>
        <p:grpSpPr>
          <a:xfrm>
            <a:off x="6930993" y="5269705"/>
            <a:ext cx="1323824" cy="627947"/>
            <a:chOff x="6915580" y="4926477"/>
            <a:chExt cx="1323824" cy="627947"/>
          </a:xfrm>
        </p:grpSpPr>
        <p:grpSp>
          <p:nvGrpSpPr>
            <p:cNvPr id="145" name="Group 144">
              <a:extLst>
                <a:ext uri="{FF2B5EF4-FFF2-40B4-BE49-F238E27FC236}">
                  <a16:creationId xmlns:a16="http://schemas.microsoft.com/office/drawing/2014/main" id="{EA6C24CE-B47A-4A2E-AF5F-DB7BAC15645D}"/>
                </a:ext>
              </a:extLst>
            </p:cNvPr>
            <p:cNvGrpSpPr/>
            <p:nvPr/>
          </p:nvGrpSpPr>
          <p:grpSpPr>
            <a:xfrm>
              <a:off x="7185024" y="4926477"/>
              <a:ext cx="643318" cy="627947"/>
              <a:chOff x="7272566" y="6230053"/>
              <a:chExt cx="643318" cy="627947"/>
            </a:xfrm>
          </p:grpSpPr>
          <p:sp>
            <p:nvSpPr>
              <p:cNvPr id="46" name="Rectangle 45">
                <a:extLst>
                  <a:ext uri="{FF2B5EF4-FFF2-40B4-BE49-F238E27FC236}">
                    <a16:creationId xmlns:a16="http://schemas.microsoft.com/office/drawing/2014/main" id="{FFB0F71A-E501-44A3-9B6E-E3880D0535E6}"/>
                  </a:ext>
                </a:extLst>
              </p:cNvPr>
              <p:cNvSpPr/>
              <p:nvPr/>
            </p:nvSpPr>
            <p:spPr>
              <a:xfrm>
                <a:off x="7315414" y="6230053"/>
                <a:ext cx="522900" cy="369332"/>
              </a:xfrm>
              <a:prstGeom prst="rect">
                <a:avLst/>
              </a:prstGeom>
            </p:spPr>
            <p:txBody>
              <a:bodyPr wrap="square">
                <a:spAutoFit/>
              </a:bodyPr>
              <a:lstStyle/>
              <a:p>
                <a:r>
                  <a:rPr lang="en-US" dirty="0"/>
                  <a:t> </a:t>
                </a:r>
              </a:p>
            </p:txBody>
          </p:sp>
          <p:sp>
            <p:nvSpPr>
              <p:cNvPr id="52" name="Rectangle 51">
                <a:extLst>
                  <a:ext uri="{FF2B5EF4-FFF2-40B4-BE49-F238E27FC236}">
                    <a16:creationId xmlns:a16="http://schemas.microsoft.com/office/drawing/2014/main" id="{437617C0-0B63-4309-8403-1903B9B6DD39}"/>
                  </a:ext>
                </a:extLst>
              </p:cNvPr>
              <p:cNvSpPr/>
              <p:nvPr/>
            </p:nvSpPr>
            <p:spPr>
              <a:xfrm>
                <a:off x="7272566" y="6488668"/>
                <a:ext cx="643318" cy="369332"/>
              </a:xfrm>
              <a:prstGeom prst="rect">
                <a:avLst/>
              </a:prstGeom>
            </p:spPr>
            <p:txBody>
              <a:bodyPr wrap="square">
                <a:spAutoFit/>
              </a:bodyPr>
              <a:lstStyle/>
              <a:p>
                <a:r>
                  <a:rPr lang="en-US" dirty="0">
                    <a:latin typeface="Avenir Next"/>
                  </a:rPr>
                  <a:t>Train</a:t>
                </a:r>
                <a:endParaRPr lang="en-US" dirty="0"/>
              </a:p>
            </p:txBody>
          </p:sp>
        </p:grpSp>
        <p:sp>
          <p:nvSpPr>
            <p:cNvPr id="152" name="Rectangle 151">
              <a:extLst>
                <a:ext uri="{FF2B5EF4-FFF2-40B4-BE49-F238E27FC236}">
                  <a16:creationId xmlns:a16="http://schemas.microsoft.com/office/drawing/2014/main" id="{5347AF3A-78AB-45A6-98B4-DE86DE8DD186}"/>
                </a:ext>
              </a:extLst>
            </p:cNvPr>
            <p:cNvSpPr/>
            <p:nvPr/>
          </p:nvSpPr>
          <p:spPr>
            <a:xfrm>
              <a:off x="6915580" y="4949548"/>
              <a:ext cx="1323824" cy="369332"/>
            </a:xfrm>
            <a:prstGeom prst="rect">
              <a:avLst/>
            </a:prstGeom>
          </p:spPr>
          <p:txBody>
            <a:bodyPr wrap="none">
              <a:spAutoFit/>
            </a:bodyPr>
            <a:lstStyle/>
            <a:p>
              <a:r>
                <a:rPr lang="en-US" dirty="0"/>
                <a:t>/</a:t>
              </a:r>
              <a:r>
                <a:rPr lang="en-US" dirty="0" err="1"/>
                <a:t>tora</a:t>
              </a:r>
              <a:r>
                <a:rPr lang="en-US" dirty="0" err="1">
                  <a:solidFill>
                    <a:srgbClr val="0D0D0D"/>
                  </a:solidFill>
                  <a:latin typeface="Calibri" panose="020F0502020204030204" pitchFamily="34" charset="0"/>
                  <a:cs typeface="Calibri" panose="020F0502020204030204" pitchFamily="34" charset="0"/>
                </a:rPr>
                <a:t>ːn</a:t>
              </a:r>
              <a:r>
                <a:rPr lang="en-US" dirty="0"/>
                <a:t>/ تران</a:t>
              </a:r>
            </a:p>
          </p:txBody>
        </p:sp>
      </p:grpSp>
      <p:sp>
        <p:nvSpPr>
          <p:cNvPr id="154" name="Rectangle 153">
            <a:extLst>
              <a:ext uri="{FF2B5EF4-FFF2-40B4-BE49-F238E27FC236}">
                <a16:creationId xmlns:a16="http://schemas.microsoft.com/office/drawing/2014/main" id="{C8700E15-3870-42C8-A12D-0D6432500F47}"/>
              </a:ext>
            </a:extLst>
          </p:cNvPr>
          <p:cNvSpPr/>
          <p:nvPr/>
        </p:nvSpPr>
        <p:spPr>
          <a:xfrm>
            <a:off x="10009792" y="3998572"/>
            <a:ext cx="1606722" cy="369332"/>
          </a:xfrm>
          <a:prstGeom prst="rect">
            <a:avLst/>
          </a:prstGeom>
        </p:spPr>
        <p:txBody>
          <a:bodyPr wrap="none">
            <a:spAutoFit/>
          </a:bodyPr>
          <a:lstStyle/>
          <a:p>
            <a:r>
              <a:rPr lang="en-US" dirty="0"/>
              <a:t>/</a:t>
            </a:r>
            <a:r>
              <a:rPr lang="en-US" dirty="0" err="1"/>
              <a:t>saya</a:t>
            </a:r>
            <a:r>
              <a:rPr lang="en-US" dirty="0" err="1">
                <a:solidFill>
                  <a:srgbClr val="0D0D0D"/>
                </a:solidFill>
                <a:latin typeface="Calibri" panose="020F0502020204030204" pitchFamily="34" charset="0"/>
                <a:cs typeface="Calibri" panose="020F0502020204030204" pitchFamily="34" charset="0"/>
              </a:rPr>
              <a:t>ːrat</a:t>
            </a:r>
            <a:r>
              <a:rPr lang="en-US" dirty="0"/>
              <a:t>/سيارة  </a:t>
            </a:r>
          </a:p>
        </p:txBody>
      </p:sp>
      <p:sp>
        <p:nvSpPr>
          <p:cNvPr id="155" name="Rectangle 154">
            <a:extLst>
              <a:ext uri="{FF2B5EF4-FFF2-40B4-BE49-F238E27FC236}">
                <a16:creationId xmlns:a16="http://schemas.microsoft.com/office/drawing/2014/main" id="{09E7A528-E205-482A-A1FC-34D35E56A794}"/>
              </a:ext>
            </a:extLst>
          </p:cNvPr>
          <p:cNvSpPr/>
          <p:nvPr/>
        </p:nvSpPr>
        <p:spPr>
          <a:xfrm>
            <a:off x="9647675" y="5250621"/>
            <a:ext cx="2154757" cy="369332"/>
          </a:xfrm>
          <a:prstGeom prst="rect">
            <a:avLst/>
          </a:prstGeom>
        </p:spPr>
        <p:txBody>
          <a:bodyPr wrap="none">
            <a:spAutoFit/>
          </a:bodyPr>
          <a:lstStyle/>
          <a:p>
            <a:r>
              <a:rPr lang="en-US" dirty="0"/>
              <a:t>/</a:t>
            </a:r>
            <a:r>
              <a:rPr lang="en-US" dirty="0" err="1">
                <a:solidFill>
                  <a:srgbClr val="0D0D0D"/>
                </a:solidFill>
                <a:latin typeface="Calibri" panose="020F0502020204030204" pitchFamily="34" charset="0"/>
                <a:cs typeface="Calibri" panose="020F0502020204030204" pitchFamily="34" charset="0"/>
              </a:rPr>
              <a:t>ʈˁuːmuːbiːɫ</a:t>
            </a:r>
            <a:r>
              <a:rPr lang="en-US" dirty="0"/>
              <a:t>/  طوموبيل</a:t>
            </a:r>
          </a:p>
        </p:txBody>
      </p:sp>
      <p:sp>
        <p:nvSpPr>
          <p:cNvPr id="67" name="Rectangle: Rounded Corners 66">
            <a:extLst>
              <a:ext uri="{FF2B5EF4-FFF2-40B4-BE49-F238E27FC236}">
                <a16:creationId xmlns:a16="http://schemas.microsoft.com/office/drawing/2014/main" id="{B7696C36-6018-4E69-8E27-F40CEFF03406}"/>
              </a:ext>
            </a:extLst>
          </p:cNvPr>
          <p:cNvSpPr/>
          <p:nvPr/>
        </p:nvSpPr>
        <p:spPr>
          <a:xfrm>
            <a:off x="206062" y="218942"/>
            <a:ext cx="5079170" cy="585730"/>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ln w="0"/>
                <a:solidFill>
                  <a:schemeClr val="tx1"/>
                </a:solidFill>
                <a:effectLst>
                  <a:outerShdw blurRad="38100" dist="25400" dir="5400000" algn="ctr" rotWithShape="0">
                    <a:srgbClr val="6E747A">
                      <a:alpha val="43000"/>
                    </a:srgbClr>
                  </a:outerShdw>
                </a:effectLst>
              </a:rPr>
              <a:t>Arabic Language &amp; Darija dialect</a:t>
            </a:r>
          </a:p>
        </p:txBody>
      </p:sp>
      <p:sp>
        <p:nvSpPr>
          <p:cNvPr id="68" name="Rectangle: Rounded Corners 67">
            <a:extLst>
              <a:ext uri="{FF2B5EF4-FFF2-40B4-BE49-F238E27FC236}">
                <a16:creationId xmlns:a16="http://schemas.microsoft.com/office/drawing/2014/main" id="{8733C61E-0CD0-45A2-AE1C-9A395685E776}"/>
              </a:ext>
            </a:extLst>
          </p:cNvPr>
          <p:cNvSpPr/>
          <p:nvPr/>
        </p:nvSpPr>
        <p:spPr>
          <a:xfrm>
            <a:off x="11456795" y="6320579"/>
            <a:ext cx="615696" cy="409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5</a:t>
            </a:r>
          </a:p>
        </p:txBody>
      </p:sp>
    </p:spTree>
    <p:extLst>
      <p:ext uri="{BB962C8B-B14F-4D97-AF65-F5344CB8AC3E}">
        <p14:creationId xmlns:p14="http://schemas.microsoft.com/office/powerpoint/2010/main" val="327591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1000"/>
                                        <p:tgtEl>
                                          <p:spTgt spid="82"/>
                                        </p:tgtEl>
                                      </p:cBhvr>
                                    </p:animEffect>
                                    <p:anim calcmode="lin" valueType="num">
                                      <p:cBhvr>
                                        <p:cTn id="8" dur="1000" fill="hold"/>
                                        <p:tgtEl>
                                          <p:spTgt spid="82"/>
                                        </p:tgtEl>
                                        <p:attrNameLst>
                                          <p:attrName>ppt_x</p:attrName>
                                        </p:attrNameLst>
                                      </p:cBhvr>
                                      <p:tavLst>
                                        <p:tav tm="0">
                                          <p:val>
                                            <p:strVal val="#ppt_x"/>
                                          </p:val>
                                        </p:tav>
                                        <p:tav tm="100000">
                                          <p:val>
                                            <p:strVal val="#ppt_x"/>
                                          </p:val>
                                        </p:tav>
                                      </p:tavLst>
                                    </p:anim>
                                    <p:anim calcmode="lin" valueType="num">
                                      <p:cBhvr>
                                        <p:cTn id="9"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6"/>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2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1" fill="hold" grpId="0" nodeType="clickEffect">
                                  <p:stCondLst>
                                    <p:cond delay="0"/>
                                  </p:stCondLst>
                                  <p:childTnLst>
                                    <p:set>
                                      <p:cBhvr>
                                        <p:cTn id="19" dur="1" fill="hold">
                                          <p:stCondLst>
                                            <p:cond delay="0"/>
                                          </p:stCondLst>
                                        </p:cTn>
                                        <p:tgtEl>
                                          <p:spTgt spid="83"/>
                                        </p:tgtEl>
                                        <p:attrNameLst>
                                          <p:attrName>style.visibility</p:attrName>
                                        </p:attrNameLst>
                                      </p:cBhvr>
                                      <p:to>
                                        <p:strVal val="visible"/>
                                      </p:to>
                                    </p:set>
                                    <p:anim calcmode="lin" valueType="num">
                                      <p:cBhvr additive="base">
                                        <p:cTn id="20" dur="500" fill="hold"/>
                                        <p:tgtEl>
                                          <p:spTgt spid="83"/>
                                        </p:tgtEl>
                                        <p:attrNameLst>
                                          <p:attrName>ppt_x</p:attrName>
                                        </p:attrNameLst>
                                      </p:cBhvr>
                                      <p:tavLst>
                                        <p:tav tm="0">
                                          <p:val>
                                            <p:strVal val="#ppt_x"/>
                                          </p:val>
                                        </p:tav>
                                        <p:tav tm="100000">
                                          <p:val>
                                            <p:strVal val="#ppt_x"/>
                                          </p:val>
                                        </p:tav>
                                      </p:tavLst>
                                    </p:anim>
                                    <p:anim calcmode="lin" valueType="num">
                                      <p:cBhvr additive="base">
                                        <p:cTn id="21" dur="500" fill="hold"/>
                                        <p:tgtEl>
                                          <p:spTgt spid="83"/>
                                        </p:tgtEl>
                                        <p:attrNameLst>
                                          <p:attrName>ppt_y</p:attrName>
                                        </p:attrNameLst>
                                      </p:cBhvr>
                                      <p:tavLst>
                                        <p:tav tm="0">
                                          <p:val>
                                            <p:strVal val="0-#ppt_h/2"/>
                                          </p:val>
                                        </p:tav>
                                        <p:tav tm="100000">
                                          <p:val>
                                            <p:strVal val="#ppt_y"/>
                                          </p:val>
                                        </p:tav>
                                      </p:tavLst>
                                    </p:anim>
                                  </p:childTnLst>
                                </p:cTn>
                              </p:par>
                              <p:par>
                                <p:cTn id="22" presetID="2" presetClass="entr" presetSubtype="1" fill="hold" nodeType="withEffect">
                                  <p:stCondLst>
                                    <p:cond delay="0"/>
                                  </p:stCondLst>
                                  <p:childTnLst>
                                    <p:set>
                                      <p:cBhvr>
                                        <p:cTn id="23" dur="1" fill="hold">
                                          <p:stCondLst>
                                            <p:cond delay="0"/>
                                          </p:stCondLst>
                                        </p:cTn>
                                        <p:tgtEl>
                                          <p:spTgt spid="102"/>
                                        </p:tgtEl>
                                        <p:attrNameLst>
                                          <p:attrName>style.visibility</p:attrName>
                                        </p:attrNameLst>
                                      </p:cBhvr>
                                      <p:to>
                                        <p:strVal val="visible"/>
                                      </p:to>
                                    </p:set>
                                    <p:anim calcmode="lin" valueType="num">
                                      <p:cBhvr additive="base">
                                        <p:cTn id="24" dur="500" fill="hold"/>
                                        <p:tgtEl>
                                          <p:spTgt spid="102"/>
                                        </p:tgtEl>
                                        <p:attrNameLst>
                                          <p:attrName>ppt_x</p:attrName>
                                        </p:attrNameLst>
                                      </p:cBhvr>
                                      <p:tavLst>
                                        <p:tav tm="0">
                                          <p:val>
                                            <p:strVal val="#ppt_x"/>
                                          </p:val>
                                        </p:tav>
                                        <p:tav tm="100000">
                                          <p:val>
                                            <p:strVal val="#ppt_x"/>
                                          </p:val>
                                        </p:tav>
                                      </p:tavLst>
                                    </p:anim>
                                    <p:anim calcmode="lin" valueType="num">
                                      <p:cBhvr additive="base">
                                        <p:cTn id="25" dur="500" fill="hold"/>
                                        <p:tgtEl>
                                          <p:spTgt spid="102"/>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3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1" fill="hold" grpId="0" nodeType="clickEffect">
                                  <p:stCondLst>
                                    <p:cond delay="0"/>
                                  </p:stCondLst>
                                  <p:childTnLst>
                                    <p:set>
                                      <p:cBhvr>
                                        <p:cTn id="33" dur="1" fill="hold">
                                          <p:stCondLst>
                                            <p:cond delay="0"/>
                                          </p:stCondLst>
                                        </p:cTn>
                                        <p:tgtEl>
                                          <p:spTgt spid="84"/>
                                        </p:tgtEl>
                                        <p:attrNameLst>
                                          <p:attrName>style.visibility</p:attrName>
                                        </p:attrNameLst>
                                      </p:cBhvr>
                                      <p:to>
                                        <p:strVal val="visible"/>
                                      </p:to>
                                    </p:set>
                                    <p:anim calcmode="lin" valueType="num">
                                      <p:cBhvr additive="base">
                                        <p:cTn id="34" dur="500" fill="hold"/>
                                        <p:tgtEl>
                                          <p:spTgt spid="84"/>
                                        </p:tgtEl>
                                        <p:attrNameLst>
                                          <p:attrName>ppt_x</p:attrName>
                                        </p:attrNameLst>
                                      </p:cBhvr>
                                      <p:tavLst>
                                        <p:tav tm="0">
                                          <p:val>
                                            <p:strVal val="#ppt_x"/>
                                          </p:val>
                                        </p:tav>
                                        <p:tav tm="100000">
                                          <p:val>
                                            <p:strVal val="#ppt_x"/>
                                          </p:val>
                                        </p:tav>
                                      </p:tavLst>
                                    </p:anim>
                                    <p:anim calcmode="lin" valueType="num">
                                      <p:cBhvr additive="base">
                                        <p:cTn id="35" dur="500" fill="hold"/>
                                        <p:tgtEl>
                                          <p:spTgt spid="84"/>
                                        </p:tgtEl>
                                        <p:attrNameLst>
                                          <p:attrName>ppt_y</p:attrName>
                                        </p:attrNameLst>
                                      </p:cBhvr>
                                      <p:tavLst>
                                        <p:tav tm="0">
                                          <p:val>
                                            <p:strVal val="0-#ppt_h/2"/>
                                          </p:val>
                                        </p:tav>
                                        <p:tav tm="100000">
                                          <p:val>
                                            <p:strVal val="#ppt_y"/>
                                          </p:val>
                                        </p:tav>
                                      </p:tavLst>
                                    </p:anim>
                                  </p:childTnLst>
                                </p:cTn>
                              </p:par>
                              <p:par>
                                <p:cTn id="36" presetID="2" presetClass="entr" presetSubtype="1" fill="hold" nodeType="withEffect">
                                  <p:stCondLst>
                                    <p:cond delay="0"/>
                                  </p:stCondLst>
                                  <p:childTnLst>
                                    <p:set>
                                      <p:cBhvr>
                                        <p:cTn id="37" dur="1" fill="hold">
                                          <p:stCondLst>
                                            <p:cond delay="0"/>
                                          </p:stCondLst>
                                        </p:cTn>
                                        <p:tgtEl>
                                          <p:spTgt spid="125"/>
                                        </p:tgtEl>
                                        <p:attrNameLst>
                                          <p:attrName>style.visibility</p:attrName>
                                        </p:attrNameLst>
                                      </p:cBhvr>
                                      <p:to>
                                        <p:strVal val="visible"/>
                                      </p:to>
                                    </p:set>
                                    <p:anim calcmode="lin" valueType="num">
                                      <p:cBhvr additive="base">
                                        <p:cTn id="38" dur="500" fill="hold"/>
                                        <p:tgtEl>
                                          <p:spTgt spid="125"/>
                                        </p:tgtEl>
                                        <p:attrNameLst>
                                          <p:attrName>ppt_x</p:attrName>
                                        </p:attrNameLst>
                                      </p:cBhvr>
                                      <p:tavLst>
                                        <p:tav tm="0">
                                          <p:val>
                                            <p:strVal val="#ppt_x"/>
                                          </p:val>
                                        </p:tav>
                                        <p:tav tm="100000">
                                          <p:val>
                                            <p:strVal val="#ppt_x"/>
                                          </p:val>
                                        </p:tav>
                                      </p:tavLst>
                                    </p:anim>
                                    <p:anim calcmode="lin" valueType="num">
                                      <p:cBhvr additive="base">
                                        <p:cTn id="39" dur="500" fill="hold"/>
                                        <p:tgtEl>
                                          <p:spTgt spid="125"/>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3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fade">
                                      <p:cBhvr>
                                        <p:cTn id="48" dur="500"/>
                                        <p:tgtEl>
                                          <p:spTgt spid="96"/>
                                        </p:tgtEl>
                                      </p:cBhvr>
                                    </p:animEffect>
                                  </p:childTnLst>
                                </p:cTn>
                              </p:par>
                              <p:par>
                                <p:cTn id="49" presetID="10" presetClass="entr" presetSubtype="0" fill="hold"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nodeType="clickEffect">
                                  <p:stCondLst>
                                    <p:cond delay="0"/>
                                  </p:stCondLst>
                                  <p:childTnLst>
                                    <p:set>
                                      <p:cBhvr>
                                        <p:cTn id="55" dur="1" fill="hold">
                                          <p:stCondLst>
                                            <p:cond delay="0"/>
                                          </p:stCondLst>
                                        </p:cTn>
                                        <p:tgtEl>
                                          <p:spTgt spid="81"/>
                                        </p:tgtEl>
                                        <p:attrNameLst>
                                          <p:attrName>style.visibility</p:attrName>
                                        </p:attrNameLst>
                                      </p:cBhvr>
                                      <p:to>
                                        <p:strVal val="visible"/>
                                      </p:to>
                                    </p:set>
                                    <p:animEffect transition="in" filter="fade">
                                      <p:cBhvr>
                                        <p:cTn id="56" dur="1000"/>
                                        <p:tgtEl>
                                          <p:spTgt spid="81"/>
                                        </p:tgtEl>
                                      </p:cBhvr>
                                    </p:animEffect>
                                    <p:anim calcmode="lin" valueType="num">
                                      <p:cBhvr>
                                        <p:cTn id="57" dur="1000" fill="hold"/>
                                        <p:tgtEl>
                                          <p:spTgt spid="81"/>
                                        </p:tgtEl>
                                        <p:attrNameLst>
                                          <p:attrName>ppt_x</p:attrName>
                                        </p:attrNameLst>
                                      </p:cBhvr>
                                      <p:tavLst>
                                        <p:tav tm="0">
                                          <p:val>
                                            <p:strVal val="#ppt_x"/>
                                          </p:val>
                                        </p:tav>
                                        <p:tav tm="100000">
                                          <p:val>
                                            <p:strVal val="#ppt_x"/>
                                          </p:val>
                                        </p:tav>
                                      </p:tavLst>
                                    </p:anim>
                                    <p:anim calcmode="lin" valueType="num">
                                      <p:cBhvr>
                                        <p:cTn id="58" dur="1000" fill="hold"/>
                                        <p:tgtEl>
                                          <p:spTgt spid="81"/>
                                        </p:tgtEl>
                                        <p:attrNameLst>
                                          <p:attrName>ppt_y</p:attrName>
                                        </p:attrNameLst>
                                      </p:cBhvr>
                                      <p:tavLst>
                                        <p:tav tm="0">
                                          <p:val>
                                            <p:strVal val="#ppt_y-.1"/>
                                          </p:val>
                                        </p:tav>
                                        <p:tav tm="100000">
                                          <p:val>
                                            <p:strVal val="#ppt_y"/>
                                          </p:val>
                                        </p:tav>
                                      </p:tavLst>
                                    </p:anim>
                                  </p:childTnLst>
                                </p:cTn>
                              </p:par>
                              <p:par>
                                <p:cTn id="59" presetID="47" presetClass="entr" presetSubtype="0" fill="hold" nodeType="withEffect">
                                  <p:stCondLst>
                                    <p:cond delay="0"/>
                                  </p:stCondLst>
                                  <p:childTnLst>
                                    <p:set>
                                      <p:cBhvr>
                                        <p:cTn id="60" dur="1" fill="hold">
                                          <p:stCondLst>
                                            <p:cond delay="0"/>
                                          </p:stCondLst>
                                        </p:cTn>
                                        <p:tgtEl>
                                          <p:spTgt spid="86"/>
                                        </p:tgtEl>
                                        <p:attrNameLst>
                                          <p:attrName>style.visibility</p:attrName>
                                        </p:attrNameLst>
                                      </p:cBhvr>
                                      <p:to>
                                        <p:strVal val="visible"/>
                                      </p:to>
                                    </p:set>
                                    <p:animEffect transition="in" filter="fade">
                                      <p:cBhvr>
                                        <p:cTn id="61" dur="1000"/>
                                        <p:tgtEl>
                                          <p:spTgt spid="86"/>
                                        </p:tgtEl>
                                      </p:cBhvr>
                                    </p:animEffect>
                                    <p:anim calcmode="lin" valueType="num">
                                      <p:cBhvr>
                                        <p:cTn id="62" dur="1000" fill="hold"/>
                                        <p:tgtEl>
                                          <p:spTgt spid="86"/>
                                        </p:tgtEl>
                                        <p:attrNameLst>
                                          <p:attrName>ppt_x</p:attrName>
                                        </p:attrNameLst>
                                      </p:cBhvr>
                                      <p:tavLst>
                                        <p:tav tm="0">
                                          <p:val>
                                            <p:strVal val="#ppt_x"/>
                                          </p:val>
                                        </p:tav>
                                        <p:tav tm="100000">
                                          <p:val>
                                            <p:strVal val="#ppt_x"/>
                                          </p:val>
                                        </p:tav>
                                      </p:tavLst>
                                    </p:anim>
                                    <p:anim calcmode="lin" valueType="num">
                                      <p:cBhvr>
                                        <p:cTn id="63"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7" presetClass="entr" presetSubtype="0" fill="hold" nodeType="clickEffect">
                                  <p:stCondLst>
                                    <p:cond delay="0"/>
                                  </p:stCondLst>
                                  <p:childTnLst>
                                    <p:set>
                                      <p:cBhvr>
                                        <p:cTn id="67" dur="1" fill="hold">
                                          <p:stCondLst>
                                            <p:cond delay="0"/>
                                          </p:stCondLst>
                                        </p:cTn>
                                        <p:tgtEl>
                                          <p:spTgt spid="93"/>
                                        </p:tgtEl>
                                        <p:attrNameLst>
                                          <p:attrName>style.visibility</p:attrName>
                                        </p:attrNameLst>
                                      </p:cBhvr>
                                      <p:to>
                                        <p:strVal val="visible"/>
                                      </p:to>
                                    </p:set>
                                    <p:animEffect transition="in" filter="fade">
                                      <p:cBhvr>
                                        <p:cTn id="68" dur="1000"/>
                                        <p:tgtEl>
                                          <p:spTgt spid="93"/>
                                        </p:tgtEl>
                                      </p:cBhvr>
                                    </p:animEffect>
                                    <p:anim calcmode="lin" valueType="num">
                                      <p:cBhvr>
                                        <p:cTn id="69" dur="1000" fill="hold"/>
                                        <p:tgtEl>
                                          <p:spTgt spid="93"/>
                                        </p:tgtEl>
                                        <p:attrNameLst>
                                          <p:attrName>ppt_x</p:attrName>
                                        </p:attrNameLst>
                                      </p:cBhvr>
                                      <p:tavLst>
                                        <p:tav tm="0">
                                          <p:val>
                                            <p:strVal val="#ppt_x"/>
                                          </p:val>
                                        </p:tav>
                                        <p:tav tm="100000">
                                          <p:val>
                                            <p:strVal val="#ppt_x"/>
                                          </p:val>
                                        </p:tav>
                                      </p:tavLst>
                                    </p:anim>
                                    <p:anim calcmode="lin" valueType="num">
                                      <p:cBhvr>
                                        <p:cTn id="70" dur="1000" fill="hold"/>
                                        <p:tgtEl>
                                          <p:spTgt spid="93"/>
                                        </p:tgtEl>
                                        <p:attrNameLst>
                                          <p:attrName>ppt_y</p:attrName>
                                        </p:attrNameLst>
                                      </p:cBhvr>
                                      <p:tavLst>
                                        <p:tav tm="0">
                                          <p:val>
                                            <p:strVal val="#ppt_y-.1"/>
                                          </p:val>
                                        </p:tav>
                                        <p:tav tm="100000">
                                          <p:val>
                                            <p:strVal val="#ppt_y"/>
                                          </p:val>
                                        </p:tav>
                                      </p:tavLst>
                                    </p:anim>
                                  </p:childTnLst>
                                </p:cTn>
                              </p:par>
                              <p:par>
                                <p:cTn id="71" presetID="47" presetClass="entr" presetSubtype="0" fill="hold" nodeType="withEffect">
                                  <p:stCondLst>
                                    <p:cond delay="0"/>
                                  </p:stCondLst>
                                  <p:childTnLst>
                                    <p:set>
                                      <p:cBhvr>
                                        <p:cTn id="72" dur="1" fill="hold">
                                          <p:stCondLst>
                                            <p:cond delay="0"/>
                                          </p:stCondLst>
                                        </p:cTn>
                                        <p:tgtEl>
                                          <p:spTgt spid="127"/>
                                        </p:tgtEl>
                                        <p:attrNameLst>
                                          <p:attrName>style.visibility</p:attrName>
                                        </p:attrNameLst>
                                      </p:cBhvr>
                                      <p:to>
                                        <p:strVal val="visible"/>
                                      </p:to>
                                    </p:set>
                                    <p:animEffect transition="in" filter="fade">
                                      <p:cBhvr>
                                        <p:cTn id="73" dur="1000"/>
                                        <p:tgtEl>
                                          <p:spTgt spid="127"/>
                                        </p:tgtEl>
                                      </p:cBhvr>
                                    </p:animEffect>
                                    <p:anim calcmode="lin" valueType="num">
                                      <p:cBhvr>
                                        <p:cTn id="74" dur="1000" fill="hold"/>
                                        <p:tgtEl>
                                          <p:spTgt spid="127"/>
                                        </p:tgtEl>
                                        <p:attrNameLst>
                                          <p:attrName>ppt_x</p:attrName>
                                        </p:attrNameLst>
                                      </p:cBhvr>
                                      <p:tavLst>
                                        <p:tav tm="0">
                                          <p:val>
                                            <p:strVal val="#ppt_x"/>
                                          </p:val>
                                        </p:tav>
                                        <p:tav tm="100000">
                                          <p:val>
                                            <p:strVal val="#ppt_x"/>
                                          </p:val>
                                        </p:tav>
                                      </p:tavLst>
                                    </p:anim>
                                    <p:anim calcmode="lin" valueType="num">
                                      <p:cBhvr>
                                        <p:cTn id="75" dur="1000" fill="hold"/>
                                        <p:tgtEl>
                                          <p:spTgt spid="127"/>
                                        </p:tgtEl>
                                        <p:attrNameLst>
                                          <p:attrName>ppt_y</p:attrName>
                                        </p:attrNameLst>
                                      </p:cBhvr>
                                      <p:tavLst>
                                        <p:tav tm="0">
                                          <p:val>
                                            <p:strVal val="#ppt_y-.1"/>
                                          </p:val>
                                        </p:tav>
                                        <p:tav tm="100000">
                                          <p:val>
                                            <p:strVal val="#ppt_y"/>
                                          </p:val>
                                        </p:tav>
                                      </p:tavLst>
                                    </p:anim>
                                  </p:childTnLst>
                                </p:cTn>
                              </p:par>
                              <p:par>
                                <p:cTn id="76" presetID="47" presetClass="entr" presetSubtype="0" fill="hold" nodeType="withEffect">
                                  <p:stCondLst>
                                    <p:cond delay="0"/>
                                  </p:stCondLst>
                                  <p:childTnLst>
                                    <p:set>
                                      <p:cBhvr>
                                        <p:cTn id="77" dur="1" fill="hold">
                                          <p:stCondLst>
                                            <p:cond delay="0"/>
                                          </p:stCondLst>
                                        </p:cTn>
                                        <p:tgtEl>
                                          <p:spTgt spid="80"/>
                                        </p:tgtEl>
                                        <p:attrNameLst>
                                          <p:attrName>style.visibility</p:attrName>
                                        </p:attrNameLst>
                                      </p:cBhvr>
                                      <p:to>
                                        <p:strVal val="visible"/>
                                      </p:to>
                                    </p:set>
                                    <p:animEffect transition="in" filter="fade">
                                      <p:cBhvr>
                                        <p:cTn id="78" dur="1000"/>
                                        <p:tgtEl>
                                          <p:spTgt spid="80"/>
                                        </p:tgtEl>
                                      </p:cBhvr>
                                    </p:animEffect>
                                    <p:anim calcmode="lin" valueType="num">
                                      <p:cBhvr>
                                        <p:cTn id="79" dur="1000" fill="hold"/>
                                        <p:tgtEl>
                                          <p:spTgt spid="80"/>
                                        </p:tgtEl>
                                        <p:attrNameLst>
                                          <p:attrName>ppt_x</p:attrName>
                                        </p:attrNameLst>
                                      </p:cBhvr>
                                      <p:tavLst>
                                        <p:tav tm="0">
                                          <p:val>
                                            <p:strVal val="#ppt_x"/>
                                          </p:val>
                                        </p:tav>
                                        <p:tav tm="100000">
                                          <p:val>
                                            <p:strVal val="#ppt_x"/>
                                          </p:val>
                                        </p:tav>
                                      </p:tavLst>
                                    </p:anim>
                                    <p:anim calcmode="lin" valueType="num">
                                      <p:cBhvr>
                                        <p:cTn id="80"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grpId="0" nodeType="clickEffect">
                                  <p:stCondLst>
                                    <p:cond delay="0"/>
                                  </p:stCondLst>
                                  <p:childTnLst>
                                    <p:set>
                                      <p:cBhvr>
                                        <p:cTn id="84" dur="1" fill="hold">
                                          <p:stCondLst>
                                            <p:cond delay="0"/>
                                          </p:stCondLst>
                                        </p:cTn>
                                        <p:tgtEl>
                                          <p:spTgt spid="148"/>
                                        </p:tgtEl>
                                        <p:attrNameLst>
                                          <p:attrName>style.visibility</p:attrName>
                                        </p:attrNameLst>
                                      </p:cBhvr>
                                      <p:to>
                                        <p:strVal val="visible"/>
                                      </p:to>
                                    </p:set>
                                    <p:animEffect transition="in" filter="barn(inVertical)">
                                      <p:cBhvr>
                                        <p:cTn id="85" dur="500"/>
                                        <p:tgtEl>
                                          <p:spTgt spid="148"/>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124"/>
                                        </p:tgtEl>
                                        <p:attrNameLst>
                                          <p:attrName>style.visibility</p:attrName>
                                        </p:attrNameLst>
                                      </p:cBhvr>
                                      <p:to>
                                        <p:strVal val="visible"/>
                                      </p:to>
                                    </p:set>
                                    <p:animEffect transition="in" filter="barn(inVertical)">
                                      <p:cBhvr>
                                        <p:cTn id="88" dur="500"/>
                                        <p:tgtEl>
                                          <p:spTgt spid="124"/>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fade">
                                      <p:cBhvr>
                                        <p:cTn id="93" dur="500"/>
                                        <p:tgtEl>
                                          <p:spTgt spid="28"/>
                                        </p:tgtEl>
                                      </p:cBhvr>
                                    </p:animEffect>
                                  </p:childTnLst>
                                </p:cTn>
                              </p:par>
                              <p:par>
                                <p:cTn id="94" presetID="10" presetClass="entr" presetSubtype="0" fill="hold" nodeType="withEffect">
                                  <p:stCondLst>
                                    <p:cond delay="0"/>
                                  </p:stCondLst>
                                  <p:childTnLst>
                                    <p:set>
                                      <p:cBhvr>
                                        <p:cTn id="95" dur="1" fill="hold">
                                          <p:stCondLst>
                                            <p:cond delay="0"/>
                                          </p:stCondLst>
                                        </p:cTn>
                                        <p:tgtEl>
                                          <p:spTgt spid="53"/>
                                        </p:tgtEl>
                                        <p:attrNameLst>
                                          <p:attrName>style.visibility</p:attrName>
                                        </p:attrNameLst>
                                      </p:cBhvr>
                                      <p:to>
                                        <p:strVal val="visible"/>
                                      </p:to>
                                    </p:set>
                                    <p:animEffect transition="in" filter="fade">
                                      <p:cBhvr>
                                        <p:cTn id="96" dur="500"/>
                                        <p:tgtEl>
                                          <p:spTgt spid="53"/>
                                        </p:tgtEl>
                                      </p:cBhvr>
                                    </p:animEffect>
                                  </p:childTnLst>
                                </p:cTn>
                              </p:par>
                            </p:childTnLst>
                          </p:cTn>
                        </p:par>
                      </p:childTnLst>
                    </p:cTn>
                  </p:par>
                  <p:par>
                    <p:cTn id="97" fill="hold">
                      <p:stCondLst>
                        <p:cond delay="indefinite"/>
                      </p:stCondLst>
                      <p:childTnLst>
                        <p:par>
                          <p:cTn id="98" fill="hold">
                            <p:stCondLst>
                              <p:cond delay="0"/>
                            </p:stCondLst>
                            <p:childTnLst>
                              <p:par>
                                <p:cTn id="99" presetID="47" presetClass="entr" presetSubtype="0" fill="hold" nodeType="clickEffect">
                                  <p:stCondLst>
                                    <p:cond delay="0"/>
                                  </p:stCondLst>
                                  <p:childTnLst>
                                    <p:set>
                                      <p:cBhvr>
                                        <p:cTn id="100" dur="1" fill="hold">
                                          <p:stCondLst>
                                            <p:cond delay="0"/>
                                          </p:stCondLst>
                                        </p:cTn>
                                        <p:tgtEl>
                                          <p:spTgt spid="10"/>
                                        </p:tgtEl>
                                        <p:attrNameLst>
                                          <p:attrName>style.visibility</p:attrName>
                                        </p:attrNameLst>
                                      </p:cBhvr>
                                      <p:to>
                                        <p:strVal val="visible"/>
                                      </p:to>
                                    </p:set>
                                    <p:animEffect transition="in" filter="fade">
                                      <p:cBhvr>
                                        <p:cTn id="101" dur="1000"/>
                                        <p:tgtEl>
                                          <p:spTgt spid="10"/>
                                        </p:tgtEl>
                                      </p:cBhvr>
                                    </p:animEffect>
                                    <p:anim calcmode="lin" valueType="num">
                                      <p:cBhvr>
                                        <p:cTn id="102" dur="1000" fill="hold"/>
                                        <p:tgtEl>
                                          <p:spTgt spid="10"/>
                                        </p:tgtEl>
                                        <p:attrNameLst>
                                          <p:attrName>ppt_x</p:attrName>
                                        </p:attrNameLst>
                                      </p:cBhvr>
                                      <p:tavLst>
                                        <p:tav tm="0">
                                          <p:val>
                                            <p:strVal val="#ppt_x"/>
                                          </p:val>
                                        </p:tav>
                                        <p:tav tm="100000">
                                          <p:val>
                                            <p:strVal val="#ppt_x"/>
                                          </p:val>
                                        </p:tav>
                                      </p:tavLst>
                                    </p:anim>
                                    <p:anim calcmode="lin" valueType="num">
                                      <p:cBhvr>
                                        <p:cTn id="103" dur="1000" fill="hold"/>
                                        <p:tgtEl>
                                          <p:spTgt spid="10"/>
                                        </p:tgtEl>
                                        <p:attrNameLst>
                                          <p:attrName>ppt_y</p:attrName>
                                        </p:attrNameLst>
                                      </p:cBhvr>
                                      <p:tavLst>
                                        <p:tav tm="0">
                                          <p:val>
                                            <p:strVal val="#ppt_y-.1"/>
                                          </p:val>
                                        </p:tav>
                                        <p:tav tm="100000">
                                          <p:val>
                                            <p:strVal val="#ppt_y"/>
                                          </p:val>
                                        </p:tav>
                                      </p:tavLst>
                                    </p:anim>
                                  </p:childTnLst>
                                </p:cTn>
                              </p:par>
                              <p:par>
                                <p:cTn id="104" presetID="47" presetClass="entr" presetSubtype="0" fill="hold" nodeType="withEffect">
                                  <p:stCondLst>
                                    <p:cond delay="0"/>
                                  </p:stCondLst>
                                  <p:childTnLst>
                                    <p:set>
                                      <p:cBhvr>
                                        <p:cTn id="105" dur="1" fill="hold">
                                          <p:stCondLst>
                                            <p:cond delay="0"/>
                                          </p:stCondLst>
                                        </p:cTn>
                                        <p:tgtEl>
                                          <p:spTgt spid="151"/>
                                        </p:tgtEl>
                                        <p:attrNameLst>
                                          <p:attrName>style.visibility</p:attrName>
                                        </p:attrNameLst>
                                      </p:cBhvr>
                                      <p:to>
                                        <p:strVal val="visible"/>
                                      </p:to>
                                    </p:set>
                                    <p:animEffect transition="in" filter="fade">
                                      <p:cBhvr>
                                        <p:cTn id="106" dur="1000"/>
                                        <p:tgtEl>
                                          <p:spTgt spid="151"/>
                                        </p:tgtEl>
                                      </p:cBhvr>
                                    </p:animEffect>
                                    <p:anim calcmode="lin" valueType="num">
                                      <p:cBhvr>
                                        <p:cTn id="107" dur="1000" fill="hold"/>
                                        <p:tgtEl>
                                          <p:spTgt spid="151"/>
                                        </p:tgtEl>
                                        <p:attrNameLst>
                                          <p:attrName>ppt_x</p:attrName>
                                        </p:attrNameLst>
                                      </p:cBhvr>
                                      <p:tavLst>
                                        <p:tav tm="0">
                                          <p:val>
                                            <p:strVal val="#ppt_x"/>
                                          </p:val>
                                        </p:tav>
                                        <p:tav tm="100000">
                                          <p:val>
                                            <p:strVal val="#ppt_x"/>
                                          </p:val>
                                        </p:tav>
                                      </p:tavLst>
                                    </p:anim>
                                    <p:anim calcmode="lin" valueType="num">
                                      <p:cBhvr>
                                        <p:cTn id="108" dur="1000" fill="hold"/>
                                        <p:tgtEl>
                                          <p:spTgt spid="151"/>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7" presetClass="entr" presetSubtype="0" fill="hold" nodeType="click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1000"/>
                                        <p:tgtEl>
                                          <p:spTgt spid="34"/>
                                        </p:tgtEl>
                                      </p:cBhvr>
                                    </p:animEffect>
                                    <p:anim calcmode="lin" valueType="num">
                                      <p:cBhvr>
                                        <p:cTn id="114" dur="1000" fill="hold"/>
                                        <p:tgtEl>
                                          <p:spTgt spid="34"/>
                                        </p:tgtEl>
                                        <p:attrNameLst>
                                          <p:attrName>ppt_x</p:attrName>
                                        </p:attrNameLst>
                                      </p:cBhvr>
                                      <p:tavLst>
                                        <p:tav tm="0">
                                          <p:val>
                                            <p:strVal val="#ppt_x"/>
                                          </p:val>
                                        </p:tav>
                                        <p:tav tm="100000">
                                          <p:val>
                                            <p:strVal val="#ppt_x"/>
                                          </p:val>
                                        </p:tav>
                                      </p:tavLst>
                                    </p:anim>
                                    <p:anim calcmode="lin" valueType="num">
                                      <p:cBhvr>
                                        <p:cTn id="115" dur="1000" fill="hold"/>
                                        <p:tgtEl>
                                          <p:spTgt spid="34"/>
                                        </p:tgtEl>
                                        <p:attrNameLst>
                                          <p:attrName>ppt_y</p:attrName>
                                        </p:attrNameLst>
                                      </p:cBhvr>
                                      <p:tavLst>
                                        <p:tav tm="0">
                                          <p:val>
                                            <p:strVal val="#ppt_y-.1"/>
                                          </p:val>
                                        </p:tav>
                                        <p:tav tm="100000">
                                          <p:val>
                                            <p:strVal val="#ppt_y"/>
                                          </p:val>
                                        </p:tav>
                                      </p:tavLst>
                                    </p:anim>
                                  </p:childTnLst>
                                </p:cTn>
                              </p:par>
                              <p:par>
                                <p:cTn id="116" presetID="47" presetClass="entr" presetSubtype="0" fill="hold" nodeType="withEffect">
                                  <p:stCondLst>
                                    <p:cond delay="0"/>
                                  </p:stCondLst>
                                  <p:childTnLst>
                                    <p:set>
                                      <p:cBhvr>
                                        <p:cTn id="117" dur="1" fill="hold">
                                          <p:stCondLst>
                                            <p:cond delay="0"/>
                                          </p:stCondLst>
                                        </p:cTn>
                                        <p:tgtEl>
                                          <p:spTgt spid="105"/>
                                        </p:tgtEl>
                                        <p:attrNameLst>
                                          <p:attrName>style.visibility</p:attrName>
                                        </p:attrNameLst>
                                      </p:cBhvr>
                                      <p:to>
                                        <p:strVal val="visible"/>
                                      </p:to>
                                    </p:set>
                                    <p:animEffect transition="in" filter="fade">
                                      <p:cBhvr>
                                        <p:cTn id="118" dur="1000"/>
                                        <p:tgtEl>
                                          <p:spTgt spid="105"/>
                                        </p:tgtEl>
                                      </p:cBhvr>
                                    </p:animEffect>
                                    <p:anim calcmode="lin" valueType="num">
                                      <p:cBhvr>
                                        <p:cTn id="119" dur="1000" fill="hold"/>
                                        <p:tgtEl>
                                          <p:spTgt spid="105"/>
                                        </p:tgtEl>
                                        <p:attrNameLst>
                                          <p:attrName>ppt_x</p:attrName>
                                        </p:attrNameLst>
                                      </p:cBhvr>
                                      <p:tavLst>
                                        <p:tav tm="0">
                                          <p:val>
                                            <p:strVal val="#ppt_x"/>
                                          </p:val>
                                        </p:tav>
                                        <p:tav tm="100000">
                                          <p:val>
                                            <p:strVal val="#ppt_x"/>
                                          </p:val>
                                        </p:tav>
                                      </p:tavLst>
                                    </p:anim>
                                    <p:anim calcmode="lin" valueType="num">
                                      <p:cBhvr>
                                        <p:cTn id="120" dur="1000" fill="hold"/>
                                        <p:tgtEl>
                                          <p:spTgt spid="105"/>
                                        </p:tgtEl>
                                        <p:attrNameLst>
                                          <p:attrName>ppt_y</p:attrName>
                                        </p:attrNameLst>
                                      </p:cBhvr>
                                      <p:tavLst>
                                        <p:tav tm="0">
                                          <p:val>
                                            <p:strVal val="#ppt_y-.1"/>
                                          </p:val>
                                        </p:tav>
                                        <p:tav tm="100000">
                                          <p:val>
                                            <p:strVal val="#ppt_y"/>
                                          </p:val>
                                        </p:tav>
                                      </p:tavLst>
                                    </p:anim>
                                  </p:childTnLst>
                                </p:cTn>
                              </p:par>
                              <p:par>
                                <p:cTn id="121" presetID="47" presetClass="entr" presetSubtype="0" fill="hold" nodeType="withEffect">
                                  <p:stCondLst>
                                    <p:cond delay="0"/>
                                  </p:stCondLst>
                                  <p:childTnLst>
                                    <p:set>
                                      <p:cBhvr>
                                        <p:cTn id="122" dur="1" fill="hold">
                                          <p:stCondLst>
                                            <p:cond delay="0"/>
                                          </p:stCondLst>
                                        </p:cTn>
                                        <p:tgtEl>
                                          <p:spTgt spid="153"/>
                                        </p:tgtEl>
                                        <p:attrNameLst>
                                          <p:attrName>style.visibility</p:attrName>
                                        </p:attrNameLst>
                                      </p:cBhvr>
                                      <p:to>
                                        <p:strVal val="visible"/>
                                      </p:to>
                                    </p:set>
                                    <p:animEffect transition="in" filter="fade">
                                      <p:cBhvr>
                                        <p:cTn id="123" dur="1000"/>
                                        <p:tgtEl>
                                          <p:spTgt spid="153"/>
                                        </p:tgtEl>
                                      </p:cBhvr>
                                    </p:animEffect>
                                    <p:anim calcmode="lin" valueType="num">
                                      <p:cBhvr>
                                        <p:cTn id="124" dur="1000" fill="hold"/>
                                        <p:tgtEl>
                                          <p:spTgt spid="153"/>
                                        </p:tgtEl>
                                        <p:attrNameLst>
                                          <p:attrName>ppt_x</p:attrName>
                                        </p:attrNameLst>
                                      </p:cBhvr>
                                      <p:tavLst>
                                        <p:tav tm="0">
                                          <p:val>
                                            <p:strVal val="#ppt_x"/>
                                          </p:val>
                                        </p:tav>
                                        <p:tav tm="100000">
                                          <p:val>
                                            <p:strVal val="#ppt_x"/>
                                          </p:val>
                                        </p:tav>
                                      </p:tavLst>
                                    </p:anim>
                                    <p:anim calcmode="lin" valueType="num">
                                      <p:cBhvr>
                                        <p:cTn id="125" dur="1000" fill="hold"/>
                                        <p:tgtEl>
                                          <p:spTgt spid="153"/>
                                        </p:tgtEl>
                                        <p:attrNameLst>
                                          <p:attrName>ppt_y</p:attrName>
                                        </p:attrNameLst>
                                      </p:cBhvr>
                                      <p:tavLst>
                                        <p:tav tm="0">
                                          <p:val>
                                            <p:strVal val="#ppt_y-.1"/>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13"/>
                                        </p:tgtEl>
                                        <p:attrNameLst>
                                          <p:attrName>style.visibility</p:attrName>
                                        </p:attrNameLst>
                                      </p:cBhvr>
                                      <p:to>
                                        <p:strVal val="visible"/>
                                      </p:to>
                                    </p:set>
                                    <p:animEffect transition="in" filter="fade">
                                      <p:cBhvr>
                                        <p:cTn id="130" dur="500"/>
                                        <p:tgtEl>
                                          <p:spTgt spid="13"/>
                                        </p:tgtEl>
                                      </p:cBhvr>
                                    </p:animEffect>
                                  </p:childTnLst>
                                </p:cTn>
                              </p:par>
                              <p:par>
                                <p:cTn id="131" presetID="10" presetClass="entr" presetSubtype="0" fill="hold" nodeType="withEffect">
                                  <p:stCondLst>
                                    <p:cond delay="0"/>
                                  </p:stCondLst>
                                  <p:childTnLst>
                                    <p:set>
                                      <p:cBhvr>
                                        <p:cTn id="132" dur="1" fill="hold">
                                          <p:stCondLst>
                                            <p:cond delay="0"/>
                                          </p:stCondLst>
                                        </p:cTn>
                                        <p:tgtEl>
                                          <p:spTgt spid="59"/>
                                        </p:tgtEl>
                                        <p:attrNameLst>
                                          <p:attrName>style.visibility</p:attrName>
                                        </p:attrNameLst>
                                      </p:cBhvr>
                                      <p:to>
                                        <p:strVal val="visible"/>
                                      </p:to>
                                    </p:set>
                                    <p:animEffect transition="in" filter="fade">
                                      <p:cBhvr>
                                        <p:cTn id="133" dur="500"/>
                                        <p:tgtEl>
                                          <p:spTgt spid="59"/>
                                        </p:tgtEl>
                                      </p:cBhvr>
                                    </p:animEffect>
                                  </p:childTnLst>
                                </p:cTn>
                              </p:par>
                            </p:childTnLst>
                          </p:cTn>
                        </p:par>
                      </p:childTnLst>
                    </p:cTn>
                  </p:par>
                  <p:par>
                    <p:cTn id="134" fill="hold">
                      <p:stCondLst>
                        <p:cond delay="indefinite"/>
                      </p:stCondLst>
                      <p:childTnLst>
                        <p:par>
                          <p:cTn id="135" fill="hold">
                            <p:stCondLst>
                              <p:cond delay="0"/>
                            </p:stCondLst>
                            <p:childTnLst>
                              <p:par>
                                <p:cTn id="136" presetID="2" presetClass="entr" presetSubtype="1" fill="hold" nodeType="clickEffect">
                                  <p:stCondLst>
                                    <p:cond delay="0"/>
                                  </p:stCondLst>
                                  <p:childTnLst>
                                    <p:set>
                                      <p:cBhvr>
                                        <p:cTn id="137" dur="1" fill="hold">
                                          <p:stCondLst>
                                            <p:cond delay="0"/>
                                          </p:stCondLst>
                                        </p:cTn>
                                        <p:tgtEl>
                                          <p:spTgt spid="11"/>
                                        </p:tgtEl>
                                        <p:attrNameLst>
                                          <p:attrName>style.visibility</p:attrName>
                                        </p:attrNameLst>
                                      </p:cBhvr>
                                      <p:to>
                                        <p:strVal val="visible"/>
                                      </p:to>
                                    </p:set>
                                    <p:anim calcmode="lin" valueType="num">
                                      <p:cBhvr additive="base">
                                        <p:cTn id="138" dur="500" fill="hold"/>
                                        <p:tgtEl>
                                          <p:spTgt spid="11"/>
                                        </p:tgtEl>
                                        <p:attrNameLst>
                                          <p:attrName>ppt_x</p:attrName>
                                        </p:attrNameLst>
                                      </p:cBhvr>
                                      <p:tavLst>
                                        <p:tav tm="0">
                                          <p:val>
                                            <p:strVal val="#ppt_x"/>
                                          </p:val>
                                        </p:tav>
                                        <p:tav tm="100000">
                                          <p:val>
                                            <p:strVal val="#ppt_x"/>
                                          </p:val>
                                        </p:tav>
                                      </p:tavLst>
                                    </p:anim>
                                    <p:anim calcmode="lin" valueType="num">
                                      <p:cBhvr additive="base">
                                        <p:cTn id="139"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6" presetClass="entr" presetSubtype="16" fill="hold" grpId="0" nodeType="clickEffect">
                                  <p:stCondLst>
                                    <p:cond delay="0"/>
                                  </p:stCondLst>
                                  <p:childTnLst>
                                    <p:set>
                                      <p:cBhvr>
                                        <p:cTn id="143" dur="1" fill="hold">
                                          <p:stCondLst>
                                            <p:cond delay="0"/>
                                          </p:stCondLst>
                                        </p:cTn>
                                        <p:tgtEl>
                                          <p:spTgt spid="112"/>
                                        </p:tgtEl>
                                        <p:attrNameLst>
                                          <p:attrName>style.visibility</p:attrName>
                                        </p:attrNameLst>
                                      </p:cBhvr>
                                      <p:to>
                                        <p:strVal val="visible"/>
                                      </p:to>
                                    </p:set>
                                    <p:animEffect transition="in" filter="circle(in)">
                                      <p:cBhvr>
                                        <p:cTn id="144" dur="2000"/>
                                        <p:tgtEl>
                                          <p:spTgt spid="112"/>
                                        </p:tgtEl>
                                      </p:cBhvr>
                                    </p:animEffect>
                                  </p:childTnLst>
                                </p:cTn>
                              </p:par>
                              <p:par>
                                <p:cTn id="145" presetID="2" presetClass="entr" presetSubtype="1" fill="hold" grpId="0" nodeType="withEffect">
                                  <p:stCondLst>
                                    <p:cond delay="0"/>
                                  </p:stCondLst>
                                  <p:childTnLst>
                                    <p:set>
                                      <p:cBhvr>
                                        <p:cTn id="146" dur="1" fill="hold">
                                          <p:stCondLst>
                                            <p:cond delay="0"/>
                                          </p:stCondLst>
                                        </p:cTn>
                                        <p:tgtEl>
                                          <p:spTgt spid="154"/>
                                        </p:tgtEl>
                                        <p:attrNameLst>
                                          <p:attrName>style.visibility</p:attrName>
                                        </p:attrNameLst>
                                      </p:cBhvr>
                                      <p:to>
                                        <p:strVal val="visible"/>
                                      </p:to>
                                    </p:set>
                                    <p:anim calcmode="lin" valueType="num">
                                      <p:cBhvr additive="base">
                                        <p:cTn id="147" dur="500" fill="hold"/>
                                        <p:tgtEl>
                                          <p:spTgt spid="154"/>
                                        </p:tgtEl>
                                        <p:attrNameLst>
                                          <p:attrName>ppt_x</p:attrName>
                                        </p:attrNameLst>
                                      </p:cBhvr>
                                      <p:tavLst>
                                        <p:tav tm="0">
                                          <p:val>
                                            <p:strVal val="#ppt_x"/>
                                          </p:val>
                                        </p:tav>
                                        <p:tav tm="100000">
                                          <p:val>
                                            <p:strVal val="#ppt_x"/>
                                          </p:val>
                                        </p:tav>
                                      </p:tavLst>
                                    </p:anim>
                                    <p:anim calcmode="lin" valueType="num">
                                      <p:cBhvr additive="base">
                                        <p:cTn id="148" dur="500" fill="hold"/>
                                        <p:tgtEl>
                                          <p:spTgt spid="154"/>
                                        </p:tgtEl>
                                        <p:attrNameLst>
                                          <p:attrName>ppt_y</p:attrName>
                                        </p:attrNameLst>
                                      </p:cBhvr>
                                      <p:tavLst>
                                        <p:tav tm="0">
                                          <p:val>
                                            <p:strVal val="0-#ppt_h/2"/>
                                          </p:val>
                                        </p:tav>
                                        <p:tav tm="100000">
                                          <p:val>
                                            <p:strVal val="#ppt_y"/>
                                          </p:val>
                                        </p:tav>
                                      </p:tavLst>
                                    </p:anim>
                                  </p:childTnLst>
                                </p:cTn>
                              </p:par>
                              <p:par>
                                <p:cTn id="149" presetID="2" presetClass="entr" presetSubtype="1" fill="hold" grpId="0" nodeType="withEffect">
                                  <p:stCondLst>
                                    <p:cond delay="0"/>
                                  </p:stCondLst>
                                  <p:childTnLst>
                                    <p:set>
                                      <p:cBhvr>
                                        <p:cTn id="150" dur="1" fill="hold">
                                          <p:stCondLst>
                                            <p:cond delay="0"/>
                                          </p:stCondLst>
                                        </p:cTn>
                                        <p:tgtEl>
                                          <p:spTgt spid="32"/>
                                        </p:tgtEl>
                                        <p:attrNameLst>
                                          <p:attrName>style.visibility</p:attrName>
                                        </p:attrNameLst>
                                      </p:cBhvr>
                                      <p:to>
                                        <p:strVal val="visible"/>
                                      </p:to>
                                    </p:set>
                                    <p:anim calcmode="lin" valueType="num">
                                      <p:cBhvr additive="base">
                                        <p:cTn id="151" dur="500" fill="hold"/>
                                        <p:tgtEl>
                                          <p:spTgt spid="32"/>
                                        </p:tgtEl>
                                        <p:attrNameLst>
                                          <p:attrName>ppt_x</p:attrName>
                                        </p:attrNameLst>
                                      </p:cBhvr>
                                      <p:tavLst>
                                        <p:tav tm="0">
                                          <p:val>
                                            <p:strVal val="#ppt_x"/>
                                          </p:val>
                                        </p:tav>
                                        <p:tav tm="100000">
                                          <p:val>
                                            <p:strVal val="#ppt_x"/>
                                          </p:val>
                                        </p:tav>
                                      </p:tavLst>
                                    </p:anim>
                                    <p:anim calcmode="lin" valueType="num">
                                      <p:cBhvr additive="base">
                                        <p:cTn id="152"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47" presetClass="entr" presetSubtype="0" fill="hold" nodeType="clickEffect">
                                  <p:stCondLst>
                                    <p:cond delay="0"/>
                                  </p:stCondLst>
                                  <p:childTnLst>
                                    <p:set>
                                      <p:cBhvr>
                                        <p:cTn id="156" dur="1" fill="hold">
                                          <p:stCondLst>
                                            <p:cond delay="0"/>
                                          </p:stCondLst>
                                        </p:cTn>
                                        <p:tgtEl>
                                          <p:spTgt spid="56"/>
                                        </p:tgtEl>
                                        <p:attrNameLst>
                                          <p:attrName>style.visibility</p:attrName>
                                        </p:attrNameLst>
                                      </p:cBhvr>
                                      <p:to>
                                        <p:strVal val="visible"/>
                                      </p:to>
                                    </p:set>
                                    <p:animEffect transition="in" filter="fade">
                                      <p:cBhvr>
                                        <p:cTn id="157" dur="1000"/>
                                        <p:tgtEl>
                                          <p:spTgt spid="56"/>
                                        </p:tgtEl>
                                      </p:cBhvr>
                                    </p:animEffect>
                                    <p:anim calcmode="lin" valueType="num">
                                      <p:cBhvr>
                                        <p:cTn id="158" dur="1000" fill="hold"/>
                                        <p:tgtEl>
                                          <p:spTgt spid="56"/>
                                        </p:tgtEl>
                                        <p:attrNameLst>
                                          <p:attrName>ppt_x</p:attrName>
                                        </p:attrNameLst>
                                      </p:cBhvr>
                                      <p:tavLst>
                                        <p:tav tm="0">
                                          <p:val>
                                            <p:strVal val="#ppt_x"/>
                                          </p:val>
                                        </p:tav>
                                        <p:tav tm="100000">
                                          <p:val>
                                            <p:strVal val="#ppt_x"/>
                                          </p:val>
                                        </p:tav>
                                      </p:tavLst>
                                    </p:anim>
                                    <p:anim calcmode="lin" valueType="num">
                                      <p:cBhvr>
                                        <p:cTn id="159" dur="1000" fill="hold"/>
                                        <p:tgtEl>
                                          <p:spTgt spid="56"/>
                                        </p:tgtEl>
                                        <p:attrNameLst>
                                          <p:attrName>ppt_y</p:attrName>
                                        </p:attrNameLst>
                                      </p:cBhvr>
                                      <p:tavLst>
                                        <p:tav tm="0">
                                          <p:val>
                                            <p:strVal val="#ppt_y-.1"/>
                                          </p:val>
                                        </p:tav>
                                        <p:tav tm="100000">
                                          <p:val>
                                            <p:strVal val="#ppt_y"/>
                                          </p:val>
                                        </p:tav>
                                      </p:tavLst>
                                    </p:anim>
                                  </p:childTnLst>
                                </p:cTn>
                              </p:par>
                              <p:par>
                                <p:cTn id="160" presetID="47" presetClass="entr" presetSubtype="0" fill="hold" nodeType="withEffect">
                                  <p:stCondLst>
                                    <p:cond delay="0"/>
                                  </p:stCondLst>
                                  <p:childTnLst>
                                    <p:set>
                                      <p:cBhvr>
                                        <p:cTn id="161" dur="1" fill="hold">
                                          <p:stCondLst>
                                            <p:cond delay="0"/>
                                          </p:stCondLst>
                                        </p:cTn>
                                        <p:tgtEl>
                                          <p:spTgt spid="101"/>
                                        </p:tgtEl>
                                        <p:attrNameLst>
                                          <p:attrName>style.visibility</p:attrName>
                                        </p:attrNameLst>
                                      </p:cBhvr>
                                      <p:to>
                                        <p:strVal val="visible"/>
                                      </p:to>
                                    </p:set>
                                    <p:animEffect transition="in" filter="fade">
                                      <p:cBhvr>
                                        <p:cTn id="162" dur="1000"/>
                                        <p:tgtEl>
                                          <p:spTgt spid="101"/>
                                        </p:tgtEl>
                                      </p:cBhvr>
                                    </p:animEffect>
                                    <p:anim calcmode="lin" valueType="num">
                                      <p:cBhvr>
                                        <p:cTn id="163" dur="1000" fill="hold"/>
                                        <p:tgtEl>
                                          <p:spTgt spid="101"/>
                                        </p:tgtEl>
                                        <p:attrNameLst>
                                          <p:attrName>ppt_x</p:attrName>
                                        </p:attrNameLst>
                                      </p:cBhvr>
                                      <p:tavLst>
                                        <p:tav tm="0">
                                          <p:val>
                                            <p:strVal val="#ppt_x"/>
                                          </p:val>
                                        </p:tav>
                                        <p:tav tm="100000">
                                          <p:val>
                                            <p:strVal val="#ppt_x"/>
                                          </p:val>
                                        </p:tav>
                                      </p:tavLst>
                                    </p:anim>
                                    <p:anim calcmode="lin" valueType="num">
                                      <p:cBhvr>
                                        <p:cTn id="164" dur="1000" fill="hold"/>
                                        <p:tgtEl>
                                          <p:spTgt spid="101"/>
                                        </p:tgtEl>
                                        <p:attrNameLst>
                                          <p:attrName>ppt_y</p:attrName>
                                        </p:attrNameLst>
                                      </p:cBhvr>
                                      <p:tavLst>
                                        <p:tav tm="0">
                                          <p:val>
                                            <p:strVal val="#ppt_y-.1"/>
                                          </p:val>
                                        </p:tav>
                                        <p:tav tm="100000">
                                          <p:val>
                                            <p:strVal val="#ppt_y"/>
                                          </p:val>
                                        </p:tav>
                                      </p:tavLst>
                                    </p:anim>
                                  </p:childTnLst>
                                </p:cTn>
                              </p:par>
                              <p:par>
                                <p:cTn id="165" presetID="47" presetClass="entr" presetSubtype="0" fill="hold" grpId="0" nodeType="withEffect">
                                  <p:stCondLst>
                                    <p:cond delay="0"/>
                                  </p:stCondLst>
                                  <p:childTnLst>
                                    <p:set>
                                      <p:cBhvr>
                                        <p:cTn id="166" dur="1" fill="hold">
                                          <p:stCondLst>
                                            <p:cond delay="0"/>
                                          </p:stCondLst>
                                        </p:cTn>
                                        <p:tgtEl>
                                          <p:spTgt spid="155"/>
                                        </p:tgtEl>
                                        <p:attrNameLst>
                                          <p:attrName>style.visibility</p:attrName>
                                        </p:attrNameLst>
                                      </p:cBhvr>
                                      <p:to>
                                        <p:strVal val="visible"/>
                                      </p:to>
                                    </p:set>
                                    <p:animEffect transition="in" filter="fade">
                                      <p:cBhvr>
                                        <p:cTn id="167" dur="1000"/>
                                        <p:tgtEl>
                                          <p:spTgt spid="155"/>
                                        </p:tgtEl>
                                      </p:cBhvr>
                                    </p:animEffect>
                                    <p:anim calcmode="lin" valueType="num">
                                      <p:cBhvr>
                                        <p:cTn id="168" dur="1000" fill="hold"/>
                                        <p:tgtEl>
                                          <p:spTgt spid="155"/>
                                        </p:tgtEl>
                                        <p:attrNameLst>
                                          <p:attrName>ppt_x</p:attrName>
                                        </p:attrNameLst>
                                      </p:cBhvr>
                                      <p:tavLst>
                                        <p:tav tm="0">
                                          <p:val>
                                            <p:strVal val="#ppt_x"/>
                                          </p:val>
                                        </p:tav>
                                        <p:tav tm="100000">
                                          <p:val>
                                            <p:strVal val="#ppt_x"/>
                                          </p:val>
                                        </p:tav>
                                      </p:tavLst>
                                    </p:anim>
                                    <p:anim calcmode="lin" valueType="num">
                                      <p:cBhvr>
                                        <p:cTn id="169" dur="1000" fill="hold"/>
                                        <p:tgtEl>
                                          <p:spTgt spid="155"/>
                                        </p:tgtEl>
                                        <p:attrNameLst>
                                          <p:attrName>ppt_y</p:attrName>
                                        </p:attrNameLst>
                                      </p:cBhvr>
                                      <p:tavLst>
                                        <p:tav tm="0">
                                          <p:val>
                                            <p:strVal val="#ppt_y-.1"/>
                                          </p:val>
                                        </p:tav>
                                        <p:tav tm="100000">
                                          <p:val>
                                            <p:strVal val="#ppt_y"/>
                                          </p:val>
                                        </p:tav>
                                      </p:tavLst>
                                    </p:anim>
                                  </p:childTnLst>
                                </p:cTn>
                              </p:par>
                              <p:par>
                                <p:cTn id="170" presetID="47" presetClass="entr" presetSubtype="0" fill="hold" nodeType="withEffect">
                                  <p:stCondLst>
                                    <p:cond delay="0"/>
                                  </p:stCondLst>
                                  <p:childTnLst>
                                    <p:set>
                                      <p:cBhvr>
                                        <p:cTn id="171" dur="1" fill="hold">
                                          <p:stCondLst>
                                            <p:cond delay="0"/>
                                          </p:stCondLst>
                                        </p:cTn>
                                        <p:tgtEl>
                                          <p:spTgt spid="146"/>
                                        </p:tgtEl>
                                        <p:attrNameLst>
                                          <p:attrName>style.visibility</p:attrName>
                                        </p:attrNameLst>
                                      </p:cBhvr>
                                      <p:to>
                                        <p:strVal val="visible"/>
                                      </p:to>
                                    </p:set>
                                    <p:animEffect transition="in" filter="fade">
                                      <p:cBhvr>
                                        <p:cTn id="172" dur="1000"/>
                                        <p:tgtEl>
                                          <p:spTgt spid="146"/>
                                        </p:tgtEl>
                                      </p:cBhvr>
                                    </p:animEffect>
                                    <p:anim calcmode="lin" valueType="num">
                                      <p:cBhvr>
                                        <p:cTn id="173" dur="1000" fill="hold"/>
                                        <p:tgtEl>
                                          <p:spTgt spid="146"/>
                                        </p:tgtEl>
                                        <p:attrNameLst>
                                          <p:attrName>ppt_x</p:attrName>
                                        </p:attrNameLst>
                                      </p:cBhvr>
                                      <p:tavLst>
                                        <p:tav tm="0">
                                          <p:val>
                                            <p:strVal val="#ppt_x"/>
                                          </p:val>
                                        </p:tav>
                                        <p:tav tm="100000">
                                          <p:val>
                                            <p:strVal val="#ppt_x"/>
                                          </p:val>
                                        </p:tav>
                                      </p:tavLst>
                                    </p:anim>
                                    <p:anim calcmode="lin" valueType="num">
                                      <p:cBhvr>
                                        <p:cTn id="174" dur="1000" fill="hold"/>
                                        <p:tgtEl>
                                          <p:spTgt spid="146"/>
                                        </p:tgtEl>
                                        <p:attrNameLst>
                                          <p:attrName>ppt_y</p:attrName>
                                        </p:attrNameLst>
                                      </p:cBhvr>
                                      <p:tavLst>
                                        <p:tav tm="0">
                                          <p:val>
                                            <p:strVal val="#ppt_y-.1"/>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16" presetClass="entr" presetSubtype="21" fill="hold" grpId="0" nodeType="clickEffect">
                                  <p:stCondLst>
                                    <p:cond delay="0"/>
                                  </p:stCondLst>
                                  <p:childTnLst>
                                    <p:set>
                                      <p:cBhvr>
                                        <p:cTn id="178" dur="1" fill="hold">
                                          <p:stCondLst>
                                            <p:cond delay="0"/>
                                          </p:stCondLst>
                                        </p:cTn>
                                        <p:tgtEl>
                                          <p:spTgt spid="149"/>
                                        </p:tgtEl>
                                        <p:attrNameLst>
                                          <p:attrName>style.visibility</p:attrName>
                                        </p:attrNameLst>
                                      </p:cBhvr>
                                      <p:to>
                                        <p:strVal val="visible"/>
                                      </p:to>
                                    </p:set>
                                    <p:animEffect transition="in" filter="barn(inVertical)">
                                      <p:cBhvr>
                                        <p:cTn id="179" dur="500"/>
                                        <p:tgtEl>
                                          <p:spTgt spid="149"/>
                                        </p:tgtEl>
                                      </p:cBhvr>
                                    </p:animEffect>
                                  </p:childTnLst>
                                </p:cTn>
                              </p:par>
                              <p:par>
                                <p:cTn id="180" presetID="16" presetClass="entr" presetSubtype="21" fill="hold" grpId="0" nodeType="withEffect">
                                  <p:stCondLst>
                                    <p:cond delay="0"/>
                                  </p:stCondLst>
                                  <p:childTnLst>
                                    <p:set>
                                      <p:cBhvr>
                                        <p:cTn id="181" dur="1" fill="hold">
                                          <p:stCondLst>
                                            <p:cond delay="0"/>
                                          </p:stCondLst>
                                        </p:cTn>
                                        <p:tgtEl>
                                          <p:spTgt spid="49"/>
                                        </p:tgtEl>
                                        <p:attrNameLst>
                                          <p:attrName>style.visibility</p:attrName>
                                        </p:attrNameLst>
                                      </p:cBhvr>
                                      <p:to>
                                        <p:strVal val="visible"/>
                                      </p:to>
                                    </p:set>
                                    <p:animEffect transition="in" filter="barn(inVertical)">
                                      <p:cBhvr>
                                        <p:cTn id="18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9" grpId="0" animBg="1"/>
      <p:bldP spid="82" grpId="0" animBg="1"/>
      <p:bldP spid="83" grpId="0" animBg="1"/>
      <p:bldP spid="84" grpId="0" animBg="1"/>
      <p:bldP spid="112" grpId="0" animBg="1"/>
      <p:bldP spid="124" grpId="0"/>
      <p:bldP spid="148" grpId="0" animBg="1"/>
      <p:bldP spid="149" grpId="0" animBg="1"/>
      <p:bldP spid="154" grpId="0"/>
      <p:bldP spid="1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5E5FCB68-13C4-4F83-8916-C59A93E16671}"/>
              </a:ext>
            </a:extLst>
          </p:cNvPr>
          <p:cNvGraphicFramePr/>
          <p:nvPr>
            <p:extLst>
              <p:ext uri="{D42A27DB-BD31-4B8C-83A1-F6EECF244321}">
                <p14:modId xmlns:p14="http://schemas.microsoft.com/office/powerpoint/2010/main" val="2962482675"/>
              </p:ext>
            </p:extLst>
          </p:nvPr>
        </p:nvGraphicFramePr>
        <p:xfrm>
          <a:off x="-1255362" y="1178916"/>
          <a:ext cx="9376616" cy="4899738"/>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angle 1">
            <a:extLst>
              <a:ext uri="{FF2B5EF4-FFF2-40B4-BE49-F238E27FC236}">
                <a16:creationId xmlns:a16="http://schemas.microsoft.com/office/drawing/2014/main" id="{2AE8D36D-112A-40D2-A760-C819290E32E9}"/>
              </a:ext>
            </a:extLst>
          </p:cNvPr>
          <p:cNvSpPr/>
          <p:nvPr/>
        </p:nvSpPr>
        <p:spPr>
          <a:xfrm>
            <a:off x="7769816" y="4798105"/>
            <a:ext cx="4422184" cy="1477328"/>
          </a:xfrm>
          <a:prstGeom prst="rect">
            <a:avLst/>
          </a:prstGeom>
        </p:spPr>
        <p:txBody>
          <a:bodyPr wrap="square">
            <a:spAutoFit/>
          </a:bodyPr>
          <a:lstStyle/>
          <a:p>
            <a:r>
              <a:rPr lang="en-US" dirty="0"/>
              <a:t>Article de reference: </a:t>
            </a:r>
          </a:p>
          <a:p>
            <a:r>
              <a:rPr lang="en-US" dirty="0" err="1"/>
              <a:t>Tachicart</a:t>
            </a:r>
            <a:r>
              <a:rPr lang="en-US" dirty="0"/>
              <a:t>, </a:t>
            </a:r>
            <a:r>
              <a:rPr lang="en-US" dirty="0" err="1"/>
              <a:t>Ridouane</a:t>
            </a:r>
            <a:r>
              <a:rPr lang="en-US" dirty="0"/>
              <a:t>, Karim </a:t>
            </a:r>
            <a:r>
              <a:rPr lang="en-US" dirty="0" err="1"/>
              <a:t>Bouzoubaa</a:t>
            </a:r>
            <a:r>
              <a:rPr lang="en-US" dirty="0"/>
              <a:t>, and Hamid Jaafar. 2016. “Lexical differences and similarities between </a:t>
            </a:r>
            <a:r>
              <a:rPr lang="en-US" dirty="0" err="1"/>
              <a:t>moroccan</a:t>
            </a:r>
            <a:r>
              <a:rPr lang="en-US" dirty="0"/>
              <a:t> dialect and Arabic”. </a:t>
            </a:r>
          </a:p>
        </p:txBody>
      </p:sp>
      <p:sp>
        <p:nvSpPr>
          <p:cNvPr id="7" name="Rectangle: Rounded Corners 6">
            <a:extLst>
              <a:ext uri="{FF2B5EF4-FFF2-40B4-BE49-F238E27FC236}">
                <a16:creationId xmlns:a16="http://schemas.microsoft.com/office/drawing/2014/main" id="{062941CB-3310-4576-91C9-0DA98D2D2A50}"/>
              </a:ext>
            </a:extLst>
          </p:cNvPr>
          <p:cNvSpPr/>
          <p:nvPr/>
        </p:nvSpPr>
        <p:spPr>
          <a:xfrm>
            <a:off x="206062" y="218942"/>
            <a:ext cx="5079170" cy="585730"/>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ln w="0"/>
                <a:solidFill>
                  <a:schemeClr val="tx1"/>
                </a:solidFill>
                <a:effectLst>
                  <a:outerShdw blurRad="38100" dist="25400" dir="5400000" algn="ctr" rotWithShape="0">
                    <a:srgbClr val="6E747A">
                      <a:alpha val="43000"/>
                    </a:srgbClr>
                  </a:outerShdw>
                </a:effectLst>
              </a:rPr>
              <a:t>Arabic Language &amp; Darija dialect</a:t>
            </a:r>
          </a:p>
        </p:txBody>
      </p:sp>
      <p:sp>
        <p:nvSpPr>
          <p:cNvPr id="8" name="Rectangle: Rounded Corners 7">
            <a:extLst>
              <a:ext uri="{FF2B5EF4-FFF2-40B4-BE49-F238E27FC236}">
                <a16:creationId xmlns:a16="http://schemas.microsoft.com/office/drawing/2014/main" id="{9C082532-DEAA-4DD5-951F-8E9746A78414}"/>
              </a:ext>
            </a:extLst>
          </p:cNvPr>
          <p:cNvSpPr/>
          <p:nvPr/>
        </p:nvSpPr>
        <p:spPr>
          <a:xfrm>
            <a:off x="11456795" y="6320579"/>
            <a:ext cx="615696" cy="409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6</a:t>
            </a:r>
          </a:p>
        </p:txBody>
      </p:sp>
    </p:spTree>
    <p:extLst>
      <p:ext uri="{BB962C8B-B14F-4D97-AF65-F5344CB8AC3E}">
        <p14:creationId xmlns:p14="http://schemas.microsoft.com/office/powerpoint/2010/main" val="375549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3D6D50A-09D8-451C-BDE0-2F6A820E0D31}"/>
              </a:ext>
            </a:extLst>
          </p:cNvPr>
          <p:cNvSpPr/>
          <p:nvPr/>
        </p:nvSpPr>
        <p:spPr>
          <a:xfrm>
            <a:off x="5502257" y="1688326"/>
            <a:ext cx="6152226" cy="1228423"/>
          </a:xfrm>
          <a:prstGeom prst="rect">
            <a:avLst/>
          </a:prstGeom>
          <a:ln w="28575"/>
        </p:spPr>
        <p:style>
          <a:lnRef idx="2">
            <a:schemeClr val="accent2"/>
          </a:lnRef>
          <a:fillRef idx="1">
            <a:schemeClr val="lt1"/>
          </a:fillRef>
          <a:effectRef idx="0">
            <a:schemeClr val="accent2"/>
          </a:effectRef>
          <a:fontRef idx="minor">
            <a:schemeClr val="dk1"/>
          </a:fontRef>
        </p:style>
        <p:txBody>
          <a:bodyPr rtlCol="1" anchor="ctr"/>
          <a:lstStyle/>
          <a:p>
            <a:pPr algn="ctr"/>
            <a:endParaRPr lang="ar-MA">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ED9198EC-C81B-4F9C-8310-0701021F1406}"/>
              </a:ext>
            </a:extLst>
          </p:cNvPr>
          <p:cNvSpPr/>
          <p:nvPr/>
        </p:nvSpPr>
        <p:spPr>
          <a:xfrm>
            <a:off x="5490460" y="3414743"/>
            <a:ext cx="6152226" cy="1273144"/>
          </a:xfrm>
          <a:prstGeom prst="rect">
            <a:avLst/>
          </a:prstGeom>
          <a:ln w="28575"/>
        </p:spPr>
        <p:style>
          <a:lnRef idx="2">
            <a:schemeClr val="accent6"/>
          </a:lnRef>
          <a:fillRef idx="1">
            <a:schemeClr val="lt1"/>
          </a:fillRef>
          <a:effectRef idx="0">
            <a:schemeClr val="accent6"/>
          </a:effectRef>
          <a:fontRef idx="minor">
            <a:schemeClr val="dk1"/>
          </a:fontRef>
        </p:style>
        <p:txBody>
          <a:bodyPr rtlCol="1" anchor="ctr"/>
          <a:lstStyle/>
          <a:p>
            <a:pPr algn="ctr"/>
            <a:endParaRPr lang="ar-MA">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F247F593-7DD5-4BBB-B3BB-E247D2BBA717}"/>
              </a:ext>
            </a:extLst>
          </p:cNvPr>
          <p:cNvSpPr/>
          <p:nvPr/>
        </p:nvSpPr>
        <p:spPr>
          <a:xfrm>
            <a:off x="5563951" y="4989272"/>
            <a:ext cx="6152226" cy="1273144"/>
          </a:xfrm>
          <a:prstGeom prst="rect">
            <a:avLst/>
          </a:prstGeom>
          <a:ln w="28575"/>
        </p:spPr>
        <p:style>
          <a:lnRef idx="2">
            <a:schemeClr val="accent1"/>
          </a:lnRef>
          <a:fillRef idx="1">
            <a:schemeClr val="lt1"/>
          </a:fillRef>
          <a:effectRef idx="0">
            <a:schemeClr val="accent1"/>
          </a:effectRef>
          <a:fontRef idx="minor">
            <a:schemeClr val="dk1"/>
          </a:fontRef>
        </p:style>
        <p:txBody>
          <a:bodyPr rtlCol="1" anchor="ctr"/>
          <a:lstStyle/>
          <a:p>
            <a:pPr algn="ctr"/>
            <a:endParaRPr lang="ar-MA">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5E8B1C6D-DAB8-4602-A09D-0EB3F3E18174}"/>
              </a:ext>
            </a:extLst>
          </p:cNvPr>
          <p:cNvSpPr/>
          <p:nvPr/>
        </p:nvSpPr>
        <p:spPr>
          <a:xfrm>
            <a:off x="5881972" y="5921341"/>
            <a:ext cx="1371136" cy="280492"/>
          </a:xfrm>
          <a:prstGeom prst="rect">
            <a:avLst/>
          </a:prstGeom>
          <a:ln w="28575"/>
        </p:spPr>
        <p:style>
          <a:lnRef idx="2">
            <a:schemeClr val="accent1"/>
          </a:lnRef>
          <a:fillRef idx="1">
            <a:schemeClr val="lt1"/>
          </a:fillRef>
          <a:effectRef idx="0">
            <a:schemeClr val="accent1"/>
          </a:effectRef>
          <a:fontRef idx="minor">
            <a:schemeClr val="dk1"/>
          </a:fontRef>
        </p:style>
        <p:txBody>
          <a:bodyPr rtlCol="1" anchor="ctr"/>
          <a:lstStyle/>
          <a:p>
            <a:pPr algn="ctr"/>
            <a:r>
              <a:rPr lang="fr-FR" dirty="0">
                <a:latin typeface="Times New Roman" panose="02020603050405020304" pitchFamily="18" charset="0"/>
                <a:cs typeface="Times New Roman" panose="02020603050405020304" pitchFamily="18" charset="0"/>
              </a:rPr>
              <a:t>Root</a:t>
            </a:r>
            <a:endParaRPr lang="ar-MA"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38D8C3A2-6A94-4B56-B4AA-BBCBC880744E}"/>
              </a:ext>
            </a:extLst>
          </p:cNvPr>
          <p:cNvSpPr/>
          <p:nvPr/>
        </p:nvSpPr>
        <p:spPr>
          <a:xfrm>
            <a:off x="10122141" y="5918955"/>
            <a:ext cx="1371136" cy="280492"/>
          </a:xfrm>
          <a:prstGeom prst="rect">
            <a:avLst/>
          </a:prstGeom>
          <a:ln w="28575"/>
        </p:spPr>
        <p:style>
          <a:lnRef idx="2">
            <a:schemeClr val="accent1"/>
          </a:lnRef>
          <a:fillRef idx="1">
            <a:schemeClr val="lt1"/>
          </a:fillRef>
          <a:effectRef idx="0">
            <a:schemeClr val="accent1"/>
          </a:effectRef>
          <a:fontRef idx="minor">
            <a:schemeClr val="dk1"/>
          </a:fontRef>
        </p:style>
        <p:txBody>
          <a:bodyPr rtlCol="1" anchor="ctr"/>
          <a:lstStyle/>
          <a:p>
            <a:pPr algn="ctr"/>
            <a:r>
              <a:rPr lang="fr-FR" dirty="0">
                <a:latin typeface="Times New Roman" panose="02020603050405020304" pitchFamily="18" charset="0"/>
                <a:cs typeface="Times New Roman" panose="02020603050405020304" pitchFamily="18" charset="0"/>
              </a:rPr>
              <a:t>Vocalic</a:t>
            </a:r>
            <a:endParaRPr lang="ar-MA"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8629B26A-0744-4728-9DAE-13747385CB7B}"/>
              </a:ext>
            </a:extLst>
          </p:cNvPr>
          <p:cNvSpPr/>
          <p:nvPr/>
        </p:nvSpPr>
        <p:spPr>
          <a:xfrm>
            <a:off x="7647735" y="5573592"/>
            <a:ext cx="1861270" cy="280492"/>
          </a:xfrm>
          <a:prstGeom prst="rect">
            <a:avLst/>
          </a:prstGeom>
          <a:ln w="28575"/>
        </p:spPr>
        <p:style>
          <a:lnRef idx="2">
            <a:schemeClr val="accent1"/>
          </a:lnRef>
          <a:fillRef idx="1">
            <a:schemeClr val="lt1"/>
          </a:fillRef>
          <a:effectRef idx="0">
            <a:schemeClr val="accent1"/>
          </a:effectRef>
          <a:fontRef idx="minor">
            <a:schemeClr val="dk1"/>
          </a:fontRef>
        </p:style>
        <p:txBody>
          <a:bodyPr rtlCol="1" anchor="ctr"/>
          <a:lstStyle/>
          <a:p>
            <a:pPr algn="ctr"/>
            <a:r>
              <a:rPr lang="fr-FR" dirty="0">
                <a:latin typeface="Times New Roman" panose="02020603050405020304" pitchFamily="18" charset="0"/>
                <a:cs typeface="Times New Roman" panose="02020603050405020304" pitchFamily="18" charset="0"/>
              </a:rPr>
              <a:t>Pattern</a:t>
            </a:r>
            <a:endParaRPr lang="ar-MA"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4C3B8625-6366-4B71-AA35-5C60845DE870}"/>
              </a:ext>
            </a:extLst>
          </p:cNvPr>
          <p:cNvSpPr/>
          <p:nvPr/>
        </p:nvSpPr>
        <p:spPr>
          <a:xfrm>
            <a:off x="7647735" y="5172097"/>
            <a:ext cx="1861270" cy="280492"/>
          </a:xfrm>
          <a:prstGeom prst="rect">
            <a:avLst/>
          </a:prstGeom>
          <a:ln w="28575"/>
        </p:spPr>
        <p:style>
          <a:lnRef idx="2">
            <a:schemeClr val="accent1"/>
          </a:lnRef>
          <a:fillRef idx="1">
            <a:schemeClr val="lt1"/>
          </a:fillRef>
          <a:effectRef idx="0">
            <a:schemeClr val="accent1"/>
          </a:effectRef>
          <a:fontRef idx="minor">
            <a:schemeClr val="dk1"/>
          </a:fontRef>
        </p:style>
        <p:txBody>
          <a:bodyPr rtlCol="1" anchor="ctr"/>
          <a:lstStyle/>
          <a:p>
            <a:pPr algn="ctr"/>
            <a:r>
              <a:rPr lang="fr-FR" dirty="0">
                <a:latin typeface="Times New Roman" panose="02020603050405020304" pitchFamily="18" charset="0"/>
                <a:cs typeface="Times New Roman" panose="02020603050405020304" pitchFamily="18" charset="0"/>
              </a:rPr>
              <a:t>Alteration Rules</a:t>
            </a:r>
            <a:endParaRPr lang="ar-MA"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C6212D13-46D3-4DB3-9159-467D66662A7E}"/>
              </a:ext>
            </a:extLst>
          </p:cNvPr>
          <p:cNvSpPr/>
          <p:nvPr/>
        </p:nvSpPr>
        <p:spPr>
          <a:xfrm>
            <a:off x="5671755" y="4328403"/>
            <a:ext cx="2218546" cy="280492"/>
          </a:xfrm>
          <a:prstGeom prst="rect">
            <a:avLst/>
          </a:prstGeom>
          <a:ln w="28575"/>
        </p:spPr>
        <p:style>
          <a:lnRef idx="2">
            <a:schemeClr val="accent6"/>
          </a:lnRef>
          <a:fillRef idx="1">
            <a:schemeClr val="lt1"/>
          </a:fillRef>
          <a:effectRef idx="0">
            <a:schemeClr val="accent6"/>
          </a:effectRef>
          <a:fontRef idx="minor">
            <a:schemeClr val="dk1"/>
          </a:fontRef>
        </p:style>
        <p:txBody>
          <a:bodyPr rtlCol="1" anchor="ctr"/>
          <a:lstStyle/>
          <a:p>
            <a:pPr algn="ctr"/>
            <a:r>
              <a:rPr lang="fr-FR" dirty="0">
                <a:latin typeface="Times New Roman" panose="02020603050405020304" pitchFamily="18" charset="0"/>
                <a:cs typeface="Times New Roman" panose="02020603050405020304" pitchFamily="18" charset="0"/>
              </a:rPr>
              <a:t>Verbal Lemma</a:t>
            </a:r>
            <a:endParaRPr lang="ar-MA"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CE8D43EA-C288-444F-943C-1FC67A4D326A}"/>
              </a:ext>
            </a:extLst>
          </p:cNvPr>
          <p:cNvSpPr/>
          <p:nvPr/>
        </p:nvSpPr>
        <p:spPr>
          <a:xfrm>
            <a:off x="9074069" y="4298471"/>
            <a:ext cx="2419208" cy="280492"/>
          </a:xfrm>
          <a:prstGeom prst="rect">
            <a:avLst/>
          </a:prstGeom>
          <a:ln w="28575"/>
        </p:spPr>
        <p:style>
          <a:lnRef idx="2">
            <a:schemeClr val="accent6"/>
          </a:lnRef>
          <a:fillRef idx="1">
            <a:schemeClr val="lt1"/>
          </a:fillRef>
          <a:effectRef idx="0">
            <a:schemeClr val="accent6"/>
          </a:effectRef>
          <a:fontRef idx="minor">
            <a:schemeClr val="dk1"/>
          </a:fontRef>
        </p:style>
        <p:txBody>
          <a:bodyPr rtlCol="1" anchor="ctr"/>
          <a:lstStyle/>
          <a:p>
            <a:pPr algn="ctr"/>
            <a:r>
              <a:rPr lang="fr-FR" dirty="0">
                <a:latin typeface="Times New Roman" panose="02020603050405020304" pitchFamily="18" charset="0"/>
                <a:cs typeface="Times New Roman" panose="02020603050405020304" pitchFamily="18" charset="0"/>
              </a:rPr>
              <a:t>Nominal Lemma</a:t>
            </a:r>
            <a:endParaRPr lang="ar-MA"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E7217D2-AE87-44F7-BC80-117D4F5CFAAC}"/>
              </a:ext>
            </a:extLst>
          </p:cNvPr>
          <p:cNvSpPr/>
          <p:nvPr/>
        </p:nvSpPr>
        <p:spPr>
          <a:xfrm>
            <a:off x="7625863" y="3889762"/>
            <a:ext cx="1861270" cy="280492"/>
          </a:xfrm>
          <a:prstGeom prst="rect">
            <a:avLst/>
          </a:prstGeom>
          <a:ln w="28575"/>
        </p:spPr>
        <p:style>
          <a:lnRef idx="2">
            <a:schemeClr val="accent6"/>
          </a:lnRef>
          <a:fillRef idx="1">
            <a:schemeClr val="lt1"/>
          </a:fillRef>
          <a:effectRef idx="0">
            <a:schemeClr val="accent6"/>
          </a:effectRef>
          <a:fontRef idx="minor">
            <a:schemeClr val="dk1"/>
          </a:fontRef>
        </p:style>
        <p:txBody>
          <a:bodyPr rtlCol="1" anchor="ctr"/>
          <a:lstStyle/>
          <a:p>
            <a:pPr algn="ctr"/>
            <a:r>
              <a:rPr lang="fr-FR" dirty="0">
                <a:latin typeface="Times New Roman" panose="02020603050405020304" pitchFamily="18" charset="0"/>
                <a:cs typeface="Times New Roman" panose="02020603050405020304" pitchFamily="18" charset="0"/>
              </a:rPr>
              <a:t>Inflection Affixes</a:t>
            </a:r>
            <a:endParaRPr lang="ar-MA"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0040F268-8773-4532-803A-81B74E3A7D2C}"/>
              </a:ext>
            </a:extLst>
          </p:cNvPr>
          <p:cNvSpPr/>
          <p:nvPr/>
        </p:nvSpPr>
        <p:spPr>
          <a:xfrm>
            <a:off x="5672645" y="2524054"/>
            <a:ext cx="2217656" cy="328291"/>
          </a:xfrm>
          <a:prstGeom prst="rect">
            <a:avLst/>
          </a:prstGeom>
          <a:ln w="28575"/>
        </p:spPr>
        <p:style>
          <a:lnRef idx="2">
            <a:schemeClr val="accent2"/>
          </a:lnRef>
          <a:fillRef idx="1">
            <a:schemeClr val="lt1"/>
          </a:fillRef>
          <a:effectRef idx="0">
            <a:schemeClr val="accent2"/>
          </a:effectRef>
          <a:fontRef idx="minor">
            <a:schemeClr val="dk1"/>
          </a:fontRef>
        </p:style>
        <p:txBody>
          <a:bodyPr rtlCol="1" anchor="ctr"/>
          <a:lstStyle/>
          <a:p>
            <a:pPr algn="ctr"/>
            <a:r>
              <a:rPr lang="fr-FR" dirty="0">
                <a:latin typeface="Times New Roman" panose="02020603050405020304" pitchFamily="18" charset="0"/>
                <a:cs typeface="Times New Roman" panose="02020603050405020304" pitchFamily="18" charset="0"/>
              </a:rPr>
              <a:t>Verbal Inflected Form</a:t>
            </a:r>
            <a:endParaRPr lang="ar-MA"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DD6C2D05-7CE6-42BF-8C19-E711D9B84D84}"/>
              </a:ext>
            </a:extLst>
          </p:cNvPr>
          <p:cNvSpPr/>
          <p:nvPr/>
        </p:nvSpPr>
        <p:spPr>
          <a:xfrm>
            <a:off x="7635938" y="2139868"/>
            <a:ext cx="1861271" cy="280492"/>
          </a:xfrm>
          <a:prstGeom prst="rect">
            <a:avLst/>
          </a:prstGeom>
          <a:ln w="28575"/>
        </p:spPr>
        <p:style>
          <a:lnRef idx="2">
            <a:schemeClr val="accent2"/>
          </a:lnRef>
          <a:fillRef idx="1">
            <a:schemeClr val="lt1"/>
          </a:fillRef>
          <a:effectRef idx="0">
            <a:schemeClr val="accent2"/>
          </a:effectRef>
          <a:fontRef idx="minor">
            <a:schemeClr val="dk1"/>
          </a:fontRef>
        </p:style>
        <p:txBody>
          <a:bodyPr rtlCol="1" anchor="ctr"/>
          <a:lstStyle/>
          <a:p>
            <a:pPr algn="ctr"/>
            <a:r>
              <a:rPr lang="fr-FR" dirty="0">
                <a:latin typeface="Times New Roman" panose="02020603050405020304" pitchFamily="18" charset="0"/>
                <a:cs typeface="Times New Roman" panose="02020603050405020304" pitchFamily="18" charset="0"/>
              </a:rPr>
              <a:t>Clitics</a:t>
            </a:r>
            <a:endParaRPr lang="ar-MA" dirty="0">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9355A10E-81C2-4494-A862-48E2D6507801}"/>
              </a:ext>
            </a:extLst>
          </p:cNvPr>
          <p:cNvSpPr/>
          <p:nvPr/>
        </p:nvSpPr>
        <p:spPr>
          <a:xfrm>
            <a:off x="7635940" y="1755682"/>
            <a:ext cx="1861269" cy="280492"/>
          </a:xfrm>
          <a:prstGeom prst="rect">
            <a:avLst/>
          </a:prstGeom>
          <a:ln w="28575"/>
        </p:spPr>
        <p:style>
          <a:lnRef idx="2">
            <a:schemeClr val="accent2"/>
          </a:lnRef>
          <a:fillRef idx="1">
            <a:schemeClr val="lt1"/>
          </a:fillRef>
          <a:effectRef idx="0">
            <a:schemeClr val="accent2"/>
          </a:effectRef>
          <a:fontRef idx="minor">
            <a:schemeClr val="dk1"/>
          </a:fontRef>
        </p:style>
        <p:txBody>
          <a:bodyPr rtlCol="1" anchor="ctr"/>
          <a:lstStyle/>
          <a:p>
            <a:pPr algn="ctr"/>
            <a:r>
              <a:rPr lang="fr-FR" dirty="0">
                <a:latin typeface="Times New Roman" panose="02020603050405020304" pitchFamily="18" charset="0"/>
                <a:cs typeface="Times New Roman" panose="02020603050405020304" pitchFamily="18" charset="0"/>
              </a:rPr>
              <a:t>Alteration Rules</a:t>
            </a:r>
            <a:endParaRPr lang="ar-MA" dirty="0">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3E602092-905E-4502-BDDC-8870EDEF8377}"/>
              </a:ext>
            </a:extLst>
          </p:cNvPr>
          <p:cNvSpPr/>
          <p:nvPr/>
        </p:nvSpPr>
        <p:spPr>
          <a:xfrm>
            <a:off x="7046275" y="1158755"/>
            <a:ext cx="3064190" cy="416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r-FR" dirty="0">
                <a:latin typeface="Times New Roman" panose="02020603050405020304" pitchFamily="18" charset="0"/>
                <a:cs typeface="Times New Roman" panose="02020603050405020304" pitchFamily="18" charset="0"/>
              </a:rPr>
              <a:t>Surface realisation</a:t>
            </a:r>
            <a:endParaRPr lang="ar-MA" dirty="0">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B9888FBF-CEFB-42FA-811A-C4CAA85A6D03}"/>
              </a:ext>
            </a:extLst>
          </p:cNvPr>
          <p:cNvSpPr/>
          <p:nvPr/>
        </p:nvSpPr>
        <p:spPr>
          <a:xfrm>
            <a:off x="7625864" y="3467364"/>
            <a:ext cx="1861270" cy="280492"/>
          </a:xfrm>
          <a:prstGeom prst="rect">
            <a:avLst/>
          </a:prstGeom>
          <a:ln w="28575"/>
        </p:spPr>
        <p:style>
          <a:lnRef idx="2">
            <a:schemeClr val="accent6"/>
          </a:lnRef>
          <a:fillRef idx="1">
            <a:schemeClr val="lt1"/>
          </a:fillRef>
          <a:effectRef idx="0">
            <a:schemeClr val="accent6"/>
          </a:effectRef>
          <a:fontRef idx="minor">
            <a:schemeClr val="dk1"/>
          </a:fontRef>
        </p:style>
        <p:txBody>
          <a:bodyPr rtlCol="1" anchor="ctr"/>
          <a:lstStyle/>
          <a:p>
            <a:pPr algn="ctr"/>
            <a:r>
              <a:rPr lang="fr-FR" dirty="0">
                <a:latin typeface="Times New Roman" panose="02020603050405020304" pitchFamily="18" charset="0"/>
                <a:cs typeface="Times New Roman" panose="02020603050405020304" pitchFamily="18" charset="0"/>
              </a:rPr>
              <a:t>Alteration Rules</a:t>
            </a:r>
            <a:endParaRPr lang="ar-MA" dirty="0">
              <a:latin typeface="Times New Roman" panose="02020603050405020304" pitchFamily="18" charset="0"/>
              <a:cs typeface="Times New Roman" panose="02020603050405020304" pitchFamily="18" charset="0"/>
            </a:endParaRPr>
          </a:p>
        </p:txBody>
      </p:sp>
      <p:sp>
        <p:nvSpPr>
          <p:cNvPr id="31" name="Rectangle 30">
            <a:extLst>
              <a:ext uri="{FF2B5EF4-FFF2-40B4-BE49-F238E27FC236}">
                <a16:creationId xmlns:a16="http://schemas.microsoft.com/office/drawing/2014/main" id="{884D1F9A-50B8-4492-AE4E-ABC84DF1980A}"/>
              </a:ext>
            </a:extLst>
          </p:cNvPr>
          <p:cNvSpPr/>
          <p:nvPr/>
        </p:nvSpPr>
        <p:spPr>
          <a:xfrm>
            <a:off x="9074069" y="2548888"/>
            <a:ext cx="2419208" cy="328291"/>
          </a:xfrm>
          <a:prstGeom prst="rect">
            <a:avLst/>
          </a:prstGeom>
          <a:ln w="28575"/>
        </p:spPr>
        <p:style>
          <a:lnRef idx="2">
            <a:schemeClr val="accent2"/>
          </a:lnRef>
          <a:fillRef idx="1">
            <a:schemeClr val="lt1"/>
          </a:fillRef>
          <a:effectRef idx="0">
            <a:schemeClr val="accent2"/>
          </a:effectRef>
          <a:fontRef idx="minor">
            <a:schemeClr val="dk1"/>
          </a:fontRef>
        </p:style>
        <p:txBody>
          <a:bodyPr rtlCol="1" anchor="ctr"/>
          <a:lstStyle/>
          <a:p>
            <a:pPr algn="ctr"/>
            <a:r>
              <a:rPr lang="fr-FR" dirty="0">
                <a:latin typeface="Times New Roman" panose="02020603050405020304" pitchFamily="18" charset="0"/>
                <a:cs typeface="Times New Roman" panose="02020603050405020304" pitchFamily="18" charset="0"/>
              </a:rPr>
              <a:t>Nominal Inflected Form</a:t>
            </a:r>
            <a:endParaRPr lang="ar-MA" dirty="0">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2EB8CC45-C91F-4E07-9158-BC75B01ECC17}"/>
              </a:ext>
            </a:extLst>
          </p:cNvPr>
          <p:cNvSpPr/>
          <p:nvPr/>
        </p:nvSpPr>
        <p:spPr>
          <a:xfrm>
            <a:off x="13518" y="4970503"/>
            <a:ext cx="5052865" cy="1323439"/>
          </a:xfrm>
          <a:prstGeom prst="rect">
            <a:avLst/>
          </a:prstGeom>
        </p:spPr>
        <p:txBody>
          <a:bodyPr wrap="square">
            <a:spAutoFit/>
          </a:bodyPr>
          <a:lstStyle/>
          <a:p>
            <a:pPr marL="285750" indent="-285750" algn="just">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T</a:t>
            </a:r>
            <a:r>
              <a:rPr lang="ar-MA" sz="2000" dirty="0">
                <a:latin typeface="Times New Roman" panose="02020603050405020304" pitchFamily="18" charset="0"/>
                <a:cs typeface="Times New Roman" panose="02020603050405020304" pitchFamily="18" charset="0"/>
              </a:rPr>
              <a:t>he derivation layer is the deepest one. At this level, the root combines with the vowels, according to determined patterns, to produce a verbal or a nominal lemma</a:t>
            </a:r>
            <a:r>
              <a:rPr lang="en-US" sz="2000" dirty="0">
                <a:latin typeface="Times New Roman" panose="02020603050405020304" pitchFamily="18" charset="0"/>
                <a:cs typeface="Times New Roman" panose="02020603050405020304" pitchFamily="18" charset="0"/>
              </a:rPr>
              <a:t>.</a:t>
            </a:r>
            <a:r>
              <a:rPr lang="ar-MA" sz="2000" dirty="0">
                <a:latin typeface="Times New Roman" panose="02020603050405020304" pitchFamily="18" charset="0"/>
                <a:cs typeface="Times New Roman" panose="02020603050405020304" pitchFamily="18" charset="0"/>
              </a:rPr>
              <a:t> </a:t>
            </a:r>
          </a:p>
        </p:txBody>
      </p:sp>
      <p:sp>
        <p:nvSpPr>
          <p:cNvPr id="33" name="Rectangle 32">
            <a:extLst>
              <a:ext uri="{FF2B5EF4-FFF2-40B4-BE49-F238E27FC236}">
                <a16:creationId xmlns:a16="http://schemas.microsoft.com/office/drawing/2014/main" id="{ECF13893-2170-4233-B38C-7796270F5EA9}"/>
              </a:ext>
            </a:extLst>
          </p:cNvPr>
          <p:cNvSpPr/>
          <p:nvPr/>
        </p:nvSpPr>
        <p:spPr>
          <a:xfrm>
            <a:off x="120838" y="3429000"/>
            <a:ext cx="5168056" cy="1015663"/>
          </a:xfrm>
          <a:prstGeom prst="rect">
            <a:avLst/>
          </a:prstGeom>
        </p:spPr>
        <p:txBody>
          <a:bodyPr wrap="square">
            <a:spAutoFit/>
          </a:bodyPr>
          <a:lstStyle/>
          <a:p>
            <a:pPr marL="285750" indent="-285750" algn="just">
              <a:buFont typeface="Arial" panose="020B0604020202020204" pitchFamily="34" charset="0"/>
              <a:buChar char="•"/>
            </a:pPr>
            <a:r>
              <a:rPr lang="ar-MA" sz="2000" dirty="0">
                <a:latin typeface="Times New Roman" panose="02020603050405020304" pitchFamily="18" charset="0"/>
                <a:cs typeface="Times New Roman" panose="02020603050405020304" pitchFamily="18" charset="0"/>
              </a:rPr>
              <a:t>The inflectional layer is the one where the lemma combines with inflectional affixes to give inflectional forms</a:t>
            </a:r>
            <a:r>
              <a:rPr lang="en-US" sz="2000" dirty="0">
                <a:latin typeface="Times New Roman" panose="02020603050405020304" pitchFamily="18" charset="0"/>
                <a:cs typeface="Times New Roman" panose="02020603050405020304" pitchFamily="18" charset="0"/>
              </a:rPr>
              <a:t>.</a:t>
            </a:r>
            <a:r>
              <a:rPr lang="ar-MA" sz="2000" dirty="0">
                <a:latin typeface="Times New Roman" panose="02020603050405020304" pitchFamily="18" charset="0"/>
                <a:cs typeface="Times New Roman" panose="02020603050405020304" pitchFamily="18" charset="0"/>
              </a:rPr>
              <a:t>   </a:t>
            </a:r>
          </a:p>
        </p:txBody>
      </p:sp>
      <p:sp>
        <p:nvSpPr>
          <p:cNvPr id="34" name="Rectangle 33">
            <a:extLst>
              <a:ext uri="{FF2B5EF4-FFF2-40B4-BE49-F238E27FC236}">
                <a16:creationId xmlns:a16="http://schemas.microsoft.com/office/drawing/2014/main" id="{0A6742F1-1AB0-439B-99C7-0EBD7BD2C8F7}"/>
              </a:ext>
            </a:extLst>
          </p:cNvPr>
          <p:cNvSpPr/>
          <p:nvPr/>
        </p:nvSpPr>
        <p:spPr>
          <a:xfrm>
            <a:off x="120838" y="1712322"/>
            <a:ext cx="5311790" cy="1323439"/>
          </a:xfrm>
          <a:prstGeom prst="rect">
            <a:avLst/>
          </a:prstGeom>
        </p:spPr>
        <p:txBody>
          <a:bodyPr wrap="square">
            <a:spAutoFit/>
          </a:bodyPr>
          <a:lstStyle/>
          <a:p>
            <a:pPr marL="285750" indent="-285750" algn="just">
              <a:buFont typeface="Arial" panose="020B0604020202020204" pitchFamily="34" charset="0"/>
              <a:buChar char="•"/>
            </a:pPr>
            <a:r>
              <a:rPr lang="ar-MA" sz="2000" dirty="0">
                <a:latin typeface="Times New Roman" panose="02020603050405020304" pitchFamily="18" charset="0"/>
                <a:cs typeface="Times New Roman" panose="02020603050405020304" pitchFamily="18" charset="0"/>
              </a:rPr>
              <a:t>The morpho-syntactic layer combines the inflected form with clitics (prepositions, conjunctions, definite articles, etc.) to shape a rich and complex surface form.</a:t>
            </a:r>
          </a:p>
        </p:txBody>
      </p:sp>
      <p:cxnSp>
        <p:nvCxnSpPr>
          <p:cNvPr id="3" name="Straight Arrow Connector 2">
            <a:extLst>
              <a:ext uri="{FF2B5EF4-FFF2-40B4-BE49-F238E27FC236}">
                <a16:creationId xmlns:a16="http://schemas.microsoft.com/office/drawing/2014/main" id="{0B069273-693E-4084-863B-C194E13E24E9}"/>
              </a:ext>
            </a:extLst>
          </p:cNvPr>
          <p:cNvCxnSpPr>
            <a:cxnSpLocks/>
            <a:stCxn id="17" idx="0"/>
          </p:cNvCxnSpPr>
          <p:nvPr/>
        </p:nvCxnSpPr>
        <p:spPr>
          <a:xfrm flipH="1" flipV="1">
            <a:off x="6778794" y="4708780"/>
            <a:ext cx="1861270" cy="280492"/>
          </a:xfrm>
          <a:prstGeom prst="straightConnector1">
            <a:avLst/>
          </a:prstGeom>
          <a:ln w="28575">
            <a:tailEnd type="triangle"/>
          </a:ln>
        </p:spPr>
        <p:style>
          <a:lnRef idx="2">
            <a:schemeClr val="accent1"/>
          </a:lnRef>
          <a:fillRef idx="1">
            <a:schemeClr val="lt1"/>
          </a:fillRef>
          <a:effectRef idx="0">
            <a:schemeClr val="accent1"/>
          </a:effectRef>
          <a:fontRef idx="minor">
            <a:schemeClr val="dk1"/>
          </a:fontRef>
        </p:style>
      </p:cxnSp>
      <p:cxnSp>
        <p:nvCxnSpPr>
          <p:cNvPr id="43" name="Straight Arrow Connector 42">
            <a:extLst>
              <a:ext uri="{FF2B5EF4-FFF2-40B4-BE49-F238E27FC236}">
                <a16:creationId xmlns:a16="http://schemas.microsoft.com/office/drawing/2014/main" id="{D5A6102C-11B4-4E90-804E-36FB44D93C35}"/>
              </a:ext>
            </a:extLst>
          </p:cNvPr>
          <p:cNvCxnSpPr>
            <a:cxnSpLocks/>
            <a:stCxn id="17" idx="0"/>
          </p:cNvCxnSpPr>
          <p:nvPr/>
        </p:nvCxnSpPr>
        <p:spPr>
          <a:xfrm flipV="1">
            <a:off x="8640064" y="4720869"/>
            <a:ext cx="1637417" cy="268403"/>
          </a:xfrm>
          <a:prstGeom prst="straightConnector1">
            <a:avLst/>
          </a:prstGeom>
          <a:ln w="28575">
            <a:tailEnd type="triangle"/>
          </a:ln>
        </p:spPr>
        <p:style>
          <a:lnRef idx="2">
            <a:schemeClr val="accent1"/>
          </a:lnRef>
          <a:fillRef idx="1">
            <a:schemeClr val="lt1"/>
          </a:fillRef>
          <a:effectRef idx="0">
            <a:schemeClr val="accent1"/>
          </a:effectRef>
          <a:fontRef idx="minor">
            <a:schemeClr val="dk1"/>
          </a:fontRef>
        </p:style>
      </p:cxnSp>
      <p:cxnSp>
        <p:nvCxnSpPr>
          <p:cNvPr id="44" name="Straight Arrow Connector 43">
            <a:extLst>
              <a:ext uri="{FF2B5EF4-FFF2-40B4-BE49-F238E27FC236}">
                <a16:creationId xmlns:a16="http://schemas.microsoft.com/office/drawing/2014/main" id="{17B7BB79-977A-4B20-9C42-5EFC2031A959}"/>
              </a:ext>
            </a:extLst>
          </p:cNvPr>
          <p:cNvCxnSpPr>
            <a:cxnSpLocks/>
            <a:stCxn id="16" idx="0"/>
          </p:cNvCxnSpPr>
          <p:nvPr/>
        </p:nvCxnSpPr>
        <p:spPr>
          <a:xfrm flipH="1" flipV="1">
            <a:off x="6779751" y="2856525"/>
            <a:ext cx="1786822" cy="558218"/>
          </a:xfrm>
          <a:prstGeom prst="straightConnector1">
            <a:avLst/>
          </a:prstGeom>
          <a:ln w="28575">
            <a:tailEnd type="triangle"/>
          </a:ln>
        </p:spPr>
        <p:style>
          <a:lnRef idx="2">
            <a:schemeClr val="accent6"/>
          </a:lnRef>
          <a:fillRef idx="1">
            <a:schemeClr val="lt1"/>
          </a:fillRef>
          <a:effectRef idx="0">
            <a:schemeClr val="accent6"/>
          </a:effectRef>
          <a:fontRef idx="minor">
            <a:schemeClr val="dk1"/>
          </a:fontRef>
        </p:style>
      </p:cxnSp>
      <p:cxnSp>
        <p:nvCxnSpPr>
          <p:cNvPr id="45" name="Straight Arrow Connector 44">
            <a:extLst>
              <a:ext uri="{FF2B5EF4-FFF2-40B4-BE49-F238E27FC236}">
                <a16:creationId xmlns:a16="http://schemas.microsoft.com/office/drawing/2014/main" id="{D8C32404-95A8-4BE3-BDF3-B28A0904F503}"/>
              </a:ext>
            </a:extLst>
          </p:cNvPr>
          <p:cNvCxnSpPr>
            <a:cxnSpLocks/>
            <a:stCxn id="16" idx="0"/>
            <a:endCxn id="31" idx="2"/>
          </p:cNvCxnSpPr>
          <p:nvPr/>
        </p:nvCxnSpPr>
        <p:spPr>
          <a:xfrm flipV="1">
            <a:off x="8566573" y="2877179"/>
            <a:ext cx="1717100" cy="537564"/>
          </a:xfrm>
          <a:prstGeom prst="straightConnector1">
            <a:avLst/>
          </a:prstGeom>
          <a:ln w="28575">
            <a:tailEnd type="triangle"/>
          </a:ln>
        </p:spPr>
        <p:style>
          <a:lnRef idx="2">
            <a:schemeClr val="accent6"/>
          </a:lnRef>
          <a:fillRef idx="1">
            <a:schemeClr val="lt1"/>
          </a:fillRef>
          <a:effectRef idx="0">
            <a:schemeClr val="accent6"/>
          </a:effectRef>
          <a:fontRef idx="minor">
            <a:schemeClr val="dk1"/>
          </a:fontRef>
        </p:style>
      </p:cxnSp>
      <p:cxnSp>
        <p:nvCxnSpPr>
          <p:cNvPr id="47" name="Connector: Curved 46">
            <a:extLst>
              <a:ext uri="{FF2B5EF4-FFF2-40B4-BE49-F238E27FC236}">
                <a16:creationId xmlns:a16="http://schemas.microsoft.com/office/drawing/2014/main" id="{9FB2E75E-B9B9-4418-BD97-FBBABC1618D4}"/>
              </a:ext>
            </a:extLst>
          </p:cNvPr>
          <p:cNvCxnSpPr>
            <a:stCxn id="23" idx="0"/>
          </p:cNvCxnSpPr>
          <p:nvPr/>
        </p:nvCxnSpPr>
        <p:spPr>
          <a:xfrm rot="5400000" flipH="1" flipV="1">
            <a:off x="6843049" y="3545590"/>
            <a:ext cx="720793" cy="844835"/>
          </a:xfrm>
          <a:prstGeom prst="curvedConnector2">
            <a:avLst/>
          </a:prstGeom>
          <a:ln w="28575">
            <a:tailEnd type="triangle"/>
          </a:ln>
        </p:spPr>
        <p:style>
          <a:lnRef idx="2">
            <a:schemeClr val="accent6"/>
          </a:lnRef>
          <a:fillRef idx="1">
            <a:schemeClr val="lt1"/>
          </a:fillRef>
          <a:effectRef idx="0">
            <a:schemeClr val="accent6"/>
          </a:effectRef>
          <a:fontRef idx="minor">
            <a:schemeClr val="dk1"/>
          </a:fontRef>
        </p:style>
      </p:cxnSp>
      <p:cxnSp>
        <p:nvCxnSpPr>
          <p:cNvPr id="48" name="Connector: Curved 47">
            <a:extLst>
              <a:ext uri="{FF2B5EF4-FFF2-40B4-BE49-F238E27FC236}">
                <a16:creationId xmlns:a16="http://schemas.microsoft.com/office/drawing/2014/main" id="{59906243-A251-442D-8DC0-920079B5DB93}"/>
              </a:ext>
            </a:extLst>
          </p:cNvPr>
          <p:cNvCxnSpPr>
            <a:cxnSpLocks/>
            <a:stCxn id="23" idx="0"/>
            <a:endCxn id="25" idx="1"/>
          </p:cNvCxnSpPr>
          <p:nvPr/>
        </p:nvCxnSpPr>
        <p:spPr>
          <a:xfrm rot="5400000" flipH="1" flipV="1">
            <a:off x="7054248" y="3756789"/>
            <a:ext cx="298395" cy="844835"/>
          </a:xfrm>
          <a:prstGeom prst="curvedConnector2">
            <a:avLst/>
          </a:prstGeom>
          <a:ln w="28575">
            <a:tailEnd type="triangle"/>
          </a:ln>
        </p:spPr>
        <p:style>
          <a:lnRef idx="2">
            <a:schemeClr val="accent6"/>
          </a:lnRef>
          <a:fillRef idx="1">
            <a:schemeClr val="lt1"/>
          </a:fillRef>
          <a:effectRef idx="0">
            <a:schemeClr val="accent6"/>
          </a:effectRef>
          <a:fontRef idx="minor">
            <a:schemeClr val="dk1"/>
          </a:fontRef>
        </p:style>
      </p:cxnSp>
      <p:cxnSp>
        <p:nvCxnSpPr>
          <p:cNvPr id="51" name="Connector: Curved 50">
            <a:extLst>
              <a:ext uri="{FF2B5EF4-FFF2-40B4-BE49-F238E27FC236}">
                <a16:creationId xmlns:a16="http://schemas.microsoft.com/office/drawing/2014/main" id="{BD65827F-B617-458E-BF87-39B733331A33}"/>
              </a:ext>
            </a:extLst>
          </p:cNvPr>
          <p:cNvCxnSpPr>
            <a:cxnSpLocks/>
            <a:stCxn id="24" idx="0"/>
            <a:endCxn id="25" idx="3"/>
          </p:cNvCxnSpPr>
          <p:nvPr/>
        </p:nvCxnSpPr>
        <p:spPr>
          <a:xfrm rot="16200000" flipV="1">
            <a:off x="9751172" y="3765970"/>
            <a:ext cx="268463" cy="796540"/>
          </a:xfrm>
          <a:prstGeom prst="curvedConnector2">
            <a:avLst/>
          </a:prstGeom>
          <a:ln w="28575">
            <a:tailEnd type="triangle"/>
          </a:ln>
        </p:spPr>
        <p:style>
          <a:lnRef idx="2">
            <a:schemeClr val="accent6"/>
          </a:lnRef>
          <a:fillRef idx="1">
            <a:schemeClr val="lt1"/>
          </a:fillRef>
          <a:effectRef idx="0">
            <a:schemeClr val="accent6"/>
          </a:effectRef>
          <a:fontRef idx="minor">
            <a:schemeClr val="dk1"/>
          </a:fontRef>
        </p:style>
      </p:cxnSp>
      <p:cxnSp>
        <p:nvCxnSpPr>
          <p:cNvPr id="55" name="Connector: Curved 54">
            <a:extLst>
              <a:ext uri="{FF2B5EF4-FFF2-40B4-BE49-F238E27FC236}">
                <a16:creationId xmlns:a16="http://schemas.microsoft.com/office/drawing/2014/main" id="{CE3EABA2-F347-4BA4-8066-588F8D33230C}"/>
              </a:ext>
            </a:extLst>
          </p:cNvPr>
          <p:cNvCxnSpPr>
            <a:cxnSpLocks/>
            <a:stCxn id="24" idx="0"/>
            <a:endCxn id="30" idx="3"/>
          </p:cNvCxnSpPr>
          <p:nvPr/>
        </p:nvCxnSpPr>
        <p:spPr>
          <a:xfrm rot="16200000" flipV="1">
            <a:off x="9539974" y="3554771"/>
            <a:ext cx="690861" cy="796539"/>
          </a:xfrm>
          <a:prstGeom prst="curvedConnector2">
            <a:avLst/>
          </a:prstGeom>
          <a:ln w="28575">
            <a:tailEnd type="triangle"/>
          </a:ln>
        </p:spPr>
        <p:style>
          <a:lnRef idx="2">
            <a:schemeClr val="accent6"/>
          </a:lnRef>
          <a:fillRef idx="1">
            <a:schemeClr val="lt1"/>
          </a:fillRef>
          <a:effectRef idx="0">
            <a:schemeClr val="accent6"/>
          </a:effectRef>
          <a:fontRef idx="minor">
            <a:schemeClr val="dk1"/>
          </a:fontRef>
        </p:style>
      </p:cxnSp>
      <p:cxnSp>
        <p:nvCxnSpPr>
          <p:cNvPr id="59" name="Connector: Curved 58">
            <a:extLst>
              <a:ext uri="{FF2B5EF4-FFF2-40B4-BE49-F238E27FC236}">
                <a16:creationId xmlns:a16="http://schemas.microsoft.com/office/drawing/2014/main" id="{3B47F42A-7B53-4E24-A2DC-90C1037D8D18}"/>
              </a:ext>
            </a:extLst>
          </p:cNvPr>
          <p:cNvCxnSpPr/>
          <p:nvPr/>
        </p:nvCxnSpPr>
        <p:spPr>
          <a:xfrm rot="5400000" flipH="1" flipV="1">
            <a:off x="6853124" y="1768536"/>
            <a:ext cx="720793" cy="844835"/>
          </a:xfrm>
          <a:prstGeom prst="curvedConnector2">
            <a:avLst/>
          </a:prstGeom>
          <a:ln w="28575">
            <a:tailEnd type="triangle"/>
          </a:ln>
        </p:spPr>
        <p:style>
          <a:lnRef idx="2">
            <a:schemeClr val="accent2"/>
          </a:lnRef>
          <a:fillRef idx="1">
            <a:schemeClr val="lt1"/>
          </a:fillRef>
          <a:effectRef idx="0">
            <a:schemeClr val="accent2"/>
          </a:effectRef>
          <a:fontRef idx="minor">
            <a:schemeClr val="dk1"/>
          </a:fontRef>
        </p:style>
      </p:cxnSp>
      <p:cxnSp>
        <p:nvCxnSpPr>
          <p:cNvPr id="60" name="Connector: Curved 59">
            <a:extLst>
              <a:ext uri="{FF2B5EF4-FFF2-40B4-BE49-F238E27FC236}">
                <a16:creationId xmlns:a16="http://schemas.microsoft.com/office/drawing/2014/main" id="{9C08322C-59A3-4316-9C47-CA22FB8F42D3}"/>
              </a:ext>
            </a:extLst>
          </p:cNvPr>
          <p:cNvCxnSpPr>
            <a:cxnSpLocks/>
          </p:cNvCxnSpPr>
          <p:nvPr/>
        </p:nvCxnSpPr>
        <p:spPr>
          <a:xfrm rot="5400000" flipH="1" flipV="1">
            <a:off x="7064323" y="1979735"/>
            <a:ext cx="298395" cy="844835"/>
          </a:xfrm>
          <a:prstGeom prst="curvedConnector2">
            <a:avLst/>
          </a:prstGeom>
          <a:ln w="28575">
            <a:tailEnd type="triangle"/>
          </a:ln>
        </p:spPr>
        <p:style>
          <a:lnRef idx="2">
            <a:schemeClr val="accent2"/>
          </a:lnRef>
          <a:fillRef idx="1">
            <a:schemeClr val="lt1"/>
          </a:fillRef>
          <a:effectRef idx="0">
            <a:schemeClr val="accent2"/>
          </a:effectRef>
          <a:fontRef idx="minor">
            <a:schemeClr val="dk1"/>
          </a:fontRef>
        </p:style>
      </p:cxnSp>
      <p:cxnSp>
        <p:nvCxnSpPr>
          <p:cNvPr id="61" name="Connector: Curved 60">
            <a:extLst>
              <a:ext uri="{FF2B5EF4-FFF2-40B4-BE49-F238E27FC236}">
                <a16:creationId xmlns:a16="http://schemas.microsoft.com/office/drawing/2014/main" id="{E1A2BE45-9858-47DC-A163-90CF35630F36}"/>
              </a:ext>
            </a:extLst>
          </p:cNvPr>
          <p:cNvCxnSpPr>
            <a:cxnSpLocks/>
          </p:cNvCxnSpPr>
          <p:nvPr/>
        </p:nvCxnSpPr>
        <p:spPr>
          <a:xfrm rot="16200000" flipV="1">
            <a:off x="9761246" y="2031928"/>
            <a:ext cx="268463" cy="796540"/>
          </a:xfrm>
          <a:prstGeom prst="curvedConnector2">
            <a:avLst/>
          </a:prstGeom>
          <a:ln w="28575">
            <a:tailEnd type="triangle"/>
          </a:ln>
        </p:spPr>
        <p:style>
          <a:lnRef idx="2">
            <a:schemeClr val="accent2"/>
          </a:lnRef>
          <a:fillRef idx="1">
            <a:schemeClr val="lt1"/>
          </a:fillRef>
          <a:effectRef idx="0">
            <a:schemeClr val="accent2"/>
          </a:effectRef>
          <a:fontRef idx="minor">
            <a:schemeClr val="dk1"/>
          </a:fontRef>
        </p:style>
      </p:cxnSp>
      <p:cxnSp>
        <p:nvCxnSpPr>
          <p:cNvPr id="62" name="Connector: Curved 61">
            <a:extLst>
              <a:ext uri="{FF2B5EF4-FFF2-40B4-BE49-F238E27FC236}">
                <a16:creationId xmlns:a16="http://schemas.microsoft.com/office/drawing/2014/main" id="{F11CB1A7-DE64-4490-852A-9DED962D62FB}"/>
              </a:ext>
            </a:extLst>
          </p:cNvPr>
          <p:cNvCxnSpPr>
            <a:cxnSpLocks/>
          </p:cNvCxnSpPr>
          <p:nvPr/>
        </p:nvCxnSpPr>
        <p:spPr>
          <a:xfrm rot="16200000" flipV="1">
            <a:off x="9550048" y="1820729"/>
            <a:ext cx="690861" cy="796539"/>
          </a:xfrm>
          <a:prstGeom prst="curvedConnector2">
            <a:avLst/>
          </a:prstGeom>
          <a:ln w="28575">
            <a:tailEnd type="triangle"/>
          </a:ln>
        </p:spPr>
        <p:style>
          <a:lnRef idx="2">
            <a:schemeClr val="accent2"/>
          </a:lnRef>
          <a:fillRef idx="1">
            <a:schemeClr val="lt1"/>
          </a:fillRef>
          <a:effectRef idx="0">
            <a:schemeClr val="accent2"/>
          </a:effectRef>
          <a:fontRef idx="minor">
            <a:schemeClr val="dk1"/>
          </a:fontRef>
        </p:style>
      </p:cxnSp>
      <p:sp>
        <p:nvSpPr>
          <p:cNvPr id="50" name="Rectangle: Rounded Corners 49">
            <a:extLst>
              <a:ext uri="{FF2B5EF4-FFF2-40B4-BE49-F238E27FC236}">
                <a16:creationId xmlns:a16="http://schemas.microsoft.com/office/drawing/2014/main" id="{5B140342-2D72-43A8-B698-7DD46D10DED1}"/>
              </a:ext>
            </a:extLst>
          </p:cNvPr>
          <p:cNvSpPr/>
          <p:nvPr/>
        </p:nvSpPr>
        <p:spPr>
          <a:xfrm>
            <a:off x="206062" y="218942"/>
            <a:ext cx="3368411" cy="428252"/>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ln w="0"/>
                <a:solidFill>
                  <a:schemeClr val="tx1"/>
                </a:solidFill>
                <a:effectLst>
                  <a:outerShdw blurRad="38100" dist="25400" dir="5400000" algn="ctr" rotWithShape="0">
                    <a:srgbClr val="6E747A">
                      <a:alpha val="43000"/>
                    </a:srgbClr>
                  </a:outerShdw>
                </a:effectLst>
              </a:rPr>
              <a:t>Linguistic features</a:t>
            </a:r>
          </a:p>
        </p:txBody>
      </p:sp>
      <p:sp>
        <p:nvSpPr>
          <p:cNvPr id="35" name="Rectangle: Rounded Corners 34">
            <a:extLst>
              <a:ext uri="{FF2B5EF4-FFF2-40B4-BE49-F238E27FC236}">
                <a16:creationId xmlns:a16="http://schemas.microsoft.com/office/drawing/2014/main" id="{9D366403-460F-4C84-92E7-C40FD3D7342A}"/>
              </a:ext>
            </a:extLst>
          </p:cNvPr>
          <p:cNvSpPr/>
          <p:nvPr/>
        </p:nvSpPr>
        <p:spPr>
          <a:xfrm>
            <a:off x="11456795" y="6320579"/>
            <a:ext cx="615696" cy="409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7</a:t>
            </a:r>
          </a:p>
        </p:txBody>
      </p:sp>
    </p:spTree>
    <p:extLst>
      <p:ext uri="{BB962C8B-B14F-4D97-AF65-F5344CB8AC3E}">
        <p14:creationId xmlns:p14="http://schemas.microsoft.com/office/powerpoint/2010/main" val="354353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10" presetClass="entr" presetSubtype="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10"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500"/>
                                        <p:tgtEl>
                                          <p:spTgt spid="43"/>
                                        </p:tgtEl>
                                      </p:cBhvr>
                                    </p:animEffect>
                                  </p:childTnLst>
                                </p:cTn>
                              </p:par>
                              <p:par>
                                <p:cTn id="36" presetID="42"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1000"/>
                                        <p:tgtEl>
                                          <p:spTgt spid="23"/>
                                        </p:tgtEl>
                                      </p:cBhvr>
                                    </p:animEffect>
                                    <p:anim calcmode="lin" valueType="num">
                                      <p:cBhvr>
                                        <p:cTn id="39" dur="1000" fill="hold"/>
                                        <p:tgtEl>
                                          <p:spTgt spid="23"/>
                                        </p:tgtEl>
                                        <p:attrNameLst>
                                          <p:attrName>ppt_x</p:attrName>
                                        </p:attrNameLst>
                                      </p:cBhvr>
                                      <p:tavLst>
                                        <p:tav tm="0">
                                          <p:val>
                                            <p:strVal val="#ppt_x"/>
                                          </p:val>
                                        </p:tav>
                                        <p:tav tm="100000">
                                          <p:val>
                                            <p:strVal val="#ppt_x"/>
                                          </p:val>
                                        </p:tav>
                                      </p:tavLst>
                                    </p:anim>
                                    <p:anim calcmode="lin" valueType="num">
                                      <p:cBhvr>
                                        <p:cTn id="40" dur="1000" fill="hold"/>
                                        <p:tgtEl>
                                          <p:spTgt spid="23"/>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1000"/>
                                        <p:tgtEl>
                                          <p:spTgt spid="24"/>
                                        </p:tgtEl>
                                      </p:cBhvr>
                                    </p:animEffect>
                                    <p:anim calcmode="lin" valueType="num">
                                      <p:cBhvr>
                                        <p:cTn id="44" dur="1000" fill="hold"/>
                                        <p:tgtEl>
                                          <p:spTgt spid="24"/>
                                        </p:tgtEl>
                                        <p:attrNameLst>
                                          <p:attrName>ppt_x</p:attrName>
                                        </p:attrNameLst>
                                      </p:cBhvr>
                                      <p:tavLst>
                                        <p:tav tm="0">
                                          <p:val>
                                            <p:strVal val="#ppt_x"/>
                                          </p:val>
                                        </p:tav>
                                        <p:tav tm="100000">
                                          <p:val>
                                            <p:strVal val="#ppt_x"/>
                                          </p:val>
                                        </p:tav>
                                      </p:tavLst>
                                    </p:anim>
                                    <p:anim calcmode="lin" valueType="num">
                                      <p:cBhvr>
                                        <p:cTn id="45" dur="1000" fill="hold"/>
                                        <p:tgtEl>
                                          <p:spTgt spid="2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1000"/>
                                        <p:tgtEl>
                                          <p:spTgt spid="25"/>
                                        </p:tgtEl>
                                      </p:cBhvr>
                                    </p:animEffect>
                                    <p:anim calcmode="lin" valueType="num">
                                      <p:cBhvr>
                                        <p:cTn id="49" dur="1000" fill="hold"/>
                                        <p:tgtEl>
                                          <p:spTgt spid="25"/>
                                        </p:tgtEl>
                                        <p:attrNameLst>
                                          <p:attrName>ppt_x</p:attrName>
                                        </p:attrNameLst>
                                      </p:cBhvr>
                                      <p:tavLst>
                                        <p:tav tm="0">
                                          <p:val>
                                            <p:strVal val="#ppt_x"/>
                                          </p:val>
                                        </p:tav>
                                        <p:tav tm="100000">
                                          <p:val>
                                            <p:strVal val="#ppt_x"/>
                                          </p:val>
                                        </p:tav>
                                      </p:tavLst>
                                    </p:anim>
                                    <p:anim calcmode="lin" valueType="num">
                                      <p:cBhvr>
                                        <p:cTn id="50" dur="1000" fill="hold"/>
                                        <p:tgtEl>
                                          <p:spTgt spid="2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1000"/>
                                        <p:tgtEl>
                                          <p:spTgt spid="30"/>
                                        </p:tgtEl>
                                      </p:cBhvr>
                                    </p:animEffect>
                                    <p:anim calcmode="lin" valueType="num">
                                      <p:cBhvr>
                                        <p:cTn id="54" dur="1000" fill="hold"/>
                                        <p:tgtEl>
                                          <p:spTgt spid="30"/>
                                        </p:tgtEl>
                                        <p:attrNameLst>
                                          <p:attrName>ppt_x</p:attrName>
                                        </p:attrNameLst>
                                      </p:cBhvr>
                                      <p:tavLst>
                                        <p:tav tm="0">
                                          <p:val>
                                            <p:strVal val="#ppt_x"/>
                                          </p:val>
                                        </p:tav>
                                        <p:tav tm="100000">
                                          <p:val>
                                            <p:strVal val="#ppt_x"/>
                                          </p:val>
                                        </p:tav>
                                      </p:tavLst>
                                    </p:anim>
                                    <p:anim calcmode="lin" valueType="num">
                                      <p:cBhvr>
                                        <p:cTn id="55" dur="1000" fill="hold"/>
                                        <p:tgtEl>
                                          <p:spTgt spid="30"/>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1000"/>
                                        <p:tgtEl>
                                          <p:spTgt spid="33"/>
                                        </p:tgtEl>
                                      </p:cBhvr>
                                    </p:animEffect>
                                    <p:anim calcmode="lin" valueType="num">
                                      <p:cBhvr>
                                        <p:cTn id="59" dur="1000" fill="hold"/>
                                        <p:tgtEl>
                                          <p:spTgt spid="33"/>
                                        </p:tgtEl>
                                        <p:attrNameLst>
                                          <p:attrName>ppt_x</p:attrName>
                                        </p:attrNameLst>
                                      </p:cBhvr>
                                      <p:tavLst>
                                        <p:tav tm="0">
                                          <p:val>
                                            <p:strVal val="#ppt_x"/>
                                          </p:val>
                                        </p:tav>
                                        <p:tav tm="100000">
                                          <p:val>
                                            <p:strVal val="#ppt_x"/>
                                          </p:val>
                                        </p:tav>
                                      </p:tavLst>
                                    </p:anim>
                                    <p:anim calcmode="lin" valueType="num">
                                      <p:cBhvr>
                                        <p:cTn id="60" dur="1000" fill="hold"/>
                                        <p:tgtEl>
                                          <p:spTgt spid="33"/>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fade">
                                      <p:cBhvr>
                                        <p:cTn id="63" dur="1000"/>
                                        <p:tgtEl>
                                          <p:spTgt spid="47"/>
                                        </p:tgtEl>
                                      </p:cBhvr>
                                    </p:animEffect>
                                    <p:anim calcmode="lin" valueType="num">
                                      <p:cBhvr>
                                        <p:cTn id="64" dur="1000" fill="hold"/>
                                        <p:tgtEl>
                                          <p:spTgt spid="47"/>
                                        </p:tgtEl>
                                        <p:attrNameLst>
                                          <p:attrName>ppt_x</p:attrName>
                                        </p:attrNameLst>
                                      </p:cBhvr>
                                      <p:tavLst>
                                        <p:tav tm="0">
                                          <p:val>
                                            <p:strVal val="#ppt_x"/>
                                          </p:val>
                                        </p:tav>
                                        <p:tav tm="100000">
                                          <p:val>
                                            <p:strVal val="#ppt_x"/>
                                          </p:val>
                                        </p:tav>
                                      </p:tavLst>
                                    </p:anim>
                                    <p:anim calcmode="lin" valueType="num">
                                      <p:cBhvr>
                                        <p:cTn id="65" dur="1000" fill="hold"/>
                                        <p:tgtEl>
                                          <p:spTgt spid="47"/>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48"/>
                                        </p:tgtEl>
                                        <p:attrNameLst>
                                          <p:attrName>style.visibility</p:attrName>
                                        </p:attrNameLst>
                                      </p:cBhvr>
                                      <p:to>
                                        <p:strVal val="visible"/>
                                      </p:to>
                                    </p:set>
                                    <p:animEffect transition="in" filter="fade">
                                      <p:cBhvr>
                                        <p:cTn id="68" dur="1000"/>
                                        <p:tgtEl>
                                          <p:spTgt spid="48"/>
                                        </p:tgtEl>
                                      </p:cBhvr>
                                    </p:animEffect>
                                    <p:anim calcmode="lin" valueType="num">
                                      <p:cBhvr>
                                        <p:cTn id="69" dur="1000" fill="hold"/>
                                        <p:tgtEl>
                                          <p:spTgt spid="48"/>
                                        </p:tgtEl>
                                        <p:attrNameLst>
                                          <p:attrName>ppt_x</p:attrName>
                                        </p:attrNameLst>
                                      </p:cBhvr>
                                      <p:tavLst>
                                        <p:tav tm="0">
                                          <p:val>
                                            <p:strVal val="#ppt_x"/>
                                          </p:val>
                                        </p:tav>
                                        <p:tav tm="100000">
                                          <p:val>
                                            <p:strVal val="#ppt_x"/>
                                          </p:val>
                                        </p:tav>
                                      </p:tavLst>
                                    </p:anim>
                                    <p:anim calcmode="lin" valueType="num">
                                      <p:cBhvr>
                                        <p:cTn id="70" dur="1000" fill="hold"/>
                                        <p:tgtEl>
                                          <p:spTgt spid="48"/>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fade">
                                      <p:cBhvr>
                                        <p:cTn id="73" dur="1000"/>
                                        <p:tgtEl>
                                          <p:spTgt spid="51"/>
                                        </p:tgtEl>
                                      </p:cBhvr>
                                    </p:animEffect>
                                    <p:anim calcmode="lin" valueType="num">
                                      <p:cBhvr>
                                        <p:cTn id="74" dur="1000" fill="hold"/>
                                        <p:tgtEl>
                                          <p:spTgt spid="51"/>
                                        </p:tgtEl>
                                        <p:attrNameLst>
                                          <p:attrName>ppt_x</p:attrName>
                                        </p:attrNameLst>
                                      </p:cBhvr>
                                      <p:tavLst>
                                        <p:tav tm="0">
                                          <p:val>
                                            <p:strVal val="#ppt_x"/>
                                          </p:val>
                                        </p:tav>
                                        <p:tav tm="100000">
                                          <p:val>
                                            <p:strVal val="#ppt_x"/>
                                          </p:val>
                                        </p:tav>
                                      </p:tavLst>
                                    </p:anim>
                                    <p:anim calcmode="lin" valueType="num">
                                      <p:cBhvr>
                                        <p:cTn id="75" dur="1000" fill="hold"/>
                                        <p:tgtEl>
                                          <p:spTgt spid="51"/>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55"/>
                                        </p:tgtEl>
                                        <p:attrNameLst>
                                          <p:attrName>style.visibility</p:attrName>
                                        </p:attrNameLst>
                                      </p:cBhvr>
                                      <p:to>
                                        <p:strVal val="visible"/>
                                      </p:to>
                                    </p:set>
                                    <p:animEffect transition="in" filter="fade">
                                      <p:cBhvr>
                                        <p:cTn id="78" dur="1000"/>
                                        <p:tgtEl>
                                          <p:spTgt spid="55"/>
                                        </p:tgtEl>
                                      </p:cBhvr>
                                    </p:animEffect>
                                    <p:anim calcmode="lin" valueType="num">
                                      <p:cBhvr>
                                        <p:cTn id="79" dur="1000" fill="hold"/>
                                        <p:tgtEl>
                                          <p:spTgt spid="55"/>
                                        </p:tgtEl>
                                        <p:attrNameLst>
                                          <p:attrName>ppt_x</p:attrName>
                                        </p:attrNameLst>
                                      </p:cBhvr>
                                      <p:tavLst>
                                        <p:tav tm="0">
                                          <p:val>
                                            <p:strVal val="#ppt_x"/>
                                          </p:val>
                                        </p:tav>
                                        <p:tav tm="100000">
                                          <p:val>
                                            <p:strVal val="#ppt_x"/>
                                          </p:val>
                                        </p:tav>
                                      </p:tavLst>
                                    </p:anim>
                                    <p:anim calcmode="lin" valueType="num">
                                      <p:cBhvr>
                                        <p:cTn id="80"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fade">
                                      <p:cBhvr>
                                        <p:cTn id="85" dur="1000"/>
                                        <p:tgtEl>
                                          <p:spTgt spid="9"/>
                                        </p:tgtEl>
                                      </p:cBhvr>
                                    </p:animEffect>
                                    <p:anim calcmode="lin" valueType="num">
                                      <p:cBhvr>
                                        <p:cTn id="86" dur="1000" fill="hold"/>
                                        <p:tgtEl>
                                          <p:spTgt spid="9"/>
                                        </p:tgtEl>
                                        <p:attrNameLst>
                                          <p:attrName>ppt_x</p:attrName>
                                        </p:attrNameLst>
                                      </p:cBhvr>
                                      <p:tavLst>
                                        <p:tav tm="0">
                                          <p:val>
                                            <p:strVal val="#ppt_x"/>
                                          </p:val>
                                        </p:tav>
                                        <p:tav tm="100000">
                                          <p:val>
                                            <p:strVal val="#ppt_x"/>
                                          </p:val>
                                        </p:tav>
                                      </p:tavLst>
                                    </p:anim>
                                    <p:anim calcmode="lin" valueType="num">
                                      <p:cBhvr>
                                        <p:cTn id="87" dur="1000" fill="hold"/>
                                        <p:tgtEl>
                                          <p:spTgt spid="9"/>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1000"/>
                                        <p:tgtEl>
                                          <p:spTgt spid="44"/>
                                        </p:tgtEl>
                                      </p:cBhvr>
                                    </p:animEffect>
                                    <p:anim calcmode="lin" valueType="num">
                                      <p:cBhvr>
                                        <p:cTn id="91" dur="1000" fill="hold"/>
                                        <p:tgtEl>
                                          <p:spTgt spid="44"/>
                                        </p:tgtEl>
                                        <p:attrNameLst>
                                          <p:attrName>ppt_x</p:attrName>
                                        </p:attrNameLst>
                                      </p:cBhvr>
                                      <p:tavLst>
                                        <p:tav tm="0">
                                          <p:val>
                                            <p:strVal val="#ppt_x"/>
                                          </p:val>
                                        </p:tav>
                                        <p:tav tm="100000">
                                          <p:val>
                                            <p:strVal val="#ppt_x"/>
                                          </p:val>
                                        </p:tav>
                                      </p:tavLst>
                                    </p:anim>
                                    <p:anim calcmode="lin" valueType="num">
                                      <p:cBhvr>
                                        <p:cTn id="92" dur="1000" fill="hold"/>
                                        <p:tgtEl>
                                          <p:spTgt spid="44"/>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45"/>
                                        </p:tgtEl>
                                        <p:attrNameLst>
                                          <p:attrName>style.visibility</p:attrName>
                                        </p:attrNameLst>
                                      </p:cBhvr>
                                      <p:to>
                                        <p:strVal val="visible"/>
                                      </p:to>
                                    </p:set>
                                    <p:animEffect transition="in" filter="fade">
                                      <p:cBhvr>
                                        <p:cTn id="95" dur="1000"/>
                                        <p:tgtEl>
                                          <p:spTgt spid="45"/>
                                        </p:tgtEl>
                                      </p:cBhvr>
                                    </p:animEffect>
                                    <p:anim calcmode="lin" valueType="num">
                                      <p:cBhvr>
                                        <p:cTn id="96" dur="1000" fill="hold"/>
                                        <p:tgtEl>
                                          <p:spTgt spid="45"/>
                                        </p:tgtEl>
                                        <p:attrNameLst>
                                          <p:attrName>ppt_x</p:attrName>
                                        </p:attrNameLst>
                                      </p:cBhvr>
                                      <p:tavLst>
                                        <p:tav tm="0">
                                          <p:val>
                                            <p:strVal val="#ppt_x"/>
                                          </p:val>
                                        </p:tav>
                                        <p:tav tm="100000">
                                          <p:val>
                                            <p:strVal val="#ppt_x"/>
                                          </p:val>
                                        </p:tav>
                                      </p:tavLst>
                                    </p:anim>
                                    <p:anim calcmode="lin" valueType="num">
                                      <p:cBhvr>
                                        <p:cTn id="97" dur="1000" fill="hold"/>
                                        <p:tgtEl>
                                          <p:spTgt spid="45"/>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26"/>
                                        </p:tgtEl>
                                        <p:attrNameLst>
                                          <p:attrName>style.visibility</p:attrName>
                                        </p:attrNameLst>
                                      </p:cBhvr>
                                      <p:to>
                                        <p:strVal val="visible"/>
                                      </p:to>
                                    </p:set>
                                    <p:animEffect transition="in" filter="fade">
                                      <p:cBhvr>
                                        <p:cTn id="100" dur="1000"/>
                                        <p:tgtEl>
                                          <p:spTgt spid="26"/>
                                        </p:tgtEl>
                                      </p:cBhvr>
                                    </p:animEffect>
                                    <p:anim calcmode="lin" valueType="num">
                                      <p:cBhvr>
                                        <p:cTn id="101" dur="1000" fill="hold"/>
                                        <p:tgtEl>
                                          <p:spTgt spid="26"/>
                                        </p:tgtEl>
                                        <p:attrNameLst>
                                          <p:attrName>ppt_x</p:attrName>
                                        </p:attrNameLst>
                                      </p:cBhvr>
                                      <p:tavLst>
                                        <p:tav tm="0">
                                          <p:val>
                                            <p:strVal val="#ppt_x"/>
                                          </p:val>
                                        </p:tav>
                                        <p:tav tm="100000">
                                          <p:val>
                                            <p:strVal val="#ppt_x"/>
                                          </p:val>
                                        </p:tav>
                                      </p:tavLst>
                                    </p:anim>
                                    <p:anim calcmode="lin" valueType="num">
                                      <p:cBhvr>
                                        <p:cTn id="102" dur="1000" fill="hold"/>
                                        <p:tgtEl>
                                          <p:spTgt spid="26"/>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27"/>
                                        </p:tgtEl>
                                        <p:attrNameLst>
                                          <p:attrName>style.visibility</p:attrName>
                                        </p:attrNameLst>
                                      </p:cBhvr>
                                      <p:to>
                                        <p:strVal val="visible"/>
                                      </p:to>
                                    </p:set>
                                    <p:animEffect transition="in" filter="fade">
                                      <p:cBhvr>
                                        <p:cTn id="105" dur="1000"/>
                                        <p:tgtEl>
                                          <p:spTgt spid="27"/>
                                        </p:tgtEl>
                                      </p:cBhvr>
                                    </p:animEffect>
                                    <p:anim calcmode="lin" valueType="num">
                                      <p:cBhvr>
                                        <p:cTn id="106" dur="1000" fill="hold"/>
                                        <p:tgtEl>
                                          <p:spTgt spid="27"/>
                                        </p:tgtEl>
                                        <p:attrNameLst>
                                          <p:attrName>ppt_x</p:attrName>
                                        </p:attrNameLst>
                                      </p:cBhvr>
                                      <p:tavLst>
                                        <p:tav tm="0">
                                          <p:val>
                                            <p:strVal val="#ppt_x"/>
                                          </p:val>
                                        </p:tav>
                                        <p:tav tm="100000">
                                          <p:val>
                                            <p:strVal val="#ppt_x"/>
                                          </p:val>
                                        </p:tav>
                                      </p:tavLst>
                                    </p:anim>
                                    <p:anim calcmode="lin" valueType="num">
                                      <p:cBhvr>
                                        <p:cTn id="107" dur="1000" fill="hold"/>
                                        <p:tgtEl>
                                          <p:spTgt spid="27"/>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1000"/>
                                        <p:tgtEl>
                                          <p:spTgt spid="28"/>
                                        </p:tgtEl>
                                      </p:cBhvr>
                                    </p:animEffect>
                                    <p:anim calcmode="lin" valueType="num">
                                      <p:cBhvr>
                                        <p:cTn id="111" dur="1000" fill="hold"/>
                                        <p:tgtEl>
                                          <p:spTgt spid="28"/>
                                        </p:tgtEl>
                                        <p:attrNameLst>
                                          <p:attrName>ppt_x</p:attrName>
                                        </p:attrNameLst>
                                      </p:cBhvr>
                                      <p:tavLst>
                                        <p:tav tm="0">
                                          <p:val>
                                            <p:strVal val="#ppt_x"/>
                                          </p:val>
                                        </p:tav>
                                        <p:tav tm="100000">
                                          <p:val>
                                            <p:strVal val="#ppt_x"/>
                                          </p:val>
                                        </p:tav>
                                      </p:tavLst>
                                    </p:anim>
                                    <p:anim calcmode="lin" valueType="num">
                                      <p:cBhvr>
                                        <p:cTn id="112" dur="1000" fill="hold"/>
                                        <p:tgtEl>
                                          <p:spTgt spid="28"/>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31"/>
                                        </p:tgtEl>
                                        <p:attrNameLst>
                                          <p:attrName>style.visibility</p:attrName>
                                        </p:attrNameLst>
                                      </p:cBhvr>
                                      <p:to>
                                        <p:strVal val="visible"/>
                                      </p:to>
                                    </p:set>
                                    <p:animEffect transition="in" filter="fade">
                                      <p:cBhvr>
                                        <p:cTn id="115" dur="1000"/>
                                        <p:tgtEl>
                                          <p:spTgt spid="31"/>
                                        </p:tgtEl>
                                      </p:cBhvr>
                                    </p:animEffect>
                                    <p:anim calcmode="lin" valueType="num">
                                      <p:cBhvr>
                                        <p:cTn id="116" dur="1000" fill="hold"/>
                                        <p:tgtEl>
                                          <p:spTgt spid="31"/>
                                        </p:tgtEl>
                                        <p:attrNameLst>
                                          <p:attrName>ppt_x</p:attrName>
                                        </p:attrNameLst>
                                      </p:cBhvr>
                                      <p:tavLst>
                                        <p:tav tm="0">
                                          <p:val>
                                            <p:strVal val="#ppt_x"/>
                                          </p:val>
                                        </p:tav>
                                        <p:tav tm="100000">
                                          <p:val>
                                            <p:strVal val="#ppt_x"/>
                                          </p:val>
                                        </p:tav>
                                      </p:tavLst>
                                    </p:anim>
                                    <p:anim calcmode="lin" valueType="num">
                                      <p:cBhvr>
                                        <p:cTn id="117" dur="1000" fill="hold"/>
                                        <p:tgtEl>
                                          <p:spTgt spid="31"/>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34"/>
                                        </p:tgtEl>
                                        <p:attrNameLst>
                                          <p:attrName>style.visibility</p:attrName>
                                        </p:attrNameLst>
                                      </p:cBhvr>
                                      <p:to>
                                        <p:strVal val="visible"/>
                                      </p:to>
                                    </p:set>
                                    <p:animEffect transition="in" filter="fade">
                                      <p:cBhvr>
                                        <p:cTn id="120" dur="1000"/>
                                        <p:tgtEl>
                                          <p:spTgt spid="34"/>
                                        </p:tgtEl>
                                      </p:cBhvr>
                                    </p:animEffect>
                                    <p:anim calcmode="lin" valueType="num">
                                      <p:cBhvr>
                                        <p:cTn id="121" dur="1000" fill="hold"/>
                                        <p:tgtEl>
                                          <p:spTgt spid="34"/>
                                        </p:tgtEl>
                                        <p:attrNameLst>
                                          <p:attrName>ppt_x</p:attrName>
                                        </p:attrNameLst>
                                      </p:cBhvr>
                                      <p:tavLst>
                                        <p:tav tm="0">
                                          <p:val>
                                            <p:strVal val="#ppt_x"/>
                                          </p:val>
                                        </p:tav>
                                        <p:tav tm="100000">
                                          <p:val>
                                            <p:strVal val="#ppt_x"/>
                                          </p:val>
                                        </p:tav>
                                      </p:tavLst>
                                    </p:anim>
                                    <p:anim calcmode="lin" valueType="num">
                                      <p:cBhvr>
                                        <p:cTn id="122" dur="1000" fill="hold"/>
                                        <p:tgtEl>
                                          <p:spTgt spid="34"/>
                                        </p:tgtEl>
                                        <p:attrNameLst>
                                          <p:attrName>ppt_y</p:attrName>
                                        </p:attrNameLst>
                                      </p:cBhvr>
                                      <p:tavLst>
                                        <p:tav tm="0">
                                          <p:val>
                                            <p:strVal val="#ppt_y+.1"/>
                                          </p:val>
                                        </p:tav>
                                        <p:tav tm="100000">
                                          <p:val>
                                            <p:strVal val="#ppt_y"/>
                                          </p:val>
                                        </p:tav>
                                      </p:tavLst>
                                    </p:anim>
                                  </p:childTnLst>
                                </p:cTn>
                              </p:par>
                              <p:par>
                                <p:cTn id="123" presetID="42" presetClass="entr" presetSubtype="0" fill="hold" nodeType="withEffect">
                                  <p:stCondLst>
                                    <p:cond delay="0"/>
                                  </p:stCondLst>
                                  <p:childTnLst>
                                    <p:set>
                                      <p:cBhvr>
                                        <p:cTn id="124" dur="1" fill="hold">
                                          <p:stCondLst>
                                            <p:cond delay="0"/>
                                          </p:stCondLst>
                                        </p:cTn>
                                        <p:tgtEl>
                                          <p:spTgt spid="59"/>
                                        </p:tgtEl>
                                        <p:attrNameLst>
                                          <p:attrName>style.visibility</p:attrName>
                                        </p:attrNameLst>
                                      </p:cBhvr>
                                      <p:to>
                                        <p:strVal val="visible"/>
                                      </p:to>
                                    </p:set>
                                    <p:animEffect transition="in" filter="fade">
                                      <p:cBhvr>
                                        <p:cTn id="125" dur="1000"/>
                                        <p:tgtEl>
                                          <p:spTgt spid="59"/>
                                        </p:tgtEl>
                                      </p:cBhvr>
                                    </p:animEffect>
                                    <p:anim calcmode="lin" valueType="num">
                                      <p:cBhvr>
                                        <p:cTn id="126" dur="1000" fill="hold"/>
                                        <p:tgtEl>
                                          <p:spTgt spid="59"/>
                                        </p:tgtEl>
                                        <p:attrNameLst>
                                          <p:attrName>ppt_x</p:attrName>
                                        </p:attrNameLst>
                                      </p:cBhvr>
                                      <p:tavLst>
                                        <p:tav tm="0">
                                          <p:val>
                                            <p:strVal val="#ppt_x"/>
                                          </p:val>
                                        </p:tav>
                                        <p:tav tm="100000">
                                          <p:val>
                                            <p:strVal val="#ppt_x"/>
                                          </p:val>
                                        </p:tav>
                                      </p:tavLst>
                                    </p:anim>
                                    <p:anim calcmode="lin" valueType="num">
                                      <p:cBhvr>
                                        <p:cTn id="127" dur="1000" fill="hold"/>
                                        <p:tgtEl>
                                          <p:spTgt spid="59"/>
                                        </p:tgtEl>
                                        <p:attrNameLst>
                                          <p:attrName>ppt_y</p:attrName>
                                        </p:attrNameLst>
                                      </p:cBhvr>
                                      <p:tavLst>
                                        <p:tav tm="0">
                                          <p:val>
                                            <p:strVal val="#ppt_y+.1"/>
                                          </p:val>
                                        </p:tav>
                                        <p:tav tm="100000">
                                          <p:val>
                                            <p:strVal val="#ppt_y"/>
                                          </p:val>
                                        </p:tav>
                                      </p:tavLst>
                                    </p:anim>
                                  </p:childTnLst>
                                </p:cTn>
                              </p:par>
                              <p:par>
                                <p:cTn id="128" presetID="42" presetClass="entr" presetSubtype="0" fill="hold" nodeType="withEffect">
                                  <p:stCondLst>
                                    <p:cond delay="0"/>
                                  </p:stCondLst>
                                  <p:childTnLst>
                                    <p:set>
                                      <p:cBhvr>
                                        <p:cTn id="129" dur="1" fill="hold">
                                          <p:stCondLst>
                                            <p:cond delay="0"/>
                                          </p:stCondLst>
                                        </p:cTn>
                                        <p:tgtEl>
                                          <p:spTgt spid="60"/>
                                        </p:tgtEl>
                                        <p:attrNameLst>
                                          <p:attrName>style.visibility</p:attrName>
                                        </p:attrNameLst>
                                      </p:cBhvr>
                                      <p:to>
                                        <p:strVal val="visible"/>
                                      </p:to>
                                    </p:set>
                                    <p:animEffect transition="in" filter="fade">
                                      <p:cBhvr>
                                        <p:cTn id="130" dur="1000"/>
                                        <p:tgtEl>
                                          <p:spTgt spid="60"/>
                                        </p:tgtEl>
                                      </p:cBhvr>
                                    </p:animEffect>
                                    <p:anim calcmode="lin" valueType="num">
                                      <p:cBhvr>
                                        <p:cTn id="131" dur="1000" fill="hold"/>
                                        <p:tgtEl>
                                          <p:spTgt spid="60"/>
                                        </p:tgtEl>
                                        <p:attrNameLst>
                                          <p:attrName>ppt_x</p:attrName>
                                        </p:attrNameLst>
                                      </p:cBhvr>
                                      <p:tavLst>
                                        <p:tav tm="0">
                                          <p:val>
                                            <p:strVal val="#ppt_x"/>
                                          </p:val>
                                        </p:tav>
                                        <p:tav tm="100000">
                                          <p:val>
                                            <p:strVal val="#ppt_x"/>
                                          </p:val>
                                        </p:tav>
                                      </p:tavLst>
                                    </p:anim>
                                    <p:anim calcmode="lin" valueType="num">
                                      <p:cBhvr>
                                        <p:cTn id="132" dur="1000" fill="hold"/>
                                        <p:tgtEl>
                                          <p:spTgt spid="60"/>
                                        </p:tgtEl>
                                        <p:attrNameLst>
                                          <p:attrName>ppt_y</p:attrName>
                                        </p:attrNameLst>
                                      </p:cBhvr>
                                      <p:tavLst>
                                        <p:tav tm="0">
                                          <p:val>
                                            <p:strVal val="#ppt_y+.1"/>
                                          </p:val>
                                        </p:tav>
                                        <p:tav tm="100000">
                                          <p:val>
                                            <p:strVal val="#ppt_y"/>
                                          </p:val>
                                        </p:tav>
                                      </p:tavLst>
                                    </p:anim>
                                  </p:childTnLst>
                                </p:cTn>
                              </p:par>
                              <p:par>
                                <p:cTn id="133" presetID="42" presetClass="entr" presetSubtype="0" fill="hold" nodeType="with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fade">
                                      <p:cBhvr>
                                        <p:cTn id="135" dur="1000"/>
                                        <p:tgtEl>
                                          <p:spTgt spid="61"/>
                                        </p:tgtEl>
                                      </p:cBhvr>
                                    </p:animEffect>
                                    <p:anim calcmode="lin" valueType="num">
                                      <p:cBhvr>
                                        <p:cTn id="136" dur="1000" fill="hold"/>
                                        <p:tgtEl>
                                          <p:spTgt spid="61"/>
                                        </p:tgtEl>
                                        <p:attrNameLst>
                                          <p:attrName>ppt_x</p:attrName>
                                        </p:attrNameLst>
                                      </p:cBhvr>
                                      <p:tavLst>
                                        <p:tav tm="0">
                                          <p:val>
                                            <p:strVal val="#ppt_x"/>
                                          </p:val>
                                        </p:tav>
                                        <p:tav tm="100000">
                                          <p:val>
                                            <p:strVal val="#ppt_x"/>
                                          </p:val>
                                        </p:tav>
                                      </p:tavLst>
                                    </p:anim>
                                    <p:anim calcmode="lin" valueType="num">
                                      <p:cBhvr>
                                        <p:cTn id="137" dur="1000" fill="hold"/>
                                        <p:tgtEl>
                                          <p:spTgt spid="61"/>
                                        </p:tgtEl>
                                        <p:attrNameLst>
                                          <p:attrName>ppt_y</p:attrName>
                                        </p:attrNameLst>
                                      </p:cBhvr>
                                      <p:tavLst>
                                        <p:tav tm="0">
                                          <p:val>
                                            <p:strVal val="#ppt_y+.1"/>
                                          </p:val>
                                        </p:tav>
                                        <p:tav tm="100000">
                                          <p:val>
                                            <p:strVal val="#ppt_y"/>
                                          </p:val>
                                        </p:tav>
                                      </p:tavLst>
                                    </p:anim>
                                  </p:childTnLst>
                                </p:cTn>
                              </p:par>
                              <p:par>
                                <p:cTn id="138" presetID="42" presetClass="entr" presetSubtype="0" fill="hold" nodeType="withEffect">
                                  <p:stCondLst>
                                    <p:cond delay="0"/>
                                  </p:stCondLst>
                                  <p:childTnLst>
                                    <p:set>
                                      <p:cBhvr>
                                        <p:cTn id="139" dur="1" fill="hold">
                                          <p:stCondLst>
                                            <p:cond delay="0"/>
                                          </p:stCondLst>
                                        </p:cTn>
                                        <p:tgtEl>
                                          <p:spTgt spid="62"/>
                                        </p:tgtEl>
                                        <p:attrNameLst>
                                          <p:attrName>style.visibility</p:attrName>
                                        </p:attrNameLst>
                                      </p:cBhvr>
                                      <p:to>
                                        <p:strVal val="visible"/>
                                      </p:to>
                                    </p:set>
                                    <p:animEffect transition="in" filter="fade">
                                      <p:cBhvr>
                                        <p:cTn id="140" dur="1000"/>
                                        <p:tgtEl>
                                          <p:spTgt spid="62"/>
                                        </p:tgtEl>
                                      </p:cBhvr>
                                    </p:animEffect>
                                    <p:anim calcmode="lin" valueType="num">
                                      <p:cBhvr>
                                        <p:cTn id="141" dur="1000" fill="hold"/>
                                        <p:tgtEl>
                                          <p:spTgt spid="62"/>
                                        </p:tgtEl>
                                        <p:attrNameLst>
                                          <p:attrName>ppt_x</p:attrName>
                                        </p:attrNameLst>
                                      </p:cBhvr>
                                      <p:tavLst>
                                        <p:tav tm="0">
                                          <p:val>
                                            <p:strVal val="#ppt_x"/>
                                          </p:val>
                                        </p:tav>
                                        <p:tav tm="100000">
                                          <p:val>
                                            <p:strVal val="#ppt_x"/>
                                          </p:val>
                                        </p:tav>
                                      </p:tavLst>
                                    </p:anim>
                                    <p:anim calcmode="lin" valueType="num">
                                      <p:cBhvr>
                                        <p:cTn id="142" dur="1000" fill="hold"/>
                                        <p:tgtEl>
                                          <p:spTgt spid="62"/>
                                        </p:tgtEl>
                                        <p:attrNameLst>
                                          <p:attrName>ppt_y</p:attrName>
                                        </p:attrNameLst>
                                      </p:cBhvr>
                                      <p:tavLst>
                                        <p:tav tm="0">
                                          <p:val>
                                            <p:strVal val="#ppt_y+.1"/>
                                          </p:val>
                                        </p:tav>
                                        <p:tav tm="100000">
                                          <p:val>
                                            <p:strVal val="#ppt_y"/>
                                          </p:val>
                                        </p:tav>
                                      </p:tavLst>
                                    </p:anim>
                                  </p:childTnLst>
                                </p:cTn>
                              </p:par>
                              <p:par>
                                <p:cTn id="143" presetID="22" presetClass="entr" presetSubtype="4"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wipe(down)">
                                      <p:cBhvr>
                                        <p:cTn id="14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17" grpId="0" animBg="1"/>
      <p:bldP spid="18"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p:bldP spid="33"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C2A9DA-6E8A-497B-AB49-C22AF7239C1E}"/>
              </a:ext>
            </a:extLst>
          </p:cNvPr>
          <p:cNvSpPr/>
          <p:nvPr/>
        </p:nvSpPr>
        <p:spPr>
          <a:xfrm>
            <a:off x="2542032" y="1285990"/>
            <a:ext cx="6547104" cy="1533549"/>
          </a:xfrm>
          <a:prstGeom prst="rect">
            <a:avLst/>
          </a:prstGeom>
          <a:ln w="28575"/>
        </p:spPr>
        <p:style>
          <a:lnRef idx="2">
            <a:schemeClr val="accent2"/>
          </a:lnRef>
          <a:fillRef idx="1">
            <a:schemeClr val="lt1"/>
          </a:fillRef>
          <a:effectRef idx="0">
            <a:schemeClr val="accent2"/>
          </a:effectRef>
          <a:fontRef idx="minor">
            <a:schemeClr val="dk1"/>
          </a:fontRef>
        </p:style>
        <p:txBody>
          <a:bodyPr rtlCol="1" anchor="ctr"/>
          <a:lstStyle/>
          <a:p>
            <a:pPr algn="ctr"/>
            <a:endParaRPr lang="ar-MA" sz="200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5A01B90-E746-428D-A87A-4B129A0E0089}"/>
              </a:ext>
            </a:extLst>
          </p:cNvPr>
          <p:cNvSpPr/>
          <p:nvPr/>
        </p:nvSpPr>
        <p:spPr>
          <a:xfrm>
            <a:off x="2542032" y="3022656"/>
            <a:ext cx="6547104" cy="1436907"/>
          </a:xfrm>
          <a:prstGeom prst="rect">
            <a:avLst/>
          </a:prstGeom>
          <a:ln w="28575"/>
        </p:spPr>
        <p:style>
          <a:lnRef idx="2">
            <a:schemeClr val="accent6"/>
          </a:lnRef>
          <a:fillRef idx="1">
            <a:schemeClr val="lt1"/>
          </a:fillRef>
          <a:effectRef idx="0">
            <a:schemeClr val="accent6"/>
          </a:effectRef>
          <a:fontRef idx="minor">
            <a:schemeClr val="dk1"/>
          </a:fontRef>
        </p:style>
        <p:txBody>
          <a:bodyPr rtlCol="1" anchor="ctr"/>
          <a:lstStyle/>
          <a:p>
            <a:pPr algn="ctr"/>
            <a:endParaRPr lang="ar-MA" sz="200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19F9E58-2966-4634-BDB8-0FCC7FED8003}"/>
              </a:ext>
            </a:extLst>
          </p:cNvPr>
          <p:cNvSpPr/>
          <p:nvPr/>
        </p:nvSpPr>
        <p:spPr>
          <a:xfrm>
            <a:off x="2542032" y="4616921"/>
            <a:ext cx="6547104" cy="1273144"/>
          </a:xfrm>
          <a:prstGeom prst="rect">
            <a:avLst/>
          </a:prstGeom>
          <a:ln w="28575"/>
        </p:spPr>
        <p:style>
          <a:lnRef idx="2">
            <a:schemeClr val="accent1"/>
          </a:lnRef>
          <a:fillRef idx="1">
            <a:schemeClr val="lt1"/>
          </a:fillRef>
          <a:effectRef idx="0">
            <a:schemeClr val="accent1"/>
          </a:effectRef>
          <a:fontRef idx="minor">
            <a:schemeClr val="dk1"/>
          </a:fontRef>
        </p:style>
        <p:txBody>
          <a:bodyPr rtlCol="1" anchor="ctr"/>
          <a:lstStyle/>
          <a:p>
            <a:pPr algn="ctr"/>
            <a:endParaRPr lang="ar-MA" sz="200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1406491A-F286-4E7A-B059-545B3D0DBAAA}"/>
              </a:ext>
            </a:extLst>
          </p:cNvPr>
          <p:cNvSpPr/>
          <p:nvPr/>
        </p:nvSpPr>
        <p:spPr>
          <a:xfrm>
            <a:off x="2926280" y="5475373"/>
            <a:ext cx="1459141" cy="280492"/>
          </a:xfrm>
          <a:prstGeom prst="rect">
            <a:avLst/>
          </a:prstGeom>
          <a:ln w="28575"/>
        </p:spPr>
        <p:style>
          <a:lnRef idx="2">
            <a:schemeClr val="accent1"/>
          </a:lnRef>
          <a:fillRef idx="1">
            <a:schemeClr val="lt1"/>
          </a:fillRef>
          <a:effectRef idx="0">
            <a:schemeClr val="accent1"/>
          </a:effectRef>
          <a:fontRef idx="minor">
            <a:schemeClr val="dk1"/>
          </a:fontRef>
        </p:style>
        <p:txBody>
          <a:bodyPr rtlCol="1" anchor="ctr"/>
          <a:lstStyle/>
          <a:p>
            <a:pPr algn="ctr"/>
            <a:r>
              <a:rPr lang="fr-FR" sz="2000" dirty="0">
                <a:latin typeface="Times New Roman" panose="02020603050405020304" pitchFamily="18" charset="0"/>
                <a:cs typeface="Times New Roman" panose="02020603050405020304" pitchFamily="18" charset="0"/>
              </a:rPr>
              <a:t>Root</a:t>
            </a:r>
            <a:endParaRPr lang="ar-MA" sz="20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53AA3B87-E217-459E-B2E8-E6F150810751}"/>
              </a:ext>
            </a:extLst>
          </p:cNvPr>
          <p:cNvSpPr/>
          <p:nvPr/>
        </p:nvSpPr>
        <p:spPr>
          <a:xfrm>
            <a:off x="7216876" y="5475373"/>
            <a:ext cx="1459141" cy="280492"/>
          </a:xfrm>
          <a:prstGeom prst="rect">
            <a:avLst/>
          </a:prstGeom>
          <a:ln w="28575"/>
        </p:spPr>
        <p:style>
          <a:lnRef idx="2">
            <a:schemeClr val="accent1"/>
          </a:lnRef>
          <a:fillRef idx="1">
            <a:schemeClr val="lt1"/>
          </a:fillRef>
          <a:effectRef idx="0">
            <a:schemeClr val="accent1"/>
          </a:effectRef>
          <a:fontRef idx="minor">
            <a:schemeClr val="dk1"/>
          </a:fontRef>
        </p:style>
        <p:txBody>
          <a:bodyPr rtlCol="1" anchor="ctr"/>
          <a:lstStyle/>
          <a:p>
            <a:pPr algn="ctr"/>
            <a:r>
              <a:rPr lang="fr-FR" sz="2000" dirty="0">
                <a:latin typeface="Times New Roman" panose="02020603050405020304" pitchFamily="18" charset="0"/>
                <a:cs typeface="Times New Roman" panose="02020603050405020304" pitchFamily="18" charset="0"/>
              </a:rPr>
              <a:t>Vocalic</a:t>
            </a:r>
            <a:endParaRPr lang="ar-MA" sz="20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C3F86FCC-157D-4B49-94FA-A9A07C6F7437}"/>
              </a:ext>
            </a:extLst>
          </p:cNvPr>
          <p:cNvSpPr/>
          <p:nvPr/>
        </p:nvSpPr>
        <p:spPr>
          <a:xfrm>
            <a:off x="4736834" y="5171256"/>
            <a:ext cx="1980735" cy="280492"/>
          </a:xfrm>
          <a:prstGeom prst="rect">
            <a:avLst/>
          </a:prstGeom>
          <a:ln w="28575"/>
        </p:spPr>
        <p:style>
          <a:lnRef idx="2">
            <a:schemeClr val="accent1"/>
          </a:lnRef>
          <a:fillRef idx="1">
            <a:schemeClr val="lt1"/>
          </a:fillRef>
          <a:effectRef idx="0">
            <a:schemeClr val="accent1"/>
          </a:effectRef>
          <a:fontRef idx="minor">
            <a:schemeClr val="dk1"/>
          </a:fontRef>
        </p:style>
        <p:txBody>
          <a:bodyPr rtlCol="1" anchor="ctr"/>
          <a:lstStyle/>
          <a:p>
            <a:pPr algn="ctr"/>
            <a:r>
              <a:rPr lang="fr-FR" sz="2000" dirty="0">
                <a:latin typeface="Times New Roman" panose="02020603050405020304" pitchFamily="18" charset="0"/>
                <a:cs typeface="Times New Roman" panose="02020603050405020304" pitchFamily="18" charset="0"/>
              </a:rPr>
              <a:t>Pattern</a:t>
            </a:r>
            <a:endParaRPr lang="ar-MA" sz="20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7663F4E4-261B-4618-9BFD-948164B7E5CE}"/>
              </a:ext>
            </a:extLst>
          </p:cNvPr>
          <p:cNvSpPr/>
          <p:nvPr/>
        </p:nvSpPr>
        <p:spPr>
          <a:xfrm>
            <a:off x="4736834" y="4769761"/>
            <a:ext cx="1980735" cy="280492"/>
          </a:xfrm>
          <a:prstGeom prst="rect">
            <a:avLst/>
          </a:prstGeom>
          <a:ln w="28575"/>
        </p:spPr>
        <p:style>
          <a:lnRef idx="2">
            <a:schemeClr val="accent1"/>
          </a:lnRef>
          <a:fillRef idx="1">
            <a:schemeClr val="lt1"/>
          </a:fillRef>
          <a:effectRef idx="0">
            <a:schemeClr val="accent1"/>
          </a:effectRef>
          <a:fontRef idx="minor">
            <a:schemeClr val="dk1"/>
          </a:fontRef>
        </p:style>
        <p:txBody>
          <a:bodyPr rtlCol="1" anchor="ctr"/>
          <a:lstStyle/>
          <a:p>
            <a:pPr algn="ctr"/>
            <a:r>
              <a:rPr lang="fr-FR" sz="2000" dirty="0">
                <a:latin typeface="Times New Roman" panose="02020603050405020304" pitchFamily="18" charset="0"/>
                <a:cs typeface="Times New Roman" panose="02020603050405020304" pitchFamily="18" charset="0"/>
              </a:rPr>
              <a:t>Alteration Rules</a:t>
            </a:r>
            <a:endParaRPr lang="ar-MA" sz="20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F87C5166-A0F2-4F6F-BEC0-C528A12B51F7}"/>
              </a:ext>
            </a:extLst>
          </p:cNvPr>
          <p:cNvSpPr/>
          <p:nvPr/>
        </p:nvSpPr>
        <p:spPr>
          <a:xfrm>
            <a:off x="2756748" y="3926067"/>
            <a:ext cx="2360943" cy="397064"/>
          </a:xfrm>
          <a:prstGeom prst="rect">
            <a:avLst/>
          </a:prstGeom>
          <a:ln w="28575"/>
        </p:spPr>
        <p:style>
          <a:lnRef idx="2">
            <a:schemeClr val="accent6"/>
          </a:lnRef>
          <a:fillRef idx="1">
            <a:schemeClr val="lt1"/>
          </a:fillRef>
          <a:effectRef idx="0">
            <a:schemeClr val="accent6"/>
          </a:effectRef>
          <a:fontRef idx="minor">
            <a:schemeClr val="dk1"/>
          </a:fontRef>
        </p:style>
        <p:txBody>
          <a:bodyPr rtlCol="1" anchor="ctr"/>
          <a:lstStyle/>
          <a:p>
            <a:pPr algn="ctr"/>
            <a:r>
              <a:rPr lang="fr-FR" sz="2000" dirty="0">
                <a:latin typeface="Times New Roman" panose="02020603050405020304" pitchFamily="18" charset="0"/>
                <a:cs typeface="Times New Roman" panose="02020603050405020304" pitchFamily="18" charset="0"/>
              </a:rPr>
              <a:t>Verbal Lemma</a:t>
            </a:r>
            <a:endParaRPr lang="ar-MA" sz="20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48BD3BBA-A556-4F5E-B006-A35946F5ABD8}"/>
              </a:ext>
            </a:extLst>
          </p:cNvPr>
          <p:cNvSpPr/>
          <p:nvPr/>
        </p:nvSpPr>
        <p:spPr>
          <a:xfrm>
            <a:off x="6156756" y="3896135"/>
            <a:ext cx="2574484" cy="397064"/>
          </a:xfrm>
          <a:prstGeom prst="rect">
            <a:avLst/>
          </a:prstGeom>
          <a:ln w="28575"/>
        </p:spPr>
        <p:style>
          <a:lnRef idx="2">
            <a:schemeClr val="accent6"/>
          </a:lnRef>
          <a:fillRef idx="1">
            <a:schemeClr val="lt1"/>
          </a:fillRef>
          <a:effectRef idx="0">
            <a:schemeClr val="accent6"/>
          </a:effectRef>
          <a:fontRef idx="minor">
            <a:schemeClr val="dk1"/>
          </a:fontRef>
        </p:style>
        <p:txBody>
          <a:bodyPr rtlCol="1" anchor="ctr"/>
          <a:lstStyle/>
          <a:p>
            <a:pPr algn="ctr"/>
            <a:r>
              <a:rPr lang="fr-FR" sz="2000" dirty="0">
                <a:latin typeface="Times New Roman" panose="02020603050405020304" pitchFamily="18" charset="0"/>
                <a:cs typeface="Times New Roman" panose="02020603050405020304" pitchFamily="18" charset="0"/>
              </a:rPr>
              <a:t>Nominal Lemma</a:t>
            </a:r>
            <a:endParaRPr lang="ar-MA" sz="20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AEF9BDDF-D774-44D0-BE2A-CA47A2F69DA9}"/>
              </a:ext>
            </a:extLst>
          </p:cNvPr>
          <p:cNvSpPr/>
          <p:nvPr/>
        </p:nvSpPr>
        <p:spPr>
          <a:xfrm>
            <a:off x="4714962" y="3487426"/>
            <a:ext cx="1980735" cy="280492"/>
          </a:xfrm>
          <a:prstGeom prst="rect">
            <a:avLst/>
          </a:prstGeom>
          <a:ln w="28575"/>
        </p:spPr>
        <p:style>
          <a:lnRef idx="2">
            <a:schemeClr val="accent6"/>
          </a:lnRef>
          <a:fillRef idx="1">
            <a:schemeClr val="lt1"/>
          </a:fillRef>
          <a:effectRef idx="0">
            <a:schemeClr val="accent6"/>
          </a:effectRef>
          <a:fontRef idx="minor">
            <a:schemeClr val="dk1"/>
          </a:fontRef>
        </p:style>
        <p:txBody>
          <a:bodyPr rtlCol="1" anchor="ctr"/>
          <a:lstStyle/>
          <a:p>
            <a:pPr algn="ctr"/>
            <a:r>
              <a:rPr lang="fr-FR" sz="2000" dirty="0">
                <a:latin typeface="Times New Roman" panose="02020603050405020304" pitchFamily="18" charset="0"/>
                <a:cs typeface="Times New Roman" panose="02020603050405020304" pitchFamily="18" charset="0"/>
              </a:rPr>
              <a:t>Inflection Affixes</a:t>
            </a:r>
            <a:endParaRPr lang="ar-MA" sz="20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B59FB910-954A-4588-BCA7-F671CB1D848E}"/>
              </a:ext>
            </a:extLst>
          </p:cNvPr>
          <p:cNvSpPr/>
          <p:nvPr/>
        </p:nvSpPr>
        <p:spPr>
          <a:xfrm>
            <a:off x="2673626" y="2121719"/>
            <a:ext cx="2444017" cy="478838"/>
          </a:xfrm>
          <a:prstGeom prst="rect">
            <a:avLst/>
          </a:prstGeom>
          <a:ln w="28575"/>
        </p:spPr>
        <p:style>
          <a:lnRef idx="2">
            <a:schemeClr val="accent2"/>
          </a:lnRef>
          <a:fillRef idx="1">
            <a:schemeClr val="lt1"/>
          </a:fillRef>
          <a:effectRef idx="0">
            <a:schemeClr val="accent2"/>
          </a:effectRef>
          <a:fontRef idx="minor">
            <a:schemeClr val="dk1"/>
          </a:fontRef>
        </p:style>
        <p:txBody>
          <a:bodyPr rtlCol="1" anchor="ctr"/>
          <a:lstStyle/>
          <a:p>
            <a:pPr algn="ctr"/>
            <a:r>
              <a:rPr lang="fr-FR" sz="2000" dirty="0">
                <a:latin typeface="Times New Roman" panose="02020603050405020304" pitchFamily="18" charset="0"/>
                <a:cs typeface="Times New Roman" panose="02020603050405020304" pitchFamily="18" charset="0"/>
              </a:rPr>
              <a:t>Verbal Inflected Form</a:t>
            </a:r>
            <a:endParaRPr lang="ar-MA" sz="20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AC75B486-075A-4A36-8AC0-B0F93E8E743E}"/>
              </a:ext>
            </a:extLst>
          </p:cNvPr>
          <p:cNvSpPr/>
          <p:nvPr/>
        </p:nvSpPr>
        <p:spPr>
          <a:xfrm>
            <a:off x="4725038" y="1737532"/>
            <a:ext cx="1980736" cy="280492"/>
          </a:xfrm>
          <a:prstGeom prst="rect">
            <a:avLst/>
          </a:prstGeom>
          <a:ln w="28575"/>
        </p:spPr>
        <p:style>
          <a:lnRef idx="2">
            <a:schemeClr val="accent2"/>
          </a:lnRef>
          <a:fillRef idx="1">
            <a:schemeClr val="lt1"/>
          </a:fillRef>
          <a:effectRef idx="0">
            <a:schemeClr val="accent2"/>
          </a:effectRef>
          <a:fontRef idx="minor">
            <a:schemeClr val="dk1"/>
          </a:fontRef>
        </p:style>
        <p:txBody>
          <a:bodyPr rtlCol="1" anchor="ctr"/>
          <a:lstStyle/>
          <a:p>
            <a:pPr algn="ctr"/>
            <a:r>
              <a:rPr lang="fr-FR" sz="2000" dirty="0">
                <a:latin typeface="Times New Roman" panose="02020603050405020304" pitchFamily="18" charset="0"/>
                <a:cs typeface="Times New Roman" panose="02020603050405020304" pitchFamily="18" charset="0"/>
              </a:rPr>
              <a:t>Clitics</a:t>
            </a:r>
            <a:endParaRPr lang="ar-MA" sz="20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F4D6346C-84C7-4706-8BA9-E246E5079145}"/>
              </a:ext>
            </a:extLst>
          </p:cNvPr>
          <p:cNvSpPr/>
          <p:nvPr/>
        </p:nvSpPr>
        <p:spPr>
          <a:xfrm>
            <a:off x="4725040" y="1353346"/>
            <a:ext cx="1980734" cy="280492"/>
          </a:xfrm>
          <a:prstGeom prst="rect">
            <a:avLst/>
          </a:prstGeom>
          <a:ln w="28575"/>
        </p:spPr>
        <p:style>
          <a:lnRef idx="2">
            <a:schemeClr val="accent2"/>
          </a:lnRef>
          <a:fillRef idx="1">
            <a:schemeClr val="lt1"/>
          </a:fillRef>
          <a:effectRef idx="0">
            <a:schemeClr val="accent2"/>
          </a:effectRef>
          <a:fontRef idx="minor">
            <a:schemeClr val="dk1"/>
          </a:fontRef>
        </p:style>
        <p:txBody>
          <a:bodyPr rtlCol="1" anchor="ctr"/>
          <a:lstStyle/>
          <a:p>
            <a:pPr algn="ctr"/>
            <a:r>
              <a:rPr lang="fr-FR" sz="2000" dirty="0">
                <a:latin typeface="Times New Roman" panose="02020603050405020304" pitchFamily="18" charset="0"/>
                <a:cs typeface="Times New Roman" panose="02020603050405020304" pitchFamily="18" charset="0"/>
              </a:rPr>
              <a:t>Alteration Rules</a:t>
            </a:r>
            <a:endParaRPr lang="ar-MA" sz="20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9083A9D5-2A94-48CE-B02F-8903088250A6}"/>
              </a:ext>
            </a:extLst>
          </p:cNvPr>
          <p:cNvSpPr/>
          <p:nvPr/>
        </p:nvSpPr>
        <p:spPr>
          <a:xfrm>
            <a:off x="4002465" y="180852"/>
            <a:ext cx="3260863" cy="416090"/>
          </a:xfrm>
          <a:prstGeom prst="rect">
            <a:avLst/>
          </a:prstGeom>
          <a:ln w="38100"/>
        </p:spPr>
        <p:style>
          <a:lnRef idx="2">
            <a:schemeClr val="dk1"/>
          </a:lnRef>
          <a:fillRef idx="1">
            <a:schemeClr val="lt1"/>
          </a:fillRef>
          <a:effectRef idx="0">
            <a:schemeClr val="dk1"/>
          </a:effectRef>
          <a:fontRef idx="minor">
            <a:schemeClr val="dk1"/>
          </a:fontRef>
        </p:style>
        <p:txBody>
          <a:bodyPr rtlCol="1" anchor="ctr"/>
          <a:lstStyle/>
          <a:p>
            <a:pPr algn="ctr"/>
            <a:r>
              <a:rPr lang="fr-FR" sz="2000" dirty="0">
                <a:latin typeface="Times New Roman" panose="02020603050405020304" pitchFamily="18" charset="0"/>
                <a:cs typeface="Times New Roman" panose="02020603050405020304" pitchFamily="18" charset="0"/>
              </a:rPr>
              <a:t>Surface realisation</a:t>
            </a:r>
            <a:endParaRPr lang="ar-MA" sz="2000"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1CE0CF0E-5B49-4191-88BE-BDAE97259D42}"/>
              </a:ext>
            </a:extLst>
          </p:cNvPr>
          <p:cNvSpPr/>
          <p:nvPr/>
        </p:nvSpPr>
        <p:spPr>
          <a:xfrm>
            <a:off x="4714963" y="3065028"/>
            <a:ext cx="1980735" cy="280492"/>
          </a:xfrm>
          <a:prstGeom prst="rect">
            <a:avLst/>
          </a:prstGeom>
          <a:ln w="28575"/>
        </p:spPr>
        <p:style>
          <a:lnRef idx="2">
            <a:schemeClr val="accent6"/>
          </a:lnRef>
          <a:fillRef idx="1">
            <a:schemeClr val="lt1"/>
          </a:fillRef>
          <a:effectRef idx="0">
            <a:schemeClr val="accent6"/>
          </a:effectRef>
          <a:fontRef idx="minor">
            <a:schemeClr val="dk1"/>
          </a:fontRef>
        </p:style>
        <p:txBody>
          <a:bodyPr rtlCol="1" anchor="ctr"/>
          <a:lstStyle/>
          <a:p>
            <a:pPr algn="ctr"/>
            <a:r>
              <a:rPr lang="fr-FR" sz="2000" dirty="0">
                <a:latin typeface="Times New Roman" panose="02020603050405020304" pitchFamily="18" charset="0"/>
                <a:cs typeface="Times New Roman" panose="02020603050405020304" pitchFamily="18" charset="0"/>
              </a:rPr>
              <a:t>Alteration Rules</a:t>
            </a:r>
            <a:endParaRPr lang="ar-MA" sz="2000"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D0D09616-A8DE-497E-84BC-9EBCC615BD73}"/>
              </a:ext>
            </a:extLst>
          </p:cNvPr>
          <p:cNvSpPr/>
          <p:nvPr/>
        </p:nvSpPr>
        <p:spPr>
          <a:xfrm>
            <a:off x="6156756" y="2146553"/>
            <a:ext cx="2689070" cy="454004"/>
          </a:xfrm>
          <a:prstGeom prst="rect">
            <a:avLst/>
          </a:prstGeom>
          <a:ln w="28575"/>
        </p:spPr>
        <p:style>
          <a:lnRef idx="2">
            <a:schemeClr val="accent2"/>
          </a:lnRef>
          <a:fillRef idx="1">
            <a:schemeClr val="lt1"/>
          </a:fillRef>
          <a:effectRef idx="0">
            <a:schemeClr val="accent2"/>
          </a:effectRef>
          <a:fontRef idx="minor">
            <a:schemeClr val="dk1"/>
          </a:fontRef>
        </p:style>
        <p:txBody>
          <a:bodyPr rtlCol="1" anchor="ctr"/>
          <a:lstStyle/>
          <a:p>
            <a:pPr algn="ctr"/>
            <a:r>
              <a:rPr lang="fr-FR" sz="2000" dirty="0">
                <a:latin typeface="Times New Roman" panose="02020603050405020304" pitchFamily="18" charset="0"/>
                <a:cs typeface="Times New Roman" panose="02020603050405020304" pitchFamily="18" charset="0"/>
              </a:rPr>
              <a:t>Nominal Inflected Form</a:t>
            </a:r>
            <a:endParaRPr lang="ar-MA" sz="2000" dirty="0">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077734C8-E518-4C86-B512-0AF2C580B1D7}"/>
              </a:ext>
            </a:extLst>
          </p:cNvPr>
          <p:cNvCxnSpPr>
            <a:cxnSpLocks/>
            <a:stCxn id="6" idx="0"/>
          </p:cNvCxnSpPr>
          <p:nvPr/>
        </p:nvCxnSpPr>
        <p:spPr>
          <a:xfrm flipH="1" flipV="1">
            <a:off x="3827596" y="4336429"/>
            <a:ext cx="1987988" cy="280492"/>
          </a:xfrm>
          <a:prstGeom prst="straightConnector1">
            <a:avLst/>
          </a:prstGeom>
          <a:ln w="28575">
            <a:tailEnd type="triangle"/>
          </a:ln>
        </p:spPr>
        <p:style>
          <a:lnRef idx="2">
            <a:schemeClr val="accent1"/>
          </a:lnRef>
          <a:fillRef idx="1">
            <a:schemeClr val="lt1"/>
          </a:fillRef>
          <a:effectRef idx="0">
            <a:schemeClr val="accent1"/>
          </a:effectRef>
          <a:fontRef idx="minor">
            <a:schemeClr val="dk1"/>
          </a:fontRef>
        </p:style>
      </p:cxnSp>
      <p:cxnSp>
        <p:nvCxnSpPr>
          <p:cNvPr id="21" name="Straight Arrow Connector 20">
            <a:extLst>
              <a:ext uri="{FF2B5EF4-FFF2-40B4-BE49-F238E27FC236}">
                <a16:creationId xmlns:a16="http://schemas.microsoft.com/office/drawing/2014/main" id="{EAB8FF8F-3329-43AE-97F7-10527F6FC73D}"/>
              </a:ext>
            </a:extLst>
          </p:cNvPr>
          <p:cNvCxnSpPr>
            <a:cxnSpLocks/>
            <a:stCxn id="6" idx="0"/>
          </p:cNvCxnSpPr>
          <p:nvPr/>
        </p:nvCxnSpPr>
        <p:spPr>
          <a:xfrm flipV="1">
            <a:off x="5815584" y="4348519"/>
            <a:ext cx="1510699" cy="268402"/>
          </a:xfrm>
          <a:prstGeom prst="straightConnector1">
            <a:avLst/>
          </a:prstGeom>
          <a:ln w="28575">
            <a:tailEnd type="triangle"/>
          </a:ln>
        </p:spPr>
        <p:style>
          <a:lnRef idx="2">
            <a:schemeClr val="accent1"/>
          </a:lnRef>
          <a:fillRef idx="1">
            <a:schemeClr val="lt1"/>
          </a:fillRef>
          <a:effectRef idx="0">
            <a:schemeClr val="accent1"/>
          </a:effectRef>
          <a:fontRef idx="minor">
            <a:schemeClr val="dk1"/>
          </a:fontRef>
        </p:style>
      </p:cxnSp>
      <p:cxnSp>
        <p:nvCxnSpPr>
          <p:cNvPr id="22" name="Straight Arrow Connector 21">
            <a:extLst>
              <a:ext uri="{FF2B5EF4-FFF2-40B4-BE49-F238E27FC236}">
                <a16:creationId xmlns:a16="http://schemas.microsoft.com/office/drawing/2014/main" id="{2B5987EF-86FD-43CD-85FF-2B8FB8EB2FE6}"/>
              </a:ext>
            </a:extLst>
          </p:cNvPr>
          <p:cNvCxnSpPr>
            <a:cxnSpLocks/>
            <a:stCxn id="5" idx="0"/>
            <a:endCxn id="14" idx="2"/>
          </p:cNvCxnSpPr>
          <p:nvPr/>
        </p:nvCxnSpPr>
        <p:spPr>
          <a:xfrm flipH="1" flipV="1">
            <a:off x="3895635" y="2600557"/>
            <a:ext cx="1919949" cy="422099"/>
          </a:xfrm>
          <a:prstGeom prst="straightConnector1">
            <a:avLst/>
          </a:prstGeom>
          <a:ln w="28575">
            <a:tailEnd type="triangle"/>
          </a:ln>
        </p:spPr>
        <p:style>
          <a:lnRef idx="2">
            <a:schemeClr val="accent6"/>
          </a:lnRef>
          <a:fillRef idx="1">
            <a:schemeClr val="lt1"/>
          </a:fillRef>
          <a:effectRef idx="0">
            <a:schemeClr val="accent6"/>
          </a:effectRef>
          <a:fontRef idx="minor">
            <a:schemeClr val="dk1"/>
          </a:fontRef>
        </p:style>
      </p:cxnSp>
      <p:cxnSp>
        <p:nvCxnSpPr>
          <p:cNvPr id="23" name="Straight Arrow Connector 22">
            <a:extLst>
              <a:ext uri="{FF2B5EF4-FFF2-40B4-BE49-F238E27FC236}">
                <a16:creationId xmlns:a16="http://schemas.microsoft.com/office/drawing/2014/main" id="{6EF53DBB-AF9A-4BC7-A628-D12C4BCDDAE7}"/>
              </a:ext>
            </a:extLst>
          </p:cNvPr>
          <p:cNvCxnSpPr>
            <a:cxnSpLocks/>
            <a:stCxn id="5" idx="0"/>
            <a:endCxn id="19" idx="2"/>
          </p:cNvCxnSpPr>
          <p:nvPr/>
        </p:nvCxnSpPr>
        <p:spPr>
          <a:xfrm flipV="1">
            <a:off x="5815584" y="2600557"/>
            <a:ext cx="1685707" cy="422099"/>
          </a:xfrm>
          <a:prstGeom prst="straightConnector1">
            <a:avLst/>
          </a:prstGeom>
          <a:ln w="28575">
            <a:tailEnd type="triangle"/>
          </a:ln>
        </p:spPr>
        <p:style>
          <a:lnRef idx="2">
            <a:schemeClr val="accent6"/>
          </a:lnRef>
          <a:fillRef idx="1">
            <a:schemeClr val="lt1"/>
          </a:fillRef>
          <a:effectRef idx="0">
            <a:schemeClr val="accent6"/>
          </a:effectRef>
          <a:fontRef idx="minor">
            <a:schemeClr val="dk1"/>
          </a:fontRef>
        </p:style>
      </p:cxnSp>
      <p:cxnSp>
        <p:nvCxnSpPr>
          <p:cNvPr id="24" name="Connector: Curved 23">
            <a:extLst>
              <a:ext uri="{FF2B5EF4-FFF2-40B4-BE49-F238E27FC236}">
                <a16:creationId xmlns:a16="http://schemas.microsoft.com/office/drawing/2014/main" id="{907F8E2C-F352-455F-91C2-3F98AF23050A}"/>
              </a:ext>
            </a:extLst>
          </p:cNvPr>
          <p:cNvCxnSpPr>
            <a:cxnSpLocks/>
            <a:stCxn id="11" idx="0"/>
          </p:cNvCxnSpPr>
          <p:nvPr/>
        </p:nvCxnSpPr>
        <p:spPr>
          <a:xfrm rot="5400000" flipH="1" flipV="1">
            <a:off x="3976397" y="3166104"/>
            <a:ext cx="720786" cy="799140"/>
          </a:xfrm>
          <a:prstGeom prst="curvedConnector2">
            <a:avLst/>
          </a:prstGeom>
          <a:ln w="28575">
            <a:tailEnd type="triangle"/>
          </a:ln>
        </p:spPr>
        <p:style>
          <a:lnRef idx="2">
            <a:schemeClr val="accent6"/>
          </a:lnRef>
          <a:fillRef idx="1">
            <a:schemeClr val="lt1"/>
          </a:fillRef>
          <a:effectRef idx="0">
            <a:schemeClr val="accent6"/>
          </a:effectRef>
          <a:fontRef idx="minor">
            <a:schemeClr val="dk1"/>
          </a:fontRef>
        </p:style>
      </p:cxnSp>
      <p:cxnSp>
        <p:nvCxnSpPr>
          <p:cNvPr id="25" name="Connector: Curved 24">
            <a:extLst>
              <a:ext uri="{FF2B5EF4-FFF2-40B4-BE49-F238E27FC236}">
                <a16:creationId xmlns:a16="http://schemas.microsoft.com/office/drawing/2014/main" id="{4F809D71-6ED8-4B8E-AA59-A64167B8BE10}"/>
              </a:ext>
            </a:extLst>
          </p:cNvPr>
          <p:cNvCxnSpPr>
            <a:cxnSpLocks/>
            <a:stCxn id="11" idx="0"/>
            <a:endCxn id="13" idx="1"/>
          </p:cNvCxnSpPr>
          <p:nvPr/>
        </p:nvCxnSpPr>
        <p:spPr>
          <a:xfrm rot="5400000" flipH="1" flipV="1">
            <a:off x="4176894" y="3387999"/>
            <a:ext cx="298395" cy="777742"/>
          </a:xfrm>
          <a:prstGeom prst="curvedConnector2">
            <a:avLst/>
          </a:prstGeom>
          <a:ln w="28575">
            <a:tailEnd type="triangle"/>
          </a:ln>
        </p:spPr>
        <p:style>
          <a:lnRef idx="2">
            <a:schemeClr val="accent6"/>
          </a:lnRef>
          <a:fillRef idx="1">
            <a:schemeClr val="lt1"/>
          </a:fillRef>
          <a:effectRef idx="0">
            <a:schemeClr val="accent6"/>
          </a:effectRef>
          <a:fontRef idx="minor">
            <a:schemeClr val="dk1"/>
          </a:fontRef>
        </p:style>
      </p:cxnSp>
      <p:cxnSp>
        <p:nvCxnSpPr>
          <p:cNvPr id="26" name="Connector: Curved 25">
            <a:extLst>
              <a:ext uri="{FF2B5EF4-FFF2-40B4-BE49-F238E27FC236}">
                <a16:creationId xmlns:a16="http://schemas.microsoft.com/office/drawing/2014/main" id="{B4F6C165-C7F6-41A6-852D-CB2A12B39DF7}"/>
              </a:ext>
            </a:extLst>
          </p:cNvPr>
          <p:cNvCxnSpPr>
            <a:cxnSpLocks/>
            <a:stCxn id="12" idx="0"/>
            <a:endCxn id="13" idx="3"/>
          </p:cNvCxnSpPr>
          <p:nvPr/>
        </p:nvCxnSpPr>
        <p:spPr>
          <a:xfrm rot="16200000" flipV="1">
            <a:off x="6935617" y="3387753"/>
            <a:ext cx="268463" cy="748301"/>
          </a:xfrm>
          <a:prstGeom prst="curvedConnector2">
            <a:avLst/>
          </a:prstGeom>
          <a:ln w="28575">
            <a:tailEnd type="triangle"/>
          </a:ln>
        </p:spPr>
        <p:style>
          <a:lnRef idx="2">
            <a:schemeClr val="accent6"/>
          </a:lnRef>
          <a:fillRef idx="1">
            <a:schemeClr val="lt1"/>
          </a:fillRef>
          <a:effectRef idx="0">
            <a:schemeClr val="accent6"/>
          </a:effectRef>
          <a:fontRef idx="minor">
            <a:schemeClr val="dk1"/>
          </a:fontRef>
        </p:style>
      </p:cxnSp>
      <p:cxnSp>
        <p:nvCxnSpPr>
          <p:cNvPr id="27" name="Connector: Curved 26">
            <a:extLst>
              <a:ext uri="{FF2B5EF4-FFF2-40B4-BE49-F238E27FC236}">
                <a16:creationId xmlns:a16="http://schemas.microsoft.com/office/drawing/2014/main" id="{E3CA0D77-3B69-41C3-885D-0C2C54F95E9D}"/>
              </a:ext>
            </a:extLst>
          </p:cNvPr>
          <p:cNvCxnSpPr>
            <a:cxnSpLocks/>
            <a:stCxn id="12" idx="0"/>
            <a:endCxn id="18" idx="3"/>
          </p:cNvCxnSpPr>
          <p:nvPr/>
        </p:nvCxnSpPr>
        <p:spPr>
          <a:xfrm rot="16200000" flipV="1">
            <a:off x="6724418" y="3176555"/>
            <a:ext cx="690861" cy="748300"/>
          </a:xfrm>
          <a:prstGeom prst="curvedConnector2">
            <a:avLst/>
          </a:prstGeom>
          <a:ln w="28575">
            <a:tailEnd type="triangle"/>
          </a:ln>
        </p:spPr>
        <p:style>
          <a:lnRef idx="2">
            <a:schemeClr val="accent6"/>
          </a:lnRef>
          <a:fillRef idx="1">
            <a:schemeClr val="lt1"/>
          </a:fillRef>
          <a:effectRef idx="0">
            <a:schemeClr val="accent6"/>
          </a:effectRef>
          <a:fontRef idx="minor">
            <a:schemeClr val="dk1"/>
          </a:fontRef>
        </p:style>
      </p:cxnSp>
      <p:cxnSp>
        <p:nvCxnSpPr>
          <p:cNvPr id="28" name="Connector: Curved 27">
            <a:extLst>
              <a:ext uri="{FF2B5EF4-FFF2-40B4-BE49-F238E27FC236}">
                <a16:creationId xmlns:a16="http://schemas.microsoft.com/office/drawing/2014/main" id="{A13BC0DF-D2AA-4C6F-895A-ACA7B4841DC6}"/>
              </a:ext>
            </a:extLst>
          </p:cNvPr>
          <p:cNvCxnSpPr>
            <a:cxnSpLocks/>
            <a:stCxn id="14" idx="0"/>
          </p:cNvCxnSpPr>
          <p:nvPr/>
        </p:nvCxnSpPr>
        <p:spPr>
          <a:xfrm rot="5400000" flipH="1" flipV="1">
            <a:off x="4010183" y="1416941"/>
            <a:ext cx="590231" cy="819326"/>
          </a:xfrm>
          <a:prstGeom prst="curvedConnector2">
            <a:avLst/>
          </a:prstGeom>
          <a:ln w="28575">
            <a:tailEnd type="triangle"/>
          </a:ln>
        </p:spPr>
        <p:style>
          <a:lnRef idx="2">
            <a:schemeClr val="accent2"/>
          </a:lnRef>
          <a:fillRef idx="1">
            <a:schemeClr val="lt1"/>
          </a:fillRef>
          <a:effectRef idx="0">
            <a:schemeClr val="accent2"/>
          </a:effectRef>
          <a:fontRef idx="minor">
            <a:schemeClr val="dk1"/>
          </a:fontRef>
        </p:style>
      </p:cxnSp>
      <p:cxnSp>
        <p:nvCxnSpPr>
          <p:cNvPr id="29" name="Connector: Curved 28">
            <a:extLst>
              <a:ext uri="{FF2B5EF4-FFF2-40B4-BE49-F238E27FC236}">
                <a16:creationId xmlns:a16="http://schemas.microsoft.com/office/drawing/2014/main" id="{C912BA93-978C-447D-9283-CCE49506C70A}"/>
              </a:ext>
            </a:extLst>
          </p:cNvPr>
          <p:cNvCxnSpPr>
            <a:cxnSpLocks/>
            <a:stCxn id="14" idx="0"/>
          </p:cNvCxnSpPr>
          <p:nvPr/>
        </p:nvCxnSpPr>
        <p:spPr>
          <a:xfrm rot="5400000" flipH="1" flipV="1">
            <a:off x="4185488" y="1560774"/>
            <a:ext cx="271093" cy="850799"/>
          </a:xfrm>
          <a:prstGeom prst="curvedConnector2">
            <a:avLst/>
          </a:prstGeom>
          <a:ln w="28575">
            <a:tailEnd type="triangle"/>
          </a:ln>
        </p:spPr>
        <p:style>
          <a:lnRef idx="2">
            <a:schemeClr val="accent2"/>
          </a:lnRef>
          <a:fillRef idx="1">
            <a:schemeClr val="lt1"/>
          </a:fillRef>
          <a:effectRef idx="0">
            <a:schemeClr val="accent2"/>
          </a:effectRef>
          <a:fontRef idx="minor">
            <a:schemeClr val="dk1"/>
          </a:fontRef>
        </p:style>
      </p:cxnSp>
      <p:cxnSp>
        <p:nvCxnSpPr>
          <p:cNvPr id="30" name="Connector: Curved 29">
            <a:extLst>
              <a:ext uri="{FF2B5EF4-FFF2-40B4-BE49-F238E27FC236}">
                <a16:creationId xmlns:a16="http://schemas.microsoft.com/office/drawing/2014/main" id="{A58E50EA-BDA7-474F-B138-A003316D8971}"/>
              </a:ext>
            </a:extLst>
          </p:cNvPr>
          <p:cNvCxnSpPr>
            <a:cxnSpLocks/>
            <a:stCxn id="19" idx="0"/>
            <a:endCxn id="15" idx="3"/>
          </p:cNvCxnSpPr>
          <p:nvPr/>
        </p:nvCxnSpPr>
        <p:spPr>
          <a:xfrm rot="16200000" flipV="1">
            <a:off x="6969146" y="1614407"/>
            <a:ext cx="268775" cy="795517"/>
          </a:xfrm>
          <a:prstGeom prst="curvedConnector2">
            <a:avLst/>
          </a:prstGeom>
          <a:ln w="28575">
            <a:tailEnd type="triangle"/>
          </a:ln>
        </p:spPr>
        <p:style>
          <a:lnRef idx="2">
            <a:schemeClr val="accent2"/>
          </a:lnRef>
          <a:fillRef idx="1">
            <a:schemeClr val="lt1"/>
          </a:fillRef>
          <a:effectRef idx="0">
            <a:schemeClr val="accent2"/>
          </a:effectRef>
          <a:fontRef idx="minor">
            <a:schemeClr val="dk1"/>
          </a:fontRef>
        </p:style>
      </p:cxnSp>
      <p:cxnSp>
        <p:nvCxnSpPr>
          <p:cNvPr id="31" name="Connector: Curved 30">
            <a:extLst>
              <a:ext uri="{FF2B5EF4-FFF2-40B4-BE49-F238E27FC236}">
                <a16:creationId xmlns:a16="http://schemas.microsoft.com/office/drawing/2014/main" id="{746B63D4-D870-4EA8-9297-4559477A4FD1}"/>
              </a:ext>
            </a:extLst>
          </p:cNvPr>
          <p:cNvCxnSpPr>
            <a:cxnSpLocks/>
            <a:stCxn id="19" idx="0"/>
            <a:endCxn id="16" idx="3"/>
          </p:cNvCxnSpPr>
          <p:nvPr/>
        </p:nvCxnSpPr>
        <p:spPr>
          <a:xfrm rot="16200000" flipV="1">
            <a:off x="6777053" y="1422314"/>
            <a:ext cx="652961" cy="795517"/>
          </a:xfrm>
          <a:prstGeom prst="curvedConnector2">
            <a:avLst/>
          </a:prstGeom>
          <a:ln w="28575">
            <a:tailEnd type="triangle"/>
          </a:ln>
        </p:spPr>
        <p:style>
          <a:lnRef idx="2">
            <a:schemeClr val="accent2"/>
          </a:lnRef>
          <a:fillRef idx="1">
            <a:schemeClr val="lt1"/>
          </a:fillRef>
          <a:effectRef idx="0">
            <a:schemeClr val="accent2"/>
          </a:effectRef>
          <a:fontRef idx="minor">
            <a:schemeClr val="dk1"/>
          </a:fontRef>
        </p:style>
      </p:cxnSp>
      <p:sp>
        <p:nvSpPr>
          <p:cNvPr id="90" name="Arrow: Down 89">
            <a:extLst>
              <a:ext uri="{FF2B5EF4-FFF2-40B4-BE49-F238E27FC236}">
                <a16:creationId xmlns:a16="http://schemas.microsoft.com/office/drawing/2014/main" id="{FF0FDC5D-4D8B-4D1F-B58C-C04ACFB5675D}"/>
              </a:ext>
            </a:extLst>
          </p:cNvPr>
          <p:cNvSpPr/>
          <p:nvPr/>
        </p:nvSpPr>
        <p:spPr>
          <a:xfrm rot="10800000">
            <a:off x="5452228" y="628316"/>
            <a:ext cx="361339" cy="61794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2662572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10"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42"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anim calcmode="lin" valueType="num">
                                      <p:cBhvr>
                                        <p:cTn id="41" dur="1000" fill="hold"/>
                                        <p:tgtEl>
                                          <p:spTgt spid="12"/>
                                        </p:tgtEl>
                                        <p:attrNameLst>
                                          <p:attrName>ppt_x</p:attrName>
                                        </p:attrNameLst>
                                      </p:cBhvr>
                                      <p:tavLst>
                                        <p:tav tm="0">
                                          <p:val>
                                            <p:strVal val="#ppt_x"/>
                                          </p:val>
                                        </p:tav>
                                        <p:tav tm="100000">
                                          <p:val>
                                            <p:strVal val="#ppt_x"/>
                                          </p:val>
                                        </p:tav>
                                      </p:tavLst>
                                    </p:anim>
                                    <p:anim calcmode="lin" valueType="num">
                                      <p:cBhvr>
                                        <p:cTn id="42" dur="1000" fill="hold"/>
                                        <p:tgtEl>
                                          <p:spTgt spid="12"/>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1000"/>
                                        <p:tgtEl>
                                          <p:spTgt spid="13"/>
                                        </p:tgtEl>
                                      </p:cBhvr>
                                    </p:animEffect>
                                    <p:anim calcmode="lin" valueType="num">
                                      <p:cBhvr>
                                        <p:cTn id="46" dur="1000" fill="hold"/>
                                        <p:tgtEl>
                                          <p:spTgt spid="13"/>
                                        </p:tgtEl>
                                        <p:attrNameLst>
                                          <p:attrName>ppt_x</p:attrName>
                                        </p:attrNameLst>
                                      </p:cBhvr>
                                      <p:tavLst>
                                        <p:tav tm="0">
                                          <p:val>
                                            <p:strVal val="#ppt_x"/>
                                          </p:val>
                                        </p:tav>
                                        <p:tav tm="100000">
                                          <p:val>
                                            <p:strVal val="#ppt_x"/>
                                          </p:val>
                                        </p:tav>
                                      </p:tavLst>
                                    </p:anim>
                                    <p:anim calcmode="lin" valueType="num">
                                      <p:cBhvr>
                                        <p:cTn id="47" dur="1000" fill="hold"/>
                                        <p:tgtEl>
                                          <p:spTgt spid="13"/>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1000"/>
                                        <p:tgtEl>
                                          <p:spTgt spid="18"/>
                                        </p:tgtEl>
                                      </p:cBhvr>
                                    </p:animEffect>
                                    <p:anim calcmode="lin" valueType="num">
                                      <p:cBhvr>
                                        <p:cTn id="51" dur="1000" fill="hold"/>
                                        <p:tgtEl>
                                          <p:spTgt spid="18"/>
                                        </p:tgtEl>
                                        <p:attrNameLst>
                                          <p:attrName>ppt_x</p:attrName>
                                        </p:attrNameLst>
                                      </p:cBhvr>
                                      <p:tavLst>
                                        <p:tav tm="0">
                                          <p:val>
                                            <p:strVal val="#ppt_x"/>
                                          </p:val>
                                        </p:tav>
                                        <p:tav tm="100000">
                                          <p:val>
                                            <p:strVal val="#ppt_x"/>
                                          </p:val>
                                        </p:tav>
                                      </p:tavLst>
                                    </p:anim>
                                    <p:anim calcmode="lin" valueType="num">
                                      <p:cBhvr>
                                        <p:cTn id="52" dur="1000" fill="hold"/>
                                        <p:tgtEl>
                                          <p:spTgt spid="18"/>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1000"/>
                                        <p:tgtEl>
                                          <p:spTgt spid="24"/>
                                        </p:tgtEl>
                                      </p:cBhvr>
                                    </p:animEffect>
                                    <p:anim calcmode="lin" valueType="num">
                                      <p:cBhvr>
                                        <p:cTn id="56" dur="1000" fill="hold"/>
                                        <p:tgtEl>
                                          <p:spTgt spid="24"/>
                                        </p:tgtEl>
                                        <p:attrNameLst>
                                          <p:attrName>ppt_x</p:attrName>
                                        </p:attrNameLst>
                                      </p:cBhvr>
                                      <p:tavLst>
                                        <p:tav tm="0">
                                          <p:val>
                                            <p:strVal val="#ppt_x"/>
                                          </p:val>
                                        </p:tav>
                                        <p:tav tm="100000">
                                          <p:val>
                                            <p:strVal val="#ppt_x"/>
                                          </p:val>
                                        </p:tav>
                                      </p:tavLst>
                                    </p:anim>
                                    <p:anim calcmode="lin" valueType="num">
                                      <p:cBhvr>
                                        <p:cTn id="57" dur="1000" fill="hold"/>
                                        <p:tgtEl>
                                          <p:spTgt spid="24"/>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1000"/>
                                        <p:tgtEl>
                                          <p:spTgt spid="25"/>
                                        </p:tgtEl>
                                      </p:cBhvr>
                                    </p:animEffect>
                                    <p:anim calcmode="lin" valueType="num">
                                      <p:cBhvr>
                                        <p:cTn id="61" dur="1000" fill="hold"/>
                                        <p:tgtEl>
                                          <p:spTgt spid="25"/>
                                        </p:tgtEl>
                                        <p:attrNameLst>
                                          <p:attrName>ppt_x</p:attrName>
                                        </p:attrNameLst>
                                      </p:cBhvr>
                                      <p:tavLst>
                                        <p:tav tm="0">
                                          <p:val>
                                            <p:strVal val="#ppt_x"/>
                                          </p:val>
                                        </p:tav>
                                        <p:tav tm="100000">
                                          <p:val>
                                            <p:strVal val="#ppt_x"/>
                                          </p:val>
                                        </p:tav>
                                      </p:tavLst>
                                    </p:anim>
                                    <p:anim calcmode="lin" valueType="num">
                                      <p:cBhvr>
                                        <p:cTn id="62" dur="1000" fill="hold"/>
                                        <p:tgtEl>
                                          <p:spTgt spid="25"/>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1000"/>
                                        <p:tgtEl>
                                          <p:spTgt spid="26"/>
                                        </p:tgtEl>
                                      </p:cBhvr>
                                    </p:animEffect>
                                    <p:anim calcmode="lin" valueType="num">
                                      <p:cBhvr>
                                        <p:cTn id="66" dur="1000" fill="hold"/>
                                        <p:tgtEl>
                                          <p:spTgt spid="26"/>
                                        </p:tgtEl>
                                        <p:attrNameLst>
                                          <p:attrName>ppt_x</p:attrName>
                                        </p:attrNameLst>
                                      </p:cBhvr>
                                      <p:tavLst>
                                        <p:tav tm="0">
                                          <p:val>
                                            <p:strVal val="#ppt_x"/>
                                          </p:val>
                                        </p:tav>
                                        <p:tav tm="100000">
                                          <p:val>
                                            <p:strVal val="#ppt_x"/>
                                          </p:val>
                                        </p:tav>
                                      </p:tavLst>
                                    </p:anim>
                                    <p:anim calcmode="lin" valueType="num">
                                      <p:cBhvr>
                                        <p:cTn id="67" dur="1000" fill="hold"/>
                                        <p:tgtEl>
                                          <p:spTgt spid="26"/>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1000"/>
                                        <p:tgtEl>
                                          <p:spTgt spid="27"/>
                                        </p:tgtEl>
                                      </p:cBhvr>
                                    </p:animEffect>
                                    <p:anim calcmode="lin" valueType="num">
                                      <p:cBhvr>
                                        <p:cTn id="71" dur="1000" fill="hold"/>
                                        <p:tgtEl>
                                          <p:spTgt spid="27"/>
                                        </p:tgtEl>
                                        <p:attrNameLst>
                                          <p:attrName>ppt_x</p:attrName>
                                        </p:attrNameLst>
                                      </p:cBhvr>
                                      <p:tavLst>
                                        <p:tav tm="0">
                                          <p:val>
                                            <p:strVal val="#ppt_x"/>
                                          </p:val>
                                        </p:tav>
                                        <p:tav tm="100000">
                                          <p:val>
                                            <p:strVal val="#ppt_x"/>
                                          </p:val>
                                        </p:tav>
                                      </p:tavLst>
                                    </p:anim>
                                    <p:anim calcmode="lin" valueType="num">
                                      <p:cBhvr>
                                        <p:cTn id="7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4"/>
                                        </p:tgtEl>
                                        <p:attrNameLst>
                                          <p:attrName>style.visibility</p:attrName>
                                        </p:attrNameLst>
                                      </p:cBhvr>
                                      <p:to>
                                        <p:strVal val="visible"/>
                                      </p:to>
                                    </p:set>
                                    <p:animEffect transition="in" filter="fade">
                                      <p:cBhvr>
                                        <p:cTn id="77" dur="1000"/>
                                        <p:tgtEl>
                                          <p:spTgt spid="4"/>
                                        </p:tgtEl>
                                      </p:cBhvr>
                                    </p:animEffect>
                                    <p:anim calcmode="lin" valueType="num">
                                      <p:cBhvr>
                                        <p:cTn id="78" dur="1000" fill="hold"/>
                                        <p:tgtEl>
                                          <p:spTgt spid="4"/>
                                        </p:tgtEl>
                                        <p:attrNameLst>
                                          <p:attrName>ppt_x</p:attrName>
                                        </p:attrNameLst>
                                      </p:cBhvr>
                                      <p:tavLst>
                                        <p:tav tm="0">
                                          <p:val>
                                            <p:strVal val="#ppt_x"/>
                                          </p:val>
                                        </p:tav>
                                        <p:tav tm="100000">
                                          <p:val>
                                            <p:strVal val="#ppt_x"/>
                                          </p:val>
                                        </p:tav>
                                      </p:tavLst>
                                    </p:anim>
                                    <p:anim calcmode="lin" valueType="num">
                                      <p:cBhvr>
                                        <p:cTn id="79" dur="1000" fill="hold"/>
                                        <p:tgtEl>
                                          <p:spTgt spid="4"/>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fade">
                                      <p:cBhvr>
                                        <p:cTn id="82" dur="1000"/>
                                        <p:tgtEl>
                                          <p:spTgt spid="22"/>
                                        </p:tgtEl>
                                      </p:cBhvr>
                                    </p:animEffect>
                                    <p:anim calcmode="lin" valueType="num">
                                      <p:cBhvr>
                                        <p:cTn id="83" dur="1000" fill="hold"/>
                                        <p:tgtEl>
                                          <p:spTgt spid="22"/>
                                        </p:tgtEl>
                                        <p:attrNameLst>
                                          <p:attrName>ppt_x</p:attrName>
                                        </p:attrNameLst>
                                      </p:cBhvr>
                                      <p:tavLst>
                                        <p:tav tm="0">
                                          <p:val>
                                            <p:strVal val="#ppt_x"/>
                                          </p:val>
                                        </p:tav>
                                        <p:tav tm="100000">
                                          <p:val>
                                            <p:strVal val="#ppt_x"/>
                                          </p:val>
                                        </p:tav>
                                      </p:tavLst>
                                    </p:anim>
                                    <p:anim calcmode="lin" valueType="num">
                                      <p:cBhvr>
                                        <p:cTn id="84" dur="1000" fill="hold"/>
                                        <p:tgtEl>
                                          <p:spTgt spid="22"/>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1000"/>
                                        <p:tgtEl>
                                          <p:spTgt spid="23"/>
                                        </p:tgtEl>
                                      </p:cBhvr>
                                    </p:animEffect>
                                    <p:anim calcmode="lin" valueType="num">
                                      <p:cBhvr>
                                        <p:cTn id="88" dur="1000" fill="hold"/>
                                        <p:tgtEl>
                                          <p:spTgt spid="23"/>
                                        </p:tgtEl>
                                        <p:attrNameLst>
                                          <p:attrName>ppt_x</p:attrName>
                                        </p:attrNameLst>
                                      </p:cBhvr>
                                      <p:tavLst>
                                        <p:tav tm="0">
                                          <p:val>
                                            <p:strVal val="#ppt_x"/>
                                          </p:val>
                                        </p:tav>
                                        <p:tav tm="100000">
                                          <p:val>
                                            <p:strVal val="#ppt_x"/>
                                          </p:val>
                                        </p:tav>
                                      </p:tavLst>
                                    </p:anim>
                                    <p:anim calcmode="lin" valueType="num">
                                      <p:cBhvr>
                                        <p:cTn id="89" dur="1000" fill="hold"/>
                                        <p:tgtEl>
                                          <p:spTgt spid="23"/>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14"/>
                                        </p:tgtEl>
                                        <p:attrNameLst>
                                          <p:attrName>style.visibility</p:attrName>
                                        </p:attrNameLst>
                                      </p:cBhvr>
                                      <p:to>
                                        <p:strVal val="visible"/>
                                      </p:to>
                                    </p:set>
                                    <p:animEffect transition="in" filter="fade">
                                      <p:cBhvr>
                                        <p:cTn id="92" dur="1000"/>
                                        <p:tgtEl>
                                          <p:spTgt spid="14"/>
                                        </p:tgtEl>
                                      </p:cBhvr>
                                    </p:animEffect>
                                    <p:anim calcmode="lin" valueType="num">
                                      <p:cBhvr>
                                        <p:cTn id="93" dur="1000" fill="hold"/>
                                        <p:tgtEl>
                                          <p:spTgt spid="14"/>
                                        </p:tgtEl>
                                        <p:attrNameLst>
                                          <p:attrName>ppt_x</p:attrName>
                                        </p:attrNameLst>
                                      </p:cBhvr>
                                      <p:tavLst>
                                        <p:tav tm="0">
                                          <p:val>
                                            <p:strVal val="#ppt_x"/>
                                          </p:val>
                                        </p:tav>
                                        <p:tav tm="100000">
                                          <p:val>
                                            <p:strVal val="#ppt_x"/>
                                          </p:val>
                                        </p:tav>
                                      </p:tavLst>
                                    </p:anim>
                                    <p:anim calcmode="lin" valueType="num">
                                      <p:cBhvr>
                                        <p:cTn id="94" dur="1000" fill="hold"/>
                                        <p:tgtEl>
                                          <p:spTgt spid="14"/>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fade">
                                      <p:cBhvr>
                                        <p:cTn id="97" dur="1000"/>
                                        <p:tgtEl>
                                          <p:spTgt spid="15"/>
                                        </p:tgtEl>
                                      </p:cBhvr>
                                    </p:animEffect>
                                    <p:anim calcmode="lin" valueType="num">
                                      <p:cBhvr>
                                        <p:cTn id="98" dur="1000" fill="hold"/>
                                        <p:tgtEl>
                                          <p:spTgt spid="15"/>
                                        </p:tgtEl>
                                        <p:attrNameLst>
                                          <p:attrName>ppt_x</p:attrName>
                                        </p:attrNameLst>
                                      </p:cBhvr>
                                      <p:tavLst>
                                        <p:tav tm="0">
                                          <p:val>
                                            <p:strVal val="#ppt_x"/>
                                          </p:val>
                                        </p:tav>
                                        <p:tav tm="100000">
                                          <p:val>
                                            <p:strVal val="#ppt_x"/>
                                          </p:val>
                                        </p:tav>
                                      </p:tavLst>
                                    </p:anim>
                                    <p:anim calcmode="lin" valueType="num">
                                      <p:cBhvr>
                                        <p:cTn id="99" dur="1000" fill="hold"/>
                                        <p:tgtEl>
                                          <p:spTgt spid="15"/>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anim calcmode="lin" valueType="num">
                                      <p:cBhvr>
                                        <p:cTn id="103" dur="1000" fill="hold"/>
                                        <p:tgtEl>
                                          <p:spTgt spid="16"/>
                                        </p:tgtEl>
                                        <p:attrNameLst>
                                          <p:attrName>ppt_x</p:attrName>
                                        </p:attrNameLst>
                                      </p:cBhvr>
                                      <p:tavLst>
                                        <p:tav tm="0">
                                          <p:val>
                                            <p:strVal val="#ppt_x"/>
                                          </p:val>
                                        </p:tav>
                                        <p:tav tm="100000">
                                          <p:val>
                                            <p:strVal val="#ppt_x"/>
                                          </p:val>
                                        </p:tav>
                                      </p:tavLst>
                                    </p:anim>
                                    <p:anim calcmode="lin" valueType="num">
                                      <p:cBhvr>
                                        <p:cTn id="104" dur="1000" fill="hold"/>
                                        <p:tgtEl>
                                          <p:spTgt spid="16"/>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0"/>
                                        <p:tgtEl>
                                          <p:spTgt spid="19"/>
                                        </p:tgtEl>
                                      </p:cBhvr>
                                    </p:animEffect>
                                    <p:anim calcmode="lin" valueType="num">
                                      <p:cBhvr>
                                        <p:cTn id="108" dur="1000" fill="hold"/>
                                        <p:tgtEl>
                                          <p:spTgt spid="19"/>
                                        </p:tgtEl>
                                        <p:attrNameLst>
                                          <p:attrName>ppt_x</p:attrName>
                                        </p:attrNameLst>
                                      </p:cBhvr>
                                      <p:tavLst>
                                        <p:tav tm="0">
                                          <p:val>
                                            <p:strVal val="#ppt_x"/>
                                          </p:val>
                                        </p:tav>
                                        <p:tav tm="100000">
                                          <p:val>
                                            <p:strVal val="#ppt_x"/>
                                          </p:val>
                                        </p:tav>
                                      </p:tavLst>
                                    </p:anim>
                                    <p:anim calcmode="lin" valueType="num">
                                      <p:cBhvr>
                                        <p:cTn id="109" dur="1000" fill="hold"/>
                                        <p:tgtEl>
                                          <p:spTgt spid="19"/>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28"/>
                                        </p:tgtEl>
                                        <p:attrNameLst>
                                          <p:attrName>style.visibility</p:attrName>
                                        </p:attrNameLst>
                                      </p:cBhvr>
                                      <p:to>
                                        <p:strVal val="visible"/>
                                      </p:to>
                                    </p:set>
                                    <p:animEffect transition="in" filter="fade">
                                      <p:cBhvr>
                                        <p:cTn id="112" dur="1000"/>
                                        <p:tgtEl>
                                          <p:spTgt spid="28"/>
                                        </p:tgtEl>
                                      </p:cBhvr>
                                    </p:animEffect>
                                    <p:anim calcmode="lin" valueType="num">
                                      <p:cBhvr>
                                        <p:cTn id="113" dur="1000" fill="hold"/>
                                        <p:tgtEl>
                                          <p:spTgt spid="28"/>
                                        </p:tgtEl>
                                        <p:attrNameLst>
                                          <p:attrName>ppt_x</p:attrName>
                                        </p:attrNameLst>
                                      </p:cBhvr>
                                      <p:tavLst>
                                        <p:tav tm="0">
                                          <p:val>
                                            <p:strVal val="#ppt_x"/>
                                          </p:val>
                                        </p:tav>
                                        <p:tav tm="100000">
                                          <p:val>
                                            <p:strVal val="#ppt_x"/>
                                          </p:val>
                                        </p:tav>
                                      </p:tavLst>
                                    </p:anim>
                                    <p:anim calcmode="lin" valueType="num">
                                      <p:cBhvr>
                                        <p:cTn id="114" dur="1000" fill="hold"/>
                                        <p:tgtEl>
                                          <p:spTgt spid="28"/>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29"/>
                                        </p:tgtEl>
                                        <p:attrNameLst>
                                          <p:attrName>style.visibility</p:attrName>
                                        </p:attrNameLst>
                                      </p:cBhvr>
                                      <p:to>
                                        <p:strVal val="visible"/>
                                      </p:to>
                                    </p:set>
                                    <p:animEffect transition="in" filter="fade">
                                      <p:cBhvr>
                                        <p:cTn id="117" dur="1000"/>
                                        <p:tgtEl>
                                          <p:spTgt spid="29"/>
                                        </p:tgtEl>
                                      </p:cBhvr>
                                    </p:animEffect>
                                    <p:anim calcmode="lin" valueType="num">
                                      <p:cBhvr>
                                        <p:cTn id="118" dur="1000" fill="hold"/>
                                        <p:tgtEl>
                                          <p:spTgt spid="29"/>
                                        </p:tgtEl>
                                        <p:attrNameLst>
                                          <p:attrName>ppt_x</p:attrName>
                                        </p:attrNameLst>
                                      </p:cBhvr>
                                      <p:tavLst>
                                        <p:tav tm="0">
                                          <p:val>
                                            <p:strVal val="#ppt_x"/>
                                          </p:val>
                                        </p:tav>
                                        <p:tav tm="100000">
                                          <p:val>
                                            <p:strVal val="#ppt_x"/>
                                          </p:val>
                                        </p:tav>
                                      </p:tavLst>
                                    </p:anim>
                                    <p:anim calcmode="lin" valueType="num">
                                      <p:cBhvr>
                                        <p:cTn id="119" dur="1000" fill="hold"/>
                                        <p:tgtEl>
                                          <p:spTgt spid="29"/>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30"/>
                                        </p:tgtEl>
                                        <p:attrNameLst>
                                          <p:attrName>style.visibility</p:attrName>
                                        </p:attrNameLst>
                                      </p:cBhvr>
                                      <p:to>
                                        <p:strVal val="visible"/>
                                      </p:to>
                                    </p:set>
                                    <p:animEffect transition="in" filter="fade">
                                      <p:cBhvr>
                                        <p:cTn id="122" dur="1000"/>
                                        <p:tgtEl>
                                          <p:spTgt spid="30"/>
                                        </p:tgtEl>
                                      </p:cBhvr>
                                    </p:animEffect>
                                    <p:anim calcmode="lin" valueType="num">
                                      <p:cBhvr>
                                        <p:cTn id="123" dur="1000" fill="hold"/>
                                        <p:tgtEl>
                                          <p:spTgt spid="30"/>
                                        </p:tgtEl>
                                        <p:attrNameLst>
                                          <p:attrName>ppt_x</p:attrName>
                                        </p:attrNameLst>
                                      </p:cBhvr>
                                      <p:tavLst>
                                        <p:tav tm="0">
                                          <p:val>
                                            <p:strVal val="#ppt_x"/>
                                          </p:val>
                                        </p:tav>
                                        <p:tav tm="100000">
                                          <p:val>
                                            <p:strVal val="#ppt_x"/>
                                          </p:val>
                                        </p:tav>
                                      </p:tavLst>
                                    </p:anim>
                                    <p:anim calcmode="lin" valueType="num">
                                      <p:cBhvr>
                                        <p:cTn id="124" dur="1000" fill="hold"/>
                                        <p:tgtEl>
                                          <p:spTgt spid="30"/>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31"/>
                                        </p:tgtEl>
                                        <p:attrNameLst>
                                          <p:attrName>style.visibility</p:attrName>
                                        </p:attrNameLst>
                                      </p:cBhvr>
                                      <p:to>
                                        <p:strVal val="visible"/>
                                      </p:to>
                                    </p:set>
                                    <p:animEffect transition="in" filter="fade">
                                      <p:cBhvr>
                                        <p:cTn id="127" dur="1000"/>
                                        <p:tgtEl>
                                          <p:spTgt spid="31"/>
                                        </p:tgtEl>
                                      </p:cBhvr>
                                    </p:animEffect>
                                    <p:anim calcmode="lin" valueType="num">
                                      <p:cBhvr>
                                        <p:cTn id="128" dur="1000" fill="hold"/>
                                        <p:tgtEl>
                                          <p:spTgt spid="31"/>
                                        </p:tgtEl>
                                        <p:attrNameLst>
                                          <p:attrName>ppt_x</p:attrName>
                                        </p:attrNameLst>
                                      </p:cBhvr>
                                      <p:tavLst>
                                        <p:tav tm="0">
                                          <p:val>
                                            <p:strVal val="#ppt_x"/>
                                          </p:val>
                                        </p:tav>
                                        <p:tav tm="100000">
                                          <p:val>
                                            <p:strVal val="#ppt_x"/>
                                          </p:val>
                                        </p:tav>
                                      </p:tavLst>
                                    </p:anim>
                                    <p:anim calcmode="lin" valueType="num">
                                      <p:cBhvr>
                                        <p:cTn id="129" dur="1000" fill="hold"/>
                                        <p:tgtEl>
                                          <p:spTgt spid="31"/>
                                        </p:tgtEl>
                                        <p:attrNameLst>
                                          <p:attrName>ppt_y</p:attrName>
                                        </p:attrNameLst>
                                      </p:cBhvr>
                                      <p:tavLst>
                                        <p:tav tm="0">
                                          <p:val>
                                            <p:strVal val="#ppt_y+.1"/>
                                          </p:val>
                                        </p:tav>
                                        <p:tav tm="100000">
                                          <p:val>
                                            <p:strVal val="#ppt_y"/>
                                          </p:val>
                                        </p:tav>
                                      </p:tavLst>
                                    </p:anim>
                                  </p:childTnLst>
                                </p:cTn>
                              </p:par>
                              <p:par>
                                <p:cTn id="130" presetID="22" presetClass="entr" presetSubtype="4" fill="hold" grpId="0" nodeType="withEffect">
                                  <p:stCondLst>
                                    <p:cond delay="0"/>
                                  </p:stCondLst>
                                  <p:childTnLst>
                                    <p:set>
                                      <p:cBhvr>
                                        <p:cTn id="131" dur="1" fill="hold">
                                          <p:stCondLst>
                                            <p:cond delay="0"/>
                                          </p:stCondLst>
                                        </p:cTn>
                                        <p:tgtEl>
                                          <p:spTgt spid="17"/>
                                        </p:tgtEl>
                                        <p:attrNameLst>
                                          <p:attrName>style.visibility</p:attrName>
                                        </p:attrNameLst>
                                      </p:cBhvr>
                                      <p:to>
                                        <p:strVal val="visible"/>
                                      </p:to>
                                    </p:set>
                                    <p:animEffect transition="in" filter="wipe(down)">
                                      <p:cBhvr>
                                        <p:cTn id="1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A15AB81-1A9D-4C69-ACBA-3FABFAC13C0B}"/>
              </a:ext>
            </a:extLst>
          </p:cNvPr>
          <p:cNvSpPr txBox="1"/>
          <p:nvPr/>
        </p:nvSpPr>
        <p:spPr>
          <a:xfrm>
            <a:off x="279400" y="736600"/>
            <a:ext cx="3873500" cy="400110"/>
          </a:xfrm>
          <a:prstGeom prst="rect">
            <a:avLst/>
          </a:prstGeom>
          <a:noFill/>
        </p:spPr>
        <p:txBody>
          <a:bodyPr wrap="square" rtlCol="0">
            <a:spAutoFit/>
          </a:bodyPr>
          <a:lstStyle/>
          <a:p>
            <a:r>
              <a:rPr lang="en-US" sz="2000" dirty="0"/>
              <a:t>Example of Agglutinative aspects</a:t>
            </a:r>
          </a:p>
        </p:txBody>
      </p:sp>
      <p:sp>
        <p:nvSpPr>
          <p:cNvPr id="38" name="TextBox 37">
            <a:extLst>
              <a:ext uri="{FF2B5EF4-FFF2-40B4-BE49-F238E27FC236}">
                <a16:creationId xmlns:a16="http://schemas.microsoft.com/office/drawing/2014/main" id="{7E5DD971-DCB2-4461-AC1E-1711197BEA33}"/>
              </a:ext>
            </a:extLst>
          </p:cNvPr>
          <p:cNvSpPr txBox="1"/>
          <p:nvPr/>
        </p:nvSpPr>
        <p:spPr>
          <a:xfrm>
            <a:off x="279400" y="3642687"/>
            <a:ext cx="3613150" cy="400110"/>
          </a:xfrm>
          <a:prstGeom prst="rect">
            <a:avLst/>
          </a:prstGeom>
          <a:noFill/>
        </p:spPr>
        <p:txBody>
          <a:bodyPr wrap="square" rtlCol="0">
            <a:spAutoFit/>
          </a:bodyPr>
          <a:lstStyle/>
          <a:p>
            <a:r>
              <a:rPr lang="en-US" sz="2000" dirty="0"/>
              <a:t>Example of Grammatical Aspects</a:t>
            </a:r>
          </a:p>
        </p:txBody>
      </p:sp>
      <p:sp>
        <p:nvSpPr>
          <p:cNvPr id="8" name="Rectangle: Rounded Corners 7">
            <a:extLst>
              <a:ext uri="{FF2B5EF4-FFF2-40B4-BE49-F238E27FC236}">
                <a16:creationId xmlns:a16="http://schemas.microsoft.com/office/drawing/2014/main" id="{F1BAB2BE-6A69-4A9A-8F4D-1883D675C48C}"/>
              </a:ext>
            </a:extLst>
          </p:cNvPr>
          <p:cNvSpPr/>
          <p:nvPr/>
        </p:nvSpPr>
        <p:spPr>
          <a:xfrm>
            <a:off x="5095875" y="856556"/>
            <a:ext cx="2222500" cy="71120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a:t>
            </a:r>
            <a:r>
              <a:rPr lang="en-US" dirty="0">
                <a:solidFill>
                  <a:srgbClr val="FF0000"/>
                </a:solidFill>
              </a:rPr>
              <a:t>=</a:t>
            </a:r>
            <a:r>
              <a:rPr lang="en-US" dirty="0" err="1"/>
              <a:t>katb+at</a:t>
            </a:r>
            <a:r>
              <a:rPr lang="en-US" dirty="0">
                <a:solidFill>
                  <a:srgbClr val="FF0000"/>
                </a:solidFill>
              </a:rPr>
              <a:t>=</a:t>
            </a:r>
            <a:r>
              <a:rPr lang="en-US" dirty="0"/>
              <a:t>hu</a:t>
            </a:r>
          </a:p>
          <a:p>
            <a:pPr algn="ctr"/>
            <a:r>
              <a:rPr lang="en-US" dirty="0"/>
              <a:t>and she writes it </a:t>
            </a:r>
          </a:p>
        </p:txBody>
      </p:sp>
      <p:sp>
        <p:nvSpPr>
          <p:cNvPr id="41" name="Rectangle: Rounded Corners 40">
            <a:extLst>
              <a:ext uri="{FF2B5EF4-FFF2-40B4-BE49-F238E27FC236}">
                <a16:creationId xmlns:a16="http://schemas.microsoft.com/office/drawing/2014/main" id="{8E6034F9-8667-403D-B3C2-9D9AE364E74D}"/>
              </a:ext>
            </a:extLst>
          </p:cNvPr>
          <p:cNvSpPr/>
          <p:nvPr/>
        </p:nvSpPr>
        <p:spPr>
          <a:xfrm>
            <a:off x="5038188" y="4112827"/>
            <a:ext cx="2571750" cy="71120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a:t>
            </a:r>
            <a:r>
              <a:rPr lang="en-US" dirty="0">
                <a:solidFill>
                  <a:srgbClr val="FF0000"/>
                </a:solidFill>
              </a:rPr>
              <a:t>=</a:t>
            </a:r>
            <a:r>
              <a:rPr lang="en-US" dirty="0"/>
              <a:t>ma</a:t>
            </a:r>
            <a:r>
              <a:rPr lang="en-US" dirty="0">
                <a:solidFill>
                  <a:srgbClr val="FF0000"/>
                </a:solidFill>
              </a:rPr>
              <a:t>=</a:t>
            </a:r>
            <a:r>
              <a:rPr lang="en-US" dirty="0"/>
              <a:t> </a:t>
            </a:r>
            <a:r>
              <a:rPr lang="en-US" dirty="0" err="1"/>
              <a:t>katb+at</a:t>
            </a:r>
            <a:r>
              <a:rPr lang="en-US" dirty="0">
                <a:solidFill>
                  <a:srgbClr val="FF0000"/>
                </a:solidFill>
              </a:rPr>
              <a:t>=</a:t>
            </a:r>
            <a:r>
              <a:rPr lang="en-US" dirty="0"/>
              <a:t>u:</a:t>
            </a:r>
            <a:r>
              <a:rPr lang="en-US" dirty="0">
                <a:solidFill>
                  <a:srgbClr val="FF0000"/>
                </a:solidFill>
              </a:rPr>
              <a:t>=</a:t>
            </a:r>
            <a:r>
              <a:rPr lang="en-US" dirty="0"/>
              <a:t>ʃ</a:t>
            </a:r>
          </a:p>
          <a:p>
            <a:pPr algn="ctr"/>
            <a:r>
              <a:rPr lang="en-US" dirty="0"/>
              <a:t>And we didn’t write it</a:t>
            </a:r>
          </a:p>
        </p:txBody>
      </p:sp>
      <p:sp>
        <p:nvSpPr>
          <p:cNvPr id="11" name="Oval 10">
            <a:extLst>
              <a:ext uri="{FF2B5EF4-FFF2-40B4-BE49-F238E27FC236}">
                <a16:creationId xmlns:a16="http://schemas.microsoft.com/office/drawing/2014/main" id="{E1181758-FB60-4D16-B601-151CDB58A9B9}"/>
              </a:ext>
            </a:extLst>
          </p:cNvPr>
          <p:cNvSpPr/>
          <p:nvPr/>
        </p:nvSpPr>
        <p:spPr>
          <a:xfrm>
            <a:off x="1790700" y="1955105"/>
            <a:ext cx="1231900" cy="685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w</a:t>
            </a:r>
          </a:p>
        </p:txBody>
      </p:sp>
      <p:sp>
        <p:nvSpPr>
          <p:cNvPr id="44" name="Oval 43">
            <a:extLst>
              <a:ext uri="{FF2B5EF4-FFF2-40B4-BE49-F238E27FC236}">
                <a16:creationId xmlns:a16="http://schemas.microsoft.com/office/drawing/2014/main" id="{3088C30F-D59E-4824-BA5C-D89C15CE0D91}"/>
              </a:ext>
            </a:extLst>
          </p:cNvPr>
          <p:cNvSpPr/>
          <p:nvPr/>
        </p:nvSpPr>
        <p:spPr>
          <a:xfrm>
            <a:off x="5480050" y="1980505"/>
            <a:ext cx="1326524" cy="685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katb+at</a:t>
            </a:r>
            <a:endParaRPr lang="en-US" dirty="0"/>
          </a:p>
        </p:txBody>
      </p:sp>
      <p:sp>
        <p:nvSpPr>
          <p:cNvPr id="45" name="Oval 44">
            <a:extLst>
              <a:ext uri="{FF2B5EF4-FFF2-40B4-BE49-F238E27FC236}">
                <a16:creationId xmlns:a16="http://schemas.microsoft.com/office/drawing/2014/main" id="{F85CF910-2FB1-4752-9DE5-DD261EC924B4}"/>
              </a:ext>
            </a:extLst>
          </p:cNvPr>
          <p:cNvSpPr/>
          <p:nvPr/>
        </p:nvSpPr>
        <p:spPr>
          <a:xfrm>
            <a:off x="9363075" y="1980505"/>
            <a:ext cx="1231900" cy="685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hu</a:t>
            </a:r>
          </a:p>
        </p:txBody>
      </p:sp>
      <p:sp>
        <p:nvSpPr>
          <p:cNvPr id="47" name="Oval 46">
            <a:extLst>
              <a:ext uri="{FF2B5EF4-FFF2-40B4-BE49-F238E27FC236}">
                <a16:creationId xmlns:a16="http://schemas.microsoft.com/office/drawing/2014/main" id="{5BAB0E96-9C56-425F-BD1A-B11C8EFEC946}"/>
              </a:ext>
            </a:extLst>
          </p:cNvPr>
          <p:cNvSpPr/>
          <p:nvPr/>
        </p:nvSpPr>
        <p:spPr>
          <a:xfrm>
            <a:off x="1362075" y="5249902"/>
            <a:ext cx="1231900" cy="685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w</a:t>
            </a:r>
          </a:p>
        </p:txBody>
      </p:sp>
      <p:sp>
        <p:nvSpPr>
          <p:cNvPr id="54" name="Oval 53">
            <a:extLst>
              <a:ext uri="{FF2B5EF4-FFF2-40B4-BE49-F238E27FC236}">
                <a16:creationId xmlns:a16="http://schemas.microsoft.com/office/drawing/2014/main" id="{309959BC-F949-44EF-8A24-F5B7AB24C9C8}"/>
              </a:ext>
            </a:extLst>
          </p:cNvPr>
          <p:cNvSpPr/>
          <p:nvPr/>
        </p:nvSpPr>
        <p:spPr>
          <a:xfrm>
            <a:off x="8915400" y="5250934"/>
            <a:ext cx="1231900" cy="685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uː</a:t>
            </a:r>
          </a:p>
        </p:txBody>
      </p:sp>
      <p:sp>
        <p:nvSpPr>
          <p:cNvPr id="55" name="Oval 54">
            <a:extLst>
              <a:ext uri="{FF2B5EF4-FFF2-40B4-BE49-F238E27FC236}">
                <a16:creationId xmlns:a16="http://schemas.microsoft.com/office/drawing/2014/main" id="{D0716C9B-672F-4D05-847C-C14ADA07E132}"/>
              </a:ext>
            </a:extLst>
          </p:cNvPr>
          <p:cNvSpPr/>
          <p:nvPr/>
        </p:nvSpPr>
        <p:spPr>
          <a:xfrm>
            <a:off x="10261600" y="5238234"/>
            <a:ext cx="1231900" cy="685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ʃ</a:t>
            </a:r>
          </a:p>
        </p:txBody>
      </p:sp>
      <p:sp>
        <p:nvSpPr>
          <p:cNvPr id="56" name="Oval 55">
            <a:extLst>
              <a:ext uri="{FF2B5EF4-FFF2-40B4-BE49-F238E27FC236}">
                <a16:creationId xmlns:a16="http://schemas.microsoft.com/office/drawing/2014/main" id="{C335F22E-A30C-4536-968E-8712530F9CE3}"/>
              </a:ext>
            </a:extLst>
          </p:cNvPr>
          <p:cNvSpPr/>
          <p:nvPr/>
        </p:nvSpPr>
        <p:spPr>
          <a:xfrm>
            <a:off x="2660650" y="5238234"/>
            <a:ext cx="1231900" cy="685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ma</a:t>
            </a:r>
          </a:p>
        </p:txBody>
      </p:sp>
      <p:sp>
        <p:nvSpPr>
          <p:cNvPr id="12" name="TextBox 11">
            <a:extLst>
              <a:ext uri="{FF2B5EF4-FFF2-40B4-BE49-F238E27FC236}">
                <a16:creationId xmlns:a16="http://schemas.microsoft.com/office/drawing/2014/main" id="{13346E16-1FE0-4A28-B636-1CEEFBF0C824}"/>
              </a:ext>
            </a:extLst>
          </p:cNvPr>
          <p:cNvSpPr txBox="1"/>
          <p:nvPr/>
        </p:nvSpPr>
        <p:spPr>
          <a:xfrm>
            <a:off x="1130300" y="5148302"/>
            <a:ext cx="3022600" cy="1200329"/>
          </a:xfrm>
          <a:prstGeom prst="rect">
            <a:avLst/>
          </a:prstGeom>
          <a:noFill/>
          <a:ln w="19050"/>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a:p>
            <a:endParaRPr lang="en-US" dirty="0"/>
          </a:p>
          <a:p>
            <a:endParaRPr lang="en-US" dirty="0"/>
          </a:p>
          <a:p>
            <a:r>
              <a:rPr lang="en-US" dirty="0"/>
              <a:t>	</a:t>
            </a:r>
            <a:r>
              <a:rPr lang="en-US" dirty="0" err="1"/>
              <a:t>conj</a:t>
            </a:r>
            <a:r>
              <a:rPr lang="en-US" dirty="0"/>
              <a:t> </a:t>
            </a:r>
            <a:r>
              <a:rPr lang="en-US" dirty="0">
                <a:solidFill>
                  <a:srgbClr val="FF0000"/>
                </a:solidFill>
              </a:rPr>
              <a:t>=</a:t>
            </a:r>
            <a:r>
              <a:rPr lang="en-US" dirty="0"/>
              <a:t> NEG</a:t>
            </a:r>
          </a:p>
        </p:txBody>
      </p:sp>
      <p:sp>
        <p:nvSpPr>
          <p:cNvPr id="58" name="TextBox 57">
            <a:extLst>
              <a:ext uri="{FF2B5EF4-FFF2-40B4-BE49-F238E27FC236}">
                <a16:creationId xmlns:a16="http://schemas.microsoft.com/office/drawing/2014/main" id="{EE65C561-ACB2-44E9-B337-E8164BF67322}"/>
              </a:ext>
            </a:extLst>
          </p:cNvPr>
          <p:cNvSpPr txBox="1"/>
          <p:nvPr/>
        </p:nvSpPr>
        <p:spPr>
          <a:xfrm>
            <a:off x="8743950" y="5120250"/>
            <a:ext cx="2806700" cy="1200329"/>
          </a:xfrm>
          <a:prstGeom prst="rect">
            <a:avLst/>
          </a:prstGeom>
          <a:noFill/>
          <a:ln w="19050"/>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a:p>
            <a:endParaRPr lang="en-US" dirty="0"/>
          </a:p>
          <a:p>
            <a:endParaRPr lang="en-US" dirty="0"/>
          </a:p>
          <a:p>
            <a:r>
              <a:rPr lang="en-US" dirty="0"/>
              <a:t>	3SP </a:t>
            </a:r>
            <a:r>
              <a:rPr lang="en-US" dirty="0">
                <a:solidFill>
                  <a:srgbClr val="FF0000"/>
                </a:solidFill>
              </a:rPr>
              <a:t>=</a:t>
            </a:r>
            <a:r>
              <a:rPr lang="en-US" dirty="0"/>
              <a:t> NEG</a:t>
            </a:r>
          </a:p>
        </p:txBody>
      </p:sp>
      <p:sp>
        <p:nvSpPr>
          <p:cNvPr id="59" name="TextBox 58">
            <a:extLst>
              <a:ext uri="{FF2B5EF4-FFF2-40B4-BE49-F238E27FC236}">
                <a16:creationId xmlns:a16="http://schemas.microsoft.com/office/drawing/2014/main" id="{10FE331C-CE8F-4EDD-8C2E-1125699E8A9B}"/>
              </a:ext>
            </a:extLst>
          </p:cNvPr>
          <p:cNvSpPr txBox="1"/>
          <p:nvPr/>
        </p:nvSpPr>
        <p:spPr>
          <a:xfrm>
            <a:off x="8477250" y="1866185"/>
            <a:ext cx="2806700" cy="1200329"/>
          </a:xfrm>
          <a:prstGeom prst="rect">
            <a:avLst/>
          </a:prstGeom>
          <a:noFill/>
          <a:ln w="19050"/>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a:p>
            <a:endParaRPr lang="en-US" dirty="0"/>
          </a:p>
          <a:p>
            <a:endParaRPr lang="en-US" dirty="0"/>
          </a:p>
          <a:p>
            <a:r>
              <a:rPr lang="en-US" dirty="0"/>
              <a:t>	    3SP</a:t>
            </a:r>
          </a:p>
        </p:txBody>
      </p:sp>
      <p:sp>
        <p:nvSpPr>
          <p:cNvPr id="60" name="TextBox 59">
            <a:extLst>
              <a:ext uri="{FF2B5EF4-FFF2-40B4-BE49-F238E27FC236}">
                <a16:creationId xmlns:a16="http://schemas.microsoft.com/office/drawing/2014/main" id="{9CCABBC7-3C49-4067-8B77-D188FE4571C2}"/>
              </a:ext>
            </a:extLst>
          </p:cNvPr>
          <p:cNvSpPr txBox="1"/>
          <p:nvPr/>
        </p:nvSpPr>
        <p:spPr>
          <a:xfrm>
            <a:off x="1130300" y="1866206"/>
            <a:ext cx="2806700" cy="1200329"/>
          </a:xfrm>
          <a:prstGeom prst="rect">
            <a:avLst/>
          </a:prstGeom>
          <a:noFill/>
          <a:ln w="19050"/>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a:p>
            <a:endParaRPr lang="en-US" dirty="0"/>
          </a:p>
          <a:p>
            <a:endParaRPr lang="en-US" dirty="0"/>
          </a:p>
          <a:p>
            <a:r>
              <a:rPr lang="en-US" dirty="0"/>
              <a:t>	</a:t>
            </a:r>
            <a:r>
              <a:rPr lang="en-US" dirty="0" err="1"/>
              <a:t>conj</a:t>
            </a:r>
            <a:endParaRPr lang="en-US" dirty="0"/>
          </a:p>
        </p:txBody>
      </p:sp>
      <p:sp>
        <p:nvSpPr>
          <p:cNvPr id="61" name="TextBox 60">
            <a:extLst>
              <a:ext uri="{FF2B5EF4-FFF2-40B4-BE49-F238E27FC236}">
                <a16:creationId xmlns:a16="http://schemas.microsoft.com/office/drawing/2014/main" id="{3526DE0A-E16E-475E-8498-83BFDBBA9036}"/>
              </a:ext>
            </a:extLst>
          </p:cNvPr>
          <p:cNvSpPr txBox="1"/>
          <p:nvPr/>
        </p:nvSpPr>
        <p:spPr>
          <a:xfrm>
            <a:off x="5095875" y="1923356"/>
            <a:ext cx="2222500" cy="1200329"/>
          </a:xfrm>
          <a:prstGeom prst="rect">
            <a:avLst/>
          </a:prstGeom>
          <a:noFill/>
          <a:ln w="19050"/>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a:p>
            <a:endParaRPr lang="en-US" dirty="0"/>
          </a:p>
          <a:p>
            <a:endParaRPr lang="en-US" dirty="0"/>
          </a:p>
          <a:p>
            <a:r>
              <a:rPr lang="en-US" dirty="0"/>
              <a:t>          </a:t>
            </a:r>
            <a:r>
              <a:rPr lang="en-US" dirty="0" err="1"/>
              <a:t>write.PV</a:t>
            </a:r>
            <a:endParaRPr lang="en-US" dirty="0"/>
          </a:p>
        </p:txBody>
      </p:sp>
      <p:cxnSp>
        <p:nvCxnSpPr>
          <p:cNvPr id="14" name="Straight Arrow Connector 13">
            <a:extLst>
              <a:ext uri="{FF2B5EF4-FFF2-40B4-BE49-F238E27FC236}">
                <a16:creationId xmlns:a16="http://schemas.microsoft.com/office/drawing/2014/main" id="{481A2547-2235-48DD-84F8-7CFBCA0CEEBA}"/>
              </a:ext>
            </a:extLst>
          </p:cNvPr>
          <p:cNvCxnSpPr>
            <a:cxnSpLocks/>
            <a:stCxn id="8" idx="1"/>
            <a:endCxn id="60" idx="0"/>
          </p:cNvCxnSpPr>
          <p:nvPr/>
        </p:nvCxnSpPr>
        <p:spPr>
          <a:xfrm flipH="1">
            <a:off x="2533650" y="1212156"/>
            <a:ext cx="2562225" cy="65405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2" name="Straight Arrow Connector 61">
            <a:extLst>
              <a:ext uri="{FF2B5EF4-FFF2-40B4-BE49-F238E27FC236}">
                <a16:creationId xmlns:a16="http://schemas.microsoft.com/office/drawing/2014/main" id="{34F48056-D8F5-436F-AE5E-38DB9AE86AD9}"/>
              </a:ext>
            </a:extLst>
          </p:cNvPr>
          <p:cNvCxnSpPr>
            <a:cxnSpLocks/>
            <a:stCxn id="8" idx="2"/>
            <a:endCxn id="61" idx="0"/>
          </p:cNvCxnSpPr>
          <p:nvPr/>
        </p:nvCxnSpPr>
        <p:spPr>
          <a:xfrm>
            <a:off x="6207125" y="1567756"/>
            <a:ext cx="0" cy="35560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3" name="Straight Arrow Connector 62">
            <a:extLst>
              <a:ext uri="{FF2B5EF4-FFF2-40B4-BE49-F238E27FC236}">
                <a16:creationId xmlns:a16="http://schemas.microsoft.com/office/drawing/2014/main" id="{610332C9-77B3-43D9-BF62-9AB17309A1EB}"/>
              </a:ext>
            </a:extLst>
          </p:cNvPr>
          <p:cNvCxnSpPr>
            <a:cxnSpLocks/>
            <a:stCxn id="8" idx="3"/>
            <a:endCxn id="59" idx="0"/>
          </p:cNvCxnSpPr>
          <p:nvPr/>
        </p:nvCxnSpPr>
        <p:spPr>
          <a:xfrm>
            <a:off x="7318375" y="1212156"/>
            <a:ext cx="2562225" cy="65402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4" name="Straight Arrow Connector 63">
            <a:extLst>
              <a:ext uri="{FF2B5EF4-FFF2-40B4-BE49-F238E27FC236}">
                <a16:creationId xmlns:a16="http://schemas.microsoft.com/office/drawing/2014/main" id="{90D21F11-159B-424B-8688-D53044B3134C}"/>
              </a:ext>
            </a:extLst>
          </p:cNvPr>
          <p:cNvCxnSpPr>
            <a:cxnSpLocks/>
            <a:stCxn id="41" idx="1"/>
            <a:endCxn id="12" idx="0"/>
          </p:cNvCxnSpPr>
          <p:nvPr/>
        </p:nvCxnSpPr>
        <p:spPr>
          <a:xfrm flipH="1">
            <a:off x="2641600" y="4468427"/>
            <a:ext cx="2396588" cy="67987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7" name="Straight Arrow Connector 66">
            <a:extLst>
              <a:ext uri="{FF2B5EF4-FFF2-40B4-BE49-F238E27FC236}">
                <a16:creationId xmlns:a16="http://schemas.microsoft.com/office/drawing/2014/main" id="{12C44298-CBBF-4ADD-A749-A0B9C136ECA3}"/>
              </a:ext>
            </a:extLst>
          </p:cNvPr>
          <p:cNvCxnSpPr>
            <a:cxnSpLocks/>
            <a:stCxn id="41" idx="2"/>
            <a:endCxn id="48" idx="0"/>
          </p:cNvCxnSpPr>
          <p:nvPr/>
        </p:nvCxnSpPr>
        <p:spPr>
          <a:xfrm>
            <a:off x="6324063" y="4824027"/>
            <a:ext cx="0" cy="29845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0" name="Straight Arrow Connector 69">
            <a:extLst>
              <a:ext uri="{FF2B5EF4-FFF2-40B4-BE49-F238E27FC236}">
                <a16:creationId xmlns:a16="http://schemas.microsoft.com/office/drawing/2014/main" id="{6BB5A28D-3918-4810-8579-35C3DA610A39}"/>
              </a:ext>
            </a:extLst>
          </p:cNvPr>
          <p:cNvCxnSpPr>
            <a:cxnSpLocks/>
            <a:stCxn id="41" idx="3"/>
            <a:endCxn id="58" idx="0"/>
          </p:cNvCxnSpPr>
          <p:nvPr/>
        </p:nvCxnSpPr>
        <p:spPr>
          <a:xfrm>
            <a:off x="7609938" y="4468427"/>
            <a:ext cx="2537362" cy="65182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46" name="Oval 45">
            <a:extLst>
              <a:ext uri="{FF2B5EF4-FFF2-40B4-BE49-F238E27FC236}">
                <a16:creationId xmlns:a16="http://schemas.microsoft.com/office/drawing/2014/main" id="{7618D5A1-DC1E-4EFB-9B97-976AC1FD1759}"/>
              </a:ext>
            </a:extLst>
          </p:cNvPr>
          <p:cNvSpPr/>
          <p:nvPr/>
        </p:nvSpPr>
        <p:spPr>
          <a:xfrm>
            <a:off x="5596988" y="5236776"/>
            <a:ext cx="1326524" cy="685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katb+at</a:t>
            </a:r>
            <a:endParaRPr lang="en-US" dirty="0"/>
          </a:p>
        </p:txBody>
      </p:sp>
      <p:sp>
        <p:nvSpPr>
          <p:cNvPr id="48" name="TextBox 47">
            <a:extLst>
              <a:ext uri="{FF2B5EF4-FFF2-40B4-BE49-F238E27FC236}">
                <a16:creationId xmlns:a16="http://schemas.microsoft.com/office/drawing/2014/main" id="{DCC954D8-E8F0-4417-AC49-0FDF3CABA65F}"/>
              </a:ext>
            </a:extLst>
          </p:cNvPr>
          <p:cNvSpPr txBox="1"/>
          <p:nvPr/>
        </p:nvSpPr>
        <p:spPr>
          <a:xfrm>
            <a:off x="5212813" y="5122477"/>
            <a:ext cx="2222500" cy="1200329"/>
          </a:xfrm>
          <a:prstGeom prst="rect">
            <a:avLst/>
          </a:prstGeom>
          <a:noFill/>
          <a:ln w="19050"/>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a:p>
            <a:endParaRPr lang="en-US" dirty="0"/>
          </a:p>
          <a:p>
            <a:endParaRPr lang="en-US" dirty="0"/>
          </a:p>
          <a:p>
            <a:r>
              <a:rPr lang="en-US" dirty="0"/>
              <a:t>          </a:t>
            </a:r>
            <a:r>
              <a:rPr lang="en-US" dirty="0" err="1"/>
              <a:t>write.PV</a:t>
            </a:r>
            <a:endParaRPr lang="en-US" dirty="0"/>
          </a:p>
        </p:txBody>
      </p:sp>
      <p:sp>
        <p:nvSpPr>
          <p:cNvPr id="51" name="Rectangle: Rounded Corners 50">
            <a:extLst>
              <a:ext uri="{FF2B5EF4-FFF2-40B4-BE49-F238E27FC236}">
                <a16:creationId xmlns:a16="http://schemas.microsoft.com/office/drawing/2014/main" id="{05EEC047-EBFE-4F25-A050-A3CCD15CF78E}"/>
              </a:ext>
            </a:extLst>
          </p:cNvPr>
          <p:cNvSpPr/>
          <p:nvPr/>
        </p:nvSpPr>
        <p:spPr>
          <a:xfrm>
            <a:off x="206062" y="218942"/>
            <a:ext cx="3368411" cy="428252"/>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ln w="0"/>
                <a:solidFill>
                  <a:schemeClr val="tx1"/>
                </a:solidFill>
                <a:effectLst>
                  <a:outerShdw blurRad="38100" dist="25400" dir="5400000" algn="ctr" rotWithShape="0">
                    <a:srgbClr val="6E747A">
                      <a:alpha val="43000"/>
                    </a:srgbClr>
                  </a:outerShdw>
                </a:effectLst>
              </a:rPr>
              <a:t>Linguistic features</a:t>
            </a:r>
          </a:p>
        </p:txBody>
      </p:sp>
      <p:sp>
        <p:nvSpPr>
          <p:cNvPr id="27" name="Rectangle: Rounded Corners 26">
            <a:extLst>
              <a:ext uri="{FF2B5EF4-FFF2-40B4-BE49-F238E27FC236}">
                <a16:creationId xmlns:a16="http://schemas.microsoft.com/office/drawing/2014/main" id="{D9687293-10BB-4EF5-81CD-354DFB203733}"/>
              </a:ext>
            </a:extLst>
          </p:cNvPr>
          <p:cNvSpPr/>
          <p:nvPr/>
        </p:nvSpPr>
        <p:spPr>
          <a:xfrm>
            <a:off x="11456795" y="6320579"/>
            <a:ext cx="615696" cy="409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8</a:t>
            </a:r>
          </a:p>
        </p:txBody>
      </p:sp>
    </p:spTree>
    <p:extLst>
      <p:ext uri="{BB962C8B-B14F-4D97-AF65-F5344CB8AC3E}">
        <p14:creationId xmlns:p14="http://schemas.microsoft.com/office/powerpoint/2010/main" val="144545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0-#ppt_h/2"/>
                                          </p:val>
                                        </p:tav>
                                        <p:tav tm="100000">
                                          <p:val>
                                            <p:strVal val="#ppt_y"/>
                                          </p:val>
                                        </p:tav>
                                      </p:tavLst>
                                    </p:anim>
                                  </p:childTnLst>
                                </p:cTn>
                              </p:par>
                              <p:par>
                                <p:cTn id="14" presetID="2" presetClass="entr" presetSubtype="1"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 calcmode="lin" valueType="num">
                                      <p:cBhvr additive="base">
                                        <p:cTn id="16" dur="500" fill="hold"/>
                                        <p:tgtEl>
                                          <p:spTgt spid="44"/>
                                        </p:tgtEl>
                                        <p:attrNameLst>
                                          <p:attrName>ppt_x</p:attrName>
                                        </p:attrNameLst>
                                      </p:cBhvr>
                                      <p:tavLst>
                                        <p:tav tm="0">
                                          <p:val>
                                            <p:strVal val="#ppt_x"/>
                                          </p:val>
                                        </p:tav>
                                        <p:tav tm="100000">
                                          <p:val>
                                            <p:strVal val="#ppt_x"/>
                                          </p:val>
                                        </p:tav>
                                      </p:tavLst>
                                    </p:anim>
                                    <p:anim calcmode="lin" valueType="num">
                                      <p:cBhvr additive="base">
                                        <p:cTn id="17" dur="500" fill="hold"/>
                                        <p:tgtEl>
                                          <p:spTgt spid="44"/>
                                        </p:tgtEl>
                                        <p:attrNameLst>
                                          <p:attrName>ppt_y</p:attrName>
                                        </p:attrNameLst>
                                      </p:cBhvr>
                                      <p:tavLst>
                                        <p:tav tm="0">
                                          <p:val>
                                            <p:strVal val="0-#ppt_h/2"/>
                                          </p:val>
                                        </p:tav>
                                        <p:tav tm="100000">
                                          <p:val>
                                            <p:strVal val="#ppt_y"/>
                                          </p:val>
                                        </p:tav>
                                      </p:tavLst>
                                    </p:anim>
                                  </p:childTnLst>
                                </p:cTn>
                              </p:par>
                              <p:par>
                                <p:cTn id="18" presetID="2" presetClass="entr" presetSubtype="1"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anim calcmode="lin" valueType="num">
                                      <p:cBhvr additive="base">
                                        <p:cTn id="20" dur="500" fill="hold"/>
                                        <p:tgtEl>
                                          <p:spTgt spid="45"/>
                                        </p:tgtEl>
                                        <p:attrNameLst>
                                          <p:attrName>ppt_x</p:attrName>
                                        </p:attrNameLst>
                                      </p:cBhvr>
                                      <p:tavLst>
                                        <p:tav tm="0">
                                          <p:val>
                                            <p:strVal val="#ppt_x"/>
                                          </p:val>
                                        </p:tav>
                                        <p:tav tm="100000">
                                          <p:val>
                                            <p:strVal val="#ppt_x"/>
                                          </p:val>
                                        </p:tav>
                                      </p:tavLst>
                                    </p:anim>
                                    <p:anim calcmode="lin" valueType="num">
                                      <p:cBhvr additive="base">
                                        <p:cTn id="21" dur="500" fill="hold"/>
                                        <p:tgtEl>
                                          <p:spTgt spid="45"/>
                                        </p:tgtEl>
                                        <p:attrNameLst>
                                          <p:attrName>ppt_y</p:attrName>
                                        </p:attrNameLst>
                                      </p:cBhvr>
                                      <p:tavLst>
                                        <p:tav tm="0">
                                          <p:val>
                                            <p:strVal val="0-#ppt_h/2"/>
                                          </p:val>
                                        </p:tav>
                                        <p:tav tm="100000">
                                          <p:val>
                                            <p:strVal val="#ppt_y"/>
                                          </p:val>
                                        </p:tav>
                                      </p:tavLst>
                                    </p:anim>
                                  </p:childTnLst>
                                </p:cTn>
                              </p:par>
                              <p:par>
                                <p:cTn id="22" presetID="2" presetClass="entr" presetSubtype="1" fill="hold" grpId="0" nodeType="withEffect">
                                  <p:stCondLst>
                                    <p:cond delay="0"/>
                                  </p:stCondLst>
                                  <p:childTnLst>
                                    <p:set>
                                      <p:cBhvr>
                                        <p:cTn id="23" dur="1" fill="hold">
                                          <p:stCondLst>
                                            <p:cond delay="0"/>
                                          </p:stCondLst>
                                        </p:cTn>
                                        <p:tgtEl>
                                          <p:spTgt spid="59"/>
                                        </p:tgtEl>
                                        <p:attrNameLst>
                                          <p:attrName>style.visibility</p:attrName>
                                        </p:attrNameLst>
                                      </p:cBhvr>
                                      <p:to>
                                        <p:strVal val="visible"/>
                                      </p:to>
                                    </p:set>
                                    <p:anim calcmode="lin" valueType="num">
                                      <p:cBhvr additive="base">
                                        <p:cTn id="24" dur="500" fill="hold"/>
                                        <p:tgtEl>
                                          <p:spTgt spid="59"/>
                                        </p:tgtEl>
                                        <p:attrNameLst>
                                          <p:attrName>ppt_x</p:attrName>
                                        </p:attrNameLst>
                                      </p:cBhvr>
                                      <p:tavLst>
                                        <p:tav tm="0">
                                          <p:val>
                                            <p:strVal val="#ppt_x"/>
                                          </p:val>
                                        </p:tav>
                                        <p:tav tm="100000">
                                          <p:val>
                                            <p:strVal val="#ppt_x"/>
                                          </p:val>
                                        </p:tav>
                                      </p:tavLst>
                                    </p:anim>
                                    <p:anim calcmode="lin" valueType="num">
                                      <p:cBhvr additive="base">
                                        <p:cTn id="25" dur="500" fill="hold"/>
                                        <p:tgtEl>
                                          <p:spTgt spid="59"/>
                                        </p:tgtEl>
                                        <p:attrNameLst>
                                          <p:attrName>ppt_y</p:attrName>
                                        </p:attrNameLst>
                                      </p:cBhvr>
                                      <p:tavLst>
                                        <p:tav tm="0">
                                          <p:val>
                                            <p:strVal val="0-#ppt_h/2"/>
                                          </p:val>
                                        </p:tav>
                                        <p:tav tm="100000">
                                          <p:val>
                                            <p:strVal val="#ppt_y"/>
                                          </p:val>
                                        </p:tav>
                                      </p:tavLst>
                                    </p:anim>
                                  </p:childTnLst>
                                </p:cTn>
                              </p:par>
                              <p:par>
                                <p:cTn id="26" presetID="2" presetClass="entr" presetSubtype="1"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 calcmode="lin" valueType="num">
                                      <p:cBhvr additive="base">
                                        <p:cTn id="28" dur="500" fill="hold"/>
                                        <p:tgtEl>
                                          <p:spTgt spid="60"/>
                                        </p:tgtEl>
                                        <p:attrNameLst>
                                          <p:attrName>ppt_x</p:attrName>
                                        </p:attrNameLst>
                                      </p:cBhvr>
                                      <p:tavLst>
                                        <p:tav tm="0">
                                          <p:val>
                                            <p:strVal val="#ppt_x"/>
                                          </p:val>
                                        </p:tav>
                                        <p:tav tm="100000">
                                          <p:val>
                                            <p:strVal val="#ppt_x"/>
                                          </p:val>
                                        </p:tav>
                                      </p:tavLst>
                                    </p:anim>
                                    <p:anim calcmode="lin" valueType="num">
                                      <p:cBhvr additive="base">
                                        <p:cTn id="29" dur="500" fill="hold"/>
                                        <p:tgtEl>
                                          <p:spTgt spid="60"/>
                                        </p:tgtEl>
                                        <p:attrNameLst>
                                          <p:attrName>ppt_y</p:attrName>
                                        </p:attrNameLst>
                                      </p:cBhvr>
                                      <p:tavLst>
                                        <p:tav tm="0">
                                          <p:val>
                                            <p:strVal val="0-#ppt_h/2"/>
                                          </p:val>
                                        </p:tav>
                                        <p:tav tm="100000">
                                          <p:val>
                                            <p:strVal val="#ppt_y"/>
                                          </p:val>
                                        </p:tav>
                                      </p:tavLst>
                                    </p:anim>
                                  </p:childTnLst>
                                </p:cTn>
                              </p:par>
                              <p:par>
                                <p:cTn id="30" presetID="2" presetClass="entr" presetSubtype="1" fill="hold" grpId="0" nodeType="withEffect">
                                  <p:stCondLst>
                                    <p:cond delay="0"/>
                                  </p:stCondLst>
                                  <p:childTnLst>
                                    <p:set>
                                      <p:cBhvr>
                                        <p:cTn id="31" dur="1" fill="hold">
                                          <p:stCondLst>
                                            <p:cond delay="0"/>
                                          </p:stCondLst>
                                        </p:cTn>
                                        <p:tgtEl>
                                          <p:spTgt spid="61"/>
                                        </p:tgtEl>
                                        <p:attrNameLst>
                                          <p:attrName>style.visibility</p:attrName>
                                        </p:attrNameLst>
                                      </p:cBhvr>
                                      <p:to>
                                        <p:strVal val="visible"/>
                                      </p:to>
                                    </p:set>
                                    <p:anim calcmode="lin" valueType="num">
                                      <p:cBhvr additive="base">
                                        <p:cTn id="32" dur="500" fill="hold"/>
                                        <p:tgtEl>
                                          <p:spTgt spid="61"/>
                                        </p:tgtEl>
                                        <p:attrNameLst>
                                          <p:attrName>ppt_x</p:attrName>
                                        </p:attrNameLst>
                                      </p:cBhvr>
                                      <p:tavLst>
                                        <p:tav tm="0">
                                          <p:val>
                                            <p:strVal val="#ppt_x"/>
                                          </p:val>
                                        </p:tav>
                                        <p:tav tm="100000">
                                          <p:val>
                                            <p:strVal val="#ppt_x"/>
                                          </p:val>
                                        </p:tav>
                                      </p:tavLst>
                                    </p:anim>
                                    <p:anim calcmode="lin" valueType="num">
                                      <p:cBhvr additive="base">
                                        <p:cTn id="33" dur="500" fill="hold"/>
                                        <p:tgtEl>
                                          <p:spTgt spid="61"/>
                                        </p:tgtEl>
                                        <p:attrNameLst>
                                          <p:attrName>ppt_y</p:attrName>
                                        </p:attrNameLst>
                                      </p:cBhvr>
                                      <p:tavLst>
                                        <p:tav tm="0">
                                          <p:val>
                                            <p:strVal val="0-#ppt_h/2"/>
                                          </p:val>
                                        </p:tav>
                                        <p:tav tm="100000">
                                          <p:val>
                                            <p:strVal val="#ppt_y"/>
                                          </p:val>
                                        </p:tav>
                                      </p:tavLst>
                                    </p:anim>
                                  </p:childTnLst>
                                </p:cTn>
                              </p:par>
                              <p:par>
                                <p:cTn id="34" presetID="2" presetClass="entr" presetSubtype="1" fill="hold" nodeType="withEffect">
                                  <p:stCondLst>
                                    <p:cond delay="0"/>
                                  </p:stCondLst>
                                  <p:childTnLst>
                                    <p:set>
                                      <p:cBhvr>
                                        <p:cTn id="35" dur="1" fill="hold">
                                          <p:stCondLst>
                                            <p:cond delay="0"/>
                                          </p:stCondLst>
                                        </p:cTn>
                                        <p:tgtEl>
                                          <p:spTgt spid="62"/>
                                        </p:tgtEl>
                                        <p:attrNameLst>
                                          <p:attrName>style.visibility</p:attrName>
                                        </p:attrNameLst>
                                      </p:cBhvr>
                                      <p:to>
                                        <p:strVal val="visible"/>
                                      </p:to>
                                    </p:set>
                                    <p:anim calcmode="lin" valueType="num">
                                      <p:cBhvr additive="base">
                                        <p:cTn id="36" dur="500" fill="hold"/>
                                        <p:tgtEl>
                                          <p:spTgt spid="62"/>
                                        </p:tgtEl>
                                        <p:attrNameLst>
                                          <p:attrName>ppt_x</p:attrName>
                                        </p:attrNameLst>
                                      </p:cBhvr>
                                      <p:tavLst>
                                        <p:tav tm="0">
                                          <p:val>
                                            <p:strVal val="#ppt_x"/>
                                          </p:val>
                                        </p:tav>
                                        <p:tav tm="100000">
                                          <p:val>
                                            <p:strVal val="#ppt_x"/>
                                          </p:val>
                                        </p:tav>
                                      </p:tavLst>
                                    </p:anim>
                                    <p:anim calcmode="lin" valueType="num">
                                      <p:cBhvr additive="base">
                                        <p:cTn id="37" dur="500" fill="hold"/>
                                        <p:tgtEl>
                                          <p:spTgt spid="62"/>
                                        </p:tgtEl>
                                        <p:attrNameLst>
                                          <p:attrName>ppt_y</p:attrName>
                                        </p:attrNameLst>
                                      </p:cBhvr>
                                      <p:tavLst>
                                        <p:tav tm="0">
                                          <p:val>
                                            <p:strVal val="0-#ppt_h/2"/>
                                          </p:val>
                                        </p:tav>
                                        <p:tav tm="100000">
                                          <p:val>
                                            <p:strVal val="#ppt_y"/>
                                          </p:val>
                                        </p:tav>
                                      </p:tavLst>
                                    </p:anim>
                                  </p:childTnLst>
                                </p:cTn>
                              </p:par>
                              <p:par>
                                <p:cTn id="38" presetID="2" presetClass="entr" presetSubtype="1" fill="hold" nodeType="withEffect">
                                  <p:stCondLst>
                                    <p:cond delay="0"/>
                                  </p:stCondLst>
                                  <p:childTnLst>
                                    <p:set>
                                      <p:cBhvr>
                                        <p:cTn id="39" dur="1" fill="hold">
                                          <p:stCondLst>
                                            <p:cond delay="0"/>
                                          </p:stCondLst>
                                        </p:cTn>
                                        <p:tgtEl>
                                          <p:spTgt spid="63"/>
                                        </p:tgtEl>
                                        <p:attrNameLst>
                                          <p:attrName>style.visibility</p:attrName>
                                        </p:attrNameLst>
                                      </p:cBhvr>
                                      <p:to>
                                        <p:strVal val="visible"/>
                                      </p:to>
                                    </p:set>
                                    <p:anim calcmode="lin" valueType="num">
                                      <p:cBhvr additive="base">
                                        <p:cTn id="40" dur="500" fill="hold"/>
                                        <p:tgtEl>
                                          <p:spTgt spid="63"/>
                                        </p:tgtEl>
                                        <p:attrNameLst>
                                          <p:attrName>ppt_x</p:attrName>
                                        </p:attrNameLst>
                                      </p:cBhvr>
                                      <p:tavLst>
                                        <p:tav tm="0">
                                          <p:val>
                                            <p:strVal val="#ppt_x"/>
                                          </p:val>
                                        </p:tav>
                                        <p:tav tm="100000">
                                          <p:val>
                                            <p:strVal val="#ppt_x"/>
                                          </p:val>
                                        </p:tav>
                                      </p:tavLst>
                                    </p:anim>
                                    <p:anim calcmode="lin" valueType="num">
                                      <p:cBhvr additive="base">
                                        <p:cTn id="41" dur="500" fill="hold"/>
                                        <p:tgtEl>
                                          <p:spTgt spid="63"/>
                                        </p:tgtEl>
                                        <p:attrNameLst>
                                          <p:attrName>ppt_y</p:attrName>
                                        </p:attrNameLst>
                                      </p:cBhvr>
                                      <p:tavLst>
                                        <p:tav tm="0">
                                          <p:val>
                                            <p:strVal val="0-#ppt_h/2"/>
                                          </p:val>
                                        </p:tav>
                                        <p:tav tm="100000">
                                          <p:val>
                                            <p:strVal val="#ppt_y"/>
                                          </p:val>
                                        </p:tav>
                                      </p:tavLst>
                                    </p:anim>
                                  </p:childTnLst>
                                </p:cTn>
                              </p:par>
                              <p:par>
                                <p:cTn id="42" presetID="2" presetClass="entr" presetSubtype="1"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ppt_x"/>
                                          </p:val>
                                        </p:tav>
                                        <p:tav tm="100000">
                                          <p:val>
                                            <p:strVal val="#ppt_x"/>
                                          </p:val>
                                        </p:tav>
                                      </p:tavLst>
                                    </p:anim>
                                    <p:anim calcmode="lin" valueType="num">
                                      <p:cBhvr additive="base">
                                        <p:cTn id="45"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barn(inVertical)">
                                      <p:cBhvr>
                                        <p:cTn id="55" dur="500"/>
                                        <p:tgtEl>
                                          <p:spTgt spid="41"/>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1" fill="hold" grpId="0" nodeType="clickEffect">
                                  <p:stCondLst>
                                    <p:cond delay="0"/>
                                  </p:stCondLst>
                                  <p:childTnLst>
                                    <p:set>
                                      <p:cBhvr>
                                        <p:cTn id="59" dur="1" fill="hold">
                                          <p:stCondLst>
                                            <p:cond delay="0"/>
                                          </p:stCondLst>
                                        </p:cTn>
                                        <p:tgtEl>
                                          <p:spTgt spid="47"/>
                                        </p:tgtEl>
                                        <p:attrNameLst>
                                          <p:attrName>style.visibility</p:attrName>
                                        </p:attrNameLst>
                                      </p:cBhvr>
                                      <p:to>
                                        <p:strVal val="visible"/>
                                      </p:to>
                                    </p:set>
                                    <p:anim calcmode="lin" valueType="num">
                                      <p:cBhvr additive="base">
                                        <p:cTn id="60" dur="500" fill="hold"/>
                                        <p:tgtEl>
                                          <p:spTgt spid="47"/>
                                        </p:tgtEl>
                                        <p:attrNameLst>
                                          <p:attrName>ppt_x</p:attrName>
                                        </p:attrNameLst>
                                      </p:cBhvr>
                                      <p:tavLst>
                                        <p:tav tm="0">
                                          <p:val>
                                            <p:strVal val="#ppt_x"/>
                                          </p:val>
                                        </p:tav>
                                        <p:tav tm="100000">
                                          <p:val>
                                            <p:strVal val="#ppt_x"/>
                                          </p:val>
                                        </p:tav>
                                      </p:tavLst>
                                    </p:anim>
                                    <p:anim calcmode="lin" valueType="num">
                                      <p:cBhvr additive="base">
                                        <p:cTn id="61" dur="500" fill="hold"/>
                                        <p:tgtEl>
                                          <p:spTgt spid="47"/>
                                        </p:tgtEl>
                                        <p:attrNameLst>
                                          <p:attrName>ppt_y</p:attrName>
                                        </p:attrNameLst>
                                      </p:cBhvr>
                                      <p:tavLst>
                                        <p:tav tm="0">
                                          <p:val>
                                            <p:strVal val="0-#ppt_h/2"/>
                                          </p:val>
                                        </p:tav>
                                        <p:tav tm="100000">
                                          <p:val>
                                            <p:strVal val="#ppt_y"/>
                                          </p:val>
                                        </p:tav>
                                      </p:tavLst>
                                    </p:anim>
                                  </p:childTnLst>
                                </p:cTn>
                              </p:par>
                              <p:par>
                                <p:cTn id="62" presetID="2" presetClass="entr" presetSubtype="1" fill="hold" grpId="0" nodeType="withEffect">
                                  <p:stCondLst>
                                    <p:cond delay="0"/>
                                  </p:stCondLst>
                                  <p:childTnLst>
                                    <p:set>
                                      <p:cBhvr>
                                        <p:cTn id="63" dur="1" fill="hold">
                                          <p:stCondLst>
                                            <p:cond delay="0"/>
                                          </p:stCondLst>
                                        </p:cTn>
                                        <p:tgtEl>
                                          <p:spTgt spid="54"/>
                                        </p:tgtEl>
                                        <p:attrNameLst>
                                          <p:attrName>style.visibility</p:attrName>
                                        </p:attrNameLst>
                                      </p:cBhvr>
                                      <p:to>
                                        <p:strVal val="visible"/>
                                      </p:to>
                                    </p:set>
                                    <p:anim calcmode="lin" valueType="num">
                                      <p:cBhvr additive="base">
                                        <p:cTn id="64" dur="500" fill="hold"/>
                                        <p:tgtEl>
                                          <p:spTgt spid="54"/>
                                        </p:tgtEl>
                                        <p:attrNameLst>
                                          <p:attrName>ppt_x</p:attrName>
                                        </p:attrNameLst>
                                      </p:cBhvr>
                                      <p:tavLst>
                                        <p:tav tm="0">
                                          <p:val>
                                            <p:strVal val="#ppt_x"/>
                                          </p:val>
                                        </p:tav>
                                        <p:tav tm="100000">
                                          <p:val>
                                            <p:strVal val="#ppt_x"/>
                                          </p:val>
                                        </p:tav>
                                      </p:tavLst>
                                    </p:anim>
                                    <p:anim calcmode="lin" valueType="num">
                                      <p:cBhvr additive="base">
                                        <p:cTn id="65" dur="500" fill="hold"/>
                                        <p:tgtEl>
                                          <p:spTgt spid="54"/>
                                        </p:tgtEl>
                                        <p:attrNameLst>
                                          <p:attrName>ppt_y</p:attrName>
                                        </p:attrNameLst>
                                      </p:cBhvr>
                                      <p:tavLst>
                                        <p:tav tm="0">
                                          <p:val>
                                            <p:strVal val="0-#ppt_h/2"/>
                                          </p:val>
                                        </p:tav>
                                        <p:tav tm="100000">
                                          <p:val>
                                            <p:strVal val="#ppt_y"/>
                                          </p:val>
                                        </p:tav>
                                      </p:tavLst>
                                    </p:anim>
                                  </p:childTnLst>
                                </p:cTn>
                              </p:par>
                              <p:par>
                                <p:cTn id="66" presetID="2" presetClass="entr" presetSubtype="1"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anim calcmode="lin" valueType="num">
                                      <p:cBhvr additive="base">
                                        <p:cTn id="68" dur="500" fill="hold"/>
                                        <p:tgtEl>
                                          <p:spTgt spid="55"/>
                                        </p:tgtEl>
                                        <p:attrNameLst>
                                          <p:attrName>ppt_x</p:attrName>
                                        </p:attrNameLst>
                                      </p:cBhvr>
                                      <p:tavLst>
                                        <p:tav tm="0">
                                          <p:val>
                                            <p:strVal val="#ppt_x"/>
                                          </p:val>
                                        </p:tav>
                                        <p:tav tm="100000">
                                          <p:val>
                                            <p:strVal val="#ppt_x"/>
                                          </p:val>
                                        </p:tav>
                                      </p:tavLst>
                                    </p:anim>
                                    <p:anim calcmode="lin" valueType="num">
                                      <p:cBhvr additive="base">
                                        <p:cTn id="69" dur="500" fill="hold"/>
                                        <p:tgtEl>
                                          <p:spTgt spid="55"/>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0"/>
                                  </p:stCondLst>
                                  <p:childTnLst>
                                    <p:set>
                                      <p:cBhvr>
                                        <p:cTn id="71" dur="1" fill="hold">
                                          <p:stCondLst>
                                            <p:cond delay="0"/>
                                          </p:stCondLst>
                                        </p:cTn>
                                        <p:tgtEl>
                                          <p:spTgt spid="56"/>
                                        </p:tgtEl>
                                        <p:attrNameLst>
                                          <p:attrName>style.visibility</p:attrName>
                                        </p:attrNameLst>
                                      </p:cBhvr>
                                      <p:to>
                                        <p:strVal val="visible"/>
                                      </p:to>
                                    </p:set>
                                    <p:anim calcmode="lin" valueType="num">
                                      <p:cBhvr additive="base">
                                        <p:cTn id="72" dur="500" fill="hold"/>
                                        <p:tgtEl>
                                          <p:spTgt spid="56"/>
                                        </p:tgtEl>
                                        <p:attrNameLst>
                                          <p:attrName>ppt_x</p:attrName>
                                        </p:attrNameLst>
                                      </p:cBhvr>
                                      <p:tavLst>
                                        <p:tav tm="0">
                                          <p:val>
                                            <p:strVal val="#ppt_x"/>
                                          </p:val>
                                        </p:tav>
                                        <p:tav tm="100000">
                                          <p:val>
                                            <p:strVal val="#ppt_x"/>
                                          </p:val>
                                        </p:tav>
                                      </p:tavLst>
                                    </p:anim>
                                    <p:anim calcmode="lin" valueType="num">
                                      <p:cBhvr additive="base">
                                        <p:cTn id="73" dur="500" fill="hold"/>
                                        <p:tgtEl>
                                          <p:spTgt spid="56"/>
                                        </p:tgtEl>
                                        <p:attrNameLst>
                                          <p:attrName>ppt_y</p:attrName>
                                        </p:attrNameLst>
                                      </p:cBhvr>
                                      <p:tavLst>
                                        <p:tav tm="0">
                                          <p:val>
                                            <p:strVal val="0-#ppt_h/2"/>
                                          </p:val>
                                        </p:tav>
                                        <p:tav tm="100000">
                                          <p:val>
                                            <p:strVal val="#ppt_y"/>
                                          </p:val>
                                        </p:tav>
                                      </p:tavLst>
                                    </p:anim>
                                  </p:childTnLst>
                                </p:cTn>
                              </p:par>
                              <p:par>
                                <p:cTn id="74" presetID="2" presetClass="entr" presetSubtype="1" fill="hold" grpId="0" nodeType="withEffect">
                                  <p:stCondLst>
                                    <p:cond delay="0"/>
                                  </p:stCondLst>
                                  <p:childTnLst>
                                    <p:set>
                                      <p:cBhvr>
                                        <p:cTn id="75" dur="1" fill="hold">
                                          <p:stCondLst>
                                            <p:cond delay="0"/>
                                          </p:stCondLst>
                                        </p:cTn>
                                        <p:tgtEl>
                                          <p:spTgt spid="12"/>
                                        </p:tgtEl>
                                        <p:attrNameLst>
                                          <p:attrName>style.visibility</p:attrName>
                                        </p:attrNameLst>
                                      </p:cBhvr>
                                      <p:to>
                                        <p:strVal val="visible"/>
                                      </p:to>
                                    </p:set>
                                    <p:anim calcmode="lin" valueType="num">
                                      <p:cBhvr additive="base">
                                        <p:cTn id="76" dur="500" fill="hold"/>
                                        <p:tgtEl>
                                          <p:spTgt spid="12"/>
                                        </p:tgtEl>
                                        <p:attrNameLst>
                                          <p:attrName>ppt_x</p:attrName>
                                        </p:attrNameLst>
                                      </p:cBhvr>
                                      <p:tavLst>
                                        <p:tav tm="0">
                                          <p:val>
                                            <p:strVal val="#ppt_x"/>
                                          </p:val>
                                        </p:tav>
                                        <p:tav tm="100000">
                                          <p:val>
                                            <p:strVal val="#ppt_x"/>
                                          </p:val>
                                        </p:tav>
                                      </p:tavLst>
                                    </p:anim>
                                    <p:anim calcmode="lin" valueType="num">
                                      <p:cBhvr additive="base">
                                        <p:cTn id="77" dur="500" fill="hold"/>
                                        <p:tgtEl>
                                          <p:spTgt spid="12"/>
                                        </p:tgtEl>
                                        <p:attrNameLst>
                                          <p:attrName>ppt_y</p:attrName>
                                        </p:attrNameLst>
                                      </p:cBhvr>
                                      <p:tavLst>
                                        <p:tav tm="0">
                                          <p:val>
                                            <p:strVal val="0-#ppt_h/2"/>
                                          </p:val>
                                        </p:tav>
                                        <p:tav tm="100000">
                                          <p:val>
                                            <p:strVal val="#ppt_y"/>
                                          </p:val>
                                        </p:tav>
                                      </p:tavLst>
                                    </p:anim>
                                  </p:childTnLst>
                                </p:cTn>
                              </p:par>
                              <p:par>
                                <p:cTn id="78" presetID="2" presetClass="entr" presetSubtype="1" fill="hold" grpId="0" nodeType="withEffect">
                                  <p:stCondLst>
                                    <p:cond delay="0"/>
                                  </p:stCondLst>
                                  <p:childTnLst>
                                    <p:set>
                                      <p:cBhvr>
                                        <p:cTn id="79" dur="1" fill="hold">
                                          <p:stCondLst>
                                            <p:cond delay="0"/>
                                          </p:stCondLst>
                                        </p:cTn>
                                        <p:tgtEl>
                                          <p:spTgt spid="58"/>
                                        </p:tgtEl>
                                        <p:attrNameLst>
                                          <p:attrName>style.visibility</p:attrName>
                                        </p:attrNameLst>
                                      </p:cBhvr>
                                      <p:to>
                                        <p:strVal val="visible"/>
                                      </p:to>
                                    </p:set>
                                    <p:anim calcmode="lin" valueType="num">
                                      <p:cBhvr additive="base">
                                        <p:cTn id="80" dur="500" fill="hold"/>
                                        <p:tgtEl>
                                          <p:spTgt spid="58"/>
                                        </p:tgtEl>
                                        <p:attrNameLst>
                                          <p:attrName>ppt_x</p:attrName>
                                        </p:attrNameLst>
                                      </p:cBhvr>
                                      <p:tavLst>
                                        <p:tav tm="0">
                                          <p:val>
                                            <p:strVal val="#ppt_x"/>
                                          </p:val>
                                        </p:tav>
                                        <p:tav tm="100000">
                                          <p:val>
                                            <p:strVal val="#ppt_x"/>
                                          </p:val>
                                        </p:tav>
                                      </p:tavLst>
                                    </p:anim>
                                    <p:anim calcmode="lin" valueType="num">
                                      <p:cBhvr additive="base">
                                        <p:cTn id="81" dur="500" fill="hold"/>
                                        <p:tgtEl>
                                          <p:spTgt spid="58"/>
                                        </p:tgtEl>
                                        <p:attrNameLst>
                                          <p:attrName>ppt_y</p:attrName>
                                        </p:attrNameLst>
                                      </p:cBhvr>
                                      <p:tavLst>
                                        <p:tav tm="0">
                                          <p:val>
                                            <p:strVal val="0-#ppt_h/2"/>
                                          </p:val>
                                        </p:tav>
                                        <p:tav tm="100000">
                                          <p:val>
                                            <p:strVal val="#ppt_y"/>
                                          </p:val>
                                        </p:tav>
                                      </p:tavLst>
                                    </p:anim>
                                  </p:childTnLst>
                                </p:cTn>
                              </p:par>
                              <p:par>
                                <p:cTn id="82" presetID="2" presetClass="entr" presetSubtype="1" fill="hold" nodeType="withEffect">
                                  <p:stCondLst>
                                    <p:cond delay="0"/>
                                  </p:stCondLst>
                                  <p:childTnLst>
                                    <p:set>
                                      <p:cBhvr>
                                        <p:cTn id="83" dur="1" fill="hold">
                                          <p:stCondLst>
                                            <p:cond delay="0"/>
                                          </p:stCondLst>
                                        </p:cTn>
                                        <p:tgtEl>
                                          <p:spTgt spid="64"/>
                                        </p:tgtEl>
                                        <p:attrNameLst>
                                          <p:attrName>style.visibility</p:attrName>
                                        </p:attrNameLst>
                                      </p:cBhvr>
                                      <p:to>
                                        <p:strVal val="visible"/>
                                      </p:to>
                                    </p:set>
                                    <p:anim calcmode="lin" valueType="num">
                                      <p:cBhvr additive="base">
                                        <p:cTn id="84" dur="500" fill="hold"/>
                                        <p:tgtEl>
                                          <p:spTgt spid="64"/>
                                        </p:tgtEl>
                                        <p:attrNameLst>
                                          <p:attrName>ppt_x</p:attrName>
                                        </p:attrNameLst>
                                      </p:cBhvr>
                                      <p:tavLst>
                                        <p:tav tm="0">
                                          <p:val>
                                            <p:strVal val="#ppt_x"/>
                                          </p:val>
                                        </p:tav>
                                        <p:tav tm="100000">
                                          <p:val>
                                            <p:strVal val="#ppt_x"/>
                                          </p:val>
                                        </p:tav>
                                      </p:tavLst>
                                    </p:anim>
                                    <p:anim calcmode="lin" valueType="num">
                                      <p:cBhvr additive="base">
                                        <p:cTn id="85" dur="500" fill="hold"/>
                                        <p:tgtEl>
                                          <p:spTgt spid="64"/>
                                        </p:tgtEl>
                                        <p:attrNameLst>
                                          <p:attrName>ppt_y</p:attrName>
                                        </p:attrNameLst>
                                      </p:cBhvr>
                                      <p:tavLst>
                                        <p:tav tm="0">
                                          <p:val>
                                            <p:strVal val="0-#ppt_h/2"/>
                                          </p:val>
                                        </p:tav>
                                        <p:tav tm="100000">
                                          <p:val>
                                            <p:strVal val="#ppt_y"/>
                                          </p:val>
                                        </p:tav>
                                      </p:tavLst>
                                    </p:anim>
                                  </p:childTnLst>
                                </p:cTn>
                              </p:par>
                              <p:par>
                                <p:cTn id="86" presetID="2" presetClass="entr" presetSubtype="1" fill="hold" nodeType="withEffect">
                                  <p:stCondLst>
                                    <p:cond delay="0"/>
                                  </p:stCondLst>
                                  <p:childTnLst>
                                    <p:set>
                                      <p:cBhvr>
                                        <p:cTn id="87" dur="1" fill="hold">
                                          <p:stCondLst>
                                            <p:cond delay="0"/>
                                          </p:stCondLst>
                                        </p:cTn>
                                        <p:tgtEl>
                                          <p:spTgt spid="67"/>
                                        </p:tgtEl>
                                        <p:attrNameLst>
                                          <p:attrName>style.visibility</p:attrName>
                                        </p:attrNameLst>
                                      </p:cBhvr>
                                      <p:to>
                                        <p:strVal val="visible"/>
                                      </p:to>
                                    </p:set>
                                    <p:anim calcmode="lin" valueType="num">
                                      <p:cBhvr additive="base">
                                        <p:cTn id="88" dur="500" fill="hold"/>
                                        <p:tgtEl>
                                          <p:spTgt spid="67"/>
                                        </p:tgtEl>
                                        <p:attrNameLst>
                                          <p:attrName>ppt_x</p:attrName>
                                        </p:attrNameLst>
                                      </p:cBhvr>
                                      <p:tavLst>
                                        <p:tav tm="0">
                                          <p:val>
                                            <p:strVal val="#ppt_x"/>
                                          </p:val>
                                        </p:tav>
                                        <p:tav tm="100000">
                                          <p:val>
                                            <p:strVal val="#ppt_x"/>
                                          </p:val>
                                        </p:tav>
                                      </p:tavLst>
                                    </p:anim>
                                    <p:anim calcmode="lin" valueType="num">
                                      <p:cBhvr additive="base">
                                        <p:cTn id="89" dur="500" fill="hold"/>
                                        <p:tgtEl>
                                          <p:spTgt spid="67"/>
                                        </p:tgtEl>
                                        <p:attrNameLst>
                                          <p:attrName>ppt_y</p:attrName>
                                        </p:attrNameLst>
                                      </p:cBhvr>
                                      <p:tavLst>
                                        <p:tav tm="0">
                                          <p:val>
                                            <p:strVal val="0-#ppt_h/2"/>
                                          </p:val>
                                        </p:tav>
                                        <p:tav tm="100000">
                                          <p:val>
                                            <p:strVal val="#ppt_y"/>
                                          </p:val>
                                        </p:tav>
                                      </p:tavLst>
                                    </p:anim>
                                  </p:childTnLst>
                                </p:cTn>
                              </p:par>
                              <p:par>
                                <p:cTn id="90" presetID="2" presetClass="entr" presetSubtype="1" fill="hold" nodeType="withEffect">
                                  <p:stCondLst>
                                    <p:cond delay="0"/>
                                  </p:stCondLst>
                                  <p:childTnLst>
                                    <p:set>
                                      <p:cBhvr>
                                        <p:cTn id="91" dur="1" fill="hold">
                                          <p:stCondLst>
                                            <p:cond delay="0"/>
                                          </p:stCondLst>
                                        </p:cTn>
                                        <p:tgtEl>
                                          <p:spTgt spid="70"/>
                                        </p:tgtEl>
                                        <p:attrNameLst>
                                          <p:attrName>style.visibility</p:attrName>
                                        </p:attrNameLst>
                                      </p:cBhvr>
                                      <p:to>
                                        <p:strVal val="visible"/>
                                      </p:to>
                                    </p:set>
                                    <p:anim calcmode="lin" valueType="num">
                                      <p:cBhvr additive="base">
                                        <p:cTn id="92" dur="500" fill="hold"/>
                                        <p:tgtEl>
                                          <p:spTgt spid="70"/>
                                        </p:tgtEl>
                                        <p:attrNameLst>
                                          <p:attrName>ppt_x</p:attrName>
                                        </p:attrNameLst>
                                      </p:cBhvr>
                                      <p:tavLst>
                                        <p:tav tm="0">
                                          <p:val>
                                            <p:strVal val="#ppt_x"/>
                                          </p:val>
                                        </p:tav>
                                        <p:tav tm="100000">
                                          <p:val>
                                            <p:strVal val="#ppt_x"/>
                                          </p:val>
                                        </p:tav>
                                      </p:tavLst>
                                    </p:anim>
                                    <p:anim calcmode="lin" valueType="num">
                                      <p:cBhvr additive="base">
                                        <p:cTn id="93" dur="500" fill="hold"/>
                                        <p:tgtEl>
                                          <p:spTgt spid="70"/>
                                        </p:tgtEl>
                                        <p:attrNameLst>
                                          <p:attrName>ppt_y</p:attrName>
                                        </p:attrNameLst>
                                      </p:cBhvr>
                                      <p:tavLst>
                                        <p:tav tm="0">
                                          <p:val>
                                            <p:strVal val="0-#ppt_h/2"/>
                                          </p:val>
                                        </p:tav>
                                        <p:tav tm="100000">
                                          <p:val>
                                            <p:strVal val="#ppt_y"/>
                                          </p:val>
                                        </p:tav>
                                      </p:tavLst>
                                    </p:anim>
                                  </p:childTnLst>
                                </p:cTn>
                              </p:par>
                              <p:par>
                                <p:cTn id="94" presetID="2" presetClass="entr" presetSubtype="1" fill="hold" grpId="0" nodeType="withEffect">
                                  <p:stCondLst>
                                    <p:cond delay="0"/>
                                  </p:stCondLst>
                                  <p:childTnLst>
                                    <p:set>
                                      <p:cBhvr>
                                        <p:cTn id="95" dur="1" fill="hold">
                                          <p:stCondLst>
                                            <p:cond delay="0"/>
                                          </p:stCondLst>
                                        </p:cTn>
                                        <p:tgtEl>
                                          <p:spTgt spid="46"/>
                                        </p:tgtEl>
                                        <p:attrNameLst>
                                          <p:attrName>style.visibility</p:attrName>
                                        </p:attrNameLst>
                                      </p:cBhvr>
                                      <p:to>
                                        <p:strVal val="visible"/>
                                      </p:to>
                                    </p:set>
                                    <p:anim calcmode="lin" valueType="num">
                                      <p:cBhvr additive="base">
                                        <p:cTn id="96" dur="500" fill="hold"/>
                                        <p:tgtEl>
                                          <p:spTgt spid="46"/>
                                        </p:tgtEl>
                                        <p:attrNameLst>
                                          <p:attrName>ppt_x</p:attrName>
                                        </p:attrNameLst>
                                      </p:cBhvr>
                                      <p:tavLst>
                                        <p:tav tm="0">
                                          <p:val>
                                            <p:strVal val="#ppt_x"/>
                                          </p:val>
                                        </p:tav>
                                        <p:tav tm="100000">
                                          <p:val>
                                            <p:strVal val="#ppt_x"/>
                                          </p:val>
                                        </p:tav>
                                      </p:tavLst>
                                    </p:anim>
                                    <p:anim calcmode="lin" valueType="num">
                                      <p:cBhvr additive="base">
                                        <p:cTn id="97" dur="500" fill="hold"/>
                                        <p:tgtEl>
                                          <p:spTgt spid="46"/>
                                        </p:tgtEl>
                                        <p:attrNameLst>
                                          <p:attrName>ppt_y</p:attrName>
                                        </p:attrNameLst>
                                      </p:cBhvr>
                                      <p:tavLst>
                                        <p:tav tm="0">
                                          <p:val>
                                            <p:strVal val="0-#ppt_h/2"/>
                                          </p:val>
                                        </p:tav>
                                        <p:tav tm="100000">
                                          <p:val>
                                            <p:strVal val="#ppt_y"/>
                                          </p:val>
                                        </p:tav>
                                      </p:tavLst>
                                    </p:anim>
                                  </p:childTnLst>
                                </p:cTn>
                              </p:par>
                              <p:par>
                                <p:cTn id="98" presetID="2" presetClass="entr" presetSubtype="1" fill="hold" grpId="0" nodeType="withEffect">
                                  <p:stCondLst>
                                    <p:cond delay="0"/>
                                  </p:stCondLst>
                                  <p:childTnLst>
                                    <p:set>
                                      <p:cBhvr>
                                        <p:cTn id="99" dur="1" fill="hold">
                                          <p:stCondLst>
                                            <p:cond delay="0"/>
                                          </p:stCondLst>
                                        </p:cTn>
                                        <p:tgtEl>
                                          <p:spTgt spid="48"/>
                                        </p:tgtEl>
                                        <p:attrNameLst>
                                          <p:attrName>style.visibility</p:attrName>
                                        </p:attrNameLst>
                                      </p:cBhvr>
                                      <p:to>
                                        <p:strVal val="visible"/>
                                      </p:to>
                                    </p:set>
                                    <p:anim calcmode="lin" valueType="num">
                                      <p:cBhvr additive="base">
                                        <p:cTn id="100" dur="500" fill="hold"/>
                                        <p:tgtEl>
                                          <p:spTgt spid="48"/>
                                        </p:tgtEl>
                                        <p:attrNameLst>
                                          <p:attrName>ppt_x</p:attrName>
                                        </p:attrNameLst>
                                      </p:cBhvr>
                                      <p:tavLst>
                                        <p:tav tm="0">
                                          <p:val>
                                            <p:strVal val="#ppt_x"/>
                                          </p:val>
                                        </p:tav>
                                        <p:tav tm="100000">
                                          <p:val>
                                            <p:strVal val="#ppt_x"/>
                                          </p:val>
                                        </p:tav>
                                      </p:tavLst>
                                    </p:anim>
                                    <p:anim calcmode="lin" valueType="num">
                                      <p:cBhvr additive="base">
                                        <p:cTn id="101" dur="500" fill="hold"/>
                                        <p:tgtEl>
                                          <p:spTgt spid="4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8" grpId="0" animBg="1"/>
      <p:bldP spid="41" grpId="0" animBg="1"/>
      <p:bldP spid="11" grpId="0" animBg="1"/>
      <p:bldP spid="44" grpId="0" animBg="1"/>
      <p:bldP spid="45" grpId="0" animBg="1"/>
      <p:bldP spid="47" grpId="0" animBg="1"/>
      <p:bldP spid="54" grpId="0" animBg="1"/>
      <p:bldP spid="55" grpId="0" animBg="1"/>
      <p:bldP spid="56" grpId="0" animBg="1"/>
      <p:bldP spid="12" grpId="0" animBg="1"/>
      <p:bldP spid="58" grpId="0" animBg="1"/>
      <p:bldP spid="59" grpId="0" animBg="1"/>
      <p:bldP spid="60" grpId="0" animBg="1"/>
      <p:bldP spid="61" grpId="0" animBg="1"/>
      <p:bldP spid="46" grpId="0" animBg="1"/>
      <p:bldP spid="4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13174</TotalTime>
  <Words>3845</Words>
  <Application>Microsoft Office PowerPoint</Application>
  <PresentationFormat>Widescreen</PresentationFormat>
  <Paragraphs>670</Paragraphs>
  <Slides>37</Slides>
  <Notes>37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Avenir Next</vt:lpstr>
      <vt:lpstr>Calibri</vt:lpstr>
      <vt:lpstr>Calibri Light</vt:lpstr>
      <vt:lpstr>Poppins SemiBold</vt:lpstr>
      <vt:lpstr>Readex Pro</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nadia khlif</dc:creator>
  <cp:lastModifiedBy>nadia khlif</cp:lastModifiedBy>
  <cp:revision>485</cp:revision>
  <dcterms:created xsi:type="dcterms:W3CDTF">2024-04-09T12:36:21Z</dcterms:created>
  <dcterms:modified xsi:type="dcterms:W3CDTF">2024-12-10T22:16:14Z</dcterms:modified>
</cp:coreProperties>
</file>