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96" r:id="rId5"/>
    <p:sldId id="260" r:id="rId6"/>
    <p:sldId id="261" r:id="rId7"/>
    <p:sldId id="263" r:id="rId8"/>
    <p:sldId id="264" r:id="rId9"/>
    <p:sldId id="265" r:id="rId10"/>
    <p:sldId id="266" r:id="rId11"/>
    <p:sldId id="267" r:id="rId12"/>
    <p:sldId id="695" r:id="rId13"/>
    <p:sldId id="696" r:id="rId14"/>
    <p:sldId id="693" r:id="rId15"/>
    <p:sldId id="270" r:id="rId16"/>
    <p:sldId id="271" r:id="rId17"/>
    <p:sldId id="698" r:id="rId18"/>
    <p:sldId id="274" r:id="rId19"/>
    <p:sldId id="277" r:id="rId20"/>
    <p:sldId id="675" r:id="rId21"/>
    <p:sldId id="284" r:id="rId22"/>
    <p:sldId id="293" r:id="rId23"/>
    <p:sldId id="697" r:id="rId24"/>
    <p:sldId id="694" r:id="rId25"/>
    <p:sldId id="29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749" autoAdjust="0"/>
  </p:normalViewPr>
  <p:slideViewPr>
    <p:cSldViewPr snapToGrid="0">
      <p:cViewPr varScale="1">
        <p:scale>
          <a:sx n="106" d="100"/>
          <a:sy n="106"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F4AF8-F0E3-40FC-9D59-0F3F504D0FBE}" type="doc">
      <dgm:prSet loTypeId="urn:microsoft.com/office/officeart/2009/layout/CircleArrowProcess" loCatId="process" qsTypeId="urn:microsoft.com/office/officeart/2005/8/quickstyle/simple1" qsCatId="simple" csTypeId="urn:microsoft.com/office/officeart/2005/8/colors/colorful1" csCatId="colorful" phldr="1"/>
      <dgm:spPr/>
      <dgm:t>
        <a:bodyPr/>
        <a:lstStyle/>
        <a:p>
          <a:endParaRPr lang="en-US"/>
        </a:p>
      </dgm:t>
    </dgm:pt>
    <dgm:pt modelId="{C469C29A-C48A-4C70-8689-D6C80847358E}">
      <dgm:prSet phldrT="[Text]" custT="1"/>
      <dgm:spPr/>
      <dgm:t>
        <a:bodyPr/>
        <a:lstStyle/>
        <a:p>
          <a:pPr algn="ctr"/>
          <a:r>
            <a:rPr lang="en-US" sz="2000" dirty="0"/>
            <a:t>Introduction</a:t>
          </a:r>
        </a:p>
      </dgm:t>
    </dgm:pt>
    <dgm:pt modelId="{C3A9D1C3-4DA4-4CC6-8EBB-4A2A13FE95B2}" type="parTrans" cxnId="{08F8A490-F9B2-4B7C-8800-972970FCE47E}">
      <dgm:prSet/>
      <dgm:spPr/>
      <dgm:t>
        <a:bodyPr/>
        <a:lstStyle/>
        <a:p>
          <a:pPr algn="ctr"/>
          <a:endParaRPr lang="en-US"/>
        </a:p>
      </dgm:t>
    </dgm:pt>
    <dgm:pt modelId="{67E7FDF5-6521-4079-8941-AE95EE072CCF}" type="sibTrans" cxnId="{08F8A490-F9B2-4B7C-8800-972970FCE47E}">
      <dgm:prSet/>
      <dgm:spPr/>
      <dgm:t>
        <a:bodyPr/>
        <a:lstStyle/>
        <a:p>
          <a:pPr algn="ctr"/>
          <a:endParaRPr lang="en-US"/>
        </a:p>
      </dgm:t>
    </dgm:pt>
    <dgm:pt modelId="{8CD7F476-718E-4C9F-8CB5-AFDA0BC313F3}">
      <dgm:prSet phldrT="[Text]" custT="1"/>
      <dgm:spPr/>
      <dgm:t>
        <a:bodyPr/>
        <a:lstStyle/>
        <a:p>
          <a:pPr algn="ctr"/>
          <a:r>
            <a:rPr lang="en-US" sz="2000" dirty="0"/>
            <a:t>Arabic language &amp; Darija Dialect</a:t>
          </a:r>
        </a:p>
      </dgm:t>
    </dgm:pt>
    <dgm:pt modelId="{649FCC39-01E2-4FCE-A787-2A5C7A522E66}" type="sibTrans" cxnId="{00E0AADD-C60E-411A-ADBB-D043C32F94C9}">
      <dgm:prSet/>
      <dgm:spPr/>
      <dgm:t>
        <a:bodyPr/>
        <a:lstStyle/>
        <a:p>
          <a:endParaRPr lang="en-US"/>
        </a:p>
      </dgm:t>
    </dgm:pt>
    <dgm:pt modelId="{03E26074-DED2-4A5B-8FE5-1A104CDD12A9}" type="parTrans" cxnId="{00E0AADD-C60E-411A-ADBB-D043C32F94C9}">
      <dgm:prSet/>
      <dgm:spPr/>
      <dgm:t>
        <a:bodyPr/>
        <a:lstStyle/>
        <a:p>
          <a:endParaRPr lang="en-US"/>
        </a:p>
      </dgm:t>
    </dgm:pt>
    <dgm:pt modelId="{E2754DAA-B70F-4ED4-98A0-BDF7A4672F85}">
      <dgm:prSet phldrT="[Text]" custT="1"/>
      <dgm:spPr/>
      <dgm:t>
        <a:bodyPr/>
        <a:lstStyle/>
        <a:p>
          <a:pPr algn="ctr"/>
          <a:r>
            <a:rPr lang="en-US" sz="2000" dirty="0"/>
            <a:t>Results &amp; discussion</a:t>
          </a:r>
        </a:p>
      </dgm:t>
    </dgm:pt>
    <dgm:pt modelId="{138F7C81-9B01-46D3-9C83-F710190CF570}" type="sibTrans" cxnId="{0766C9FF-542B-4861-9582-CC920A1464DC}">
      <dgm:prSet/>
      <dgm:spPr/>
      <dgm:t>
        <a:bodyPr/>
        <a:lstStyle/>
        <a:p>
          <a:pPr algn="ctr"/>
          <a:endParaRPr lang="en-US"/>
        </a:p>
      </dgm:t>
    </dgm:pt>
    <dgm:pt modelId="{0A059B69-3DE0-43DB-8B38-D82D00A5B5EC}" type="parTrans" cxnId="{0766C9FF-542B-4861-9582-CC920A1464DC}">
      <dgm:prSet/>
      <dgm:spPr/>
      <dgm:t>
        <a:bodyPr/>
        <a:lstStyle/>
        <a:p>
          <a:pPr algn="ctr"/>
          <a:endParaRPr lang="en-US"/>
        </a:p>
      </dgm:t>
    </dgm:pt>
    <dgm:pt modelId="{942E4358-30FF-42A2-8288-514D00E15F67}">
      <dgm:prSet phldrT="[Text]" custT="1"/>
      <dgm:spPr/>
      <dgm:t>
        <a:bodyPr/>
        <a:lstStyle/>
        <a:p>
          <a:pPr algn="ctr"/>
          <a:r>
            <a:rPr lang="en-US" sz="2000" dirty="0"/>
            <a:t>DiMorph</a:t>
          </a:r>
        </a:p>
      </dgm:t>
    </dgm:pt>
    <dgm:pt modelId="{4695D8B1-3062-4C00-BA16-54797F831DF2}" type="sibTrans" cxnId="{33FE9510-F246-4E48-B5E6-4C9DA7D4A6DC}">
      <dgm:prSet/>
      <dgm:spPr/>
      <dgm:t>
        <a:bodyPr/>
        <a:lstStyle/>
        <a:p>
          <a:pPr algn="ctr"/>
          <a:endParaRPr lang="en-US"/>
        </a:p>
      </dgm:t>
    </dgm:pt>
    <dgm:pt modelId="{C2666573-C0B5-4141-9ABB-FB519B3CA658}" type="parTrans" cxnId="{33FE9510-F246-4E48-B5E6-4C9DA7D4A6DC}">
      <dgm:prSet/>
      <dgm:spPr/>
      <dgm:t>
        <a:bodyPr/>
        <a:lstStyle/>
        <a:p>
          <a:pPr algn="ctr"/>
          <a:endParaRPr lang="en-US"/>
        </a:p>
      </dgm:t>
    </dgm:pt>
    <dgm:pt modelId="{0629A158-FD43-4963-8B02-D574A2909A8E}">
      <dgm:prSet phldrT="[Text]" custT="1"/>
      <dgm:spPr/>
      <dgm:t>
        <a:bodyPr/>
        <a:lstStyle/>
        <a:p>
          <a:pPr algn="ctr"/>
          <a:r>
            <a:rPr lang="en-US" sz="2000" dirty="0"/>
            <a:t>Darija’s Challenge</a:t>
          </a:r>
        </a:p>
      </dgm:t>
    </dgm:pt>
    <dgm:pt modelId="{ACD969BA-7192-40CA-8B92-B127FBC932C6}" type="sibTrans" cxnId="{5A35F66F-577F-4785-A7BB-B40DF3E3961F}">
      <dgm:prSet/>
      <dgm:spPr/>
      <dgm:t>
        <a:bodyPr/>
        <a:lstStyle/>
        <a:p>
          <a:pPr algn="ctr"/>
          <a:endParaRPr lang="en-US"/>
        </a:p>
      </dgm:t>
    </dgm:pt>
    <dgm:pt modelId="{666D94A1-D8EE-4C94-8051-558D7348881D}" type="parTrans" cxnId="{5A35F66F-577F-4785-A7BB-B40DF3E3961F}">
      <dgm:prSet/>
      <dgm:spPr/>
      <dgm:t>
        <a:bodyPr/>
        <a:lstStyle/>
        <a:p>
          <a:pPr algn="ctr"/>
          <a:endParaRPr lang="en-US"/>
        </a:p>
      </dgm:t>
    </dgm:pt>
    <dgm:pt modelId="{000DC8F3-24B0-4CE1-B59D-44BFBCBAD95B}">
      <dgm:prSet phldrT="[Text]" custT="1"/>
      <dgm:spPr/>
      <dgm:t>
        <a:bodyPr/>
        <a:lstStyle/>
        <a:p>
          <a:pPr algn="ctr"/>
          <a:r>
            <a:rPr lang="en-US" sz="2000" dirty="0"/>
            <a:t>Linguistic features</a:t>
          </a:r>
        </a:p>
      </dgm:t>
    </dgm:pt>
    <dgm:pt modelId="{58A00CEB-E9C7-4453-B08F-2B80B9347001}" type="sibTrans" cxnId="{9B63B556-57BE-4F46-B904-D37957540CB5}">
      <dgm:prSet/>
      <dgm:spPr/>
      <dgm:t>
        <a:bodyPr/>
        <a:lstStyle/>
        <a:p>
          <a:pPr algn="ctr"/>
          <a:endParaRPr lang="en-US"/>
        </a:p>
      </dgm:t>
    </dgm:pt>
    <dgm:pt modelId="{DD6EC29F-2B14-4AB3-ACAE-3507921CA95C}" type="parTrans" cxnId="{9B63B556-57BE-4F46-B904-D37957540CB5}">
      <dgm:prSet/>
      <dgm:spPr/>
      <dgm:t>
        <a:bodyPr/>
        <a:lstStyle/>
        <a:p>
          <a:pPr algn="ctr"/>
          <a:endParaRPr lang="en-US"/>
        </a:p>
      </dgm:t>
    </dgm:pt>
    <dgm:pt modelId="{09C399EB-6565-4166-ADA9-5517127698FC}">
      <dgm:prSet phldrT="[Text]" custT="1"/>
      <dgm:spPr/>
      <dgm:t>
        <a:bodyPr/>
        <a:lstStyle/>
        <a:p>
          <a:pPr algn="ctr"/>
          <a:r>
            <a:rPr lang="en-US" sz="2000" dirty="0">
              <a:latin typeface="Times New Roman" panose="02020603050405020304" pitchFamily="18" charset="0"/>
              <a:cs typeface="Times New Roman" panose="02020603050405020304" pitchFamily="18" charset="0"/>
            </a:rPr>
            <a:t>Conclusions &amp; Perspectives</a:t>
          </a:r>
          <a:endParaRPr lang="en-US" sz="2000" dirty="0"/>
        </a:p>
      </dgm:t>
    </dgm:pt>
    <dgm:pt modelId="{CA93BAA1-52D8-4719-8DBA-3006CB779C4B}" type="parTrans" cxnId="{740D2E24-32A6-45B8-9C8B-BF6B29E3DBB9}">
      <dgm:prSet/>
      <dgm:spPr/>
      <dgm:t>
        <a:bodyPr/>
        <a:lstStyle/>
        <a:p>
          <a:endParaRPr lang="en-US"/>
        </a:p>
      </dgm:t>
    </dgm:pt>
    <dgm:pt modelId="{FCADAF2D-8D49-42A8-8F8B-377BCBE9BB62}" type="sibTrans" cxnId="{740D2E24-32A6-45B8-9C8B-BF6B29E3DBB9}">
      <dgm:prSet/>
      <dgm:spPr/>
      <dgm:t>
        <a:bodyPr/>
        <a:lstStyle/>
        <a:p>
          <a:endParaRPr lang="en-US"/>
        </a:p>
      </dgm:t>
    </dgm:pt>
    <dgm:pt modelId="{13F87867-D952-48AC-B66A-4F9712719B46}" type="pres">
      <dgm:prSet presAssocID="{291F4AF8-F0E3-40FC-9D59-0F3F504D0FBE}" presName="Name0" presStyleCnt="0">
        <dgm:presLayoutVars>
          <dgm:chMax val="7"/>
          <dgm:chPref val="7"/>
          <dgm:dir/>
          <dgm:animLvl val="lvl"/>
        </dgm:presLayoutVars>
      </dgm:prSet>
      <dgm:spPr/>
    </dgm:pt>
    <dgm:pt modelId="{B711DB2B-8609-44AA-AAD7-3036A004A7A1}" type="pres">
      <dgm:prSet presAssocID="{C469C29A-C48A-4C70-8689-D6C80847358E}" presName="Accent1" presStyleCnt="0"/>
      <dgm:spPr/>
    </dgm:pt>
    <dgm:pt modelId="{79D9F5D4-41A5-4963-AE65-01D81ABF056A}" type="pres">
      <dgm:prSet presAssocID="{C469C29A-C48A-4C70-8689-D6C80847358E}" presName="Accent" presStyleLbl="node1" presStyleIdx="0" presStyleCnt="7" custScaleX="182029" custScaleY="128884"/>
      <dgm:spPr/>
    </dgm:pt>
    <dgm:pt modelId="{4934565C-E993-45F4-9E2F-2330B6CEE956}" type="pres">
      <dgm:prSet presAssocID="{C469C29A-C48A-4C70-8689-D6C80847358E}" presName="Parent1" presStyleLbl="revTx" presStyleIdx="0" presStyleCnt="7" custScaleX="214500" custScaleY="183067" custLinFactNeighborX="7249" custLinFactNeighborY="-6217">
        <dgm:presLayoutVars>
          <dgm:chMax val="1"/>
          <dgm:chPref val="1"/>
          <dgm:bulletEnabled val="1"/>
        </dgm:presLayoutVars>
      </dgm:prSet>
      <dgm:spPr/>
    </dgm:pt>
    <dgm:pt modelId="{7D7157E9-A062-4973-94EA-88AD1FD6E2A8}" type="pres">
      <dgm:prSet presAssocID="{8CD7F476-718E-4C9F-8CB5-AFDA0BC313F3}" presName="Accent2" presStyleCnt="0"/>
      <dgm:spPr/>
    </dgm:pt>
    <dgm:pt modelId="{6E4A4F67-DD6A-4123-8086-3CD336DCA9C6}" type="pres">
      <dgm:prSet presAssocID="{8CD7F476-718E-4C9F-8CB5-AFDA0BC313F3}" presName="Accent" presStyleLbl="node1" presStyleIdx="1" presStyleCnt="7" custScaleX="352166" custLinFactNeighborX="2650"/>
      <dgm:spPr/>
    </dgm:pt>
    <dgm:pt modelId="{B3FF7176-C83B-4B3B-A854-FA9E85B72363}" type="pres">
      <dgm:prSet presAssocID="{8CD7F476-718E-4C9F-8CB5-AFDA0BC313F3}" presName="Parent2" presStyleLbl="revTx" presStyleIdx="1" presStyleCnt="7" custScaleX="337853" custScaleY="204237" custLinFactNeighborX="-90027" custLinFactNeighborY="-4145">
        <dgm:presLayoutVars>
          <dgm:chMax val="1"/>
          <dgm:chPref val="1"/>
          <dgm:bulletEnabled val="1"/>
        </dgm:presLayoutVars>
      </dgm:prSet>
      <dgm:spPr/>
    </dgm:pt>
    <dgm:pt modelId="{36DE489A-8350-4E2B-876F-189AE79ED98C}" type="pres">
      <dgm:prSet presAssocID="{000DC8F3-24B0-4CE1-B59D-44BFBCBAD95B}" presName="Accent3" presStyleCnt="0"/>
      <dgm:spPr/>
    </dgm:pt>
    <dgm:pt modelId="{472EA82A-F1E5-442F-893A-49D2B9B03A0B}" type="pres">
      <dgm:prSet presAssocID="{000DC8F3-24B0-4CE1-B59D-44BFBCBAD95B}" presName="Accent" presStyleLbl="node1" presStyleIdx="2" presStyleCnt="7" custScaleX="238788"/>
      <dgm:spPr/>
    </dgm:pt>
    <dgm:pt modelId="{513F8A53-2FF7-49F7-AAC6-04695937771C}" type="pres">
      <dgm:prSet presAssocID="{000DC8F3-24B0-4CE1-B59D-44BFBCBAD95B}" presName="Parent3" presStyleLbl="revTx" presStyleIdx="2" presStyleCnt="7" custScaleX="352323" custScaleY="239688" custLinFactNeighborX="43494" custLinFactNeighborY="-8290">
        <dgm:presLayoutVars>
          <dgm:chMax val="1"/>
          <dgm:chPref val="1"/>
          <dgm:bulletEnabled val="1"/>
        </dgm:presLayoutVars>
      </dgm:prSet>
      <dgm:spPr/>
    </dgm:pt>
    <dgm:pt modelId="{1096DA44-A3F4-4B9D-A3EF-1E9B5DB241CB}" type="pres">
      <dgm:prSet presAssocID="{0629A158-FD43-4963-8B02-D574A2909A8E}" presName="Accent4" presStyleCnt="0"/>
      <dgm:spPr/>
    </dgm:pt>
    <dgm:pt modelId="{BCD6CDFD-8DC7-4667-801A-AEF2744CAC21}" type="pres">
      <dgm:prSet presAssocID="{0629A158-FD43-4963-8B02-D574A2909A8E}" presName="Accent" presStyleLbl="node1" presStyleIdx="3" presStyleCnt="7" custScaleX="250641"/>
      <dgm:spPr/>
    </dgm:pt>
    <dgm:pt modelId="{F3BBE39A-863A-44D7-9432-DAFBA92AD48B}" type="pres">
      <dgm:prSet presAssocID="{0629A158-FD43-4963-8B02-D574A2909A8E}" presName="Parent4" presStyleLbl="revTx" presStyleIdx="3" presStyleCnt="7" custScaleX="236527" custScaleY="128919" custLinFactNeighborX="-52814" custLinFactNeighborY="357">
        <dgm:presLayoutVars>
          <dgm:chMax val="1"/>
          <dgm:chPref val="1"/>
          <dgm:bulletEnabled val="1"/>
        </dgm:presLayoutVars>
      </dgm:prSet>
      <dgm:spPr/>
    </dgm:pt>
    <dgm:pt modelId="{B60BAEB2-10BE-4B56-AD96-8A386AAE387B}" type="pres">
      <dgm:prSet presAssocID="{942E4358-30FF-42A2-8288-514D00E15F67}" presName="Accent5" presStyleCnt="0"/>
      <dgm:spPr/>
    </dgm:pt>
    <dgm:pt modelId="{C8EBA3BE-7E19-4FBE-8A4D-272568A88777}" type="pres">
      <dgm:prSet presAssocID="{942E4358-30FF-42A2-8288-514D00E15F67}" presName="Accent" presStyleLbl="node1" presStyleIdx="4" presStyleCnt="7" custScaleX="146802"/>
      <dgm:spPr/>
    </dgm:pt>
    <dgm:pt modelId="{00B22AA5-B94C-487F-83D9-17F25AD651B2}" type="pres">
      <dgm:prSet presAssocID="{942E4358-30FF-42A2-8288-514D00E15F67}" presName="Parent5" presStyleLbl="revTx" presStyleIdx="4" presStyleCnt="7" custScaleX="271878" custScaleY="100947" custLinFactNeighborX="32102" custLinFactNeighborY="-20725">
        <dgm:presLayoutVars>
          <dgm:chMax val="1"/>
          <dgm:chPref val="1"/>
          <dgm:bulletEnabled val="1"/>
        </dgm:presLayoutVars>
      </dgm:prSet>
      <dgm:spPr/>
    </dgm:pt>
    <dgm:pt modelId="{E2BB8E4D-1E01-4222-BE46-DAEED3D0457F}" type="pres">
      <dgm:prSet presAssocID="{E2754DAA-B70F-4ED4-98A0-BDF7A4672F85}" presName="Accent6" presStyleCnt="0"/>
      <dgm:spPr/>
    </dgm:pt>
    <dgm:pt modelId="{1D2A5848-1F45-4A65-BDA1-891D628D1B22}" type="pres">
      <dgm:prSet presAssocID="{E2754DAA-B70F-4ED4-98A0-BDF7A4672F85}" presName="Accent" presStyleLbl="node1" presStyleIdx="5" presStyleCnt="7" custScaleX="287982"/>
      <dgm:spPr/>
    </dgm:pt>
    <dgm:pt modelId="{AA01E7D0-B793-46D4-84FA-3B861F1472F2}" type="pres">
      <dgm:prSet presAssocID="{E2754DAA-B70F-4ED4-98A0-BDF7A4672F85}" presName="Parent6" presStyleLbl="revTx" presStyleIdx="5" presStyleCnt="7" custScaleX="354954" custScaleY="171228" custLinFactNeighborX="-54047" custLinFactNeighborY="-25228">
        <dgm:presLayoutVars>
          <dgm:chMax val="1"/>
          <dgm:chPref val="1"/>
          <dgm:bulletEnabled val="1"/>
        </dgm:presLayoutVars>
      </dgm:prSet>
      <dgm:spPr/>
    </dgm:pt>
    <dgm:pt modelId="{AB0AB001-C9EE-49C8-8B47-836F1C419567}" type="pres">
      <dgm:prSet presAssocID="{09C399EB-6565-4166-ADA9-5517127698FC}" presName="Accent7" presStyleCnt="0"/>
      <dgm:spPr/>
    </dgm:pt>
    <dgm:pt modelId="{56389D72-5853-415B-8DEC-156712B11677}" type="pres">
      <dgm:prSet presAssocID="{09C399EB-6565-4166-ADA9-5517127698FC}" presName="Accent" presStyleLbl="node1" presStyleIdx="6" presStyleCnt="7" custScaleX="348977" custLinFactNeighborX="5774" custLinFactNeighborY="1443"/>
      <dgm:spPr>
        <a:solidFill>
          <a:schemeClr val="accent4">
            <a:lumMod val="75000"/>
          </a:schemeClr>
        </a:solidFill>
      </dgm:spPr>
    </dgm:pt>
    <dgm:pt modelId="{9D3DF63C-89DE-4E04-86D8-817B4669E3E0}" type="pres">
      <dgm:prSet presAssocID="{09C399EB-6565-4166-ADA9-5517127698FC}" presName="Parent7" presStyleLbl="revTx" presStyleIdx="6" presStyleCnt="7" custScaleX="444227" custScaleY="138296">
        <dgm:presLayoutVars>
          <dgm:chMax val="1"/>
          <dgm:chPref val="1"/>
          <dgm:bulletEnabled val="1"/>
        </dgm:presLayoutVars>
      </dgm:prSet>
      <dgm:spPr/>
    </dgm:pt>
  </dgm:ptLst>
  <dgm:cxnLst>
    <dgm:cxn modelId="{CF621903-7281-46F5-95EA-0675C24603CF}" type="presOf" srcId="{291F4AF8-F0E3-40FC-9D59-0F3F504D0FBE}" destId="{13F87867-D952-48AC-B66A-4F9712719B46}" srcOrd="0" destOrd="0" presId="urn:microsoft.com/office/officeart/2009/layout/CircleArrowProcess"/>
    <dgm:cxn modelId="{33FE9510-F246-4E48-B5E6-4C9DA7D4A6DC}" srcId="{291F4AF8-F0E3-40FC-9D59-0F3F504D0FBE}" destId="{942E4358-30FF-42A2-8288-514D00E15F67}" srcOrd="4" destOrd="0" parTransId="{C2666573-C0B5-4141-9ABB-FB519B3CA658}" sibTransId="{4695D8B1-3062-4C00-BA16-54797F831DF2}"/>
    <dgm:cxn modelId="{740D2E24-32A6-45B8-9C8B-BF6B29E3DBB9}" srcId="{291F4AF8-F0E3-40FC-9D59-0F3F504D0FBE}" destId="{09C399EB-6565-4166-ADA9-5517127698FC}" srcOrd="6" destOrd="0" parTransId="{CA93BAA1-52D8-4719-8DBA-3006CB779C4B}" sibTransId="{FCADAF2D-8D49-42A8-8F8B-377BCBE9BB62}"/>
    <dgm:cxn modelId="{2FBD6563-D276-4DE5-B373-FB4AE0E8C7B1}" type="presOf" srcId="{8CD7F476-718E-4C9F-8CB5-AFDA0BC313F3}" destId="{B3FF7176-C83B-4B3B-A854-FA9E85B72363}" srcOrd="0" destOrd="0" presId="urn:microsoft.com/office/officeart/2009/layout/CircleArrowProcess"/>
    <dgm:cxn modelId="{E9523D4A-9119-488C-9030-D2C69AD419A3}" type="presOf" srcId="{0629A158-FD43-4963-8B02-D574A2909A8E}" destId="{F3BBE39A-863A-44D7-9432-DAFBA92AD48B}" srcOrd="0" destOrd="0" presId="urn:microsoft.com/office/officeart/2009/layout/CircleArrowProcess"/>
    <dgm:cxn modelId="{5A35F66F-577F-4785-A7BB-B40DF3E3961F}" srcId="{291F4AF8-F0E3-40FC-9D59-0F3F504D0FBE}" destId="{0629A158-FD43-4963-8B02-D574A2909A8E}" srcOrd="3" destOrd="0" parTransId="{666D94A1-D8EE-4C94-8051-558D7348881D}" sibTransId="{ACD969BA-7192-40CA-8B92-B127FBC932C6}"/>
    <dgm:cxn modelId="{9B63B556-57BE-4F46-B904-D37957540CB5}" srcId="{291F4AF8-F0E3-40FC-9D59-0F3F504D0FBE}" destId="{000DC8F3-24B0-4CE1-B59D-44BFBCBAD95B}" srcOrd="2" destOrd="0" parTransId="{DD6EC29F-2B14-4AB3-ACAE-3507921CA95C}" sibTransId="{58A00CEB-E9C7-4453-B08F-2B80B9347001}"/>
    <dgm:cxn modelId="{FE2ACC77-2168-4E3E-A55B-5CCB514CA54E}" type="presOf" srcId="{09C399EB-6565-4166-ADA9-5517127698FC}" destId="{9D3DF63C-89DE-4E04-86D8-817B4669E3E0}" srcOrd="0" destOrd="0" presId="urn:microsoft.com/office/officeart/2009/layout/CircleArrowProcess"/>
    <dgm:cxn modelId="{275F578F-066B-4C54-BBD2-DA8D4F899A37}" type="presOf" srcId="{000DC8F3-24B0-4CE1-B59D-44BFBCBAD95B}" destId="{513F8A53-2FF7-49F7-AAC6-04695937771C}" srcOrd="0" destOrd="0" presId="urn:microsoft.com/office/officeart/2009/layout/CircleArrowProcess"/>
    <dgm:cxn modelId="{08F8A490-F9B2-4B7C-8800-972970FCE47E}" srcId="{291F4AF8-F0E3-40FC-9D59-0F3F504D0FBE}" destId="{C469C29A-C48A-4C70-8689-D6C80847358E}" srcOrd="0" destOrd="0" parTransId="{C3A9D1C3-4DA4-4CC6-8EBB-4A2A13FE95B2}" sibTransId="{67E7FDF5-6521-4079-8941-AE95EE072CCF}"/>
    <dgm:cxn modelId="{98F590D9-F30A-4AAC-8BAF-70D3EA62E2CC}" type="presOf" srcId="{E2754DAA-B70F-4ED4-98A0-BDF7A4672F85}" destId="{AA01E7D0-B793-46D4-84FA-3B861F1472F2}" srcOrd="0" destOrd="0" presId="urn:microsoft.com/office/officeart/2009/layout/CircleArrowProcess"/>
    <dgm:cxn modelId="{00E0AADD-C60E-411A-ADBB-D043C32F94C9}" srcId="{291F4AF8-F0E3-40FC-9D59-0F3F504D0FBE}" destId="{8CD7F476-718E-4C9F-8CB5-AFDA0BC313F3}" srcOrd="1" destOrd="0" parTransId="{03E26074-DED2-4A5B-8FE5-1A104CDD12A9}" sibTransId="{649FCC39-01E2-4FCE-A787-2A5C7A522E66}"/>
    <dgm:cxn modelId="{2134A4DF-DD5D-4DAB-B069-A2CDCBCA4342}" type="presOf" srcId="{C469C29A-C48A-4C70-8689-D6C80847358E}" destId="{4934565C-E993-45F4-9E2F-2330B6CEE956}" srcOrd="0" destOrd="0" presId="urn:microsoft.com/office/officeart/2009/layout/CircleArrowProcess"/>
    <dgm:cxn modelId="{4BFE48F9-F34A-4139-A4D2-6101C0139725}" type="presOf" srcId="{942E4358-30FF-42A2-8288-514D00E15F67}" destId="{00B22AA5-B94C-487F-83D9-17F25AD651B2}" srcOrd="0" destOrd="0" presId="urn:microsoft.com/office/officeart/2009/layout/CircleArrowProcess"/>
    <dgm:cxn modelId="{0766C9FF-542B-4861-9582-CC920A1464DC}" srcId="{291F4AF8-F0E3-40FC-9D59-0F3F504D0FBE}" destId="{E2754DAA-B70F-4ED4-98A0-BDF7A4672F85}" srcOrd="5" destOrd="0" parTransId="{0A059B69-3DE0-43DB-8B38-D82D00A5B5EC}" sibTransId="{138F7C81-9B01-46D3-9C83-F710190CF570}"/>
    <dgm:cxn modelId="{2676C19B-93C5-48A8-A418-B82DCBAF4BCA}" type="presParOf" srcId="{13F87867-D952-48AC-B66A-4F9712719B46}" destId="{B711DB2B-8609-44AA-AAD7-3036A004A7A1}" srcOrd="0" destOrd="0" presId="urn:microsoft.com/office/officeart/2009/layout/CircleArrowProcess"/>
    <dgm:cxn modelId="{BD2E3476-82BD-45AA-BA25-123107804DFC}" type="presParOf" srcId="{B711DB2B-8609-44AA-AAD7-3036A004A7A1}" destId="{79D9F5D4-41A5-4963-AE65-01D81ABF056A}" srcOrd="0" destOrd="0" presId="urn:microsoft.com/office/officeart/2009/layout/CircleArrowProcess"/>
    <dgm:cxn modelId="{5A0E8995-F7E2-446F-91DD-33E0473935B7}" type="presParOf" srcId="{13F87867-D952-48AC-B66A-4F9712719B46}" destId="{4934565C-E993-45F4-9E2F-2330B6CEE956}" srcOrd="1" destOrd="0" presId="urn:microsoft.com/office/officeart/2009/layout/CircleArrowProcess"/>
    <dgm:cxn modelId="{0A806239-667E-404B-9FB6-F35737732F3E}" type="presParOf" srcId="{13F87867-D952-48AC-B66A-4F9712719B46}" destId="{7D7157E9-A062-4973-94EA-88AD1FD6E2A8}" srcOrd="2" destOrd="0" presId="urn:microsoft.com/office/officeart/2009/layout/CircleArrowProcess"/>
    <dgm:cxn modelId="{F4BDCABF-0D85-4257-B4B1-4D389A07132A}" type="presParOf" srcId="{7D7157E9-A062-4973-94EA-88AD1FD6E2A8}" destId="{6E4A4F67-DD6A-4123-8086-3CD336DCA9C6}" srcOrd="0" destOrd="0" presId="urn:microsoft.com/office/officeart/2009/layout/CircleArrowProcess"/>
    <dgm:cxn modelId="{AB0A5D82-83BA-45AA-B1CC-D26ACB15EC3A}" type="presParOf" srcId="{13F87867-D952-48AC-B66A-4F9712719B46}" destId="{B3FF7176-C83B-4B3B-A854-FA9E85B72363}" srcOrd="3" destOrd="0" presId="urn:microsoft.com/office/officeart/2009/layout/CircleArrowProcess"/>
    <dgm:cxn modelId="{69D72153-C820-498C-A953-ADBC0009AE20}" type="presParOf" srcId="{13F87867-D952-48AC-B66A-4F9712719B46}" destId="{36DE489A-8350-4E2B-876F-189AE79ED98C}" srcOrd="4" destOrd="0" presId="urn:microsoft.com/office/officeart/2009/layout/CircleArrowProcess"/>
    <dgm:cxn modelId="{4DD47BDF-E27B-4869-A229-AE34C982EFD7}" type="presParOf" srcId="{36DE489A-8350-4E2B-876F-189AE79ED98C}" destId="{472EA82A-F1E5-442F-893A-49D2B9B03A0B}" srcOrd="0" destOrd="0" presId="urn:microsoft.com/office/officeart/2009/layout/CircleArrowProcess"/>
    <dgm:cxn modelId="{4695EFCA-F8D7-4617-936E-9667F3C97D99}" type="presParOf" srcId="{13F87867-D952-48AC-B66A-4F9712719B46}" destId="{513F8A53-2FF7-49F7-AAC6-04695937771C}" srcOrd="5" destOrd="0" presId="urn:microsoft.com/office/officeart/2009/layout/CircleArrowProcess"/>
    <dgm:cxn modelId="{8B3F374E-5E11-4992-A704-5A4B3332F6BA}" type="presParOf" srcId="{13F87867-D952-48AC-B66A-4F9712719B46}" destId="{1096DA44-A3F4-4B9D-A3EF-1E9B5DB241CB}" srcOrd="6" destOrd="0" presId="urn:microsoft.com/office/officeart/2009/layout/CircleArrowProcess"/>
    <dgm:cxn modelId="{5994A181-E4A1-4D12-A7C9-2961AA4A57F3}" type="presParOf" srcId="{1096DA44-A3F4-4B9D-A3EF-1E9B5DB241CB}" destId="{BCD6CDFD-8DC7-4667-801A-AEF2744CAC21}" srcOrd="0" destOrd="0" presId="urn:microsoft.com/office/officeart/2009/layout/CircleArrowProcess"/>
    <dgm:cxn modelId="{3248D82C-4B1D-4872-990A-54F3C757A296}" type="presParOf" srcId="{13F87867-D952-48AC-B66A-4F9712719B46}" destId="{F3BBE39A-863A-44D7-9432-DAFBA92AD48B}" srcOrd="7" destOrd="0" presId="urn:microsoft.com/office/officeart/2009/layout/CircleArrowProcess"/>
    <dgm:cxn modelId="{39F9B9F6-4DFE-4591-846C-D7A5C78E1654}" type="presParOf" srcId="{13F87867-D952-48AC-B66A-4F9712719B46}" destId="{B60BAEB2-10BE-4B56-AD96-8A386AAE387B}" srcOrd="8" destOrd="0" presId="urn:microsoft.com/office/officeart/2009/layout/CircleArrowProcess"/>
    <dgm:cxn modelId="{DE1DF6A0-FDD8-4805-B55A-91DA7CA9CF73}" type="presParOf" srcId="{B60BAEB2-10BE-4B56-AD96-8A386AAE387B}" destId="{C8EBA3BE-7E19-4FBE-8A4D-272568A88777}" srcOrd="0" destOrd="0" presId="urn:microsoft.com/office/officeart/2009/layout/CircleArrowProcess"/>
    <dgm:cxn modelId="{F087C226-BC12-4D42-9D18-1CB2FFAD6C3D}" type="presParOf" srcId="{13F87867-D952-48AC-B66A-4F9712719B46}" destId="{00B22AA5-B94C-487F-83D9-17F25AD651B2}" srcOrd="9" destOrd="0" presId="urn:microsoft.com/office/officeart/2009/layout/CircleArrowProcess"/>
    <dgm:cxn modelId="{83AE92A4-1312-4D8A-B377-E9C065CB0019}" type="presParOf" srcId="{13F87867-D952-48AC-B66A-4F9712719B46}" destId="{E2BB8E4D-1E01-4222-BE46-DAEED3D0457F}" srcOrd="10" destOrd="0" presId="urn:microsoft.com/office/officeart/2009/layout/CircleArrowProcess"/>
    <dgm:cxn modelId="{D48B0D6C-D130-4406-A319-B37B6906191F}" type="presParOf" srcId="{E2BB8E4D-1E01-4222-BE46-DAEED3D0457F}" destId="{1D2A5848-1F45-4A65-BDA1-891D628D1B22}" srcOrd="0" destOrd="0" presId="urn:microsoft.com/office/officeart/2009/layout/CircleArrowProcess"/>
    <dgm:cxn modelId="{1BA0BD70-8109-41FF-8A2D-ED75827B455E}" type="presParOf" srcId="{13F87867-D952-48AC-B66A-4F9712719B46}" destId="{AA01E7D0-B793-46D4-84FA-3B861F1472F2}" srcOrd="11" destOrd="0" presId="urn:microsoft.com/office/officeart/2009/layout/CircleArrowProcess"/>
    <dgm:cxn modelId="{CC49716E-B41B-4280-8B9C-AB42C6B76ED3}" type="presParOf" srcId="{13F87867-D952-48AC-B66A-4F9712719B46}" destId="{AB0AB001-C9EE-49C8-8B47-836F1C419567}" srcOrd="12" destOrd="0" presId="urn:microsoft.com/office/officeart/2009/layout/CircleArrowProcess"/>
    <dgm:cxn modelId="{3F5024D3-DA12-43F2-9DDF-A175C7E08E86}" type="presParOf" srcId="{AB0AB001-C9EE-49C8-8B47-836F1C419567}" destId="{56389D72-5853-415B-8DEC-156712B11677}" srcOrd="0" destOrd="0" presId="urn:microsoft.com/office/officeart/2009/layout/CircleArrowProcess"/>
    <dgm:cxn modelId="{ADFB3095-A5C1-4AF0-B41C-D699BB068FF3}" type="presParOf" srcId="{13F87867-D952-48AC-B66A-4F9712719B46}" destId="{9D3DF63C-89DE-4E04-86D8-817B4669E3E0}" srcOrd="1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C15F2-8311-42E8-B7DD-A54C9587C239}" type="doc">
      <dgm:prSet loTypeId="urn:microsoft.com/office/officeart/2005/8/layout/chevron2" loCatId="list" qsTypeId="urn:microsoft.com/office/officeart/2005/8/quickstyle/simple2" qsCatId="simple" csTypeId="urn:microsoft.com/office/officeart/2005/8/colors/colorful1" csCatId="colorful" phldr="1"/>
      <dgm:spPr/>
      <dgm:t>
        <a:bodyPr/>
        <a:lstStyle/>
        <a:p>
          <a:endParaRPr lang="en-US"/>
        </a:p>
      </dgm:t>
    </dgm:pt>
    <dgm:pt modelId="{00A028D8-50D6-4541-A8D1-29A191EE3538}">
      <dgm:prSet phldrT="[Text]" custT="1"/>
      <dgm:spPr>
        <a:ln w="38100">
          <a:solidFill>
            <a:schemeClr val="accent2"/>
          </a:solidFill>
        </a:ln>
      </dgm:spPr>
      <dgm:t>
        <a:bodyPr/>
        <a:lstStyle/>
        <a:p>
          <a:r>
            <a:rPr lang="en-US" sz="1800" b="1" dirty="0"/>
            <a:t>Classical Arabic </a:t>
          </a:r>
          <a:endParaRPr lang="en-US" sz="1800" dirty="0"/>
        </a:p>
      </dgm:t>
    </dgm:pt>
    <dgm:pt modelId="{96BD2C1E-737A-4E91-ABC2-F8E0491E0CC3}" type="parTrans" cxnId="{AE4A602B-87A7-4F0E-944C-B50A93EFBE2C}">
      <dgm:prSet/>
      <dgm:spPr/>
      <dgm:t>
        <a:bodyPr/>
        <a:lstStyle/>
        <a:p>
          <a:endParaRPr lang="en-US"/>
        </a:p>
      </dgm:t>
    </dgm:pt>
    <dgm:pt modelId="{EAFD6C92-28E7-4C82-B68C-383AD677BAA0}" type="sibTrans" cxnId="{AE4A602B-87A7-4F0E-944C-B50A93EFBE2C}">
      <dgm:prSet/>
      <dgm:spPr/>
      <dgm:t>
        <a:bodyPr/>
        <a:lstStyle/>
        <a:p>
          <a:endParaRPr lang="en-US"/>
        </a:p>
      </dgm:t>
    </dgm:pt>
    <dgm:pt modelId="{526EF585-E4A0-4FB7-A291-6C9E8F38CCFB}">
      <dgm:prSet phldrT="[Text]" custT="1"/>
      <dgm:spPr>
        <a:ln w="38100">
          <a:solidFill>
            <a:schemeClr val="accent2"/>
          </a:solidFill>
        </a:ln>
      </dgm:spPr>
      <dgm:t>
        <a:bodyPr/>
        <a:lstStyle/>
        <a:p>
          <a:r>
            <a:rPr lang="en-US" sz="2000" b="0" i="0" dirty="0"/>
            <a:t>The Language of the Quran.</a:t>
          </a:r>
          <a:endParaRPr lang="en-US" sz="2000" dirty="0"/>
        </a:p>
      </dgm:t>
    </dgm:pt>
    <dgm:pt modelId="{71633EE7-8865-4113-BF7D-0DCE409FB369}" type="parTrans" cxnId="{ECFF0612-3C4E-4466-AFCC-387EDB5CE9B5}">
      <dgm:prSet/>
      <dgm:spPr/>
      <dgm:t>
        <a:bodyPr/>
        <a:lstStyle/>
        <a:p>
          <a:endParaRPr lang="en-US"/>
        </a:p>
      </dgm:t>
    </dgm:pt>
    <dgm:pt modelId="{72195394-C57E-42ED-AE18-A8D3D85FF575}" type="sibTrans" cxnId="{ECFF0612-3C4E-4466-AFCC-387EDB5CE9B5}">
      <dgm:prSet/>
      <dgm:spPr/>
      <dgm:t>
        <a:bodyPr/>
        <a:lstStyle/>
        <a:p>
          <a:endParaRPr lang="en-US"/>
        </a:p>
      </dgm:t>
    </dgm:pt>
    <dgm:pt modelId="{0099ED57-F721-4D91-BB87-995D99D5C37B}">
      <dgm:prSet phldrT="[Text]" custT="1"/>
      <dgm:spPr>
        <a:solidFill>
          <a:schemeClr val="accent6">
            <a:lumMod val="75000"/>
          </a:schemeClr>
        </a:solidFill>
        <a:ln w="38100">
          <a:solidFill>
            <a:schemeClr val="accent6">
              <a:lumMod val="75000"/>
            </a:schemeClr>
          </a:solidFill>
        </a:ln>
      </dgm:spPr>
      <dgm:t>
        <a:bodyPr/>
        <a:lstStyle/>
        <a:p>
          <a:r>
            <a:rPr lang="en-US" sz="1600" b="1" dirty="0"/>
            <a:t>Modern Standard Arabic (MSA)</a:t>
          </a:r>
          <a:endParaRPr lang="en-US" sz="1600" dirty="0"/>
        </a:p>
      </dgm:t>
    </dgm:pt>
    <dgm:pt modelId="{A4F06484-8EA7-4EBE-A43F-6A901F91F19D}" type="parTrans" cxnId="{A06A74FC-6760-455F-94C0-D4B13FB3019C}">
      <dgm:prSet/>
      <dgm:spPr/>
      <dgm:t>
        <a:bodyPr/>
        <a:lstStyle/>
        <a:p>
          <a:endParaRPr lang="en-US"/>
        </a:p>
      </dgm:t>
    </dgm:pt>
    <dgm:pt modelId="{8654C972-C583-4268-BF62-AE3885AAE092}" type="sibTrans" cxnId="{A06A74FC-6760-455F-94C0-D4B13FB3019C}">
      <dgm:prSet/>
      <dgm:spPr/>
      <dgm:t>
        <a:bodyPr/>
        <a:lstStyle/>
        <a:p>
          <a:endParaRPr lang="en-US"/>
        </a:p>
      </dgm:t>
    </dgm:pt>
    <dgm:pt modelId="{8C572B42-D830-41D9-9C7C-D19CF0B48F1A}">
      <dgm:prSet phldrT="[Text]" custT="1"/>
      <dgm:spPr>
        <a:ln w="38100">
          <a:solidFill>
            <a:schemeClr val="accent6">
              <a:lumMod val="75000"/>
            </a:schemeClr>
          </a:solidFill>
        </a:ln>
      </dgm:spPr>
      <dgm:t>
        <a:bodyPr/>
        <a:lstStyle/>
        <a:p>
          <a:r>
            <a:rPr lang="en-US" sz="2000" b="0" i="0" dirty="0"/>
            <a:t>Foundation in Classical Arabic.</a:t>
          </a:r>
          <a:endParaRPr lang="en-US" sz="2000" dirty="0"/>
        </a:p>
      </dgm:t>
    </dgm:pt>
    <dgm:pt modelId="{C4203342-4A8B-44DF-A9F8-86AACE8DD6D5}" type="parTrans" cxnId="{E253B41A-1244-4EEA-BC3C-4046B09122FC}">
      <dgm:prSet/>
      <dgm:spPr/>
      <dgm:t>
        <a:bodyPr/>
        <a:lstStyle/>
        <a:p>
          <a:endParaRPr lang="en-US"/>
        </a:p>
      </dgm:t>
    </dgm:pt>
    <dgm:pt modelId="{254406D9-C30D-453C-8C76-8B968EAC4389}" type="sibTrans" cxnId="{E253B41A-1244-4EEA-BC3C-4046B09122FC}">
      <dgm:prSet/>
      <dgm:spPr/>
      <dgm:t>
        <a:bodyPr/>
        <a:lstStyle/>
        <a:p>
          <a:endParaRPr lang="en-US"/>
        </a:p>
      </dgm:t>
    </dgm:pt>
    <dgm:pt modelId="{CBB08AEE-1870-49E4-A5A0-3A3257DDB135}">
      <dgm:prSet phldrT="[Text]" custT="1"/>
      <dgm:spPr>
        <a:solidFill>
          <a:schemeClr val="accent5">
            <a:lumMod val="75000"/>
          </a:schemeClr>
        </a:solidFill>
        <a:ln w="38100" cmpd="sng">
          <a:solidFill>
            <a:schemeClr val="accent5">
              <a:lumMod val="75000"/>
            </a:schemeClr>
          </a:solidFill>
        </a:ln>
      </dgm:spPr>
      <dgm:t>
        <a:bodyPr/>
        <a:lstStyle/>
        <a:p>
          <a:r>
            <a:rPr lang="en-US" sz="1600" b="1" dirty="0"/>
            <a:t>Arabic Dialects</a:t>
          </a:r>
          <a:endParaRPr lang="en-US" sz="1600" dirty="0"/>
        </a:p>
      </dgm:t>
    </dgm:pt>
    <dgm:pt modelId="{A17B968D-F3E9-427E-BF42-09D344A52519}" type="parTrans" cxnId="{202D582E-C3E3-4272-AA1C-368659341E79}">
      <dgm:prSet/>
      <dgm:spPr/>
      <dgm:t>
        <a:bodyPr/>
        <a:lstStyle/>
        <a:p>
          <a:endParaRPr lang="en-US"/>
        </a:p>
      </dgm:t>
    </dgm:pt>
    <dgm:pt modelId="{5AFC5C8A-4CE3-4E6E-920F-213E53FCFFB0}" type="sibTrans" cxnId="{202D582E-C3E3-4272-AA1C-368659341E79}">
      <dgm:prSet/>
      <dgm:spPr/>
      <dgm:t>
        <a:bodyPr/>
        <a:lstStyle/>
        <a:p>
          <a:endParaRPr lang="en-US"/>
        </a:p>
      </dgm:t>
    </dgm:pt>
    <dgm:pt modelId="{BE9AA95C-A878-4CF7-953D-8890581FA53F}">
      <dgm:prSet phldrT="[Text]" custT="1"/>
      <dgm:spPr>
        <a:ln w="38100" cmpd="sng">
          <a:solidFill>
            <a:schemeClr val="accent5">
              <a:lumMod val="75000"/>
            </a:schemeClr>
          </a:solidFill>
        </a:ln>
      </dgm:spPr>
      <dgm:t>
        <a:bodyPr/>
        <a:lstStyle/>
        <a:p>
          <a:r>
            <a:rPr lang="en-US" sz="1800" b="0" i="0" dirty="0"/>
            <a:t>Localization and Informality.</a:t>
          </a:r>
          <a:endParaRPr lang="en-US" sz="1800" dirty="0"/>
        </a:p>
      </dgm:t>
    </dgm:pt>
    <dgm:pt modelId="{0BA6D4A5-C82F-452F-80D0-84652024CDA1}" type="parTrans" cxnId="{85485035-43BA-4C13-A3FD-B9A567DBC805}">
      <dgm:prSet/>
      <dgm:spPr/>
      <dgm:t>
        <a:bodyPr/>
        <a:lstStyle/>
        <a:p>
          <a:endParaRPr lang="en-US"/>
        </a:p>
      </dgm:t>
    </dgm:pt>
    <dgm:pt modelId="{CE31C821-F61D-44C2-84DA-5789C0C09B93}" type="sibTrans" cxnId="{85485035-43BA-4C13-A3FD-B9A567DBC805}">
      <dgm:prSet/>
      <dgm:spPr/>
      <dgm:t>
        <a:bodyPr/>
        <a:lstStyle/>
        <a:p>
          <a:endParaRPr lang="en-US"/>
        </a:p>
      </dgm:t>
    </dgm:pt>
    <dgm:pt modelId="{FEFC5372-64DA-4C74-88A0-2E25523CFD2D}">
      <dgm:prSet phldrT="[Text]" custT="1"/>
      <dgm:spPr>
        <a:ln w="38100">
          <a:solidFill>
            <a:schemeClr val="accent2"/>
          </a:solidFill>
        </a:ln>
      </dgm:spPr>
      <dgm:t>
        <a:bodyPr/>
        <a:lstStyle/>
        <a:p>
          <a:r>
            <a:rPr lang="en-US" sz="2000" b="0" i="0" dirty="0"/>
            <a:t>Adherence to Strict Grammatical Rules.</a:t>
          </a:r>
          <a:endParaRPr lang="en-US" sz="2000" dirty="0"/>
        </a:p>
      </dgm:t>
    </dgm:pt>
    <dgm:pt modelId="{A3AB7EE8-3631-4275-8694-B6D01B08B141}" type="parTrans" cxnId="{C45B1BD1-B974-4711-BF1B-42ABC969AFDB}">
      <dgm:prSet/>
      <dgm:spPr/>
      <dgm:t>
        <a:bodyPr/>
        <a:lstStyle/>
        <a:p>
          <a:endParaRPr lang="en-US"/>
        </a:p>
      </dgm:t>
    </dgm:pt>
    <dgm:pt modelId="{F31EEC86-6F76-40CF-8316-0DCFB80E7C24}" type="sibTrans" cxnId="{C45B1BD1-B974-4711-BF1B-42ABC969AFDB}">
      <dgm:prSet/>
      <dgm:spPr/>
      <dgm:t>
        <a:bodyPr/>
        <a:lstStyle/>
        <a:p>
          <a:endParaRPr lang="en-US"/>
        </a:p>
      </dgm:t>
    </dgm:pt>
    <dgm:pt modelId="{F6A17583-6351-4384-9150-EACE420ADBE5}">
      <dgm:prSet phldrT="[Text]" custT="1"/>
      <dgm:spPr>
        <a:ln w="38100">
          <a:solidFill>
            <a:schemeClr val="accent2"/>
          </a:solidFill>
        </a:ln>
      </dgm:spPr>
      <dgm:t>
        <a:bodyPr/>
        <a:lstStyle/>
        <a:p>
          <a:r>
            <a:rPr lang="en-US" sz="2000" b="0" i="0" dirty="0"/>
            <a:t>Religious Significance and Unique Dictionary.</a:t>
          </a:r>
          <a:endParaRPr lang="en-US" sz="2000" dirty="0"/>
        </a:p>
      </dgm:t>
    </dgm:pt>
    <dgm:pt modelId="{D175AE8D-CBA3-426B-AF7B-DFB344C1D112}" type="parTrans" cxnId="{543D426F-3BB0-497E-88A5-679179308974}">
      <dgm:prSet/>
      <dgm:spPr/>
      <dgm:t>
        <a:bodyPr/>
        <a:lstStyle/>
        <a:p>
          <a:endParaRPr lang="en-US"/>
        </a:p>
      </dgm:t>
    </dgm:pt>
    <dgm:pt modelId="{4F19C413-E2F5-4E36-ACAE-1A0A74D595E5}" type="sibTrans" cxnId="{543D426F-3BB0-497E-88A5-679179308974}">
      <dgm:prSet/>
      <dgm:spPr/>
      <dgm:t>
        <a:bodyPr/>
        <a:lstStyle/>
        <a:p>
          <a:endParaRPr lang="en-US"/>
        </a:p>
      </dgm:t>
    </dgm:pt>
    <dgm:pt modelId="{436CD760-80D3-42C3-8D3B-30DE7162C806}">
      <dgm:prSet phldrT="[Text]" custT="1"/>
      <dgm:spPr>
        <a:ln w="38100">
          <a:solidFill>
            <a:schemeClr val="accent6">
              <a:lumMod val="75000"/>
            </a:schemeClr>
          </a:solidFill>
        </a:ln>
      </dgm:spPr>
      <dgm:t>
        <a:bodyPr/>
        <a:lstStyle/>
        <a:p>
          <a:r>
            <a:rPr lang="en-US" sz="2000" b="0" i="0" dirty="0"/>
            <a:t>Linguistic Authorities and Standardization.</a:t>
          </a:r>
          <a:endParaRPr lang="en-US" sz="2000" dirty="0"/>
        </a:p>
      </dgm:t>
    </dgm:pt>
    <dgm:pt modelId="{7E300BD3-32E3-4319-B5A1-A6B84F394C75}" type="parTrans" cxnId="{ED8C3931-CF94-4BFF-A62A-69A95B9D3B83}">
      <dgm:prSet/>
      <dgm:spPr/>
      <dgm:t>
        <a:bodyPr/>
        <a:lstStyle/>
        <a:p>
          <a:endParaRPr lang="en-US"/>
        </a:p>
      </dgm:t>
    </dgm:pt>
    <dgm:pt modelId="{6661F352-9C09-4383-8760-BD712434FCE9}" type="sibTrans" cxnId="{ED8C3931-CF94-4BFF-A62A-69A95B9D3B83}">
      <dgm:prSet/>
      <dgm:spPr/>
      <dgm:t>
        <a:bodyPr/>
        <a:lstStyle/>
        <a:p>
          <a:endParaRPr lang="en-US"/>
        </a:p>
      </dgm:t>
    </dgm:pt>
    <dgm:pt modelId="{71BCDAE0-C1D1-4997-9003-51DF621CA5E6}">
      <dgm:prSet phldrT="[Text]" custT="1"/>
      <dgm:spPr>
        <a:ln w="38100">
          <a:solidFill>
            <a:schemeClr val="accent6">
              <a:lumMod val="75000"/>
            </a:schemeClr>
          </a:solidFill>
        </a:ln>
      </dgm:spPr>
      <dgm:t>
        <a:bodyPr/>
        <a:lstStyle/>
        <a:p>
          <a:r>
            <a:rPr lang="en-US" sz="2000" b="0" i="0" dirty="0"/>
            <a:t>Uniformity in Written Communication.</a:t>
          </a:r>
          <a:endParaRPr lang="en-US" sz="2000" dirty="0"/>
        </a:p>
      </dgm:t>
    </dgm:pt>
    <dgm:pt modelId="{1356CC93-5C90-4E37-BFD8-E336E1C739A6}" type="parTrans" cxnId="{49A87233-A096-45A9-90E2-3AA5456512A1}">
      <dgm:prSet/>
      <dgm:spPr/>
      <dgm:t>
        <a:bodyPr/>
        <a:lstStyle/>
        <a:p>
          <a:endParaRPr lang="en-US"/>
        </a:p>
      </dgm:t>
    </dgm:pt>
    <dgm:pt modelId="{80F6C6BB-59F9-4AEE-92B0-E592319DE94F}" type="sibTrans" cxnId="{49A87233-A096-45A9-90E2-3AA5456512A1}">
      <dgm:prSet/>
      <dgm:spPr/>
      <dgm:t>
        <a:bodyPr/>
        <a:lstStyle/>
        <a:p>
          <a:endParaRPr lang="en-US"/>
        </a:p>
      </dgm:t>
    </dgm:pt>
    <dgm:pt modelId="{70D50F08-21E8-472B-A009-7BA94BA0538C}">
      <dgm:prSet phldrT="[Text]" custT="1"/>
      <dgm:spPr>
        <a:ln w="38100" cmpd="sng">
          <a:solidFill>
            <a:schemeClr val="accent5">
              <a:lumMod val="75000"/>
            </a:schemeClr>
          </a:solidFill>
        </a:ln>
      </dgm:spPr>
      <dgm:t>
        <a:bodyPr/>
        <a:lstStyle/>
        <a:p>
          <a:r>
            <a:rPr lang="en-US" sz="1800" b="0" i="0" dirty="0"/>
            <a:t>Organic Evolution within Communities.</a:t>
          </a:r>
          <a:endParaRPr lang="en-US" sz="1800" dirty="0"/>
        </a:p>
      </dgm:t>
    </dgm:pt>
    <dgm:pt modelId="{A0CF4A91-38F7-4FD5-A32E-E367785FB29E}" type="parTrans" cxnId="{74AE2928-935A-4405-89E2-90E2407ACC30}">
      <dgm:prSet/>
      <dgm:spPr/>
      <dgm:t>
        <a:bodyPr/>
        <a:lstStyle/>
        <a:p>
          <a:endParaRPr lang="en-US"/>
        </a:p>
      </dgm:t>
    </dgm:pt>
    <dgm:pt modelId="{DD760F3B-7D0C-4DF1-85DA-7CE43568F747}" type="sibTrans" cxnId="{74AE2928-935A-4405-89E2-90E2407ACC30}">
      <dgm:prSet/>
      <dgm:spPr/>
      <dgm:t>
        <a:bodyPr/>
        <a:lstStyle/>
        <a:p>
          <a:endParaRPr lang="en-US"/>
        </a:p>
      </dgm:t>
    </dgm:pt>
    <dgm:pt modelId="{DFB97E9B-BE40-4A64-8CE5-301BB8BF634A}">
      <dgm:prSet phldrT="[Text]" custT="1"/>
      <dgm:spPr>
        <a:ln w="38100" cmpd="sng">
          <a:solidFill>
            <a:schemeClr val="accent5">
              <a:lumMod val="75000"/>
            </a:schemeClr>
          </a:solidFill>
        </a:ln>
      </dgm:spPr>
      <dgm:t>
        <a:bodyPr/>
        <a:lstStyle/>
        <a:p>
          <a:r>
            <a:rPr lang="en-US" sz="1800" b="0" i="0" dirty="0"/>
            <a:t>Lacks of the formal recognition and standardized grammar rules.</a:t>
          </a:r>
          <a:endParaRPr lang="en-US" sz="1800" dirty="0"/>
        </a:p>
      </dgm:t>
    </dgm:pt>
    <dgm:pt modelId="{163AE5C7-523B-47DB-A26F-F1DEA9DE5C19}" type="parTrans" cxnId="{E842AB38-24DA-456E-868A-80A9DBE215C2}">
      <dgm:prSet/>
      <dgm:spPr/>
      <dgm:t>
        <a:bodyPr/>
        <a:lstStyle/>
        <a:p>
          <a:endParaRPr lang="en-US"/>
        </a:p>
      </dgm:t>
    </dgm:pt>
    <dgm:pt modelId="{601D75DC-29F7-4DBC-A619-292A5198C5CD}" type="sibTrans" cxnId="{E842AB38-24DA-456E-868A-80A9DBE215C2}">
      <dgm:prSet/>
      <dgm:spPr/>
      <dgm:t>
        <a:bodyPr/>
        <a:lstStyle/>
        <a:p>
          <a:endParaRPr lang="en-US"/>
        </a:p>
      </dgm:t>
    </dgm:pt>
    <dgm:pt modelId="{28516F04-E67F-4404-B293-AAC26B35A090}" type="pres">
      <dgm:prSet presAssocID="{96EC15F2-8311-42E8-B7DD-A54C9587C239}" presName="linearFlow" presStyleCnt="0">
        <dgm:presLayoutVars>
          <dgm:dir/>
          <dgm:animLvl val="lvl"/>
          <dgm:resizeHandles val="exact"/>
        </dgm:presLayoutVars>
      </dgm:prSet>
      <dgm:spPr/>
    </dgm:pt>
    <dgm:pt modelId="{93A17BC9-7586-41C7-BCB3-E0592686EA51}" type="pres">
      <dgm:prSet presAssocID="{00A028D8-50D6-4541-A8D1-29A191EE3538}" presName="composite" presStyleCnt="0"/>
      <dgm:spPr/>
    </dgm:pt>
    <dgm:pt modelId="{DA9BDE03-BC55-4ABA-8168-E02E7F25F0FC}" type="pres">
      <dgm:prSet presAssocID="{00A028D8-50D6-4541-A8D1-29A191EE3538}" presName="parentText" presStyleLbl="alignNode1" presStyleIdx="0" presStyleCnt="3" custScaleY="141620" custLinFactNeighborX="-3167" custLinFactNeighborY="0">
        <dgm:presLayoutVars>
          <dgm:chMax val="1"/>
          <dgm:bulletEnabled val="1"/>
        </dgm:presLayoutVars>
      </dgm:prSet>
      <dgm:spPr/>
    </dgm:pt>
    <dgm:pt modelId="{CDDD5786-617C-4822-A769-1474EFECAFBA}" type="pres">
      <dgm:prSet presAssocID="{00A028D8-50D6-4541-A8D1-29A191EE3538}" presName="descendantText" presStyleLbl="alignAcc1" presStyleIdx="0" presStyleCnt="3" custLinFactNeighborX="-495" custLinFactNeighborY="0">
        <dgm:presLayoutVars>
          <dgm:bulletEnabled val="1"/>
        </dgm:presLayoutVars>
      </dgm:prSet>
      <dgm:spPr/>
    </dgm:pt>
    <dgm:pt modelId="{06C7572E-83EF-4A59-A01C-C31CECD6C80F}" type="pres">
      <dgm:prSet presAssocID="{EAFD6C92-28E7-4C82-B68C-383AD677BAA0}" presName="sp" presStyleCnt="0"/>
      <dgm:spPr/>
    </dgm:pt>
    <dgm:pt modelId="{97E44FA0-87D9-43CC-9ED8-B9A494004E37}" type="pres">
      <dgm:prSet presAssocID="{0099ED57-F721-4D91-BB87-995D99D5C37B}" presName="composite" presStyleCnt="0"/>
      <dgm:spPr/>
    </dgm:pt>
    <dgm:pt modelId="{8C2C5A42-1397-4384-A9D8-6220019B29F4}" type="pres">
      <dgm:prSet presAssocID="{0099ED57-F721-4D91-BB87-995D99D5C37B}" presName="parentText" presStyleLbl="alignNode1" presStyleIdx="1" presStyleCnt="3" custScaleY="113034">
        <dgm:presLayoutVars>
          <dgm:chMax val="1"/>
          <dgm:bulletEnabled val="1"/>
        </dgm:presLayoutVars>
      </dgm:prSet>
      <dgm:spPr/>
    </dgm:pt>
    <dgm:pt modelId="{1D5CDDD1-EF2E-4C6D-AFC2-419C02A4C784}" type="pres">
      <dgm:prSet presAssocID="{0099ED57-F721-4D91-BB87-995D99D5C37B}" presName="descendantText" presStyleLbl="alignAcc1" presStyleIdx="1" presStyleCnt="3">
        <dgm:presLayoutVars>
          <dgm:bulletEnabled val="1"/>
        </dgm:presLayoutVars>
      </dgm:prSet>
      <dgm:spPr/>
    </dgm:pt>
    <dgm:pt modelId="{2F11B0ED-20C2-4F41-B095-4689759D0E76}" type="pres">
      <dgm:prSet presAssocID="{8654C972-C583-4268-BF62-AE3885AAE092}" presName="sp" presStyleCnt="0"/>
      <dgm:spPr/>
    </dgm:pt>
    <dgm:pt modelId="{2D2A2541-205C-4BA8-A56D-B70A6B696545}" type="pres">
      <dgm:prSet presAssocID="{CBB08AEE-1870-49E4-A5A0-3A3257DDB135}" presName="composite" presStyleCnt="0"/>
      <dgm:spPr/>
    </dgm:pt>
    <dgm:pt modelId="{5810B8F7-7FDF-4030-BA04-2430E0339395}" type="pres">
      <dgm:prSet presAssocID="{CBB08AEE-1870-49E4-A5A0-3A3257DDB135}" presName="parentText" presStyleLbl="alignNode1" presStyleIdx="2" presStyleCnt="3" custScaleY="110223" custLinFactNeighborY="0">
        <dgm:presLayoutVars>
          <dgm:chMax val="1"/>
          <dgm:bulletEnabled val="1"/>
        </dgm:presLayoutVars>
      </dgm:prSet>
      <dgm:spPr/>
    </dgm:pt>
    <dgm:pt modelId="{BD715426-4F3F-40B9-91B4-704A2DA38CD6}" type="pres">
      <dgm:prSet presAssocID="{CBB08AEE-1870-49E4-A5A0-3A3257DDB135}" presName="descendantText" presStyleLbl="alignAcc1" presStyleIdx="2" presStyleCnt="3" custScaleY="113293" custLinFactNeighborX="0" custLinFactNeighborY="-5070">
        <dgm:presLayoutVars>
          <dgm:bulletEnabled val="1"/>
        </dgm:presLayoutVars>
      </dgm:prSet>
      <dgm:spPr/>
    </dgm:pt>
  </dgm:ptLst>
  <dgm:cxnLst>
    <dgm:cxn modelId="{5CE88E10-0C16-4210-8FE4-1FC0C5D366D6}" type="presOf" srcId="{526EF585-E4A0-4FB7-A291-6C9E8F38CCFB}" destId="{CDDD5786-617C-4822-A769-1474EFECAFBA}" srcOrd="0" destOrd="0" presId="urn:microsoft.com/office/officeart/2005/8/layout/chevron2"/>
    <dgm:cxn modelId="{5DBFEA11-52C5-463A-A376-7E0F10A0B15F}" type="presOf" srcId="{0099ED57-F721-4D91-BB87-995D99D5C37B}" destId="{8C2C5A42-1397-4384-A9D8-6220019B29F4}" srcOrd="0" destOrd="0" presId="urn:microsoft.com/office/officeart/2005/8/layout/chevron2"/>
    <dgm:cxn modelId="{ECFF0612-3C4E-4466-AFCC-387EDB5CE9B5}" srcId="{00A028D8-50D6-4541-A8D1-29A191EE3538}" destId="{526EF585-E4A0-4FB7-A291-6C9E8F38CCFB}" srcOrd="0" destOrd="0" parTransId="{71633EE7-8865-4113-BF7D-0DCE409FB369}" sibTransId="{72195394-C57E-42ED-AE18-A8D3D85FF575}"/>
    <dgm:cxn modelId="{E253B41A-1244-4EEA-BC3C-4046B09122FC}" srcId="{0099ED57-F721-4D91-BB87-995D99D5C37B}" destId="{8C572B42-D830-41D9-9C7C-D19CF0B48F1A}" srcOrd="0" destOrd="0" parTransId="{C4203342-4A8B-44DF-A9F8-86AACE8DD6D5}" sibTransId="{254406D9-C30D-453C-8C76-8B968EAC4389}"/>
    <dgm:cxn modelId="{BCF61023-6ED3-4877-A9C9-2A5D4D47D3FF}" type="presOf" srcId="{BE9AA95C-A878-4CF7-953D-8890581FA53F}" destId="{BD715426-4F3F-40B9-91B4-704A2DA38CD6}" srcOrd="0" destOrd="0" presId="urn:microsoft.com/office/officeart/2005/8/layout/chevron2"/>
    <dgm:cxn modelId="{74AE2928-935A-4405-89E2-90E2407ACC30}" srcId="{CBB08AEE-1870-49E4-A5A0-3A3257DDB135}" destId="{70D50F08-21E8-472B-A009-7BA94BA0538C}" srcOrd="1" destOrd="0" parTransId="{A0CF4A91-38F7-4FD5-A32E-E367785FB29E}" sibTransId="{DD760F3B-7D0C-4DF1-85DA-7CE43568F747}"/>
    <dgm:cxn modelId="{802DFB29-42D0-42E8-A266-F0048A79911D}" type="presOf" srcId="{8C572B42-D830-41D9-9C7C-D19CF0B48F1A}" destId="{1D5CDDD1-EF2E-4C6D-AFC2-419C02A4C784}" srcOrd="0" destOrd="0" presId="urn:microsoft.com/office/officeart/2005/8/layout/chevron2"/>
    <dgm:cxn modelId="{AE4A602B-87A7-4F0E-944C-B50A93EFBE2C}" srcId="{96EC15F2-8311-42E8-B7DD-A54C9587C239}" destId="{00A028D8-50D6-4541-A8D1-29A191EE3538}" srcOrd="0" destOrd="0" parTransId="{96BD2C1E-737A-4E91-ABC2-F8E0491E0CC3}" sibTransId="{EAFD6C92-28E7-4C82-B68C-383AD677BAA0}"/>
    <dgm:cxn modelId="{202D582E-C3E3-4272-AA1C-368659341E79}" srcId="{96EC15F2-8311-42E8-B7DD-A54C9587C239}" destId="{CBB08AEE-1870-49E4-A5A0-3A3257DDB135}" srcOrd="2" destOrd="0" parTransId="{A17B968D-F3E9-427E-BF42-09D344A52519}" sibTransId="{5AFC5C8A-4CE3-4E6E-920F-213E53FCFFB0}"/>
    <dgm:cxn modelId="{6A39EC30-5D8E-466B-94B0-8471CA9D1296}" type="presOf" srcId="{CBB08AEE-1870-49E4-A5A0-3A3257DDB135}" destId="{5810B8F7-7FDF-4030-BA04-2430E0339395}" srcOrd="0" destOrd="0" presId="urn:microsoft.com/office/officeart/2005/8/layout/chevron2"/>
    <dgm:cxn modelId="{ED8C3931-CF94-4BFF-A62A-69A95B9D3B83}" srcId="{0099ED57-F721-4D91-BB87-995D99D5C37B}" destId="{436CD760-80D3-42C3-8D3B-30DE7162C806}" srcOrd="1" destOrd="0" parTransId="{7E300BD3-32E3-4319-B5A1-A6B84F394C75}" sibTransId="{6661F352-9C09-4383-8760-BD712434FCE9}"/>
    <dgm:cxn modelId="{49A87233-A096-45A9-90E2-3AA5456512A1}" srcId="{0099ED57-F721-4D91-BB87-995D99D5C37B}" destId="{71BCDAE0-C1D1-4997-9003-51DF621CA5E6}" srcOrd="2" destOrd="0" parTransId="{1356CC93-5C90-4E37-BFD8-E336E1C739A6}" sibTransId="{80F6C6BB-59F9-4AEE-92B0-E592319DE94F}"/>
    <dgm:cxn modelId="{85485035-43BA-4C13-A3FD-B9A567DBC805}" srcId="{CBB08AEE-1870-49E4-A5A0-3A3257DDB135}" destId="{BE9AA95C-A878-4CF7-953D-8890581FA53F}" srcOrd="0" destOrd="0" parTransId="{0BA6D4A5-C82F-452F-80D0-84652024CDA1}" sibTransId="{CE31C821-F61D-44C2-84DA-5789C0C09B93}"/>
    <dgm:cxn modelId="{E842AB38-24DA-456E-868A-80A9DBE215C2}" srcId="{CBB08AEE-1870-49E4-A5A0-3A3257DDB135}" destId="{DFB97E9B-BE40-4A64-8CE5-301BB8BF634A}" srcOrd="2" destOrd="0" parTransId="{163AE5C7-523B-47DB-A26F-F1DEA9DE5C19}" sibTransId="{601D75DC-29F7-4DBC-A619-292A5198C5CD}"/>
    <dgm:cxn modelId="{54BF0E5E-A593-4E23-A63A-EB0DE874051E}" type="presOf" srcId="{F6A17583-6351-4384-9150-EACE420ADBE5}" destId="{CDDD5786-617C-4822-A769-1474EFECAFBA}" srcOrd="0" destOrd="2" presId="urn:microsoft.com/office/officeart/2005/8/layout/chevron2"/>
    <dgm:cxn modelId="{98AC506C-0BCB-4197-B836-339CB7847060}" type="presOf" srcId="{96EC15F2-8311-42E8-B7DD-A54C9587C239}" destId="{28516F04-E67F-4404-B293-AAC26B35A090}" srcOrd="0" destOrd="0" presId="urn:microsoft.com/office/officeart/2005/8/layout/chevron2"/>
    <dgm:cxn modelId="{4084564C-496B-4086-8BF4-8F03D1E63646}" type="presOf" srcId="{71BCDAE0-C1D1-4997-9003-51DF621CA5E6}" destId="{1D5CDDD1-EF2E-4C6D-AFC2-419C02A4C784}" srcOrd="0" destOrd="2" presId="urn:microsoft.com/office/officeart/2005/8/layout/chevron2"/>
    <dgm:cxn modelId="{3E65DC6E-25B6-40C6-ACFC-AE25A71C1A4E}" type="presOf" srcId="{00A028D8-50D6-4541-A8D1-29A191EE3538}" destId="{DA9BDE03-BC55-4ABA-8168-E02E7F25F0FC}" srcOrd="0" destOrd="0" presId="urn:microsoft.com/office/officeart/2005/8/layout/chevron2"/>
    <dgm:cxn modelId="{543D426F-3BB0-497E-88A5-679179308974}" srcId="{00A028D8-50D6-4541-A8D1-29A191EE3538}" destId="{F6A17583-6351-4384-9150-EACE420ADBE5}" srcOrd="2" destOrd="0" parTransId="{D175AE8D-CBA3-426B-AF7B-DFB344C1D112}" sibTransId="{4F19C413-E2F5-4E36-ACAE-1A0A74D595E5}"/>
    <dgm:cxn modelId="{7285FB57-385D-4FC0-BDEB-60759387B727}" type="presOf" srcId="{DFB97E9B-BE40-4A64-8CE5-301BB8BF634A}" destId="{BD715426-4F3F-40B9-91B4-704A2DA38CD6}" srcOrd="0" destOrd="2" presId="urn:microsoft.com/office/officeart/2005/8/layout/chevron2"/>
    <dgm:cxn modelId="{C9AFB68A-AE5E-4835-B90C-CF5362BE3887}" type="presOf" srcId="{70D50F08-21E8-472B-A009-7BA94BA0538C}" destId="{BD715426-4F3F-40B9-91B4-704A2DA38CD6}" srcOrd="0" destOrd="1" presId="urn:microsoft.com/office/officeart/2005/8/layout/chevron2"/>
    <dgm:cxn modelId="{C45B1BD1-B974-4711-BF1B-42ABC969AFDB}" srcId="{00A028D8-50D6-4541-A8D1-29A191EE3538}" destId="{FEFC5372-64DA-4C74-88A0-2E25523CFD2D}" srcOrd="1" destOrd="0" parTransId="{A3AB7EE8-3631-4275-8694-B6D01B08B141}" sibTransId="{F31EEC86-6F76-40CF-8316-0DCFB80E7C24}"/>
    <dgm:cxn modelId="{3ACEF5E5-201F-4F8E-9667-9D5A1C60D841}" type="presOf" srcId="{436CD760-80D3-42C3-8D3B-30DE7162C806}" destId="{1D5CDDD1-EF2E-4C6D-AFC2-419C02A4C784}" srcOrd="0" destOrd="1" presId="urn:microsoft.com/office/officeart/2005/8/layout/chevron2"/>
    <dgm:cxn modelId="{B2306DEA-31D9-4AA3-9E51-0FD9D87383E5}" type="presOf" srcId="{FEFC5372-64DA-4C74-88A0-2E25523CFD2D}" destId="{CDDD5786-617C-4822-A769-1474EFECAFBA}" srcOrd="0" destOrd="1" presId="urn:microsoft.com/office/officeart/2005/8/layout/chevron2"/>
    <dgm:cxn modelId="{A06A74FC-6760-455F-94C0-D4B13FB3019C}" srcId="{96EC15F2-8311-42E8-B7DD-A54C9587C239}" destId="{0099ED57-F721-4D91-BB87-995D99D5C37B}" srcOrd="1" destOrd="0" parTransId="{A4F06484-8EA7-4EBE-A43F-6A901F91F19D}" sibTransId="{8654C972-C583-4268-BF62-AE3885AAE092}"/>
    <dgm:cxn modelId="{E076B53D-BDDE-4354-9CA0-8679E2ABDC32}" type="presParOf" srcId="{28516F04-E67F-4404-B293-AAC26B35A090}" destId="{93A17BC9-7586-41C7-BCB3-E0592686EA51}" srcOrd="0" destOrd="0" presId="urn:microsoft.com/office/officeart/2005/8/layout/chevron2"/>
    <dgm:cxn modelId="{52E9BF4C-B3D6-44AB-97D1-027F55AF6E2D}" type="presParOf" srcId="{93A17BC9-7586-41C7-BCB3-E0592686EA51}" destId="{DA9BDE03-BC55-4ABA-8168-E02E7F25F0FC}" srcOrd="0" destOrd="0" presId="urn:microsoft.com/office/officeart/2005/8/layout/chevron2"/>
    <dgm:cxn modelId="{89D1AEAB-FA2B-4201-AA4B-4E2AA9B64122}" type="presParOf" srcId="{93A17BC9-7586-41C7-BCB3-E0592686EA51}" destId="{CDDD5786-617C-4822-A769-1474EFECAFBA}" srcOrd="1" destOrd="0" presId="urn:microsoft.com/office/officeart/2005/8/layout/chevron2"/>
    <dgm:cxn modelId="{3682A45D-26A8-41C8-B61F-5816BB5C6DB8}" type="presParOf" srcId="{28516F04-E67F-4404-B293-AAC26B35A090}" destId="{06C7572E-83EF-4A59-A01C-C31CECD6C80F}" srcOrd="1" destOrd="0" presId="urn:microsoft.com/office/officeart/2005/8/layout/chevron2"/>
    <dgm:cxn modelId="{1AC239EF-0CE3-4F3B-A191-1AD33ACFEDA0}" type="presParOf" srcId="{28516F04-E67F-4404-B293-AAC26B35A090}" destId="{97E44FA0-87D9-43CC-9ED8-B9A494004E37}" srcOrd="2" destOrd="0" presId="urn:microsoft.com/office/officeart/2005/8/layout/chevron2"/>
    <dgm:cxn modelId="{477ACC2A-0C93-4E8F-BFEB-C122413E459D}" type="presParOf" srcId="{97E44FA0-87D9-43CC-9ED8-B9A494004E37}" destId="{8C2C5A42-1397-4384-A9D8-6220019B29F4}" srcOrd="0" destOrd="0" presId="urn:microsoft.com/office/officeart/2005/8/layout/chevron2"/>
    <dgm:cxn modelId="{47463121-4A57-42AC-81B1-878016724881}" type="presParOf" srcId="{97E44FA0-87D9-43CC-9ED8-B9A494004E37}" destId="{1D5CDDD1-EF2E-4C6D-AFC2-419C02A4C784}" srcOrd="1" destOrd="0" presId="urn:microsoft.com/office/officeart/2005/8/layout/chevron2"/>
    <dgm:cxn modelId="{ACBB5AFF-0CE4-42C8-96CC-A2147CC374BC}" type="presParOf" srcId="{28516F04-E67F-4404-B293-AAC26B35A090}" destId="{2F11B0ED-20C2-4F41-B095-4689759D0E76}" srcOrd="3" destOrd="0" presId="urn:microsoft.com/office/officeart/2005/8/layout/chevron2"/>
    <dgm:cxn modelId="{897AF5F4-EF68-4F0B-8C1F-960795729EB7}" type="presParOf" srcId="{28516F04-E67F-4404-B293-AAC26B35A090}" destId="{2D2A2541-205C-4BA8-A56D-B70A6B696545}" srcOrd="4" destOrd="0" presId="urn:microsoft.com/office/officeart/2005/8/layout/chevron2"/>
    <dgm:cxn modelId="{9B0A5D5E-666E-44B7-923A-82AE4F0512C1}" type="presParOf" srcId="{2D2A2541-205C-4BA8-A56D-B70A6B696545}" destId="{5810B8F7-7FDF-4030-BA04-2430E0339395}" srcOrd="0" destOrd="0" presId="urn:microsoft.com/office/officeart/2005/8/layout/chevron2"/>
    <dgm:cxn modelId="{2DD20236-5113-471C-A1A7-A6216A454733}" type="presParOf" srcId="{2D2A2541-205C-4BA8-A56D-B70A6B696545}" destId="{BD715426-4F3F-40B9-91B4-704A2DA38CD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9F5D4-41A5-4963-AE65-01D81ABF056A}">
      <dsp:nvSpPr>
        <dsp:cNvPr id="0" name=""/>
        <dsp:cNvSpPr/>
      </dsp:nvSpPr>
      <dsp:spPr>
        <a:xfrm>
          <a:off x="2876510" y="-96286"/>
          <a:ext cx="2427013" cy="1718575"/>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34565C-E993-45F4-9E2F-2330B6CEE956}">
      <dsp:nvSpPr>
        <dsp:cNvPr id="0" name=""/>
        <dsp:cNvSpPr/>
      </dsp:nvSpPr>
      <dsp:spPr>
        <a:xfrm>
          <a:off x="3345696" y="401521"/>
          <a:ext cx="1596016" cy="680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Introduction</a:t>
          </a:r>
        </a:p>
      </dsp:txBody>
      <dsp:txXfrm>
        <a:off x="3345696" y="401521"/>
        <a:ext cx="1596016" cy="680805"/>
      </dsp:txXfrm>
    </dsp:sp>
    <dsp:sp modelId="{6E4A4F67-DD6A-4123-8086-3CD336DCA9C6}">
      <dsp:nvSpPr>
        <dsp:cNvPr id="0" name=""/>
        <dsp:cNvSpPr/>
      </dsp:nvSpPr>
      <dsp:spPr>
        <a:xfrm>
          <a:off x="1407208" y="862249"/>
          <a:ext cx="4695470" cy="1333428"/>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FF7176-C83B-4B3B-A854-FA9E85B72363}">
      <dsp:nvSpPr>
        <dsp:cNvPr id="0" name=""/>
        <dsp:cNvSpPr/>
      </dsp:nvSpPr>
      <dsp:spPr>
        <a:xfrm>
          <a:off x="1791082" y="1137576"/>
          <a:ext cx="2513840" cy="759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Arabic language &amp; Darija Dialect</a:t>
          </a:r>
        </a:p>
      </dsp:txBody>
      <dsp:txXfrm>
        <a:off x="1791082" y="1137576"/>
        <a:ext cx="2513840" cy="759534"/>
      </dsp:txXfrm>
    </dsp:sp>
    <dsp:sp modelId="{472EA82A-F1E5-442F-893A-49D2B9B03A0B}">
      <dsp:nvSpPr>
        <dsp:cNvPr id="0" name=""/>
        <dsp:cNvSpPr/>
      </dsp:nvSpPr>
      <dsp:spPr>
        <a:xfrm>
          <a:off x="2498123" y="1631714"/>
          <a:ext cx="3183788" cy="1333428"/>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3F8A53-2FF7-49F7-AAC6-04695937771C}">
      <dsp:nvSpPr>
        <dsp:cNvPr id="0" name=""/>
        <dsp:cNvSpPr/>
      </dsp:nvSpPr>
      <dsp:spPr>
        <a:xfrm>
          <a:off x="3102636" y="1823955"/>
          <a:ext cx="2621506" cy="891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Linguistic features</a:t>
          </a:r>
        </a:p>
      </dsp:txBody>
      <dsp:txXfrm>
        <a:off x="3102636" y="1823955"/>
        <a:ext cx="2621506" cy="891372"/>
      </dsp:txXfrm>
    </dsp:sp>
    <dsp:sp modelId="{BCD6CDFD-8DC7-4667-801A-AEF2744CAC21}">
      <dsp:nvSpPr>
        <dsp:cNvPr id="0" name=""/>
        <dsp:cNvSpPr/>
      </dsp:nvSpPr>
      <dsp:spPr>
        <a:xfrm>
          <a:off x="2048698" y="2399427"/>
          <a:ext cx="3341825" cy="1333428"/>
        </a:xfrm>
        <a:prstGeom prst="leftCircularArrow">
          <a:avLst>
            <a:gd name="adj1" fmla="val 10980"/>
            <a:gd name="adj2" fmla="val 1142322"/>
            <a:gd name="adj3" fmla="val 6300000"/>
            <a:gd name="adj4" fmla="val 189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BE39A-863A-44D7-9432-DAFBA92AD48B}">
      <dsp:nvSpPr>
        <dsp:cNvPr id="0" name=""/>
        <dsp:cNvSpPr/>
      </dsp:nvSpPr>
      <dsp:spPr>
        <a:xfrm>
          <a:off x="2444935" y="2829795"/>
          <a:ext cx="1759910" cy="479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Darija’s Challenge</a:t>
          </a:r>
        </a:p>
      </dsp:txBody>
      <dsp:txXfrm>
        <a:off x="2444935" y="2829795"/>
        <a:ext cx="1759910" cy="479435"/>
      </dsp:txXfrm>
    </dsp:sp>
    <dsp:sp modelId="{C8EBA3BE-7E19-4FBE-8A4D-272568A88777}">
      <dsp:nvSpPr>
        <dsp:cNvPr id="0" name=""/>
        <dsp:cNvSpPr/>
      </dsp:nvSpPr>
      <dsp:spPr>
        <a:xfrm>
          <a:off x="3111353" y="3165974"/>
          <a:ext cx="1957328" cy="1333428"/>
        </a:xfrm>
        <a:prstGeom prst="circularArrow">
          <a:avLst>
            <a:gd name="adj1" fmla="val 10980"/>
            <a:gd name="adj2" fmla="val 1142322"/>
            <a:gd name="adj3" fmla="val 4500000"/>
            <a:gd name="adj4" fmla="val 13500000"/>
            <a:gd name="adj5" fmla="val 125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22AA5-B94C-487F-83D9-17F25AD651B2}">
      <dsp:nvSpPr>
        <dsp:cNvPr id="0" name=""/>
        <dsp:cNvSpPr/>
      </dsp:nvSpPr>
      <dsp:spPr>
        <a:xfrm>
          <a:off x="3317154" y="3569952"/>
          <a:ext cx="2022944" cy="375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DiMorph</a:t>
          </a:r>
        </a:p>
      </dsp:txBody>
      <dsp:txXfrm>
        <a:off x="3317154" y="3569952"/>
        <a:ext cx="2022944" cy="375410"/>
      </dsp:txXfrm>
    </dsp:sp>
    <dsp:sp modelId="{1D2A5848-1F45-4A65-BDA1-891D628D1B22}">
      <dsp:nvSpPr>
        <dsp:cNvPr id="0" name=""/>
        <dsp:cNvSpPr/>
      </dsp:nvSpPr>
      <dsp:spPr>
        <a:xfrm>
          <a:off x="1799762" y="3933687"/>
          <a:ext cx="3839697" cy="1333428"/>
        </a:xfrm>
        <a:prstGeom prst="leftCircularArrow">
          <a:avLst>
            <a:gd name="adj1" fmla="val 10980"/>
            <a:gd name="adj2" fmla="val 1142322"/>
            <a:gd name="adj3" fmla="val 6300000"/>
            <a:gd name="adj4" fmla="val 189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1E7D0-B793-46D4-84FA-3B861F1472F2}">
      <dsp:nvSpPr>
        <dsp:cNvPr id="0" name=""/>
        <dsp:cNvSpPr/>
      </dsp:nvSpPr>
      <dsp:spPr>
        <a:xfrm>
          <a:off x="1995175" y="4190236"/>
          <a:ext cx="2641082" cy="636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Results &amp; discussion</a:t>
          </a:r>
        </a:p>
      </dsp:txBody>
      <dsp:txXfrm>
        <a:off x="1995175" y="4190236"/>
        <a:ext cx="2641082" cy="636777"/>
      </dsp:txXfrm>
    </dsp:sp>
    <dsp:sp modelId="{56389D72-5853-415B-8DEC-156712B11677}">
      <dsp:nvSpPr>
        <dsp:cNvPr id="0" name=""/>
        <dsp:cNvSpPr/>
      </dsp:nvSpPr>
      <dsp:spPr>
        <a:xfrm>
          <a:off x="2158297" y="4804926"/>
          <a:ext cx="3997470" cy="1146024"/>
        </a:xfrm>
        <a:prstGeom prst="blockArc">
          <a:avLst>
            <a:gd name="adj1" fmla="val 13500000"/>
            <a:gd name="adj2" fmla="val 10800000"/>
            <a:gd name="adj3" fmla="val 1274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DF63C-89DE-4E04-86D8-817B4669E3E0}">
      <dsp:nvSpPr>
        <dsp:cNvPr id="0" name=""/>
        <dsp:cNvSpPr/>
      </dsp:nvSpPr>
      <dsp:spPr>
        <a:xfrm>
          <a:off x="2437101" y="5113005"/>
          <a:ext cx="3305330" cy="514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Conclusions &amp; Perspectives</a:t>
          </a:r>
          <a:endParaRPr lang="en-US" sz="2000" kern="1200" dirty="0"/>
        </a:p>
      </dsp:txBody>
      <dsp:txXfrm>
        <a:off x="2437101" y="5113005"/>
        <a:ext cx="3305330" cy="514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BDE03-BC55-4ABA-8168-E02E7F25F0FC}">
      <dsp:nvSpPr>
        <dsp:cNvPr id="0" name=""/>
        <dsp:cNvSpPr/>
      </dsp:nvSpPr>
      <dsp:spPr>
        <a:xfrm rot="5400000">
          <a:off x="-90752" y="450499"/>
          <a:ext cx="2306433" cy="1097212"/>
        </a:xfrm>
        <a:prstGeom prst="chevron">
          <a:avLst/>
        </a:prstGeom>
        <a:solidFill>
          <a:schemeClr val="accent2">
            <a:hueOff val="0"/>
            <a:satOff val="0"/>
            <a:lumOff val="0"/>
            <a:alphaOff val="0"/>
          </a:schemeClr>
        </a:solidFill>
        <a:ln w="381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Classical Arabic </a:t>
          </a:r>
          <a:endParaRPr lang="en-US" sz="1800" kern="1200" dirty="0"/>
        </a:p>
      </dsp:txBody>
      <dsp:txXfrm rot="-5400000">
        <a:off x="513858" y="394495"/>
        <a:ext cx="1097212" cy="1209221"/>
      </dsp:txXfrm>
    </dsp:sp>
    <dsp:sp modelId="{CDDD5786-617C-4822-A769-1474EFECAFBA}">
      <dsp:nvSpPr>
        <dsp:cNvPr id="0" name=""/>
        <dsp:cNvSpPr/>
      </dsp:nvSpPr>
      <dsp:spPr>
        <a:xfrm rot="5400000">
          <a:off x="4073547" y="-2272296"/>
          <a:ext cx="1019376" cy="5933574"/>
        </a:xfrm>
        <a:prstGeom prst="round2SameRect">
          <a:avLst/>
        </a:prstGeom>
        <a:solidFill>
          <a:schemeClr val="lt1">
            <a:alpha val="90000"/>
            <a:hueOff val="0"/>
            <a:satOff val="0"/>
            <a:lumOff val="0"/>
            <a:alphaOff val="0"/>
          </a:schemeClr>
        </a:solidFill>
        <a:ln w="381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The Language of the Quran.</a:t>
          </a:r>
          <a:endParaRPr lang="en-US" sz="2000" kern="1200" dirty="0"/>
        </a:p>
        <a:p>
          <a:pPr marL="228600" lvl="1" indent="-228600" algn="l" defTabSz="889000">
            <a:lnSpc>
              <a:spcPct val="90000"/>
            </a:lnSpc>
            <a:spcBef>
              <a:spcPct val="0"/>
            </a:spcBef>
            <a:spcAft>
              <a:spcPct val="15000"/>
            </a:spcAft>
            <a:buChar char="•"/>
          </a:pPr>
          <a:r>
            <a:rPr lang="en-US" sz="2000" b="0" i="0" kern="1200" dirty="0"/>
            <a:t>Adherence to Strict Grammatical Rules.</a:t>
          </a:r>
          <a:endParaRPr lang="en-US" sz="2000" kern="1200" dirty="0"/>
        </a:p>
        <a:p>
          <a:pPr marL="228600" lvl="1" indent="-228600" algn="l" defTabSz="889000">
            <a:lnSpc>
              <a:spcPct val="90000"/>
            </a:lnSpc>
            <a:spcBef>
              <a:spcPct val="0"/>
            </a:spcBef>
            <a:spcAft>
              <a:spcPct val="15000"/>
            </a:spcAft>
            <a:buChar char="•"/>
          </a:pPr>
          <a:r>
            <a:rPr lang="en-US" sz="2000" b="0" i="0" kern="1200" dirty="0"/>
            <a:t>Religious Significance and Unique Dictionary.</a:t>
          </a:r>
          <a:endParaRPr lang="en-US" sz="2000" kern="1200" dirty="0"/>
        </a:p>
      </dsp:txBody>
      <dsp:txXfrm rot="-5400000">
        <a:off x="1616448" y="234565"/>
        <a:ext cx="5883812" cy="919852"/>
      </dsp:txXfrm>
    </dsp:sp>
    <dsp:sp modelId="{8C2C5A42-1397-4384-A9D8-6220019B29F4}">
      <dsp:nvSpPr>
        <dsp:cNvPr id="0" name=""/>
        <dsp:cNvSpPr/>
      </dsp:nvSpPr>
      <dsp:spPr>
        <a:xfrm rot="5400000">
          <a:off x="95874" y="2450099"/>
          <a:ext cx="2002677" cy="1097212"/>
        </a:xfrm>
        <a:prstGeom prst="chevron">
          <a:avLst/>
        </a:prstGeom>
        <a:solidFill>
          <a:schemeClr val="accent6">
            <a:lumMod val="75000"/>
          </a:schemeClr>
        </a:solidFill>
        <a:ln w="38100" cap="flat" cmpd="sng" algn="ctr">
          <a:solidFill>
            <a:schemeClr val="accent6">
              <a:lumMod val="7500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Modern Standard Arabic (MSA)</a:t>
          </a:r>
          <a:endParaRPr lang="en-US" sz="1600" kern="1200" dirty="0"/>
        </a:p>
      </dsp:txBody>
      <dsp:txXfrm rot="-5400000">
        <a:off x="548607" y="2545972"/>
        <a:ext cx="1097212" cy="905465"/>
      </dsp:txXfrm>
    </dsp:sp>
    <dsp:sp modelId="{1D5CDDD1-EF2E-4C6D-AFC2-419C02A4C784}">
      <dsp:nvSpPr>
        <dsp:cNvPr id="0" name=""/>
        <dsp:cNvSpPr/>
      </dsp:nvSpPr>
      <dsp:spPr>
        <a:xfrm rot="5400000">
          <a:off x="4042246" y="-283594"/>
          <a:ext cx="1140719" cy="5933574"/>
        </a:xfrm>
        <a:prstGeom prst="round2SameRect">
          <a:avLst/>
        </a:prstGeom>
        <a:solidFill>
          <a:schemeClr val="lt1">
            <a:alpha val="90000"/>
            <a:hueOff val="0"/>
            <a:satOff val="0"/>
            <a:lumOff val="0"/>
            <a:alphaOff val="0"/>
          </a:schemeClr>
        </a:solidFill>
        <a:ln w="381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Foundation in Classical Arabic.</a:t>
          </a:r>
          <a:endParaRPr lang="en-US" sz="2000" kern="1200" dirty="0"/>
        </a:p>
        <a:p>
          <a:pPr marL="228600" lvl="1" indent="-228600" algn="l" defTabSz="889000">
            <a:lnSpc>
              <a:spcPct val="90000"/>
            </a:lnSpc>
            <a:spcBef>
              <a:spcPct val="0"/>
            </a:spcBef>
            <a:spcAft>
              <a:spcPct val="15000"/>
            </a:spcAft>
            <a:buChar char="•"/>
          </a:pPr>
          <a:r>
            <a:rPr lang="en-US" sz="2000" b="0" i="0" kern="1200" dirty="0"/>
            <a:t>Linguistic Authorities and Standardization.</a:t>
          </a:r>
          <a:endParaRPr lang="en-US" sz="2000" kern="1200" dirty="0"/>
        </a:p>
        <a:p>
          <a:pPr marL="228600" lvl="1" indent="-228600" algn="l" defTabSz="889000">
            <a:lnSpc>
              <a:spcPct val="90000"/>
            </a:lnSpc>
            <a:spcBef>
              <a:spcPct val="0"/>
            </a:spcBef>
            <a:spcAft>
              <a:spcPct val="15000"/>
            </a:spcAft>
            <a:buChar char="•"/>
          </a:pPr>
          <a:r>
            <a:rPr lang="en-US" sz="2000" b="0" i="0" kern="1200" dirty="0"/>
            <a:t>Uniformity in Written Communication.</a:t>
          </a:r>
          <a:endParaRPr lang="en-US" sz="2000" kern="1200" dirty="0"/>
        </a:p>
      </dsp:txBody>
      <dsp:txXfrm rot="-5400000">
        <a:off x="1645819" y="2168518"/>
        <a:ext cx="5877889" cy="1029349"/>
      </dsp:txXfrm>
    </dsp:sp>
    <dsp:sp modelId="{5810B8F7-7FDF-4030-BA04-2430E0339395}">
      <dsp:nvSpPr>
        <dsp:cNvPr id="0" name=""/>
        <dsp:cNvSpPr/>
      </dsp:nvSpPr>
      <dsp:spPr>
        <a:xfrm rot="5400000">
          <a:off x="233369" y="4160327"/>
          <a:ext cx="1727687" cy="1097212"/>
        </a:xfrm>
        <a:prstGeom prst="chevron">
          <a:avLst/>
        </a:prstGeom>
        <a:solidFill>
          <a:schemeClr val="accent5">
            <a:lumMod val="7500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Arabic Dialects</a:t>
          </a:r>
          <a:endParaRPr lang="en-US" sz="1600" kern="1200" dirty="0"/>
        </a:p>
      </dsp:txBody>
      <dsp:txXfrm rot="-5400000">
        <a:off x="548607" y="4393695"/>
        <a:ext cx="1097212" cy="630475"/>
      </dsp:txXfrm>
    </dsp:sp>
    <dsp:sp modelId="{BD715426-4F3F-40B9-91B4-704A2DA38CD6}">
      <dsp:nvSpPr>
        <dsp:cNvPr id="0" name=""/>
        <dsp:cNvSpPr/>
      </dsp:nvSpPr>
      <dsp:spPr>
        <a:xfrm rot="5400000">
          <a:off x="3999634" y="1444611"/>
          <a:ext cx="1225944" cy="5933574"/>
        </a:xfrm>
        <a:prstGeom prst="round2SameRect">
          <a:avLst/>
        </a:prstGeom>
        <a:solidFill>
          <a:schemeClr val="lt1">
            <a:alpha val="90000"/>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Localization and Informality.</a:t>
          </a:r>
          <a:endParaRPr lang="en-US" sz="1800" kern="1200" dirty="0"/>
        </a:p>
        <a:p>
          <a:pPr marL="171450" lvl="1" indent="-171450" algn="l" defTabSz="800100">
            <a:lnSpc>
              <a:spcPct val="90000"/>
            </a:lnSpc>
            <a:spcBef>
              <a:spcPct val="0"/>
            </a:spcBef>
            <a:spcAft>
              <a:spcPct val="15000"/>
            </a:spcAft>
            <a:buChar char="•"/>
          </a:pPr>
          <a:r>
            <a:rPr lang="en-US" sz="1800" b="0" i="0" kern="1200" dirty="0"/>
            <a:t>Organic Evolution within Communities.</a:t>
          </a:r>
          <a:endParaRPr lang="en-US" sz="1800" kern="1200" dirty="0"/>
        </a:p>
        <a:p>
          <a:pPr marL="171450" lvl="1" indent="-171450" algn="l" defTabSz="800100">
            <a:lnSpc>
              <a:spcPct val="90000"/>
            </a:lnSpc>
            <a:spcBef>
              <a:spcPct val="0"/>
            </a:spcBef>
            <a:spcAft>
              <a:spcPct val="15000"/>
            </a:spcAft>
            <a:buChar char="•"/>
          </a:pPr>
          <a:r>
            <a:rPr lang="en-US" sz="1800" b="0" i="0" kern="1200" dirty="0"/>
            <a:t>Lacks of the formal recognition and standardized grammar rules.</a:t>
          </a:r>
          <a:endParaRPr lang="en-US" sz="1800" kern="1200" dirty="0"/>
        </a:p>
      </dsp:txBody>
      <dsp:txXfrm rot="-5400000">
        <a:off x="1645819" y="3858272"/>
        <a:ext cx="5873728" cy="110625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1FB5F-E713-4D31-A2AC-13791AE6311D}"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AA4BB-5F71-4227-A4AA-771797782F3C}" type="slidenum">
              <a:rPr lang="en-US" smtClean="0"/>
              <a:t>‹#›</a:t>
            </a:fld>
            <a:endParaRPr lang="en-US"/>
          </a:p>
        </p:txBody>
      </p:sp>
    </p:spTree>
    <p:extLst>
      <p:ext uri="{BB962C8B-B14F-4D97-AF65-F5344CB8AC3E}">
        <p14:creationId xmlns:p14="http://schemas.microsoft.com/office/powerpoint/2010/main" val="369007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Good evening, everyone. I'm Nadia Khlif, a PhD student specializing in Natural Language Processing, currently based in Morocco. Additionally, I'm a researcher at CNR-ILC in Pisa, Italy, where I contribute to the CWALM project (A Lexical Corpus-based Model of Contemporary Written Arabic). </a:t>
            </a:r>
          </a:p>
          <a:p>
            <a:pPr lvl="0" algn="l"/>
            <a:r>
              <a:rPr lang="en-US" sz="1200" b="0" i="0" kern="1200" dirty="0">
                <a:solidFill>
                  <a:schemeClr val="tx1"/>
                </a:solidFill>
                <a:effectLst/>
                <a:latin typeface="+mn-lt"/>
                <a:ea typeface="+mn-ea"/>
                <a:cs typeface="+mn-cs"/>
              </a:rPr>
              <a:t>I’m excited to have this opportunity to share our work on </a:t>
            </a:r>
            <a:r>
              <a:rPr lang="en-US" sz="1200" dirty="0">
                <a:latin typeface="Times New Roman"/>
                <a:ea typeface="Times New Roman"/>
                <a:cs typeface="Times New Roman"/>
                <a:sym typeface="Times New Roman"/>
              </a:rPr>
              <a:t>Challenges and Advances in Constructing of Corpora  And Linguistic Tools for the Moroccan Dialect</a:t>
            </a:r>
            <a:endParaRPr lang="en-US" sz="1200" dirty="0"/>
          </a:p>
          <a:p>
            <a:pPr algn="l"/>
            <a:endParaRPr lang="en-US" dirty="0"/>
          </a:p>
        </p:txBody>
      </p:sp>
      <p:sp>
        <p:nvSpPr>
          <p:cNvPr id="4" name="Slide Number Placeholder 3"/>
          <p:cNvSpPr>
            <a:spLocks noGrp="1"/>
          </p:cNvSpPr>
          <p:nvPr>
            <p:ph type="sldNum" sz="quarter" idx="5"/>
          </p:nvPr>
        </p:nvSpPr>
        <p:spPr/>
        <p:txBody>
          <a:bodyPr/>
          <a:lstStyle/>
          <a:p>
            <a:fld id="{9C2AA4BB-5F71-4227-A4AA-771797782F3C}" type="slidenum">
              <a:rPr lang="en-US" smtClean="0"/>
              <a:t>1</a:t>
            </a:fld>
            <a:endParaRPr lang="en-US"/>
          </a:p>
        </p:txBody>
      </p:sp>
    </p:spTree>
    <p:extLst>
      <p:ext uri="{BB962C8B-B14F-4D97-AF65-F5344CB8AC3E}">
        <p14:creationId xmlns:p14="http://schemas.microsoft.com/office/powerpoint/2010/main" val="2984184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On this slide, we highlight the challenges in working with Darija, which include limited linguistic resources, </a:t>
            </a:r>
          </a:p>
          <a:p>
            <a:pPr marL="0" lvl="0" indent="0" algn="l" rtl="0">
              <a:spcBef>
                <a:spcPts val="0"/>
              </a:spcBef>
              <a:spcAft>
                <a:spcPts val="0"/>
              </a:spcAft>
              <a:buNone/>
            </a:pPr>
            <a:r>
              <a:rPr lang="en-US" dirty="0"/>
              <a:t>especially annotated corpora and linguistic data.</a:t>
            </a:r>
            <a:endParaRPr dirty="0"/>
          </a:p>
        </p:txBody>
      </p:sp>
      <p:sp>
        <p:nvSpPr>
          <p:cNvPr id="400" name="Google Shape;40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mn-lt"/>
                <a:ea typeface="Calibri"/>
                <a:cs typeface="Calibri"/>
                <a:sym typeface="Calibri"/>
              </a:rPr>
              <a:t>Additionally, texts sourced from social media platforms present issues such as noise, informal language, and non-standardized spelling, posing challenges for data preprocessing and analysis. As this example present an elongation.</a:t>
            </a:r>
            <a:endParaRPr dirty="0"/>
          </a:p>
        </p:txBody>
      </p:sp>
      <p:sp>
        <p:nvSpPr>
          <p:cNvPr id="427" name="Google Shape;42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the inherent characteristics of Darija,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including the lack of orthographic and grammatical rules,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limited technologies in its early stages, which lead to the adoption of the Latin alphabet with a similar script representation to express unique Arabic sounds,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Regarding Darija, there is also a phenomenon of code-switching, which leads to some sounds that do not exist in the Arabic Latin script that cause users switch between scripts to represent the sounds, as in </a:t>
            </a:r>
            <a:endParaRPr dirty="0"/>
          </a:p>
        </p:txBody>
      </p:sp>
      <p:sp>
        <p:nvSpPr>
          <p:cNvPr id="427" name="Google Shape;42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82847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0" name="Google Shape;670;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This slide present the second version of DiMorph which consisted of three main phase, the two that we discover previously and the new phase is the post processing</a:t>
            </a: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 we've implemented a three-step analysis system to handle tokens not found:</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Code Switching: Utilizes MSA resources.</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Code Mixing: Integrates MSA with Darija clitics.</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Orthographic Variation: Concerns certain norms in spelling, which will be discussed later</a:t>
            </a:r>
            <a:endParaRPr dirty="0"/>
          </a:p>
        </p:txBody>
      </p:sp>
      <p:sp>
        <p:nvSpPr>
          <p:cNvPr id="671" name="Google Shape;671;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745219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consist of </a:t>
            </a:r>
          </a:p>
          <a:p>
            <a:r>
              <a:rPr lang="en-US" dirty="0"/>
              <a:t>The number 7 is replaced by the letter </a:t>
            </a:r>
            <a:r>
              <a:rPr lang="en-US" dirty="0" err="1"/>
              <a:t>Hae</a:t>
            </a:r>
            <a:r>
              <a:rPr lang="en-US" dirty="0"/>
              <a:t>, </a:t>
            </a:r>
          </a:p>
          <a:p>
            <a:r>
              <a:rPr lang="en-US" dirty="0"/>
              <a:t> the letter g is replaced by the Persian letter.</a:t>
            </a:r>
          </a:p>
        </p:txBody>
      </p:sp>
      <p:sp>
        <p:nvSpPr>
          <p:cNvPr id="4" name="Slide Number Placeholder 3"/>
          <p:cNvSpPr>
            <a:spLocks noGrp="1"/>
          </p:cNvSpPr>
          <p:nvPr>
            <p:ph type="sldNum" sz="quarter" idx="5"/>
          </p:nvPr>
        </p:nvSpPr>
        <p:spPr/>
        <p:txBody>
          <a:bodyPr/>
          <a:lstStyle/>
          <a:p>
            <a:fld id="{27C77173-FCC4-413F-93E0-E910B80B22C1}" type="slidenum">
              <a:rPr lang="en-US" smtClean="0"/>
              <a:t>14</a:t>
            </a:fld>
            <a:endParaRPr lang="en-US"/>
          </a:p>
        </p:txBody>
      </p:sp>
    </p:spTree>
    <p:extLst>
      <p:ext uri="{BB962C8B-B14F-4D97-AF65-F5344CB8AC3E}">
        <p14:creationId xmlns:p14="http://schemas.microsoft.com/office/powerpoint/2010/main" val="593668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Then the processing of elongation</a:t>
            </a:r>
            <a:br>
              <a:rPr lang="en-US" dirty="0"/>
            </a:br>
            <a:r>
              <a:rPr lang="en-US" sz="1200" b="0" i="0" dirty="0">
                <a:solidFill>
                  <a:schemeClr val="dk1"/>
                </a:solidFill>
                <a:latin typeface="Calibri"/>
                <a:ea typeface="Calibri"/>
                <a:cs typeface="Calibri"/>
                <a:sym typeface="Calibri"/>
              </a:rPr>
              <a:t>In this phase, lengthened letters are replaced with a unique letter as shown in the table.</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We have the token '</a:t>
            </a:r>
            <a:r>
              <a:rPr lang="en-US" sz="1200" b="0" i="0" dirty="0" err="1">
                <a:solidFill>
                  <a:schemeClr val="dk1"/>
                </a:solidFill>
                <a:latin typeface="Calibri"/>
                <a:ea typeface="Calibri"/>
                <a:cs typeface="Calibri"/>
                <a:sym typeface="Calibri"/>
              </a:rPr>
              <a:t>mabrok</a:t>
            </a:r>
            <a:r>
              <a:rPr lang="en-US" sz="1200" b="0" i="0" dirty="0">
                <a:solidFill>
                  <a:schemeClr val="dk1"/>
                </a:solidFill>
                <a:latin typeface="Calibri"/>
                <a:ea typeface="Calibri"/>
                <a:cs typeface="Calibri"/>
                <a:sym typeface="Calibri"/>
              </a:rPr>
              <a:t>,' which becomes '</a:t>
            </a:r>
            <a:r>
              <a:rPr lang="en-US" sz="1200" b="0" i="0" dirty="0" err="1">
                <a:solidFill>
                  <a:schemeClr val="dk1"/>
                </a:solidFill>
                <a:latin typeface="Calibri"/>
                <a:ea typeface="Calibri"/>
                <a:cs typeface="Calibri"/>
                <a:sym typeface="Calibri"/>
              </a:rPr>
              <a:t>mbr</a:t>
            </a:r>
            <a:r>
              <a:rPr lang="en-US" sz="1200" b="0" i="0" dirty="0">
                <a:solidFill>
                  <a:schemeClr val="dk1"/>
                </a:solidFill>
                <a:latin typeface="Calibri"/>
                <a:ea typeface="Calibri"/>
                <a:cs typeface="Calibri"/>
                <a:sym typeface="Calibri"/>
              </a:rPr>
              <a:t>'.</a:t>
            </a:r>
            <a:endParaRPr dirty="0"/>
          </a:p>
        </p:txBody>
      </p:sp>
      <p:sp>
        <p:nvSpPr>
          <p:cNvPr id="478" name="Google Shape;47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Concerning this phase</a:t>
            </a:r>
            <a:br>
              <a:rPr lang="en-US" dirty="0"/>
            </a:br>
            <a:r>
              <a:rPr lang="en-US" sz="1200" b="0" i="0" dirty="0">
                <a:solidFill>
                  <a:schemeClr val="dk1"/>
                </a:solidFill>
                <a:latin typeface="Calibri"/>
                <a:ea typeface="Calibri"/>
                <a:cs typeface="Calibri"/>
                <a:sym typeface="Calibri"/>
              </a:rPr>
              <a:t>We've created an automatic tagging system for punctuation and emoticons, along with a curated list of interjections that lack grammatical sense, all tagged automatically.</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However, a more complex challenge arises with numbers and Latin letters in dialect texts, especially when they are preceded by a dialectal prefix.</a:t>
            </a:r>
            <a:endParaRPr sz="1200" dirty="0"/>
          </a:p>
        </p:txBody>
      </p:sp>
      <p:sp>
        <p:nvSpPr>
          <p:cNvPr id="488" name="Google Shape;48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br>
              <a:rPr lang="en-US" dirty="0"/>
            </a:br>
            <a:r>
              <a:rPr lang="en-US" sz="1200" b="0" i="0" kern="1200" dirty="0">
                <a:solidFill>
                  <a:schemeClr val="tx1"/>
                </a:solidFill>
                <a:effectLst/>
                <a:latin typeface="+mn-lt"/>
                <a:ea typeface="+mn-ea"/>
                <a:cs typeface="+mn-cs"/>
              </a:rPr>
              <a:t>Initially, DiMorph analyzes them using complete MSA resources to identify existing MSA words inflected according to MSA codes, indicating code-switching. </a:t>
            </a:r>
          </a:p>
          <a:p>
            <a:r>
              <a:rPr lang="en-US" sz="1200" b="0" i="0" kern="1200" dirty="0">
                <a:solidFill>
                  <a:schemeClr val="tx1"/>
                </a:solidFill>
                <a:effectLst/>
                <a:latin typeface="+mn-lt"/>
                <a:ea typeface="+mn-ea"/>
                <a:cs typeface="+mn-cs"/>
              </a:rPr>
              <a:t>In the subsequent phase, the system identifies MSA words inflected according to Darija codes, indicative of code-mixing. DiMorph then employs both MSA-specific and Darija-specific resources to analyze the tokens, tagging them accordingly.</a:t>
            </a:r>
          </a:p>
        </p:txBody>
      </p:sp>
      <p:sp>
        <p:nvSpPr>
          <p:cNvPr id="4" name="Slide Number Placeholder 3"/>
          <p:cNvSpPr>
            <a:spLocks noGrp="1"/>
          </p:cNvSpPr>
          <p:nvPr>
            <p:ph type="sldNum" sz="quarter" idx="5"/>
          </p:nvPr>
        </p:nvSpPr>
        <p:spPr/>
        <p:txBody>
          <a:bodyPr/>
          <a:lstStyle/>
          <a:p>
            <a:fld id="{27C77173-FCC4-413F-93E0-E910B80B22C1}" type="slidenum">
              <a:rPr lang="en-US" smtClean="0"/>
              <a:t>17</a:t>
            </a:fld>
            <a:endParaRPr lang="en-US"/>
          </a:p>
        </p:txBody>
      </p:sp>
    </p:spTree>
    <p:extLst>
      <p:ext uri="{BB962C8B-B14F-4D97-AF65-F5344CB8AC3E}">
        <p14:creationId xmlns:p14="http://schemas.microsoft.com/office/powerpoint/2010/main" val="3834258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Here we will discuss the </a:t>
            </a:r>
            <a:r>
              <a:rPr lang="en-US" sz="1200" b="0" i="0" dirty="0" err="1">
                <a:solidFill>
                  <a:schemeClr val="dk1"/>
                </a:solidFill>
                <a:latin typeface="Calibri"/>
                <a:ea typeface="Calibri"/>
                <a:cs typeface="Calibri"/>
                <a:sym typeface="Calibri"/>
              </a:rPr>
              <a:t>subtokenization</a:t>
            </a:r>
            <a:r>
              <a:rPr lang="en-US" sz="1200" b="0" i="0" dirty="0">
                <a:solidFill>
                  <a:schemeClr val="dk1"/>
                </a:solidFill>
                <a:latin typeface="Calibri"/>
                <a:ea typeface="Calibri"/>
                <a:cs typeface="Calibri"/>
                <a:sym typeface="Calibri"/>
              </a:rPr>
              <a:t> process and the system's methodology.</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In the example provided, the token is divided into three parts, each requiring specific resources for prefixes, stems, and suffixes.</a:t>
            </a:r>
            <a:endParaRPr dirty="0"/>
          </a:p>
          <a:p>
            <a:pPr marL="0" lvl="0" indent="0" algn="l" rtl="0">
              <a:spcBef>
                <a:spcPts val="0"/>
              </a:spcBef>
              <a:spcAft>
                <a:spcPts val="0"/>
              </a:spcAft>
              <a:buNone/>
            </a:pPr>
            <a:r>
              <a:rPr lang="en-US" dirty="0"/>
              <a:t>Rules and compatibility checks are crucial to ensure the accuracy of each split during </a:t>
            </a:r>
            <a:r>
              <a:rPr lang="en-US" dirty="0" err="1"/>
              <a:t>subtokenization</a:t>
            </a:r>
            <a:r>
              <a:rPr lang="en-US" dirty="0"/>
              <a:t>.</a:t>
            </a: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This verification is necessary because a determiner particle cannot be combined with a verb.</a:t>
            </a:r>
            <a:endParaRPr dirty="0"/>
          </a:p>
        </p:txBody>
      </p:sp>
      <p:sp>
        <p:nvSpPr>
          <p:cNvPr id="519" name="Google Shape;51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Now, let’s have a look on some key statistics extracted from our linguistic resources.</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We have two main tags: Darija and foreign, divided into 7 types of sub-tags, as shown in the table.</a:t>
            </a:r>
          </a:p>
          <a:p>
            <a:pPr marL="0" lvl="0" indent="0" algn="l" rtl="0">
              <a:spcBef>
                <a:spcPts val="0"/>
              </a:spcBef>
              <a:spcAft>
                <a:spcPts val="0"/>
              </a:spcAft>
              <a:buNone/>
            </a:pP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The second table illustrates</a:t>
            </a: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The list of Proclitics=prefix and suffix=enclitics</a:t>
            </a: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 Also the number of rules that Compatibility tables use to check the </a:t>
            </a:r>
            <a:r>
              <a:rPr lang="en-US" sz="1200" b="0" i="0" dirty="0" err="1">
                <a:solidFill>
                  <a:schemeClr val="dk1"/>
                </a:solidFill>
                <a:latin typeface="Calibri"/>
                <a:ea typeface="Calibri"/>
                <a:cs typeface="Calibri"/>
                <a:sym typeface="Calibri"/>
              </a:rPr>
              <a:t>subtokenization</a:t>
            </a:r>
            <a:r>
              <a:rPr lang="en-US" sz="1200" b="0" i="0" dirty="0">
                <a:solidFill>
                  <a:schemeClr val="dk1"/>
                </a:solidFill>
                <a:latin typeface="Calibri"/>
                <a:ea typeface="Calibri"/>
                <a:cs typeface="Calibri"/>
                <a:sym typeface="Calibri"/>
              </a:rPr>
              <a:t>. </a:t>
            </a:r>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Function word: les la </a:t>
            </a:r>
            <a:r>
              <a:rPr lang="en-US" sz="1200" b="0" i="0" dirty="0" err="1">
                <a:solidFill>
                  <a:schemeClr val="dk1"/>
                </a:solidFill>
                <a:latin typeface="Calibri"/>
                <a:ea typeface="Calibri"/>
                <a:cs typeface="Calibri"/>
                <a:sym typeface="Calibri"/>
              </a:rPr>
              <a:t>ni</a:t>
            </a:r>
            <a:r>
              <a:rPr lang="en-US" sz="1200" b="0" i="0" dirty="0">
                <a:solidFill>
                  <a:schemeClr val="dk1"/>
                </a:solidFill>
                <a:latin typeface="Calibri"/>
                <a:ea typeface="Calibri"/>
                <a:cs typeface="Calibri"/>
                <a:sym typeface="Calibri"/>
              </a:rPr>
              <a:t> </a:t>
            </a:r>
            <a:r>
              <a:rPr lang="en-US" sz="1200" b="0" i="0" dirty="0" err="1">
                <a:solidFill>
                  <a:schemeClr val="dk1"/>
                </a:solidFill>
                <a:latin typeface="Calibri"/>
                <a:ea typeface="Calibri"/>
                <a:cs typeface="Calibri"/>
                <a:sym typeface="Calibri"/>
              </a:rPr>
              <a:t>ni</a:t>
            </a:r>
            <a:endParaRPr dirty="0"/>
          </a:p>
        </p:txBody>
      </p:sp>
      <p:sp>
        <p:nvSpPr>
          <p:cNvPr id="587" name="Google Shape;58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break down the presentation plan. </a:t>
            </a:r>
          </a:p>
          <a:p>
            <a:r>
              <a:rPr lang="en-US" sz="1200" b="0" i="0" kern="1200" dirty="0">
                <a:solidFill>
                  <a:schemeClr val="tx1"/>
                </a:solidFill>
                <a:effectLst/>
                <a:latin typeface="+mn-lt"/>
                <a:ea typeface="+mn-ea"/>
                <a:cs typeface="+mn-cs"/>
              </a:rPr>
              <a:t>We'll begin with an introduction, </a:t>
            </a:r>
          </a:p>
          <a:p>
            <a:r>
              <a:rPr lang="en-US" sz="1200" b="0" i="0" kern="1200" dirty="0">
                <a:solidFill>
                  <a:schemeClr val="tx1"/>
                </a:solidFill>
                <a:effectLst/>
                <a:latin typeface="+mn-lt"/>
                <a:ea typeface="+mn-ea"/>
                <a:cs typeface="+mn-cs"/>
              </a:rPr>
              <a:t>followed by a discussion on the differences between the Arabic language and the specific dialect known as Darija, which is specific to Morocco. </a:t>
            </a:r>
          </a:p>
          <a:p>
            <a:r>
              <a:rPr lang="en-US" sz="1200" b="0" i="0" kern="1200" dirty="0">
                <a:solidFill>
                  <a:schemeClr val="tx1"/>
                </a:solidFill>
                <a:effectLst/>
                <a:latin typeface="+mn-lt"/>
                <a:ea typeface="+mn-ea"/>
                <a:cs typeface="+mn-cs"/>
              </a:rPr>
              <a:t>Afterward, we'll delve into the linguistic features of Darija and explore the challenges associated with it. </a:t>
            </a:r>
          </a:p>
          <a:p>
            <a:r>
              <a:rPr lang="en-US" sz="1200" b="0" i="0" kern="1200" dirty="0">
                <a:solidFill>
                  <a:schemeClr val="tx1"/>
                </a:solidFill>
                <a:effectLst/>
                <a:latin typeface="+mn-lt"/>
                <a:ea typeface="+mn-ea"/>
                <a:cs typeface="+mn-cs"/>
              </a:rPr>
              <a:t>Next, we'll introduce DiMorph, the tools designed for analyzing Darija. </a:t>
            </a:r>
          </a:p>
          <a:p>
            <a:r>
              <a:rPr lang="en-US" sz="1200" b="0" i="0" kern="1200" dirty="0">
                <a:solidFill>
                  <a:schemeClr val="tx1"/>
                </a:solidFill>
                <a:effectLst/>
                <a:latin typeface="+mn-lt"/>
                <a:ea typeface="+mn-ea"/>
                <a:cs typeface="+mn-cs"/>
              </a:rPr>
              <a:t>We'll then discuss the results obtained from using this tools. </a:t>
            </a:r>
          </a:p>
          <a:p>
            <a:r>
              <a:rPr lang="en-US" sz="1200" b="0" i="0" kern="1200" dirty="0">
                <a:solidFill>
                  <a:schemeClr val="tx1"/>
                </a:solidFill>
                <a:effectLst/>
                <a:latin typeface="+mn-lt"/>
                <a:ea typeface="+mn-ea"/>
                <a:cs typeface="+mn-cs"/>
              </a:rPr>
              <a:t>Finally, we'll conclude by summarizing our findings and discussing future perspectives.</a:t>
            </a:r>
            <a:endParaRPr lang="en-US" dirty="0"/>
          </a:p>
        </p:txBody>
      </p:sp>
      <p:sp>
        <p:nvSpPr>
          <p:cNvPr id="4" name="Slide Number Placeholder 3"/>
          <p:cNvSpPr>
            <a:spLocks noGrp="1"/>
          </p:cNvSpPr>
          <p:nvPr>
            <p:ph type="sldNum" sz="quarter" idx="5"/>
          </p:nvPr>
        </p:nvSpPr>
        <p:spPr/>
        <p:txBody>
          <a:bodyPr/>
          <a:lstStyle/>
          <a:p>
            <a:fld id="{1AB161B4-2042-4A0A-B775-111BF4558C9D}" type="slidenum">
              <a:rPr lang="ar-MA" smtClean="0"/>
              <a:t>2</a:t>
            </a:fld>
            <a:endParaRPr lang="ar-MA"/>
          </a:p>
        </p:txBody>
      </p:sp>
    </p:spTree>
    <p:extLst>
      <p:ext uri="{BB962C8B-B14F-4D97-AF65-F5344CB8AC3E}">
        <p14:creationId xmlns:p14="http://schemas.microsoft.com/office/powerpoint/2010/main" val="1558039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br>
              <a:rPr lang="en-US" dirty="0"/>
            </a:br>
            <a:r>
              <a:rPr lang="en-US" sz="1200" b="0" i="0" kern="1200" dirty="0">
                <a:solidFill>
                  <a:schemeClr val="tx1"/>
                </a:solidFill>
                <a:effectLst/>
                <a:latin typeface="+mn-lt"/>
                <a:ea typeface="+mn-ea"/>
                <a:cs typeface="+mn-cs"/>
              </a:rPr>
              <a:t>Initially, DiMorph analyzes them using complete MSA resources to identify existing MSA words inflected according to MSA codes, indicating code-switching. </a:t>
            </a:r>
          </a:p>
          <a:p>
            <a:r>
              <a:rPr lang="en-US" sz="1200" b="0" i="0" kern="1200" dirty="0">
                <a:solidFill>
                  <a:schemeClr val="tx1"/>
                </a:solidFill>
                <a:effectLst/>
                <a:latin typeface="+mn-lt"/>
                <a:ea typeface="+mn-ea"/>
                <a:cs typeface="+mn-cs"/>
              </a:rPr>
              <a:t>In the subsequent phase, the system identifies MSA words inflected according to Darija codes, indicative of code-mixing. DiMorph then employs both MSA-specific and Darija-specific resources to analyze the tokens, tagging them accordingly.</a:t>
            </a:r>
          </a:p>
        </p:txBody>
      </p:sp>
      <p:sp>
        <p:nvSpPr>
          <p:cNvPr id="4" name="Slide Number Placeholder 3"/>
          <p:cNvSpPr>
            <a:spLocks noGrp="1"/>
          </p:cNvSpPr>
          <p:nvPr>
            <p:ph type="sldNum" sz="quarter" idx="5"/>
          </p:nvPr>
        </p:nvSpPr>
        <p:spPr/>
        <p:txBody>
          <a:bodyPr/>
          <a:lstStyle/>
          <a:p>
            <a:fld id="{27C77173-FCC4-413F-93E0-E910B80B22C1}" type="slidenum">
              <a:rPr lang="en-US" smtClean="0"/>
              <a:t>20</a:t>
            </a:fld>
            <a:endParaRPr lang="en-US"/>
          </a:p>
        </p:txBody>
      </p:sp>
    </p:spTree>
    <p:extLst>
      <p:ext uri="{BB962C8B-B14F-4D97-AF65-F5344CB8AC3E}">
        <p14:creationId xmlns:p14="http://schemas.microsoft.com/office/powerpoint/2010/main" val="3967488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n-US" dirty="0"/>
            </a:br>
            <a:r>
              <a:rPr lang="en-US" dirty="0"/>
              <a:t>in this step, we Normalize written forms according to standardized orthographic rules, so that variations in spelling are unified into a single, consistent form. </a:t>
            </a:r>
          </a:p>
          <a:p>
            <a:pPr marL="0" lvl="0" indent="0" algn="l" rtl="0">
              <a:spcBef>
                <a:spcPts val="0"/>
              </a:spcBef>
              <a:spcAft>
                <a:spcPts val="0"/>
              </a:spcAft>
              <a:buNone/>
            </a:pPr>
            <a:r>
              <a:rPr lang="en-US" dirty="0"/>
              <a:t>This approach ensures that regardless of how a word is written, it aligns with the standardized orthography, providing a unique solution for each term. As the following example</a:t>
            </a:r>
          </a:p>
          <a:p>
            <a:pPr marL="0" lvl="0" indent="0" algn="l" rtl="0">
              <a:spcBef>
                <a:spcPts val="0"/>
              </a:spcBef>
              <a:spcAft>
                <a:spcPts val="0"/>
              </a:spcAft>
              <a:buNone/>
            </a:pPr>
            <a:r>
              <a:rPr lang="en-US" dirty="0"/>
              <a:t>We </a:t>
            </a:r>
            <a:r>
              <a:rPr lang="en-US" dirty="0" err="1"/>
              <a:t>appely</a:t>
            </a:r>
            <a:r>
              <a:rPr lang="en-US" dirty="0"/>
              <a:t> this </a:t>
            </a:r>
            <a:r>
              <a:rPr lang="en-US" dirty="0" err="1"/>
              <a:t>normze</a:t>
            </a:r>
            <a:r>
              <a:rPr lang="en-US" dirty="0"/>
              <a:t> to have a </a:t>
            </a:r>
            <a:r>
              <a:rPr lang="en-US" dirty="0" err="1"/>
              <a:t>sigle</a:t>
            </a:r>
            <a:r>
              <a:rPr lang="en-US" dirty="0"/>
              <a:t> form</a:t>
            </a:r>
            <a:endParaRPr dirty="0"/>
          </a:p>
        </p:txBody>
      </p:sp>
      <p:sp>
        <p:nvSpPr>
          <p:cNvPr id="846" name="Google Shape;846;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1" name="Google Shape;88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To evaluate our system, we use two main metrics: </a:t>
            </a:r>
          </a:p>
          <a:p>
            <a:pPr marL="0" lvl="0" indent="0" algn="l" rtl="0">
              <a:spcBef>
                <a:spcPts val="0"/>
              </a:spcBef>
              <a:spcAft>
                <a:spcPts val="0"/>
              </a:spcAft>
              <a:buNone/>
            </a:pPr>
            <a:r>
              <a:rPr lang="en-US" dirty="0"/>
              <a:t>INV rate and OOV rate.</a:t>
            </a:r>
          </a:p>
          <a:p>
            <a:pPr marL="0" lvl="0" indent="0" algn="l" rtl="0">
              <a:spcBef>
                <a:spcPts val="0"/>
              </a:spcBef>
              <a:spcAft>
                <a:spcPts val="0"/>
              </a:spcAft>
              <a:buNone/>
            </a:pPr>
            <a:r>
              <a:rPr lang="en-US" dirty="0"/>
              <a:t>These metrics reflect the system's ability to handle known terms and identify areas with unknown or dialectal terms, helping to uncover linguistic gaps.</a:t>
            </a:r>
          </a:p>
          <a:p>
            <a:pPr marL="0" lvl="0" indent="0" algn="l" rtl="0">
              <a:spcBef>
                <a:spcPts val="0"/>
              </a:spcBef>
              <a:spcAft>
                <a:spcPts val="0"/>
              </a:spcAft>
              <a:buNone/>
            </a:pPr>
            <a:r>
              <a:rPr lang="en-US" dirty="0"/>
              <a:t>By incorporating both preprocessing and postprocessing components, DiMorph achieves an impressive text recognition and analysis rate of 96%.</a:t>
            </a:r>
            <a:endParaRPr dirty="0"/>
          </a:p>
        </p:txBody>
      </p:sp>
      <p:sp>
        <p:nvSpPr>
          <p:cNvPr id="882" name="Google Shape;882;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895564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1" name="Google Shape;88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To evaluate our system, we use two main metrics: </a:t>
            </a:r>
          </a:p>
          <a:p>
            <a:pPr marL="0" lvl="0" indent="0" algn="l" rtl="0">
              <a:spcBef>
                <a:spcPts val="0"/>
              </a:spcBef>
              <a:spcAft>
                <a:spcPts val="0"/>
              </a:spcAft>
              <a:buNone/>
            </a:pPr>
            <a:r>
              <a:rPr lang="en-US" dirty="0"/>
              <a:t>INV rate and OOV rate.</a:t>
            </a:r>
          </a:p>
          <a:p>
            <a:pPr marL="0" lvl="0" indent="0" algn="l" rtl="0">
              <a:spcBef>
                <a:spcPts val="0"/>
              </a:spcBef>
              <a:spcAft>
                <a:spcPts val="0"/>
              </a:spcAft>
              <a:buNone/>
            </a:pPr>
            <a:r>
              <a:rPr lang="en-US" dirty="0"/>
              <a:t>These metrics reflect the system's ability to handle known terms and identify areas with unknown or dialectal terms, helping to uncover linguistic gaps.</a:t>
            </a:r>
          </a:p>
          <a:p>
            <a:pPr marL="0" lvl="0" indent="0" algn="l" rtl="0">
              <a:spcBef>
                <a:spcPts val="0"/>
              </a:spcBef>
              <a:spcAft>
                <a:spcPts val="0"/>
              </a:spcAft>
              <a:buNone/>
            </a:pPr>
            <a:r>
              <a:rPr lang="en-US" dirty="0"/>
              <a:t>By incorporating both preprocessing and postprocessing components, DiMorph achieves an impressive text recognition and analysis rate of 96%.</a:t>
            </a:r>
            <a:endParaRPr dirty="0"/>
          </a:p>
        </p:txBody>
      </p:sp>
      <p:sp>
        <p:nvSpPr>
          <p:cNvPr id="882" name="Google Shape;882;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545834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1" name="Google Shape;88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DiMorph generates an average of 2.45 possible analyses per token, reflecting its flexibility in offering multiple interpretations.</a:t>
            </a:r>
          </a:p>
          <a:p>
            <a:pPr marL="0" lvl="0" indent="0" algn="l" rtl="0">
              <a:spcBef>
                <a:spcPts val="0"/>
              </a:spcBef>
              <a:spcAft>
                <a:spcPts val="0"/>
              </a:spcAft>
              <a:buNone/>
            </a:pPr>
            <a:r>
              <a:rPr lang="en-US" dirty="0"/>
              <a:t> However, a challenge is the </a:t>
            </a:r>
            <a:r>
              <a:rPr lang="en-US" b="1" dirty="0"/>
              <a:t>out-of-context issue</a:t>
            </a:r>
            <a:r>
              <a:rPr lang="en-US" dirty="0"/>
              <a:t>, where the system struggles to determine the correct analysis in context, leading to potential ambiguity.</a:t>
            </a:r>
            <a:endParaRPr dirty="0"/>
          </a:p>
        </p:txBody>
      </p:sp>
      <p:sp>
        <p:nvSpPr>
          <p:cNvPr id="882" name="Google Shape;882;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4119981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9" name="Google Shape;92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a:solidFill>
                  <a:srgbClr val="000000"/>
                </a:solidFill>
                <a:latin typeface="Times New Roman"/>
                <a:ea typeface="Times New Roman"/>
                <a:cs typeface="Times New Roman"/>
                <a:sym typeface="Times New Roman"/>
              </a:rPr>
              <a:t>For future works, we plan to:</a:t>
            </a:r>
            <a:endParaRPr/>
          </a:p>
        </p:txBody>
      </p:sp>
      <p:sp>
        <p:nvSpPr>
          <p:cNvPr id="930" name="Google Shape;930;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0" name="Google Shape;960;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1" name="Google Shape;961;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In the introduction, we'll outline the structure of the project, which is based on four main phases.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first one is to collect a representative corpus.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second step is to adapt a tool for processing  dialectal words; for this purpose, we chose AraMorph.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third step is to extract a sub-corpus collected and analyzed to manually disambiguate.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last step is to construct a robust lexical model.</a:t>
            </a:r>
            <a:endParaRPr/>
          </a:p>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Concerning the Arabic language,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We have Classical Arabic, known as the language of the Quran, with strict grammar rules and its own dictionary due to its religious importance.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Next is Modern Standard Arabic (MSA), based on Classical Arabic, regulated by linguistic authorities for consistency in written communication across Arab countries.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Arabic dialects are spoken languages specific to certain areas, without official recognition or standardized rules like MSA. They evolve naturally within communities, reflecting unique linguistic traits shaped by local culture and history.</a:t>
            </a:r>
            <a:endParaRPr lang="en-US" dirty="0"/>
          </a:p>
        </p:txBody>
      </p:sp>
      <p:sp>
        <p:nvSpPr>
          <p:cNvPr id="4" name="Slide Number Placeholder 3"/>
          <p:cNvSpPr>
            <a:spLocks noGrp="1"/>
          </p:cNvSpPr>
          <p:nvPr>
            <p:ph type="sldNum" sz="quarter" idx="5"/>
          </p:nvPr>
        </p:nvSpPr>
        <p:spPr/>
        <p:txBody>
          <a:bodyPr/>
          <a:lstStyle/>
          <a:p>
            <a:fld id="{1AB161B4-2042-4A0A-B775-111BF4558C9D}" type="slidenum">
              <a:rPr lang="ar-MA" smtClean="0"/>
              <a:t>4</a:t>
            </a:fld>
            <a:endParaRPr lang="ar-MA"/>
          </a:p>
        </p:txBody>
      </p:sp>
    </p:spTree>
    <p:extLst>
      <p:ext uri="{BB962C8B-B14F-4D97-AF65-F5344CB8AC3E}">
        <p14:creationId xmlns:p14="http://schemas.microsoft.com/office/powerpoint/2010/main" val="602736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The following slide presents some special examples. </a:t>
            </a:r>
            <a:br>
              <a:rPr lang="en-US" sz="1200" b="0" i="0" dirty="0">
                <a:solidFill>
                  <a:schemeClr val="dk1"/>
                </a:solidFill>
                <a:latin typeface="Calibri"/>
                <a:ea typeface="Calibri"/>
                <a:cs typeface="Calibri"/>
                <a:sym typeface="Calibri"/>
              </a:rPr>
            </a:br>
            <a:r>
              <a:rPr lang="en-US" dirty="0"/>
              <a:t>The word '</a:t>
            </a:r>
            <a:r>
              <a:rPr lang="en-US" dirty="0" err="1"/>
              <a:t>qitar</a:t>
            </a:r>
            <a:r>
              <a:rPr lang="en-US" dirty="0"/>
              <a:t>,' meaning a group of camels walking in order in Classical Arabic, translates to 'train' in Modern Standard Arabic (MSA). </a:t>
            </a:r>
          </a:p>
          <a:p>
            <a:pPr marL="0" lvl="0" indent="0" algn="l" rtl="0">
              <a:spcBef>
                <a:spcPts val="0"/>
              </a:spcBef>
              <a:spcAft>
                <a:spcPts val="0"/>
              </a:spcAft>
              <a:buNone/>
            </a:pPr>
            <a:r>
              <a:rPr lang="en-US" dirty="0"/>
              <a:t>However, in Darija, while it retains the same meaning, it is represented by a different token derived from a French word. Similarly, '</a:t>
            </a:r>
            <a:r>
              <a:rPr lang="en-US" dirty="0" err="1"/>
              <a:t>sayara</a:t>
            </a:r>
            <a:r>
              <a:rPr lang="en-US" dirty="0"/>
              <a:t>,' which means 'camels walking simultaneously' in Classical Arabic, refers to 'cars' in MSA.</a:t>
            </a:r>
          </a:p>
          <a:p>
            <a:pPr marL="0" lvl="0" indent="0" algn="l" rtl="0">
              <a:spcBef>
                <a:spcPts val="0"/>
              </a:spcBef>
              <a:spcAft>
                <a:spcPts val="0"/>
              </a:spcAft>
              <a:buNone/>
            </a:pPr>
            <a:r>
              <a:rPr lang="en-US" dirty="0"/>
              <a:t>In Darija, it retains the same meaning as in MSA, but also has a representation transliterated from French.</a:t>
            </a:r>
          </a:p>
          <a:p>
            <a:pPr marL="0" lvl="0" indent="0" algn="l" rtl="0">
              <a:spcBef>
                <a:spcPts val="0"/>
              </a:spcBef>
              <a:spcAft>
                <a:spcPts val="0"/>
              </a:spcAft>
              <a:buNone/>
            </a:pPr>
            <a:r>
              <a:rPr lang="en-US" dirty="0"/>
              <a:t>This illustrates the phenomenon of lexical borrowing.</a:t>
            </a:r>
            <a:endParaRPr dirty="0"/>
          </a:p>
        </p:txBody>
      </p:sp>
      <p:sp>
        <p:nvSpPr>
          <p:cNvPr id="198" name="Google Shape;19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slide presents some key roots of Darija. Darija has its roots in Modern Standard Arabic (MSA), making up about 80% of its vocabulary. </a:t>
            </a:r>
          </a:p>
          <a:p>
            <a:pPr marL="0" lvl="0" indent="0" algn="l" rtl="0">
              <a:spcBef>
                <a:spcPts val="0"/>
              </a:spcBef>
              <a:spcAft>
                <a:spcPts val="0"/>
              </a:spcAft>
              <a:buNone/>
            </a:pPr>
            <a:r>
              <a:rPr lang="en-US" dirty="0"/>
              <a:t>However, it’s not just Arabic; it also includes words from other languages. </a:t>
            </a:r>
          </a:p>
          <a:p>
            <a:pPr marL="0" lvl="0" indent="0" algn="l" rtl="0">
              <a:spcBef>
                <a:spcPts val="0"/>
              </a:spcBef>
              <a:spcAft>
                <a:spcPts val="0"/>
              </a:spcAft>
              <a:buNone/>
            </a:pPr>
            <a:r>
              <a:rPr lang="en-US" dirty="0"/>
              <a:t>For example, Tamazight, the Berber language, contributes around 4% of Darija's words. Additionally, due to Morocco's history, French has influenced about 11% of Darija's vocabulary, while Spanish contributes roughly 5%. </a:t>
            </a:r>
          </a:p>
          <a:p>
            <a:pPr marL="0" lvl="0" indent="0" algn="l" rtl="0">
              <a:spcBef>
                <a:spcPts val="0"/>
              </a:spcBef>
              <a:spcAft>
                <a:spcPts val="0"/>
              </a:spcAft>
              <a:buNone/>
            </a:pPr>
            <a:r>
              <a:rPr lang="en-US" dirty="0"/>
              <a:t>These statistics are sourced from the article.</a:t>
            </a:r>
            <a:endParaRPr dirty="0"/>
          </a:p>
        </p:txBody>
      </p:sp>
      <p:sp>
        <p:nvSpPr>
          <p:cNvPr id="269" name="Google Shape;26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this slide, when exploring linguistic features, we'll examine the morphological structure, which consists of three main levels.</a:t>
            </a:r>
          </a:p>
          <a:p>
            <a:pPr marL="0" lvl="0" indent="0" algn="l" rtl="0">
              <a:spcBef>
                <a:spcPts val="0"/>
              </a:spcBef>
              <a:spcAft>
                <a:spcPts val="0"/>
              </a:spcAft>
              <a:buNone/>
            </a:pPr>
            <a:r>
              <a:rPr lang="en-US" dirty="0"/>
              <a:t>First, there’s the derivation layer, followed by the inflectional layer, and finally, the morpho-syntactic layer.</a:t>
            </a:r>
            <a:endParaRPr dirty="0"/>
          </a:p>
        </p:txBody>
      </p:sp>
      <p:sp>
        <p:nvSpPr>
          <p:cNvPr id="316" name="Google Shape;31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Let’s visualize this with the following example</a:t>
            </a:r>
            <a:br>
              <a:rPr lang="en-US" dirty="0"/>
            </a:br>
            <a:r>
              <a:rPr lang="en-US" sz="1200" b="0" i="0" dirty="0">
                <a:solidFill>
                  <a:schemeClr val="dk1"/>
                </a:solidFill>
                <a:latin typeface="Calibri"/>
                <a:ea typeface="Calibri"/>
                <a:cs typeface="Calibri"/>
                <a:sym typeface="Calibri"/>
              </a:rPr>
              <a:t>the token is sub-tokenized as follows: the conjunction particle with the negation prefix, the perfect verb, and its conjugation to the third singular person with the negation enclitic.</a:t>
            </a:r>
            <a:r>
              <a:rPr lang="en-US" dirty="0"/>
              <a:t> .</a:t>
            </a:r>
            <a:endParaRPr dirty="0"/>
          </a:p>
        </p:txBody>
      </p:sp>
      <p:sp>
        <p:nvSpPr>
          <p:cNvPr id="350" name="Google Shape;3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Is the following</a:t>
            </a:r>
            <a:endParaRPr dirty="0"/>
          </a:p>
          <a:p>
            <a:pPr marL="0" lvl="0" indent="0" algn="l" rtl="0">
              <a:spcBef>
                <a:spcPts val="0"/>
              </a:spcBef>
              <a:spcAft>
                <a:spcPts val="0"/>
              </a:spcAft>
              <a:buNone/>
            </a:pPr>
            <a:r>
              <a:rPr lang="en-US" dirty="0"/>
              <a:t>By removing clitics the minimally inflected form is this one</a:t>
            </a:r>
            <a:endParaRPr dirty="0"/>
          </a:p>
        </p:txBody>
      </p:sp>
      <p:sp>
        <p:nvSpPr>
          <p:cNvPr id="381" name="Google Shape;38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3303-DACC-4225-AFF7-17D46F3AEC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8DFE39-3710-4DF1-A0E5-7D9D19C38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8A171-59C2-4A64-8895-8AF4CBD408E0}"/>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5" name="Footer Placeholder 4">
            <a:extLst>
              <a:ext uri="{FF2B5EF4-FFF2-40B4-BE49-F238E27FC236}">
                <a16:creationId xmlns:a16="http://schemas.microsoft.com/office/drawing/2014/main" id="{68CA5372-2A4A-4DF7-8A8F-FE5342474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9A9AC-EF95-4FC2-84A4-52056FA2F57B}"/>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125525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305D-B65B-4074-80EA-C75DF3D01F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56750-03D4-46C1-A7D1-6A84A1EC17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E962C-5EB8-4FBB-A1D2-3784ADB639E0}"/>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5" name="Footer Placeholder 4">
            <a:extLst>
              <a:ext uri="{FF2B5EF4-FFF2-40B4-BE49-F238E27FC236}">
                <a16:creationId xmlns:a16="http://schemas.microsoft.com/office/drawing/2014/main" id="{AA5C12E3-982E-4C13-A6B0-2262FACF7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8F979-4ABC-46AE-9C03-7B15696300CE}"/>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87176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34E76-4270-4222-9EAF-B4BE4E7644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A7133-9093-4DEF-A49D-FCFA617771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6E46A-3E0C-40BA-B8A3-9E456B6D7572}"/>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5" name="Footer Placeholder 4">
            <a:extLst>
              <a:ext uri="{FF2B5EF4-FFF2-40B4-BE49-F238E27FC236}">
                <a16:creationId xmlns:a16="http://schemas.microsoft.com/office/drawing/2014/main" id="{D4D254CD-CE6D-49C6-B07B-240E492B7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61A3F-A642-4904-86DB-0EB53ADEA428}"/>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391987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7F3A-4EA3-40E4-861D-11A0E6932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EBFF7-3C35-49C5-B771-3353439370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2AABC-C36B-48BC-A07F-801CDE3AB092}"/>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5" name="Footer Placeholder 4">
            <a:extLst>
              <a:ext uri="{FF2B5EF4-FFF2-40B4-BE49-F238E27FC236}">
                <a16:creationId xmlns:a16="http://schemas.microsoft.com/office/drawing/2014/main" id="{47C94CFF-DA17-4E88-8F50-291FFED34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54970-A727-4644-92C5-1A5B8BBF09CF}"/>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3813120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BF97-F329-4E3D-952B-01124ECE96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A78769-5F61-4BBA-99A6-ED09EE656F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0B8A25-EECE-46F3-94EC-180640756EB4}"/>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5" name="Footer Placeholder 4">
            <a:extLst>
              <a:ext uri="{FF2B5EF4-FFF2-40B4-BE49-F238E27FC236}">
                <a16:creationId xmlns:a16="http://schemas.microsoft.com/office/drawing/2014/main" id="{922BA423-3FE4-4A4E-AD08-7E610BA21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3A6F7-4697-4A5D-B38B-6ED78D32914D}"/>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243980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2BF-3BF8-42B2-8292-FB047E784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61FF6-21BA-437D-A307-AE208F6331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324066-9230-42F5-A617-BA9D054076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5F506-6232-49B9-954C-8B49A492C6E9}"/>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6" name="Footer Placeholder 5">
            <a:extLst>
              <a:ext uri="{FF2B5EF4-FFF2-40B4-BE49-F238E27FC236}">
                <a16:creationId xmlns:a16="http://schemas.microsoft.com/office/drawing/2014/main" id="{F3DD6FB9-A4F0-4B1B-B80F-009C138B5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D8825-5B22-450B-BF69-0782E250A6F1}"/>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136391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3426-F266-4D86-A21E-E5B6A3B333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00DF8C-C870-4121-B2C5-0CF988018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9543CA-F4D5-45F6-A032-EDAEBA1BB4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834FFB-6440-46C7-B94B-AC3B1B684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7A5E87-E0D9-4066-9163-7A51A3A0C4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51CD2-20CE-4F56-97DE-4BD10917F7CC}"/>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8" name="Footer Placeholder 7">
            <a:extLst>
              <a:ext uri="{FF2B5EF4-FFF2-40B4-BE49-F238E27FC236}">
                <a16:creationId xmlns:a16="http://schemas.microsoft.com/office/drawing/2014/main" id="{2048239C-4B5F-4490-AA3A-586A2F061A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B20E0F-E812-4676-A6AF-61B237EA52E5}"/>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87737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D96E-0435-47AF-9D8C-7E30E35E98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C5EDCA-8EC2-4060-B349-275DA57E5B83}"/>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4" name="Footer Placeholder 3">
            <a:extLst>
              <a:ext uri="{FF2B5EF4-FFF2-40B4-BE49-F238E27FC236}">
                <a16:creationId xmlns:a16="http://schemas.microsoft.com/office/drawing/2014/main" id="{9E3D948B-EF6B-47AB-9619-120CECA233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C76FA-0D0A-4C2B-A3C4-134E4E74138A}"/>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161027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CBFA2-BEA3-4620-A238-957165A346C9}"/>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3" name="Footer Placeholder 2">
            <a:extLst>
              <a:ext uri="{FF2B5EF4-FFF2-40B4-BE49-F238E27FC236}">
                <a16:creationId xmlns:a16="http://schemas.microsoft.com/office/drawing/2014/main" id="{55D414C7-7120-4E60-9E45-F564214DF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566AF0-D91D-42DA-BAE6-704AE117A14F}"/>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211583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2B08-73BB-4B41-A7F0-F57FD9793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66BD92-E0AD-4A00-988D-8954E9CF0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771E2-2E87-4AAB-801F-18C4BC430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0CCBE5-C75D-4084-BD17-9BA0B8065A7B}"/>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6" name="Footer Placeholder 5">
            <a:extLst>
              <a:ext uri="{FF2B5EF4-FFF2-40B4-BE49-F238E27FC236}">
                <a16:creationId xmlns:a16="http://schemas.microsoft.com/office/drawing/2014/main" id="{400894E5-7104-42F1-9156-D0095B83B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E0082-927F-41EC-B45F-4B63828B585F}"/>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315137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08DA-58B1-475E-A14A-75C47E257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7BB6F3-8AF0-4ADB-B857-302E337774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F0F70-4219-4B09-ACF3-13E4EA2EF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1FD012-0ACC-43E5-83B8-81438D5F52FC}"/>
              </a:ext>
            </a:extLst>
          </p:cNvPr>
          <p:cNvSpPr>
            <a:spLocks noGrp="1"/>
          </p:cNvSpPr>
          <p:nvPr>
            <p:ph type="dt" sz="half" idx="10"/>
          </p:nvPr>
        </p:nvSpPr>
        <p:spPr/>
        <p:txBody>
          <a:bodyPr/>
          <a:lstStyle/>
          <a:p>
            <a:fld id="{6DE8A8A1-0215-430C-9F12-DB97366E0B15}" type="datetimeFigureOut">
              <a:rPr lang="en-US" smtClean="0"/>
              <a:t>4/4/2025</a:t>
            </a:fld>
            <a:endParaRPr lang="en-US"/>
          </a:p>
        </p:txBody>
      </p:sp>
      <p:sp>
        <p:nvSpPr>
          <p:cNvPr id="6" name="Footer Placeholder 5">
            <a:extLst>
              <a:ext uri="{FF2B5EF4-FFF2-40B4-BE49-F238E27FC236}">
                <a16:creationId xmlns:a16="http://schemas.microsoft.com/office/drawing/2014/main" id="{27F73768-AB10-497B-BD0A-D2BBEB765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40C46-0B43-437E-AF9A-29AF1F2CA9ED}"/>
              </a:ext>
            </a:extLst>
          </p:cNvPr>
          <p:cNvSpPr>
            <a:spLocks noGrp="1"/>
          </p:cNvSpPr>
          <p:nvPr>
            <p:ph type="sldNum" sz="quarter" idx="12"/>
          </p:nvPr>
        </p:nvSpPr>
        <p:spPr/>
        <p:txBody>
          <a:bodyPr/>
          <a:lstStyle/>
          <a:p>
            <a:fld id="{B78CE1AD-E800-401B-AEB3-C274250B44FD}" type="slidenum">
              <a:rPr lang="en-US" smtClean="0"/>
              <a:t>‹#›</a:t>
            </a:fld>
            <a:endParaRPr lang="en-US"/>
          </a:p>
        </p:txBody>
      </p:sp>
    </p:spTree>
    <p:extLst>
      <p:ext uri="{BB962C8B-B14F-4D97-AF65-F5344CB8AC3E}">
        <p14:creationId xmlns:p14="http://schemas.microsoft.com/office/powerpoint/2010/main" val="141795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366581-9A5D-476F-A722-267318EDD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0088C-A12C-439F-BE1A-6DC0925AC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C8847-3B4A-4624-8E61-EA8982251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8A8A1-0215-430C-9F12-DB97366E0B15}" type="datetimeFigureOut">
              <a:rPr lang="en-US" smtClean="0"/>
              <a:t>4/4/2025</a:t>
            </a:fld>
            <a:endParaRPr lang="en-US"/>
          </a:p>
        </p:txBody>
      </p:sp>
      <p:sp>
        <p:nvSpPr>
          <p:cNvPr id="5" name="Footer Placeholder 4">
            <a:extLst>
              <a:ext uri="{FF2B5EF4-FFF2-40B4-BE49-F238E27FC236}">
                <a16:creationId xmlns:a16="http://schemas.microsoft.com/office/drawing/2014/main" id="{7750CC13-9EDB-4D23-951D-46F4D384F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30B13A-8735-4EB8-8D33-F8D839A94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CE1AD-E800-401B-AEB3-C274250B44FD}" type="slidenum">
              <a:rPr lang="en-US" smtClean="0"/>
              <a:t>‹#›</a:t>
            </a:fld>
            <a:endParaRPr lang="en-US"/>
          </a:p>
        </p:txBody>
      </p:sp>
    </p:spTree>
    <p:extLst>
      <p:ext uri="{BB962C8B-B14F-4D97-AF65-F5344CB8AC3E}">
        <p14:creationId xmlns:p14="http://schemas.microsoft.com/office/powerpoint/2010/main" val="4102370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ouafae.nahli@ilc.cnr.it" TargetMode="External"/><Relationship Id="rId3" Type="http://schemas.openxmlformats.org/officeDocument/2006/relationships/image" Target="../media/image1.png"/><Relationship Id="rId7" Type="http://schemas.openxmlformats.org/officeDocument/2006/relationships/hyperlink" Target="mailto:azze.Mazrou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adia.khlif@ilc.cnr.it"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mailto:ouafae.nahli@ilc.cnr.it" TargetMode="External"/><Relationship Id="rId3" Type="http://schemas.openxmlformats.org/officeDocument/2006/relationships/image" Target="../media/image1.png"/><Relationship Id="rId7" Type="http://schemas.openxmlformats.org/officeDocument/2006/relationships/hyperlink" Target="mailto:azze.Mazroui@gmail.co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mailto:nadia.khlif@ilc.cnr.it"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B54FAB-B18E-4211-82C5-B560A455B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 y="135761"/>
            <a:ext cx="2800350" cy="940836"/>
          </a:xfrm>
          <a:prstGeom prst="rect">
            <a:avLst/>
          </a:prstGeom>
        </p:spPr>
      </p:pic>
      <p:pic>
        <p:nvPicPr>
          <p:cNvPr id="5" name="Picture 2" descr="Faculté des Sciences - UMP Oujda">
            <a:extLst>
              <a:ext uri="{FF2B5EF4-FFF2-40B4-BE49-F238E27FC236}">
                <a16:creationId xmlns:a16="http://schemas.microsoft.com/office/drawing/2014/main" id="{23D6377D-E34D-49D7-B781-E30837E32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6932" y="132735"/>
            <a:ext cx="1771650" cy="1771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Diagonal Corners Rounded 6">
            <a:extLst>
              <a:ext uri="{FF2B5EF4-FFF2-40B4-BE49-F238E27FC236}">
                <a16:creationId xmlns:a16="http://schemas.microsoft.com/office/drawing/2014/main" id="{F6B31041-416E-4815-8C51-95F2DF70C5D5}"/>
              </a:ext>
            </a:extLst>
          </p:cNvPr>
          <p:cNvSpPr/>
          <p:nvPr/>
        </p:nvSpPr>
        <p:spPr>
          <a:xfrm>
            <a:off x="1895061" y="2121697"/>
            <a:ext cx="8097078" cy="2614606"/>
          </a:xfrm>
          <a:prstGeom prst="round2Diag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lvl="0" algn="ctr"/>
            <a:r>
              <a:rPr lang="en-US" sz="2800" dirty="0">
                <a:latin typeface="Times New Roman"/>
                <a:ea typeface="Times New Roman"/>
                <a:cs typeface="Times New Roman"/>
                <a:sym typeface="Times New Roman"/>
              </a:rPr>
              <a:t>Challenges and Advances in Constructing of Corpora </a:t>
            </a:r>
          </a:p>
          <a:p>
            <a:pPr lvl="0" algn="ctr"/>
            <a:r>
              <a:rPr lang="en-US" sz="2800" dirty="0">
                <a:latin typeface="Times New Roman"/>
                <a:ea typeface="Times New Roman"/>
                <a:cs typeface="Times New Roman"/>
                <a:sym typeface="Times New Roman"/>
              </a:rPr>
              <a:t>And</a:t>
            </a:r>
          </a:p>
          <a:p>
            <a:pPr lvl="0" algn="ctr"/>
            <a:r>
              <a:rPr lang="en-US" sz="2800" dirty="0">
                <a:latin typeface="Times New Roman"/>
                <a:ea typeface="Times New Roman"/>
                <a:cs typeface="Times New Roman"/>
                <a:sym typeface="Times New Roman"/>
              </a:rPr>
              <a:t> Linguistic Tools for the Moroccan Dialect</a:t>
            </a:r>
            <a:endParaRPr lang="en-US" sz="2800" dirty="0"/>
          </a:p>
        </p:txBody>
      </p:sp>
      <p:pic>
        <p:nvPicPr>
          <p:cNvPr id="8" name="Picture 7">
            <a:extLst>
              <a:ext uri="{FF2B5EF4-FFF2-40B4-BE49-F238E27FC236}">
                <a16:creationId xmlns:a16="http://schemas.microsoft.com/office/drawing/2014/main" id="{9DC14F49-FD33-4981-A284-DF58712056B1}"/>
              </a:ext>
            </a:extLst>
          </p:cNvPr>
          <p:cNvPicPr>
            <a:picLocks noChangeAspect="1"/>
          </p:cNvPicPr>
          <p:nvPr/>
        </p:nvPicPr>
        <p:blipFill rotWithShape="1">
          <a:blip r:embed="rId5">
            <a:extLst>
              <a:ext uri="{28A0092B-C50C-407E-A947-70E740481C1C}">
                <a14:useLocalDpi xmlns:a14="http://schemas.microsoft.com/office/drawing/2010/main" val="0"/>
              </a:ext>
            </a:extLst>
          </a:blip>
          <a:srcRect r="79014" b="-16187"/>
          <a:stretch/>
        </p:blipFill>
        <p:spPr>
          <a:xfrm>
            <a:off x="144179" y="5263762"/>
            <a:ext cx="1270861" cy="1594238"/>
          </a:xfrm>
          <a:prstGeom prst="rect">
            <a:avLst/>
          </a:prstGeom>
        </p:spPr>
      </p:pic>
      <p:sp>
        <p:nvSpPr>
          <p:cNvPr id="9" name="Google Shape;91;p13">
            <a:extLst>
              <a:ext uri="{FF2B5EF4-FFF2-40B4-BE49-F238E27FC236}">
                <a16:creationId xmlns:a16="http://schemas.microsoft.com/office/drawing/2014/main" id="{7F3F253B-D502-4ACC-9106-3E95E6178B71}"/>
              </a:ext>
            </a:extLst>
          </p:cNvPr>
          <p:cNvSpPr/>
          <p:nvPr/>
        </p:nvSpPr>
        <p:spPr>
          <a:xfrm>
            <a:off x="10806387" y="6488668"/>
            <a:ext cx="13003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08/11/2024</a:t>
            </a:r>
            <a:endParaRPr dirty="0"/>
          </a:p>
        </p:txBody>
      </p:sp>
      <p:sp>
        <p:nvSpPr>
          <p:cNvPr id="10" name="TextBox 9">
            <a:extLst>
              <a:ext uri="{FF2B5EF4-FFF2-40B4-BE49-F238E27FC236}">
                <a16:creationId xmlns:a16="http://schemas.microsoft.com/office/drawing/2014/main" id="{5613FDFF-DB8E-4394-95C0-BCD1A2A7EAE1}"/>
              </a:ext>
            </a:extLst>
          </p:cNvPr>
          <p:cNvSpPr txBox="1"/>
          <p:nvPr/>
        </p:nvSpPr>
        <p:spPr>
          <a:xfrm>
            <a:off x="1724618" y="5106774"/>
            <a:ext cx="8097078" cy="1384995"/>
          </a:xfrm>
          <a:prstGeom prst="rect">
            <a:avLst/>
          </a:prstGeom>
          <a:noFill/>
        </p:spPr>
        <p:txBody>
          <a:bodyPr wrap="square" rtlCol="0">
            <a:spAutoFit/>
          </a:bodyPr>
          <a:lstStyle/>
          <a:p>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Nadia khlif			 </a:t>
            </a:r>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nadia.khlif@ilc.cnr.it</a:t>
            </a:r>
            <a:endPar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Azzedine Mazroui		</a:t>
            </a:r>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azze.Mazroui@gmail.com</a:t>
            </a:r>
            <a:endPar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Ouafae Nahli	 	</a:t>
            </a:r>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ouafae.nahli@ilc.cnr.it</a:t>
            </a:r>
            <a:endPar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27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3"/>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2800" dirty="0">
                <a:solidFill>
                  <a:schemeClr val="dk1"/>
                </a:solidFill>
                <a:ea typeface="Calibri"/>
                <a:cs typeface="Calibri"/>
                <a:sym typeface="Calibri"/>
              </a:rPr>
              <a:t>Darija’s Challenge</a:t>
            </a:r>
            <a:endParaRPr dirty="0"/>
          </a:p>
        </p:txBody>
      </p:sp>
      <p:pic>
        <p:nvPicPr>
          <p:cNvPr id="403" name="Google Shape;403;p23" descr="Questions RTL"/>
          <p:cNvPicPr preferRelativeResize="0"/>
          <p:nvPr/>
        </p:nvPicPr>
        <p:blipFill rotWithShape="1">
          <a:blip r:embed="rId3">
            <a:alphaModFix/>
          </a:blip>
          <a:srcRect/>
          <a:stretch/>
        </p:blipFill>
        <p:spPr>
          <a:xfrm>
            <a:off x="4246716" y="773674"/>
            <a:ext cx="1208688" cy="1197299"/>
          </a:xfrm>
          <a:prstGeom prst="rect">
            <a:avLst/>
          </a:prstGeom>
          <a:noFill/>
          <a:ln>
            <a:noFill/>
          </a:ln>
        </p:spPr>
      </p:pic>
      <p:pic>
        <p:nvPicPr>
          <p:cNvPr id="404" name="Google Shape;404;p23"/>
          <p:cNvPicPr preferRelativeResize="0"/>
          <p:nvPr/>
        </p:nvPicPr>
        <p:blipFill rotWithShape="1">
          <a:blip r:embed="rId4">
            <a:alphaModFix/>
          </a:blip>
          <a:srcRect/>
          <a:stretch/>
        </p:blipFill>
        <p:spPr>
          <a:xfrm>
            <a:off x="2397759" y="3937893"/>
            <a:ext cx="985842" cy="971344"/>
          </a:xfrm>
          <a:prstGeom prst="rect">
            <a:avLst/>
          </a:prstGeom>
          <a:noFill/>
          <a:ln>
            <a:noFill/>
          </a:ln>
        </p:spPr>
      </p:pic>
      <p:pic>
        <p:nvPicPr>
          <p:cNvPr id="405" name="Google Shape;405;p23"/>
          <p:cNvPicPr preferRelativeResize="0"/>
          <p:nvPr/>
        </p:nvPicPr>
        <p:blipFill rotWithShape="1">
          <a:blip r:embed="rId5">
            <a:alphaModFix/>
          </a:blip>
          <a:srcRect/>
          <a:stretch/>
        </p:blipFill>
        <p:spPr>
          <a:xfrm>
            <a:off x="1699491" y="5251039"/>
            <a:ext cx="1617609" cy="1079248"/>
          </a:xfrm>
          <a:prstGeom prst="rect">
            <a:avLst/>
          </a:prstGeom>
          <a:noFill/>
          <a:ln>
            <a:noFill/>
          </a:ln>
        </p:spPr>
      </p:pic>
      <p:pic>
        <p:nvPicPr>
          <p:cNvPr id="406" name="Google Shape;406;p23" descr="Database"/>
          <p:cNvPicPr preferRelativeResize="0"/>
          <p:nvPr/>
        </p:nvPicPr>
        <p:blipFill rotWithShape="1">
          <a:blip r:embed="rId6">
            <a:alphaModFix/>
          </a:blip>
          <a:srcRect/>
          <a:stretch/>
        </p:blipFill>
        <p:spPr>
          <a:xfrm>
            <a:off x="4539260" y="323340"/>
            <a:ext cx="693097" cy="536195"/>
          </a:xfrm>
          <a:prstGeom prst="rect">
            <a:avLst/>
          </a:prstGeom>
          <a:noFill/>
          <a:ln>
            <a:noFill/>
          </a:ln>
        </p:spPr>
      </p:pic>
      <p:pic>
        <p:nvPicPr>
          <p:cNvPr id="407" name="Google Shape;407;p23" descr="Books"/>
          <p:cNvPicPr preferRelativeResize="0"/>
          <p:nvPr/>
        </p:nvPicPr>
        <p:blipFill rotWithShape="1">
          <a:blip r:embed="rId7">
            <a:alphaModFix/>
          </a:blip>
          <a:srcRect/>
          <a:stretch/>
        </p:blipFill>
        <p:spPr>
          <a:xfrm>
            <a:off x="4309384" y="721410"/>
            <a:ext cx="506716" cy="425309"/>
          </a:xfrm>
          <a:prstGeom prst="rect">
            <a:avLst/>
          </a:prstGeom>
          <a:noFill/>
          <a:ln>
            <a:noFill/>
          </a:ln>
        </p:spPr>
      </p:pic>
      <p:pic>
        <p:nvPicPr>
          <p:cNvPr id="408" name="Google Shape;408;p23"/>
          <p:cNvPicPr preferRelativeResize="0"/>
          <p:nvPr/>
        </p:nvPicPr>
        <p:blipFill rotWithShape="1">
          <a:blip r:embed="rId8">
            <a:alphaModFix/>
          </a:blip>
          <a:srcRect/>
          <a:stretch/>
        </p:blipFill>
        <p:spPr>
          <a:xfrm>
            <a:off x="8997304" y="5362980"/>
            <a:ext cx="1896341" cy="1061951"/>
          </a:xfrm>
          <a:prstGeom prst="rect">
            <a:avLst/>
          </a:prstGeom>
          <a:noFill/>
          <a:ln>
            <a:noFill/>
          </a:ln>
        </p:spPr>
      </p:pic>
      <p:pic>
        <p:nvPicPr>
          <p:cNvPr id="409" name="Google Shape;409;p23"/>
          <p:cNvPicPr preferRelativeResize="0"/>
          <p:nvPr/>
        </p:nvPicPr>
        <p:blipFill rotWithShape="1">
          <a:blip r:embed="rId9">
            <a:alphaModFix/>
          </a:blip>
          <a:srcRect/>
          <a:stretch/>
        </p:blipFill>
        <p:spPr>
          <a:xfrm>
            <a:off x="9782420" y="3980034"/>
            <a:ext cx="1250621" cy="833226"/>
          </a:xfrm>
          <a:prstGeom prst="rect">
            <a:avLst/>
          </a:prstGeom>
          <a:noFill/>
          <a:ln>
            <a:noFill/>
          </a:ln>
        </p:spPr>
      </p:pic>
      <p:pic>
        <p:nvPicPr>
          <p:cNvPr id="410" name="Google Shape;410;p23"/>
          <p:cNvPicPr preferRelativeResize="0"/>
          <p:nvPr/>
        </p:nvPicPr>
        <p:blipFill rotWithShape="1">
          <a:blip r:embed="rId10">
            <a:alphaModFix/>
          </a:blip>
          <a:srcRect/>
          <a:stretch/>
        </p:blipFill>
        <p:spPr>
          <a:xfrm>
            <a:off x="9313408" y="4093975"/>
            <a:ext cx="815262" cy="815262"/>
          </a:xfrm>
          <a:prstGeom prst="rect">
            <a:avLst/>
          </a:prstGeom>
          <a:noFill/>
          <a:ln>
            <a:noFill/>
          </a:ln>
        </p:spPr>
      </p:pic>
      <p:sp>
        <p:nvSpPr>
          <p:cNvPr id="411" name="Google Shape;411;p23"/>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10</a:t>
            </a:r>
            <a:endParaRPr/>
          </a:p>
        </p:txBody>
      </p:sp>
      <p:grpSp>
        <p:nvGrpSpPr>
          <p:cNvPr id="412" name="Google Shape;412;p23"/>
          <p:cNvGrpSpPr/>
          <p:nvPr/>
        </p:nvGrpSpPr>
        <p:grpSpPr>
          <a:xfrm>
            <a:off x="4636886" y="2034522"/>
            <a:ext cx="3328458" cy="3328458"/>
            <a:chOff x="4799541" y="0"/>
            <a:chExt cx="3328458" cy="3328458"/>
          </a:xfrm>
        </p:grpSpPr>
        <p:sp>
          <p:nvSpPr>
            <p:cNvPr id="413" name="Google Shape;413;p23"/>
            <p:cNvSpPr/>
            <p:nvPr/>
          </p:nvSpPr>
          <p:spPr>
            <a:xfrm>
              <a:off x="4799541" y="0"/>
              <a:ext cx="3328458" cy="3328458"/>
            </a:xfrm>
            <a:prstGeom prst="ellipse">
              <a:avLst/>
            </a:prstGeom>
            <a:gradFill>
              <a:gsLst>
                <a:gs pos="0">
                  <a:srgbClr val="F08B54">
                    <a:alpha val="49803"/>
                  </a:srgbClr>
                </a:gs>
                <a:gs pos="50000">
                  <a:srgbClr val="F67A26">
                    <a:alpha val="49803"/>
                  </a:srgbClr>
                </a:gs>
                <a:gs pos="100000">
                  <a:srgbClr val="E36A18">
                    <a:alpha val="4980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txBox="1"/>
            <p:nvPr/>
          </p:nvSpPr>
          <p:spPr>
            <a:xfrm>
              <a:off x="5286982" y="487441"/>
              <a:ext cx="2353576" cy="2353576"/>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chemeClr val="dk1"/>
                </a:buClr>
                <a:buSzPts val="4000"/>
                <a:buFont typeface="Calibri"/>
                <a:buNone/>
              </a:pPr>
              <a:r>
                <a:rPr lang="en-US" sz="4000">
                  <a:solidFill>
                    <a:schemeClr val="dk1"/>
                  </a:solidFill>
                  <a:latin typeface="Calibri"/>
                  <a:ea typeface="Calibri"/>
                  <a:cs typeface="Calibri"/>
                  <a:sym typeface="Calibri"/>
                </a:rPr>
                <a:t>Challenges</a:t>
              </a:r>
              <a:endParaRPr/>
            </a:p>
          </p:txBody>
        </p:sp>
      </p:grpSp>
      <p:grpSp>
        <p:nvGrpSpPr>
          <p:cNvPr id="415" name="Google Shape;415;p23"/>
          <p:cNvGrpSpPr/>
          <p:nvPr/>
        </p:nvGrpSpPr>
        <p:grpSpPr>
          <a:xfrm>
            <a:off x="5238453" y="684977"/>
            <a:ext cx="2022499" cy="2008902"/>
            <a:chOff x="3231885" y="253113"/>
            <a:chExt cx="1664229" cy="1664229"/>
          </a:xfrm>
        </p:grpSpPr>
        <p:sp>
          <p:nvSpPr>
            <p:cNvPr id="416" name="Google Shape;416;p23"/>
            <p:cNvSpPr/>
            <p:nvPr/>
          </p:nvSpPr>
          <p:spPr>
            <a:xfrm>
              <a:off x="3231885" y="253113"/>
              <a:ext cx="1664229" cy="1664229"/>
            </a:xfrm>
            <a:prstGeom prst="ellipse">
              <a:avLst/>
            </a:prstGeom>
            <a:gradFill>
              <a:gsLst>
                <a:gs pos="0">
                  <a:schemeClr val="accent6"/>
                </a:gs>
                <a:gs pos="72000">
                  <a:srgbClr val="A8D08C"/>
                </a:gs>
                <a:gs pos="100000">
                  <a:schemeClr val="accent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txBox="1"/>
            <p:nvPr/>
          </p:nvSpPr>
          <p:spPr>
            <a:xfrm>
              <a:off x="3475606" y="496834"/>
              <a:ext cx="1176787" cy="1176787"/>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Poor</a:t>
              </a: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resources</a:t>
              </a:r>
              <a:endParaRPr sz="1800">
                <a:solidFill>
                  <a:schemeClr val="dk1"/>
                </a:solidFill>
                <a:latin typeface="Calibri"/>
                <a:ea typeface="Calibri"/>
                <a:cs typeface="Calibri"/>
                <a:sym typeface="Calibri"/>
              </a:endParaRPr>
            </a:p>
          </p:txBody>
        </p:sp>
      </p:grpSp>
      <p:grpSp>
        <p:nvGrpSpPr>
          <p:cNvPr id="418" name="Google Shape;418;p23"/>
          <p:cNvGrpSpPr/>
          <p:nvPr/>
        </p:nvGrpSpPr>
        <p:grpSpPr>
          <a:xfrm>
            <a:off x="3417566" y="3942050"/>
            <a:ext cx="2243387" cy="2172856"/>
            <a:chOff x="1356530" y="3501323"/>
            <a:chExt cx="1664229" cy="1664229"/>
          </a:xfrm>
        </p:grpSpPr>
        <p:sp>
          <p:nvSpPr>
            <p:cNvPr id="419" name="Google Shape;419;p23"/>
            <p:cNvSpPr/>
            <p:nvPr/>
          </p:nvSpPr>
          <p:spPr>
            <a:xfrm>
              <a:off x="1356530" y="3501323"/>
              <a:ext cx="1664229" cy="1664229"/>
            </a:xfrm>
            <a:prstGeom prst="ellipse">
              <a:avLst/>
            </a:prstGeom>
            <a:gradFill>
              <a:gsLst>
                <a:gs pos="0">
                  <a:srgbClr val="6EA5DA">
                    <a:alpha val="49803"/>
                  </a:srgbClr>
                </a:gs>
                <a:gs pos="50000">
                  <a:srgbClr val="529BDA">
                    <a:alpha val="49803"/>
                  </a:srgbClr>
                </a:gs>
                <a:gs pos="100000">
                  <a:srgbClr val="4188C8">
                    <a:alpha val="4980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txBox="1"/>
            <p:nvPr/>
          </p:nvSpPr>
          <p:spPr>
            <a:xfrm>
              <a:off x="1566763" y="3745043"/>
              <a:ext cx="1210276" cy="1217934"/>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Issues of Texts retrieved from social platforms</a:t>
              </a:r>
              <a:endParaRPr sz="1800">
                <a:solidFill>
                  <a:schemeClr val="dk1"/>
                </a:solidFill>
                <a:latin typeface="Calibri"/>
                <a:ea typeface="Calibri"/>
                <a:cs typeface="Calibri"/>
                <a:sym typeface="Calibri"/>
              </a:endParaRPr>
            </a:p>
          </p:txBody>
        </p:sp>
      </p:grpSp>
      <p:grpSp>
        <p:nvGrpSpPr>
          <p:cNvPr id="421" name="Google Shape;421;p23"/>
          <p:cNvGrpSpPr/>
          <p:nvPr/>
        </p:nvGrpSpPr>
        <p:grpSpPr>
          <a:xfrm>
            <a:off x="6881815" y="4083669"/>
            <a:ext cx="2167058" cy="2008902"/>
            <a:chOff x="5107240" y="3501323"/>
            <a:chExt cx="1664229" cy="1664229"/>
          </a:xfrm>
        </p:grpSpPr>
        <p:sp>
          <p:nvSpPr>
            <p:cNvPr id="422" name="Google Shape;422;p23"/>
            <p:cNvSpPr/>
            <p:nvPr/>
          </p:nvSpPr>
          <p:spPr>
            <a:xfrm>
              <a:off x="5107240" y="3501323"/>
              <a:ext cx="1664229" cy="1664229"/>
            </a:xfrm>
            <a:prstGeom prst="ellipse">
              <a:avLst/>
            </a:prstGeom>
            <a:gradFill>
              <a:gsLst>
                <a:gs pos="0">
                  <a:srgbClr val="FFC647">
                    <a:alpha val="49803"/>
                  </a:srgbClr>
                </a:gs>
                <a:gs pos="50000">
                  <a:srgbClr val="FFC600">
                    <a:alpha val="49803"/>
                  </a:srgbClr>
                </a:gs>
                <a:gs pos="100000">
                  <a:srgbClr val="E3B400">
                    <a:alpha val="4980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txBox="1"/>
            <p:nvPr/>
          </p:nvSpPr>
          <p:spPr>
            <a:xfrm>
              <a:off x="5350961" y="3745044"/>
              <a:ext cx="1176787" cy="1176787"/>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a:solidFill>
                    <a:schemeClr val="dk1"/>
                  </a:solidFill>
                  <a:latin typeface="Arial"/>
                  <a:ea typeface="Arial"/>
                  <a:cs typeface="Arial"/>
                  <a:sym typeface="Arial"/>
                </a:rPr>
                <a:t>Inherent characteristic’s Daija</a:t>
              </a:r>
              <a:endParaRPr sz="20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anim calcmode="lin" valueType="num">
                                      <p:cBhvr additive="base">
                                        <p:cTn id="7" dur="500"/>
                                        <p:tgtEl>
                                          <p:spTgt spid="40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06"/>
                                        </p:tgtEl>
                                        <p:attrNameLst>
                                          <p:attrName>style.visibility</p:attrName>
                                        </p:attrNameLst>
                                      </p:cBhvr>
                                      <p:to>
                                        <p:strVal val="visible"/>
                                      </p:to>
                                    </p:set>
                                    <p:anim calcmode="lin" valueType="num">
                                      <p:cBhvr additive="base">
                                        <p:cTn id="10" dur="500"/>
                                        <p:tgtEl>
                                          <p:spTgt spid="406"/>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407"/>
                                        </p:tgtEl>
                                        <p:attrNameLst>
                                          <p:attrName>style.visibility</p:attrName>
                                        </p:attrNameLst>
                                      </p:cBhvr>
                                      <p:to>
                                        <p:strVal val="visible"/>
                                      </p:to>
                                    </p:set>
                                    <p:anim calcmode="lin" valueType="num">
                                      <p:cBhvr additive="base">
                                        <p:cTn id="13" dur="500"/>
                                        <p:tgtEl>
                                          <p:spTgt spid="407"/>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415"/>
                                        </p:tgtEl>
                                        <p:attrNameLst>
                                          <p:attrName>style.visibility</p:attrName>
                                        </p:attrNameLst>
                                      </p:cBhvr>
                                      <p:to>
                                        <p:strVal val="visible"/>
                                      </p:to>
                                    </p:set>
                                    <p:anim calcmode="lin" valueType="num">
                                      <p:cBhvr additive="base">
                                        <p:cTn id="16" dur="500"/>
                                        <p:tgtEl>
                                          <p:spTgt spid="4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2" name="Google Shape;432;p24"/>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11</a:t>
            </a:r>
            <a:endParaRPr/>
          </a:p>
        </p:txBody>
      </p:sp>
      <p:pic>
        <p:nvPicPr>
          <p:cNvPr id="6" name="Google Shape;404;p23">
            <a:extLst>
              <a:ext uri="{FF2B5EF4-FFF2-40B4-BE49-F238E27FC236}">
                <a16:creationId xmlns:a16="http://schemas.microsoft.com/office/drawing/2014/main" id="{3A531FC4-A3FF-46C6-BF6A-655410758F0B}"/>
              </a:ext>
            </a:extLst>
          </p:cNvPr>
          <p:cNvPicPr preferRelativeResize="0"/>
          <p:nvPr/>
        </p:nvPicPr>
        <p:blipFill rotWithShape="1">
          <a:blip r:embed="rId3">
            <a:alphaModFix/>
          </a:blip>
          <a:srcRect/>
          <a:stretch/>
        </p:blipFill>
        <p:spPr>
          <a:xfrm>
            <a:off x="1099311" y="2474853"/>
            <a:ext cx="985842" cy="971344"/>
          </a:xfrm>
          <a:prstGeom prst="rect">
            <a:avLst/>
          </a:prstGeom>
          <a:noFill/>
          <a:ln>
            <a:noFill/>
          </a:ln>
        </p:spPr>
      </p:pic>
      <p:pic>
        <p:nvPicPr>
          <p:cNvPr id="7" name="Google Shape;405;p23">
            <a:extLst>
              <a:ext uri="{FF2B5EF4-FFF2-40B4-BE49-F238E27FC236}">
                <a16:creationId xmlns:a16="http://schemas.microsoft.com/office/drawing/2014/main" id="{3ACE5CFB-DC44-43EB-A235-FFA7B3B6CD0A}"/>
              </a:ext>
            </a:extLst>
          </p:cNvPr>
          <p:cNvPicPr preferRelativeResize="0"/>
          <p:nvPr/>
        </p:nvPicPr>
        <p:blipFill rotWithShape="1">
          <a:blip r:embed="rId4">
            <a:alphaModFix/>
          </a:blip>
          <a:srcRect/>
          <a:stretch/>
        </p:blipFill>
        <p:spPr>
          <a:xfrm>
            <a:off x="401043" y="3787999"/>
            <a:ext cx="1617609" cy="1079248"/>
          </a:xfrm>
          <a:prstGeom prst="rect">
            <a:avLst/>
          </a:prstGeom>
          <a:noFill/>
          <a:ln>
            <a:noFill/>
          </a:ln>
        </p:spPr>
      </p:pic>
      <p:grpSp>
        <p:nvGrpSpPr>
          <p:cNvPr id="8" name="Google Shape;418;p23">
            <a:extLst>
              <a:ext uri="{FF2B5EF4-FFF2-40B4-BE49-F238E27FC236}">
                <a16:creationId xmlns:a16="http://schemas.microsoft.com/office/drawing/2014/main" id="{DA71279E-0C80-44E4-9F7C-7D735585ED2E}"/>
              </a:ext>
            </a:extLst>
          </p:cNvPr>
          <p:cNvGrpSpPr/>
          <p:nvPr/>
        </p:nvGrpSpPr>
        <p:grpSpPr>
          <a:xfrm>
            <a:off x="2119118" y="2479009"/>
            <a:ext cx="2526782" cy="2388237"/>
            <a:chOff x="1356530" y="3501323"/>
            <a:chExt cx="1664229" cy="1664229"/>
          </a:xfrm>
        </p:grpSpPr>
        <p:sp>
          <p:nvSpPr>
            <p:cNvPr id="9" name="Google Shape;419;p23">
              <a:extLst>
                <a:ext uri="{FF2B5EF4-FFF2-40B4-BE49-F238E27FC236}">
                  <a16:creationId xmlns:a16="http://schemas.microsoft.com/office/drawing/2014/main" id="{3C64DD03-BF8B-44AA-8805-9C9CFC74E1C2}"/>
                </a:ext>
              </a:extLst>
            </p:cNvPr>
            <p:cNvSpPr/>
            <p:nvPr/>
          </p:nvSpPr>
          <p:spPr>
            <a:xfrm>
              <a:off x="1356530" y="3501323"/>
              <a:ext cx="1664229" cy="1664229"/>
            </a:xfrm>
            <a:prstGeom prst="ellipse">
              <a:avLst/>
            </a:prstGeom>
            <a:gradFill>
              <a:gsLst>
                <a:gs pos="0">
                  <a:srgbClr val="6EA5DA">
                    <a:alpha val="49803"/>
                  </a:srgbClr>
                </a:gs>
                <a:gs pos="50000">
                  <a:srgbClr val="529BDA">
                    <a:alpha val="49803"/>
                  </a:srgbClr>
                </a:gs>
                <a:gs pos="100000">
                  <a:srgbClr val="4188C8">
                    <a:alpha val="4980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0;p23">
              <a:extLst>
                <a:ext uri="{FF2B5EF4-FFF2-40B4-BE49-F238E27FC236}">
                  <a16:creationId xmlns:a16="http://schemas.microsoft.com/office/drawing/2014/main" id="{B80BE21E-FEC7-4422-B877-83A4E92F8022}"/>
                </a:ext>
              </a:extLst>
            </p:cNvPr>
            <p:cNvSpPr txBox="1"/>
            <p:nvPr/>
          </p:nvSpPr>
          <p:spPr>
            <a:xfrm>
              <a:off x="1566763" y="3745043"/>
              <a:ext cx="1210276" cy="1217934"/>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2000" dirty="0">
                  <a:solidFill>
                    <a:schemeClr val="dk1"/>
                  </a:solidFill>
                  <a:latin typeface="Arial"/>
                  <a:ea typeface="Arial"/>
                  <a:cs typeface="Arial"/>
                  <a:sym typeface="Arial"/>
                </a:rPr>
                <a:t>Issues of Texts retrieved from social platforms</a:t>
              </a:r>
              <a:endParaRPr sz="2000" dirty="0">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B3674A94-4104-4C85-940C-2F0E314DEF88}"/>
              </a:ext>
            </a:extLst>
          </p:cNvPr>
          <p:cNvSpPr/>
          <p:nvPr/>
        </p:nvSpPr>
        <p:spPr>
          <a:xfrm>
            <a:off x="5579494" y="2710781"/>
            <a:ext cx="5513195" cy="1077218"/>
          </a:xfrm>
          <a:prstGeom prst="rect">
            <a:avLst/>
          </a:prstGeom>
        </p:spPr>
        <p:txBody>
          <a:bodyPr wrap="square">
            <a:spAutoFit/>
          </a:bodyPr>
          <a:lstStyle/>
          <a:p>
            <a:pPr marL="457200" indent="-457200" algn="ctr">
              <a:buFont typeface="Arial" panose="020B0604020202020204" pitchFamily="34" charset="0"/>
              <a:buChar char="•"/>
            </a:pPr>
            <a:r>
              <a:rPr lang="ar-DZ" sz="3200" dirty="0"/>
              <a:t>مبر</a:t>
            </a:r>
            <a:r>
              <a:rPr lang="ar-DZ" sz="3200" dirty="0">
                <a:solidFill>
                  <a:srgbClr val="FF0000"/>
                </a:solidFill>
              </a:rPr>
              <a:t>وووو</a:t>
            </a:r>
            <a:r>
              <a:rPr lang="ar-DZ" sz="3200" dirty="0"/>
              <a:t>ك</a:t>
            </a:r>
            <a:r>
              <a:rPr lang="en-US" sz="3200" dirty="0"/>
              <a:t>  /</a:t>
            </a:r>
            <a:r>
              <a:rPr lang="en-US" sz="3200" dirty="0" err="1"/>
              <a:t>mabr</a:t>
            </a:r>
            <a:r>
              <a:rPr lang="en-US" sz="3200" dirty="0" err="1">
                <a:solidFill>
                  <a:srgbClr val="FF0000"/>
                </a:solidFill>
              </a:rPr>
              <a:t>u:u:u:u:</a:t>
            </a:r>
            <a:r>
              <a:rPr lang="en-US" sz="3200" dirty="0" err="1"/>
              <a:t>k</a:t>
            </a:r>
            <a:r>
              <a:rPr lang="en-US" sz="3200" dirty="0"/>
              <a:t>/     </a:t>
            </a:r>
          </a:p>
          <a:p>
            <a:pPr lvl="0" algn="ctr"/>
            <a:r>
              <a:rPr lang="en-US" sz="3200" dirty="0"/>
              <a:t>‘congratulation’</a:t>
            </a:r>
          </a:p>
        </p:txBody>
      </p:sp>
      <p:sp>
        <p:nvSpPr>
          <p:cNvPr id="15" name="Google Shape;402;p23">
            <a:extLst>
              <a:ext uri="{FF2B5EF4-FFF2-40B4-BE49-F238E27FC236}">
                <a16:creationId xmlns:a16="http://schemas.microsoft.com/office/drawing/2014/main" id="{9C59DE89-722A-4EDC-A297-8AD1C8103EF8}"/>
              </a:ext>
            </a:extLst>
          </p:cNvPr>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2800" dirty="0">
                <a:solidFill>
                  <a:schemeClr val="dk1"/>
                </a:solidFill>
                <a:ea typeface="Calibri"/>
                <a:cs typeface="Calibri"/>
                <a:sym typeface="Calibri"/>
              </a:rPr>
              <a:t>Darija’s Challenge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2" name="Google Shape;432;p24"/>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12</a:t>
            </a:r>
            <a:endParaRPr dirty="0"/>
          </a:p>
        </p:txBody>
      </p:sp>
      <p:pic>
        <p:nvPicPr>
          <p:cNvPr id="11" name="Google Shape;408;p23">
            <a:extLst>
              <a:ext uri="{FF2B5EF4-FFF2-40B4-BE49-F238E27FC236}">
                <a16:creationId xmlns:a16="http://schemas.microsoft.com/office/drawing/2014/main" id="{587ECFF9-63F7-4B7A-8463-F73188531FB6}"/>
              </a:ext>
            </a:extLst>
          </p:cNvPr>
          <p:cNvPicPr preferRelativeResize="0"/>
          <p:nvPr/>
        </p:nvPicPr>
        <p:blipFill rotWithShape="1">
          <a:blip r:embed="rId3">
            <a:alphaModFix/>
          </a:blip>
          <a:srcRect/>
          <a:stretch/>
        </p:blipFill>
        <p:spPr>
          <a:xfrm>
            <a:off x="9978553" y="1535912"/>
            <a:ext cx="1994189" cy="968535"/>
          </a:xfrm>
          <a:prstGeom prst="rect">
            <a:avLst/>
          </a:prstGeom>
          <a:noFill/>
          <a:ln>
            <a:noFill/>
          </a:ln>
        </p:spPr>
      </p:pic>
      <p:pic>
        <p:nvPicPr>
          <p:cNvPr id="12" name="Google Shape;409;p23">
            <a:extLst>
              <a:ext uri="{FF2B5EF4-FFF2-40B4-BE49-F238E27FC236}">
                <a16:creationId xmlns:a16="http://schemas.microsoft.com/office/drawing/2014/main" id="{407D70CE-31A5-4754-9DBA-42D612176713}"/>
              </a:ext>
            </a:extLst>
          </p:cNvPr>
          <p:cNvPicPr preferRelativeResize="0"/>
          <p:nvPr/>
        </p:nvPicPr>
        <p:blipFill rotWithShape="1">
          <a:blip r:embed="rId4">
            <a:alphaModFix/>
          </a:blip>
          <a:srcRect/>
          <a:stretch/>
        </p:blipFill>
        <p:spPr>
          <a:xfrm>
            <a:off x="11162171" y="375929"/>
            <a:ext cx="1315151" cy="759930"/>
          </a:xfrm>
          <a:prstGeom prst="rect">
            <a:avLst/>
          </a:prstGeom>
          <a:noFill/>
          <a:ln>
            <a:noFill/>
          </a:ln>
        </p:spPr>
      </p:pic>
      <p:pic>
        <p:nvPicPr>
          <p:cNvPr id="13" name="Google Shape;410;p23">
            <a:extLst>
              <a:ext uri="{FF2B5EF4-FFF2-40B4-BE49-F238E27FC236}">
                <a16:creationId xmlns:a16="http://schemas.microsoft.com/office/drawing/2014/main" id="{CDBB1F23-4469-4281-8515-2F05E44572C8}"/>
              </a:ext>
            </a:extLst>
          </p:cNvPr>
          <p:cNvPicPr preferRelativeResize="0"/>
          <p:nvPr/>
        </p:nvPicPr>
        <p:blipFill rotWithShape="1">
          <a:blip r:embed="rId5">
            <a:alphaModFix/>
          </a:blip>
          <a:srcRect/>
          <a:stretch/>
        </p:blipFill>
        <p:spPr>
          <a:xfrm>
            <a:off x="10417815" y="557596"/>
            <a:ext cx="857328" cy="743547"/>
          </a:xfrm>
          <a:prstGeom prst="rect">
            <a:avLst/>
          </a:prstGeom>
          <a:noFill/>
          <a:ln>
            <a:noFill/>
          </a:ln>
        </p:spPr>
      </p:pic>
      <p:grpSp>
        <p:nvGrpSpPr>
          <p:cNvPr id="15" name="Google Shape;421;p23">
            <a:extLst>
              <a:ext uri="{FF2B5EF4-FFF2-40B4-BE49-F238E27FC236}">
                <a16:creationId xmlns:a16="http://schemas.microsoft.com/office/drawing/2014/main" id="{84019EE5-DA25-43AC-B82A-44EB706E9A61}"/>
              </a:ext>
            </a:extLst>
          </p:cNvPr>
          <p:cNvGrpSpPr/>
          <p:nvPr/>
        </p:nvGrpSpPr>
        <p:grpSpPr>
          <a:xfrm>
            <a:off x="8241792" y="322826"/>
            <a:ext cx="2547331" cy="1832186"/>
            <a:chOff x="5107240" y="3501323"/>
            <a:chExt cx="1664229" cy="1664229"/>
          </a:xfrm>
        </p:grpSpPr>
        <p:sp>
          <p:nvSpPr>
            <p:cNvPr id="16" name="Google Shape;422;p23">
              <a:extLst>
                <a:ext uri="{FF2B5EF4-FFF2-40B4-BE49-F238E27FC236}">
                  <a16:creationId xmlns:a16="http://schemas.microsoft.com/office/drawing/2014/main" id="{126AB119-0AD7-42E4-A454-B6017AB454BA}"/>
                </a:ext>
              </a:extLst>
            </p:cNvPr>
            <p:cNvSpPr/>
            <p:nvPr/>
          </p:nvSpPr>
          <p:spPr>
            <a:xfrm>
              <a:off x="5107240" y="3501323"/>
              <a:ext cx="1664229" cy="1664229"/>
            </a:xfrm>
            <a:prstGeom prst="ellipse">
              <a:avLst/>
            </a:prstGeom>
            <a:gradFill>
              <a:gsLst>
                <a:gs pos="0">
                  <a:srgbClr val="FFC647">
                    <a:alpha val="49803"/>
                  </a:srgbClr>
                </a:gs>
                <a:gs pos="50000">
                  <a:srgbClr val="FFC600">
                    <a:alpha val="49803"/>
                  </a:srgbClr>
                </a:gs>
                <a:gs pos="100000">
                  <a:srgbClr val="E3B400">
                    <a:alpha val="49803"/>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3;p23">
              <a:extLst>
                <a:ext uri="{FF2B5EF4-FFF2-40B4-BE49-F238E27FC236}">
                  <a16:creationId xmlns:a16="http://schemas.microsoft.com/office/drawing/2014/main" id="{5F47F665-B52A-4CF8-A360-4F9E2222ED02}"/>
                </a:ext>
              </a:extLst>
            </p:cNvPr>
            <p:cNvSpPr txBox="1"/>
            <p:nvPr/>
          </p:nvSpPr>
          <p:spPr>
            <a:xfrm>
              <a:off x="5350961" y="3745044"/>
              <a:ext cx="1176787" cy="1176787"/>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dirty="0">
                  <a:solidFill>
                    <a:schemeClr val="dk1"/>
                  </a:solidFill>
                  <a:latin typeface="Arial"/>
                  <a:ea typeface="Arial"/>
                  <a:cs typeface="Arial"/>
                  <a:sym typeface="Arial"/>
                </a:rPr>
                <a:t>Inherent characteristic’s Daija</a:t>
              </a:r>
              <a:endParaRPr sz="2000" dirty="0">
                <a:solidFill>
                  <a:schemeClr val="dk1"/>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F916C2BC-A79A-4630-9DAD-8A5E29529876}"/>
              </a:ext>
            </a:extLst>
          </p:cNvPr>
          <p:cNvSpPr txBox="1"/>
          <p:nvPr/>
        </p:nvSpPr>
        <p:spPr>
          <a:xfrm>
            <a:off x="365758" y="5120250"/>
            <a:ext cx="10277858" cy="1015663"/>
          </a:xfrm>
          <a:prstGeom prst="rect">
            <a:avLst/>
          </a:prstGeom>
          <a:noFill/>
        </p:spPr>
        <p:txBody>
          <a:bodyPr wrap="square" rtlCol="0">
            <a:spAutoFit/>
          </a:bodyPr>
          <a:lstStyle/>
          <a:p>
            <a:pPr marL="342900" indent="-342900">
              <a:buFont typeface="Courier New" panose="02070309020205020404" pitchFamily="49" charset="0"/>
              <a:buChar char="o"/>
            </a:pPr>
            <a:r>
              <a:rPr lang="en-US" sz="2000" b="1" dirty="0"/>
              <a:t>Use of Arabic Script with Limitations</a:t>
            </a:r>
            <a:r>
              <a:rPr lang="en-US" sz="2000" dirty="0"/>
              <a:t>: With Arabic keyboards now available, people primarily use Arabic script. However, some sounds in Darija, like </a:t>
            </a:r>
            <a:r>
              <a:rPr lang="en-US" sz="2000" b="1" dirty="0"/>
              <a:t>/g/</a:t>
            </a:r>
            <a:r>
              <a:rPr lang="en-US" sz="2000" dirty="0"/>
              <a:t> in  </a:t>
            </a:r>
            <a:r>
              <a:rPr lang="en-US" sz="2000" b="1" dirty="0"/>
              <a:t>‘</a:t>
            </a:r>
            <a:r>
              <a:rPr lang="ar-DZ" sz="2000" b="1" dirty="0"/>
              <a:t>اطو</a:t>
            </a:r>
            <a:r>
              <a:rPr lang="en-US" sz="2000" b="1" dirty="0"/>
              <a:t>g’ “</a:t>
            </a:r>
            <a:r>
              <a:rPr lang="en-US" sz="2000" dirty="0"/>
              <a:t>cake" (a borrowed word from French "gateau“), aren't represented in standard Arabic script, leading to script mixing.</a:t>
            </a:r>
          </a:p>
        </p:txBody>
      </p:sp>
      <p:sp>
        <p:nvSpPr>
          <p:cNvPr id="19" name="TextBox 18">
            <a:extLst>
              <a:ext uri="{FF2B5EF4-FFF2-40B4-BE49-F238E27FC236}">
                <a16:creationId xmlns:a16="http://schemas.microsoft.com/office/drawing/2014/main" id="{CA3D5303-F04A-4659-8612-1A2B4AE907DD}"/>
              </a:ext>
            </a:extLst>
          </p:cNvPr>
          <p:cNvSpPr txBox="1"/>
          <p:nvPr/>
        </p:nvSpPr>
        <p:spPr>
          <a:xfrm>
            <a:off x="365758" y="1314791"/>
            <a:ext cx="8249082" cy="1323439"/>
          </a:xfrm>
          <a:prstGeom prst="rect">
            <a:avLst/>
          </a:prstGeom>
          <a:noFill/>
        </p:spPr>
        <p:txBody>
          <a:bodyPr wrap="square" rtlCol="0">
            <a:spAutoFit/>
          </a:bodyPr>
          <a:lstStyle/>
          <a:p>
            <a:pPr marL="342900" indent="-342900">
              <a:buFont typeface="Courier New" panose="02070309020205020404" pitchFamily="49" charset="0"/>
              <a:buChar char="o"/>
            </a:pPr>
            <a:r>
              <a:rPr lang="en-US" sz="2000" b="1" dirty="0"/>
              <a:t>Lack of Orthographic and Grammatical Rules</a:t>
            </a:r>
            <a:r>
              <a:rPr lang="en-US" sz="2000" dirty="0"/>
              <a:t>: Due to the absence of established orthographic and grammatical rules, words are often written as pronounced, leading to variations.</a:t>
            </a:r>
          </a:p>
          <a:p>
            <a:pPr marL="800100" lvl="1" indent="-342900">
              <a:buFont typeface="Arial" panose="020B0604020202020204" pitchFamily="34" charset="0"/>
              <a:buChar char="•"/>
            </a:pPr>
            <a:r>
              <a:rPr lang="ar-DZ" sz="2000" dirty="0"/>
              <a:t>راس </a:t>
            </a:r>
            <a:r>
              <a:rPr lang="en-US" sz="2000" dirty="0"/>
              <a:t> , </a:t>
            </a:r>
            <a:r>
              <a:rPr lang="ar-DZ" sz="2000" dirty="0"/>
              <a:t>رءس</a:t>
            </a:r>
            <a:r>
              <a:rPr lang="en-US" sz="2000" dirty="0"/>
              <a:t>:   instead of the standardized </a:t>
            </a:r>
            <a:r>
              <a:rPr lang="ar-DZ" sz="2000" dirty="0"/>
              <a:t>رأس</a:t>
            </a:r>
            <a:r>
              <a:rPr lang="en-US" sz="2000" dirty="0"/>
              <a:t> </a:t>
            </a:r>
          </a:p>
        </p:txBody>
      </p:sp>
      <p:sp>
        <p:nvSpPr>
          <p:cNvPr id="22" name="TextBox 21">
            <a:extLst>
              <a:ext uri="{FF2B5EF4-FFF2-40B4-BE49-F238E27FC236}">
                <a16:creationId xmlns:a16="http://schemas.microsoft.com/office/drawing/2014/main" id="{9C4B361D-EDD0-4E30-956E-767F0010F5A7}"/>
              </a:ext>
            </a:extLst>
          </p:cNvPr>
          <p:cNvSpPr txBox="1"/>
          <p:nvPr/>
        </p:nvSpPr>
        <p:spPr>
          <a:xfrm>
            <a:off x="365758" y="3222856"/>
            <a:ext cx="9612794"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000" b="1" dirty="0"/>
              <a:t>Early Technology Limitations</a:t>
            </a:r>
            <a:r>
              <a:rPr lang="en-US" sz="2000" dirty="0"/>
              <a:t>: The lack of Arabic keyboards led users to adopt the Latin alphabet with numbers (Arabizi) to represent unique Arabic sounds, such as:</a:t>
            </a:r>
          </a:p>
          <a:p>
            <a:pPr marL="1257300" lvl="2" indent="-342900">
              <a:buFont typeface="Arial" panose="020B0604020202020204" pitchFamily="34" charset="0"/>
              <a:buChar char="•"/>
            </a:pPr>
            <a:r>
              <a:rPr lang="ar-DZ" sz="2800" dirty="0"/>
              <a:t>ع</a:t>
            </a:r>
            <a:r>
              <a:rPr lang="en-US" sz="2800" dirty="0"/>
              <a:t>   -&gt;  3.</a:t>
            </a:r>
          </a:p>
          <a:p>
            <a:pPr marL="1257300" lvl="2" indent="-342900">
              <a:buFont typeface="Arial" panose="020B0604020202020204" pitchFamily="34" charset="0"/>
              <a:buChar char="•"/>
            </a:pPr>
            <a:r>
              <a:rPr lang="ar-DZ" sz="2800" dirty="0"/>
              <a:t>ح</a:t>
            </a:r>
            <a:r>
              <a:rPr lang="en-US" sz="2800" dirty="0"/>
              <a:t>   -&gt;  7.</a:t>
            </a:r>
          </a:p>
        </p:txBody>
      </p:sp>
      <p:sp>
        <p:nvSpPr>
          <p:cNvPr id="23" name="Google Shape;402;p23">
            <a:extLst>
              <a:ext uri="{FF2B5EF4-FFF2-40B4-BE49-F238E27FC236}">
                <a16:creationId xmlns:a16="http://schemas.microsoft.com/office/drawing/2014/main" id="{17FEE358-610E-4BE1-A0DF-F176EFEA9544}"/>
              </a:ext>
            </a:extLst>
          </p:cNvPr>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2800" dirty="0">
                <a:solidFill>
                  <a:schemeClr val="dk1"/>
                </a:solidFill>
                <a:ea typeface="Calibri"/>
                <a:cs typeface="Calibri"/>
                <a:sym typeface="Calibri"/>
              </a:rPr>
              <a:t>Darija’s Challenge</a:t>
            </a:r>
            <a:endParaRPr dirty="0"/>
          </a:p>
        </p:txBody>
      </p:sp>
    </p:spTree>
    <p:extLst>
      <p:ext uri="{BB962C8B-B14F-4D97-AF65-F5344CB8AC3E}">
        <p14:creationId xmlns:p14="http://schemas.microsoft.com/office/powerpoint/2010/main" val="2931697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37"/>
          <p:cNvSpPr/>
          <p:nvPr/>
        </p:nvSpPr>
        <p:spPr>
          <a:xfrm>
            <a:off x="1751459" y="612156"/>
            <a:ext cx="7835556" cy="5267670"/>
          </a:xfrm>
          <a:prstGeom prst="rect">
            <a:avLst/>
          </a:prstGeom>
          <a:ln w="38100">
            <a:solidFill>
              <a:schemeClr val="accent1">
                <a:lumMod val="7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600" dirty="0">
              <a:solidFill>
                <a:schemeClr val="dk1"/>
              </a:solidFill>
              <a:latin typeface="Arial" panose="020B0604020202020204" pitchFamily="34" charset="0"/>
              <a:ea typeface="Calibri"/>
              <a:cs typeface="Arial" panose="020B0604020202020204" pitchFamily="34" charset="0"/>
              <a:sym typeface="Calibri"/>
            </a:endParaRPr>
          </a:p>
        </p:txBody>
      </p:sp>
      <p:sp>
        <p:nvSpPr>
          <p:cNvPr id="674" name="Google Shape;674;p37"/>
          <p:cNvSpPr/>
          <p:nvPr/>
        </p:nvSpPr>
        <p:spPr>
          <a:xfrm>
            <a:off x="2736614" y="4463656"/>
            <a:ext cx="1765990" cy="720000"/>
          </a:xfrm>
          <a:prstGeom prst="roundRect">
            <a:avLst>
              <a:gd name="adj" fmla="val 16667"/>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bg1"/>
                </a:solidFill>
                <a:latin typeface="Arial" panose="020B0604020202020204" pitchFamily="34" charset="0"/>
                <a:ea typeface="Times New Roman"/>
                <a:cs typeface="Arial" panose="020B0604020202020204" pitchFamily="34" charset="0"/>
                <a:sym typeface="Times New Roman"/>
              </a:rPr>
              <a:t>Processing of Darija</a:t>
            </a:r>
            <a:endParaRPr sz="1600" dirty="0">
              <a:solidFill>
                <a:schemeClr val="bg1"/>
              </a:solidFill>
              <a:latin typeface="Arial" panose="020B0604020202020204" pitchFamily="34" charset="0"/>
              <a:cs typeface="Arial" panose="020B0604020202020204" pitchFamily="34" charset="0"/>
            </a:endParaRPr>
          </a:p>
        </p:txBody>
      </p:sp>
      <p:grpSp>
        <p:nvGrpSpPr>
          <p:cNvPr id="675" name="Google Shape;675;p37"/>
          <p:cNvGrpSpPr/>
          <p:nvPr/>
        </p:nvGrpSpPr>
        <p:grpSpPr>
          <a:xfrm>
            <a:off x="667522" y="3954857"/>
            <a:ext cx="1083937" cy="1056781"/>
            <a:chOff x="811865" y="2208504"/>
            <a:chExt cx="777155" cy="1045321"/>
          </a:xfrm>
        </p:grpSpPr>
        <p:sp>
          <p:nvSpPr>
            <p:cNvPr id="676" name="Google Shape;676;p37"/>
            <p:cNvSpPr/>
            <p:nvPr/>
          </p:nvSpPr>
          <p:spPr>
            <a:xfrm>
              <a:off x="811865" y="2949386"/>
              <a:ext cx="777155" cy="304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dk1"/>
                  </a:solidFill>
                  <a:latin typeface="Arial" panose="020B0604020202020204" pitchFamily="34" charset="0"/>
                  <a:ea typeface="Times New Roman"/>
                  <a:cs typeface="Arial" panose="020B0604020202020204" pitchFamily="34" charset="0"/>
                  <a:sym typeface="Times New Roman"/>
                </a:rPr>
                <a:t>Darija LR</a:t>
              </a:r>
              <a:endParaRPr sz="1600" dirty="0">
                <a:latin typeface="Arial" panose="020B0604020202020204" pitchFamily="34" charset="0"/>
                <a:cs typeface="Arial" panose="020B0604020202020204" pitchFamily="34" charset="0"/>
              </a:endParaRPr>
            </a:p>
          </p:txBody>
        </p:sp>
        <p:pic>
          <p:nvPicPr>
            <p:cNvPr id="677" name="Google Shape;677;p37" descr="Database"/>
            <p:cNvPicPr preferRelativeResize="0"/>
            <p:nvPr/>
          </p:nvPicPr>
          <p:blipFill rotWithShape="1">
            <a:blip r:embed="rId3">
              <a:alphaModFix/>
            </a:blip>
            <a:srcRect/>
            <a:stretch/>
          </p:blipFill>
          <p:spPr>
            <a:xfrm>
              <a:off x="821695" y="2208504"/>
              <a:ext cx="650509" cy="890241"/>
            </a:xfrm>
            <a:prstGeom prst="rect">
              <a:avLst/>
            </a:prstGeom>
            <a:noFill/>
            <a:ln>
              <a:noFill/>
            </a:ln>
          </p:spPr>
        </p:pic>
      </p:grpSp>
      <p:cxnSp>
        <p:nvCxnSpPr>
          <p:cNvPr id="678" name="Google Shape;678;p37"/>
          <p:cNvCxnSpPr/>
          <p:nvPr/>
        </p:nvCxnSpPr>
        <p:spPr>
          <a:xfrm>
            <a:off x="1368177" y="4553819"/>
            <a:ext cx="1382763" cy="231053"/>
          </a:xfrm>
          <a:prstGeom prst="straightConnector1">
            <a:avLst/>
          </a:prstGeom>
          <a:noFill/>
          <a:ln w="28575" cap="flat" cmpd="sng">
            <a:solidFill>
              <a:schemeClr val="accent2"/>
            </a:solidFill>
            <a:prstDash val="solid"/>
            <a:miter lim="800000"/>
            <a:headEnd type="none" w="sm" len="sm"/>
            <a:tailEnd type="none" w="sm" len="sm"/>
          </a:ln>
        </p:spPr>
      </p:cxnSp>
      <p:grpSp>
        <p:nvGrpSpPr>
          <p:cNvPr id="679" name="Google Shape;679;p37"/>
          <p:cNvGrpSpPr/>
          <p:nvPr/>
        </p:nvGrpSpPr>
        <p:grpSpPr>
          <a:xfrm>
            <a:off x="2352327" y="4013410"/>
            <a:ext cx="2593283" cy="1375950"/>
            <a:chOff x="2593901" y="433586"/>
            <a:chExt cx="2592000" cy="1606005"/>
          </a:xfrm>
        </p:grpSpPr>
        <p:sp>
          <p:nvSpPr>
            <p:cNvPr id="680" name="Google Shape;680;p37"/>
            <p:cNvSpPr/>
            <p:nvPr/>
          </p:nvSpPr>
          <p:spPr>
            <a:xfrm>
              <a:off x="2593901" y="456372"/>
              <a:ext cx="2592000" cy="1583219"/>
            </a:xfrm>
            <a:prstGeom prst="rect">
              <a:avLst/>
            </a:prstGeom>
            <a:no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Times New Roman"/>
                <a:cs typeface="Arial" panose="020B0604020202020204" pitchFamily="34" charset="0"/>
                <a:sym typeface="Times New Roman"/>
              </a:endParaRPr>
            </a:p>
          </p:txBody>
        </p:sp>
        <p:sp>
          <p:nvSpPr>
            <p:cNvPr id="681" name="Google Shape;681;p37"/>
            <p:cNvSpPr txBox="1"/>
            <p:nvPr/>
          </p:nvSpPr>
          <p:spPr>
            <a:xfrm>
              <a:off x="2820550" y="433586"/>
              <a:ext cx="2055310" cy="3951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a:solidFill>
                    <a:srgbClr val="2F5496"/>
                  </a:solidFill>
                  <a:latin typeface="Arial" panose="020B0604020202020204" pitchFamily="34" charset="0"/>
                  <a:ea typeface="Times New Roman"/>
                  <a:cs typeface="Arial" panose="020B0604020202020204" pitchFamily="34" charset="0"/>
                  <a:sym typeface="Times New Roman"/>
                </a:rPr>
                <a:t>PROCESSING</a:t>
              </a:r>
              <a:endParaRPr sz="1600" dirty="0">
                <a:latin typeface="Arial" panose="020B0604020202020204" pitchFamily="34" charset="0"/>
                <a:cs typeface="Arial" panose="020B0604020202020204" pitchFamily="34" charset="0"/>
              </a:endParaRPr>
            </a:p>
          </p:txBody>
        </p:sp>
      </p:grpSp>
      <p:grpSp>
        <p:nvGrpSpPr>
          <p:cNvPr id="682" name="Google Shape;682;p37"/>
          <p:cNvGrpSpPr/>
          <p:nvPr/>
        </p:nvGrpSpPr>
        <p:grpSpPr>
          <a:xfrm>
            <a:off x="1861493" y="1280748"/>
            <a:ext cx="3787589" cy="2169973"/>
            <a:chOff x="2593901" y="420882"/>
            <a:chExt cx="2592000" cy="1618709"/>
          </a:xfrm>
        </p:grpSpPr>
        <p:sp>
          <p:nvSpPr>
            <p:cNvPr id="683" name="Google Shape;683;p37"/>
            <p:cNvSpPr/>
            <p:nvPr/>
          </p:nvSpPr>
          <p:spPr>
            <a:xfrm>
              <a:off x="2593901" y="456372"/>
              <a:ext cx="2592000" cy="1583219"/>
            </a:xfrm>
            <a:prstGeom prst="rect">
              <a:avLst/>
            </a:prstGeom>
            <a:no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Times New Roman"/>
                <a:cs typeface="Arial" panose="020B0604020202020204" pitchFamily="34" charset="0"/>
                <a:sym typeface="Times New Roman"/>
              </a:endParaRPr>
            </a:p>
          </p:txBody>
        </p:sp>
        <p:sp>
          <p:nvSpPr>
            <p:cNvPr id="684" name="Google Shape;684;p37"/>
            <p:cNvSpPr txBox="1"/>
            <p:nvPr/>
          </p:nvSpPr>
          <p:spPr>
            <a:xfrm>
              <a:off x="2877592" y="420882"/>
              <a:ext cx="2055310" cy="25251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2F5496"/>
                  </a:solidFill>
                  <a:latin typeface="Arial" panose="020B0604020202020204" pitchFamily="34" charset="0"/>
                  <a:ea typeface="Times New Roman"/>
                  <a:cs typeface="Arial" panose="020B0604020202020204" pitchFamily="34" charset="0"/>
                  <a:sym typeface="Times New Roman"/>
                </a:rPr>
                <a:t>PREPROCESSING</a:t>
              </a:r>
              <a:endParaRPr sz="1600">
                <a:latin typeface="Arial" panose="020B0604020202020204" pitchFamily="34" charset="0"/>
                <a:cs typeface="Arial" panose="020B0604020202020204" pitchFamily="34" charset="0"/>
              </a:endParaRPr>
            </a:p>
          </p:txBody>
        </p:sp>
      </p:grpSp>
      <p:sp>
        <p:nvSpPr>
          <p:cNvPr id="685" name="Google Shape;685;p37"/>
          <p:cNvSpPr/>
          <p:nvPr/>
        </p:nvSpPr>
        <p:spPr>
          <a:xfrm>
            <a:off x="2153052" y="1647933"/>
            <a:ext cx="3289365" cy="327655"/>
          </a:xfrm>
          <a:prstGeom prst="roundRect">
            <a:avLst>
              <a:gd name="adj" fmla="val 16667"/>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Arial" panose="020B0604020202020204" pitchFamily="34" charset="0"/>
                <a:ea typeface="Calibri"/>
                <a:cs typeface="Arial" panose="020B0604020202020204" pitchFamily="34" charset="0"/>
                <a:sym typeface="Calibri"/>
              </a:rPr>
              <a:t>Script mixing normalization</a:t>
            </a:r>
            <a:endParaRPr sz="1600" dirty="0">
              <a:latin typeface="Arial" panose="020B0604020202020204" pitchFamily="34" charset="0"/>
              <a:cs typeface="Arial" panose="020B0604020202020204" pitchFamily="34" charset="0"/>
            </a:endParaRPr>
          </a:p>
        </p:txBody>
      </p:sp>
      <p:sp>
        <p:nvSpPr>
          <p:cNvPr id="686" name="Google Shape;686;p37"/>
          <p:cNvSpPr/>
          <p:nvPr/>
        </p:nvSpPr>
        <p:spPr>
          <a:xfrm>
            <a:off x="2129029" y="2078345"/>
            <a:ext cx="3337410" cy="327655"/>
          </a:xfrm>
          <a:prstGeom prst="roundRect">
            <a:avLst>
              <a:gd name="adj" fmla="val 16667"/>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dk1"/>
                </a:solidFill>
                <a:latin typeface="Arial" panose="020B0604020202020204" pitchFamily="34" charset="0"/>
                <a:ea typeface="Calibri"/>
                <a:cs typeface="Arial" panose="020B0604020202020204" pitchFamily="34" charset="0"/>
                <a:sym typeface="Calibri"/>
              </a:rPr>
              <a:t>Processing Elongation</a:t>
            </a:r>
            <a:endParaRPr sz="1600" dirty="0">
              <a:latin typeface="Arial" panose="020B0604020202020204" pitchFamily="34" charset="0"/>
              <a:cs typeface="Arial" panose="020B0604020202020204" pitchFamily="34" charset="0"/>
            </a:endParaRPr>
          </a:p>
        </p:txBody>
      </p:sp>
      <p:sp>
        <p:nvSpPr>
          <p:cNvPr id="687" name="Google Shape;687;p37"/>
          <p:cNvSpPr/>
          <p:nvPr/>
        </p:nvSpPr>
        <p:spPr>
          <a:xfrm>
            <a:off x="2129029" y="2546572"/>
            <a:ext cx="3337409" cy="327655"/>
          </a:xfrm>
          <a:prstGeom prst="roundRect">
            <a:avLst>
              <a:gd name="adj" fmla="val 16667"/>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bg1"/>
                </a:solidFill>
                <a:latin typeface="Arial" panose="020B0604020202020204" pitchFamily="34" charset="0"/>
                <a:ea typeface="Calibri"/>
                <a:cs typeface="Arial" panose="020B0604020202020204" pitchFamily="34" charset="0"/>
                <a:sym typeface="Calibri"/>
              </a:rPr>
              <a:t>Automatic Tagging</a:t>
            </a:r>
            <a:endParaRPr sz="1600" dirty="0">
              <a:solidFill>
                <a:schemeClr val="bg1"/>
              </a:solidFill>
              <a:latin typeface="Arial" panose="020B0604020202020204" pitchFamily="34" charset="0"/>
              <a:cs typeface="Arial" panose="020B0604020202020204" pitchFamily="34" charset="0"/>
            </a:endParaRPr>
          </a:p>
        </p:txBody>
      </p:sp>
      <p:sp>
        <p:nvSpPr>
          <p:cNvPr id="688" name="Google Shape;688;p37"/>
          <p:cNvSpPr/>
          <p:nvPr/>
        </p:nvSpPr>
        <p:spPr>
          <a:xfrm>
            <a:off x="2622552" y="191319"/>
            <a:ext cx="2092177" cy="387636"/>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Arial" panose="020B0604020202020204" pitchFamily="34" charset="0"/>
                <a:ea typeface="Times New Roman"/>
                <a:cs typeface="Arial" panose="020B0604020202020204" pitchFamily="34" charset="0"/>
                <a:sym typeface="Times New Roman"/>
              </a:rPr>
              <a:t>Input: Text</a:t>
            </a:r>
            <a:endParaRPr sz="1600">
              <a:latin typeface="Arial" panose="020B0604020202020204" pitchFamily="34" charset="0"/>
              <a:cs typeface="Arial" panose="020B0604020202020204" pitchFamily="34" charset="0"/>
            </a:endParaRPr>
          </a:p>
        </p:txBody>
      </p:sp>
      <p:sp>
        <p:nvSpPr>
          <p:cNvPr id="689" name="Google Shape;689;p37"/>
          <p:cNvSpPr/>
          <p:nvPr/>
        </p:nvSpPr>
        <p:spPr>
          <a:xfrm rot="5400000">
            <a:off x="3225837" y="620714"/>
            <a:ext cx="709109" cy="65686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690" name="Google Shape;690;p37"/>
          <p:cNvSpPr/>
          <p:nvPr/>
        </p:nvSpPr>
        <p:spPr>
          <a:xfrm>
            <a:off x="3721636" y="619713"/>
            <a:ext cx="177411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dk1"/>
                </a:solidFill>
                <a:latin typeface="Arial" panose="020B0604020202020204" pitchFamily="34" charset="0"/>
                <a:ea typeface="Calibri"/>
                <a:cs typeface="Arial" panose="020B0604020202020204" pitchFamily="34" charset="0"/>
                <a:sym typeface="Calibri"/>
              </a:rPr>
              <a:t>Tokenization</a:t>
            </a:r>
            <a:endParaRPr sz="1600" dirty="0">
              <a:latin typeface="Arial" panose="020B0604020202020204" pitchFamily="34" charset="0"/>
              <a:cs typeface="Arial" panose="020B0604020202020204" pitchFamily="34" charset="0"/>
            </a:endParaRPr>
          </a:p>
        </p:txBody>
      </p:sp>
      <p:sp>
        <p:nvSpPr>
          <p:cNvPr id="691" name="Google Shape;691;p37"/>
          <p:cNvSpPr/>
          <p:nvPr/>
        </p:nvSpPr>
        <p:spPr>
          <a:xfrm>
            <a:off x="6876226" y="6221645"/>
            <a:ext cx="2092177" cy="387636"/>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Arial" panose="020B0604020202020204" pitchFamily="34" charset="0"/>
                <a:ea typeface="Times New Roman"/>
                <a:cs typeface="Arial" panose="020B0604020202020204" pitchFamily="34" charset="0"/>
                <a:sym typeface="Times New Roman"/>
              </a:rPr>
              <a:t>Output: Results</a:t>
            </a:r>
            <a:endParaRPr sz="1600">
              <a:latin typeface="Arial" panose="020B0604020202020204" pitchFamily="34" charset="0"/>
              <a:cs typeface="Arial" panose="020B0604020202020204" pitchFamily="34" charset="0"/>
            </a:endParaRPr>
          </a:p>
        </p:txBody>
      </p:sp>
      <p:sp>
        <p:nvSpPr>
          <p:cNvPr id="692" name="Google Shape;692;p37"/>
          <p:cNvSpPr/>
          <p:nvPr/>
        </p:nvSpPr>
        <p:spPr>
          <a:xfrm>
            <a:off x="6637054" y="4526804"/>
            <a:ext cx="2431814" cy="701196"/>
          </a:xfrm>
          <a:prstGeom prst="ellipse">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bg1"/>
                </a:solidFill>
                <a:latin typeface="Arial" panose="020B0604020202020204" pitchFamily="34" charset="0"/>
                <a:ea typeface="Times New Roman"/>
                <a:cs typeface="Arial" panose="020B0604020202020204" pitchFamily="34" charset="0"/>
                <a:sym typeface="Times New Roman"/>
              </a:rPr>
              <a:t>Orthographic Variation</a:t>
            </a:r>
            <a:endParaRPr sz="1600" dirty="0">
              <a:solidFill>
                <a:schemeClr val="bg1"/>
              </a:solidFill>
              <a:latin typeface="Arial" panose="020B0604020202020204" pitchFamily="34" charset="0"/>
              <a:cs typeface="Arial" panose="020B0604020202020204" pitchFamily="34" charset="0"/>
            </a:endParaRPr>
          </a:p>
        </p:txBody>
      </p:sp>
      <p:cxnSp>
        <p:nvCxnSpPr>
          <p:cNvPr id="696" name="Google Shape;696;p37"/>
          <p:cNvCxnSpPr>
            <a:cxnSpLocks/>
            <a:stCxn id="695" idx="2"/>
            <a:endCxn id="692" idx="0"/>
          </p:cNvCxnSpPr>
          <p:nvPr/>
        </p:nvCxnSpPr>
        <p:spPr>
          <a:xfrm>
            <a:off x="7851950" y="3860021"/>
            <a:ext cx="1011" cy="666783"/>
          </a:xfrm>
          <a:prstGeom prst="straightConnector1">
            <a:avLst/>
          </a:prstGeom>
          <a:noFill/>
          <a:ln w="38100" cap="flat" cmpd="sng">
            <a:solidFill>
              <a:srgbClr val="FF0000"/>
            </a:solidFill>
            <a:prstDash val="solid"/>
            <a:miter lim="800000"/>
            <a:headEnd type="none" w="sm" len="sm"/>
            <a:tailEnd type="triangle" w="med" len="med"/>
          </a:ln>
        </p:spPr>
      </p:cxnSp>
      <p:sp>
        <p:nvSpPr>
          <p:cNvPr id="698" name="Google Shape;698;p37"/>
          <p:cNvSpPr txBox="1"/>
          <p:nvPr/>
        </p:nvSpPr>
        <p:spPr>
          <a:xfrm>
            <a:off x="7850654" y="3831116"/>
            <a:ext cx="1519884"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Arial" panose="020B0604020202020204" pitchFamily="34" charset="0"/>
                <a:ea typeface="Times New Roman"/>
                <a:cs typeface="Arial" panose="020B0604020202020204" pitchFamily="34" charset="0"/>
                <a:sym typeface="Times New Roman"/>
              </a:rPr>
              <a:t>Not Found</a:t>
            </a:r>
            <a:endParaRPr sz="1600">
              <a:latin typeface="Arial" panose="020B0604020202020204" pitchFamily="34" charset="0"/>
              <a:cs typeface="Arial" panose="020B0604020202020204" pitchFamily="34" charset="0"/>
            </a:endParaRPr>
          </a:p>
        </p:txBody>
      </p:sp>
      <p:sp>
        <p:nvSpPr>
          <p:cNvPr id="695" name="Google Shape;695;p37"/>
          <p:cNvSpPr/>
          <p:nvPr/>
        </p:nvSpPr>
        <p:spPr>
          <a:xfrm>
            <a:off x="7092008" y="3140021"/>
            <a:ext cx="1519884" cy="720000"/>
          </a:xfrm>
          <a:prstGeom prst="roundRect">
            <a:avLst>
              <a:gd name="adj" fmla="val 16667"/>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bg1"/>
                </a:solidFill>
                <a:latin typeface="Arial" panose="020B0604020202020204" pitchFamily="34" charset="0"/>
                <a:ea typeface="Times New Roman"/>
                <a:cs typeface="Arial" panose="020B0604020202020204" pitchFamily="34" charset="0"/>
                <a:sym typeface="Times New Roman"/>
              </a:rPr>
              <a:t>Code mixing</a:t>
            </a:r>
            <a:endParaRPr sz="1600" dirty="0">
              <a:solidFill>
                <a:schemeClr val="bg1"/>
              </a:solidFill>
              <a:latin typeface="Arial" panose="020B0604020202020204" pitchFamily="34" charset="0"/>
              <a:cs typeface="Arial" panose="020B0604020202020204" pitchFamily="34" charset="0"/>
            </a:endParaRPr>
          </a:p>
        </p:txBody>
      </p:sp>
      <p:cxnSp>
        <p:nvCxnSpPr>
          <p:cNvPr id="703" name="Google Shape;703;p37"/>
          <p:cNvCxnSpPr>
            <a:cxnSpLocks/>
            <a:endCxn id="695" idx="3"/>
          </p:cNvCxnSpPr>
          <p:nvPr/>
        </p:nvCxnSpPr>
        <p:spPr>
          <a:xfrm flipH="1">
            <a:off x="8611892" y="3150465"/>
            <a:ext cx="1546096" cy="349556"/>
          </a:xfrm>
          <a:prstGeom prst="straightConnector1">
            <a:avLst/>
          </a:prstGeom>
          <a:noFill/>
          <a:ln w="28575" cap="flat" cmpd="sng">
            <a:solidFill>
              <a:schemeClr val="accent2"/>
            </a:solidFill>
            <a:prstDash val="solid"/>
            <a:miter lim="800000"/>
            <a:headEnd type="none" w="sm" len="sm"/>
            <a:tailEnd type="none" w="sm" len="sm"/>
          </a:ln>
        </p:spPr>
      </p:cxnSp>
      <p:grpSp>
        <p:nvGrpSpPr>
          <p:cNvPr id="704" name="Google Shape;704;p37"/>
          <p:cNvGrpSpPr/>
          <p:nvPr/>
        </p:nvGrpSpPr>
        <p:grpSpPr>
          <a:xfrm>
            <a:off x="9666322" y="2682183"/>
            <a:ext cx="1980937" cy="1024796"/>
            <a:chOff x="9456707" y="1657891"/>
            <a:chExt cx="1928709" cy="1024796"/>
          </a:xfrm>
        </p:grpSpPr>
        <p:pic>
          <p:nvPicPr>
            <p:cNvPr id="705" name="Google Shape;705;p37" descr="Database"/>
            <p:cNvPicPr preferRelativeResize="0"/>
            <p:nvPr/>
          </p:nvPicPr>
          <p:blipFill rotWithShape="1">
            <a:blip r:embed="rId4">
              <a:alphaModFix/>
            </a:blip>
            <a:srcRect/>
            <a:stretch/>
          </p:blipFill>
          <p:spPr>
            <a:xfrm>
              <a:off x="9746329" y="1657891"/>
              <a:ext cx="850552" cy="827999"/>
            </a:xfrm>
            <a:prstGeom prst="rect">
              <a:avLst/>
            </a:prstGeom>
            <a:noFill/>
            <a:ln>
              <a:noFill/>
            </a:ln>
          </p:spPr>
        </p:pic>
        <p:sp>
          <p:nvSpPr>
            <p:cNvPr id="706" name="Google Shape;706;p37"/>
            <p:cNvSpPr/>
            <p:nvPr/>
          </p:nvSpPr>
          <p:spPr>
            <a:xfrm>
              <a:off x="9456707" y="2343703"/>
              <a:ext cx="1928709" cy="3389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dk1"/>
                  </a:solidFill>
                  <a:latin typeface="Arial" panose="020B0604020202020204" pitchFamily="34" charset="0"/>
                  <a:ea typeface="Times New Roman"/>
                  <a:cs typeface="Arial" panose="020B0604020202020204" pitchFamily="34" charset="0"/>
                  <a:sym typeface="Times New Roman"/>
                </a:rPr>
                <a:t>MSA / Darija  LR</a:t>
              </a:r>
              <a:endParaRPr sz="1600" dirty="0">
                <a:latin typeface="Arial" panose="020B0604020202020204" pitchFamily="34" charset="0"/>
                <a:cs typeface="Arial" panose="020B0604020202020204" pitchFamily="34" charset="0"/>
              </a:endParaRPr>
            </a:p>
          </p:txBody>
        </p:sp>
      </p:grpSp>
      <p:sp>
        <p:nvSpPr>
          <p:cNvPr id="707" name="Google Shape;707;p37"/>
          <p:cNvSpPr/>
          <p:nvPr/>
        </p:nvSpPr>
        <p:spPr>
          <a:xfrm>
            <a:off x="6427064" y="2836130"/>
            <a:ext cx="2883558" cy="2548651"/>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Times New Roman"/>
              <a:cs typeface="Arial" panose="020B0604020202020204" pitchFamily="34" charset="0"/>
              <a:sym typeface="Times New Roman"/>
            </a:endParaRPr>
          </a:p>
        </p:txBody>
      </p:sp>
      <p:sp>
        <p:nvSpPr>
          <p:cNvPr id="708" name="Google Shape;708;p37"/>
          <p:cNvSpPr txBox="1"/>
          <p:nvPr/>
        </p:nvSpPr>
        <p:spPr>
          <a:xfrm>
            <a:off x="6776774" y="2815920"/>
            <a:ext cx="2291083"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a:solidFill>
                  <a:srgbClr val="2F5496"/>
                </a:solidFill>
                <a:latin typeface="Arial" panose="020B0604020202020204" pitchFamily="34" charset="0"/>
                <a:ea typeface="Times New Roman"/>
                <a:cs typeface="Arial" panose="020B0604020202020204" pitchFamily="34" charset="0"/>
                <a:sym typeface="Times New Roman"/>
              </a:rPr>
              <a:t>POSTPROCESSING</a:t>
            </a:r>
            <a:endParaRPr sz="1600" dirty="0">
              <a:latin typeface="Arial" panose="020B0604020202020204" pitchFamily="34" charset="0"/>
              <a:cs typeface="Arial" panose="020B0604020202020204" pitchFamily="34" charset="0"/>
            </a:endParaRPr>
          </a:p>
        </p:txBody>
      </p:sp>
      <p:sp>
        <p:nvSpPr>
          <p:cNvPr id="709" name="Google Shape;709;p37"/>
          <p:cNvSpPr/>
          <p:nvPr/>
        </p:nvSpPr>
        <p:spPr>
          <a:xfrm>
            <a:off x="6424464" y="2833425"/>
            <a:ext cx="2879662" cy="1342080"/>
          </a:xfrm>
          <a:prstGeom prst="rect">
            <a:avLst/>
          </a:pr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panose="020B0604020202020204" pitchFamily="34" charset="0"/>
              <a:ea typeface="Times New Roman"/>
              <a:cs typeface="Arial" panose="020B0604020202020204" pitchFamily="34" charset="0"/>
              <a:sym typeface="Times New Roman"/>
            </a:endParaRPr>
          </a:p>
        </p:txBody>
      </p:sp>
      <p:sp>
        <p:nvSpPr>
          <p:cNvPr id="710" name="Google Shape;710;p37"/>
          <p:cNvSpPr/>
          <p:nvPr/>
        </p:nvSpPr>
        <p:spPr>
          <a:xfrm rot="5400000">
            <a:off x="7497517" y="5452776"/>
            <a:ext cx="804622" cy="656868"/>
          </a:xfrm>
          <a:prstGeom prst="rightArrow">
            <a:avLst>
              <a:gd name="adj1" fmla="val 50000"/>
              <a:gd name="adj2"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711" name="Google Shape;711;p37"/>
          <p:cNvSpPr txBox="1"/>
          <p:nvPr/>
        </p:nvSpPr>
        <p:spPr>
          <a:xfrm>
            <a:off x="4945610" y="4994372"/>
            <a:ext cx="1197484"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FF0000"/>
                </a:solidFill>
                <a:latin typeface="Arial" panose="020B0604020202020204" pitchFamily="34" charset="0"/>
                <a:ea typeface="Times New Roman"/>
                <a:cs typeface="Arial" panose="020B0604020202020204" pitchFamily="34" charset="0"/>
                <a:sym typeface="Times New Roman"/>
              </a:rPr>
              <a:t>Not Found</a:t>
            </a:r>
            <a:endParaRPr sz="1600">
              <a:latin typeface="Arial" panose="020B0604020202020204" pitchFamily="34" charset="0"/>
              <a:cs typeface="Arial" panose="020B0604020202020204" pitchFamily="34" charset="0"/>
            </a:endParaRPr>
          </a:p>
        </p:txBody>
      </p:sp>
      <p:sp>
        <p:nvSpPr>
          <p:cNvPr id="712" name="Google Shape;712;p37"/>
          <p:cNvSpPr/>
          <p:nvPr/>
        </p:nvSpPr>
        <p:spPr>
          <a:xfrm>
            <a:off x="4959171" y="4646415"/>
            <a:ext cx="1436129" cy="482324"/>
          </a:xfrm>
          <a:prstGeom prst="rightArrow">
            <a:avLst>
              <a:gd name="adj1" fmla="val 50000"/>
              <a:gd name="adj2" fmla="val 50000"/>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713" name="Google Shape;713;p37"/>
          <p:cNvSpPr/>
          <p:nvPr/>
        </p:nvSpPr>
        <p:spPr>
          <a:xfrm rot="5400000">
            <a:off x="3385093" y="3419405"/>
            <a:ext cx="567096" cy="65686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grpSp>
        <p:nvGrpSpPr>
          <p:cNvPr id="48" name="Google Shape;675;p37">
            <a:extLst>
              <a:ext uri="{FF2B5EF4-FFF2-40B4-BE49-F238E27FC236}">
                <a16:creationId xmlns:a16="http://schemas.microsoft.com/office/drawing/2014/main" id="{7415246F-3A29-4D96-82AF-60F06EB7D6F5}"/>
              </a:ext>
            </a:extLst>
          </p:cNvPr>
          <p:cNvGrpSpPr/>
          <p:nvPr/>
        </p:nvGrpSpPr>
        <p:grpSpPr>
          <a:xfrm>
            <a:off x="581292" y="2376497"/>
            <a:ext cx="1423028" cy="1184106"/>
            <a:chOff x="947268" y="2171870"/>
            <a:chExt cx="1020275" cy="1171266"/>
          </a:xfrm>
        </p:grpSpPr>
        <p:sp>
          <p:nvSpPr>
            <p:cNvPr id="50" name="Google Shape;676;p37">
              <a:extLst>
                <a:ext uri="{FF2B5EF4-FFF2-40B4-BE49-F238E27FC236}">
                  <a16:creationId xmlns:a16="http://schemas.microsoft.com/office/drawing/2014/main" id="{7D77F145-E250-428B-A849-8DE3D99CDF4A}"/>
                </a:ext>
              </a:extLst>
            </p:cNvPr>
            <p:cNvSpPr/>
            <p:nvPr/>
          </p:nvSpPr>
          <p:spPr>
            <a:xfrm>
              <a:off x="947268" y="2959458"/>
              <a:ext cx="1020275" cy="3836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latin typeface="Arial" panose="020B0604020202020204" pitchFamily="34" charset="0"/>
                  <a:cs typeface="Arial" panose="020B0604020202020204" pitchFamily="34" charset="0"/>
                </a:rPr>
                <a:t>MWs LR</a:t>
              </a:r>
              <a:endParaRPr sz="1600" dirty="0">
                <a:latin typeface="Arial" panose="020B0604020202020204" pitchFamily="34" charset="0"/>
                <a:cs typeface="Arial" panose="020B0604020202020204" pitchFamily="34" charset="0"/>
              </a:endParaRPr>
            </a:p>
          </p:txBody>
        </p:sp>
        <p:pic>
          <p:nvPicPr>
            <p:cNvPr id="51" name="Google Shape;677;p37" descr="Database">
              <a:extLst>
                <a:ext uri="{FF2B5EF4-FFF2-40B4-BE49-F238E27FC236}">
                  <a16:creationId xmlns:a16="http://schemas.microsoft.com/office/drawing/2014/main" id="{FB802A38-B3BA-4EEE-878E-DB96E17561B2}"/>
                </a:ext>
              </a:extLst>
            </p:cNvPr>
            <p:cNvPicPr preferRelativeResize="0"/>
            <p:nvPr/>
          </p:nvPicPr>
          <p:blipFill rotWithShape="1">
            <a:blip r:embed="rId3">
              <a:alphaModFix/>
            </a:blip>
            <a:srcRect/>
            <a:stretch/>
          </p:blipFill>
          <p:spPr>
            <a:xfrm>
              <a:off x="969686" y="2171870"/>
              <a:ext cx="650509" cy="890241"/>
            </a:xfrm>
            <a:prstGeom prst="rect">
              <a:avLst/>
            </a:prstGeom>
            <a:noFill/>
            <a:ln>
              <a:noFill/>
            </a:ln>
          </p:spPr>
        </p:pic>
      </p:grpSp>
      <p:cxnSp>
        <p:nvCxnSpPr>
          <p:cNvPr id="52" name="Google Shape;678;p37">
            <a:extLst>
              <a:ext uri="{FF2B5EF4-FFF2-40B4-BE49-F238E27FC236}">
                <a16:creationId xmlns:a16="http://schemas.microsoft.com/office/drawing/2014/main" id="{422E0901-58FF-4C22-A5A8-BD6B28EF88AE}"/>
              </a:ext>
            </a:extLst>
          </p:cNvPr>
          <p:cNvCxnSpPr>
            <a:cxnSpLocks/>
            <a:endCxn id="58" idx="1"/>
          </p:cNvCxnSpPr>
          <p:nvPr/>
        </p:nvCxnSpPr>
        <p:spPr>
          <a:xfrm>
            <a:off x="1302199" y="2882525"/>
            <a:ext cx="850853" cy="264659"/>
          </a:xfrm>
          <a:prstGeom prst="straightConnector1">
            <a:avLst/>
          </a:prstGeom>
          <a:noFill/>
          <a:ln w="28575" cap="flat" cmpd="sng">
            <a:solidFill>
              <a:schemeClr val="accent2"/>
            </a:solidFill>
            <a:prstDash val="solid"/>
            <a:miter lim="800000"/>
            <a:headEnd type="none" w="sm" len="sm"/>
            <a:tailEnd type="none" w="sm" len="sm"/>
          </a:ln>
        </p:spPr>
      </p:cxnSp>
      <p:sp>
        <p:nvSpPr>
          <p:cNvPr id="58" name="Google Shape;685;p37">
            <a:extLst>
              <a:ext uri="{FF2B5EF4-FFF2-40B4-BE49-F238E27FC236}">
                <a16:creationId xmlns:a16="http://schemas.microsoft.com/office/drawing/2014/main" id="{55A4BCCE-142B-4E8F-A7E8-8C3241C54753}"/>
              </a:ext>
            </a:extLst>
          </p:cNvPr>
          <p:cNvSpPr/>
          <p:nvPr/>
        </p:nvSpPr>
        <p:spPr>
          <a:xfrm>
            <a:off x="2153052" y="2983356"/>
            <a:ext cx="3289365" cy="327655"/>
          </a:xfrm>
          <a:prstGeom prst="roundRect">
            <a:avLst>
              <a:gd name="adj" fmla="val 16667"/>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bg1"/>
                </a:solidFill>
                <a:latin typeface="Arial" panose="020B0604020202020204" pitchFamily="34" charset="0"/>
                <a:cs typeface="Arial" panose="020B0604020202020204" pitchFamily="34" charset="0"/>
              </a:rPr>
              <a:t>Detection of Multi Words</a:t>
            </a:r>
            <a:endParaRPr sz="1600" dirty="0">
              <a:solidFill>
                <a:schemeClr val="bg1"/>
              </a:solidFill>
              <a:latin typeface="Arial" panose="020B0604020202020204" pitchFamily="34" charset="0"/>
              <a:cs typeface="Arial" panose="020B0604020202020204" pitchFamily="34" charset="0"/>
            </a:endParaRPr>
          </a:p>
        </p:txBody>
      </p:sp>
      <p:sp>
        <p:nvSpPr>
          <p:cNvPr id="5" name="Arrow: Bent-Up 4">
            <a:extLst>
              <a:ext uri="{FF2B5EF4-FFF2-40B4-BE49-F238E27FC236}">
                <a16:creationId xmlns:a16="http://schemas.microsoft.com/office/drawing/2014/main" id="{8EB182DA-255A-4E0F-B976-D41872ED6C5C}"/>
              </a:ext>
            </a:extLst>
          </p:cNvPr>
          <p:cNvSpPr/>
          <p:nvPr/>
        </p:nvSpPr>
        <p:spPr>
          <a:xfrm rot="5400000">
            <a:off x="4560118" y="4409633"/>
            <a:ext cx="1285239" cy="324469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Google Shape;685;p37">
            <a:extLst>
              <a:ext uri="{FF2B5EF4-FFF2-40B4-BE49-F238E27FC236}">
                <a16:creationId xmlns:a16="http://schemas.microsoft.com/office/drawing/2014/main" id="{AA5AC6DB-8005-4F5B-8D3F-9BEE312D164D}"/>
              </a:ext>
            </a:extLst>
          </p:cNvPr>
          <p:cNvSpPr/>
          <p:nvPr/>
        </p:nvSpPr>
        <p:spPr>
          <a:xfrm>
            <a:off x="2153052" y="1647277"/>
            <a:ext cx="3289365" cy="327655"/>
          </a:xfrm>
          <a:prstGeom prst="roundRect">
            <a:avLst>
              <a:gd name="adj" fmla="val 16667"/>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bg1"/>
                </a:solidFill>
                <a:latin typeface="Arial" panose="020B0604020202020204" pitchFamily="34" charset="0"/>
                <a:ea typeface="Calibri"/>
                <a:cs typeface="Arial" panose="020B0604020202020204" pitchFamily="34" charset="0"/>
                <a:sym typeface="Calibri"/>
              </a:rPr>
              <a:t>Script mixing normalization</a:t>
            </a:r>
            <a:endParaRPr sz="1600" dirty="0">
              <a:solidFill>
                <a:schemeClr val="bg1"/>
              </a:solidFill>
              <a:latin typeface="Arial" panose="020B0604020202020204" pitchFamily="34" charset="0"/>
              <a:cs typeface="Arial" panose="020B0604020202020204" pitchFamily="34" charset="0"/>
            </a:endParaRPr>
          </a:p>
        </p:txBody>
      </p:sp>
      <p:sp>
        <p:nvSpPr>
          <p:cNvPr id="46" name="Google Shape;686;p37">
            <a:extLst>
              <a:ext uri="{FF2B5EF4-FFF2-40B4-BE49-F238E27FC236}">
                <a16:creationId xmlns:a16="http://schemas.microsoft.com/office/drawing/2014/main" id="{E62EB2CA-E96A-473F-B81B-EA398F0B410F}"/>
              </a:ext>
            </a:extLst>
          </p:cNvPr>
          <p:cNvSpPr/>
          <p:nvPr/>
        </p:nvSpPr>
        <p:spPr>
          <a:xfrm>
            <a:off x="2129029" y="2077689"/>
            <a:ext cx="3337410" cy="327655"/>
          </a:xfrm>
          <a:prstGeom prst="roundRect">
            <a:avLst>
              <a:gd name="adj" fmla="val 16667"/>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bg1"/>
                </a:solidFill>
                <a:latin typeface="Arial" panose="020B0604020202020204" pitchFamily="34" charset="0"/>
                <a:ea typeface="Calibri"/>
                <a:cs typeface="Arial" panose="020B0604020202020204" pitchFamily="34" charset="0"/>
                <a:sym typeface="Calibri"/>
              </a:rPr>
              <a:t>Processing Elongation</a:t>
            </a:r>
            <a:endParaRPr sz="1600" dirty="0">
              <a:solidFill>
                <a:schemeClr val="bg1"/>
              </a:solidFill>
              <a:latin typeface="Arial" panose="020B0604020202020204" pitchFamily="34" charset="0"/>
              <a:cs typeface="Arial" panose="020B0604020202020204" pitchFamily="34" charset="0"/>
            </a:endParaRPr>
          </a:p>
        </p:txBody>
      </p:sp>
      <p:sp>
        <p:nvSpPr>
          <p:cNvPr id="49" name="Google Shape;689;p37">
            <a:extLst>
              <a:ext uri="{FF2B5EF4-FFF2-40B4-BE49-F238E27FC236}">
                <a16:creationId xmlns:a16="http://schemas.microsoft.com/office/drawing/2014/main" id="{5043E8D4-42F3-4145-9B9F-53823B67A325}"/>
              </a:ext>
            </a:extLst>
          </p:cNvPr>
          <p:cNvSpPr/>
          <p:nvPr/>
        </p:nvSpPr>
        <p:spPr>
          <a:xfrm rot="5400000">
            <a:off x="3225836" y="620754"/>
            <a:ext cx="709109" cy="65686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53" name="Google Shape;713;p37">
            <a:extLst>
              <a:ext uri="{FF2B5EF4-FFF2-40B4-BE49-F238E27FC236}">
                <a16:creationId xmlns:a16="http://schemas.microsoft.com/office/drawing/2014/main" id="{A5FEF43E-4142-40E8-9E92-C61D771159B7}"/>
              </a:ext>
            </a:extLst>
          </p:cNvPr>
          <p:cNvSpPr/>
          <p:nvPr/>
        </p:nvSpPr>
        <p:spPr>
          <a:xfrm rot="5400000">
            <a:off x="3385092" y="3419445"/>
            <a:ext cx="567096" cy="65686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54" name="Arrow: Bent-Up 53">
            <a:extLst>
              <a:ext uri="{FF2B5EF4-FFF2-40B4-BE49-F238E27FC236}">
                <a16:creationId xmlns:a16="http://schemas.microsoft.com/office/drawing/2014/main" id="{F02094FC-2F99-4015-9C01-4DD3F7BF13ED}"/>
              </a:ext>
            </a:extLst>
          </p:cNvPr>
          <p:cNvSpPr/>
          <p:nvPr/>
        </p:nvSpPr>
        <p:spPr>
          <a:xfrm rot="5400000">
            <a:off x="4560118" y="4409634"/>
            <a:ext cx="1285239" cy="3244694"/>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5" name="Google Shape;689;p37">
            <a:extLst>
              <a:ext uri="{FF2B5EF4-FFF2-40B4-BE49-F238E27FC236}">
                <a16:creationId xmlns:a16="http://schemas.microsoft.com/office/drawing/2014/main" id="{1280B970-0C2B-435A-A4ED-CBB3387A878E}"/>
              </a:ext>
            </a:extLst>
          </p:cNvPr>
          <p:cNvSpPr/>
          <p:nvPr/>
        </p:nvSpPr>
        <p:spPr>
          <a:xfrm rot="5400000">
            <a:off x="3225836" y="620755"/>
            <a:ext cx="709109" cy="656868"/>
          </a:xfrm>
          <a:prstGeom prst="rightArrow">
            <a:avLst>
              <a:gd name="adj1" fmla="val 50000"/>
              <a:gd name="adj2"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56" name="Google Shape;713;p37">
            <a:extLst>
              <a:ext uri="{FF2B5EF4-FFF2-40B4-BE49-F238E27FC236}">
                <a16:creationId xmlns:a16="http://schemas.microsoft.com/office/drawing/2014/main" id="{ECC0C6AD-9554-40DD-8A84-56B15C6AF646}"/>
              </a:ext>
            </a:extLst>
          </p:cNvPr>
          <p:cNvSpPr/>
          <p:nvPr/>
        </p:nvSpPr>
        <p:spPr>
          <a:xfrm rot="5400000">
            <a:off x="3385092" y="3419446"/>
            <a:ext cx="567096" cy="656868"/>
          </a:xfrm>
          <a:prstGeom prst="rightArrow">
            <a:avLst>
              <a:gd name="adj1" fmla="val 50000"/>
              <a:gd name="adj2" fmla="val 50000"/>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600">
              <a:solidFill>
                <a:schemeClr val="lt1"/>
              </a:solidFill>
              <a:latin typeface="Arial" panose="020B0604020202020204" pitchFamily="34" charset="0"/>
              <a:ea typeface="Calibri"/>
              <a:cs typeface="Arial" panose="020B0604020202020204" pitchFamily="34" charset="0"/>
              <a:sym typeface="Calibri"/>
            </a:endParaRPr>
          </a:p>
        </p:txBody>
      </p:sp>
      <p:sp>
        <p:nvSpPr>
          <p:cNvPr id="57" name="Google Shape;711;p37">
            <a:extLst>
              <a:ext uri="{FF2B5EF4-FFF2-40B4-BE49-F238E27FC236}">
                <a16:creationId xmlns:a16="http://schemas.microsoft.com/office/drawing/2014/main" id="{57D68B8E-5A6A-44FB-99E2-3EAC61F48C1B}"/>
              </a:ext>
            </a:extLst>
          </p:cNvPr>
          <p:cNvSpPr txBox="1"/>
          <p:nvPr/>
        </p:nvSpPr>
        <p:spPr>
          <a:xfrm>
            <a:off x="4506235" y="5851141"/>
            <a:ext cx="1197484"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accent6">
                    <a:lumMod val="75000"/>
                  </a:schemeClr>
                </a:solidFill>
                <a:latin typeface="Arial" panose="020B0604020202020204" pitchFamily="34" charset="0"/>
                <a:ea typeface="Times New Roman"/>
                <a:cs typeface="Arial" panose="020B0604020202020204" pitchFamily="34" charset="0"/>
                <a:sym typeface="Times New Roman"/>
              </a:rPr>
              <a:t>Found</a:t>
            </a:r>
            <a:endParaRPr sz="1600" dirty="0">
              <a:solidFill>
                <a:schemeClr val="accent6">
                  <a:lumMod val="75000"/>
                </a:schemeClr>
              </a:solidFill>
              <a:latin typeface="Arial" panose="020B0604020202020204" pitchFamily="34" charset="0"/>
              <a:cs typeface="Arial" panose="020B0604020202020204" pitchFamily="34" charset="0"/>
            </a:endParaRPr>
          </a:p>
        </p:txBody>
      </p:sp>
      <p:sp>
        <p:nvSpPr>
          <p:cNvPr id="59" name="Google Shape;711;p37">
            <a:extLst>
              <a:ext uri="{FF2B5EF4-FFF2-40B4-BE49-F238E27FC236}">
                <a16:creationId xmlns:a16="http://schemas.microsoft.com/office/drawing/2014/main" id="{585E2000-BE43-43D1-9EC0-D70F6114A3D9}"/>
              </a:ext>
            </a:extLst>
          </p:cNvPr>
          <p:cNvSpPr txBox="1"/>
          <p:nvPr/>
        </p:nvSpPr>
        <p:spPr>
          <a:xfrm>
            <a:off x="8170701" y="5433291"/>
            <a:ext cx="1197484"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accent6">
                    <a:lumMod val="75000"/>
                  </a:schemeClr>
                </a:solidFill>
                <a:latin typeface="Arial" panose="020B0604020202020204" pitchFamily="34" charset="0"/>
                <a:ea typeface="Times New Roman"/>
                <a:cs typeface="Arial" panose="020B0604020202020204" pitchFamily="34" charset="0"/>
                <a:sym typeface="Times New Roman"/>
              </a:rPr>
              <a:t>Found</a:t>
            </a:r>
            <a:endParaRPr sz="160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50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3"/>
                                        </p:tgtEl>
                                        <p:attrNameLst>
                                          <p:attrName>style.visibility</p:attrName>
                                        </p:attrNameLst>
                                      </p:cBhvr>
                                      <p:to>
                                        <p:strVal val="visible"/>
                                      </p:to>
                                    </p:set>
                                    <p:animEffect transition="in" filter="fade">
                                      <p:cBhvr>
                                        <p:cTn id="7" dur="500"/>
                                        <p:tgtEl>
                                          <p:spTgt spid="6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4"/>
                                        </p:tgtEl>
                                        <p:attrNameLst>
                                          <p:attrName>style.visibility</p:attrName>
                                        </p:attrNameLst>
                                      </p:cBhvr>
                                      <p:to>
                                        <p:strVal val="visible"/>
                                      </p:to>
                                    </p:set>
                                    <p:animEffect transition="in" filter="fade">
                                      <p:cBhvr>
                                        <p:cTn id="10" dur="500"/>
                                        <p:tgtEl>
                                          <p:spTgt spid="674"/>
                                        </p:tgtEl>
                                      </p:cBhvr>
                                    </p:animEffect>
                                  </p:childTnLst>
                                </p:cTn>
                              </p:par>
                              <p:par>
                                <p:cTn id="11" presetID="10" presetClass="entr" presetSubtype="0" fill="hold" nodeType="withEffect">
                                  <p:stCondLst>
                                    <p:cond delay="0"/>
                                  </p:stCondLst>
                                  <p:childTnLst>
                                    <p:set>
                                      <p:cBhvr>
                                        <p:cTn id="12" dur="1" fill="hold">
                                          <p:stCondLst>
                                            <p:cond delay="0"/>
                                          </p:stCondLst>
                                        </p:cTn>
                                        <p:tgtEl>
                                          <p:spTgt spid="675"/>
                                        </p:tgtEl>
                                        <p:attrNameLst>
                                          <p:attrName>style.visibility</p:attrName>
                                        </p:attrNameLst>
                                      </p:cBhvr>
                                      <p:to>
                                        <p:strVal val="visible"/>
                                      </p:to>
                                    </p:set>
                                    <p:animEffect transition="in" filter="fade">
                                      <p:cBhvr>
                                        <p:cTn id="13" dur="500"/>
                                        <p:tgtEl>
                                          <p:spTgt spid="675"/>
                                        </p:tgtEl>
                                      </p:cBhvr>
                                    </p:animEffect>
                                  </p:childTnLst>
                                </p:cTn>
                              </p:par>
                              <p:par>
                                <p:cTn id="14" presetID="10" presetClass="entr" presetSubtype="0" fill="hold" nodeType="withEffect">
                                  <p:stCondLst>
                                    <p:cond delay="0"/>
                                  </p:stCondLst>
                                  <p:childTnLst>
                                    <p:set>
                                      <p:cBhvr>
                                        <p:cTn id="15" dur="1" fill="hold">
                                          <p:stCondLst>
                                            <p:cond delay="0"/>
                                          </p:stCondLst>
                                        </p:cTn>
                                        <p:tgtEl>
                                          <p:spTgt spid="678"/>
                                        </p:tgtEl>
                                        <p:attrNameLst>
                                          <p:attrName>style.visibility</p:attrName>
                                        </p:attrNameLst>
                                      </p:cBhvr>
                                      <p:to>
                                        <p:strVal val="visible"/>
                                      </p:to>
                                    </p:set>
                                    <p:animEffect transition="in" filter="fade">
                                      <p:cBhvr>
                                        <p:cTn id="16" dur="500"/>
                                        <p:tgtEl>
                                          <p:spTgt spid="678"/>
                                        </p:tgtEl>
                                      </p:cBhvr>
                                    </p:animEffect>
                                  </p:childTnLst>
                                </p:cTn>
                              </p:par>
                              <p:par>
                                <p:cTn id="17" presetID="10" presetClass="entr" presetSubtype="0" fill="hold" nodeType="withEffect">
                                  <p:stCondLst>
                                    <p:cond delay="0"/>
                                  </p:stCondLst>
                                  <p:childTnLst>
                                    <p:set>
                                      <p:cBhvr>
                                        <p:cTn id="18" dur="1" fill="hold">
                                          <p:stCondLst>
                                            <p:cond delay="0"/>
                                          </p:stCondLst>
                                        </p:cTn>
                                        <p:tgtEl>
                                          <p:spTgt spid="679"/>
                                        </p:tgtEl>
                                        <p:attrNameLst>
                                          <p:attrName>style.visibility</p:attrName>
                                        </p:attrNameLst>
                                      </p:cBhvr>
                                      <p:to>
                                        <p:strVal val="visible"/>
                                      </p:to>
                                    </p:set>
                                    <p:animEffect transition="in" filter="fade">
                                      <p:cBhvr>
                                        <p:cTn id="19" dur="500"/>
                                        <p:tgtEl>
                                          <p:spTgt spid="679"/>
                                        </p:tgtEl>
                                      </p:cBhvr>
                                    </p:animEffect>
                                  </p:childTnLst>
                                </p:cTn>
                              </p:par>
                              <p:par>
                                <p:cTn id="20" presetID="10" presetClass="entr" presetSubtype="0" fill="hold" nodeType="withEffect">
                                  <p:stCondLst>
                                    <p:cond delay="0"/>
                                  </p:stCondLst>
                                  <p:childTnLst>
                                    <p:set>
                                      <p:cBhvr>
                                        <p:cTn id="21" dur="1" fill="hold">
                                          <p:stCondLst>
                                            <p:cond delay="0"/>
                                          </p:stCondLst>
                                        </p:cTn>
                                        <p:tgtEl>
                                          <p:spTgt spid="682"/>
                                        </p:tgtEl>
                                        <p:attrNameLst>
                                          <p:attrName>style.visibility</p:attrName>
                                        </p:attrNameLst>
                                      </p:cBhvr>
                                      <p:to>
                                        <p:strVal val="visible"/>
                                      </p:to>
                                    </p:set>
                                    <p:animEffect transition="in" filter="fade">
                                      <p:cBhvr>
                                        <p:cTn id="22" dur="500"/>
                                        <p:tgtEl>
                                          <p:spTgt spid="6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85"/>
                                        </p:tgtEl>
                                        <p:attrNameLst>
                                          <p:attrName>style.visibility</p:attrName>
                                        </p:attrNameLst>
                                      </p:cBhvr>
                                      <p:to>
                                        <p:strVal val="visible"/>
                                      </p:to>
                                    </p:set>
                                    <p:animEffect transition="in" filter="fade">
                                      <p:cBhvr>
                                        <p:cTn id="25" dur="500"/>
                                        <p:tgtEl>
                                          <p:spTgt spid="68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86"/>
                                        </p:tgtEl>
                                        <p:attrNameLst>
                                          <p:attrName>style.visibility</p:attrName>
                                        </p:attrNameLst>
                                      </p:cBhvr>
                                      <p:to>
                                        <p:strVal val="visible"/>
                                      </p:to>
                                    </p:set>
                                    <p:animEffect transition="in" filter="fade">
                                      <p:cBhvr>
                                        <p:cTn id="28" dur="500"/>
                                        <p:tgtEl>
                                          <p:spTgt spid="68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7"/>
                                        </p:tgtEl>
                                        <p:attrNameLst>
                                          <p:attrName>style.visibility</p:attrName>
                                        </p:attrNameLst>
                                      </p:cBhvr>
                                      <p:to>
                                        <p:strVal val="visible"/>
                                      </p:to>
                                    </p:set>
                                    <p:animEffect transition="in" filter="fade">
                                      <p:cBhvr>
                                        <p:cTn id="31" dur="500"/>
                                        <p:tgtEl>
                                          <p:spTgt spid="6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88"/>
                                        </p:tgtEl>
                                        <p:attrNameLst>
                                          <p:attrName>style.visibility</p:attrName>
                                        </p:attrNameLst>
                                      </p:cBhvr>
                                      <p:to>
                                        <p:strVal val="visible"/>
                                      </p:to>
                                    </p:set>
                                    <p:animEffect transition="in" filter="fade">
                                      <p:cBhvr>
                                        <p:cTn id="34" dur="500"/>
                                        <p:tgtEl>
                                          <p:spTgt spid="68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89"/>
                                        </p:tgtEl>
                                        <p:attrNameLst>
                                          <p:attrName>style.visibility</p:attrName>
                                        </p:attrNameLst>
                                      </p:cBhvr>
                                      <p:to>
                                        <p:strVal val="visible"/>
                                      </p:to>
                                    </p:set>
                                    <p:animEffect transition="in" filter="fade">
                                      <p:cBhvr>
                                        <p:cTn id="37" dur="500"/>
                                        <p:tgtEl>
                                          <p:spTgt spid="68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90"/>
                                        </p:tgtEl>
                                        <p:attrNameLst>
                                          <p:attrName>style.visibility</p:attrName>
                                        </p:attrNameLst>
                                      </p:cBhvr>
                                      <p:to>
                                        <p:strVal val="visible"/>
                                      </p:to>
                                    </p:set>
                                    <p:animEffect transition="in" filter="fade">
                                      <p:cBhvr>
                                        <p:cTn id="40" dur="500"/>
                                        <p:tgtEl>
                                          <p:spTgt spid="69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91"/>
                                        </p:tgtEl>
                                        <p:attrNameLst>
                                          <p:attrName>style.visibility</p:attrName>
                                        </p:attrNameLst>
                                      </p:cBhvr>
                                      <p:to>
                                        <p:strVal val="visible"/>
                                      </p:to>
                                    </p:set>
                                    <p:animEffect transition="in" filter="fade">
                                      <p:cBhvr>
                                        <p:cTn id="43" dur="500"/>
                                        <p:tgtEl>
                                          <p:spTgt spid="69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92"/>
                                        </p:tgtEl>
                                        <p:attrNameLst>
                                          <p:attrName>style.visibility</p:attrName>
                                        </p:attrNameLst>
                                      </p:cBhvr>
                                      <p:to>
                                        <p:strVal val="visible"/>
                                      </p:to>
                                    </p:set>
                                    <p:animEffect transition="in" filter="fade">
                                      <p:cBhvr>
                                        <p:cTn id="46" dur="500"/>
                                        <p:tgtEl>
                                          <p:spTgt spid="692"/>
                                        </p:tgtEl>
                                      </p:cBhvr>
                                    </p:animEffect>
                                  </p:childTnLst>
                                </p:cTn>
                              </p:par>
                              <p:par>
                                <p:cTn id="47" presetID="10" presetClass="entr" presetSubtype="0" fill="hold" nodeType="withEffect">
                                  <p:stCondLst>
                                    <p:cond delay="0"/>
                                  </p:stCondLst>
                                  <p:childTnLst>
                                    <p:set>
                                      <p:cBhvr>
                                        <p:cTn id="48" dur="1" fill="hold">
                                          <p:stCondLst>
                                            <p:cond delay="0"/>
                                          </p:stCondLst>
                                        </p:cTn>
                                        <p:tgtEl>
                                          <p:spTgt spid="696"/>
                                        </p:tgtEl>
                                        <p:attrNameLst>
                                          <p:attrName>style.visibility</p:attrName>
                                        </p:attrNameLst>
                                      </p:cBhvr>
                                      <p:to>
                                        <p:strVal val="visible"/>
                                      </p:to>
                                    </p:set>
                                    <p:animEffect transition="in" filter="fade">
                                      <p:cBhvr>
                                        <p:cTn id="49" dur="500"/>
                                        <p:tgtEl>
                                          <p:spTgt spid="69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98"/>
                                        </p:tgtEl>
                                        <p:attrNameLst>
                                          <p:attrName>style.visibility</p:attrName>
                                        </p:attrNameLst>
                                      </p:cBhvr>
                                      <p:to>
                                        <p:strVal val="visible"/>
                                      </p:to>
                                    </p:set>
                                    <p:animEffect transition="in" filter="fade">
                                      <p:cBhvr>
                                        <p:cTn id="52" dur="500"/>
                                        <p:tgtEl>
                                          <p:spTgt spid="69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95"/>
                                        </p:tgtEl>
                                        <p:attrNameLst>
                                          <p:attrName>style.visibility</p:attrName>
                                        </p:attrNameLst>
                                      </p:cBhvr>
                                      <p:to>
                                        <p:strVal val="visible"/>
                                      </p:to>
                                    </p:set>
                                    <p:animEffect transition="in" filter="fade">
                                      <p:cBhvr>
                                        <p:cTn id="55" dur="500"/>
                                        <p:tgtEl>
                                          <p:spTgt spid="695"/>
                                        </p:tgtEl>
                                      </p:cBhvr>
                                    </p:animEffect>
                                  </p:childTnLst>
                                </p:cTn>
                              </p:par>
                              <p:par>
                                <p:cTn id="56" presetID="10" presetClass="entr" presetSubtype="0" fill="hold" nodeType="withEffect">
                                  <p:stCondLst>
                                    <p:cond delay="0"/>
                                  </p:stCondLst>
                                  <p:childTnLst>
                                    <p:set>
                                      <p:cBhvr>
                                        <p:cTn id="57" dur="1" fill="hold">
                                          <p:stCondLst>
                                            <p:cond delay="0"/>
                                          </p:stCondLst>
                                        </p:cTn>
                                        <p:tgtEl>
                                          <p:spTgt spid="703"/>
                                        </p:tgtEl>
                                        <p:attrNameLst>
                                          <p:attrName>style.visibility</p:attrName>
                                        </p:attrNameLst>
                                      </p:cBhvr>
                                      <p:to>
                                        <p:strVal val="visible"/>
                                      </p:to>
                                    </p:set>
                                    <p:animEffect transition="in" filter="fade">
                                      <p:cBhvr>
                                        <p:cTn id="58" dur="500"/>
                                        <p:tgtEl>
                                          <p:spTgt spid="703"/>
                                        </p:tgtEl>
                                      </p:cBhvr>
                                    </p:animEffect>
                                  </p:childTnLst>
                                </p:cTn>
                              </p:par>
                              <p:par>
                                <p:cTn id="59" presetID="10" presetClass="entr" presetSubtype="0" fill="hold" nodeType="withEffect">
                                  <p:stCondLst>
                                    <p:cond delay="0"/>
                                  </p:stCondLst>
                                  <p:childTnLst>
                                    <p:set>
                                      <p:cBhvr>
                                        <p:cTn id="60" dur="1" fill="hold">
                                          <p:stCondLst>
                                            <p:cond delay="0"/>
                                          </p:stCondLst>
                                        </p:cTn>
                                        <p:tgtEl>
                                          <p:spTgt spid="704"/>
                                        </p:tgtEl>
                                        <p:attrNameLst>
                                          <p:attrName>style.visibility</p:attrName>
                                        </p:attrNameLst>
                                      </p:cBhvr>
                                      <p:to>
                                        <p:strVal val="visible"/>
                                      </p:to>
                                    </p:set>
                                    <p:animEffect transition="in" filter="fade">
                                      <p:cBhvr>
                                        <p:cTn id="61" dur="500"/>
                                        <p:tgtEl>
                                          <p:spTgt spid="70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07"/>
                                        </p:tgtEl>
                                        <p:attrNameLst>
                                          <p:attrName>style.visibility</p:attrName>
                                        </p:attrNameLst>
                                      </p:cBhvr>
                                      <p:to>
                                        <p:strVal val="visible"/>
                                      </p:to>
                                    </p:set>
                                    <p:animEffect transition="in" filter="fade">
                                      <p:cBhvr>
                                        <p:cTn id="64" dur="500"/>
                                        <p:tgtEl>
                                          <p:spTgt spid="70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08"/>
                                        </p:tgtEl>
                                        <p:attrNameLst>
                                          <p:attrName>style.visibility</p:attrName>
                                        </p:attrNameLst>
                                      </p:cBhvr>
                                      <p:to>
                                        <p:strVal val="visible"/>
                                      </p:to>
                                    </p:set>
                                    <p:animEffect transition="in" filter="fade">
                                      <p:cBhvr>
                                        <p:cTn id="67" dur="500"/>
                                        <p:tgtEl>
                                          <p:spTgt spid="70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09"/>
                                        </p:tgtEl>
                                        <p:attrNameLst>
                                          <p:attrName>style.visibility</p:attrName>
                                        </p:attrNameLst>
                                      </p:cBhvr>
                                      <p:to>
                                        <p:strVal val="visible"/>
                                      </p:to>
                                    </p:set>
                                    <p:animEffect transition="in" filter="fade">
                                      <p:cBhvr>
                                        <p:cTn id="70" dur="500"/>
                                        <p:tgtEl>
                                          <p:spTgt spid="70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10"/>
                                        </p:tgtEl>
                                        <p:attrNameLst>
                                          <p:attrName>style.visibility</p:attrName>
                                        </p:attrNameLst>
                                      </p:cBhvr>
                                      <p:to>
                                        <p:strVal val="visible"/>
                                      </p:to>
                                    </p:set>
                                    <p:animEffect transition="in" filter="fade">
                                      <p:cBhvr>
                                        <p:cTn id="73" dur="500"/>
                                        <p:tgtEl>
                                          <p:spTgt spid="71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11"/>
                                        </p:tgtEl>
                                        <p:attrNameLst>
                                          <p:attrName>style.visibility</p:attrName>
                                        </p:attrNameLst>
                                      </p:cBhvr>
                                      <p:to>
                                        <p:strVal val="visible"/>
                                      </p:to>
                                    </p:set>
                                    <p:animEffect transition="in" filter="fade">
                                      <p:cBhvr>
                                        <p:cTn id="76" dur="500"/>
                                        <p:tgtEl>
                                          <p:spTgt spid="71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12"/>
                                        </p:tgtEl>
                                        <p:attrNameLst>
                                          <p:attrName>style.visibility</p:attrName>
                                        </p:attrNameLst>
                                      </p:cBhvr>
                                      <p:to>
                                        <p:strVal val="visible"/>
                                      </p:to>
                                    </p:set>
                                    <p:animEffect transition="in" filter="fade">
                                      <p:cBhvr>
                                        <p:cTn id="79" dur="500"/>
                                        <p:tgtEl>
                                          <p:spTgt spid="71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13"/>
                                        </p:tgtEl>
                                        <p:attrNameLst>
                                          <p:attrName>style.visibility</p:attrName>
                                        </p:attrNameLst>
                                      </p:cBhvr>
                                      <p:to>
                                        <p:strVal val="visible"/>
                                      </p:to>
                                    </p:set>
                                    <p:animEffect transition="in" filter="fade">
                                      <p:cBhvr>
                                        <p:cTn id="82" dur="500"/>
                                        <p:tgtEl>
                                          <p:spTgt spid="713"/>
                                        </p:tgtEl>
                                      </p:cBhvr>
                                    </p:animEffect>
                                  </p:childTnLst>
                                </p:cTn>
                              </p:par>
                              <p:par>
                                <p:cTn id="83" presetID="10"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500"/>
                                        <p:tgtEl>
                                          <p:spTgt spid="5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500"/>
                                        <p:tgtEl>
                                          <p:spTgt spid="5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500"/>
                                        <p:tgtEl>
                                          <p:spTgt spid="4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500"/>
                                        <p:tgtEl>
                                          <p:spTgt spid="4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fade">
                                      <p:cBhvr>
                                        <p:cTn id="106" dur="500"/>
                                        <p:tgtEl>
                                          <p:spTgt spid="55"/>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6"/>
                                        </p:tgtEl>
                                        <p:attrNameLst>
                                          <p:attrName>style.visibility</p:attrName>
                                        </p:attrNameLst>
                                      </p:cBhvr>
                                      <p:to>
                                        <p:strVal val="visible"/>
                                      </p:to>
                                    </p:set>
                                    <p:animEffect transition="in" filter="fade">
                                      <p:cBhvr>
                                        <p:cTn id="109" dur="500"/>
                                        <p:tgtEl>
                                          <p:spTgt spid="5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fade">
                                      <p:cBhvr>
                                        <p:cTn id="112" dur="500"/>
                                        <p:tgtEl>
                                          <p:spTgt spid="5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animEffect transition="in" filter="fade">
                                      <p:cBhvr>
                                        <p:cTn id="1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 grpId="0" animBg="1"/>
      <p:bldP spid="674" grpId="0" animBg="1"/>
      <p:bldP spid="685" grpId="0" animBg="1"/>
      <p:bldP spid="686" grpId="0" animBg="1"/>
      <p:bldP spid="687" grpId="0" animBg="1"/>
      <p:bldP spid="688" grpId="0" animBg="1"/>
      <p:bldP spid="689" grpId="0" animBg="1"/>
      <p:bldP spid="690" grpId="0"/>
      <p:bldP spid="691" grpId="0" animBg="1"/>
      <p:bldP spid="692" grpId="0" animBg="1"/>
      <p:bldP spid="698" grpId="0"/>
      <p:bldP spid="695" grpId="0" animBg="1"/>
      <p:bldP spid="707" grpId="0" animBg="1"/>
      <p:bldP spid="708" grpId="0"/>
      <p:bldP spid="709" grpId="0" animBg="1"/>
      <p:bldP spid="710" grpId="0" animBg="1"/>
      <p:bldP spid="711" grpId="0"/>
      <p:bldP spid="712" grpId="0" animBg="1"/>
      <p:bldP spid="713" grpId="0" animBg="1"/>
      <p:bldP spid="58" grpId="0" animBg="1"/>
      <p:bldP spid="45" grpId="0" animBg="1"/>
      <p:bldP spid="46" grpId="0" animBg="1"/>
      <p:bldP spid="49" grpId="0" animBg="1"/>
      <p:bldP spid="53" grpId="0" animBg="1"/>
      <p:bldP spid="55" grpId="0" animBg="1"/>
      <p:bldP spid="56" grpId="0" animBg="1"/>
      <p:bldP spid="57"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Paperclip">
            <a:extLst>
              <a:ext uri="{FF2B5EF4-FFF2-40B4-BE49-F238E27FC236}">
                <a16:creationId xmlns:a16="http://schemas.microsoft.com/office/drawing/2014/main" id="{DAAABE5E-A0FA-4B05-9A36-F830B636F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924" y="820387"/>
            <a:ext cx="914400" cy="914400"/>
          </a:xfrm>
          <a:prstGeom prst="rect">
            <a:avLst/>
          </a:prstGeom>
        </p:spPr>
      </p:pic>
      <p:sp>
        <p:nvSpPr>
          <p:cNvPr id="7" name="TextBox 6">
            <a:extLst>
              <a:ext uri="{FF2B5EF4-FFF2-40B4-BE49-F238E27FC236}">
                <a16:creationId xmlns:a16="http://schemas.microsoft.com/office/drawing/2014/main" id="{FE3B3272-4E27-450D-9F1A-646498DD47B5}"/>
              </a:ext>
            </a:extLst>
          </p:cNvPr>
          <p:cNvSpPr txBox="1"/>
          <p:nvPr/>
        </p:nvSpPr>
        <p:spPr>
          <a:xfrm>
            <a:off x="814755" y="1015977"/>
            <a:ext cx="4313836"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28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n-US" sz="2400" dirty="0"/>
              <a:t>Script mixing normalization</a:t>
            </a:r>
          </a:p>
        </p:txBody>
      </p:sp>
      <p:sp>
        <p:nvSpPr>
          <p:cNvPr id="2" name="Rectangle 1">
            <a:extLst>
              <a:ext uri="{FF2B5EF4-FFF2-40B4-BE49-F238E27FC236}">
                <a16:creationId xmlns:a16="http://schemas.microsoft.com/office/drawing/2014/main" id="{F0FFF142-96D0-482F-B80A-EE23DBFF52FD}"/>
              </a:ext>
            </a:extLst>
          </p:cNvPr>
          <p:cNvSpPr/>
          <p:nvPr/>
        </p:nvSpPr>
        <p:spPr>
          <a:xfrm>
            <a:off x="545124" y="1930377"/>
            <a:ext cx="11123960" cy="2062103"/>
          </a:xfrm>
          <a:prstGeom prst="rect">
            <a:avLst/>
          </a:prstGeom>
        </p:spPr>
        <p:txBody>
          <a:bodyPr wrap="square">
            <a:spAutoFit/>
          </a:bodyPr>
          <a:lstStyle/>
          <a:p>
            <a:pPr algn="justLow"/>
            <a:r>
              <a:rPr lang="en-US" sz="2400" b="1" dirty="0"/>
              <a:t>Processing of numeral characters: </a:t>
            </a:r>
          </a:p>
          <a:p>
            <a:pPr algn="justLow"/>
            <a:r>
              <a:rPr lang="en-US" sz="2400" dirty="0"/>
              <a:t>When each number can be directly replaced by an Arabic letter, we apply automated substitution. </a:t>
            </a:r>
          </a:p>
          <a:p>
            <a:pPr algn="justLow"/>
            <a:r>
              <a:rPr lang="en-US" sz="2400" dirty="0"/>
              <a:t>For example:</a:t>
            </a:r>
          </a:p>
          <a:p>
            <a:pPr marL="800100" lvl="1" indent="-342900" algn="justLow">
              <a:buFont typeface="Arial" panose="020B0604020202020204" pitchFamily="34" charset="0"/>
              <a:buChar char="•"/>
            </a:pPr>
            <a:r>
              <a:rPr lang="ar-AE" sz="3200" b="1" dirty="0">
                <a:latin typeface="Times New Roman" panose="02020603050405020304" pitchFamily="18" charset="0"/>
                <a:cs typeface="Times New Roman" panose="02020603050405020304" pitchFamily="18" charset="0"/>
              </a:rPr>
              <a:t>فت</a:t>
            </a:r>
            <a:r>
              <a:rPr lang="ar-AE" sz="3200" b="1" dirty="0">
                <a:solidFill>
                  <a:srgbClr val="FF0000"/>
                </a:solidFill>
                <a:latin typeface="Times New Roman" panose="02020603050405020304" pitchFamily="18" charset="0"/>
                <a:cs typeface="Times New Roman" panose="02020603050405020304" pitchFamily="18" charset="0"/>
              </a:rPr>
              <a:t>7</a:t>
            </a:r>
            <a:r>
              <a:rPr lang="ar-AE" sz="3200" b="1" dirty="0">
                <a:latin typeface="Times New Roman" panose="02020603050405020304" pitchFamily="18" charset="0"/>
                <a:cs typeface="Times New Roman" panose="02020603050405020304" pitchFamily="18" charset="0"/>
              </a:rPr>
              <a:t>ها</a:t>
            </a:r>
            <a:r>
              <a:rPr lang="en-US" sz="3200" b="1" dirty="0">
                <a:latin typeface="Times New Roman" panose="02020603050405020304" pitchFamily="18" charset="0"/>
                <a:cs typeface="Times New Roman" panose="02020603050405020304" pitchFamily="18" charset="0"/>
              </a:rPr>
              <a:t> =&gt; </a:t>
            </a:r>
            <a:r>
              <a:rPr lang="ar-AE" sz="3200" b="1" dirty="0">
                <a:latin typeface="Times New Roman" panose="02020603050405020304" pitchFamily="18" charset="0"/>
                <a:cs typeface="Times New Roman" panose="02020603050405020304" pitchFamily="18" charset="0"/>
              </a:rPr>
              <a:t>فت</a:t>
            </a:r>
            <a:r>
              <a:rPr lang="ar-AE" sz="3200" b="1" dirty="0">
                <a:solidFill>
                  <a:srgbClr val="FF0000"/>
                </a:solidFill>
                <a:latin typeface="Times New Roman" panose="02020603050405020304" pitchFamily="18" charset="0"/>
                <a:cs typeface="Times New Roman" panose="02020603050405020304" pitchFamily="18" charset="0"/>
              </a:rPr>
              <a:t>ح</a:t>
            </a:r>
            <a:r>
              <a:rPr lang="ar-AE" sz="3200" b="1" dirty="0">
                <a:latin typeface="Times New Roman" panose="02020603050405020304" pitchFamily="18" charset="0"/>
                <a:cs typeface="Times New Roman" panose="02020603050405020304" pitchFamily="18" charset="0"/>
              </a:rPr>
              <a:t>ها</a:t>
            </a:r>
            <a:r>
              <a:rPr lang="en-US" sz="3200" b="1" dirty="0">
                <a:latin typeface="Times New Roman" panose="02020603050405020304" pitchFamily="18" charset="0"/>
                <a:cs typeface="Times New Roman" panose="02020603050405020304" pitchFamily="18" charset="0"/>
              </a:rPr>
              <a:t>   /</a:t>
            </a:r>
            <a:r>
              <a:rPr lang="en-US" sz="3200" b="1" i="1" dirty="0" err="1">
                <a:latin typeface="Times New Roman" panose="02020603050405020304" pitchFamily="18" charset="0"/>
                <a:cs typeface="Times New Roman" panose="02020603050405020304" pitchFamily="18" charset="0"/>
              </a:rPr>
              <a:t>ftaHɦa</a:t>
            </a:r>
            <a:r>
              <a:rPr lang="en-US" sz="3200" b="1" i="1" dirty="0">
                <a:latin typeface="Times New Roman" panose="02020603050405020304" pitchFamily="18" charset="0"/>
                <a:cs typeface="Times New Roman" panose="02020603050405020304" pitchFamily="18" charset="0"/>
              </a:rPr>
              <a:t>ː</a:t>
            </a:r>
            <a:r>
              <a:rPr lang="en-US" sz="3200" b="1" dirty="0">
                <a:latin typeface="Times New Roman" panose="02020603050405020304" pitchFamily="18" charset="0"/>
                <a:cs typeface="Times New Roman" panose="02020603050405020304" pitchFamily="18" charset="0"/>
              </a:rPr>
              <a:t>/  `he opened it’</a:t>
            </a:r>
          </a:p>
        </p:txBody>
      </p:sp>
      <p:sp>
        <p:nvSpPr>
          <p:cNvPr id="20" name="Rectangle: Rounded Corners 19">
            <a:extLst>
              <a:ext uri="{FF2B5EF4-FFF2-40B4-BE49-F238E27FC236}">
                <a16:creationId xmlns:a16="http://schemas.microsoft.com/office/drawing/2014/main" id="{D8264B12-053A-48FC-8C9C-922243AC84FB}"/>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8" name="Rectangle: Rounded Corners 7">
            <a:extLst>
              <a:ext uri="{FF2B5EF4-FFF2-40B4-BE49-F238E27FC236}">
                <a16:creationId xmlns:a16="http://schemas.microsoft.com/office/drawing/2014/main" id="{49069D75-E9FC-4CC2-BE66-7213B861A198}"/>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14</a:t>
            </a:r>
          </a:p>
        </p:txBody>
      </p:sp>
      <p:sp>
        <p:nvSpPr>
          <p:cNvPr id="9" name="Rectangle 8">
            <a:extLst>
              <a:ext uri="{FF2B5EF4-FFF2-40B4-BE49-F238E27FC236}">
                <a16:creationId xmlns:a16="http://schemas.microsoft.com/office/drawing/2014/main" id="{364CA73B-7791-465D-BFAF-9B80D1FBB085}"/>
              </a:ext>
            </a:extLst>
          </p:cNvPr>
          <p:cNvSpPr/>
          <p:nvPr/>
        </p:nvSpPr>
        <p:spPr>
          <a:xfrm>
            <a:off x="545124" y="4330734"/>
            <a:ext cx="11123960" cy="2062103"/>
          </a:xfrm>
          <a:prstGeom prst="rect">
            <a:avLst/>
          </a:prstGeom>
        </p:spPr>
        <p:txBody>
          <a:bodyPr wrap="square">
            <a:spAutoFit/>
          </a:bodyPr>
          <a:lstStyle/>
          <a:p>
            <a:pPr algn="justLow"/>
            <a:r>
              <a:rPr lang="en-US" sz="2400" b="1" dirty="0"/>
              <a:t>Processing of literal characters:</a:t>
            </a:r>
          </a:p>
          <a:p>
            <a:pPr algn="justLow"/>
            <a:r>
              <a:rPr lang="en-US" sz="2400" dirty="0"/>
              <a:t>In case where the Latin letter "g“ represents the phoneme /ɡ/, which does not exist in standard Arabic script, we apply automated substitution. </a:t>
            </a:r>
          </a:p>
          <a:p>
            <a:pPr algn="justLow"/>
            <a:r>
              <a:rPr lang="en-US" sz="2400" dirty="0"/>
              <a:t>For example:</a:t>
            </a:r>
          </a:p>
          <a:p>
            <a:pPr marL="800100" lvl="1" indent="-342900" algn="justLow">
              <a:buFont typeface="Arial" panose="020B0604020202020204" pitchFamily="34" charset="0"/>
              <a:buChar char="•"/>
            </a:pPr>
            <a:r>
              <a:rPr lang="ar-DZ" sz="3200" dirty="0"/>
              <a:t>اطو</a:t>
            </a:r>
            <a:r>
              <a:rPr lang="en-US" sz="3200" dirty="0">
                <a:solidFill>
                  <a:srgbClr val="FF0000"/>
                </a:solidFill>
              </a:rPr>
              <a:t>g</a:t>
            </a:r>
            <a:r>
              <a:rPr lang="en-US" sz="3200" b="1" dirty="0">
                <a:latin typeface="Times New Roman" panose="02020603050405020304" pitchFamily="18" charset="0"/>
                <a:cs typeface="Times New Roman" panose="02020603050405020304" pitchFamily="18" charset="0"/>
              </a:rPr>
              <a:t> =&gt; </a:t>
            </a:r>
            <a:r>
              <a:rPr lang="ar-DZ" sz="3200" dirty="0">
                <a:solidFill>
                  <a:srgbClr val="FF0000"/>
                </a:solidFill>
              </a:rPr>
              <a:t>گ</a:t>
            </a:r>
            <a:r>
              <a:rPr lang="ar-DZ" sz="3200" dirty="0"/>
              <a:t>اطو</a:t>
            </a:r>
            <a:r>
              <a:rPr lang="en-US" sz="3200" b="1" dirty="0">
                <a:latin typeface="Times New Roman" panose="02020603050405020304" pitchFamily="18" charset="0"/>
                <a:cs typeface="Times New Roman" panose="02020603050405020304" pitchFamily="18" charset="0"/>
              </a:rPr>
              <a:t> </a:t>
            </a:r>
            <a:r>
              <a:rPr lang="en-US" sz="3200" dirty="0"/>
              <a:t>/</a:t>
            </a:r>
            <a:r>
              <a:rPr lang="en-US" sz="3200" dirty="0" err="1"/>
              <a:t>ɡaːTu</a:t>
            </a:r>
            <a:r>
              <a:rPr lang="en-US" sz="3200" dirty="0"/>
              <a:t>ː/  </a:t>
            </a:r>
            <a:r>
              <a:rPr lang="en-US" sz="3200" b="1" dirty="0">
                <a:latin typeface="Times New Roman" panose="02020603050405020304" pitchFamily="18" charset="0"/>
                <a:cs typeface="Times New Roman" panose="02020603050405020304" pitchFamily="18" charset="0"/>
              </a:rPr>
              <a:t>`cake’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836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27" descr="Paperclip"/>
          <p:cNvPicPr preferRelativeResize="0"/>
          <p:nvPr/>
        </p:nvPicPr>
        <p:blipFill rotWithShape="1">
          <a:blip r:embed="rId3">
            <a:alphaModFix/>
          </a:blip>
          <a:srcRect/>
          <a:stretch/>
        </p:blipFill>
        <p:spPr>
          <a:xfrm>
            <a:off x="293077" y="936391"/>
            <a:ext cx="914400" cy="914400"/>
          </a:xfrm>
          <a:prstGeom prst="rect">
            <a:avLst/>
          </a:prstGeom>
          <a:noFill/>
          <a:ln>
            <a:noFill/>
          </a:ln>
        </p:spPr>
      </p:pic>
      <p:sp>
        <p:nvSpPr>
          <p:cNvPr id="481" name="Google Shape;481;p27"/>
          <p:cNvSpPr txBox="1"/>
          <p:nvPr/>
        </p:nvSpPr>
        <p:spPr>
          <a:xfrm>
            <a:off x="1072662" y="1208925"/>
            <a:ext cx="3745523" cy="461665"/>
          </a:xfrm>
          <a:prstGeom prst="re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Processing elongation</a:t>
            </a:r>
            <a:endParaRPr/>
          </a:p>
        </p:txBody>
      </p:sp>
      <p:graphicFrame>
        <p:nvGraphicFramePr>
          <p:cNvPr id="482" name="Google Shape;482;p27"/>
          <p:cNvGraphicFramePr/>
          <p:nvPr>
            <p:extLst>
              <p:ext uri="{D42A27DB-BD31-4B8C-83A1-F6EECF244321}">
                <p14:modId xmlns:p14="http://schemas.microsoft.com/office/powerpoint/2010/main" val="280220158"/>
              </p:ext>
            </p:extLst>
          </p:nvPr>
        </p:nvGraphicFramePr>
        <p:xfrm>
          <a:off x="1072662" y="2214357"/>
          <a:ext cx="9274875" cy="3025875"/>
        </p:xfrm>
        <a:graphic>
          <a:graphicData uri="http://schemas.openxmlformats.org/drawingml/2006/table">
            <a:tbl>
              <a:tblPr firstRow="1" bandRow="1">
                <a:tableStyleId>{EB9631B5-78F2-41C9-869B-9F39066F8104}</a:tableStyleId>
              </a:tblPr>
              <a:tblGrid>
                <a:gridCol w="3091625">
                  <a:extLst>
                    <a:ext uri="{9D8B030D-6E8A-4147-A177-3AD203B41FA5}">
                      <a16:colId xmlns:a16="http://schemas.microsoft.com/office/drawing/2014/main" val="20000"/>
                    </a:ext>
                  </a:extLst>
                </a:gridCol>
                <a:gridCol w="3091625">
                  <a:extLst>
                    <a:ext uri="{9D8B030D-6E8A-4147-A177-3AD203B41FA5}">
                      <a16:colId xmlns:a16="http://schemas.microsoft.com/office/drawing/2014/main" val="20001"/>
                    </a:ext>
                  </a:extLst>
                </a:gridCol>
                <a:gridCol w="3091625">
                  <a:extLst>
                    <a:ext uri="{9D8B030D-6E8A-4147-A177-3AD203B41FA5}">
                      <a16:colId xmlns:a16="http://schemas.microsoft.com/office/drawing/2014/main" val="20002"/>
                    </a:ext>
                  </a:extLst>
                </a:gridCol>
              </a:tblGrid>
              <a:tr h="1008625">
                <a:tc>
                  <a:txBody>
                    <a:bodyPr/>
                    <a:lstStyle/>
                    <a:p>
                      <a:pPr marL="0" marR="0" lvl="0" indent="0" algn="ctr" rtl="0">
                        <a:spcBef>
                          <a:spcPts val="0"/>
                        </a:spcBef>
                        <a:spcAft>
                          <a:spcPts val="0"/>
                        </a:spcAft>
                        <a:buNone/>
                      </a:pPr>
                      <a:r>
                        <a:rPr lang="en-US" sz="2400" u="none" strike="noStrike" cap="none" dirty="0"/>
                        <a:t>Elongated word </a:t>
                      </a:r>
                      <a:endParaRPr dirty="0"/>
                    </a:p>
                  </a:txBody>
                  <a:tcPr marL="91450" marR="91450" marT="45725" marB="45725" anchor="ctr"/>
                </a:tc>
                <a:tc>
                  <a:txBody>
                    <a:bodyPr/>
                    <a:lstStyle/>
                    <a:p>
                      <a:pPr marL="0" marR="0" lvl="0" indent="0" algn="ctr" rtl="0">
                        <a:spcBef>
                          <a:spcPts val="0"/>
                        </a:spcBef>
                        <a:spcAft>
                          <a:spcPts val="0"/>
                        </a:spcAft>
                        <a:buNone/>
                      </a:pPr>
                      <a:r>
                        <a:rPr lang="en-US" sz="2400" u="none" strike="noStrike" cap="none"/>
                        <a:t>Normalized word</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t>English translation</a:t>
                      </a:r>
                      <a:endParaRPr/>
                    </a:p>
                  </a:txBody>
                  <a:tcPr marL="91450" marR="91450" marT="45725" marB="45725" anchor="ctr"/>
                </a:tc>
                <a:extLst>
                  <a:ext uri="{0D108BD9-81ED-4DB2-BD59-A6C34878D82A}">
                    <a16:rowId xmlns:a16="http://schemas.microsoft.com/office/drawing/2014/main" val="10000"/>
                  </a:ext>
                </a:extLst>
              </a:tr>
              <a:tr h="1008625">
                <a:tc>
                  <a:txBody>
                    <a:bodyPr/>
                    <a:lstStyle/>
                    <a:p>
                      <a:pPr marL="0" marR="0" lvl="0" indent="0" algn="ctr" rtl="0">
                        <a:spcBef>
                          <a:spcPts val="0"/>
                        </a:spcBef>
                        <a:spcAft>
                          <a:spcPts val="0"/>
                        </a:spcAft>
                        <a:buNone/>
                      </a:pPr>
                      <a:r>
                        <a:rPr lang="en-US" sz="2400" u="none" strike="noStrike" cap="none" dirty="0" err="1"/>
                        <a:t>مبرووووك</a:t>
                      </a:r>
                      <a:endParaRPr sz="2400" u="none" strike="noStrike" cap="none" dirty="0"/>
                    </a:p>
                    <a:p>
                      <a:pPr marL="0" marR="0" lvl="0" indent="0" algn="ctr" rtl="0">
                        <a:spcBef>
                          <a:spcPts val="0"/>
                        </a:spcBef>
                        <a:spcAft>
                          <a:spcPts val="0"/>
                        </a:spcAft>
                        <a:buNone/>
                      </a:pPr>
                      <a:r>
                        <a:rPr lang="en-US" sz="2400" u="none" strike="noStrike" cap="none" dirty="0" err="1"/>
                        <a:t>mabru:u:u:u:k</a:t>
                      </a:r>
                      <a:endParaRPr sz="2400" u="none" strike="noStrike" cap="none" dirty="0"/>
                    </a:p>
                  </a:txBody>
                  <a:tcPr marL="91450" marR="91450" marT="45725" marB="45725" anchor="ctr"/>
                </a:tc>
                <a:tc>
                  <a:txBody>
                    <a:bodyPr/>
                    <a:lstStyle/>
                    <a:p>
                      <a:pPr marL="0" marR="0" lvl="0" indent="0" algn="ctr" rtl="0">
                        <a:spcBef>
                          <a:spcPts val="0"/>
                        </a:spcBef>
                        <a:spcAft>
                          <a:spcPts val="0"/>
                        </a:spcAft>
                        <a:buNone/>
                      </a:pPr>
                      <a:r>
                        <a:rPr lang="en-US" sz="2400" u="none" strike="noStrike" cap="none"/>
                        <a:t>مبروك</a:t>
                      </a:r>
                      <a:endParaRPr sz="2400" u="none" strike="noStrike" cap="none"/>
                    </a:p>
                    <a:p>
                      <a:pPr marL="0" marR="0" lvl="0" indent="0" algn="ctr" rtl="0">
                        <a:spcBef>
                          <a:spcPts val="0"/>
                        </a:spcBef>
                        <a:spcAft>
                          <a:spcPts val="0"/>
                        </a:spcAft>
                        <a:buNone/>
                      </a:pPr>
                      <a:r>
                        <a:rPr lang="en-US" sz="2400" u="none" strike="noStrike" cap="none"/>
                        <a:t>mabru:k</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dirty="0"/>
                        <a:t>`congratulation'</a:t>
                      </a:r>
                      <a:endParaRPr dirty="0"/>
                    </a:p>
                  </a:txBody>
                  <a:tcPr marL="91450" marR="91450" marT="45725" marB="45725" anchor="ctr"/>
                </a:tc>
                <a:extLst>
                  <a:ext uri="{0D108BD9-81ED-4DB2-BD59-A6C34878D82A}">
                    <a16:rowId xmlns:a16="http://schemas.microsoft.com/office/drawing/2014/main" val="10001"/>
                  </a:ext>
                </a:extLst>
              </a:tr>
              <a:tr h="1008625">
                <a:tc>
                  <a:txBody>
                    <a:bodyPr/>
                    <a:lstStyle/>
                    <a:p>
                      <a:pPr marL="0" marR="0" lvl="0" indent="0" algn="ctr" rtl="0">
                        <a:spcBef>
                          <a:spcPts val="0"/>
                        </a:spcBef>
                        <a:spcAft>
                          <a:spcPts val="0"/>
                        </a:spcAft>
                        <a:buNone/>
                      </a:pPr>
                      <a:r>
                        <a:rPr lang="en-US" sz="2400" u="none" strike="noStrike" cap="none" dirty="0" err="1"/>
                        <a:t>بزااف</a:t>
                      </a:r>
                      <a:endParaRPr sz="2400" u="none" strike="noStrike" cap="none" dirty="0"/>
                    </a:p>
                    <a:p>
                      <a:pPr marL="0" marR="0" lvl="0" indent="0" algn="ctr" rtl="0">
                        <a:spcBef>
                          <a:spcPts val="0"/>
                        </a:spcBef>
                        <a:spcAft>
                          <a:spcPts val="0"/>
                        </a:spcAft>
                        <a:buNone/>
                      </a:pPr>
                      <a:r>
                        <a:rPr lang="en-US" sz="2400" u="none" strike="noStrike" cap="none" dirty="0"/>
                        <a:t>bazza:a:f</a:t>
                      </a:r>
                      <a:endParaRPr dirty="0"/>
                    </a:p>
                  </a:txBody>
                  <a:tcPr marL="91450" marR="91450" marT="45725" marB="45725" anchor="ctr"/>
                </a:tc>
                <a:tc>
                  <a:txBody>
                    <a:bodyPr/>
                    <a:lstStyle/>
                    <a:p>
                      <a:pPr marL="0" marR="0" lvl="0" indent="0" algn="ctr" rtl="0">
                        <a:spcBef>
                          <a:spcPts val="0"/>
                        </a:spcBef>
                        <a:spcAft>
                          <a:spcPts val="0"/>
                        </a:spcAft>
                        <a:buNone/>
                      </a:pPr>
                      <a:r>
                        <a:rPr lang="en-US" sz="2400" u="none" strike="noStrike" cap="none"/>
                        <a:t>بزاف</a:t>
                      </a:r>
                      <a:endParaRPr sz="2400" u="none" strike="noStrike" cap="none"/>
                    </a:p>
                    <a:p>
                      <a:pPr marL="0" marR="0" lvl="0" indent="0" algn="ctr" rtl="0">
                        <a:spcBef>
                          <a:spcPts val="0"/>
                        </a:spcBef>
                        <a:spcAft>
                          <a:spcPts val="0"/>
                        </a:spcAft>
                        <a:buNone/>
                      </a:pPr>
                      <a:r>
                        <a:rPr lang="en-US" sz="2400" u="none" strike="noStrike" cap="none"/>
                        <a:t>bazza:f</a:t>
                      </a:r>
                      <a:endParaRPr sz="2400" u="none" strike="noStrike" cap="none"/>
                    </a:p>
                  </a:txBody>
                  <a:tcPr marL="91450" marR="91450" marT="45725" marB="45725" anchor="ctr"/>
                </a:tc>
                <a:tc>
                  <a:txBody>
                    <a:bodyPr/>
                    <a:lstStyle/>
                    <a:p>
                      <a:pPr marL="0" marR="0" lvl="0" indent="0" algn="ctr" rtl="0">
                        <a:spcBef>
                          <a:spcPts val="0"/>
                        </a:spcBef>
                        <a:spcAft>
                          <a:spcPts val="0"/>
                        </a:spcAft>
                        <a:buNone/>
                      </a:pPr>
                      <a:r>
                        <a:rPr lang="en-US" sz="2400" u="none" strike="noStrike" cap="none" dirty="0"/>
                        <a:t>`much'</a:t>
                      </a:r>
                      <a:endParaRPr dirty="0"/>
                    </a:p>
                  </a:txBody>
                  <a:tcPr marL="91450" marR="91450" marT="45725" marB="45725" anchor="ctr"/>
                </a:tc>
                <a:extLst>
                  <a:ext uri="{0D108BD9-81ED-4DB2-BD59-A6C34878D82A}">
                    <a16:rowId xmlns:a16="http://schemas.microsoft.com/office/drawing/2014/main" val="10002"/>
                  </a:ext>
                </a:extLst>
              </a:tr>
            </a:tbl>
          </a:graphicData>
        </a:graphic>
      </p:graphicFrame>
      <p:sp>
        <p:nvSpPr>
          <p:cNvPr id="483" name="Google Shape;483;p27"/>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DiMorph</a:t>
            </a:r>
            <a:endParaRPr/>
          </a:p>
        </p:txBody>
      </p:sp>
      <p:sp>
        <p:nvSpPr>
          <p:cNvPr id="484" name="Google Shape;484;p27"/>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15</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pic>
        <p:nvPicPr>
          <p:cNvPr id="490" name="Google Shape;490;p28" descr="Paperclip"/>
          <p:cNvPicPr preferRelativeResize="0"/>
          <p:nvPr/>
        </p:nvPicPr>
        <p:blipFill rotWithShape="1">
          <a:blip r:embed="rId3">
            <a:alphaModFix/>
          </a:blip>
          <a:srcRect/>
          <a:stretch/>
        </p:blipFill>
        <p:spPr>
          <a:xfrm>
            <a:off x="-49131" y="863795"/>
            <a:ext cx="914400" cy="914400"/>
          </a:xfrm>
          <a:prstGeom prst="rect">
            <a:avLst/>
          </a:prstGeom>
          <a:noFill/>
          <a:ln>
            <a:noFill/>
          </a:ln>
        </p:spPr>
      </p:pic>
      <p:sp>
        <p:nvSpPr>
          <p:cNvPr id="491" name="Google Shape;491;p28"/>
          <p:cNvSpPr txBox="1"/>
          <p:nvPr/>
        </p:nvSpPr>
        <p:spPr>
          <a:xfrm>
            <a:off x="695285" y="1059385"/>
            <a:ext cx="3745523" cy="461665"/>
          </a:xfrm>
          <a:prstGeom prst="rect">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Automatic tagging</a:t>
            </a:r>
            <a:endParaRPr/>
          </a:p>
        </p:txBody>
      </p:sp>
      <p:sp>
        <p:nvSpPr>
          <p:cNvPr id="492" name="Google Shape;492;p28"/>
          <p:cNvSpPr/>
          <p:nvPr/>
        </p:nvSpPr>
        <p:spPr>
          <a:xfrm>
            <a:off x="206062" y="2096326"/>
            <a:ext cx="11780891" cy="378565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dirty="0">
                <a:solidFill>
                  <a:schemeClr val="dk1"/>
                </a:solidFill>
                <a:latin typeface="Calibri"/>
                <a:ea typeface="Calibri"/>
                <a:cs typeface="Calibri"/>
                <a:sym typeface="Calibri"/>
              </a:rPr>
              <a:t>Implementation of an automatic tagging system to identify:</a:t>
            </a:r>
            <a:endParaRPr dirty="0"/>
          </a:p>
          <a:p>
            <a:pPr marL="800100" marR="0" lvl="1" indent="-34290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Punctuation/ number.</a:t>
            </a:r>
            <a:endParaRPr dirty="0"/>
          </a:p>
          <a:p>
            <a:pPr marL="800100" marR="0" lvl="1" indent="-34290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Emoticons.</a:t>
            </a:r>
            <a:endParaRPr dirty="0"/>
          </a:p>
          <a:p>
            <a:pPr marL="800100" marR="0" lvl="1" indent="-34290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Interjections.</a:t>
            </a:r>
          </a:p>
          <a:p>
            <a:pPr marL="800100" marR="0" lvl="1" indent="-342900" algn="just" rtl="0">
              <a:spcBef>
                <a:spcPts val="0"/>
              </a:spcBef>
              <a:spcAft>
                <a:spcPts val="0"/>
              </a:spcAft>
              <a:buClr>
                <a:schemeClr val="dk1"/>
              </a:buClr>
              <a:buSzPts val="2400"/>
              <a:buFont typeface="Arial"/>
              <a:buChar char="•"/>
            </a:pPr>
            <a:r>
              <a:rPr lang="en-US" sz="2400" dirty="0">
                <a:solidFill>
                  <a:schemeClr val="dk1"/>
                </a:solidFill>
                <a:latin typeface="Calibri"/>
                <a:cs typeface="Calibri"/>
                <a:sym typeface="Calibri"/>
              </a:rPr>
              <a:t>Word Foreign.</a:t>
            </a:r>
            <a:endParaRPr dirty="0"/>
          </a:p>
          <a:p>
            <a:pPr marL="457200" marR="0" lvl="1" indent="0" algn="just"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400" dirty="0">
                <a:solidFill>
                  <a:schemeClr val="dk1"/>
                </a:solidFill>
                <a:latin typeface="Calibri"/>
                <a:ea typeface="Calibri"/>
                <a:cs typeface="Calibri"/>
                <a:sym typeface="Calibri"/>
              </a:rPr>
              <a:t>Where the foreign number or word is preceded by a dialectal prefix (e.g., ب /b/ - ف/f/ - و /w/ - ال  /Al/). </a:t>
            </a:r>
            <a:endParaRPr dirty="0"/>
          </a:p>
          <a:p>
            <a:pPr marL="0" marR="0" lvl="0" indent="0" algn="just" rtl="0">
              <a:spcBef>
                <a:spcPts val="0"/>
              </a:spcBef>
              <a:spcAft>
                <a:spcPts val="0"/>
              </a:spcAft>
              <a:buNone/>
            </a:pPr>
            <a:r>
              <a:rPr lang="en-US" sz="2400" dirty="0">
                <a:solidFill>
                  <a:schemeClr val="dk1"/>
                </a:solidFill>
                <a:latin typeface="Calibri"/>
                <a:ea typeface="Calibri"/>
                <a:cs typeface="Calibri"/>
                <a:sym typeface="Calibri"/>
              </a:rPr>
              <a:t>For example:</a:t>
            </a:r>
            <a:endParaRPr dirty="0"/>
          </a:p>
          <a:p>
            <a:pPr marL="800100" marR="0" lvl="1" indent="-342900" algn="just" rtl="0">
              <a:spcBef>
                <a:spcPts val="0"/>
              </a:spcBef>
              <a:spcAft>
                <a:spcPts val="0"/>
              </a:spcAft>
              <a:buClr>
                <a:schemeClr val="dk1"/>
              </a:buClr>
              <a:buSzPts val="2400"/>
              <a:buFont typeface="Arial"/>
              <a:buChar char="•"/>
            </a:pPr>
            <a:r>
              <a:rPr lang="en-US" sz="2400" b="0" i="0" u="none" strike="noStrike" cap="none" dirty="0" err="1">
                <a:solidFill>
                  <a:schemeClr val="dk1"/>
                </a:solidFill>
                <a:latin typeface="Calibri"/>
                <a:ea typeface="Calibri"/>
                <a:cs typeface="Calibri"/>
                <a:sym typeface="Calibri"/>
              </a:rPr>
              <a:t>لPaola</a:t>
            </a:r>
            <a:r>
              <a:rPr lang="en-US" sz="2400" b="0" i="0" u="none" strike="noStrike" cap="none" dirty="0">
                <a:solidFill>
                  <a:schemeClr val="dk1"/>
                </a:solidFill>
                <a:latin typeface="Calibri"/>
                <a:ea typeface="Calibri"/>
                <a:cs typeface="Calibri"/>
                <a:sym typeface="Calibri"/>
              </a:rPr>
              <a:t>  /l=Paola/ : </a:t>
            </a:r>
            <a:r>
              <a:rPr lang="en-US" sz="2400" b="0" i="0" u="none" strike="noStrike" cap="none" dirty="0">
                <a:solidFill>
                  <a:srgbClr val="548135"/>
                </a:solidFill>
                <a:latin typeface="Calibri"/>
                <a:ea typeface="Calibri"/>
                <a:cs typeface="Calibri"/>
                <a:sym typeface="Calibri"/>
              </a:rPr>
              <a:t>ل /PREP+WORD_FOREIGN `for Paola’.</a:t>
            </a:r>
            <a:endParaRPr dirty="0"/>
          </a:p>
          <a:p>
            <a:pPr marL="800100" marR="0" lvl="1" indent="-342900" algn="just" rtl="0">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ب5000 /b=5000/ : </a:t>
            </a:r>
            <a:r>
              <a:rPr lang="en-US" sz="2400" b="0" i="0" u="none" strike="noStrike" cap="none" dirty="0">
                <a:solidFill>
                  <a:srgbClr val="548135"/>
                </a:solidFill>
                <a:latin typeface="Calibri"/>
                <a:ea typeface="Calibri"/>
                <a:cs typeface="Calibri"/>
                <a:sym typeface="Calibri"/>
              </a:rPr>
              <a:t>ب/PREP+NUMBER `with 5000’</a:t>
            </a:r>
            <a:r>
              <a:rPr lang="en-US" sz="2400" b="0" i="0" u="none" strike="noStrike" cap="none" dirty="0">
                <a:solidFill>
                  <a:schemeClr val="dk1"/>
                </a:solidFill>
                <a:latin typeface="Calibri"/>
                <a:ea typeface="Calibri"/>
                <a:cs typeface="Calibri"/>
                <a:sym typeface="Calibri"/>
              </a:rPr>
              <a:t>.</a:t>
            </a:r>
            <a:endParaRPr dirty="0"/>
          </a:p>
        </p:txBody>
      </p:sp>
      <p:sp>
        <p:nvSpPr>
          <p:cNvPr id="493" name="Google Shape;493;p28"/>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DiMorph</a:t>
            </a:r>
            <a:endParaRPr/>
          </a:p>
        </p:txBody>
      </p:sp>
      <p:sp>
        <p:nvSpPr>
          <p:cNvPr id="494" name="Google Shape;494;p28"/>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16</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7E837A0B-EC1F-42B6-982E-9B14FF836ACD}"/>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17" name="Rectangle: Rounded Corners 16">
            <a:extLst>
              <a:ext uri="{FF2B5EF4-FFF2-40B4-BE49-F238E27FC236}">
                <a16:creationId xmlns:a16="http://schemas.microsoft.com/office/drawing/2014/main" id="{13251AAF-DDB4-47E5-A915-34D4DCEB3041}"/>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20</a:t>
            </a:r>
          </a:p>
        </p:txBody>
      </p:sp>
      <p:sp>
        <p:nvSpPr>
          <p:cNvPr id="14" name="Google Shape;491;p28">
            <a:extLst>
              <a:ext uri="{FF2B5EF4-FFF2-40B4-BE49-F238E27FC236}">
                <a16:creationId xmlns:a16="http://schemas.microsoft.com/office/drawing/2014/main" id="{B333B56F-80DB-4C57-A827-8FFD9E3C5279}"/>
              </a:ext>
            </a:extLst>
          </p:cNvPr>
          <p:cNvSpPr txBox="1"/>
          <p:nvPr/>
        </p:nvSpPr>
        <p:spPr>
          <a:xfrm>
            <a:off x="695285" y="1059385"/>
            <a:ext cx="3745523" cy="461665"/>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Detection Multi Words</a:t>
            </a:r>
            <a:endParaRPr dirty="0"/>
          </a:p>
        </p:txBody>
      </p:sp>
      <p:pic>
        <p:nvPicPr>
          <p:cNvPr id="3" name="Graphic 2" descr="Paperclip">
            <a:extLst>
              <a:ext uri="{FF2B5EF4-FFF2-40B4-BE49-F238E27FC236}">
                <a16:creationId xmlns:a16="http://schemas.microsoft.com/office/drawing/2014/main" id="{CBF1871A-466B-449B-AB2F-A68AE8133E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736600"/>
            <a:ext cx="914400" cy="914400"/>
          </a:xfrm>
          <a:prstGeom prst="rect">
            <a:avLst/>
          </a:prstGeom>
        </p:spPr>
      </p:pic>
    </p:spTree>
    <p:extLst>
      <p:ext uri="{BB962C8B-B14F-4D97-AF65-F5344CB8AC3E}">
        <p14:creationId xmlns:p14="http://schemas.microsoft.com/office/powerpoint/2010/main" val="428837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1"/>
          <p:cNvSpPr/>
          <p:nvPr/>
        </p:nvSpPr>
        <p:spPr>
          <a:xfrm>
            <a:off x="4033343" y="1680158"/>
            <a:ext cx="3699912" cy="49332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chemeClr val="accent1"/>
                </a:solidFill>
                <a:latin typeface="Times New Roman"/>
                <a:ea typeface="Times New Roman"/>
                <a:cs typeface="Times New Roman"/>
                <a:sym typeface="Times New Roman"/>
              </a:rPr>
              <a:t>ma=</a:t>
            </a:r>
            <a:r>
              <a:rPr lang="en-US" sz="2000" b="1" dirty="0" err="1">
                <a:solidFill>
                  <a:schemeClr val="accent1"/>
                </a:solidFill>
                <a:latin typeface="Times New Roman"/>
                <a:ea typeface="Times New Roman"/>
                <a:cs typeface="Times New Roman"/>
                <a:sym typeface="Times New Roman"/>
              </a:rPr>
              <a:t>ka</a:t>
            </a:r>
            <a:r>
              <a:rPr lang="en-US" sz="2000" b="1" dirty="0">
                <a:solidFill>
                  <a:schemeClr val="accent1"/>
                </a:solidFill>
                <a:latin typeface="Times New Roman"/>
                <a:ea typeface="Times New Roman"/>
                <a:cs typeface="Times New Roman"/>
                <a:sym typeface="Times New Roman"/>
              </a:rPr>
              <a:t>=n-</a:t>
            </a:r>
            <a:r>
              <a:rPr lang="en-US" sz="2000" b="1" dirty="0" err="1">
                <a:solidFill>
                  <a:schemeClr val="dk1"/>
                </a:solidFill>
                <a:latin typeface="Times New Roman"/>
                <a:ea typeface="Times New Roman"/>
                <a:cs typeface="Times New Roman"/>
                <a:sym typeface="Times New Roman"/>
              </a:rPr>
              <a:t>ktab</a:t>
            </a:r>
            <a:r>
              <a:rPr lang="en-US" sz="2000" b="1" dirty="0">
                <a:solidFill>
                  <a:schemeClr val="accent1"/>
                </a:solidFill>
                <a:latin typeface="Times New Roman"/>
                <a:ea typeface="Times New Roman"/>
                <a:cs typeface="Times New Roman"/>
                <a:sym typeface="Times New Roman"/>
              </a:rPr>
              <a:t>=u:=$ </a:t>
            </a:r>
            <a:endParaRPr dirty="0"/>
          </a:p>
        </p:txBody>
      </p:sp>
      <p:sp>
        <p:nvSpPr>
          <p:cNvPr id="522" name="Google Shape;522;p31"/>
          <p:cNvSpPr/>
          <p:nvPr/>
        </p:nvSpPr>
        <p:spPr>
          <a:xfrm>
            <a:off x="5182034" y="4661557"/>
            <a:ext cx="1729829" cy="443869"/>
          </a:xfrm>
          <a:prstGeom prst="roundRect">
            <a:avLst>
              <a:gd name="adj" fmla="val 16667"/>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ktab</a:t>
            </a:r>
            <a:endParaRPr/>
          </a:p>
        </p:txBody>
      </p:sp>
      <p:sp>
        <p:nvSpPr>
          <p:cNvPr id="523" name="Google Shape;523;p31"/>
          <p:cNvSpPr/>
          <p:nvPr/>
        </p:nvSpPr>
        <p:spPr>
          <a:xfrm>
            <a:off x="2620449" y="3030092"/>
            <a:ext cx="6438809" cy="2289624"/>
          </a:xfrm>
          <a:prstGeom prst="arc">
            <a:avLst>
              <a:gd name="adj1" fmla="val 10835776"/>
              <a:gd name="adj2" fmla="val 21595156"/>
            </a:avLst>
          </a:prstGeom>
          <a:noFill/>
          <a:ln w="28575" cap="flat" cmpd="sng">
            <a:solidFill>
              <a:schemeClr val="accent2"/>
            </a:solidFill>
            <a:prstDash val="solid"/>
            <a:round/>
            <a:headEnd type="stealth" w="med" len="med"/>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latin typeface="Times New Roman"/>
              <a:ea typeface="Times New Roman"/>
              <a:cs typeface="Times New Roman"/>
              <a:sym typeface="Times New Roman"/>
            </a:endParaRPr>
          </a:p>
        </p:txBody>
      </p:sp>
      <p:grpSp>
        <p:nvGrpSpPr>
          <p:cNvPr id="524" name="Google Shape;524;p31"/>
          <p:cNvGrpSpPr/>
          <p:nvPr/>
        </p:nvGrpSpPr>
        <p:grpSpPr>
          <a:xfrm>
            <a:off x="1144203" y="3311464"/>
            <a:ext cx="2004372" cy="1342720"/>
            <a:chOff x="307238" y="2009068"/>
            <a:chExt cx="1587424" cy="1077203"/>
          </a:xfrm>
        </p:grpSpPr>
        <p:sp>
          <p:nvSpPr>
            <p:cNvPr id="525" name="Google Shape;525;p31"/>
            <p:cNvSpPr/>
            <p:nvPr/>
          </p:nvSpPr>
          <p:spPr>
            <a:xfrm>
              <a:off x="307238" y="2009068"/>
              <a:ext cx="1587424" cy="1312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Proclitics +Prefix </a:t>
              </a:r>
              <a:endParaRPr dirty="0"/>
            </a:p>
          </p:txBody>
        </p:sp>
        <p:pic>
          <p:nvPicPr>
            <p:cNvPr id="526" name="Google Shape;526;p31" descr="Database"/>
            <p:cNvPicPr preferRelativeResize="0"/>
            <p:nvPr/>
          </p:nvPicPr>
          <p:blipFill rotWithShape="1">
            <a:blip r:embed="rId3">
              <a:alphaModFix/>
            </a:blip>
            <a:srcRect/>
            <a:stretch/>
          </p:blipFill>
          <p:spPr>
            <a:xfrm>
              <a:off x="725503" y="2171871"/>
              <a:ext cx="914400" cy="914400"/>
            </a:xfrm>
            <a:prstGeom prst="rect">
              <a:avLst/>
            </a:prstGeom>
            <a:noFill/>
            <a:ln>
              <a:noFill/>
            </a:ln>
          </p:spPr>
        </p:pic>
      </p:grpSp>
      <p:grpSp>
        <p:nvGrpSpPr>
          <p:cNvPr id="527" name="Google Shape;527;p31"/>
          <p:cNvGrpSpPr/>
          <p:nvPr/>
        </p:nvGrpSpPr>
        <p:grpSpPr>
          <a:xfrm>
            <a:off x="8855876" y="3102209"/>
            <a:ext cx="2191920" cy="1360969"/>
            <a:chOff x="10308840" y="1893119"/>
            <a:chExt cx="1745220" cy="1091843"/>
          </a:xfrm>
        </p:grpSpPr>
        <p:pic>
          <p:nvPicPr>
            <p:cNvPr id="528" name="Google Shape;528;p31" descr="Database"/>
            <p:cNvPicPr preferRelativeResize="0"/>
            <p:nvPr/>
          </p:nvPicPr>
          <p:blipFill rotWithShape="1">
            <a:blip r:embed="rId3">
              <a:alphaModFix/>
            </a:blip>
            <a:srcRect/>
            <a:stretch/>
          </p:blipFill>
          <p:spPr>
            <a:xfrm>
              <a:off x="10320803" y="2070562"/>
              <a:ext cx="914400" cy="914400"/>
            </a:xfrm>
            <a:prstGeom prst="rect">
              <a:avLst/>
            </a:prstGeom>
            <a:noFill/>
            <a:ln>
              <a:noFill/>
            </a:ln>
          </p:spPr>
        </p:pic>
        <p:sp>
          <p:nvSpPr>
            <p:cNvPr id="529" name="Google Shape;529;p31"/>
            <p:cNvSpPr/>
            <p:nvPr/>
          </p:nvSpPr>
          <p:spPr>
            <a:xfrm>
              <a:off x="10308840" y="1893119"/>
              <a:ext cx="1745220" cy="1678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 Suffix + Enclitics</a:t>
              </a:r>
              <a:endParaRPr dirty="0"/>
            </a:p>
          </p:txBody>
        </p:sp>
      </p:grpSp>
      <p:grpSp>
        <p:nvGrpSpPr>
          <p:cNvPr id="530" name="Google Shape;530;p31"/>
          <p:cNvGrpSpPr/>
          <p:nvPr/>
        </p:nvGrpSpPr>
        <p:grpSpPr>
          <a:xfrm>
            <a:off x="5475097" y="5443692"/>
            <a:ext cx="1220491" cy="1285996"/>
            <a:chOff x="5653140" y="4782108"/>
            <a:chExt cx="914400" cy="1043007"/>
          </a:xfrm>
        </p:grpSpPr>
        <p:pic>
          <p:nvPicPr>
            <p:cNvPr id="531" name="Google Shape;531;p31" descr="Database"/>
            <p:cNvPicPr preferRelativeResize="0"/>
            <p:nvPr/>
          </p:nvPicPr>
          <p:blipFill rotWithShape="1">
            <a:blip r:embed="rId3">
              <a:alphaModFix/>
            </a:blip>
            <a:srcRect/>
            <a:stretch/>
          </p:blipFill>
          <p:spPr>
            <a:xfrm>
              <a:off x="5653140" y="4782108"/>
              <a:ext cx="914400" cy="914400"/>
            </a:xfrm>
            <a:prstGeom prst="rect">
              <a:avLst/>
            </a:prstGeom>
            <a:noFill/>
            <a:ln>
              <a:noFill/>
            </a:ln>
          </p:spPr>
        </p:pic>
        <p:sp>
          <p:nvSpPr>
            <p:cNvPr id="532" name="Google Shape;532;p31"/>
            <p:cNvSpPr/>
            <p:nvPr/>
          </p:nvSpPr>
          <p:spPr>
            <a:xfrm>
              <a:off x="5668967" y="5577038"/>
              <a:ext cx="654025" cy="2480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 Stem </a:t>
              </a:r>
              <a:endParaRPr dirty="0"/>
            </a:p>
          </p:txBody>
        </p:sp>
      </p:grpSp>
      <p:grpSp>
        <p:nvGrpSpPr>
          <p:cNvPr id="533" name="Google Shape;533;p31"/>
          <p:cNvGrpSpPr/>
          <p:nvPr/>
        </p:nvGrpSpPr>
        <p:grpSpPr>
          <a:xfrm>
            <a:off x="980662" y="5621800"/>
            <a:ext cx="4021238" cy="1077728"/>
            <a:chOff x="1356984" y="4989981"/>
            <a:chExt cx="3012742" cy="874091"/>
          </a:xfrm>
        </p:grpSpPr>
        <p:pic>
          <p:nvPicPr>
            <p:cNvPr id="534" name="Google Shape;534;p31" descr="Research"/>
            <p:cNvPicPr preferRelativeResize="0"/>
            <p:nvPr/>
          </p:nvPicPr>
          <p:blipFill rotWithShape="1">
            <a:blip r:embed="rId4">
              <a:alphaModFix/>
            </a:blip>
            <a:srcRect/>
            <a:stretch/>
          </p:blipFill>
          <p:spPr>
            <a:xfrm>
              <a:off x="3031005" y="4989981"/>
              <a:ext cx="739515" cy="723391"/>
            </a:xfrm>
            <a:prstGeom prst="rect">
              <a:avLst/>
            </a:prstGeom>
            <a:noFill/>
            <a:ln>
              <a:noFill/>
            </a:ln>
          </p:spPr>
        </p:pic>
        <p:sp>
          <p:nvSpPr>
            <p:cNvPr id="535" name="Google Shape;535;p31"/>
            <p:cNvSpPr/>
            <p:nvPr/>
          </p:nvSpPr>
          <p:spPr>
            <a:xfrm>
              <a:off x="1356984" y="5556726"/>
              <a:ext cx="3012742" cy="3073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Compatibility between Prefix and Stem</a:t>
              </a:r>
              <a:endParaRPr dirty="0"/>
            </a:p>
          </p:txBody>
        </p:sp>
      </p:grpSp>
      <p:pic>
        <p:nvPicPr>
          <p:cNvPr id="536" name="Google Shape;536;p31" descr="Research"/>
          <p:cNvPicPr preferRelativeResize="0"/>
          <p:nvPr/>
        </p:nvPicPr>
        <p:blipFill rotWithShape="1">
          <a:blip r:embed="rId4">
            <a:alphaModFix/>
          </a:blip>
          <a:srcRect/>
          <a:stretch/>
        </p:blipFill>
        <p:spPr>
          <a:xfrm>
            <a:off x="5552720" y="3008086"/>
            <a:ext cx="854377" cy="855139"/>
          </a:xfrm>
          <a:prstGeom prst="rect">
            <a:avLst/>
          </a:prstGeom>
          <a:noFill/>
          <a:ln>
            <a:noFill/>
          </a:ln>
        </p:spPr>
      </p:pic>
      <p:pic>
        <p:nvPicPr>
          <p:cNvPr id="537" name="Google Shape;537;p31" descr="Research"/>
          <p:cNvPicPr preferRelativeResize="0"/>
          <p:nvPr/>
        </p:nvPicPr>
        <p:blipFill rotWithShape="1">
          <a:blip r:embed="rId4">
            <a:alphaModFix/>
          </a:blip>
          <a:srcRect/>
          <a:stretch/>
        </p:blipFill>
        <p:spPr>
          <a:xfrm>
            <a:off x="7989696" y="5689428"/>
            <a:ext cx="987064" cy="913152"/>
          </a:xfrm>
          <a:prstGeom prst="rect">
            <a:avLst/>
          </a:prstGeom>
          <a:noFill/>
          <a:ln>
            <a:noFill/>
          </a:ln>
        </p:spPr>
      </p:pic>
      <p:cxnSp>
        <p:nvCxnSpPr>
          <p:cNvPr id="538" name="Google Shape;538;p31"/>
          <p:cNvCxnSpPr/>
          <p:nvPr/>
        </p:nvCxnSpPr>
        <p:spPr>
          <a:xfrm rot="10800000">
            <a:off x="2249613" y="4475947"/>
            <a:ext cx="679517" cy="338476"/>
          </a:xfrm>
          <a:prstGeom prst="straightConnector1">
            <a:avLst/>
          </a:prstGeom>
          <a:noFill/>
          <a:ln w="28575" cap="flat" cmpd="sng">
            <a:solidFill>
              <a:schemeClr val="accent6"/>
            </a:solidFill>
            <a:prstDash val="solid"/>
            <a:round/>
            <a:headEnd type="none" w="sm" len="sm"/>
            <a:tailEnd type="none" w="sm" len="sm"/>
          </a:ln>
        </p:spPr>
      </p:cxnSp>
      <p:cxnSp>
        <p:nvCxnSpPr>
          <p:cNvPr id="539" name="Google Shape;539;p31"/>
          <p:cNvCxnSpPr/>
          <p:nvPr/>
        </p:nvCxnSpPr>
        <p:spPr>
          <a:xfrm rot="10800000">
            <a:off x="6047956" y="5105426"/>
            <a:ext cx="19140" cy="396440"/>
          </a:xfrm>
          <a:prstGeom prst="straightConnector1">
            <a:avLst/>
          </a:prstGeom>
          <a:noFill/>
          <a:ln w="28575" cap="flat" cmpd="sng">
            <a:solidFill>
              <a:schemeClr val="accent6"/>
            </a:solidFill>
            <a:prstDash val="solid"/>
            <a:round/>
            <a:headEnd type="none" w="sm" len="sm"/>
            <a:tailEnd type="none" w="sm" len="sm"/>
          </a:ln>
        </p:spPr>
      </p:cxnSp>
      <p:cxnSp>
        <p:nvCxnSpPr>
          <p:cNvPr id="540" name="Google Shape;540;p31"/>
          <p:cNvCxnSpPr>
            <a:stCxn id="541" idx="0"/>
          </p:cNvCxnSpPr>
          <p:nvPr/>
        </p:nvCxnSpPr>
        <p:spPr>
          <a:xfrm rot="10800000" flipH="1">
            <a:off x="9221395" y="4300957"/>
            <a:ext cx="154200" cy="360600"/>
          </a:xfrm>
          <a:prstGeom prst="straightConnector1">
            <a:avLst/>
          </a:prstGeom>
          <a:noFill/>
          <a:ln w="28575" cap="flat" cmpd="sng">
            <a:solidFill>
              <a:schemeClr val="accent6"/>
            </a:solidFill>
            <a:prstDash val="solid"/>
            <a:round/>
            <a:headEnd type="none" w="sm" len="sm"/>
            <a:tailEnd type="none" w="sm" len="sm"/>
          </a:ln>
        </p:spPr>
      </p:cxnSp>
      <p:sp>
        <p:nvSpPr>
          <p:cNvPr id="542" name="Google Shape;542;p31"/>
          <p:cNvSpPr/>
          <p:nvPr/>
        </p:nvSpPr>
        <p:spPr>
          <a:xfrm rot="5400000">
            <a:off x="5743578" y="-1296913"/>
            <a:ext cx="430009" cy="8649146"/>
          </a:xfrm>
          <a:prstGeom prst="leftBracket">
            <a:avLst>
              <a:gd name="adj" fmla="val 8333"/>
            </a:avLst>
          </a:prstGeom>
          <a:no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latin typeface="Calibri"/>
              <a:ea typeface="Calibri"/>
              <a:cs typeface="Calibri"/>
              <a:sym typeface="Calibri"/>
            </a:endParaRPr>
          </a:p>
        </p:txBody>
      </p:sp>
      <p:sp>
        <p:nvSpPr>
          <p:cNvPr id="543" name="Google Shape;543;p31"/>
          <p:cNvSpPr/>
          <p:nvPr/>
        </p:nvSpPr>
        <p:spPr>
          <a:xfrm>
            <a:off x="5430841" y="2167000"/>
            <a:ext cx="987064" cy="625562"/>
          </a:xfrm>
          <a:prstGeom prst="downArrow">
            <a:avLst>
              <a:gd name="adj1" fmla="val 50000"/>
              <a:gd name="adj2" fmla="val 50000"/>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lt1"/>
              </a:solidFill>
              <a:latin typeface="Times New Roman"/>
              <a:ea typeface="Times New Roman"/>
              <a:cs typeface="Times New Roman"/>
              <a:sym typeface="Times New Roman"/>
            </a:endParaRPr>
          </a:p>
        </p:txBody>
      </p:sp>
      <p:sp>
        <p:nvSpPr>
          <p:cNvPr id="544" name="Google Shape;544;p31"/>
          <p:cNvSpPr/>
          <p:nvPr/>
        </p:nvSpPr>
        <p:spPr>
          <a:xfrm>
            <a:off x="2040190" y="4722983"/>
            <a:ext cx="1777880" cy="443869"/>
          </a:xfrm>
          <a:prstGeom prst="rect">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chemeClr val="accent1"/>
                </a:solidFill>
                <a:latin typeface="Times New Roman"/>
                <a:ea typeface="Times New Roman"/>
                <a:cs typeface="Times New Roman"/>
                <a:sym typeface="Times New Roman"/>
              </a:rPr>
              <a:t>ma=ka=n-</a:t>
            </a:r>
            <a:endParaRPr/>
          </a:p>
        </p:txBody>
      </p:sp>
      <p:sp>
        <p:nvSpPr>
          <p:cNvPr id="541" name="Google Shape;541;p31"/>
          <p:cNvSpPr/>
          <p:nvPr/>
        </p:nvSpPr>
        <p:spPr>
          <a:xfrm>
            <a:off x="8356480" y="4661557"/>
            <a:ext cx="1729829" cy="443869"/>
          </a:xfrm>
          <a:prstGeom prst="rect">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chemeClr val="accent1"/>
                </a:solidFill>
                <a:latin typeface="Times New Roman"/>
                <a:ea typeface="Times New Roman"/>
                <a:cs typeface="Times New Roman"/>
                <a:sym typeface="Times New Roman"/>
              </a:rPr>
              <a:t>=u:=$</a:t>
            </a:r>
            <a:endParaRPr/>
          </a:p>
        </p:txBody>
      </p:sp>
      <p:cxnSp>
        <p:nvCxnSpPr>
          <p:cNvPr id="545" name="Google Shape;545;p31"/>
          <p:cNvCxnSpPr>
            <a:stCxn id="541" idx="2"/>
          </p:cNvCxnSpPr>
          <p:nvPr/>
        </p:nvCxnSpPr>
        <p:spPr>
          <a:xfrm rot="5400000">
            <a:off x="7344895" y="4159226"/>
            <a:ext cx="930300" cy="2822700"/>
          </a:xfrm>
          <a:prstGeom prst="curvedConnector2">
            <a:avLst/>
          </a:prstGeom>
          <a:noFill/>
          <a:ln w="19050" cap="flat" cmpd="sng">
            <a:solidFill>
              <a:schemeClr val="accent2"/>
            </a:solidFill>
            <a:prstDash val="solid"/>
            <a:round/>
            <a:headEnd type="stealth" w="med" len="med"/>
            <a:tailEnd type="stealth" w="med" len="med"/>
          </a:ln>
        </p:spPr>
      </p:cxnSp>
      <p:cxnSp>
        <p:nvCxnSpPr>
          <p:cNvPr id="546" name="Google Shape;546;p31"/>
          <p:cNvCxnSpPr>
            <a:stCxn id="544" idx="2"/>
          </p:cNvCxnSpPr>
          <p:nvPr/>
        </p:nvCxnSpPr>
        <p:spPr>
          <a:xfrm rot="-5400000" flipH="1">
            <a:off x="3953780" y="4142202"/>
            <a:ext cx="779700" cy="2829000"/>
          </a:xfrm>
          <a:prstGeom prst="curvedConnector2">
            <a:avLst/>
          </a:prstGeom>
          <a:noFill/>
          <a:ln w="19050" cap="flat" cmpd="sng">
            <a:solidFill>
              <a:schemeClr val="accent2"/>
            </a:solidFill>
            <a:prstDash val="solid"/>
            <a:round/>
            <a:headEnd type="stealth" w="med" len="med"/>
            <a:tailEnd type="stealth" w="med" len="med"/>
          </a:ln>
        </p:spPr>
      </p:cxnSp>
      <p:sp>
        <p:nvSpPr>
          <p:cNvPr id="547" name="Google Shape;547;p31"/>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DiMorph</a:t>
            </a:r>
            <a:endParaRPr/>
          </a:p>
        </p:txBody>
      </p:sp>
      <p:sp>
        <p:nvSpPr>
          <p:cNvPr id="548" name="Google Shape;548;p31"/>
          <p:cNvSpPr/>
          <p:nvPr/>
        </p:nvSpPr>
        <p:spPr>
          <a:xfrm>
            <a:off x="463761" y="974956"/>
            <a:ext cx="2995056" cy="624102"/>
          </a:xfrm>
          <a:prstGeom prst="roundRect">
            <a:avLst>
              <a:gd name="adj" fmla="val 16667"/>
            </a:avLst>
          </a:prstGeom>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Processing</a:t>
            </a:r>
            <a:endParaRPr dirty="0"/>
          </a:p>
        </p:txBody>
      </p:sp>
      <p:sp>
        <p:nvSpPr>
          <p:cNvPr id="549" name="Google Shape;549;p31"/>
          <p:cNvSpPr/>
          <p:nvPr/>
        </p:nvSpPr>
        <p:spPr>
          <a:xfrm>
            <a:off x="7084208" y="6370428"/>
            <a:ext cx="4124665" cy="32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Compatibility between Stem and Suffix</a:t>
            </a:r>
            <a:endParaRPr dirty="0"/>
          </a:p>
        </p:txBody>
      </p:sp>
      <p:sp>
        <p:nvSpPr>
          <p:cNvPr id="550" name="Google Shape;550;p31"/>
          <p:cNvSpPr/>
          <p:nvPr/>
        </p:nvSpPr>
        <p:spPr>
          <a:xfrm>
            <a:off x="4202113" y="3725921"/>
            <a:ext cx="3993178" cy="400244"/>
          </a:xfrm>
          <a:prstGeom prst="rect">
            <a:avLst/>
          </a:prstGeom>
          <a:noFill/>
          <a:ln>
            <a:noFill/>
          </a:ln>
        </p:spPr>
        <p:txBody>
          <a:bodyPr spcFirstLastPara="1" wrap="square" lIns="91425" tIns="45700" rIns="91425" bIns="45700" anchor="t" anchorCtr="0">
            <a:noAutofit/>
          </a:bodyPr>
          <a:lstStyle/>
          <a:p>
            <a:pPr lvl="0"/>
            <a:r>
              <a:rPr lang="en-US" dirty="0">
                <a:solidFill>
                  <a:schemeClr val="dk1"/>
                </a:solidFill>
                <a:latin typeface="Times New Roman"/>
                <a:ea typeface="Times New Roman"/>
                <a:cs typeface="Times New Roman"/>
                <a:sym typeface="Times New Roman"/>
              </a:rPr>
              <a:t>Compatibility between Prefix and Suffix</a:t>
            </a:r>
            <a:endParaRPr dirty="0"/>
          </a:p>
        </p:txBody>
      </p:sp>
      <p:sp>
        <p:nvSpPr>
          <p:cNvPr id="551" name="Google Shape;551;p31"/>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17</a:t>
            </a:r>
            <a:endParaRPr dirty="0"/>
          </a:p>
        </p:txBody>
      </p:sp>
      <p:sp>
        <p:nvSpPr>
          <p:cNvPr id="552" name="Google Shape;552;p31"/>
          <p:cNvSpPr txBox="1"/>
          <p:nvPr/>
        </p:nvSpPr>
        <p:spPr>
          <a:xfrm>
            <a:off x="9933725" y="1340398"/>
            <a:ext cx="18822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DET </a:t>
            </a:r>
            <a:r>
              <a:rPr lang="en-US" sz="2800" b="1">
                <a:solidFill>
                  <a:srgbClr val="FF0000"/>
                </a:solidFill>
                <a:latin typeface="Calibri"/>
                <a:ea typeface="Calibri"/>
                <a:cs typeface="Calibri"/>
                <a:sym typeface="Calibri"/>
              </a:rPr>
              <a:t>+</a:t>
            </a:r>
            <a:r>
              <a:rPr lang="en-US" sz="2800" b="1">
                <a:solidFill>
                  <a:schemeClr val="dk1"/>
                </a:solidFill>
                <a:latin typeface="Calibri"/>
                <a:ea typeface="Calibri"/>
                <a:cs typeface="Calibri"/>
                <a:sym typeface="Calibri"/>
              </a:rPr>
              <a:t> Verb</a:t>
            </a:r>
            <a:endParaRPr/>
          </a:p>
        </p:txBody>
      </p:sp>
      <p:sp>
        <p:nvSpPr>
          <p:cNvPr id="553" name="Google Shape;553;p31"/>
          <p:cNvSpPr/>
          <p:nvPr/>
        </p:nvSpPr>
        <p:spPr>
          <a:xfrm>
            <a:off x="10482018" y="1284996"/>
            <a:ext cx="726856" cy="754919"/>
          </a:xfrm>
          <a:prstGeom prst="flowChartSummingJunction">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4"/>
                                        </p:tgtEl>
                                        <p:attrNameLst>
                                          <p:attrName>style.visibility</p:attrName>
                                        </p:attrNameLst>
                                      </p:cBhvr>
                                      <p:to>
                                        <p:strVal val="visible"/>
                                      </p:to>
                                    </p:set>
                                    <p:animEffect transition="in" filter="fade">
                                      <p:cBhvr>
                                        <p:cTn id="15" dur="500"/>
                                        <p:tgtEl>
                                          <p:spTgt spid="544"/>
                                        </p:tgtEl>
                                      </p:cBhvr>
                                    </p:animEffect>
                                  </p:childTnLst>
                                </p:cTn>
                              </p:par>
                              <p:par>
                                <p:cTn id="16" presetID="10" presetClass="entr" presetSubtype="0" fill="hold" nodeType="withEffect">
                                  <p:stCondLst>
                                    <p:cond delay="0"/>
                                  </p:stCondLst>
                                  <p:childTnLst>
                                    <p:set>
                                      <p:cBhvr>
                                        <p:cTn id="17" dur="1" fill="hold">
                                          <p:stCondLst>
                                            <p:cond delay="0"/>
                                          </p:stCondLst>
                                        </p:cTn>
                                        <p:tgtEl>
                                          <p:spTgt spid="522"/>
                                        </p:tgtEl>
                                        <p:attrNameLst>
                                          <p:attrName>style.visibility</p:attrName>
                                        </p:attrNameLst>
                                      </p:cBhvr>
                                      <p:to>
                                        <p:strVal val="visible"/>
                                      </p:to>
                                    </p:set>
                                    <p:animEffect transition="in" filter="fade">
                                      <p:cBhvr>
                                        <p:cTn id="18" dur="500"/>
                                        <p:tgtEl>
                                          <p:spTgt spid="522"/>
                                        </p:tgtEl>
                                      </p:cBhvr>
                                    </p:animEffect>
                                  </p:childTnLst>
                                </p:cTn>
                              </p:par>
                              <p:par>
                                <p:cTn id="19" presetID="10" presetClass="entr" presetSubtype="0" fill="hold" nodeType="withEffect">
                                  <p:stCondLst>
                                    <p:cond delay="0"/>
                                  </p:stCondLst>
                                  <p:childTnLst>
                                    <p:set>
                                      <p:cBhvr>
                                        <p:cTn id="20" dur="1" fill="hold">
                                          <p:stCondLst>
                                            <p:cond delay="0"/>
                                          </p:stCondLst>
                                        </p:cTn>
                                        <p:tgtEl>
                                          <p:spTgt spid="541"/>
                                        </p:tgtEl>
                                        <p:attrNameLst>
                                          <p:attrName>style.visibility</p:attrName>
                                        </p:attrNameLst>
                                      </p:cBhvr>
                                      <p:to>
                                        <p:strVal val="visible"/>
                                      </p:to>
                                    </p:set>
                                    <p:animEffect transition="in" filter="fade">
                                      <p:cBhvr>
                                        <p:cTn id="21" dur="500"/>
                                        <p:tgtEl>
                                          <p:spTgt spid="54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538"/>
                                        </p:tgtEl>
                                        <p:attrNameLst>
                                          <p:attrName>style.visibility</p:attrName>
                                        </p:attrNameLst>
                                      </p:cBhvr>
                                      <p:to>
                                        <p:strVal val="visible"/>
                                      </p:to>
                                    </p:set>
                                    <p:anim calcmode="lin" valueType="num">
                                      <p:cBhvr additive="base">
                                        <p:cTn id="26" dur="500"/>
                                        <p:tgtEl>
                                          <p:spTgt spid="538"/>
                                        </p:tgtEl>
                                        <p:attrNameLst>
                                          <p:attrName>ppt_x</p:attrName>
                                        </p:attrNameLst>
                                      </p:cBhvr>
                                      <p:tavLst>
                                        <p:tav tm="0">
                                          <p:val>
                                            <p:strVal val="#ppt_x-1"/>
                                          </p:val>
                                        </p:tav>
                                        <p:tav tm="100000">
                                          <p:val>
                                            <p:strVal val="#ppt_x"/>
                                          </p:val>
                                        </p:tav>
                                      </p:tavLst>
                                    </p:anim>
                                  </p:childTnLst>
                                </p:cTn>
                              </p:par>
                              <p:par>
                                <p:cTn id="27" presetID="2" presetClass="entr" presetSubtype="8" fill="hold" nodeType="withEffect">
                                  <p:stCondLst>
                                    <p:cond delay="0"/>
                                  </p:stCondLst>
                                  <p:childTnLst>
                                    <p:set>
                                      <p:cBhvr>
                                        <p:cTn id="28" dur="1" fill="hold">
                                          <p:stCondLst>
                                            <p:cond delay="0"/>
                                          </p:stCondLst>
                                        </p:cTn>
                                        <p:tgtEl>
                                          <p:spTgt spid="524"/>
                                        </p:tgtEl>
                                        <p:attrNameLst>
                                          <p:attrName>style.visibility</p:attrName>
                                        </p:attrNameLst>
                                      </p:cBhvr>
                                      <p:to>
                                        <p:strVal val="visible"/>
                                      </p:to>
                                    </p:set>
                                    <p:anim calcmode="lin" valueType="num">
                                      <p:cBhvr additive="base">
                                        <p:cTn id="29" dur="500"/>
                                        <p:tgtEl>
                                          <p:spTgt spid="524"/>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530"/>
                                        </p:tgtEl>
                                        <p:attrNameLst>
                                          <p:attrName>style.visibility</p:attrName>
                                        </p:attrNameLst>
                                      </p:cBhvr>
                                      <p:to>
                                        <p:strVal val="visible"/>
                                      </p:to>
                                    </p:set>
                                    <p:anim calcmode="lin" valueType="num">
                                      <p:cBhvr additive="base">
                                        <p:cTn id="32" dur="500"/>
                                        <p:tgtEl>
                                          <p:spTgt spid="530"/>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539"/>
                                        </p:tgtEl>
                                        <p:attrNameLst>
                                          <p:attrName>style.visibility</p:attrName>
                                        </p:attrNameLst>
                                      </p:cBhvr>
                                      <p:to>
                                        <p:strVal val="visible"/>
                                      </p:to>
                                    </p:set>
                                    <p:anim calcmode="lin" valueType="num">
                                      <p:cBhvr additive="base">
                                        <p:cTn id="35" dur="500"/>
                                        <p:tgtEl>
                                          <p:spTgt spid="539"/>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527"/>
                                        </p:tgtEl>
                                        <p:attrNameLst>
                                          <p:attrName>style.visibility</p:attrName>
                                        </p:attrNameLst>
                                      </p:cBhvr>
                                      <p:to>
                                        <p:strVal val="visible"/>
                                      </p:to>
                                    </p:set>
                                    <p:anim calcmode="lin" valueType="num">
                                      <p:cBhvr additive="base">
                                        <p:cTn id="38" dur="500"/>
                                        <p:tgtEl>
                                          <p:spTgt spid="527"/>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540"/>
                                        </p:tgtEl>
                                        <p:attrNameLst>
                                          <p:attrName>style.visibility</p:attrName>
                                        </p:attrNameLst>
                                      </p:cBhvr>
                                      <p:to>
                                        <p:strVal val="visible"/>
                                      </p:to>
                                    </p:set>
                                    <p:anim calcmode="lin" valueType="num">
                                      <p:cBhvr additive="base">
                                        <p:cTn id="41" dur="500"/>
                                        <p:tgtEl>
                                          <p:spTgt spid="540"/>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45"/>
                                        </p:tgtEl>
                                        <p:attrNameLst>
                                          <p:attrName>style.visibility</p:attrName>
                                        </p:attrNameLst>
                                      </p:cBhvr>
                                      <p:to>
                                        <p:strVal val="visible"/>
                                      </p:to>
                                    </p:set>
                                    <p:animEffect transition="in" filter="fade">
                                      <p:cBhvr>
                                        <p:cTn id="46" dur="500"/>
                                        <p:tgtEl>
                                          <p:spTgt spid="545"/>
                                        </p:tgtEl>
                                      </p:cBhvr>
                                    </p:animEffect>
                                  </p:childTnLst>
                                </p:cTn>
                              </p:par>
                              <p:par>
                                <p:cTn id="47" presetID="10" presetClass="entr" presetSubtype="0" fill="hold" nodeType="withEffect">
                                  <p:stCondLst>
                                    <p:cond delay="0"/>
                                  </p:stCondLst>
                                  <p:childTnLst>
                                    <p:set>
                                      <p:cBhvr>
                                        <p:cTn id="48" dur="1" fill="hold">
                                          <p:stCondLst>
                                            <p:cond delay="0"/>
                                          </p:stCondLst>
                                        </p:cTn>
                                        <p:tgtEl>
                                          <p:spTgt spid="537"/>
                                        </p:tgtEl>
                                        <p:attrNameLst>
                                          <p:attrName>style.visibility</p:attrName>
                                        </p:attrNameLst>
                                      </p:cBhvr>
                                      <p:to>
                                        <p:strVal val="visible"/>
                                      </p:to>
                                    </p:set>
                                    <p:animEffect transition="in" filter="fade">
                                      <p:cBhvr>
                                        <p:cTn id="49" dur="500"/>
                                        <p:tgtEl>
                                          <p:spTgt spid="537"/>
                                        </p:tgtEl>
                                      </p:cBhvr>
                                    </p:animEffect>
                                  </p:childTnLst>
                                </p:cTn>
                              </p:par>
                              <p:par>
                                <p:cTn id="50" presetID="10" presetClass="entr" presetSubtype="0" fill="hold" nodeType="withEffect">
                                  <p:stCondLst>
                                    <p:cond delay="0"/>
                                  </p:stCondLst>
                                  <p:childTnLst>
                                    <p:set>
                                      <p:cBhvr>
                                        <p:cTn id="51" dur="1" fill="hold">
                                          <p:stCondLst>
                                            <p:cond delay="0"/>
                                          </p:stCondLst>
                                        </p:cTn>
                                        <p:tgtEl>
                                          <p:spTgt spid="546"/>
                                        </p:tgtEl>
                                        <p:attrNameLst>
                                          <p:attrName>style.visibility</p:attrName>
                                        </p:attrNameLst>
                                      </p:cBhvr>
                                      <p:to>
                                        <p:strVal val="visible"/>
                                      </p:to>
                                    </p:set>
                                    <p:animEffect transition="in" filter="fade">
                                      <p:cBhvr>
                                        <p:cTn id="52" dur="500"/>
                                        <p:tgtEl>
                                          <p:spTgt spid="546"/>
                                        </p:tgtEl>
                                      </p:cBhvr>
                                    </p:animEffect>
                                  </p:childTnLst>
                                </p:cTn>
                              </p:par>
                              <p:par>
                                <p:cTn id="53" presetID="10" presetClass="entr" presetSubtype="0" fill="hold" nodeType="withEffect">
                                  <p:stCondLst>
                                    <p:cond delay="0"/>
                                  </p:stCondLst>
                                  <p:childTnLst>
                                    <p:set>
                                      <p:cBhvr>
                                        <p:cTn id="54" dur="1" fill="hold">
                                          <p:stCondLst>
                                            <p:cond delay="0"/>
                                          </p:stCondLst>
                                        </p:cTn>
                                        <p:tgtEl>
                                          <p:spTgt spid="533"/>
                                        </p:tgtEl>
                                        <p:attrNameLst>
                                          <p:attrName>style.visibility</p:attrName>
                                        </p:attrNameLst>
                                      </p:cBhvr>
                                      <p:to>
                                        <p:strVal val="visible"/>
                                      </p:to>
                                    </p:set>
                                    <p:animEffect transition="in" filter="fade">
                                      <p:cBhvr>
                                        <p:cTn id="55" dur="500"/>
                                        <p:tgtEl>
                                          <p:spTgt spid="533"/>
                                        </p:tgtEl>
                                      </p:cBhvr>
                                    </p:animEffect>
                                  </p:childTnLst>
                                </p:cTn>
                              </p:par>
                              <p:par>
                                <p:cTn id="56" presetID="10" presetClass="entr" presetSubtype="0" fill="hold" nodeType="withEffect">
                                  <p:stCondLst>
                                    <p:cond delay="0"/>
                                  </p:stCondLst>
                                  <p:childTnLst>
                                    <p:set>
                                      <p:cBhvr>
                                        <p:cTn id="57" dur="1" fill="hold">
                                          <p:stCondLst>
                                            <p:cond delay="0"/>
                                          </p:stCondLst>
                                        </p:cTn>
                                        <p:tgtEl>
                                          <p:spTgt spid="549"/>
                                        </p:tgtEl>
                                        <p:attrNameLst>
                                          <p:attrName>style.visibility</p:attrName>
                                        </p:attrNameLst>
                                      </p:cBhvr>
                                      <p:to>
                                        <p:strVal val="visible"/>
                                      </p:to>
                                    </p:set>
                                    <p:animEffect transition="in" filter="fade">
                                      <p:cBhvr>
                                        <p:cTn id="58" dur="500"/>
                                        <p:tgtEl>
                                          <p:spTgt spid="549"/>
                                        </p:tgtEl>
                                      </p:cBhvr>
                                    </p:animEffect>
                                  </p:childTnLst>
                                </p:cTn>
                              </p:par>
                              <p:par>
                                <p:cTn id="59" presetID="10" presetClass="entr" presetSubtype="0" fill="hold" nodeType="withEffect">
                                  <p:stCondLst>
                                    <p:cond delay="0"/>
                                  </p:stCondLst>
                                  <p:childTnLst>
                                    <p:set>
                                      <p:cBhvr>
                                        <p:cTn id="60" dur="1" fill="hold">
                                          <p:stCondLst>
                                            <p:cond delay="0"/>
                                          </p:stCondLst>
                                        </p:cTn>
                                        <p:tgtEl>
                                          <p:spTgt spid="536"/>
                                        </p:tgtEl>
                                        <p:attrNameLst>
                                          <p:attrName>style.visibility</p:attrName>
                                        </p:attrNameLst>
                                      </p:cBhvr>
                                      <p:to>
                                        <p:strVal val="visible"/>
                                      </p:to>
                                    </p:set>
                                    <p:animEffect transition="in" filter="fade">
                                      <p:cBhvr>
                                        <p:cTn id="61" dur="500"/>
                                        <p:tgtEl>
                                          <p:spTgt spid="536"/>
                                        </p:tgtEl>
                                      </p:cBhvr>
                                    </p:animEffect>
                                  </p:childTnLst>
                                </p:cTn>
                              </p:par>
                              <p:par>
                                <p:cTn id="62" presetID="10" presetClass="entr" presetSubtype="0" fill="hold" nodeType="withEffect">
                                  <p:stCondLst>
                                    <p:cond delay="0"/>
                                  </p:stCondLst>
                                  <p:childTnLst>
                                    <p:set>
                                      <p:cBhvr>
                                        <p:cTn id="63" dur="1" fill="hold">
                                          <p:stCondLst>
                                            <p:cond delay="0"/>
                                          </p:stCondLst>
                                        </p:cTn>
                                        <p:tgtEl>
                                          <p:spTgt spid="523"/>
                                        </p:tgtEl>
                                        <p:attrNameLst>
                                          <p:attrName>style.visibility</p:attrName>
                                        </p:attrNameLst>
                                      </p:cBhvr>
                                      <p:to>
                                        <p:strVal val="visible"/>
                                      </p:to>
                                    </p:set>
                                    <p:animEffect transition="in" filter="fade">
                                      <p:cBhvr>
                                        <p:cTn id="64" dur="500"/>
                                        <p:tgtEl>
                                          <p:spTgt spid="523"/>
                                        </p:tgtEl>
                                      </p:cBhvr>
                                    </p:animEffect>
                                  </p:childTnLst>
                                </p:cTn>
                              </p:par>
                              <p:par>
                                <p:cTn id="65" presetID="10" presetClass="entr" presetSubtype="0" fill="hold" nodeType="withEffect">
                                  <p:stCondLst>
                                    <p:cond delay="0"/>
                                  </p:stCondLst>
                                  <p:childTnLst>
                                    <p:set>
                                      <p:cBhvr>
                                        <p:cTn id="66" dur="1" fill="hold">
                                          <p:stCondLst>
                                            <p:cond delay="0"/>
                                          </p:stCondLst>
                                        </p:cTn>
                                        <p:tgtEl>
                                          <p:spTgt spid="550"/>
                                        </p:tgtEl>
                                        <p:attrNameLst>
                                          <p:attrName>style.visibility</p:attrName>
                                        </p:attrNameLst>
                                      </p:cBhvr>
                                      <p:to>
                                        <p:strVal val="visible"/>
                                      </p:to>
                                    </p:set>
                                    <p:animEffect transition="in" filter="fade">
                                      <p:cBhvr>
                                        <p:cTn id="67" dur="500"/>
                                        <p:tgtEl>
                                          <p:spTgt spid="55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52"/>
                                        </p:tgtEl>
                                        <p:attrNameLst>
                                          <p:attrName>style.visibility</p:attrName>
                                        </p:attrNameLst>
                                      </p:cBhvr>
                                      <p:to>
                                        <p:strVal val="visible"/>
                                      </p:to>
                                    </p:set>
                                    <p:animEffect transition="in" filter="fade">
                                      <p:cBhvr>
                                        <p:cTn id="72" dur="500"/>
                                        <p:tgtEl>
                                          <p:spTgt spid="552"/>
                                        </p:tgtEl>
                                      </p:cBhvr>
                                    </p:animEffect>
                                  </p:childTnLst>
                                </p:cTn>
                              </p:par>
                              <p:par>
                                <p:cTn id="73" presetID="10" presetClass="entr" presetSubtype="0" fill="hold" nodeType="withEffect">
                                  <p:stCondLst>
                                    <p:cond delay="0"/>
                                  </p:stCondLst>
                                  <p:childTnLst>
                                    <p:set>
                                      <p:cBhvr>
                                        <p:cTn id="74" dur="1" fill="hold">
                                          <p:stCondLst>
                                            <p:cond delay="0"/>
                                          </p:stCondLst>
                                        </p:cTn>
                                        <p:tgtEl>
                                          <p:spTgt spid="553"/>
                                        </p:tgtEl>
                                        <p:attrNameLst>
                                          <p:attrName>style.visibility</p:attrName>
                                        </p:attrNameLst>
                                      </p:cBhvr>
                                      <p:to>
                                        <p:strVal val="visible"/>
                                      </p:to>
                                    </p:set>
                                    <p:animEffect transition="in" filter="fade">
                                      <p:cBhvr>
                                        <p:cTn id="75" dur="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4"/>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DiMorph</a:t>
            </a:r>
            <a:endParaRPr/>
          </a:p>
        </p:txBody>
      </p:sp>
      <p:sp>
        <p:nvSpPr>
          <p:cNvPr id="590" name="Google Shape;590;p34"/>
          <p:cNvSpPr/>
          <p:nvPr/>
        </p:nvSpPr>
        <p:spPr>
          <a:xfrm>
            <a:off x="567946" y="1065213"/>
            <a:ext cx="4640158" cy="624102"/>
          </a:xfrm>
          <a:prstGeom prst="roundRect">
            <a:avLst>
              <a:gd name="adj" fmla="val 16667"/>
            </a:avLst>
          </a:prstGeom>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Linguistic Resources &amp; Processing</a:t>
            </a:r>
            <a:endParaRPr/>
          </a:p>
        </p:txBody>
      </p:sp>
      <p:graphicFrame>
        <p:nvGraphicFramePr>
          <p:cNvPr id="591" name="Google Shape;591;p34"/>
          <p:cNvGraphicFramePr/>
          <p:nvPr>
            <p:extLst>
              <p:ext uri="{D42A27DB-BD31-4B8C-83A1-F6EECF244321}">
                <p14:modId xmlns:p14="http://schemas.microsoft.com/office/powerpoint/2010/main" val="839692636"/>
              </p:ext>
            </p:extLst>
          </p:nvPr>
        </p:nvGraphicFramePr>
        <p:xfrm>
          <a:off x="531565" y="2180303"/>
          <a:ext cx="10937190" cy="1949610"/>
        </p:xfrm>
        <a:graphic>
          <a:graphicData uri="http://schemas.openxmlformats.org/drawingml/2006/table">
            <a:tbl>
              <a:tblPr firstRow="1" bandRow="1">
                <a:tableStyleId>{E8B1032C-EA38-4F05-BA0D-38AFFFC7BED3}</a:tableStyleId>
              </a:tblPr>
              <a:tblGrid>
                <a:gridCol w="1425521">
                  <a:extLst>
                    <a:ext uri="{9D8B030D-6E8A-4147-A177-3AD203B41FA5}">
                      <a16:colId xmlns:a16="http://schemas.microsoft.com/office/drawing/2014/main" val="20000"/>
                    </a:ext>
                  </a:extLst>
                </a:gridCol>
                <a:gridCol w="1185673">
                  <a:extLst>
                    <a:ext uri="{9D8B030D-6E8A-4147-A177-3AD203B41FA5}">
                      <a16:colId xmlns:a16="http://schemas.microsoft.com/office/drawing/2014/main" val="20001"/>
                    </a:ext>
                  </a:extLst>
                </a:gridCol>
                <a:gridCol w="1279725">
                  <a:extLst>
                    <a:ext uri="{9D8B030D-6E8A-4147-A177-3AD203B41FA5}">
                      <a16:colId xmlns:a16="http://schemas.microsoft.com/office/drawing/2014/main" val="20002"/>
                    </a:ext>
                  </a:extLst>
                </a:gridCol>
                <a:gridCol w="1881062">
                  <a:extLst>
                    <a:ext uri="{9D8B030D-6E8A-4147-A177-3AD203B41FA5}">
                      <a16:colId xmlns:a16="http://schemas.microsoft.com/office/drawing/2014/main" val="20003"/>
                    </a:ext>
                  </a:extLst>
                </a:gridCol>
                <a:gridCol w="1449346">
                  <a:extLst>
                    <a:ext uri="{9D8B030D-6E8A-4147-A177-3AD203B41FA5}">
                      <a16:colId xmlns:a16="http://schemas.microsoft.com/office/drawing/2014/main" val="20004"/>
                    </a:ext>
                  </a:extLst>
                </a:gridCol>
                <a:gridCol w="1665204">
                  <a:extLst>
                    <a:ext uri="{9D8B030D-6E8A-4147-A177-3AD203B41FA5}">
                      <a16:colId xmlns:a16="http://schemas.microsoft.com/office/drawing/2014/main" val="20005"/>
                    </a:ext>
                  </a:extLst>
                </a:gridCol>
                <a:gridCol w="2050659">
                  <a:extLst>
                    <a:ext uri="{9D8B030D-6E8A-4147-A177-3AD203B41FA5}">
                      <a16:colId xmlns:a16="http://schemas.microsoft.com/office/drawing/2014/main" val="20006"/>
                    </a:ext>
                  </a:extLst>
                </a:gridCol>
              </a:tblGrid>
              <a:tr h="703600">
                <a:tc>
                  <a:txBody>
                    <a:bodyPr/>
                    <a:lstStyle/>
                    <a:p>
                      <a:pPr marL="0" marR="0" lvl="0" indent="0" algn="ctr" rtl="0">
                        <a:spcBef>
                          <a:spcPts val="0"/>
                        </a:spcBef>
                        <a:spcAft>
                          <a:spcPts val="0"/>
                        </a:spcAft>
                        <a:buNone/>
                      </a:pPr>
                      <a:r>
                        <a:rPr lang="en-US" sz="2200" u="none" strike="noStrike" cap="none" dirty="0"/>
                        <a:t>DictStem</a:t>
                      </a:r>
                      <a:endParaRPr sz="2200" u="none" strike="noStrike" cap="none" dirty="0"/>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NOUNS</a:t>
                      </a:r>
                      <a:endParaRPr dirty="0"/>
                    </a:p>
                  </a:txBody>
                  <a:tcPr marL="91450" marR="91450" marT="45725" marB="45725" anchor="ctr"/>
                </a:tc>
                <a:tc>
                  <a:txBody>
                    <a:bodyPr/>
                    <a:lstStyle/>
                    <a:p>
                      <a:pPr marL="0" marR="0" lvl="0" indent="0" algn="ctr" rtl="0">
                        <a:spcBef>
                          <a:spcPts val="0"/>
                        </a:spcBef>
                        <a:spcAft>
                          <a:spcPts val="0"/>
                        </a:spcAft>
                        <a:buNone/>
                      </a:pPr>
                      <a:r>
                        <a:rPr lang="en-US" sz="2200" u="none" strike="noStrike" cap="none"/>
                        <a:t>VERBS</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ADJECTIFS</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ADVERBS</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PRONOMS</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FUNCTION WORDS</a:t>
                      </a:r>
                      <a:endParaRPr/>
                    </a:p>
                  </a:txBody>
                  <a:tcPr marL="91450" marR="91450" marT="45725" marB="45725" anchor="ctr"/>
                </a:tc>
                <a:extLst>
                  <a:ext uri="{0D108BD9-81ED-4DB2-BD59-A6C34878D82A}">
                    <a16:rowId xmlns:a16="http://schemas.microsoft.com/office/drawing/2014/main" val="10000"/>
                  </a:ext>
                </a:extLst>
              </a:tr>
              <a:tr h="593800">
                <a:tc>
                  <a:txBody>
                    <a:bodyPr/>
                    <a:lstStyle/>
                    <a:p>
                      <a:pPr marL="0" marR="0" lvl="0" indent="0" algn="ctr" rtl="0">
                        <a:spcBef>
                          <a:spcPts val="0"/>
                        </a:spcBef>
                        <a:spcAft>
                          <a:spcPts val="0"/>
                        </a:spcAft>
                        <a:buNone/>
                      </a:pPr>
                      <a:r>
                        <a:rPr lang="en-US" sz="2200" u="none" strike="noStrike" cap="none" dirty="0"/>
                        <a:t>Darija</a:t>
                      </a:r>
                      <a:endParaRPr dirty="0"/>
                    </a:p>
                  </a:txBody>
                  <a:tcPr marL="91450" marR="91450" marT="45725" marB="45725" anchor="ctr"/>
                </a:tc>
                <a:tc>
                  <a:txBody>
                    <a:bodyPr/>
                    <a:lstStyle/>
                    <a:p>
                      <a:pPr marL="0" marR="0" lvl="0" indent="0" algn="ctr" rtl="0">
                        <a:spcBef>
                          <a:spcPts val="0"/>
                        </a:spcBef>
                        <a:spcAft>
                          <a:spcPts val="0"/>
                        </a:spcAft>
                        <a:buNone/>
                      </a:pPr>
                      <a:r>
                        <a:rPr lang="en-US" sz="2200" u="none" strike="noStrike" cap="none"/>
                        <a:t>5169</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3132</a:t>
                      </a:r>
                      <a:endParaRPr dirty="0"/>
                    </a:p>
                  </a:txBody>
                  <a:tcPr marL="91450" marR="91450" marT="45725" marB="45725" anchor="ctr"/>
                </a:tc>
                <a:tc>
                  <a:txBody>
                    <a:bodyPr/>
                    <a:lstStyle/>
                    <a:p>
                      <a:pPr marL="0" marR="0" lvl="0" indent="0" algn="ctr" rtl="0">
                        <a:spcBef>
                          <a:spcPts val="0"/>
                        </a:spcBef>
                        <a:spcAft>
                          <a:spcPts val="0"/>
                        </a:spcAft>
                        <a:buNone/>
                      </a:pPr>
                      <a:r>
                        <a:rPr lang="en-US" sz="2200" u="none" strike="noStrike" cap="none"/>
                        <a:t>1128</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146</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28</a:t>
                      </a:r>
                      <a:endParaRPr dirty="0"/>
                    </a:p>
                  </a:txBody>
                  <a:tcPr marL="91450" marR="91450" marT="45725" marB="45725" anchor="ctr"/>
                </a:tc>
                <a:tc>
                  <a:txBody>
                    <a:bodyPr/>
                    <a:lstStyle/>
                    <a:p>
                      <a:pPr marL="0" marR="0" lvl="0" indent="0" algn="ctr" rtl="0">
                        <a:spcBef>
                          <a:spcPts val="0"/>
                        </a:spcBef>
                        <a:spcAft>
                          <a:spcPts val="0"/>
                        </a:spcAft>
                        <a:buNone/>
                      </a:pPr>
                      <a:r>
                        <a:rPr lang="en-US" sz="2200" u="none" strike="noStrike" cap="none"/>
                        <a:t>156</a:t>
                      </a:r>
                      <a:endParaRPr/>
                    </a:p>
                  </a:txBody>
                  <a:tcPr marL="91450" marR="91450" marT="45725" marB="45725" anchor="ctr"/>
                </a:tc>
                <a:extLst>
                  <a:ext uri="{0D108BD9-81ED-4DB2-BD59-A6C34878D82A}">
                    <a16:rowId xmlns:a16="http://schemas.microsoft.com/office/drawing/2014/main" val="10001"/>
                  </a:ext>
                </a:extLst>
              </a:tr>
              <a:tr h="593800">
                <a:tc>
                  <a:txBody>
                    <a:bodyPr/>
                    <a:lstStyle/>
                    <a:p>
                      <a:pPr marL="0" marR="0" lvl="0" indent="0" algn="ctr" rtl="0">
                        <a:spcBef>
                          <a:spcPts val="0"/>
                        </a:spcBef>
                        <a:spcAft>
                          <a:spcPts val="0"/>
                        </a:spcAft>
                        <a:buNone/>
                      </a:pPr>
                      <a:r>
                        <a:rPr lang="en-US" sz="2200" u="none" strike="noStrike" cap="none"/>
                        <a:t>Foreign</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295</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28</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16</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4</a:t>
                      </a:r>
                      <a:endParaRPr dirty="0"/>
                    </a:p>
                  </a:txBody>
                  <a:tcPr marL="91450" marR="91450" marT="45725" marB="45725" anchor="ctr"/>
                </a:tc>
                <a:extLst>
                  <a:ext uri="{0D108BD9-81ED-4DB2-BD59-A6C34878D82A}">
                    <a16:rowId xmlns:a16="http://schemas.microsoft.com/office/drawing/2014/main" val="10002"/>
                  </a:ext>
                </a:extLst>
              </a:tr>
            </a:tbl>
          </a:graphicData>
        </a:graphic>
      </p:graphicFrame>
      <p:graphicFrame>
        <p:nvGraphicFramePr>
          <p:cNvPr id="592" name="Google Shape;592;p34"/>
          <p:cNvGraphicFramePr/>
          <p:nvPr>
            <p:extLst>
              <p:ext uri="{D42A27DB-BD31-4B8C-83A1-F6EECF244321}">
                <p14:modId xmlns:p14="http://schemas.microsoft.com/office/powerpoint/2010/main" val="2094652586"/>
              </p:ext>
            </p:extLst>
          </p:nvPr>
        </p:nvGraphicFramePr>
        <p:xfrm>
          <a:off x="531565" y="4620902"/>
          <a:ext cx="10937189" cy="1896300"/>
        </p:xfrm>
        <a:graphic>
          <a:graphicData uri="http://schemas.openxmlformats.org/drawingml/2006/table">
            <a:tbl>
              <a:tblPr firstRow="1" bandRow="1">
                <a:tableStyleId>{E8B1032C-EA38-4F05-BA0D-38AFFFC7BED3}</a:tableStyleId>
              </a:tblPr>
              <a:tblGrid>
                <a:gridCol w="2911885">
                  <a:extLst>
                    <a:ext uri="{9D8B030D-6E8A-4147-A177-3AD203B41FA5}">
                      <a16:colId xmlns:a16="http://schemas.microsoft.com/office/drawing/2014/main" val="20000"/>
                    </a:ext>
                  </a:extLst>
                </a:gridCol>
                <a:gridCol w="2723442">
                  <a:extLst>
                    <a:ext uri="{9D8B030D-6E8A-4147-A177-3AD203B41FA5}">
                      <a16:colId xmlns:a16="http://schemas.microsoft.com/office/drawing/2014/main" val="20001"/>
                    </a:ext>
                  </a:extLst>
                </a:gridCol>
                <a:gridCol w="1876967">
                  <a:extLst>
                    <a:ext uri="{9D8B030D-6E8A-4147-A177-3AD203B41FA5}">
                      <a16:colId xmlns:a16="http://schemas.microsoft.com/office/drawing/2014/main" val="20002"/>
                    </a:ext>
                  </a:extLst>
                </a:gridCol>
                <a:gridCol w="1711352">
                  <a:extLst>
                    <a:ext uri="{9D8B030D-6E8A-4147-A177-3AD203B41FA5}">
                      <a16:colId xmlns:a16="http://schemas.microsoft.com/office/drawing/2014/main" val="20003"/>
                    </a:ext>
                  </a:extLst>
                </a:gridCol>
                <a:gridCol w="1713543">
                  <a:extLst>
                    <a:ext uri="{9D8B030D-6E8A-4147-A177-3AD203B41FA5}">
                      <a16:colId xmlns:a16="http://schemas.microsoft.com/office/drawing/2014/main" val="20004"/>
                    </a:ext>
                  </a:extLst>
                </a:gridCol>
              </a:tblGrid>
              <a:tr h="705500">
                <a:tc>
                  <a:txBody>
                    <a:bodyPr/>
                    <a:lstStyle/>
                    <a:p>
                      <a:pPr marL="0" marR="0" lvl="0" indent="0" algn="ctr" rtl="0">
                        <a:spcBef>
                          <a:spcPts val="0"/>
                        </a:spcBef>
                        <a:spcAft>
                          <a:spcPts val="0"/>
                        </a:spcAft>
                        <a:buNone/>
                      </a:pPr>
                      <a:r>
                        <a:rPr lang="en-US" sz="2200" u="none" strike="noStrike" cap="none" dirty="0"/>
                        <a:t>DictPrefix</a:t>
                      </a:r>
                      <a:endParaRPr dirty="0"/>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DictSuffix</a:t>
                      </a:r>
                      <a:endParaRPr dirty="0"/>
                    </a:p>
                  </a:txBody>
                  <a:tcPr marL="91450" marR="91450" marT="45725" marB="45725" anchor="ctr"/>
                </a:tc>
                <a:tc gridSpan="3">
                  <a:txBody>
                    <a:bodyPr/>
                    <a:lstStyle/>
                    <a:p>
                      <a:pPr marL="0" marR="0" lvl="0" indent="0" algn="ctr" rtl="0">
                        <a:spcBef>
                          <a:spcPts val="0"/>
                        </a:spcBef>
                        <a:spcAft>
                          <a:spcPts val="0"/>
                        </a:spcAft>
                        <a:buNone/>
                      </a:pPr>
                      <a:r>
                        <a:rPr lang="en-US" sz="2200" u="none" strike="noStrike" cap="none" dirty="0"/>
                        <a:t>Compatibility Tables</a:t>
                      </a:r>
                      <a:endParaRPr dirty="0"/>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95400">
                <a:tc>
                  <a:txBody>
                    <a:bodyPr/>
                    <a:lstStyle/>
                    <a:p>
                      <a:pPr marL="0" marR="0" lvl="0" indent="0" algn="ctr" rtl="0">
                        <a:spcBef>
                          <a:spcPts val="0"/>
                        </a:spcBef>
                        <a:spcAft>
                          <a:spcPts val="0"/>
                        </a:spcAft>
                        <a:buNone/>
                      </a:pPr>
                      <a:r>
                        <a:rPr lang="en-US" sz="2200" u="none" strike="noStrike" cap="none"/>
                        <a:t>proclitics + prefixes</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suffixes + enclitics</a:t>
                      </a:r>
                      <a:endParaRPr dirty="0"/>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Prefix=Stem</a:t>
                      </a:r>
                      <a:endParaRPr dirty="0"/>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Stem=Suffix</a:t>
                      </a:r>
                      <a:endParaRPr dirty="0"/>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Prefix=Suffix</a:t>
                      </a:r>
                      <a:endParaRPr dirty="0"/>
                    </a:p>
                  </a:txBody>
                  <a:tcPr marL="91450" marR="91450" marT="45725" marB="45725" anchor="ctr"/>
                </a:tc>
                <a:extLst>
                  <a:ext uri="{0D108BD9-81ED-4DB2-BD59-A6C34878D82A}">
                    <a16:rowId xmlns:a16="http://schemas.microsoft.com/office/drawing/2014/main" val="10001"/>
                  </a:ext>
                </a:extLst>
              </a:tr>
              <a:tr h="595400">
                <a:tc>
                  <a:txBody>
                    <a:bodyPr/>
                    <a:lstStyle/>
                    <a:p>
                      <a:pPr marL="0" marR="0" lvl="0" indent="0" algn="ctr" rtl="0">
                        <a:spcBef>
                          <a:spcPts val="0"/>
                        </a:spcBef>
                        <a:spcAft>
                          <a:spcPts val="0"/>
                        </a:spcAft>
                        <a:buNone/>
                      </a:pPr>
                      <a:r>
                        <a:rPr lang="en-US" sz="2200" u="none" strike="noStrike" cap="none"/>
                        <a:t>297</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570</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a:t>770</a:t>
                      </a:r>
                      <a:endParaRPr/>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780</a:t>
                      </a:r>
                      <a:endParaRPr dirty="0"/>
                    </a:p>
                  </a:txBody>
                  <a:tcPr marL="91450" marR="91450" marT="45725" marB="45725" anchor="ctr"/>
                </a:tc>
                <a:tc>
                  <a:txBody>
                    <a:bodyPr/>
                    <a:lstStyle/>
                    <a:p>
                      <a:pPr marL="0" marR="0" lvl="0" indent="0" algn="ctr" rtl="0">
                        <a:spcBef>
                          <a:spcPts val="0"/>
                        </a:spcBef>
                        <a:spcAft>
                          <a:spcPts val="0"/>
                        </a:spcAft>
                        <a:buNone/>
                      </a:pPr>
                      <a:r>
                        <a:rPr lang="en-US" sz="2200" u="none" strike="noStrike" cap="none" dirty="0"/>
                        <a:t>1067</a:t>
                      </a:r>
                      <a:endParaRPr dirty="0"/>
                    </a:p>
                  </a:txBody>
                  <a:tcPr marL="91450" marR="91450" marT="45725" marB="45725" anchor="ctr"/>
                </a:tc>
                <a:extLst>
                  <a:ext uri="{0D108BD9-81ED-4DB2-BD59-A6C34878D82A}">
                    <a16:rowId xmlns:a16="http://schemas.microsoft.com/office/drawing/2014/main" val="10002"/>
                  </a:ext>
                </a:extLst>
              </a:tr>
            </a:tbl>
          </a:graphicData>
        </a:graphic>
      </p:graphicFrame>
      <p:sp>
        <p:nvSpPr>
          <p:cNvPr id="593" name="Google Shape;593;p34"/>
          <p:cNvSpPr/>
          <p:nvPr/>
        </p:nvSpPr>
        <p:spPr>
          <a:xfrm>
            <a:off x="11576304" y="6312648"/>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dk1"/>
                </a:solidFill>
                <a:latin typeface="Calibri"/>
                <a:cs typeface="Calibri"/>
                <a:sym typeface="Calibri"/>
              </a:rPr>
              <a:t>18</a:t>
            </a:r>
            <a:endParaRPr dirty="0"/>
          </a:p>
        </p:txBody>
      </p:sp>
      <p:grpSp>
        <p:nvGrpSpPr>
          <p:cNvPr id="7" name="Google Shape;648;p36"/>
          <p:cNvGrpSpPr/>
          <p:nvPr/>
        </p:nvGrpSpPr>
        <p:grpSpPr>
          <a:xfrm>
            <a:off x="10692665" y="212660"/>
            <a:ext cx="1083937" cy="1075130"/>
            <a:chOff x="882812" y="2171870"/>
            <a:chExt cx="777155" cy="1063471"/>
          </a:xfrm>
        </p:grpSpPr>
        <p:sp>
          <p:nvSpPr>
            <p:cNvPr id="8" name="Google Shape;649;p36"/>
            <p:cNvSpPr/>
            <p:nvPr/>
          </p:nvSpPr>
          <p:spPr>
            <a:xfrm>
              <a:off x="882812" y="2930902"/>
              <a:ext cx="777155" cy="304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Times New Roman"/>
                  <a:ea typeface="Times New Roman"/>
                  <a:cs typeface="Times New Roman"/>
                  <a:sym typeface="Times New Roman"/>
                </a:rPr>
                <a:t>Darija LR</a:t>
              </a:r>
              <a:endParaRPr dirty="0"/>
            </a:p>
          </p:txBody>
        </p:sp>
        <p:pic>
          <p:nvPicPr>
            <p:cNvPr id="9" name="Google Shape;650;p36" descr="Database"/>
            <p:cNvPicPr preferRelativeResize="0"/>
            <p:nvPr/>
          </p:nvPicPr>
          <p:blipFill rotWithShape="1">
            <a:blip r:embed="rId3">
              <a:alphaModFix/>
            </a:blip>
            <a:srcRect/>
            <a:stretch/>
          </p:blipFill>
          <p:spPr>
            <a:xfrm>
              <a:off x="969686" y="2171870"/>
              <a:ext cx="650509" cy="890241"/>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995B1E6-7347-4920-8A47-6DB653CAF54C}"/>
              </a:ext>
            </a:extLst>
          </p:cNvPr>
          <p:cNvGraphicFramePr/>
          <p:nvPr>
            <p:extLst>
              <p:ext uri="{D42A27DB-BD31-4B8C-83A1-F6EECF244321}">
                <p14:modId xmlns:p14="http://schemas.microsoft.com/office/powerpoint/2010/main" val="85052861"/>
              </p:ext>
            </p:extLst>
          </p:nvPr>
        </p:nvGraphicFramePr>
        <p:xfrm>
          <a:off x="4572000" y="485180"/>
          <a:ext cx="7461504" cy="5838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85217032-1814-4FAE-8225-BC09F601C4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7" name="Rectangle 6">
            <a:extLst>
              <a:ext uri="{FF2B5EF4-FFF2-40B4-BE49-F238E27FC236}">
                <a16:creationId xmlns:a16="http://schemas.microsoft.com/office/drawing/2014/main" id="{1DA7A2F8-7BF0-4635-8DCB-CE7961366779}"/>
              </a:ext>
            </a:extLst>
          </p:cNvPr>
          <p:cNvSpPr/>
          <p:nvPr/>
        </p:nvSpPr>
        <p:spPr>
          <a:xfrm>
            <a:off x="1354974" y="2957252"/>
            <a:ext cx="2044931" cy="943495"/>
          </a:xfrm>
          <a:prstGeom prst="rect">
            <a:avLst/>
          </a:prstGeom>
          <a:solidFill>
            <a:schemeClr val="accent3">
              <a:alpha val="6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PLAN</a:t>
            </a:r>
          </a:p>
        </p:txBody>
      </p:sp>
    </p:spTree>
    <p:extLst>
      <p:ext uri="{BB962C8B-B14F-4D97-AF65-F5344CB8AC3E}">
        <p14:creationId xmlns:p14="http://schemas.microsoft.com/office/powerpoint/2010/main" val="800018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graphicEl>
                                              <a:dgm id="{79D9F5D4-41A5-4963-AE65-01D81ABF056A}"/>
                                            </p:graphicEl>
                                          </p:spTgt>
                                        </p:tgtEl>
                                        <p:attrNameLst>
                                          <p:attrName>style.visibility</p:attrName>
                                        </p:attrNameLst>
                                      </p:cBhvr>
                                      <p:to>
                                        <p:strVal val="visible"/>
                                      </p:to>
                                    </p:set>
                                    <p:animEffect transition="in" filter="fade">
                                      <p:cBhvr>
                                        <p:cTn id="7" dur="1000"/>
                                        <p:tgtEl>
                                          <p:spTgt spid="5">
                                            <p:graphicEl>
                                              <a:dgm id="{79D9F5D4-41A5-4963-AE65-01D81ABF056A}"/>
                                            </p:graphicEl>
                                          </p:spTgt>
                                        </p:tgtEl>
                                      </p:cBhvr>
                                    </p:animEffect>
                                    <p:anim calcmode="lin" valueType="num">
                                      <p:cBhvr>
                                        <p:cTn id="8" dur="1000" fill="hold"/>
                                        <p:tgtEl>
                                          <p:spTgt spid="5">
                                            <p:graphicEl>
                                              <a:dgm id="{79D9F5D4-41A5-4963-AE65-01D81ABF056A}"/>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79D9F5D4-41A5-4963-AE65-01D81ABF056A}"/>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graphicEl>
                                              <a:dgm id="{4934565C-E993-45F4-9E2F-2330B6CEE956}"/>
                                            </p:graphicEl>
                                          </p:spTgt>
                                        </p:tgtEl>
                                        <p:attrNameLst>
                                          <p:attrName>style.visibility</p:attrName>
                                        </p:attrNameLst>
                                      </p:cBhvr>
                                      <p:to>
                                        <p:strVal val="visible"/>
                                      </p:to>
                                    </p:set>
                                    <p:animEffect transition="in" filter="fade">
                                      <p:cBhvr>
                                        <p:cTn id="12" dur="1000"/>
                                        <p:tgtEl>
                                          <p:spTgt spid="5">
                                            <p:graphicEl>
                                              <a:dgm id="{4934565C-E993-45F4-9E2F-2330B6CEE956}"/>
                                            </p:graphicEl>
                                          </p:spTgt>
                                        </p:tgtEl>
                                      </p:cBhvr>
                                    </p:animEffect>
                                    <p:anim calcmode="lin" valueType="num">
                                      <p:cBhvr>
                                        <p:cTn id="13" dur="1000" fill="hold"/>
                                        <p:tgtEl>
                                          <p:spTgt spid="5">
                                            <p:graphicEl>
                                              <a:dgm id="{4934565C-E993-45F4-9E2F-2330B6CEE956}"/>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4934565C-E993-45F4-9E2F-2330B6CEE956}"/>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5">
                                            <p:graphicEl>
                                              <a:dgm id="{6E4A4F67-DD6A-4123-8086-3CD336DCA9C6}"/>
                                            </p:graphicEl>
                                          </p:spTgt>
                                        </p:tgtEl>
                                        <p:attrNameLst>
                                          <p:attrName>style.visibility</p:attrName>
                                        </p:attrNameLst>
                                      </p:cBhvr>
                                      <p:to>
                                        <p:strVal val="visible"/>
                                      </p:to>
                                    </p:set>
                                    <p:animEffect transition="in" filter="fade">
                                      <p:cBhvr>
                                        <p:cTn id="19" dur="1000"/>
                                        <p:tgtEl>
                                          <p:spTgt spid="5">
                                            <p:graphicEl>
                                              <a:dgm id="{6E4A4F67-DD6A-4123-8086-3CD336DCA9C6}"/>
                                            </p:graphicEl>
                                          </p:spTgt>
                                        </p:tgtEl>
                                      </p:cBhvr>
                                    </p:animEffect>
                                    <p:anim calcmode="lin" valueType="num">
                                      <p:cBhvr>
                                        <p:cTn id="20" dur="1000" fill="hold"/>
                                        <p:tgtEl>
                                          <p:spTgt spid="5">
                                            <p:graphicEl>
                                              <a:dgm id="{6E4A4F67-DD6A-4123-8086-3CD336DCA9C6}"/>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6E4A4F67-DD6A-4123-8086-3CD336DCA9C6}"/>
                                            </p:graphic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5">
                                            <p:graphicEl>
                                              <a:dgm id="{B3FF7176-C83B-4B3B-A854-FA9E85B72363}"/>
                                            </p:graphicEl>
                                          </p:spTgt>
                                        </p:tgtEl>
                                        <p:attrNameLst>
                                          <p:attrName>style.visibility</p:attrName>
                                        </p:attrNameLst>
                                      </p:cBhvr>
                                      <p:to>
                                        <p:strVal val="visible"/>
                                      </p:to>
                                    </p:set>
                                    <p:animEffect transition="in" filter="fade">
                                      <p:cBhvr>
                                        <p:cTn id="24" dur="1000"/>
                                        <p:tgtEl>
                                          <p:spTgt spid="5">
                                            <p:graphicEl>
                                              <a:dgm id="{B3FF7176-C83B-4B3B-A854-FA9E85B72363}"/>
                                            </p:graphicEl>
                                          </p:spTgt>
                                        </p:tgtEl>
                                      </p:cBhvr>
                                    </p:animEffect>
                                    <p:anim calcmode="lin" valueType="num">
                                      <p:cBhvr>
                                        <p:cTn id="25" dur="1000" fill="hold"/>
                                        <p:tgtEl>
                                          <p:spTgt spid="5">
                                            <p:graphicEl>
                                              <a:dgm id="{B3FF7176-C83B-4B3B-A854-FA9E85B72363}"/>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B3FF7176-C83B-4B3B-A854-FA9E85B72363}"/>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5">
                                            <p:graphicEl>
                                              <a:dgm id="{472EA82A-F1E5-442F-893A-49D2B9B03A0B}"/>
                                            </p:graphicEl>
                                          </p:spTgt>
                                        </p:tgtEl>
                                        <p:attrNameLst>
                                          <p:attrName>style.visibility</p:attrName>
                                        </p:attrNameLst>
                                      </p:cBhvr>
                                      <p:to>
                                        <p:strVal val="visible"/>
                                      </p:to>
                                    </p:set>
                                    <p:animEffect transition="in" filter="fade">
                                      <p:cBhvr>
                                        <p:cTn id="31" dur="1000"/>
                                        <p:tgtEl>
                                          <p:spTgt spid="5">
                                            <p:graphicEl>
                                              <a:dgm id="{472EA82A-F1E5-442F-893A-49D2B9B03A0B}"/>
                                            </p:graphicEl>
                                          </p:spTgt>
                                        </p:tgtEl>
                                      </p:cBhvr>
                                    </p:animEffect>
                                    <p:anim calcmode="lin" valueType="num">
                                      <p:cBhvr>
                                        <p:cTn id="32" dur="1000" fill="hold"/>
                                        <p:tgtEl>
                                          <p:spTgt spid="5">
                                            <p:graphicEl>
                                              <a:dgm id="{472EA82A-F1E5-442F-893A-49D2B9B03A0B}"/>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472EA82A-F1E5-442F-893A-49D2B9B03A0B}"/>
                                            </p:graphicEl>
                                          </p:spTgt>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5">
                                            <p:graphicEl>
                                              <a:dgm id="{513F8A53-2FF7-49F7-AAC6-04695937771C}"/>
                                            </p:graphicEl>
                                          </p:spTgt>
                                        </p:tgtEl>
                                        <p:attrNameLst>
                                          <p:attrName>style.visibility</p:attrName>
                                        </p:attrNameLst>
                                      </p:cBhvr>
                                      <p:to>
                                        <p:strVal val="visible"/>
                                      </p:to>
                                    </p:set>
                                    <p:animEffect transition="in" filter="fade">
                                      <p:cBhvr>
                                        <p:cTn id="36" dur="1000"/>
                                        <p:tgtEl>
                                          <p:spTgt spid="5">
                                            <p:graphicEl>
                                              <a:dgm id="{513F8A53-2FF7-49F7-AAC6-04695937771C}"/>
                                            </p:graphicEl>
                                          </p:spTgt>
                                        </p:tgtEl>
                                      </p:cBhvr>
                                    </p:animEffect>
                                    <p:anim calcmode="lin" valueType="num">
                                      <p:cBhvr>
                                        <p:cTn id="37" dur="1000" fill="hold"/>
                                        <p:tgtEl>
                                          <p:spTgt spid="5">
                                            <p:graphicEl>
                                              <a:dgm id="{513F8A53-2FF7-49F7-AAC6-04695937771C}"/>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513F8A53-2FF7-49F7-AAC6-04695937771C}"/>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5">
                                            <p:graphicEl>
                                              <a:dgm id="{BCD6CDFD-8DC7-4667-801A-AEF2744CAC21}"/>
                                            </p:graphicEl>
                                          </p:spTgt>
                                        </p:tgtEl>
                                        <p:attrNameLst>
                                          <p:attrName>style.visibility</p:attrName>
                                        </p:attrNameLst>
                                      </p:cBhvr>
                                      <p:to>
                                        <p:strVal val="visible"/>
                                      </p:to>
                                    </p:set>
                                    <p:animEffect transition="in" filter="fade">
                                      <p:cBhvr>
                                        <p:cTn id="43" dur="1000"/>
                                        <p:tgtEl>
                                          <p:spTgt spid="5">
                                            <p:graphicEl>
                                              <a:dgm id="{BCD6CDFD-8DC7-4667-801A-AEF2744CAC21}"/>
                                            </p:graphicEl>
                                          </p:spTgt>
                                        </p:tgtEl>
                                      </p:cBhvr>
                                    </p:animEffect>
                                    <p:anim calcmode="lin" valueType="num">
                                      <p:cBhvr>
                                        <p:cTn id="44" dur="1000" fill="hold"/>
                                        <p:tgtEl>
                                          <p:spTgt spid="5">
                                            <p:graphicEl>
                                              <a:dgm id="{BCD6CDFD-8DC7-4667-801A-AEF2744CAC21}"/>
                                            </p:graphicEl>
                                          </p:spTgt>
                                        </p:tgtEl>
                                        <p:attrNameLst>
                                          <p:attrName>ppt_x</p:attrName>
                                        </p:attrNameLst>
                                      </p:cBhvr>
                                      <p:tavLst>
                                        <p:tav tm="0">
                                          <p:val>
                                            <p:strVal val="#ppt_x"/>
                                          </p:val>
                                        </p:tav>
                                        <p:tav tm="100000">
                                          <p:val>
                                            <p:strVal val="#ppt_x"/>
                                          </p:val>
                                        </p:tav>
                                      </p:tavLst>
                                    </p:anim>
                                    <p:anim calcmode="lin" valueType="num">
                                      <p:cBhvr>
                                        <p:cTn id="45" dur="1000" fill="hold"/>
                                        <p:tgtEl>
                                          <p:spTgt spid="5">
                                            <p:graphicEl>
                                              <a:dgm id="{BCD6CDFD-8DC7-4667-801A-AEF2744CAC21}"/>
                                            </p:graphicEl>
                                          </p:spTgt>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5">
                                            <p:graphicEl>
                                              <a:dgm id="{F3BBE39A-863A-44D7-9432-DAFBA92AD48B}"/>
                                            </p:graphicEl>
                                          </p:spTgt>
                                        </p:tgtEl>
                                        <p:attrNameLst>
                                          <p:attrName>style.visibility</p:attrName>
                                        </p:attrNameLst>
                                      </p:cBhvr>
                                      <p:to>
                                        <p:strVal val="visible"/>
                                      </p:to>
                                    </p:set>
                                    <p:animEffect transition="in" filter="fade">
                                      <p:cBhvr>
                                        <p:cTn id="48" dur="1000"/>
                                        <p:tgtEl>
                                          <p:spTgt spid="5">
                                            <p:graphicEl>
                                              <a:dgm id="{F3BBE39A-863A-44D7-9432-DAFBA92AD48B}"/>
                                            </p:graphicEl>
                                          </p:spTgt>
                                        </p:tgtEl>
                                      </p:cBhvr>
                                    </p:animEffect>
                                    <p:anim calcmode="lin" valueType="num">
                                      <p:cBhvr>
                                        <p:cTn id="49" dur="1000" fill="hold"/>
                                        <p:tgtEl>
                                          <p:spTgt spid="5">
                                            <p:graphicEl>
                                              <a:dgm id="{F3BBE39A-863A-44D7-9432-DAFBA92AD48B}"/>
                                            </p:graphicEl>
                                          </p:spTgt>
                                        </p:tgtEl>
                                        <p:attrNameLst>
                                          <p:attrName>ppt_x</p:attrName>
                                        </p:attrNameLst>
                                      </p:cBhvr>
                                      <p:tavLst>
                                        <p:tav tm="0">
                                          <p:val>
                                            <p:strVal val="#ppt_x"/>
                                          </p:val>
                                        </p:tav>
                                        <p:tav tm="100000">
                                          <p:val>
                                            <p:strVal val="#ppt_x"/>
                                          </p:val>
                                        </p:tav>
                                      </p:tavLst>
                                    </p:anim>
                                    <p:anim calcmode="lin" valueType="num">
                                      <p:cBhvr>
                                        <p:cTn id="50" dur="1000" fill="hold"/>
                                        <p:tgtEl>
                                          <p:spTgt spid="5">
                                            <p:graphicEl>
                                              <a:dgm id="{F3BBE39A-863A-44D7-9432-DAFBA92AD48B}"/>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5">
                                            <p:graphicEl>
                                              <a:dgm id="{C8EBA3BE-7E19-4FBE-8A4D-272568A88777}"/>
                                            </p:graphicEl>
                                          </p:spTgt>
                                        </p:tgtEl>
                                        <p:attrNameLst>
                                          <p:attrName>style.visibility</p:attrName>
                                        </p:attrNameLst>
                                      </p:cBhvr>
                                      <p:to>
                                        <p:strVal val="visible"/>
                                      </p:to>
                                    </p:set>
                                    <p:animEffect transition="in" filter="fade">
                                      <p:cBhvr>
                                        <p:cTn id="55" dur="1000"/>
                                        <p:tgtEl>
                                          <p:spTgt spid="5">
                                            <p:graphicEl>
                                              <a:dgm id="{C8EBA3BE-7E19-4FBE-8A4D-272568A88777}"/>
                                            </p:graphicEl>
                                          </p:spTgt>
                                        </p:tgtEl>
                                      </p:cBhvr>
                                    </p:animEffect>
                                    <p:anim calcmode="lin" valueType="num">
                                      <p:cBhvr>
                                        <p:cTn id="56" dur="1000" fill="hold"/>
                                        <p:tgtEl>
                                          <p:spTgt spid="5">
                                            <p:graphicEl>
                                              <a:dgm id="{C8EBA3BE-7E19-4FBE-8A4D-272568A88777}"/>
                                            </p:graphicEl>
                                          </p:spTgt>
                                        </p:tgtEl>
                                        <p:attrNameLst>
                                          <p:attrName>ppt_x</p:attrName>
                                        </p:attrNameLst>
                                      </p:cBhvr>
                                      <p:tavLst>
                                        <p:tav tm="0">
                                          <p:val>
                                            <p:strVal val="#ppt_x"/>
                                          </p:val>
                                        </p:tav>
                                        <p:tav tm="100000">
                                          <p:val>
                                            <p:strVal val="#ppt_x"/>
                                          </p:val>
                                        </p:tav>
                                      </p:tavLst>
                                    </p:anim>
                                    <p:anim calcmode="lin" valueType="num">
                                      <p:cBhvr>
                                        <p:cTn id="57" dur="1000" fill="hold"/>
                                        <p:tgtEl>
                                          <p:spTgt spid="5">
                                            <p:graphicEl>
                                              <a:dgm id="{C8EBA3BE-7E19-4FBE-8A4D-272568A88777}"/>
                                            </p:graphicEl>
                                          </p:spTgt>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
                                            <p:graphicEl>
                                              <a:dgm id="{00B22AA5-B94C-487F-83D9-17F25AD651B2}"/>
                                            </p:graphicEl>
                                          </p:spTgt>
                                        </p:tgtEl>
                                        <p:attrNameLst>
                                          <p:attrName>style.visibility</p:attrName>
                                        </p:attrNameLst>
                                      </p:cBhvr>
                                      <p:to>
                                        <p:strVal val="visible"/>
                                      </p:to>
                                    </p:set>
                                    <p:animEffect transition="in" filter="fade">
                                      <p:cBhvr>
                                        <p:cTn id="60" dur="1000"/>
                                        <p:tgtEl>
                                          <p:spTgt spid="5">
                                            <p:graphicEl>
                                              <a:dgm id="{00B22AA5-B94C-487F-83D9-17F25AD651B2}"/>
                                            </p:graphicEl>
                                          </p:spTgt>
                                        </p:tgtEl>
                                      </p:cBhvr>
                                    </p:animEffect>
                                    <p:anim calcmode="lin" valueType="num">
                                      <p:cBhvr>
                                        <p:cTn id="61" dur="1000" fill="hold"/>
                                        <p:tgtEl>
                                          <p:spTgt spid="5">
                                            <p:graphicEl>
                                              <a:dgm id="{00B22AA5-B94C-487F-83D9-17F25AD651B2}"/>
                                            </p:graphicEl>
                                          </p:spTgt>
                                        </p:tgtEl>
                                        <p:attrNameLst>
                                          <p:attrName>ppt_x</p:attrName>
                                        </p:attrNameLst>
                                      </p:cBhvr>
                                      <p:tavLst>
                                        <p:tav tm="0">
                                          <p:val>
                                            <p:strVal val="#ppt_x"/>
                                          </p:val>
                                        </p:tav>
                                        <p:tav tm="100000">
                                          <p:val>
                                            <p:strVal val="#ppt_x"/>
                                          </p:val>
                                        </p:tav>
                                      </p:tavLst>
                                    </p:anim>
                                    <p:anim calcmode="lin" valueType="num">
                                      <p:cBhvr>
                                        <p:cTn id="62" dur="1000" fill="hold"/>
                                        <p:tgtEl>
                                          <p:spTgt spid="5">
                                            <p:graphicEl>
                                              <a:dgm id="{00B22AA5-B94C-487F-83D9-17F25AD651B2}"/>
                                            </p:graphic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5">
                                            <p:graphicEl>
                                              <a:dgm id="{1D2A5848-1F45-4A65-BDA1-891D628D1B22}"/>
                                            </p:graphicEl>
                                          </p:spTgt>
                                        </p:tgtEl>
                                        <p:attrNameLst>
                                          <p:attrName>style.visibility</p:attrName>
                                        </p:attrNameLst>
                                      </p:cBhvr>
                                      <p:to>
                                        <p:strVal val="visible"/>
                                      </p:to>
                                    </p:set>
                                    <p:animEffect transition="in" filter="fade">
                                      <p:cBhvr>
                                        <p:cTn id="67" dur="1000"/>
                                        <p:tgtEl>
                                          <p:spTgt spid="5">
                                            <p:graphicEl>
                                              <a:dgm id="{1D2A5848-1F45-4A65-BDA1-891D628D1B22}"/>
                                            </p:graphicEl>
                                          </p:spTgt>
                                        </p:tgtEl>
                                      </p:cBhvr>
                                    </p:animEffect>
                                    <p:anim calcmode="lin" valueType="num">
                                      <p:cBhvr>
                                        <p:cTn id="68" dur="1000" fill="hold"/>
                                        <p:tgtEl>
                                          <p:spTgt spid="5">
                                            <p:graphicEl>
                                              <a:dgm id="{1D2A5848-1F45-4A65-BDA1-891D628D1B22}"/>
                                            </p:graphicEl>
                                          </p:spTgt>
                                        </p:tgtEl>
                                        <p:attrNameLst>
                                          <p:attrName>ppt_x</p:attrName>
                                        </p:attrNameLst>
                                      </p:cBhvr>
                                      <p:tavLst>
                                        <p:tav tm="0">
                                          <p:val>
                                            <p:strVal val="#ppt_x"/>
                                          </p:val>
                                        </p:tav>
                                        <p:tav tm="100000">
                                          <p:val>
                                            <p:strVal val="#ppt_x"/>
                                          </p:val>
                                        </p:tav>
                                      </p:tavLst>
                                    </p:anim>
                                    <p:anim calcmode="lin" valueType="num">
                                      <p:cBhvr>
                                        <p:cTn id="69" dur="1000" fill="hold"/>
                                        <p:tgtEl>
                                          <p:spTgt spid="5">
                                            <p:graphicEl>
                                              <a:dgm id="{1D2A5848-1F45-4A65-BDA1-891D628D1B22}"/>
                                            </p:graphicEl>
                                          </p:spTgt>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5">
                                            <p:graphicEl>
                                              <a:dgm id="{AA01E7D0-B793-46D4-84FA-3B861F1472F2}"/>
                                            </p:graphicEl>
                                          </p:spTgt>
                                        </p:tgtEl>
                                        <p:attrNameLst>
                                          <p:attrName>style.visibility</p:attrName>
                                        </p:attrNameLst>
                                      </p:cBhvr>
                                      <p:to>
                                        <p:strVal val="visible"/>
                                      </p:to>
                                    </p:set>
                                    <p:animEffect transition="in" filter="fade">
                                      <p:cBhvr>
                                        <p:cTn id="72" dur="1000"/>
                                        <p:tgtEl>
                                          <p:spTgt spid="5">
                                            <p:graphicEl>
                                              <a:dgm id="{AA01E7D0-B793-46D4-84FA-3B861F1472F2}"/>
                                            </p:graphicEl>
                                          </p:spTgt>
                                        </p:tgtEl>
                                      </p:cBhvr>
                                    </p:animEffect>
                                    <p:anim calcmode="lin" valueType="num">
                                      <p:cBhvr>
                                        <p:cTn id="73" dur="1000" fill="hold"/>
                                        <p:tgtEl>
                                          <p:spTgt spid="5">
                                            <p:graphicEl>
                                              <a:dgm id="{AA01E7D0-B793-46D4-84FA-3B861F1472F2}"/>
                                            </p:graphicEl>
                                          </p:spTgt>
                                        </p:tgtEl>
                                        <p:attrNameLst>
                                          <p:attrName>ppt_x</p:attrName>
                                        </p:attrNameLst>
                                      </p:cBhvr>
                                      <p:tavLst>
                                        <p:tav tm="0">
                                          <p:val>
                                            <p:strVal val="#ppt_x"/>
                                          </p:val>
                                        </p:tav>
                                        <p:tav tm="100000">
                                          <p:val>
                                            <p:strVal val="#ppt_x"/>
                                          </p:val>
                                        </p:tav>
                                      </p:tavLst>
                                    </p:anim>
                                    <p:anim calcmode="lin" valueType="num">
                                      <p:cBhvr>
                                        <p:cTn id="74" dur="1000" fill="hold"/>
                                        <p:tgtEl>
                                          <p:spTgt spid="5">
                                            <p:graphicEl>
                                              <a:dgm id="{AA01E7D0-B793-46D4-84FA-3B861F1472F2}"/>
                                            </p:graphic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grpId="0" nodeType="clickEffect">
                                  <p:stCondLst>
                                    <p:cond delay="0"/>
                                  </p:stCondLst>
                                  <p:childTnLst>
                                    <p:set>
                                      <p:cBhvr>
                                        <p:cTn id="78" dur="1" fill="hold">
                                          <p:stCondLst>
                                            <p:cond delay="0"/>
                                          </p:stCondLst>
                                        </p:cTn>
                                        <p:tgtEl>
                                          <p:spTgt spid="5">
                                            <p:graphicEl>
                                              <a:dgm id="{56389D72-5853-415B-8DEC-156712B11677}"/>
                                            </p:graphicEl>
                                          </p:spTgt>
                                        </p:tgtEl>
                                        <p:attrNameLst>
                                          <p:attrName>style.visibility</p:attrName>
                                        </p:attrNameLst>
                                      </p:cBhvr>
                                      <p:to>
                                        <p:strVal val="visible"/>
                                      </p:to>
                                    </p:set>
                                    <p:animEffect transition="in" filter="fade">
                                      <p:cBhvr>
                                        <p:cTn id="79" dur="1000"/>
                                        <p:tgtEl>
                                          <p:spTgt spid="5">
                                            <p:graphicEl>
                                              <a:dgm id="{56389D72-5853-415B-8DEC-156712B11677}"/>
                                            </p:graphicEl>
                                          </p:spTgt>
                                        </p:tgtEl>
                                      </p:cBhvr>
                                    </p:animEffect>
                                    <p:anim calcmode="lin" valueType="num">
                                      <p:cBhvr>
                                        <p:cTn id="80" dur="1000" fill="hold"/>
                                        <p:tgtEl>
                                          <p:spTgt spid="5">
                                            <p:graphicEl>
                                              <a:dgm id="{56389D72-5853-415B-8DEC-156712B11677}"/>
                                            </p:graphicEl>
                                          </p:spTgt>
                                        </p:tgtEl>
                                        <p:attrNameLst>
                                          <p:attrName>ppt_x</p:attrName>
                                        </p:attrNameLst>
                                      </p:cBhvr>
                                      <p:tavLst>
                                        <p:tav tm="0">
                                          <p:val>
                                            <p:strVal val="#ppt_x"/>
                                          </p:val>
                                        </p:tav>
                                        <p:tav tm="100000">
                                          <p:val>
                                            <p:strVal val="#ppt_x"/>
                                          </p:val>
                                        </p:tav>
                                      </p:tavLst>
                                    </p:anim>
                                    <p:anim calcmode="lin" valueType="num">
                                      <p:cBhvr>
                                        <p:cTn id="81" dur="1000" fill="hold"/>
                                        <p:tgtEl>
                                          <p:spTgt spid="5">
                                            <p:graphicEl>
                                              <a:dgm id="{56389D72-5853-415B-8DEC-156712B11677}"/>
                                            </p:graphicEl>
                                          </p:spTgt>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5">
                                            <p:graphicEl>
                                              <a:dgm id="{9D3DF63C-89DE-4E04-86D8-817B4669E3E0}"/>
                                            </p:graphicEl>
                                          </p:spTgt>
                                        </p:tgtEl>
                                        <p:attrNameLst>
                                          <p:attrName>style.visibility</p:attrName>
                                        </p:attrNameLst>
                                      </p:cBhvr>
                                      <p:to>
                                        <p:strVal val="visible"/>
                                      </p:to>
                                    </p:set>
                                    <p:animEffect transition="in" filter="fade">
                                      <p:cBhvr>
                                        <p:cTn id="84" dur="1000"/>
                                        <p:tgtEl>
                                          <p:spTgt spid="5">
                                            <p:graphicEl>
                                              <a:dgm id="{9D3DF63C-89DE-4E04-86D8-817B4669E3E0}"/>
                                            </p:graphicEl>
                                          </p:spTgt>
                                        </p:tgtEl>
                                      </p:cBhvr>
                                    </p:animEffect>
                                    <p:anim calcmode="lin" valueType="num">
                                      <p:cBhvr>
                                        <p:cTn id="85" dur="1000" fill="hold"/>
                                        <p:tgtEl>
                                          <p:spTgt spid="5">
                                            <p:graphicEl>
                                              <a:dgm id="{9D3DF63C-89DE-4E04-86D8-817B4669E3E0}"/>
                                            </p:graphicEl>
                                          </p:spTgt>
                                        </p:tgtEl>
                                        <p:attrNameLst>
                                          <p:attrName>ppt_x</p:attrName>
                                        </p:attrNameLst>
                                      </p:cBhvr>
                                      <p:tavLst>
                                        <p:tav tm="0">
                                          <p:val>
                                            <p:strVal val="#ppt_x"/>
                                          </p:val>
                                        </p:tav>
                                        <p:tav tm="100000">
                                          <p:val>
                                            <p:strVal val="#ppt_x"/>
                                          </p:val>
                                        </p:tav>
                                      </p:tavLst>
                                    </p:anim>
                                    <p:anim calcmode="lin" valueType="num">
                                      <p:cBhvr>
                                        <p:cTn id="86" dur="1000" fill="hold"/>
                                        <p:tgtEl>
                                          <p:spTgt spid="5">
                                            <p:graphicEl>
                                              <a:dgm id="{9D3DF63C-89DE-4E04-86D8-817B4669E3E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9BA634-5368-457F-9469-3A41B6C9444D}"/>
              </a:ext>
            </a:extLst>
          </p:cNvPr>
          <p:cNvSpPr/>
          <p:nvPr/>
        </p:nvSpPr>
        <p:spPr>
          <a:xfrm>
            <a:off x="707320" y="3108252"/>
            <a:ext cx="6096000" cy="369332"/>
          </a:xfrm>
          <a:prstGeom prst="rect">
            <a:avLst/>
          </a:prstGeom>
        </p:spPr>
        <p:txBody>
          <a:bodyPr>
            <a:spAutoFit/>
          </a:bodyPr>
          <a:lstStyle/>
          <a:p>
            <a:pPr algn="just"/>
            <a:endParaRPr lang="en-US" dirty="0"/>
          </a:p>
        </p:txBody>
      </p:sp>
      <p:sp>
        <p:nvSpPr>
          <p:cNvPr id="11" name="Rectangle: Rounded Corners 10">
            <a:extLst>
              <a:ext uri="{FF2B5EF4-FFF2-40B4-BE49-F238E27FC236}">
                <a16:creationId xmlns:a16="http://schemas.microsoft.com/office/drawing/2014/main" id="{3D7EDAAA-9428-4423-9EBB-3318B1E95690}"/>
              </a:ext>
            </a:extLst>
          </p:cNvPr>
          <p:cNvSpPr/>
          <p:nvPr/>
        </p:nvSpPr>
        <p:spPr>
          <a:xfrm>
            <a:off x="8426066" y="2561532"/>
            <a:ext cx="900000" cy="720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Code mixing</a:t>
            </a:r>
          </a:p>
        </p:txBody>
      </p:sp>
      <p:cxnSp>
        <p:nvCxnSpPr>
          <p:cNvPr id="12" name="Straight Connector 11">
            <a:extLst>
              <a:ext uri="{FF2B5EF4-FFF2-40B4-BE49-F238E27FC236}">
                <a16:creationId xmlns:a16="http://schemas.microsoft.com/office/drawing/2014/main" id="{F02D5BE4-16B5-479A-B928-B19B66F0CC70}"/>
              </a:ext>
            </a:extLst>
          </p:cNvPr>
          <p:cNvCxnSpPr>
            <a:cxnSpLocks/>
            <a:endCxn id="11" idx="3"/>
          </p:cNvCxnSpPr>
          <p:nvPr/>
        </p:nvCxnSpPr>
        <p:spPr>
          <a:xfrm flipH="1" flipV="1">
            <a:off x="9326066" y="2921532"/>
            <a:ext cx="985744"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7" name="Rectangle: Rounded Corners 26">
            <a:extLst>
              <a:ext uri="{FF2B5EF4-FFF2-40B4-BE49-F238E27FC236}">
                <a16:creationId xmlns:a16="http://schemas.microsoft.com/office/drawing/2014/main" id="{7E837A0B-EC1F-42B6-982E-9B14FF836ACD}"/>
              </a:ext>
            </a:extLst>
          </p:cNvPr>
          <p:cNvSpPr/>
          <p:nvPr/>
        </p:nvSpPr>
        <p:spPr>
          <a:xfrm>
            <a:off x="206062" y="218942"/>
            <a:ext cx="3368411" cy="428252"/>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2800" dirty="0"/>
              <a:t>DiMorph</a:t>
            </a:r>
          </a:p>
        </p:txBody>
      </p:sp>
      <p:sp>
        <p:nvSpPr>
          <p:cNvPr id="29" name="Rectangle 28">
            <a:extLst>
              <a:ext uri="{FF2B5EF4-FFF2-40B4-BE49-F238E27FC236}">
                <a16:creationId xmlns:a16="http://schemas.microsoft.com/office/drawing/2014/main" id="{59A9A3FA-52EF-457E-AB53-FC022569147F}"/>
              </a:ext>
            </a:extLst>
          </p:cNvPr>
          <p:cNvSpPr/>
          <p:nvPr/>
        </p:nvSpPr>
        <p:spPr>
          <a:xfrm>
            <a:off x="475332" y="1952036"/>
            <a:ext cx="7745217" cy="2000548"/>
          </a:xfrm>
          <a:prstGeom prst="rect">
            <a:avLst/>
          </a:prstGeom>
        </p:spPr>
        <p:txBody>
          <a:bodyPr wrap="square">
            <a:spAutoFit/>
          </a:bodyPr>
          <a:lstStyle/>
          <a:p>
            <a:pPr algn="just"/>
            <a:r>
              <a:rPr lang="en-US" sz="2400" dirty="0"/>
              <a:t>MSA-Darija Identification: Detecting </a:t>
            </a:r>
            <a:r>
              <a:rPr lang="en-US" sz="2400" b="1" dirty="0"/>
              <a:t>Code-Mixing</a:t>
            </a:r>
            <a:r>
              <a:rPr lang="en-US" sz="2400" dirty="0"/>
              <a:t> Tokens in DiMorph through Analysis of Clitics in Darija and Stem in MSA. </a:t>
            </a:r>
          </a:p>
          <a:p>
            <a:pPr algn="just"/>
            <a:r>
              <a:rPr lang="en-US" sz="2400" dirty="0"/>
              <a:t>For example:</a:t>
            </a:r>
          </a:p>
          <a:p>
            <a:pPr marL="742950" lvl="1" indent="-285750" algn="just">
              <a:buFont typeface="Arial" panose="020B0604020202020204" pitchFamily="34" charset="0"/>
              <a:buChar char="•"/>
            </a:pPr>
            <a:r>
              <a:rPr lang="en-US" sz="2400" b="1" dirty="0"/>
              <a:t> غنستوردو /</a:t>
            </a:r>
            <a:r>
              <a:rPr lang="en-US" sz="2400" b="1" dirty="0" err="1"/>
              <a:t>ʁa</a:t>
            </a:r>
            <a:r>
              <a:rPr lang="en-US" sz="2400" b="1" dirty="0"/>
              <a:t>=</a:t>
            </a:r>
            <a:r>
              <a:rPr lang="en-US" sz="2400" b="1" dirty="0" err="1"/>
              <a:t>nstawrd</a:t>
            </a:r>
            <a:r>
              <a:rPr lang="en-US" sz="2400" b="1" dirty="0"/>
              <a:t>-u</a:t>
            </a:r>
            <a:r>
              <a:rPr lang="en-US" sz="2400" dirty="0"/>
              <a:t>ː</a:t>
            </a:r>
            <a:r>
              <a:rPr lang="en-US" sz="2400" b="1" dirty="0"/>
              <a:t>/  “We will import”.</a:t>
            </a:r>
          </a:p>
        </p:txBody>
      </p:sp>
      <p:sp>
        <p:nvSpPr>
          <p:cNvPr id="30" name="Rectangle: Rounded Corners 29">
            <a:extLst>
              <a:ext uri="{FF2B5EF4-FFF2-40B4-BE49-F238E27FC236}">
                <a16:creationId xmlns:a16="http://schemas.microsoft.com/office/drawing/2014/main" id="{B6B147D5-0CF3-4129-A7A3-F711BA9B4EDA}"/>
              </a:ext>
            </a:extLst>
          </p:cNvPr>
          <p:cNvSpPr/>
          <p:nvPr/>
        </p:nvSpPr>
        <p:spPr>
          <a:xfrm>
            <a:off x="567946" y="1065213"/>
            <a:ext cx="2613327" cy="6241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Postprocessing</a:t>
            </a:r>
          </a:p>
        </p:txBody>
      </p:sp>
      <p:sp>
        <p:nvSpPr>
          <p:cNvPr id="17" name="Rectangle: Rounded Corners 16">
            <a:extLst>
              <a:ext uri="{FF2B5EF4-FFF2-40B4-BE49-F238E27FC236}">
                <a16:creationId xmlns:a16="http://schemas.microsoft.com/office/drawing/2014/main" id="{13251AAF-DDB4-47E5-A915-34D4DCEB3041}"/>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20</a:t>
            </a:r>
          </a:p>
        </p:txBody>
      </p:sp>
      <p:grpSp>
        <p:nvGrpSpPr>
          <p:cNvPr id="21" name="Google Shape;704;p37">
            <a:extLst>
              <a:ext uri="{FF2B5EF4-FFF2-40B4-BE49-F238E27FC236}">
                <a16:creationId xmlns:a16="http://schemas.microsoft.com/office/drawing/2014/main" id="{FDC3801B-46CC-4A3D-A844-E1CD414D33F2}"/>
              </a:ext>
            </a:extLst>
          </p:cNvPr>
          <p:cNvGrpSpPr/>
          <p:nvPr/>
        </p:nvGrpSpPr>
        <p:grpSpPr>
          <a:xfrm>
            <a:off x="10104064" y="2511086"/>
            <a:ext cx="1352731" cy="966498"/>
            <a:chOff x="9373417" y="1654204"/>
            <a:chExt cx="1383760" cy="966498"/>
          </a:xfrm>
        </p:grpSpPr>
        <p:pic>
          <p:nvPicPr>
            <p:cNvPr id="22" name="Google Shape;705;p37" descr="Database">
              <a:extLst>
                <a:ext uri="{FF2B5EF4-FFF2-40B4-BE49-F238E27FC236}">
                  <a16:creationId xmlns:a16="http://schemas.microsoft.com/office/drawing/2014/main" id="{ED8C8AC0-299F-4A8C-BE35-3433DE17069E}"/>
                </a:ext>
              </a:extLst>
            </p:cNvPr>
            <p:cNvPicPr preferRelativeResize="0"/>
            <p:nvPr/>
          </p:nvPicPr>
          <p:blipFill rotWithShape="1">
            <a:blip r:embed="rId3">
              <a:alphaModFix/>
            </a:blip>
            <a:srcRect/>
            <a:stretch/>
          </p:blipFill>
          <p:spPr>
            <a:xfrm>
              <a:off x="9373417" y="1654204"/>
              <a:ext cx="850552" cy="827999"/>
            </a:xfrm>
            <a:prstGeom prst="rect">
              <a:avLst/>
            </a:prstGeom>
            <a:noFill/>
            <a:ln>
              <a:noFill/>
            </a:ln>
          </p:spPr>
        </p:pic>
        <p:sp>
          <p:nvSpPr>
            <p:cNvPr id="23" name="Google Shape;706;p37">
              <a:extLst>
                <a:ext uri="{FF2B5EF4-FFF2-40B4-BE49-F238E27FC236}">
                  <a16:creationId xmlns:a16="http://schemas.microsoft.com/office/drawing/2014/main" id="{8CF6DB68-0712-4C20-9ECF-6CA27A767514}"/>
                </a:ext>
              </a:extLst>
            </p:cNvPr>
            <p:cNvSpPr/>
            <p:nvPr/>
          </p:nvSpPr>
          <p:spPr>
            <a:xfrm>
              <a:off x="9456707" y="2343703"/>
              <a:ext cx="130047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Times New Roman"/>
                  <a:ea typeface="Times New Roman"/>
                  <a:cs typeface="Times New Roman"/>
                  <a:sym typeface="Times New Roman"/>
                </a:rPr>
                <a:t>MSA/</a:t>
              </a:r>
              <a:r>
                <a:rPr lang="en-US" sz="1200" dirty="0" err="1">
                  <a:solidFill>
                    <a:schemeClr val="dk1"/>
                  </a:solidFill>
                  <a:latin typeface="Times New Roman"/>
                  <a:ea typeface="Times New Roman"/>
                  <a:cs typeface="Times New Roman"/>
                  <a:sym typeface="Times New Roman"/>
                </a:rPr>
                <a:t>Darija</a:t>
              </a:r>
              <a:r>
                <a:rPr lang="en-US" sz="1200" dirty="0">
                  <a:solidFill>
                    <a:schemeClr val="dk1"/>
                  </a:solidFill>
                  <a:latin typeface="Times New Roman"/>
                  <a:ea typeface="Times New Roman"/>
                  <a:cs typeface="Times New Roman"/>
                  <a:sym typeface="Times New Roman"/>
                </a:rPr>
                <a:t>  LR</a:t>
              </a:r>
              <a:endParaRPr dirty="0"/>
            </a:p>
          </p:txBody>
        </p:sp>
      </p:grpSp>
    </p:spTree>
    <p:extLst>
      <p:ext uri="{BB962C8B-B14F-4D97-AF65-F5344CB8AC3E}">
        <p14:creationId xmlns:p14="http://schemas.microsoft.com/office/powerpoint/2010/main" val="187635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52" name="Google Shape;852;p41"/>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DiMorph</a:t>
            </a:r>
            <a:endParaRPr/>
          </a:p>
        </p:txBody>
      </p:sp>
      <p:sp>
        <p:nvSpPr>
          <p:cNvPr id="854" name="Google Shape;854;p41"/>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21</a:t>
            </a:r>
            <a:endParaRPr dirty="0"/>
          </a:p>
        </p:txBody>
      </p:sp>
      <p:sp>
        <p:nvSpPr>
          <p:cNvPr id="9" name="Rectangle: Rounded Corners 8">
            <a:extLst>
              <a:ext uri="{FF2B5EF4-FFF2-40B4-BE49-F238E27FC236}">
                <a16:creationId xmlns:a16="http://schemas.microsoft.com/office/drawing/2014/main" id="{BC84CB2C-B76D-4278-A104-0F4CBD6008C8}"/>
              </a:ext>
            </a:extLst>
          </p:cNvPr>
          <p:cNvSpPr/>
          <p:nvPr/>
        </p:nvSpPr>
        <p:spPr>
          <a:xfrm>
            <a:off x="567946" y="1065213"/>
            <a:ext cx="2613327" cy="6241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Postprocessing</a:t>
            </a:r>
          </a:p>
        </p:txBody>
      </p:sp>
      <p:sp>
        <p:nvSpPr>
          <p:cNvPr id="11" name="TextBox 10">
            <a:extLst>
              <a:ext uri="{FF2B5EF4-FFF2-40B4-BE49-F238E27FC236}">
                <a16:creationId xmlns:a16="http://schemas.microsoft.com/office/drawing/2014/main" id="{83DBFEBA-CFDF-433A-A824-1421051FC17C}"/>
              </a:ext>
            </a:extLst>
          </p:cNvPr>
          <p:cNvSpPr txBox="1"/>
          <p:nvPr/>
        </p:nvSpPr>
        <p:spPr>
          <a:xfrm>
            <a:off x="1638192" y="4381821"/>
            <a:ext cx="3872562" cy="1754326"/>
          </a:xfrm>
          <a:prstGeom prst="rect">
            <a:avLst/>
          </a:prstGeom>
          <a:noFill/>
        </p:spPr>
        <p:txBody>
          <a:bodyPr wrap="square" rtlCol="0">
            <a:spAutoFit/>
          </a:bodyPr>
          <a:lstStyle/>
          <a:p>
            <a:pPr marL="285750" indent="-285750">
              <a:buFont typeface="Arial" panose="020B0604020202020204" pitchFamily="34" charset="0"/>
              <a:buChar char="•"/>
            </a:pPr>
            <a:r>
              <a:rPr lang="ar-DZ" sz="3600" dirty="0">
                <a:latin typeface="+mj-lt"/>
              </a:rPr>
              <a:t>ر</a:t>
            </a:r>
            <a:r>
              <a:rPr lang="ar-DZ" sz="3600" dirty="0">
                <a:solidFill>
                  <a:srgbClr val="FF0000"/>
                </a:solidFill>
                <a:latin typeface="+mj-lt"/>
              </a:rPr>
              <a:t>ا</a:t>
            </a:r>
            <a:r>
              <a:rPr lang="ar-DZ" sz="3600" dirty="0">
                <a:latin typeface="+mj-lt"/>
              </a:rPr>
              <a:t>س</a:t>
            </a:r>
            <a:r>
              <a:rPr lang="en-US" sz="3600" dirty="0">
                <a:latin typeface="+mj-lt"/>
              </a:rPr>
              <a:t> /</a:t>
            </a:r>
            <a:r>
              <a:rPr lang="en-US" sz="3600" dirty="0" err="1">
                <a:latin typeface="+mj-lt"/>
              </a:rPr>
              <a:t>ra:s</a:t>
            </a:r>
            <a:r>
              <a:rPr lang="en-US" sz="3600" dirty="0">
                <a:latin typeface="+mj-lt"/>
              </a:rPr>
              <a:t>/</a:t>
            </a:r>
          </a:p>
          <a:p>
            <a:pPr marL="285750" indent="-285750">
              <a:buFont typeface="Arial" panose="020B0604020202020204" pitchFamily="34" charset="0"/>
              <a:buChar char="•"/>
            </a:pPr>
            <a:r>
              <a:rPr lang="ar-DZ" sz="3600" dirty="0">
                <a:latin typeface="+mj-lt"/>
              </a:rPr>
              <a:t>ر</a:t>
            </a:r>
            <a:r>
              <a:rPr lang="ar-DZ" sz="3600" dirty="0">
                <a:solidFill>
                  <a:srgbClr val="FF0000"/>
                </a:solidFill>
                <a:latin typeface="+mj-lt"/>
              </a:rPr>
              <a:t>ء</a:t>
            </a:r>
            <a:r>
              <a:rPr lang="ar-DZ" sz="3600" dirty="0">
                <a:latin typeface="+mj-lt"/>
              </a:rPr>
              <a:t>س</a:t>
            </a:r>
            <a:r>
              <a:rPr lang="en-US" sz="3600" dirty="0">
                <a:latin typeface="+mj-lt"/>
              </a:rPr>
              <a:t> /</a:t>
            </a:r>
            <a:r>
              <a:rPr lang="en-US" sz="3600" dirty="0" err="1">
                <a:latin typeface="+mj-lt"/>
              </a:rPr>
              <a:t>raas</a:t>
            </a:r>
            <a:r>
              <a:rPr lang="en-US" sz="3600" dirty="0">
                <a:latin typeface="+mj-lt"/>
              </a:rPr>
              <a:t>/</a:t>
            </a:r>
          </a:p>
          <a:p>
            <a:r>
              <a:rPr lang="en-US" sz="3600" dirty="0">
                <a:latin typeface="+mj-lt"/>
              </a:rPr>
              <a:t>    ‘Head’</a:t>
            </a:r>
          </a:p>
        </p:txBody>
      </p:sp>
      <p:sp>
        <p:nvSpPr>
          <p:cNvPr id="2" name="Right Brace 1">
            <a:extLst>
              <a:ext uri="{FF2B5EF4-FFF2-40B4-BE49-F238E27FC236}">
                <a16:creationId xmlns:a16="http://schemas.microsoft.com/office/drawing/2014/main" id="{3861CA5F-19D8-4CC0-97CA-C889CE63A240}"/>
              </a:ext>
            </a:extLst>
          </p:cNvPr>
          <p:cNvSpPr/>
          <p:nvPr/>
        </p:nvSpPr>
        <p:spPr>
          <a:xfrm>
            <a:off x="5000030" y="3456946"/>
            <a:ext cx="512064" cy="3182112"/>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9D1DABBA-B8C3-42B8-8EA3-963974ACA888}"/>
              </a:ext>
            </a:extLst>
          </p:cNvPr>
          <p:cNvSpPr/>
          <p:nvPr/>
        </p:nvSpPr>
        <p:spPr>
          <a:xfrm>
            <a:off x="6359965" y="4658820"/>
            <a:ext cx="2348848" cy="1200329"/>
          </a:xfrm>
          <a:prstGeom prst="rect">
            <a:avLst/>
          </a:prstGeom>
        </p:spPr>
        <p:txBody>
          <a:bodyPr wrap="none">
            <a:spAutoFit/>
          </a:bodyPr>
          <a:lstStyle/>
          <a:p>
            <a:r>
              <a:rPr lang="ar-DZ" sz="3600" dirty="0"/>
              <a:t>ر</a:t>
            </a:r>
            <a:r>
              <a:rPr lang="ar-DZ" sz="3600" dirty="0">
                <a:solidFill>
                  <a:srgbClr val="FF0000"/>
                </a:solidFill>
              </a:rPr>
              <a:t>أ</a:t>
            </a:r>
            <a:r>
              <a:rPr lang="ar-DZ" sz="3600" dirty="0"/>
              <a:t>س</a:t>
            </a:r>
            <a:r>
              <a:rPr lang="en-US" sz="3600" dirty="0"/>
              <a:t>  /</a:t>
            </a:r>
            <a:r>
              <a:rPr lang="en-US" sz="3600" dirty="0" err="1"/>
              <a:t>raa:s</a:t>
            </a:r>
            <a:r>
              <a:rPr lang="en-US" sz="3600" dirty="0"/>
              <a:t>/</a:t>
            </a:r>
          </a:p>
          <a:p>
            <a:r>
              <a:rPr lang="en-US" sz="3600" dirty="0"/>
              <a:t>    ‘Head’</a:t>
            </a:r>
          </a:p>
        </p:txBody>
      </p:sp>
      <p:sp>
        <p:nvSpPr>
          <p:cNvPr id="5" name="Rectangle 4">
            <a:extLst>
              <a:ext uri="{FF2B5EF4-FFF2-40B4-BE49-F238E27FC236}">
                <a16:creationId xmlns:a16="http://schemas.microsoft.com/office/drawing/2014/main" id="{97786678-DA4D-4AB8-8BD7-C0437171AF3C}"/>
              </a:ext>
            </a:extLst>
          </p:cNvPr>
          <p:cNvSpPr/>
          <p:nvPr/>
        </p:nvSpPr>
        <p:spPr>
          <a:xfrm>
            <a:off x="567946" y="1939318"/>
            <a:ext cx="10752326" cy="1200329"/>
          </a:xfrm>
          <a:prstGeom prst="rect">
            <a:avLst/>
          </a:prstGeom>
        </p:spPr>
        <p:txBody>
          <a:bodyPr wrap="square">
            <a:spAutoFit/>
          </a:bodyPr>
          <a:lstStyle/>
          <a:p>
            <a:r>
              <a:rPr lang="en-US" sz="2400" b="1" dirty="0">
                <a:solidFill>
                  <a:schemeClr val="dk1"/>
                </a:solidFill>
                <a:latin typeface="Times New Roman"/>
                <a:ea typeface="Times New Roman"/>
                <a:cs typeface="Times New Roman"/>
                <a:sym typeface="Times New Roman"/>
              </a:rPr>
              <a:t>Orthographic Variation</a:t>
            </a:r>
            <a:endParaRPr lang="en-US" sz="2400" b="1" dirty="0"/>
          </a:p>
          <a:p>
            <a:pPr marL="342900" indent="-342900">
              <a:buFont typeface="Arial" panose="020B0604020202020204" pitchFamily="34" charset="0"/>
              <a:buChar char="•"/>
            </a:pPr>
            <a:r>
              <a:rPr lang="en-US" sz="2400" dirty="0"/>
              <a:t>Standardize written forms according to orthographic rules, ensuring that spelling variations are unified into a single, consistent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3" name="Google Shape;886;p44"/>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22</a:t>
            </a:r>
            <a:endParaRPr dirty="0"/>
          </a:p>
        </p:txBody>
      </p:sp>
      <p:graphicFrame>
        <p:nvGraphicFramePr>
          <p:cNvPr id="5" name="Tableau 4"/>
          <p:cNvGraphicFramePr>
            <a:graphicFrameLocks noGrp="1"/>
          </p:cNvGraphicFramePr>
          <p:nvPr>
            <p:extLst>
              <p:ext uri="{D42A27DB-BD31-4B8C-83A1-F6EECF244321}">
                <p14:modId xmlns:p14="http://schemas.microsoft.com/office/powerpoint/2010/main" val="1110074515"/>
              </p:ext>
            </p:extLst>
          </p:nvPr>
        </p:nvGraphicFramePr>
        <p:xfrm>
          <a:off x="714250" y="4136116"/>
          <a:ext cx="10230290" cy="2022002"/>
        </p:xfrm>
        <a:graphic>
          <a:graphicData uri="http://schemas.openxmlformats.org/drawingml/2006/table">
            <a:tbl>
              <a:tblPr firstRow="1" bandRow="1">
                <a:tableStyleId>{BDBED569-4797-4DF1-A0F4-6AAB3CD982D8}</a:tableStyleId>
              </a:tblPr>
              <a:tblGrid>
                <a:gridCol w="5448806">
                  <a:extLst>
                    <a:ext uri="{9D8B030D-6E8A-4147-A177-3AD203B41FA5}">
                      <a16:colId xmlns:a16="http://schemas.microsoft.com/office/drawing/2014/main" val="418204550"/>
                    </a:ext>
                  </a:extLst>
                </a:gridCol>
                <a:gridCol w="1761900">
                  <a:extLst>
                    <a:ext uri="{9D8B030D-6E8A-4147-A177-3AD203B41FA5}">
                      <a16:colId xmlns:a16="http://schemas.microsoft.com/office/drawing/2014/main" val="2129741933"/>
                    </a:ext>
                  </a:extLst>
                </a:gridCol>
                <a:gridCol w="1511027">
                  <a:extLst>
                    <a:ext uri="{9D8B030D-6E8A-4147-A177-3AD203B41FA5}">
                      <a16:colId xmlns:a16="http://schemas.microsoft.com/office/drawing/2014/main" val="3219084127"/>
                    </a:ext>
                  </a:extLst>
                </a:gridCol>
                <a:gridCol w="1508557">
                  <a:extLst>
                    <a:ext uri="{9D8B030D-6E8A-4147-A177-3AD203B41FA5}">
                      <a16:colId xmlns:a16="http://schemas.microsoft.com/office/drawing/2014/main" val="598366258"/>
                    </a:ext>
                  </a:extLst>
                </a:gridCol>
              </a:tblGrid>
              <a:tr h="1011001">
                <a:tc>
                  <a:txBody>
                    <a:bodyPr/>
                    <a:lstStyle/>
                    <a:p>
                      <a:pPr algn="ctr"/>
                      <a:r>
                        <a:rPr lang="en-GB" sz="2000" dirty="0"/>
                        <a:t>DiMorph using </a:t>
                      </a:r>
                    </a:p>
                  </a:txBody>
                  <a:tcPr anchor="ctr"/>
                </a:tc>
                <a:tc>
                  <a:txBody>
                    <a:bodyPr/>
                    <a:lstStyle/>
                    <a:p>
                      <a:pPr algn="ctr"/>
                      <a:r>
                        <a:rPr lang="en-GB" sz="2000" dirty="0"/>
                        <a:t>Total Tokens</a:t>
                      </a:r>
                    </a:p>
                  </a:txBody>
                  <a:tcPr anchor="ctr"/>
                </a:tc>
                <a:tc>
                  <a:txBody>
                    <a:bodyPr/>
                    <a:lstStyle/>
                    <a:p>
                      <a:pPr algn="ctr"/>
                      <a:r>
                        <a:rPr lang="en-GB" sz="2000" dirty="0"/>
                        <a:t>INV rate</a:t>
                      </a:r>
                    </a:p>
                  </a:txBody>
                  <a:tcPr anchor="ctr"/>
                </a:tc>
                <a:tc>
                  <a:txBody>
                    <a:bodyPr/>
                    <a:lstStyle/>
                    <a:p>
                      <a:pPr algn="ctr"/>
                      <a:r>
                        <a:rPr lang="en-GB" sz="2000" dirty="0"/>
                        <a:t>OOV rate</a:t>
                      </a:r>
                    </a:p>
                  </a:txBody>
                  <a:tcPr anchor="ctr"/>
                </a:tc>
                <a:extLst>
                  <a:ext uri="{0D108BD9-81ED-4DB2-BD59-A6C34878D82A}">
                    <a16:rowId xmlns:a16="http://schemas.microsoft.com/office/drawing/2014/main" val="3631174074"/>
                  </a:ext>
                </a:extLst>
              </a:tr>
              <a:tr h="1011001">
                <a:tc>
                  <a:txBody>
                    <a:bodyPr/>
                    <a:lstStyle/>
                    <a:p>
                      <a:pPr algn="l"/>
                      <a:r>
                        <a:rPr lang="en-GB" sz="2000" dirty="0"/>
                        <a:t>With Preprocessing and Postprocessing</a:t>
                      </a:r>
                    </a:p>
                  </a:txBody>
                  <a:tcPr anchor="ctr"/>
                </a:tc>
                <a:tc>
                  <a:txBody>
                    <a:bodyPr/>
                    <a:lstStyle/>
                    <a:p>
                      <a:pPr algn="ctr"/>
                      <a:r>
                        <a:rPr lang="en-GB" sz="2000" dirty="0"/>
                        <a:t>105 064</a:t>
                      </a:r>
                    </a:p>
                  </a:txBody>
                  <a:tcPr anchor="ctr"/>
                </a:tc>
                <a:tc>
                  <a:txBody>
                    <a:bodyPr/>
                    <a:lstStyle/>
                    <a:p>
                      <a:pPr algn="ctr"/>
                      <a:r>
                        <a:rPr lang="en-GB" sz="2000" b="1" dirty="0"/>
                        <a:t>96%</a:t>
                      </a:r>
                    </a:p>
                  </a:txBody>
                  <a:tcPr anchor="ctr"/>
                </a:tc>
                <a:tc>
                  <a:txBody>
                    <a:bodyPr/>
                    <a:lstStyle/>
                    <a:p>
                      <a:pPr algn="ctr"/>
                      <a:r>
                        <a:rPr lang="en-GB" sz="2000" dirty="0"/>
                        <a:t>3,95%</a:t>
                      </a:r>
                    </a:p>
                  </a:txBody>
                  <a:tcPr anchor="ctr"/>
                </a:tc>
                <a:extLst>
                  <a:ext uri="{0D108BD9-81ED-4DB2-BD59-A6C34878D82A}">
                    <a16:rowId xmlns:a16="http://schemas.microsoft.com/office/drawing/2014/main" val="1453071459"/>
                  </a:ext>
                </a:extLst>
              </a:tr>
            </a:tbl>
          </a:graphicData>
        </a:graphic>
      </p:graphicFrame>
      <p:sp>
        <p:nvSpPr>
          <p:cNvPr id="6" name="Google Shape;873;p43"/>
          <p:cNvSpPr/>
          <p:nvPr/>
        </p:nvSpPr>
        <p:spPr>
          <a:xfrm>
            <a:off x="358462" y="3713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800" dirty="0">
                <a:solidFill>
                  <a:schemeClr val="dk1"/>
                </a:solidFill>
                <a:latin typeface="Calibri" panose="020F0502020204030204" pitchFamily="34" charset="0"/>
                <a:ea typeface="Calibri"/>
                <a:cs typeface="Calibri" panose="020F0502020204030204" pitchFamily="34" charset="0"/>
                <a:sym typeface="Calibri"/>
              </a:rPr>
              <a:t>Results &amp; discussion</a:t>
            </a:r>
            <a:endParaRPr lang="en-US" sz="2800" dirty="0">
              <a:latin typeface="Calibri" panose="020F0502020204030204" pitchFamily="34" charset="0"/>
              <a:cs typeface="Calibri" panose="020F0502020204030204" pitchFamily="34" charset="0"/>
            </a:endParaRPr>
          </a:p>
        </p:txBody>
      </p:sp>
      <p:sp>
        <p:nvSpPr>
          <p:cNvPr id="8" name="Google Shape;590;p34">
            <a:extLst>
              <a:ext uri="{FF2B5EF4-FFF2-40B4-BE49-F238E27FC236}">
                <a16:creationId xmlns:a16="http://schemas.microsoft.com/office/drawing/2014/main" id="{D7BBBFFC-BB08-47F2-9D9A-F5BEAB5BBF19}"/>
              </a:ext>
            </a:extLst>
          </p:cNvPr>
          <p:cNvSpPr/>
          <p:nvPr/>
        </p:nvSpPr>
        <p:spPr>
          <a:xfrm>
            <a:off x="567946" y="1065213"/>
            <a:ext cx="3006527" cy="624102"/>
          </a:xfrm>
          <a:prstGeom prst="roundRect">
            <a:avLst>
              <a:gd name="adj" fmla="val 16667"/>
            </a:avLst>
          </a:prstGeom>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Evaluation</a:t>
            </a:r>
            <a:endParaRPr dirty="0"/>
          </a:p>
        </p:txBody>
      </p:sp>
      <p:sp>
        <p:nvSpPr>
          <p:cNvPr id="7" name="TextBox 6">
            <a:extLst>
              <a:ext uri="{FF2B5EF4-FFF2-40B4-BE49-F238E27FC236}">
                <a16:creationId xmlns:a16="http://schemas.microsoft.com/office/drawing/2014/main" id="{389343F8-DCB7-4EF8-BAAC-B1531F6EB484}"/>
              </a:ext>
            </a:extLst>
          </p:cNvPr>
          <p:cNvSpPr txBox="1"/>
          <p:nvPr/>
        </p:nvSpPr>
        <p:spPr>
          <a:xfrm>
            <a:off x="567946" y="2506442"/>
            <a:ext cx="11264390" cy="707886"/>
          </a:xfrm>
          <a:prstGeom prst="rect">
            <a:avLst/>
          </a:prstGeom>
          <a:noFill/>
        </p:spPr>
        <p:txBody>
          <a:bodyPr wrap="square" rtlCol="0">
            <a:spAutoFit/>
          </a:bodyPr>
          <a:lstStyle/>
          <a:p>
            <a:pPr marL="285750" indent="-285750">
              <a:buFont typeface="Arial" panose="020B0604020202020204" pitchFamily="34" charset="0"/>
              <a:buChar char="•"/>
            </a:pPr>
            <a:r>
              <a:rPr lang="en-GB" sz="2000" b="1" dirty="0">
                <a:latin typeface="Calibri" panose="020F0502020204030204" pitchFamily="34" charset="0"/>
                <a:cs typeface="Calibri" panose="020F0502020204030204" pitchFamily="34" charset="0"/>
              </a:rPr>
              <a:t>INV Rate (In-Vocabulary Rate): </a:t>
            </a:r>
            <a:r>
              <a:rPr lang="en-GB" sz="2000" dirty="0">
                <a:latin typeface="Calibri" panose="020F0502020204030204" pitchFamily="34" charset="0"/>
                <a:cs typeface="Calibri" panose="020F0502020204030204" pitchFamily="34" charset="0"/>
              </a:rPr>
              <a:t>Measures the percentage of tokens successfully analyzed by the system. </a:t>
            </a:r>
          </a:p>
          <a:p>
            <a:pPr marL="285750" indent="-285750">
              <a:buFont typeface="Arial" panose="020B0604020202020204" pitchFamily="34" charset="0"/>
              <a:buChar char="•"/>
            </a:pPr>
            <a:r>
              <a:rPr lang="en-GB" sz="2000" b="1" dirty="0">
                <a:latin typeface="Calibri" panose="020F0502020204030204" pitchFamily="34" charset="0"/>
                <a:cs typeface="Calibri" panose="020F0502020204030204" pitchFamily="34" charset="0"/>
              </a:rPr>
              <a:t>OOV Rate (Out-of-Vocabulary Rate): </a:t>
            </a:r>
            <a:r>
              <a:rPr lang="en-GB" sz="2000" dirty="0">
                <a:latin typeface="Calibri" panose="020F0502020204030204" pitchFamily="34" charset="0"/>
                <a:cs typeface="Calibri" panose="020F0502020204030204" pitchFamily="34" charset="0"/>
              </a:rPr>
              <a:t>Measures the percentage of tokens the system could not analyze. </a:t>
            </a:r>
          </a:p>
        </p:txBody>
      </p:sp>
    </p:spTree>
    <p:extLst>
      <p:ext uri="{BB962C8B-B14F-4D97-AF65-F5344CB8AC3E}">
        <p14:creationId xmlns:p14="http://schemas.microsoft.com/office/powerpoint/2010/main" val="88582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3" name="Google Shape;886;p44"/>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22</a:t>
            </a:r>
            <a:endParaRPr dirty="0"/>
          </a:p>
        </p:txBody>
      </p:sp>
      <p:sp>
        <p:nvSpPr>
          <p:cNvPr id="6" name="Google Shape;873;p43"/>
          <p:cNvSpPr/>
          <p:nvPr/>
        </p:nvSpPr>
        <p:spPr>
          <a:xfrm>
            <a:off x="358462" y="3713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2800" dirty="0">
                <a:solidFill>
                  <a:schemeClr val="dk1"/>
                </a:solidFill>
                <a:latin typeface="Calibri" panose="020F0502020204030204" pitchFamily="34" charset="0"/>
                <a:ea typeface="Calibri"/>
                <a:cs typeface="Calibri" panose="020F0502020204030204" pitchFamily="34" charset="0"/>
                <a:sym typeface="Calibri"/>
              </a:rPr>
              <a:t>Results &amp; discussion</a:t>
            </a:r>
            <a:endParaRPr lang="en-US" sz="2800" dirty="0">
              <a:latin typeface="Calibri" panose="020F0502020204030204" pitchFamily="34" charset="0"/>
              <a:cs typeface="Calibri" panose="020F0502020204030204" pitchFamily="34" charset="0"/>
            </a:endParaRPr>
          </a:p>
        </p:txBody>
      </p:sp>
      <p:sp>
        <p:nvSpPr>
          <p:cNvPr id="8" name="Google Shape;590;p34">
            <a:extLst>
              <a:ext uri="{FF2B5EF4-FFF2-40B4-BE49-F238E27FC236}">
                <a16:creationId xmlns:a16="http://schemas.microsoft.com/office/drawing/2014/main" id="{D7BBBFFC-BB08-47F2-9D9A-F5BEAB5BBF19}"/>
              </a:ext>
            </a:extLst>
          </p:cNvPr>
          <p:cNvSpPr/>
          <p:nvPr/>
        </p:nvSpPr>
        <p:spPr>
          <a:xfrm>
            <a:off x="567946" y="1065213"/>
            <a:ext cx="3006527" cy="624102"/>
          </a:xfrm>
          <a:prstGeom prst="roundRect">
            <a:avLst>
              <a:gd name="adj" fmla="val 16667"/>
            </a:avLst>
          </a:prstGeom>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Evaluation</a:t>
            </a:r>
            <a:endParaRPr dirty="0"/>
          </a:p>
        </p:txBody>
      </p:sp>
    </p:spTree>
    <p:extLst>
      <p:ext uri="{BB962C8B-B14F-4D97-AF65-F5344CB8AC3E}">
        <p14:creationId xmlns:p14="http://schemas.microsoft.com/office/powerpoint/2010/main" val="403983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3" name="Google Shape;886;p44"/>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23</a:t>
            </a:r>
            <a:endParaRPr dirty="0"/>
          </a:p>
        </p:txBody>
      </p:sp>
      <p:sp>
        <p:nvSpPr>
          <p:cNvPr id="7" name="Rectangle: Rounded Corners 6">
            <a:extLst>
              <a:ext uri="{FF2B5EF4-FFF2-40B4-BE49-F238E27FC236}">
                <a16:creationId xmlns:a16="http://schemas.microsoft.com/office/drawing/2014/main" id="{AE74E20E-FA82-4B92-BA87-7E16C239CCFE}"/>
              </a:ext>
            </a:extLst>
          </p:cNvPr>
          <p:cNvSpPr/>
          <p:nvPr/>
        </p:nvSpPr>
        <p:spPr>
          <a:xfrm>
            <a:off x="567946" y="1065213"/>
            <a:ext cx="5528054" cy="6241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DiMorph's Analysis Capacity</a:t>
            </a:r>
          </a:p>
        </p:txBody>
      </p:sp>
      <p:sp>
        <p:nvSpPr>
          <p:cNvPr id="8" name="Rectangle 7">
            <a:extLst>
              <a:ext uri="{FF2B5EF4-FFF2-40B4-BE49-F238E27FC236}">
                <a16:creationId xmlns:a16="http://schemas.microsoft.com/office/drawing/2014/main" id="{B2088CBF-6965-404E-95C5-BD14F1815732}"/>
              </a:ext>
            </a:extLst>
          </p:cNvPr>
          <p:cNvSpPr/>
          <p:nvPr/>
        </p:nvSpPr>
        <p:spPr>
          <a:xfrm>
            <a:off x="402336" y="2228671"/>
            <a:ext cx="10204704" cy="1692771"/>
          </a:xfrm>
          <a:prstGeom prst="rect">
            <a:avLst/>
          </a:prstGeom>
        </p:spPr>
        <p:txBody>
          <a:bodyPr wrap="square">
            <a:spAutoFit/>
          </a:bodyPr>
          <a:lstStyle/>
          <a:p>
            <a:r>
              <a:rPr lang="en-US" sz="3200" dirty="0"/>
              <a:t>Average Analyses per Token:</a:t>
            </a:r>
          </a:p>
          <a:p>
            <a:pPr marL="742950" lvl="1" indent="-285750">
              <a:buFont typeface="Arial" panose="020B0604020202020204" pitchFamily="34" charset="0"/>
              <a:buChar char="•"/>
            </a:pPr>
            <a:r>
              <a:rPr lang="en-US" sz="2400" dirty="0"/>
              <a:t>DiMorph provides, on average, 2.45 possible analyses for each token. </a:t>
            </a:r>
          </a:p>
          <a:p>
            <a:pPr marL="742950" lvl="1" indent="-285750">
              <a:buFont typeface="Arial" panose="020B0604020202020204" pitchFamily="34" charset="0"/>
              <a:buChar char="•"/>
            </a:pPr>
            <a:r>
              <a:rPr lang="en-US" sz="2400" dirty="0"/>
              <a:t>This metric highlights the system's current capability to generate multiple solutions per token, indicating flexibility in interpretation.</a:t>
            </a:r>
          </a:p>
        </p:txBody>
      </p:sp>
      <p:sp>
        <p:nvSpPr>
          <p:cNvPr id="9" name="Rectangle 8">
            <a:extLst>
              <a:ext uri="{FF2B5EF4-FFF2-40B4-BE49-F238E27FC236}">
                <a16:creationId xmlns:a16="http://schemas.microsoft.com/office/drawing/2014/main" id="{7195C2C6-138A-42AE-85EE-92BA6AFE0349}"/>
              </a:ext>
            </a:extLst>
          </p:cNvPr>
          <p:cNvSpPr/>
          <p:nvPr/>
        </p:nvSpPr>
        <p:spPr>
          <a:xfrm>
            <a:off x="567946" y="4319399"/>
            <a:ext cx="10204704" cy="1692771"/>
          </a:xfrm>
          <a:prstGeom prst="rect">
            <a:avLst/>
          </a:prstGeom>
        </p:spPr>
        <p:txBody>
          <a:bodyPr wrap="square">
            <a:spAutoFit/>
          </a:bodyPr>
          <a:lstStyle/>
          <a:p>
            <a:r>
              <a:rPr lang="en-US" sz="3200" dirty="0"/>
              <a:t>Challenges: </a:t>
            </a:r>
          </a:p>
          <a:p>
            <a:pPr marL="742950" lvl="1" indent="-285750">
              <a:buFont typeface="Arial" panose="020B0604020202020204" pitchFamily="34" charset="0"/>
              <a:buChar char="•"/>
            </a:pPr>
            <a:r>
              <a:rPr lang="en-US" sz="2400" dirty="0"/>
              <a:t>Out-of-Context Issue: While DiMorph generates multiple analyses, it often lacks the ability to determine the correct analysis in context, leading to potential ambiguity.</a:t>
            </a:r>
          </a:p>
        </p:txBody>
      </p:sp>
      <p:sp>
        <p:nvSpPr>
          <p:cNvPr id="10" name="Google Shape;922;p47">
            <a:extLst>
              <a:ext uri="{FF2B5EF4-FFF2-40B4-BE49-F238E27FC236}">
                <a16:creationId xmlns:a16="http://schemas.microsoft.com/office/drawing/2014/main" id="{19021905-ADE3-43AD-926D-90666BB8B2B6}"/>
              </a:ext>
            </a:extLst>
          </p:cNvPr>
          <p:cNvSpPr/>
          <p:nvPr/>
        </p:nvSpPr>
        <p:spPr>
          <a:xfrm>
            <a:off x="206062" y="90926"/>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Conclusion</a:t>
            </a:r>
            <a:endParaRPr/>
          </a:p>
        </p:txBody>
      </p:sp>
    </p:spTree>
    <p:extLst>
      <p:ext uri="{BB962C8B-B14F-4D97-AF65-F5344CB8AC3E}">
        <p14:creationId xmlns:p14="http://schemas.microsoft.com/office/powerpoint/2010/main" val="104948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grpSp>
        <p:nvGrpSpPr>
          <p:cNvPr id="932" name="Google Shape;932;p48"/>
          <p:cNvGrpSpPr/>
          <p:nvPr/>
        </p:nvGrpSpPr>
        <p:grpSpPr>
          <a:xfrm>
            <a:off x="206062" y="1684256"/>
            <a:ext cx="13472437" cy="4210881"/>
            <a:chOff x="-748169" y="928806"/>
            <a:chExt cx="12940168" cy="3866393"/>
          </a:xfrm>
        </p:grpSpPr>
        <p:sp>
          <p:nvSpPr>
            <p:cNvPr id="933" name="Google Shape;933;p48"/>
            <p:cNvSpPr/>
            <p:nvPr/>
          </p:nvSpPr>
          <p:spPr>
            <a:xfrm rot="-10192514">
              <a:off x="7340599" y="2071557"/>
              <a:ext cx="1785938" cy="1447655"/>
            </a:xfrm>
            <a:custGeom>
              <a:avLst/>
              <a:gdLst/>
              <a:ahLst/>
              <a:cxnLst/>
              <a:rect l="l" t="t" r="r" b="b"/>
              <a:pathLst>
                <a:path w="4254" h="4283" extrusionOk="0">
                  <a:moveTo>
                    <a:pt x="4086" y="1764"/>
                  </a:moveTo>
                  <a:lnTo>
                    <a:pt x="4052" y="1786"/>
                  </a:lnTo>
                  <a:lnTo>
                    <a:pt x="4020" y="1808"/>
                  </a:lnTo>
                  <a:lnTo>
                    <a:pt x="3990" y="1831"/>
                  </a:lnTo>
                  <a:lnTo>
                    <a:pt x="3962" y="1853"/>
                  </a:lnTo>
                  <a:lnTo>
                    <a:pt x="3907" y="1898"/>
                  </a:lnTo>
                  <a:lnTo>
                    <a:pt x="3854" y="1940"/>
                  </a:lnTo>
                  <a:lnTo>
                    <a:pt x="3826" y="1961"/>
                  </a:lnTo>
                  <a:lnTo>
                    <a:pt x="3797" y="1982"/>
                  </a:lnTo>
                  <a:lnTo>
                    <a:pt x="3765" y="2003"/>
                  </a:lnTo>
                  <a:lnTo>
                    <a:pt x="3733" y="2022"/>
                  </a:lnTo>
                  <a:lnTo>
                    <a:pt x="3696" y="2041"/>
                  </a:lnTo>
                  <a:lnTo>
                    <a:pt x="3657" y="2059"/>
                  </a:lnTo>
                  <a:lnTo>
                    <a:pt x="3636" y="2068"/>
                  </a:lnTo>
                  <a:lnTo>
                    <a:pt x="3614" y="2077"/>
                  </a:lnTo>
                  <a:lnTo>
                    <a:pt x="3591" y="2085"/>
                  </a:lnTo>
                  <a:lnTo>
                    <a:pt x="3567" y="2093"/>
                  </a:lnTo>
                  <a:lnTo>
                    <a:pt x="3539" y="2097"/>
                  </a:lnTo>
                  <a:lnTo>
                    <a:pt x="3511" y="2098"/>
                  </a:lnTo>
                  <a:lnTo>
                    <a:pt x="3483" y="2099"/>
                  </a:lnTo>
                  <a:lnTo>
                    <a:pt x="3456" y="2098"/>
                  </a:lnTo>
                  <a:lnTo>
                    <a:pt x="3429" y="2095"/>
                  </a:lnTo>
                  <a:lnTo>
                    <a:pt x="3403" y="2092"/>
                  </a:lnTo>
                  <a:lnTo>
                    <a:pt x="3376" y="2087"/>
                  </a:lnTo>
                  <a:lnTo>
                    <a:pt x="3351" y="2080"/>
                  </a:lnTo>
                  <a:lnTo>
                    <a:pt x="3324" y="2073"/>
                  </a:lnTo>
                  <a:lnTo>
                    <a:pt x="3299" y="2065"/>
                  </a:lnTo>
                  <a:lnTo>
                    <a:pt x="3275" y="2054"/>
                  </a:lnTo>
                  <a:lnTo>
                    <a:pt x="3251" y="2044"/>
                  </a:lnTo>
                  <a:lnTo>
                    <a:pt x="3227" y="2031"/>
                  </a:lnTo>
                  <a:lnTo>
                    <a:pt x="3205" y="2019"/>
                  </a:lnTo>
                  <a:lnTo>
                    <a:pt x="3183" y="2004"/>
                  </a:lnTo>
                  <a:lnTo>
                    <a:pt x="3161" y="1988"/>
                  </a:lnTo>
                  <a:lnTo>
                    <a:pt x="3142" y="1973"/>
                  </a:lnTo>
                  <a:lnTo>
                    <a:pt x="3122" y="1955"/>
                  </a:lnTo>
                  <a:lnTo>
                    <a:pt x="3103" y="1937"/>
                  </a:lnTo>
                  <a:lnTo>
                    <a:pt x="3084" y="1919"/>
                  </a:lnTo>
                  <a:lnTo>
                    <a:pt x="3067" y="1899"/>
                  </a:lnTo>
                  <a:lnTo>
                    <a:pt x="3051" y="1878"/>
                  </a:lnTo>
                  <a:lnTo>
                    <a:pt x="3036" y="1856"/>
                  </a:lnTo>
                  <a:lnTo>
                    <a:pt x="3021" y="1834"/>
                  </a:lnTo>
                  <a:lnTo>
                    <a:pt x="3008" y="1810"/>
                  </a:lnTo>
                  <a:lnTo>
                    <a:pt x="2996" y="1786"/>
                  </a:lnTo>
                  <a:lnTo>
                    <a:pt x="2985" y="1762"/>
                  </a:lnTo>
                  <a:lnTo>
                    <a:pt x="2975" y="1737"/>
                  </a:lnTo>
                  <a:lnTo>
                    <a:pt x="2967" y="1711"/>
                  </a:lnTo>
                  <a:lnTo>
                    <a:pt x="2960" y="1684"/>
                  </a:lnTo>
                  <a:lnTo>
                    <a:pt x="2954" y="1657"/>
                  </a:lnTo>
                  <a:lnTo>
                    <a:pt x="2949" y="1630"/>
                  </a:lnTo>
                  <a:lnTo>
                    <a:pt x="2946" y="1603"/>
                  </a:lnTo>
                  <a:lnTo>
                    <a:pt x="2944" y="1575"/>
                  </a:lnTo>
                  <a:lnTo>
                    <a:pt x="2944" y="1548"/>
                  </a:lnTo>
                  <a:lnTo>
                    <a:pt x="2944" y="1521"/>
                  </a:lnTo>
                  <a:lnTo>
                    <a:pt x="2947" y="1495"/>
                  </a:lnTo>
                  <a:lnTo>
                    <a:pt x="2950" y="1469"/>
                  </a:lnTo>
                  <a:lnTo>
                    <a:pt x="2955" y="1443"/>
                  </a:lnTo>
                  <a:lnTo>
                    <a:pt x="2961" y="1418"/>
                  </a:lnTo>
                  <a:lnTo>
                    <a:pt x="2968" y="1393"/>
                  </a:lnTo>
                  <a:lnTo>
                    <a:pt x="2975" y="1369"/>
                  </a:lnTo>
                  <a:lnTo>
                    <a:pt x="2985" y="1345"/>
                  </a:lnTo>
                  <a:lnTo>
                    <a:pt x="2995" y="1321"/>
                  </a:lnTo>
                  <a:lnTo>
                    <a:pt x="3007" y="1298"/>
                  </a:lnTo>
                  <a:lnTo>
                    <a:pt x="3019" y="1276"/>
                  </a:lnTo>
                  <a:lnTo>
                    <a:pt x="3033" y="1254"/>
                  </a:lnTo>
                  <a:lnTo>
                    <a:pt x="3048" y="1233"/>
                  </a:lnTo>
                  <a:lnTo>
                    <a:pt x="3063" y="1212"/>
                  </a:lnTo>
                  <a:lnTo>
                    <a:pt x="3080" y="1194"/>
                  </a:lnTo>
                  <a:lnTo>
                    <a:pt x="3098" y="1174"/>
                  </a:lnTo>
                  <a:lnTo>
                    <a:pt x="3115" y="1156"/>
                  </a:lnTo>
                  <a:lnTo>
                    <a:pt x="3134" y="1139"/>
                  </a:lnTo>
                  <a:lnTo>
                    <a:pt x="3154" y="1123"/>
                  </a:lnTo>
                  <a:lnTo>
                    <a:pt x="3175" y="1107"/>
                  </a:lnTo>
                  <a:lnTo>
                    <a:pt x="3197" y="1094"/>
                  </a:lnTo>
                  <a:lnTo>
                    <a:pt x="3219" y="1080"/>
                  </a:lnTo>
                  <a:lnTo>
                    <a:pt x="3242" y="1067"/>
                  </a:lnTo>
                  <a:lnTo>
                    <a:pt x="3266" y="1056"/>
                  </a:lnTo>
                  <a:lnTo>
                    <a:pt x="3290" y="1046"/>
                  </a:lnTo>
                  <a:lnTo>
                    <a:pt x="3315" y="1036"/>
                  </a:lnTo>
                  <a:lnTo>
                    <a:pt x="3340" y="1029"/>
                  </a:lnTo>
                  <a:lnTo>
                    <a:pt x="3366" y="1022"/>
                  </a:lnTo>
                  <a:lnTo>
                    <a:pt x="3393" y="1016"/>
                  </a:lnTo>
                  <a:lnTo>
                    <a:pt x="3404" y="1014"/>
                  </a:lnTo>
                  <a:lnTo>
                    <a:pt x="3414" y="1013"/>
                  </a:lnTo>
                  <a:lnTo>
                    <a:pt x="3431" y="1011"/>
                  </a:lnTo>
                  <a:lnTo>
                    <a:pt x="3449" y="1010"/>
                  </a:lnTo>
                  <a:lnTo>
                    <a:pt x="3465" y="1009"/>
                  </a:lnTo>
                  <a:lnTo>
                    <a:pt x="3482" y="1010"/>
                  </a:lnTo>
                  <a:lnTo>
                    <a:pt x="3500" y="1011"/>
                  </a:lnTo>
                  <a:lnTo>
                    <a:pt x="3517" y="1012"/>
                  </a:lnTo>
                  <a:lnTo>
                    <a:pt x="3534" y="1015"/>
                  </a:lnTo>
                  <a:lnTo>
                    <a:pt x="3551" y="1017"/>
                  </a:lnTo>
                  <a:lnTo>
                    <a:pt x="3586" y="1025"/>
                  </a:lnTo>
                  <a:lnTo>
                    <a:pt x="3621" y="1034"/>
                  </a:lnTo>
                  <a:lnTo>
                    <a:pt x="3657" y="1046"/>
                  </a:lnTo>
                  <a:lnTo>
                    <a:pt x="3692" y="1057"/>
                  </a:lnTo>
                  <a:lnTo>
                    <a:pt x="3764" y="1084"/>
                  </a:lnTo>
                  <a:lnTo>
                    <a:pt x="3841" y="1112"/>
                  </a:lnTo>
                  <a:lnTo>
                    <a:pt x="3879" y="1126"/>
                  </a:lnTo>
                  <a:lnTo>
                    <a:pt x="3919" y="1138"/>
                  </a:lnTo>
                  <a:lnTo>
                    <a:pt x="3960" y="1151"/>
                  </a:lnTo>
                  <a:lnTo>
                    <a:pt x="4001" y="1161"/>
                  </a:lnTo>
                  <a:lnTo>
                    <a:pt x="3837" y="0"/>
                  </a:lnTo>
                  <a:lnTo>
                    <a:pt x="882" y="417"/>
                  </a:lnTo>
                  <a:lnTo>
                    <a:pt x="1046" y="1573"/>
                  </a:lnTo>
                  <a:lnTo>
                    <a:pt x="1005" y="1563"/>
                  </a:lnTo>
                  <a:lnTo>
                    <a:pt x="965" y="1550"/>
                  </a:lnTo>
                  <a:lnTo>
                    <a:pt x="927" y="1537"/>
                  </a:lnTo>
                  <a:lnTo>
                    <a:pt x="888" y="1524"/>
                  </a:lnTo>
                  <a:lnTo>
                    <a:pt x="815" y="1496"/>
                  </a:lnTo>
                  <a:lnTo>
                    <a:pt x="743" y="1470"/>
                  </a:lnTo>
                  <a:lnTo>
                    <a:pt x="708" y="1459"/>
                  </a:lnTo>
                  <a:lnTo>
                    <a:pt x="674" y="1448"/>
                  </a:lnTo>
                  <a:lnTo>
                    <a:pt x="639" y="1440"/>
                  </a:lnTo>
                  <a:lnTo>
                    <a:pt x="605" y="1433"/>
                  </a:lnTo>
                  <a:lnTo>
                    <a:pt x="588" y="1429"/>
                  </a:lnTo>
                  <a:lnTo>
                    <a:pt x="571" y="1427"/>
                  </a:lnTo>
                  <a:lnTo>
                    <a:pt x="555" y="1426"/>
                  </a:lnTo>
                  <a:lnTo>
                    <a:pt x="537" y="1425"/>
                  </a:lnTo>
                  <a:lnTo>
                    <a:pt x="520" y="1424"/>
                  </a:lnTo>
                  <a:lnTo>
                    <a:pt x="504" y="1425"/>
                  </a:lnTo>
                  <a:lnTo>
                    <a:pt x="487" y="1426"/>
                  </a:lnTo>
                  <a:lnTo>
                    <a:pt x="470" y="1428"/>
                  </a:lnTo>
                  <a:lnTo>
                    <a:pt x="460" y="1429"/>
                  </a:lnTo>
                  <a:lnTo>
                    <a:pt x="449" y="1431"/>
                  </a:lnTo>
                  <a:lnTo>
                    <a:pt x="423" y="1437"/>
                  </a:lnTo>
                  <a:lnTo>
                    <a:pt x="397" y="1444"/>
                  </a:lnTo>
                  <a:lnTo>
                    <a:pt x="371" y="1451"/>
                  </a:lnTo>
                  <a:lnTo>
                    <a:pt x="346" y="1461"/>
                  </a:lnTo>
                  <a:lnTo>
                    <a:pt x="322" y="1471"/>
                  </a:lnTo>
                  <a:lnTo>
                    <a:pt x="298" y="1483"/>
                  </a:lnTo>
                  <a:lnTo>
                    <a:pt x="275" y="1495"/>
                  </a:lnTo>
                  <a:lnTo>
                    <a:pt x="253" y="1508"/>
                  </a:lnTo>
                  <a:lnTo>
                    <a:pt x="232" y="1522"/>
                  </a:lnTo>
                  <a:lnTo>
                    <a:pt x="211" y="1538"/>
                  </a:lnTo>
                  <a:lnTo>
                    <a:pt x="191" y="1555"/>
                  </a:lnTo>
                  <a:lnTo>
                    <a:pt x="171" y="1571"/>
                  </a:lnTo>
                  <a:lnTo>
                    <a:pt x="154" y="1589"/>
                  </a:lnTo>
                  <a:lnTo>
                    <a:pt x="136" y="1608"/>
                  </a:lnTo>
                  <a:lnTo>
                    <a:pt x="120" y="1628"/>
                  </a:lnTo>
                  <a:lnTo>
                    <a:pt x="104" y="1648"/>
                  </a:lnTo>
                  <a:lnTo>
                    <a:pt x="90" y="1669"/>
                  </a:lnTo>
                  <a:lnTo>
                    <a:pt x="76" y="1691"/>
                  </a:lnTo>
                  <a:lnTo>
                    <a:pt x="64" y="1713"/>
                  </a:lnTo>
                  <a:lnTo>
                    <a:pt x="52" y="1736"/>
                  </a:lnTo>
                  <a:lnTo>
                    <a:pt x="42" y="1759"/>
                  </a:lnTo>
                  <a:lnTo>
                    <a:pt x="32" y="1783"/>
                  </a:lnTo>
                  <a:lnTo>
                    <a:pt x="24" y="1808"/>
                  </a:lnTo>
                  <a:lnTo>
                    <a:pt x="17" y="1833"/>
                  </a:lnTo>
                  <a:lnTo>
                    <a:pt x="11" y="1858"/>
                  </a:lnTo>
                  <a:lnTo>
                    <a:pt x="6" y="1884"/>
                  </a:lnTo>
                  <a:lnTo>
                    <a:pt x="3" y="1910"/>
                  </a:lnTo>
                  <a:lnTo>
                    <a:pt x="1" y="1936"/>
                  </a:lnTo>
                  <a:lnTo>
                    <a:pt x="0" y="1963"/>
                  </a:lnTo>
                  <a:lnTo>
                    <a:pt x="0" y="1991"/>
                  </a:lnTo>
                  <a:lnTo>
                    <a:pt x="2" y="2017"/>
                  </a:lnTo>
                  <a:lnTo>
                    <a:pt x="5" y="2045"/>
                  </a:lnTo>
                  <a:lnTo>
                    <a:pt x="10" y="2072"/>
                  </a:lnTo>
                  <a:lnTo>
                    <a:pt x="16" y="2099"/>
                  </a:lnTo>
                  <a:lnTo>
                    <a:pt x="23" y="2126"/>
                  </a:lnTo>
                  <a:lnTo>
                    <a:pt x="31" y="2151"/>
                  </a:lnTo>
                  <a:lnTo>
                    <a:pt x="42" y="2177"/>
                  </a:lnTo>
                  <a:lnTo>
                    <a:pt x="52" y="2201"/>
                  </a:lnTo>
                  <a:lnTo>
                    <a:pt x="65" y="2225"/>
                  </a:lnTo>
                  <a:lnTo>
                    <a:pt x="77" y="2248"/>
                  </a:lnTo>
                  <a:lnTo>
                    <a:pt x="92" y="2271"/>
                  </a:lnTo>
                  <a:lnTo>
                    <a:pt x="108" y="2293"/>
                  </a:lnTo>
                  <a:lnTo>
                    <a:pt x="123" y="2314"/>
                  </a:lnTo>
                  <a:lnTo>
                    <a:pt x="141" y="2334"/>
                  </a:lnTo>
                  <a:lnTo>
                    <a:pt x="159" y="2352"/>
                  </a:lnTo>
                  <a:lnTo>
                    <a:pt x="178" y="2370"/>
                  </a:lnTo>
                  <a:lnTo>
                    <a:pt x="197" y="2388"/>
                  </a:lnTo>
                  <a:lnTo>
                    <a:pt x="218" y="2404"/>
                  </a:lnTo>
                  <a:lnTo>
                    <a:pt x="239" y="2419"/>
                  </a:lnTo>
                  <a:lnTo>
                    <a:pt x="261" y="2434"/>
                  </a:lnTo>
                  <a:lnTo>
                    <a:pt x="284" y="2446"/>
                  </a:lnTo>
                  <a:lnTo>
                    <a:pt x="307" y="2459"/>
                  </a:lnTo>
                  <a:lnTo>
                    <a:pt x="331" y="2469"/>
                  </a:lnTo>
                  <a:lnTo>
                    <a:pt x="355" y="2480"/>
                  </a:lnTo>
                  <a:lnTo>
                    <a:pt x="380" y="2488"/>
                  </a:lnTo>
                  <a:lnTo>
                    <a:pt x="406" y="2495"/>
                  </a:lnTo>
                  <a:lnTo>
                    <a:pt x="433" y="2502"/>
                  </a:lnTo>
                  <a:lnTo>
                    <a:pt x="459" y="2507"/>
                  </a:lnTo>
                  <a:lnTo>
                    <a:pt x="485" y="2510"/>
                  </a:lnTo>
                  <a:lnTo>
                    <a:pt x="512" y="2513"/>
                  </a:lnTo>
                  <a:lnTo>
                    <a:pt x="539" y="2513"/>
                  </a:lnTo>
                  <a:lnTo>
                    <a:pt x="567" y="2513"/>
                  </a:lnTo>
                  <a:lnTo>
                    <a:pt x="594" y="2511"/>
                  </a:lnTo>
                  <a:lnTo>
                    <a:pt x="623" y="2508"/>
                  </a:lnTo>
                  <a:lnTo>
                    <a:pt x="647" y="2501"/>
                  </a:lnTo>
                  <a:lnTo>
                    <a:pt x="670" y="2492"/>
                  </a:lnTo>
                  <a:lnTo>
                    <a:pt x="691" y="2484"/>
                  </a:lnTo>
                  <a:lnTo>
                    <a:pt x="711" y="2475"/>
                  </a:lnTo>
                  <a:lnTo>
                    <a:pt x="750" y="2457"/>
                  </a:lnTo>
                  <a:lnTo>
                    <a:pt x="786" y="2438"/>
                  </a:lnTo>
                  <a:lnTo>
                    <a:pt x="819" y="2419"/>
                  </a:lnTo>
                  <a:lnTo>
                    <a:pt x="849" y="2399"/>
                  </a:lnTo>
                  <a:lnTo>
                    <a:pt x="879" y="2380"/>
                  </a:lnTo>
                  <a:lnTo>
                    <a:pt x="906" y="2359"/>
                  </a:lnTo>
                  <a:lnTo>
                    <a:pt x="959" y="2316"/>
                  </a:lnTo>
                  <a:lnTo>
                    <a:pt x="1011" y="2273"/>
                  </a:lnTo>
                  <a:lnTo>
                    <a:pt x="1040" y="2251"/>
                  </a:lnTo>
                  <a:lnTo>
                    <a:pt x="1068" y="2229"/>
                  </a:lnTo>
                  <a:lnTo>
                    <a:pt x="1099" y="2208"/>
                  </a:lnTo>
                  <a:lnTo>
                    <a:pt x="1133" y="2186"/>
                  </a:lnTo>
                  <a:lnTo>
                    <a:pt x="1300" y="3366"/>
                  </a:lnTo>
                  <a:lnTo>
                    <a:pt x="2473" y="3202"/>
                  </a:lnTo>
                  <a:lnTo>
                    <a:pt x="2461" y="3245"/>
                  </a:lnTo>
                  <a:lnTo>
                    <a:pt x="2450" y="3288"/>
                  </a:lnTo>
                  <a:lnTo>
                    <a:pt x="2436" y="3330"/>
                  </a:lnTo>
                  <a:lnTo>
                    <a:pt x="2423" y="3371"/>
                  </a:lnTo>
                  <a:lnTo>
                    <a:pt x="2394" y="3449"/>
                  </a:lnTo>
                  <a:lnTo>
                    <a:pt x="2365" y="3525"/>
                  </a:lnTo>
                  <a:lnTo>
                    <a:pt x="2353" y="3562"/>
                  </a:lnTo>
                  <a:lnTo>
                    <a:pt x="2341" y="3599"/>
                  </a:lnTo>
                  <a:lnTo>
                    <a:pt x="2331" y="3635"/>
                  </a:lnTo>
                  <a:lnTo>
                    <a:pt x="2324" y="3671"/>
                  </a:lnTo>
                  <a:lnTo>
                    <a:pt x="2320" y="3689"/>
                  </a:lnTo>
                  <a:lnTo>
                    <a:pt x="2317" y="3707"/>
                  </a:lnTo>
                  <a:lnTo>
                    <a:pt x="2315" y="3725"/>
                  </a:lnTo>
                  <a:lnTo>
                    <a:pt x="2314" y="3743"/>
                  </a:lnTo>
                  <a:lnTo>
                    <a:pt x="2314" y="3761"/>
                  </a:lnTo>
                  <a:lnTo>
                    <a:pt x="2314" y="3778"/>
                  </a:lnTo>
                  <a:lnTo>
                    <a:pt x="2315" y="3796"/>
                  </a:lnTo>
                  <a:lnTo>
                    <a:pt x="2317" y="3814"/>
                  </a:lnTo>
                  <a:lnTo>
                    <a:pt x="2319" y="3824"/>
                  </a:lnTo>
                  <a:lnTo>
                    <a:pt x="2321" y="3835"/>
                  </a:lnTo>
                  <a:lnTo>
                    <a:pt x="2327" y="3861"/>
                  </a:lnTo>
                  <a:lnTo>
                    <a:pt x="2333" y="3887"/>
                  </a:lnTo>
                  <a:lnTo>
                    <a:pt x="2341" y="3913"/>
                  </a:lnTo>
                  <a:lnTo>
                    <a:pt x="2351" y="3937"/>
                  </a:lnTo>
                  <a:lnTo>
                    <a:pt x="2360" y="3962"/>
                  </a:lnTo>
                  <a:lnTo>
                    <a:pt x="2372" y="3985"/>
                  </a:lnTo>
                  <a:lnTo>
                    <a:pt x="2384" y="4008"/>
                  </a:lnTo>
                  <a:lnTo>
                    <a:pt x="2398" y="4031"/>
                  </a:lnTo>
                  <a:lnTo>
                    <a:pt x="2412" y="4052"/>
                  </a:lnTo>
                  <a:lnTo>
                    <a:pt x="2428" y="4072"/>
                  </a:lnTo>
                  <a:lnTo>
                    <a:pt x="2444" y="4092"/>
                  </a:lnTo>
                  <a:lnTo>
                    <a:pt x="2461" y="4111"/>
                  </a:lnTo>
                  <a:lnTo>
                    <a:pt x="2479" y="4130"/>
                  </a:lnTo>
                  <a:lnTo>
                    <a:pt x="2498" y="4148"/>
                  </a:lnTo>
                  <a:lnTo>
                    <a:pt x="2518" y="4163"/>
                  </a:lnTo>
                  <a:lnTo>
                    <a:pt x="2538" y="4179"/>
                  </a:lnTo>
                  <a:lnTo>
                    <a:pt x="2559" y="4193"/>
                  </a:lnTo>
                  <a:lnTo>
                    <a:pt x="2581" y="4207"/>
                  </a:lnTo>
                  <a:lnTo>
                    <a:pt x="2604" y="4220"/>
                  </a:lnTo>
                  <a:lnTo>
                    <a:pt x="2627" y="4231"/>
                  </a:lnTo>
                  <a:lnTo>
                    <a:pt x="2649" y="4241"/>
                  </a:lnTo>
                  <a:lnTo>
                    <a:pt x="2674" y="4251"/>
                  </a:lnTo>
                  <a:lnTo>
                    <a:pt x="2699" y="4259"/>
                  </a:lnTo>
                  <a:lnTo>
                    <a:pt x="2723" y="4266"/>
                  </a:lnTo>
                  <a:lnTo>
                    <a:pt x="2749" y="4272"/>
                  </a:lnTo>
                  <a:lnTo>
                    <a:pt x="2774" y="4277"/>
                  </a:lnTo>
                  <a:lnTo>
                    <a:pt x="2800" y="4280"/>
                  </a:lnTo>
                  <a:lnTo>
                    <a:pt x="2827" y="4282"/>
                  </a:lnTo>
                  <a:lnTo>
                    <a:pt x="2853" y="4283"/>
                  </a:lnTo>
                  <a:lnTo>
                    <a:pt x="2880" y="4282"/>
                  </a:lnTo>
                  <a:lnTo>
                    <a:pt x="2908" y="4281"/>
                  </a:lnTo>
                  <a:lnTo>
                    <a:pt x="2935" y="4278"/>
                  </a:lnTo>
                  <a:lnTo>
                    <a:pt x="2963" y="4273"/>
                  </a:lnTo>
                  <a:lnTo>
                    <a:pt x="2990" y="4268"/>
                  </a:lnTo>
                  <a:lnTo>
                    <a:pt x="3016" y="4260"/>
                  </a:lnTo>
                  <a:lnTo>
                    <a:pt x="3042" y="4251"/>
                  </a:lnTo>
                  <a:lnTo>
                    <a:pt x="3067" y="4241"/>
                  </a:lnTo>
                  <a:lnTo>
                    <a:pt x="3092" y="4231"/>
                  </a:lnTo>
                  <a:lnTo>
                    <a:pt x="3116" y="4219"/>
                  </a:lnTo>
                  <a:lnTo>
                    <a:pt x="3139" y="4206"/>
                  </a:lnTo>
                  <a:lnTo>
                    <a:pt x="3161" y="4191"/>
                  </a:lnTo>
                  <a:lnTo>
                    <a:pt x="3183" y="4176"/>
                  </a:lnTo>
                  <a:lnTo>
                    <a:pt x="3204" y="4160"/>
                  </a:lnTo>
                  <a:lnTo>
                    <a:pt x="3224" y="4142"/>
                  </a:lnTo>
                  <a:lnTo>
                    <a:pt x="3243" y="4125"/>
                  </a:lnTo>
                  <a:lnTo>
                    <a:pt x="3262" y="4106"/>
                  </a:lnTo>
                  <a:lnTo>
                    <a:pt x="3278" y="4086"/>
                  </a:lnTo>
                  <a:lnTo>
                    <a:pt x="3295" y="4065"/>
                  </a:lnTo>
                  <a:lnTo>
                    <a:pt x="3310" y="4044"/>
                  </a:lnTo>
                  <a:lnTo>
                    <a:pt x="3324" y="4022"/>
                  </a:lnTo>
                  <a:lnTo>
                    <a:pt x="3338" y="3999"/>
                  </a:lnTo>
                  <a:lnTo>
                    <a:pt x="3349" y="3977"/>
                  </a:lnTo>
                  <a:lnTo>
                    <a:pt x="3361" y="3953"/>
                  </a:lnTo>
                  <a:lnTo>
                    <a:pt x="3370" y="3928"/>
                  </a:lnTo>
                  <a:lnTo>
                    <a:pt x="3379" y="3902"/>
                  </a:lnTo>
                  <a:lnTo>
                    <a:pt x="3387" y="3877"/>
                  </a:lnTo>
                  <a:lnTo>
                    <a:pt x="3393" y="3851"/>
                  </a:lnTo>
                  <a:lnTo>
                    <a:pt x="3398" y="3825"/>
                  </a:lnTo>
                  <a:lnTo>
                    <a:pt x="3402" y="3798"/>
                  </a:lnTo>
                  <a:lnTo>
                    <a:pt x="3404" y="3772"/>
                  </a:lnTo>
                  <a:lnTo>
                    <a:pt x="3405" y="3744"/>
                  </a:lnTo>
                  <a:lnTo>
                    <a:pt x="3405" y="3717"/>
                  </a:lnTo>
                  <a:lnTo>
                    <a:pt x="3403" y="3689"/>
                  </a:lnTo>
                  <a:lnTo>
                    <a:pt x="3400" y="3662"/>
                  </a:lnTo>
                  <a:lnTo>
                    <a:pt x="3391" y="3636"/>
                  </a:lnTo>
                  <a:lnTo>
                    <a:pt x="3382" y="3613"/>
                  </a:lnTo>
                  <a:lnTo>
                    <a:pt x="3373" y="3590"/>
                  </a:lnTo>
                  <a:lnTo>
                    <a:pt x="3364" y="3568"/>
                  </a:lnTo>
                  <a:lnTo>
                    <a:pt x="3355" y="3547"/>
                  </a:lnTo>
                  <a:lnTo>
                    <a:pt x="3345" y="3527"/>
                  </a:lnTo>
                  <a:lnTo>
                    <a:pt x="3335" y="3508"/>
                  </a:lnTo>
                  <a:lnTo>
                    <a:pt x="3325" y="3490"/>
                  </a:lnTo>
                  <a:lnTo>
                    <a:pt x="3305" y="3456"/>
                  </a:lnTo>
                  <a:lnTo>
                    <a:pt x="3284" y="3425"/>
                  </a:lnTo>
                  <a:lnTo>
                    <a:pt x="3262" y="3395"/>
                  </a:lnTo>
                  <a:lnTo>
                    <a:pt x="3240" y="3365"/>
                  </a:lnTo>
                  <a:lnTo>
                    <a:pt x="3195" y="3310"/>
                  </a:lnTo>
                  <a:lnTo>
                    <a:pt x="3148" y="3254"/>
                  </a:lnTo>
                  <a:lnTo>
                    <a:pt x="3125" y="3223"/>
                  </a:lnTo>
                  <a:lnTo>
                    <a:pt x="3102" y="3191"/>
                  </a:lnTo>
                  <a:lnTo>
                    <a:pt x="3079" y="3157"/>
                  </a:lnTo>
                  <a:lnTo>
                    <a:pt x="3056" y="3119"/>
                  </a:lnTo>
                  <a:lnTo>
                    <a:pt x="4254" y="2950"/>
                  </a:lnTo>
                  <a:lnTo>
                    <a:pt x="4086" y="176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34" name="Google Shape;934;p48"/>
            <p:cNvSpPr/>
            <p:nvPr/>
          </p:nvSpPr>
          <p:spPr>
            <a:xfrm rot="591553">
              <a:off x="6010275" y="2341871"/>
              <a:ext cx="1798638" cy="1437407"/>
            </a:xfrm>
            <a:custGeom>
              <a:avLst/>
              <a:gdLst/>
              <a:ahLst/>
              <a:cxnLst/>
              <a:rect l="l" t="t" r="r" b="b"/>
              <a:pathLst>
                <a:path w="4290" h="4247" extrusionOk="0">
                  <a:moveTo>
                    <a:pt x="3667" y="853"/>
                  </a:moveTo>
                  <a:lnTo>
                    <a:pt x="3642" y="861"/>
                  </a:lnTo>
                  <a:lnTo>
                    <a:pt x="3618" y="871"/>
                  </a:lnTo>
                  <a:lnTo>
                    <a:pt x="3595" y="879"/>
                  </a:lnTo>
                  <a:lnTo>
                    <a:pt x="3573" y="888"/>
                  </a:lnTo>
                  <a:lnTo>
                    <a:pt x="3552" y="898"/>
                  </a:lnTo>
                  <a:lnTo>
                    <a:pt x="3532" y="907"/>
                  </a:lnTo>
                  <a:lnTo>
                    <a:pt x="3513" y="918"/>
                  </a:lnTo>
                  <a:lnTo>
                    <a:pt x="3496" y="927"/>
                  </a:lnTo>
                  <a:lnTo>
                    <a:pt x="3461" y="948"/>
                  </a:lnTo>
                  <a:lnTo>
                    <a:pt x="3430" y="969"/>
                  </a:lnTo>
                  <a:lnTo>
                    <a:pt x="3400" y="991"/>
                  </a:lnTo>
                  <a:lnTo>
                    <a:pt x="3371" y="1012"/>
                  </a:lnTo>
                  <a:lnTo>
                    <a:pt x="3315" y="1057"/>
                  </a:lnTo>
                  <a:lnTo>
                    <a:pt x="3259" y="1104"/>
                  </a:lnTo>
                  <a:lnTo>
                    <a:pt x="3228" y="1127"/>
                  </a:lnTo>
                  <a:lnTo>
                    <a:pt x="3196" y="1150"/>
                  </a:lnTo>
                  <a:lnTo>
                    <a:pt x="3161" y="1173"/>
                  </a:lnTo>
                  <a:lnTo>
                    <a:pt x="3124" y="1196"/>
                  </a:lnTo>
                  <a:lnTo>
                    <a:pt x="2955" y="0"/>
                  </a:lnTo>
                  <a:lnTo>
                    <a:pt x="1767" y="168"/>
                  </a:lnTo>
                  <a:lnTo>
                    <a:pt x="1789" y="202"/>
                  </a:lnTo>
                  <a:lnTo>
                    <a:pt x="1811" y="233"/>
                  </a:lnTo>
                  <a:lnTo>
                    <a:pt x="1834" y="264"/>
                  </a:lnTo>
                  <a:lnTo>
                    <a:pt x="1855" y="292"/>
                  </a:lnTo>
                  <a:lnTo>
                    <a:pt x="1900" y="346"/>
                  </a:lnTo>
                  <a:lnTo>
                    <a:pt x="1943" y="399"/>
                  </a:lnTo>
                  <a:lnTo>
                    <a:pt x="1964" y="427"/>
                  </a:lnTo>
                  <a:lnTo>
                    <a:pt x="1985" y="457"/>
                  </a:lnTo>
                  <a:lnTo>
                    <a:pt x="2006" y="488"/>
                  </a:lnTo>
                  <a:lnTo>
                    <a:pt x="2025" y="521"/>
                  </a:lnTo>
                  <a:lnTo>
                    <a:pt x="2035" y="538"/>
                  </a:lnTo>
                  <a:lnTo>
                    <a:pt x="2045" y="557"/>
                  </a:lnTo>
                  <a:lnTo>
                    <a:pt x="2053" y="576"/>
                  </a:lnTo>
                  <a:lnTo>
                    <a:pt x="2062" y="596"/>
                  </a:lnTo>
                  <a:lnTo>
                    <a:pt x="2071" y="617"/>
                  </a:lnTo>
                  <a:lnTo>
                    <a:pt x="2080" y="639"/>
                  </a:lnTo>
                  <a:lnTo>
                    <a:pt x="2088" y="662"/>
                  </a:lnTo>
                  <a:lnTo>
                    <a:pt x="2097" y="686"/>
                  </a:lnTo>
                  <a:lnTo>
                    <a:pt x="2100" y="714"/>
                  </a:lnTo>
                  <a:lnTo>
                    <a:pt x="2101" y="742"/>
                  </a:lnTo>
                  <a:lnTo>
                    <a:pt x="2102" y="769"/>
                  </a:lnTo>
                  <a:lnTo>
                    <a:pt x="2101" y="797"/>
                  </a:lnTo>
                  <a:lnTo>
                    <a:pt x="2099" y="824"/>
                  </a:lnTo>
                  <a:lnTo>
                    <a:pt x="2095" y="851"/>
                  </a:lnTo>
                  <a:lnTo>
                    <a:pt x="2089" y="877"/>
                  </a:lnTo>
                  <a:lnTo>
                    <a:pt x="2083" y="903"/>
                  </a:lnTo>
                  <a:lnTo>
                    <a:pt x="2076" y="928"/>
                  </a:lnTo>
                  <a:lnTo>
                    <a:pt x="2068" y="953"/>
                  </a:lnTo>
                  <a:lnTo>
                    <a:pt x="2058" y="977"/>
                  </a:lnTo>
                  <a:lnTo>
                    <a:pt x="2047" y="1001"/>
                  </a:lnTo>
                  <a:lnTo>
                    <a:pt x="2034" y="1025"/>
                  </a:lnTo>
                  <a:lnTo>
                    <a:pt x="2022" y="1047"/>
                  </a:lnTo>
                  <a:lnTo>
                    <a:pt x="2007" y="1069"/>
                  </a:lnTo>
                  <a:lnTo>
                    <a:pt x="1992" y="1091"/>
                  </a:lnTo>
                  <a:lnTo>
                    <a:pt x="1976" y="1112"/>
                  </a:lnTo>
                  <a:lnTo>
                    <a:pt x="1959" y="1130"/>
                  </a:lnTo>
                  <a:lnTo>
                    <a:pt x="1940" y="1150"/>
                  </a:lnTo>
                  <a:lnTo>
                    <a:pt x="1921" y="1168"/>
                  </a:lnTo>
                  <a:lnTo>
                    <a:pt x="1901" y="1185"/>
                  </a:lnTo>
                  <a:lnTo>
                    <a:pt x="1881" y="1201"/>
                  </a:lnTo>
                  <a:lnTo>
                    <a:pt x="1859" y="1216"/>
                  </a:lnTo>
                  <a:lnTo>
                    <a:pt x="1837" y="1230"/>
                  </a:lnTo>
                  <a:lnTo>
                    <a:pt x="1813" y="1244"/>
                  </a:lnTo>
                  <a:lnTo>
                    <a:pt x="1790" y="1256"/>
                  </a:lnTo>
                  <a:lnTo>
                    <a:pt x="1765" y="1267"/>
                  </a:lnTo>
                  <a:lnTo>
                    <a:pt x="1740" y="1276"/>
                  </a:lnTo>
                  <a:lnTo>
                    <a:pt x="1713" y="1285"/>
                  </a:lnTo>
                  <a:lnTo>
                    <a:pt x="1686" y="1292"/>
                  </a:lnTo>
                  <a:lnTo>
                    <a:pt x="1659" y="1298"/>
                  </a:lnTo>
                  <a:lnTo>
                    <a:pt x="1632" y="1302"/>
                  </a:lnTo>
                  <a:lnTo>
                    <a:pt x="1605" y="1306"/>
                  </a:lnTo>
                  <a:lnTo>
                    <a:pt x="1578" y="1308"/>
                  </a:lnTo>
                  <a:lnTo>
                    <a:pt x="1550" y="1308"/>
                  </a:lnTo>
                  <a:lnTo>
                    <a:pt x="1523" y="1308"/>
                  </a:lnTo>
                  <a:lnTo>
                    <a:pt x="1497" y="1306"/>
                  </a:lnTo>
                  <a:lnTo>
                    <a:pt x="1471" y="1301"/>
                  </a:lnTo>
                  <a:lnTo>
                    <a:pt x="1445" y="1297"/>
                  </a:lnTo>
                  <a:lnTo>
                    <a:pt x="1420" y="1291"/>
                  </a:lnTo>
                  <a:lnTo>
                    <a:pt x="1395" y="1284"/>
                  </a:lnTo>
                  <a:lnTo>
                    <a:pt x="1371" y="1276"/>
                  </a:lnTo>
                  <a:lnTo>
                    <a:pt x="1347" y="1267"/>
                  </a:lnTo>
                  <a:lnTo>
                    <a:pt x="1323" y="1257"/>
                  </a:lnTo>
                  <a:lnTo>
                    <a:pt x="1300" y="1245"/>
                  </a:lnTo>
                  <a:lnTo>
                    <a:pt x="1278" y="1233"/>
                  </a:lnTo>
                  <a:lnTo>
                    <a:pt x="1256" y="1219"/>
                  </a:lnTo>
                  <a:lnTo>
                    <a:pt x="1235" y="1204"/>
                  </a:lnTo>
                  <a:lnTo>
                    <a:pt x="1214" y="1189"/>
                  </a:lnTo>
                  <a:lnTo>
                    <a:pt x="1195" y="1172"/>
                  </a:lnTo>
                  <a:lnTo>
                    <a:pt x="1176" y="1154"/>
                  </a:lnTo>
                  <a:lnTo>
                    <a:pt x="1158" y="1137"/>
                  </a:lnTo>
                  <a:lnTo>
                    <a:pt x="1141" y="1118"/>
                  </a:lnTo>
                  <a:lnTo>
                    <a:pt x="1124" y="1098"/>
                  </a:lnTo>
                  <a:lnTo>
                    <a:pt x="1108" y="1077"/>
                  </a:lnTo>
                  <a:lnTo>
                    <a:pt x="1095" y="1055"/>
                  </a:lnTo>
                  <a:lnTo>
                    <a:pt x="1081" y="1033"/>
                  </a:lnTo>
                  <a:lnTo>
                    <a:pt x="1069" y="1010"/>
                  </a:lnTo>
                  <a:lnTo>
                    <a:pt x="1057" y="986"/>
                  </a:lnTo>
                  <a:lnTo>
                    <a:pt x="1047" y="962"/>
                  </a:lnTo>
                  <a:lnTo>
                    <a:pt x="1038" y="937"/>
                  </a:lnTo>
                  <a:lnTo>
                    <a:pt x="1030" y="912"/>
                  </a:lnTo>
                  <a:lnTo>
                    <a:pt x="1023" y="886"/>
                  </a:lnTo>
                  <a:lnTo>
                    <a:pt x="1018" y="859"/>
                  </a:lnTo>
                  <a:lnTo>
                    <a:pt x="1015" y="850"/>
                  </a:lnTo>
                  <a:lnTo>
                    <a:pt x="1014" y="839"/>
                  </a:lnTo>
                  <a:lnTo>
                    <a:pt x="1012" y="822"/>
                  </a:lnTo>
                  <a:lnTo>
                    <a:pt x="1011" y="805"/>
                  </a:lnTo>
                  <a:lnTo>
                    <a:pt x="1011" y="787"/>
                  </a:lnTo>
                  <a:lnTo>
                    <a:pt x="1011" y="770"/>
                  </a:lnTo>
                  <a:lnTo>
                    <a:pt x="1012" y="753"/>
                  </a:lnTo>
                  <a:lnTo>
                    <a:pt x="1013" y="736"/>
                  </a:lnTo>
                  <a:lnTo>
                    <a:pt x="1017" y="719"/>
                  </a:lnTo>
                  <a:lnTo>
                    <a:pt x="1019" y="702"/>
                  </a:lnTo>
                  <a:lnTo>
                    <a:pt x="1027" y="667"/>
                  </a:lnTo>
                  <a:lnTo>
                    <a:pt x="1035" y="632"/>
                  </a:lnTo>
                  <a:lnTo>
                    <a:pt x="1047" y="597"/>
                  </a:lnTo>
                  <a:lnTo>
                    <a:pt x="1058" y="561"/>
                  </a:lnTo>
                  <a:lnTo>
                    <a:pt x="1085" y="489"/>
                  </a:lnTo>
                  <a:lnTo>
                    <a:pt x="1114" y="413"/>
                  </a:lnTo>
                  <a:lnTo>
                    <a:pt x="1127" y="374"/>
                  </a:lnTo>
                  <a:lnTo>
                    <a:pt x="1140" y="334"/>
                  </a:lnTo>
                  <a:lnTo>
                    <a:pt x="1152" y="294"/>
                  </a:lnTo>
                  <a:lnTo>
                    <a:pt x="1164" y="252"/>
                  </a:lnTo>
                  <a:lnTo>
                    <a:pt x="0" y="416"/>
                  </a:lnTo>
                  <a:lnTo>
                    <a:pt x="417" y="3367"/>
                  </a:lnTo>
                  <a:lnTo>
                    <a:pt x="1575" y="3203"/>
                  </a:lnTo>
                  <a:lnTo>
                    <a:pt x="1565" y="3244"/>
                  </a:lnTo>
                  <a:lnTo>
                    <a:pt x="1552" y="3283"/>
                  </a:lnTo>
                  <a:lnTo>
                    <a:pt x="1540" y="3322"/>
                  </a:lnTo>
                  <a:lnTo>
                    <a:pt x="1526" y="3360"/>
                  </a:lnTo>
                  <a:lnTo>
                    <a:pt x="1498" y="3433"/>
                  </a:lnTo>
                  <a:lnTo>
                    <a:pt x="1472" y="3505"/>
                  </a:lnTo>
                  <a:lnTo>
                    <a:pt x="1461" y="3540"/>
                  </a:lnTo>
                  <a:lnTo>
                    <a:pt x="1450" y="3575"/>
                  </a:lnTo>
                  <a:lnTo>
                    <a:pt x="1442" y="3609"/>
                  </a:lnTo>
                  <a:lnTo>
                    <a:pt x="1434" y="3643"/>
                  </a:lnTo>
                  <a:lnTo>
                    <a:pt x="1431" y="3660"/>
                  </a:lnTo>
                  <a:lnTo>
                    <a:pt x="1429" y="3676"/>
                  </a:lnTo>
                  <a:lnTo>
                    <a:pt x="1428" y="3693"/>
                  </a:lnTo>
                  <a:lnTo>
                    <a:pt x="1427" y="3711"/>
                  </a:lnTo>
                  <a:lnTo>
                    <a:pt x="1427" y="3728"/>
                  </a:lnTo>
                  <a:lnTo>
                    <a:pt x="1427" y="3744"/>
                  </a:lnTo>
                  <a:lnTo>
                    <a:pt x="1428" y="3761"/>
                  </a:lnTo>
                  <a:lnTo>
                    <a:pt x="1430" y="3778"/>
                  </a:lnTo>
                  <a:lnTo>
                    <a:pt x="1431" y="3788"/>
                  </a:lnTo>
                  <a:lnTo>
                    <a:pt x="1433" y="3798"/>
                  </a:lnTo>
                  <a:lnTo>
                    <a:pt x="1439" y="3825"/>
                  </a:lnTo>
                  <a:lnTo>
                    <a:pt x="1446" y="3851"/>
                  </a:lnTo>
                  <a:lnTo>
                    <a:pt x="1453" y="3877"/>
                  </a:lnTo>
                  <a:lnTo>
                    <a:pt x="1463" y="3902"/>
                  </a:lnTo>
                  <a:lnTo>
                    <a:pt x="1473" y="3926"/>
                  </a:lnTo>
                  <a:lnTo>
                    <a:pt x="1485" y="3950"/>
                  </a:lnTo>
                  <a:lnTo>
                    <a:pt x="1497" y="3973"/>
                  </a:lnTo>
                  <a:lnTo>
                    <a:pt x="1511" y="3995"/>
                  </a:lnTo>
                  <a:lnTo>
                    <a:pt x="1524" y="4015"/>
                  </a:lnTo>
                  <a:lnTo>
                    <a:pt x="1540" y="4036"/>
                  </a:lnTo>
                  <a:lnTo>
                    <a:pt x="1557" y="4056"/>
                  </a:lnTo>
                  <a:lnTo>
                    <a:pt x="1573" y="4076"/>
                  </a:lnTo>
                  <a:lnTo>
                    <a:pt x="1591" y="4094"/>
                  </a:lnTo>
                  <a:lnTo>
                    <a:pt x="1611" y="4111"/>
                  </a:lnTo>
                  <a:lnTo>
                    <a:pt x="1630" y="4127"/>
                  </a:lnTo>
                  <a:lnTo>
                    <a:pt x="1651" y="4143"/>
                  </a:lnTo>
                  <a:lnTo>
                    <a:pt x="1672" y="4157"/>
                  </a:lnTo>
                  <a:lnTo>
                    <a:pt x="1694" y="4171"/>
                  </a:lnTo>
                  <a:lnTo>
                    <a:pt x="1715" y="4183"/>
                  </a:lnTo>
                  <a:lnTo>
                    <a:pt x="1738" y="4195"/>
                  </a:lnTo>
                  <a:lnTo>
                    <a:pt x="1762" y="4205"/>
                  </a:lnTo>
                  <a:lnTo>
                    <a:pt x="1787" y="4215"/>
                  </a:lnTo>
                  <a:lnTo>
                    <a:pt x="1811" y="4223"/>
                  </a:lnTo>
                  <a:lnTo>
                    <a:pt x="1836" y="4230"/>
                  </a:lnTo>
                  <a:lnTo>
                    <a:pt x="1861" y="4236"/>
                  </a:lnTo>
                  <a:lnTo>
                    <a:pt x="1887" y="4241"/>
                  </a:lnTo>
                  <a:lnTo>
                    <a:pt x="1913" y="4244"/>
                  </a:lnTo>
                  <a:lnTo>
                    <a:pt x="1939" y="4246"/>
                  </a:lnTo>
                  <a:lnTo>
                    <a:pt x="1966" y="4247"/>
                  </a:lnTo>
                  <a:lnTo>
                    <a:pt x="1993" y="4247"/>
                  </a:lnTo>
                  <a:lnTo>
                    <a:pt x="2021" y="4245"/>
                  </a:lnTo>
                  <a:lnTo>
                    <a:pt x="2048" y="4242"/>
                  </a:lnTo>
                  <a:lnTo>
                    <a:pt x="2075" y="4237"/>
                  </a:lnTo>
                  <a:lnTo>
                    <a:pt x="2102" y="4231"/>
                  </a:lnTo>
                  <a:lnTo>
                    <a:pt x="2129" y="4224"/>
                  </a:lnTo>
                  <a:lnTo>
                    <a:pt x="2155" y="4216"/>
                  </a:lnTo>
                  <a:lnTo>
                    <a:pt x="2180" y="4205"/>
                  </a:lnTo>
                  <a:lnTo>
                    <a:pt x="2204" y="4195"/>
                  </a:lnTo>
                  <a:lnTo>
                    <a:pt x="2228" y="4182"/>
                  </a:lnTo>
                  <a:lnTo>
                    <a:pt x="2252" y="4170"/>
                  </a:lnTo>
                  <a:lnTo>
                    <a:pt x="2274" y="4155"/>
                  </a:lnTo>
                  <a:lnTo>
                    <a:pt x="2296" y="4140"/>
                  </a:lnTo>
                  <a:lnTo>
                    <a:pt x="2317" y="4124"/>
                  </a:lnTo>
                  <a:lnTo>
                    <a:pt x="2337" y="4107"/>
                  </a:lnTo>
                  <a:lnTo>
                    <a:pt x="2356" y="4088"/>
                  </a:lnTo>
                  <a:lnTo>
                    <a:pt x="2374" y="4070"/>
                  </a:lnTo>
                  <a:lnTo>
                    <a:pt x="2391" y="4050"/>
                  </a:lnTo>
                  <a:lnTo>
                    <a:pt x="2407" y="4030"/>
                  </a:lnTo>
                  <a:lnTo>
                    <a:pt x="2423" y="4008"/>
                  </a:lnTo>
                  <a:lnTo>
                    <a:pt x="2437" y="3986"/>
                  </a:lnTo>
                  <a:lnTo>
                    <a:pt x="2450" y="3963"/>
                  </a:lnTo>
                  <a:lnTo>
                    <a:pt x="2462" y="3940"/>
                  </a:lnTo>
                  <a:lnTo>
                    <a:pt x="2473" y="3916"/>
                  </a:lnTo>
                  <a:lnTo>
                    <a:pt x="2483" y="3892"/>
                  </a:lnTo>
                  <a:lnTo>
                    <a:pt x="2492" y="3867"/>
                  </a:lnTo>
                  <a:lnTo>
                    <a:pt x="2499" y="3841"/>
                  </a:lnTo>
                  <a:lnTo>
                    <a:pt x="2505" y="3815"/>
                  </a:lnTo>
                  <a:lnTo>
                    <a:pt x="2511" y="3789"/>
                  </a:lnTo>
                  <a:lnTo>
                    <a:pt x="2514" y="3763"/>
                  </a:lnTo>
                  <a:lnTo>
                    <a:pt x="2517" y="3736"/>
                  </a:lnTo>
                  <a:lnTo>
                    <a:pt x="2518" y="3709"/>
                  </a:lnTo>
                  <a:lnTo>
                    <a:pt x="2517" y="3681"/>
                  </a:lnTo>
                  <a:lnTo>
                    <a:pt x="2515" y="3654"/>
                  </a:lnTo>
                  <a:lnTo>
                    <a:pt x="2512" y="3625"/>
                  </a:lnTo>
                  <a:lnTo>
                    <a:pt x="2504" y="3601"/>
                  </a:lnTo>
                  <a:lnTo>
                    <a:pt x="2496" y="3579"/>
                  </a:lnTo>
                  <a:lnTo>
                    <a:pt x="2488" y="3558"/>
                  </a:lnTo>
                  <a:lnTo>
                    <a:pt x="2478" y="3537"/>
                  </a:lnTo>
                  <a:lnTo>
                    <a:pt x="2460" y="3498"/>
                  </a:lnTo>
                  <a:lnTo>
                    <a:pt x="2443" y="3463"/>
                  </a:lnTo>
                  <a:lnTo>
                    <a:pt x="2423" y="3429"/>
                  </a:lnTo>
                  <a:lnTo>
                    <a:pt x="2403" y="3399"/>
                  </a:lnTo>
                  <a:lnTo>
                    <a:pt x="2383" y="3370"/>
                  </a:lnTo>
                  <a:lnTo>
                    <a:pt x="2362" y="3343"/>
                  </a:lnTo>
                  <a:lnTo>
                    <a:pt x="2319" y="3289"/>
                  </a:lnTo>
                  <a:lnTo>
                    <a:pt x="2277" y="3237"/>
                  </a:lnTo>
                  <a:lnTo>
                    <a:pt x="2255" y="3209"/>
                  </a:lnTo>
                  <a:lnTo>
                    <a:pt x="2233" y="3180"/>
                  </a:lnTo>
                  <a:lnTo>
                    <a:pt x="2211" y="3150"/>
                  </a:lnTo>
                  <a:lnTo>
                    <a:pt x="2189" y="3116"/>
                  </a:lnTo>
                  <a:lnTo>
                    <a:pt x="3371" y="2949"/>
                  </a:lnTo>
                  <a:lnTo>
                    <a:pt x="3206" y="1779"/>
                  </a:lnTo>
                  <a:lnTo>
                    <a:pt x="3250" y="1790"/>
                  </a:lnTo>
                  <a:lnTo>
                    <a:pt x="3293" y="1801"/>
                  </a:lnTo>
                  <a:lnTo>
                    <a:pt x="3335" y="1815"/>
                  </a:lnTo>
                  <a:lnTo>
                    <a:pt x="3376" y="1828"/>
                  </a:lnTo>
                  <a:lnTo>
                    <a:pt x="3455" y="1857"/>
                  </a:lnTo>
                  <a:lnTo>
                    <a:pt x="3530" y="1886"/>
                  </a:lnTo>
                  <a:lnTo>
                    <a:pt x="3568" y="1898"/>
                  </a:lnTo>
                  <a:lnTo>
                    <a:pt x="3604" y="1910"/>
                  </a:lnTo>
                  <a:lnTo>
                    <a:pt x="3641" y="1920"/>
                  </a:lnTo>
                  <a:lnTo>
                    <a:pt x="3676" y="1927"/>
                  </a:lnTo>
                  <a:lnTo>
                    <a:pt x="3695" y="1930"/>
                  </a:lnTo>
                  <a:lnTo>
                    <a:pt x="3713" y="1934"/>
                  </a:lnTo>
                  <a:lnTo>
                    <a:pt x="3731" y="1936"/>
                  </a:lnTo>
                  <a:lnTo>
                    <a:pt x="3749" y="1937"/>
                  </a:lnTo>
                  <a:lnTo>
                    <a:pt x="3766" y="1937"/>
                  </a:lnTo>
                  <a:lnTo>
                    <a:pt x="3784" y="1937"/>
                  </a:lnTo>
                  <a:lnTo>
                    <a:pt x="3802" y="1936"/>
                  </a:lnTo>
                  <a:lnTo>
                    <a:pt x="3820" y="1934"/>
                  </a:lnTo>
                  <a:lnTo>
                    <a:pt x="3830" y="1931"/>
                  </a:lnTo>
                  <a:lnTo>
                    <a:pt x="3840" y="1929"/>
                  </a:lnTo>
                  <a:lnTo>
                    <a:pt x="3867" y="1924"/>
                  </a:lnTo>
                  <a:lnTo>
                    <a:pt x="3893" y="1918"/>
                  </a:lnTo>
                  <a:lnTo>
                    <a:pt x="3919" y="1910"/>
                  </a:lnTo>
                  <a:lnTo>
                    <a:pt x="3944" y="1900"/>
                  </a:lnTo>
                  <a:lnTo>
                    <a:pt x="3968" y="1891"/>
                  </a:lnTo>
                  <a:lnTo>
                    <a:pt x="3991" y="1879"/>
                  </a:lnTo>
                  <a:lnTo>
                    <a:pt x="4014" y="1867"/>
                  </a:lnTo>
                  <a:lnTo>
                    <a:pt x="4037" y="1853"/>
                  </a:lnTo>
                  <a:lnTo>
                    <a:pt x="4058" y="1839"/>
                  </a:lnTo>
                  <a:lnTo>
                    <a:pt x="4079" y="1824"/>
                  </a:lnTo>
                  <a:lnTo>
                    <a:pt x="4099" y="1807"/>
                  </a:lnTo>
                  <a:lnTo>
                    <a:pt x="4118" y="1790"/>
                  </a:lnTo>
                  <a:lnTo>
                    <a:pt x="4136" y="1772"/>
                  </a:lnTo>
                  <a:lnTo>
                    <a:pt x="4154" y="1753"/>
                  </a:lnTo>
                  <a:lnTo>
                    <a:pt x="4170" y="1733"/>
                  </a:lnTo>
                  <a:lnTo>
                    <a:pt x="4185" y="1713"/>
                  </a:lnTo>
                  <a:lnTo>
                    <a:pt x="4200" y="1693"/>
                  </a:lnTo>
                  <a:lnTo>
                    <a:pt x="4213" y="1671"/>
                  </a:lnTo>
                  <a:lnTo>
                    <a:pt x="4226" y="1648"/>
                  </a:lnTo>
                  <a:lnTo>
                    <a:pt x="4238" y="1626"/>
                  </a:lnTo>
                  <a:lnTo>
                    <a:pt x="4248" y="1602"/>
                  </a:lnTo>
                  <a:lnTo>
                    <a:pt x="4257" y="1578"/>
                  </a:lnTo>
                  <a:lnTo>
                    <a:pt x="4266" y="1553"/>
                  </a:lnTo>
                  <a:lnTo>
                    <a:pt x="4273" y="1529"/>
                  </a:lnTo>
                  <a:lnTo>
                    <a:pt x="4278" y="1503"/>
                  </a:lnTo>
                  <a:lnTo>
                    <a:pt x="4283" y="1478"/>
                  </a:lnTo>
                  <a:lnTo>
                    <a:pt x="4287" y="1452"/>
                  </a:lnTo>
                  <a:lnTo>
                    <a:pt x="4289" y="1424"/>
                  </a:lnTo>
                  <a:lnTo>
                    <a:pt x="4290" y="1398"/>
                  </a:lnTo>
                  <a:lnTo>
                    <a:pt x="4289" y="1371"/>
                  </a:lnTo>
                  <a:lnTo>
                    <a:pt x="4288" y="1344"/>
                  </a:lnTo>
                  <a:lnTo>
                    <a:pt x="4285" y="1317"/>
                  </a:lnTo>
                  <a:lnTo>
                    <a:pt x="4279" y="1289"/>
                  </a:lnTo>
                  <a:lnTo>
                    <a:pt x="4274" y="1262"/>
                  </a:lnTo>
                  <a:lnTo>
                    <a:pt x="4267" y="1236"/>
                  </a:lnTo>
                  <a:lnTo>
                    <a:pt x="4257" y="1210"/>
                  </a:lnTo>
                  <a:lnTo>
                    <a:pt x="4248" y="1185"/>
                  </a:lnTo>
                  <a:lnTo>
                    <a:pt x="4238" y="1160"/>
                  </a:lnTo>
                  <a:lnTo>
                    <a:pt x="4225" y="1136"/>
                  </a:lnTo>
                  <a:lnTo>
                    <a:pt x="4212" y="1113"/>
                  </a:lnTo>
                  <a:lnTo>
                    <a:pt x="4198" y="1091"/>
                  </a:lnTo>
                  <a:lnTo>
                    <a:pt x="4182" y="1069"/>
                  </a:lnTo>
                  <a:lnTo>
                    <a:pt x="4166" y="1048"/>
                  </a:lnTo>
                  <a:lnTo>
                    <a:pt x="4149" y="1028"/>
                  </a:lnTo>
                  <a:lnTo>
                    <a:pt x="4131" y="1009"/>
                  </a:lnTo>
                  <a:lnTo>
                    <a:pt x="4112" y="991"/>
                  </a:lnTo>
                  <a:lnTo>
                    <a:pt x="4092" y="974"/>
                  </a:lnTo>
                  <a:lnTo>
                    <a:pt x="4071" y="957"/>
                  </a:lnTo>
                  <a:lnTo>
                    <a:pt x="4050" y="943"/>
                  </a:lnTo>
                  <a:lnTo>
                    <a:pt x="4029" y="928"/>
                  </a:lnTo>
                  <a:lnTo>
                    <a:pt x="4006" y="914"/>
                  </a:lnTo>
                  <a:lnTo>
                    <a:pt x="3983" y="903"/>
                  </a:lnTo>
                  <a:lnTo>
                    <a:pt x="3959" y="891"/>
                  </a:lnTo>
                  <a:lnTo>
                    <a:pt x="3933" y="882"/>
                  </a:lnTo>
                  <a:lnTo>
                    <a:pt x="3909" y="874"/>
                  </a:lnTo>
                  <a:lnTo>
                    <a:pt x="3883" y="865"/>
                  </a:lnTo>
                  <a:lnTo>
                    <a:pt x="3857" y="859"/>
                  </a:lnTo>
                  <a:lnTo>
                    <a:pt x="3831" y="855"/>
                  </a:lnTo>
                  <a:lnTo>
                    <a:pt x="3805" y="851"/>
                  </a:lnTo>
                  <a:lnTo>
                    <a:pt x="3778" y="849"/>
                  </a:lnTo>
                  <a:lnTo>
                    <a:pt x="3751" y="848"/>
                  </a:lnTo>
                  <a:lnTo>
                    <a:pt x="3722" y="848"/>
                  </a:lnTo>
                  <a:lnTo>
                    <a:pt x="3695" y="850"/>
                  </a:lnTo>
                  <a:lnTo>
                    <a:pt x="3667" y="85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35" name="Google Shape;935;p48"/>
            <p:cNvSpPr/>
            <p:nvPr/>
          </p:nvSpPr>
          <p:spPr>
            <a:xfrm rot="10332532" flipH="1">
              <a:off x="8562974" y="2346995"/>
              <a:ext cx="1782763" cy="1450218"/>
            </a:xfrm>
            <a:custGeom>
              <a:avLst/>
              <a:gdLst/>
              <a:ahLst/>
              <a:cxnLst/>
              <a:rect l="l" t="t" r="r" b="b"/>
              <a:pathLst>
                <a:path w="4254" h="4283" extrusionOk="0">
                  <a:moveTo>
                    <a:pt x="3632" y="1775"/>
                  </a:moveTo>
                  <a:lnTo>
                    <a:pt x="3608" y="1783"/>
                  </a:lnTo>
                  <a:lnTo>
                    <a:pt x="3586" y="1791"/>
                  </a:lnTo>
                  <a:lnTo>
                    <a:pt x="3564" y="1800"/>
                  </a:lnTo>
                  <a:lnTo>
                    <a:pt x="3543" y="1808"/>
                  </a:lnTo>
                  <a:lnTo>
                    <a:pt x="3504" y="1826"/>
                  </a:lnTo>
                  <a:lnTo>
                    <a:pt x="3469" y="1844"/>
                  </a:lnTo>
                  <a:lnTo>
                    <a:pt x="3435" y="1863"/>
                  </a:lnTo>
                  <a:lnTo>
                    <a:pt x="3405" y="1883"/>
                  </a:lnTo>
                  <a:lnTo>
                    <a:pt x="3376" y="1904"/>
                  </a:lnTo>
                  <a:lnTo>
                    <a:pt x="3349" y="1925"/>
                  </a:lnTo>
                  <a:lnTo>
                    <a:pt x="3295" y="1966"/>
                  </a:lnTo>
                  <a:lnTo>
                    <a:pt x="3243" y="2010"/>
                  </a:lnTo>
                  <a:lnTo>
                    <a:pt x="3215" y="2032"/>
                  </a:lnTo>
                  <a:lnTo>
                    <a:pt x="3187" y="2054"/>
                  </a:lnTo>
                  <a:lnTo>
                    <a:pt x="3155" y="2076"/>
                  </a:lnTo>
                  <a:lnTo>
                    <a:pt x="3122" y="2098"/>
                  </a:lnTo>
                  <a:lnTo>
                    <a:pt x="2956" y="916"/>
                  </a:lnTo>
                  <a:lnTo>
                    <a:pt x="1783" y="1082"/>
                  </a:lnTo>
                  <a:lnTo>
                    <a:pt x="1793" y="1038"/>
                  </a:lnTo>
                  <a:lnTo>
                    <a:pt x="1805" y="995"/>
                  </a:lnTo>
                  <a:lnTo>
                    <a:pt x="1818" y="954"/>
                  </a:lnTo>
                  <a:lnTo>
                    <a:pt x="1832" y="913"/>
                  </a:lnTo>
                  <a:lnTo>
                    <a:pt x="1861" y="834"/>
                  </a:lnTo>
                  <a:lnTo>
                    <a:pt x="1889" y="758"/>
                  </a:lnTo>
                  <a:lnTo>
                    <a:pt x="1902" y="721"/>
                  </a:lnTo>
                  <a:lnTo>
                    <a:pt x="1913" y="684"/>
                  </a:lnTo>
                  <a:lnTo>
                    <a:pt x="1924" y="648"/>
                  </a:lnTo>
                  <a:lnTo>
                    <a:pt x="1931" y="612"/>
                  </a:lnTo>
                  <a:lnTo>
                    <a:pt x="1934" y="594"/>
                  </a:lnTo>
                  <a:lnTo>
                    <a:pt x="1937" y="576"/>
                  </a:lnTo>
                  <a:lnTo>
                    <a:pt x="1939" y="558"/>
                  </a:lnTo>
                  <a:lnTo>
                    <a:pt x="1940" y="541"/>
                  </a:lnTo>
                  <a:lnTo>
                    <a:pt x="1940" y="523"/>
                  </a:lnTo>
                  <a:lnTo>
                    <a:pt x="1940" y="505"/>
                  </a:lnTo>
                  <a:lnTo>
                    <a:pt x="1939" y="487"/>
                  </a:lnTo>
                  <a:lnTo>
                    <a:pt x="1937" y="470"/>
                  </a:lnTo>
                  <a:lnTo>
                    <a:pt x="1935" y="459"/>
                  </a:lnTo>
                  <a:lnTo>
                    <a:pt x="1933" y="449"/>
                  </a:lnTo>
                  <a:lnTo>
                    <a:pt x="1928" y="422"/>
                  </a:lnTo>
                  <a:lnTo>
                    <a:pt x="1922" y="396"/>
                  </a:lnTo>
                  <a:lnTo>
                    <a:pt x="1913" y="371"/>
                  </a:lnTo>
                  <a:lnTo>
                    <a:pt x="1904" y="346"/>
                  </a:lnTo>
                  <a:lnTo>
                    <a:pt x="1894" y="322"/>
                  </a:lnTo>
                  <a:lnTo>
                    <a:pt x="1883" y="298"/>
                  </a:lnTo>
                  <a:lnTo>
                    <a:pt x="1870" y="275"/>
                  </a:lnTo>
                  <a:lnTo>
                    <a:pt x="1857" y="253"/>
                  </a:lnTo>
                  <a:lnTo>
                    <a:pt x="1842" y="231"/>
                  </a:lnTo>
                  <a:lnTo>
                    <a:pt x="1827" y="210"/>
                  </a:lnTo>
                  <a:lnTo>
                    <a:pt x="1811" y="190"/>
                  </a:lnTo>
                  <a:lnTo>
                    <a:pt x="1794" y="171"/>
                  </a:lnTo>
                  <a:lnTo>
                    <a:pt x="1775" y="154"/>
                  </a:lnTo>
                  <a:lnTo>
                    <a:pt x="1756" y="136"/>
                  </a:lnTo>
                  <a:lnTo>
                    <a:pt x="1737" y="119"/>
                  </a:lnTo>
                  <a:lnTo>
                    <a:pt x="1717" y="104"/>
                  </a:lnTo>
                  <a:lnTo>
                    <a:pt x="1696" y="90"/>
                  </a:lnTo>
                  <a:lnTo>
                    <a:pt x="1674" y="76"/>
                  </a:lnTo>
                  <a:lnTo>
                    <a:pt x="1652" y="64"/>
                  </a:lnTo>
                  <a:lnTo>
                    <a:pt x="1629" y="52"/>
                  </a:lnTo>
                  <a:lnTo>
                    <a:pt x="1605" y="42"/>
                  </a:lnTo>
                  <a:lnTo>
                    <a:pt x="1581" y="33"/>
                  </a:lnTo>
                  <a:lnTo>
                    <a:pt x="1557" y="24"/>
                  </a:lnTo>
                  <a:lnTo>
                    <a:pt x="1532" y="17"/>
                  </a:lnTo>
                  <a:lnTo>
                    <a:pt x="1506" y="11"/>
                  </a:lnTo>
                  <a:lnTo>
                    <a:pt x="1481" y="7"/>
                  </a:lnTo>
                  <a:lnTo>
                    <a:pt x="1455" y="3"/>
                  </a:lnTo>
                  <a:lnTo>
                    <a:pt x="1427" y="1"/>
                  </a:lnTo>
                  <a:lnTo>
                    <a:pt x="1401" y="0"/>
                  </a:lnTo>
                  <a:lnTo>
                    <a:pt x="1374" y="0"/>
                  </a:lnTo>
                  <a:lnTo>
                    <a:pt x="1347" y="2"/>
                  </a:lnTo>
                  <a:lnTo>
                    <a:pt x="1320" y="6"/>
                  </a:lnTo>
                  <a:lnTo>
                    <a:pt x="1292" y="10"/>
                  </a:lnTo>
                  <a:lnTo>
                    <a:pt x="1264" y="16"/>
                  </a:lnTo>
                  <a:lnTo>
                    <a:pt x="1238" y="23"/>
                  </a:lnTo>
                  <a:lnTo>
                    <a:pt x="1212" y="32"/>
                  </a:lnTo>
                  <a:lnTo>
                    <a:pt x="1187" y="42"/>
                  </a:lnTo>
                  <a:lnTo>
                    <a:pt x="1162" y="52"/>
                  </a:lnTo>
                  <a:lnTo>
                    <a:pt x="1138" y="65"/>
                  </a:lnTo>
                  <a:lnTo>
                    <a:pt x="1115" y="77"/>
                  </a:lnTo>
                  <a:lnTo>
                    <a:pt x="1093" y="92"/>
                  </a:lnTo>
                  <a:lnTo>
                    <a:pt x="1071" y="107"/>
                  </a:lnTo>
                  <a:lnTo>
                    <a:pt x="1050" y="123"/>
                  </a:lnTo>
                  <a:lnTo>
                    <a:pt x="1030" y="140"/>
                  </a:lnTo>
                  <a:lnTo>
                    <a:pt x="1012" y="159"/>
                  </a:lnTo>
                  <a:lnTo>
                    <a:pt x="993" y="178"/>
                  </a:lnTo>
                  <a:lnTo>
                    <a:pt x="976" y="197"/>
                  </a:lnTo>
                  <a:lnTo>
                    <a:pt x="959" y="217"/>
                  </a:lnTo>
                  <a:lnTo>
                    <a:pt x="945" y="239"/>
                  </a:lnTo>
                  <a:lnTo>
                    <a:pt x="930" y="261"/>
                  </a:lnTo>
                  <a:lnTo>
                    <a:pt x="916" y="283"/>
                  </a:lnTo>
                  <a:lnTo>
                    <a:pt x="905" y="307"/>
                  </a:lnTo>
                  <a:lnTo>
                    <a:pt x="893" y="331"/>
                  </a:lnTo>
                  <a:lnTo>
                    <a:pt x="884" y="355"/>
                  </a:lnTo>
                  <a:lnTo>
                    <a:pt x="876" y="380"/>
                  </a:lnTo>
                  <a:lnTo>
                    <a:pt x="868" y="406"/>
                  </a:lnTo>
                  <a:lnTo>
                    <a:pt x="862" y="431"/>
                  </a:lnTo>
                  <a:lnTo>
                    <a:pt x="857" y="458"/>
                  </a:lnTo>
                  <a:lnTo>
                    <a:pt x="853" y="484"/>
                  </a:lnTo>
                  <a:lnTo>
                    <a:pt x="851" y="511"/>
                  </a:lnTo>
                  <a:lnTo>
                    <a:pt x="850" y="539"/>
                  </a:lnTo>
                  <a:lnTo>
                    <a:pt x="851" y="566"/>
                  </a:lnTo>
                  <a:lnTo>
                    <a:pt x="852" y="594"/>
                  </a:lnTo>
                  <a:lnTo>
                    <a:pt x="855" y="622"/>
                  </a:lnTo>
                  <a:lnTo>
                    <a:pt x="863" y="647"/>
                  </a:lnTo>
                  <a:lnTo>
                    <a:pt x="873" y="671"/>
                  </a:lnTo>
                  <a:lnTo>
                    <a:pt x="881" y="694"/>
                  </a:lnTo>
                  <a:lnTo>
                    <a:pt x="890" y="715"/>
                  </a:lnTo>
                  <a:lnTo>
                    <a:pt x="900" y="736"/>
                  </a:lnTo>
                  <a:lnTo>
                    <a:pt x="909" y="755"/>
                  </a:lnTo>
                  <a:lnTo>
                    <a:pt x="920" y="774"/>
                  </a:lnTo>
                  <a:lnTo>
                    <a:pt x="929" y="793"/>
                  </a:lnTo>
                  <a:lnTo>
                    <a:pt x="950" y="827"/>
                  </a:lnTo>
                  <a:lnTo>
                    <a:pt x="971" y="859"/>
                  </a:lnTo>
                  <a:lnTo>
                    <a:pt x="993" y="889"/>
                  </a:lnTo>
                  <a:lnTo>
                    <a:pt x="1015" y="917"/>
                  </a:lnTo>
                  <a:lnTo>
                    <a:pt x="1061" y="972"/>
                  </a:lnTo>
                  <a:lnTo>
                    <a:pt x="1107" y="1030"/>
                  </a:lnTo>
                  <a:lnTo>
                    <a:pt x="1130" y="1060"/>
                  </a:lnTo>
                  <a:lnTo>
                    <a:pt x="1153" y="1091"/>
                  </a:lnTo>
                  <a:lnTo>
                    <a:pt x="1176" y="1127"/>
                  </a:lnTo>
                  <a:lnTo>
                    <a:pt x="1199" y="1164"/>
                  </a:lnTo>
                  <a:lnTo>
                    <a:pt x="0" y="1333"/>
                  </a:lnTo>
                  <a:lnTo>
                    <a:pt x="168" y="2519"/>
                  </a:lnTo>
                  <a:lnTo>
                    <a:pt x="203" y="2497"/>
                  </a:lnTo>
                  <a:lnTo>
                    <a:pt x="234" y="2474"/>
                  </a:lnTo>
                  <a:lnTo>
                    <a:pt x="265" y="2453"/>
                  </a:lnTo>
                  <a:lnTo>
                    <a:pt x="293" y="2430"/>
                  </a:lnTo>
                  <a:lnTo>
                    <a:pt x="347" y="2386"/>
                  </a:lnTo>
                  <a:lnTo>
                    <a:pt x="400" y="2343"/>
                  </a:lnTo>
                  <a:lnTo>
                    <a:pt x="429" y="2321"/>
                  </a:lnTo>
                  <a:lnTo>
                    <a:pt x="458" y="2300"/>
                  </a:lnTo>
                  <a:lnTo>
                    <a:pt x="489" y="2280"/>
                  </a:lnTo>
                  <a:lnTo>
                    <a:pt x="523" y="2261"/>
                  </a:lnTo>
                  <a:lnTo>
                    <a:pt x="558" y="2242"/>
                  </a:lnTo>
                  <a:lnTo>
                    <a:pt x="598" y="2224"/>
                  </a:lnTo>
                  <a:lnTo>
                    <a:pt x="619" y="2215"/>
                  </a:lnTo>
                  <a:lnTo>
                    <a:pt x="641" y="2206"/>
                  </a:lnTo>
                  <a:lnTo>
                    <a:pt x="664" y="2198"/>
                  </a:lnTo>
                  <a:lnTo>
                    <a:pt x="688" y="2190"/>
                  </a:lnTo>
                  <a:lnTo>
                    <a:pt x="716" y="2187"/>
                  </a:lnTo>
                  <a:lnTo>
                    <a:pt x="744" y="2184"/>
                  </a:lnTo>
                  <a:lnTo>
                    <a:pt x="771" y="2184"/>
                  </a:lnTo>
                  <a:lnTo>
                    <a:pt x="798" y="2186"/>
                  </a:lnTo>
                  <a:lnTo>
                    <a:pt x="826" y="2188"/>
                  </a:lnTo>
                  <a:lnTo>
                    <a:pt x="853" y="2192"/>
                  </a:lnTo>
                  <a:lnTo>
                    <a:pt x="879" y="2196"/>
                  </a:lnTo>
                  <a:lnTo>
                    <a:pt x="905" y="2202"/>
                  </a:lnTo>
                  <a:lnTo>
                    <a:pt x="930" y="2211"/>
                  </a:lnTo>
                  <a:lnTo>
                    <a:pt x="955" y="2219"/>
                  </a:lnTo>
                  <a:lnTo>
                    <a:pt x="979" y="2228"/>
                  </a:lnTo>
                  <a:lnTo>
                    <a:pt x="1003" y="2240"/>
                  </a:lnTo>
                  <a:lnTo>
                    <a:pt x="1027" y="2251"/>
                  </a:lnTo>
                  <a:lnTo>
                    <a:pt x="1049" y="2265"/>
                  </a:lnTo>
                  <a:lnTo>
                    <a:pt x="1072" y="2278"/>
                  </a:lnTo>
                  <a:lnTo>
                    <a:pt x="1093" y="2294"/>
                  </a:lnTo>
                  <a:lnTo>
                    <a:pt x="1114" y="2311"/>
                  </a:lnTo>
                  <a:lnTo>
                    <a:pt x="1134" y="2327"/>
                  </a:lnTo>
                  <a:lnTo>
                    <a:pt x="1153" y="2345"/>
                  </a:lnTo>
                  <a:lnTo>
                    <a:pt x="1170" y="2365"/>
                  </a:lnTo>
                  <a:lnTo>
                    <a:pt x="1187" y="2385"/>
                  </a:lnTo>
                  <a:lnTo>
                    <a:pt x="1204" y="2406"/>
                  </a:lnTo>
                  <a:lnTo>
                    <a:pt x="1219" y="2426"/>
                  </a:lnTo>
                  <a:lnTo>
                    <a:pt x="1233" y="2449"/>
                  </a:lnTo>
                  <a:lnTo>
                    <a:pt x="1247" y="2472"/>
                  </a:lnTo>
                  <a:lnTo>
                    <a:pt x="1258" y="2496"/>
                  </a:lnTo>
                  <a:lnTo>
                    <a:pt x="1270" y="2521"/>
                  </a:lnTo>
                  <a:lnTo>
                    <a:pt x="1279" y="2546"/>
                  </a:lnTo>
                  <a:lnTo>
                    <a:pt x="1287" y="2572"/>
                  </a:lnTo>
                  <a:lnTo>
                    <a:pt x="1295" y="2599"/>
                  </a:lnTo>
                  <a:lnTo>
                    <a:pt x="1301" y="2626"/>
                  </a:lnTo>
                  <a:lnTo>
                    <a:pt x="1305" y="2654"/>
                  </a:lnTo>
                  <a:lnTo>
                    <a:pt x="1308" y="2681"/>
                  </a:lnTo>
                  <a:lnTo>
                    <a:pt x="1310" y="2708"/>
                  </a:lnTo>
                  <a:lnTo>
                    <a:pt x="1310" y="2735"/>
                  </a:lnTo>
                  <a:lnTo>
                    <a:pt x="1310" y="2761"/>
                  </a:lnTo>
                  <a:lnTo>
                    <a:pt x="1308" y="2787"/>
                  </a:lnTo>
                  <a:lnTo>
                    <a:pt x="1304" y="2813"/>
                  </a:lnTo>
                  <a:lnTo>
                    <a:pt x="1300" y="2840"/>
                  </a:lnTo>
                  <a:lnTo>
                    <a:pt x="1294" y="2865"/>
                  </a:lnTo>
                  <a:lnTo>
                    <a:pt x="1286" y="2890"/>
                  </a:lnTo>
                  <a:lnTo>
                    <a:pt x="1279" y="2915"/>
                  </a:lnTo>
                  <a:lnTo>
                    <a:pt x="1270" y="2939"/>
                  </a:lnTo>
                  <a:lnTo>
                    <a:pt x="1259" y="2962"/>
                  </a:lnTo>
                  <a:lnTo>
                    <a:pt x="1248" y="2984"/>
                  </a:lnTo>
                  <a:lnTo>
                    <a:pt x="1235" y="3007"/>
                  </a:lnTo>
                  <a:lnTo>
                    <a:pt x="1222" y="3029"/>
                  </a:lnTo>
                  <a:lnTo>
                    <a:pt x="1207" y="3050"/>
                  </a:lnTo>
                  <a:lnTo>
                    <a:pt x="1191" y="3070"/>
                  </a:lnTo>
                  <a:lnTo>
                    <a:pt x="1175" y="3090"/>
                  </a:lnTo>
                  <a:lnTo>
                    <a:pt x="1158" y="3109"/>
                  </a:lnTo>
                  <a:lnTo>
                    <a:pt x="1139" y="3126"/>
                  </a:lnTo>
                  <a:lnTo>
                    <a:pt x="1120" y="3144"/>
                  </a:lnTo>
                  <a:lnTo>
                    <a:pt x="1100" y="3160"/>
                  </a:lnTo>
                  <a:lnTo>
                    <a:pt x="1079" y="3175"/>
                  </a:lnTo>
                  <a:lnTo>
                    <a:pt x="1058" y="3190"/>
                  </a:lnTo>
                  <a:lnTo>
                    <a:pt x="1036" y="3204"/>
                  </a:lnTo>
                  <a:lnTo>
                    <a:pt x="1013" y="3216"/>
                  </a:lnTo>
                  <a:lnTo>
                    <a:pt x="989" y="3228"/>
                  </a:lnTo>
                  <a:lnTo>
                    <a:pt x="965" y="3237"/>
                  </a:lnTo>
                  <a:lnTo>
                    <a:pt x="939" y="3246"/>
                  </a:lnTo>
                  <a:lnTo>
                    <a:pt x="914" y="3255"/>
                  </a:lnTo>
                  <a:lnTo>
                    <a:pt x="888" y="3261"/>
                  </a:lnTo>
                  <a:lnTo>
                    <a:pt x="861" y="3266"/>
                  </a:lnTo>
                  <a:lnTo>
                    <a:pt x="852" y="3268"/>
                  </a:lnTo>
                  <a:lnTo>
                    <a:pt x="840" y="3270"/>
                  </a:lnTo>
                  <a:lnTo>
                    <a:pt x="823" y="3272"/>
                  </a:lnTo>
                  <a:lnTo>
                    <a:pt x="807" y="3273"/>
                  </a:lnTo>
                  <a:lnTo>
                    <a:pt x="789" y="3273"/>
                  </a:lnTo>
                  <a:lnTo>
                    <a:pt x="772" y="3273"/>
                  </a:lnTo>
                  <a:lnTo>
                    <a:pt x="755" y="3272"/>
                  </a:lnTo>
                  <a:lnTo>
                    <a:pt x="738" y="3270"/>
                  </a:lnTo>
                  <a:lnTo>
                    <a:pt x="721" y="3268"/>
                  </a:lnTo>
                  <a:lnTo>
                    <a:pt x="703" y="3265"/>
                  </a:lnTo>
                  <a:lnTo>
                    <a:pt x="669" y="3258"/>
                  </a:lnTo>
                  <a:lnTo>
                    <a:pt x="633" y="3248"/>
                  </a:lnTo>
                  <a:lnTo>
                    <a:pt x="599" y="3238"/>
                  </a:lnTo>
                  <a:lnTo>
                    <a:pt x="563" y="3225"/>
                  </a:lnTo>
                  <a:lnTo>
                    <a:pt x="490" y="3199"/>
                  </a:lnTo>
                  <a:lnTo>
                    <a:pt x="414" y="3171"/>
                  </a:lnTo>
                  <a:lnTo>
                    <a:pt x="375" y="3158"/>
                  </a:lnTo>
                  <a:lnTo>
                    <a:pt x="336" y="3144"/>
                  </a:lnTo>
                  <a:lnTo>
                    <a:pt x="295" y="3133"/>
                  </a:lnTo>
                  <a:lnTo>
                    <a:pt x="253" y="3121"/>
                  </a:lnTo>
                  <a:lnTo>
                    <a:pt x="417" y="4283"/>
                  </a:lnTo>
                  <a:lnTo>
                    <a:pt x="3373" y="3867"/>
                  </a:lnTo>
                  <a:lnTo>
                    <a:pt x="3209" y="2709"/>
                  </a:lnTo>
                  <a:lnTo>
                    <a:pt x="3249" y="2721"/>
                  </a:lnTo>
                  <a:lnTo>
                    <a:pt x="3289" y="2733"/>
                  </a:lnTo>
                  <a:lnTo>
                    <a:pt x="3328" y="2746"/>
                  </a:lnTo>
                  <a:lnTo>
                    <a:pt x="3366" y="2759"/>
                  </a:lnTo>
                  <a:lnTo>
                    <a:pt x="3441" y="2786"/>
                  </a:lnTo>
                  <a:lnTo>
                    <a:pt x="3512" y="2812"/>
                  </a:lnTo>
                  <a:lnTo>
                    <a:pt x="3546" y="2824"/>
                  </a:lnTo>
                  <a:lnTo>
                    <a:pt x="3582" y="2834"/>
                  </a:lnTo>
                  <a:lnTo>
                    <a:pt x="3615" y="2844"/>
                  </a:lnTo>
                  <a:lnTo>
                    <a:pt x="3650" y="2851"/>
                  </a:lnTo>
                  <a:lnTo>
                    <a:pt x="3666" y="2853"/>
                  </a:lnTo>
                  <a:lnTo>
                    <a:pt x="3683" y="2855"/>
                  </a:lnTo>
                  <a:lnTo>
                    <a:pt x="3701" y="2857"/>
                  </a:lnTo>
                  <a:lnTo>
                    <a:pt x="3717" y="2858"/>
                  </a:lnTo>
                  <a:lnTo>
                    <a:pt x="3734" y="2858"/>
                  </a:lnTo>
                  <a:lnTo>
                    <a:pt x="3751" y="2858"/>
                  </a:lnTo>
                  <a:lnTo>
                    <a:pt x="3768" y="2857"/>
                  </a:lnTo>
                  <a:lnTo>
                    <a:pt x="3784" y="2855"/>
                  </a:lnTo>
                  <a:lnTo>
                    <a:pt x="3795" y="2853"/>
                  </a:lnTo>
                  <a:lnTo>
                    <a:pt x="3805" y="2852"/>
                  </a:lnTo>
                  <a:lnTo>
                    <a:pt x="3831" y="2846"/>
                  </a:lnTo>
                  <a:lnTo>
                    <a:pt x="3857" y="2840"/>
                  </a:lnTo>
                  <a:lnTo>
                    <a:pt x="3884" y="2831"/>
                  </a:lnTo>
                  <a:lnTo>
                    <a:pt x="3909" y="2823"/>
                  </a:lnTo>
                  <a:lnTo>
                    <a:pt x="3933" y="2812"/>
                  </a:lnTo>
                  <a:lnTo>
                    <a:pt x="3957" y="2801"/>
                  </a:lnTo>
                  <a:lnTo>
                    <a:pt x="3980" y="2788"/>
                  </a:lnTo>
                  <a:lnTo>
                    <a:pt x="4002" y="2775"/>
                  </a:lnTo>
                  <a:lnTo>
                    <a:pt x="4023" y="2760"/>
                  </a:lnTo>
                  <a:lnTo>
                    <a:pt x="4043" y="2746"/>
                  </a:lnTo>
                  <a:lnTo>
                    <a:pt x="4063" y="2729"/>
                  </a:lnTo>
                  <a:lnTo>
                    <a:pt x="4083" y="2711"/>
                  </a:lnTo>
                  <a:lnTo>
                    <a:pt x="4101" y="2693"/>
                  </a:lnTo>
                  <a:lnTo>
                    <a:pt x="4119" y="2675"/>
                  </a:lnTo>
                  <a:lnTo>
                    <a:pt x="4134" y="2655"/>
                  </a:lnTo>
                  <a:lnTo>
                    <a:pt x="4150" y="2635"/>
                  </a:lnTo>
                  <a:lnTo>
                    <a:pt x="4165" y="2614"/>
                  </a:lnTo>
                  <a:lnTo>
                    <a:pt x="4178" y="2592"/>
                  </a:lnTo>
                  <a:lnTo>
                    <a:pt x="4191" y="2569"/>
                  </a:lnTo>
                  <a:lnTo>
                    <a:pt x="4202" y="2546"/>
                  </a:lnTo>
                  <a:lnTo>
                    <a:pt x="4213" y="2523"/>
                  </a:lnTo>
                  <a:lnTo>
                    <a:pt x="4222" y="2499"/>
                  </a:lnTo>
                  <a:lnTo>
                    <a:pt x="4230" y="2474"/>
                  </a:lnTo>
                  <a:lnTo>
                    <a:pt x="4238" y="2450"/>
                  </a:lnTo>
                  <a:lnTo>
                    <a:pt x="4243" y="2424"/>
                  </a:lnTo>
                  <a:lnTo>
                    <a:pt x="4248" y="2399"/>
                  </a:lnTo>
                  <a:lnTo>
                    <a:pt x="4251" y="2373"/>
                  </a:lnTo>
                  <a:lnTo>
                    <a:pt x="4253" y="2346"/>
                  </a:lnTo>
                  <a:lnTo>
                    <a:pt x="4254" y="2320"/>
                  </a:lnTo>
                  <a:lnTo>
                    <a:pt x="4254" y="2293"/>
                  </a:lnTo>
                  <a:lnTo>
                    <a:pt x="4252" y="2266"/>
                  </a:lnTo>
                  <a:lnTo>
                    <a:pt x="4249" y="2239"/>
                  </a:lnTo>
                  <a:lnTo>
                    <a:pt x="4244" y="2211"/>
                  </a:lnTo>
                  <a:lnTo>
                    <a:pt x="4239" y="2183"/>
                  </a:lnTo>
                  <a:lnTo>
                    <a:pt x="4231" y="2157"/>
                  </a:lnTo>
                  <a:lnTo>
                    <a:pt x="4223" y="2131"/>
                  </a:lnTo>
                  <a:lnTo>
                    <a:pt x="4213" y="2106"/>
                  </a:lnTo>
                  <a:lnTo>
                    <a:pt x="4202" y="2081"/>
                  </a:lnTo>
                  <a:lnTo>
                    <a:pt x="4190" y="2057"/>
                  </a:lnTo>
                  <a:lnTo>
                    <a:pt x="4177" y="2034"/>
                  </a:lnTo>
                  <a:lnTo>
                    <a:pt x="4163" y="2012"/>
                  </a:lnTo>
                  <a:lnTo>
                    <a:pt x="4148" y="1990"/>
                  </a:lnTo>
                  <a:lnTo>
                    <a:pt x="4131" y="1970"/>
                  </a:lnTo>
                  <a:lnTo>
                    <a:pt x="4114" y="1950"/>
                  </a:lnTo>
                  <a:lnTo>
                    <a:pt x="4096" y="1931"/>
                  </a:lnTo>
                  <a:lnTo>
                    <a:pt x="4077" y="1912"/>
                  </a:lnTo>
                  <a:lnTo>
                    <a:pt x="4057" y="1896"/>
                  </a:lnTo>
                  <a:lnTo>
                    <a:pt x="4037" y="1879"/>
                  </a:lnTo>
                  <a:lnTo>
                    <a:pt x="4015" y="1864"/>
                  </a:lnTo>
                  <a:lnTo>
                    <a:pt x="3993" y="1850"/>
                  </a:lnTo>
                  <a:lnTo>
                    <a:pt x="3970" y="1836"/>
                  </a:lnTo>
                  <a:lnTo>
                    <a:pt x="3947" y="1825"/>
                  </a:lnTo>
                  <a:lnTo>
                    <a:pt x="3923" y="1813"/>
                  </a:lnTo>
                  <a:lnTo>
                    <a:pt x="3899" y="1804"/>
                  </a:lnTo>
                  <a:lnTo>
                    <a:pt x="3874" y="1795"/>
                  </a:lnTo>
                  <a:lnTo>
                    <a:pt x="3848" y="1787"/>
                  </a:lnTo>
                  <a:lnTo>
                    <a:pt x="3822" y="1782"/>
                  </a:lnTo>
                  <a:lnTo>
                    <a:pt x="3796" y="1777"/>
                  </a:lnTo>
                  <a:lnTo>
                    <a:pt x="3770" y="1772"/>
                  </a:lnTo>
                  <a:lnTo>
                    <a:pt x="3743" y="1770"/>
                  </a:lnTo>
                  <a:lnTo>
                    <a:pt x="3715" y="1769"/>
                  </a:lnTo>
                  <a:lnTo>
                    <a:pt x="3687" y="1769"/>
                  </a:lnTo>
                  <a:lnTo>
                    <a:pt x="3660" y="1771"/>
                  </a:lnTo>
                  <a:lnTo>
                    <a:pt x="3632" y="1775"/>
                  </a:lnTo>
                  <a:close/>
                </a:path>
              </a:pathLst>
            </a:custGeom>
            <a:solidFill>
              <a:srgbClr val="548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36" name="Google Shape;936;p48"/>
            <p:cNvSpPr/>
            <p:nvPr/>
          </p:nvSpPr>
          <p:spPr>
            <a:xfrm>
              <a:off x="7662862" y="950584"/>
              <a:ext cx="1625600" cy="832722"/>
            </a:xfrm>
            <a:custGeom>
              <a:avLst/>
              <a:gdLst/>
              <a:ahLst/>
              <a:cxnLst/>
              <a:rect l="l" t="t" r="r" b="b"/>
              <a:pathLst>
                <a:path w="3874" h="2462" extrusionOk="0">
                  <a:moveTo>
                    <a:pt x="3666" y="819"/>
                  </a:moveTo>
                  <a:lnTo>
                    <a:pt x="3052" y="140"/>
                  </a:lnTo>
                  <a:lnTo>
                    <a:pt x="3048" y="133"/>
                  </a:lnTo>
                  <a:lnTo>
                    <a:pt x="3034" y="114"/>
                  </a:lnTo>
                  <a:lnTo>
                    <a:pt x="3023" y="102"/>
                  </a:lnTo>
                  <a:lnTo>
                    <a:pt x="3009" y="87"/>
                  </a:lnTo>
                  <a:lnTo>
                    <a:pt x="3001" y="80"/>
                  </a:lnTo>
                  <a:lnTo>
                    <a:pt x="2992" y="73"/>
                  </a:lnTo>
                  <a:lnTo>
                    <a:pt x="2981" y="65"/>
                  </a:lnTo>
                  <a:lnTo>
                    <a:pt x="2970" y="58"/>
                  </a:lnTo>
                  <a:lnTo>
                    <a:pt x="2957" y="51"/>
                  </a:lnTo>
                  <a:lnTo>
                    <a:pt x="2945" y="44"/>
                  </a:lnTo>
                  <a:lnTo>
                    <a:pt x="2930" y="37"/>
                  </a:lnTo>
                  <a:lnTo>
                    <a:pt x="2914" y="31"/>
                  </a:lnTo>
                  <a:lnTo>
                    <a:pt x="2898" y="25"/>
                  </a:lnTo>
                  <a:lnTo>
                    <a:pt x="2880" y="19"/>
                  </a:lnTo>
                  <a:lnTo>
                    <a:pt x="2861" y="14"/>
                  </a:lnTo>
                  <a:lnTo>
                    <a:pt x="2841" y="10"/>
                  </a:lnTo>
                  <a:lnTo>
                    <a:pt x="2819" y="6"/>
                  </a:lnTo>
                  <a:lnTo>
                    <a:pt x="2796" y="4"/>
                  </a:lnTo>
                  <a:lnTo>
                    <a:pt x="2772" y="1"/>
                  </a:lnTo>
                  <a:lnTo>
                    <a:pt x="2747" y="0"/>
                  </a:lnTo>
                  <a:lnTo>
                    <a:pt x="2720" y="0"/>
                  </a:lnTo>
                  <a:lnTo>
                    <a:pt x="2691" y="1"/>
                  </a:lnTo>
                  <a:lnTo>
                    <a:pt x="2661" y="3"/>
                  </a:lnTo>
                  <a:lnTo>
                    <a:pt x="2630" y="5"/>
                  </a:lnTo>
                  <a:lnTo>
                    <a:pt x="2575" y="11"/>
                  </a:lnTo>
                  <a:lnTo>
                    <a:pt x="2508" y="17"/>
                  </a:lnTo>
                  <a:lnTo>
                    <a:pt x="2429" y="24"/>
                  </a:lnTo>
                  <a:lnTo>
                    <a:pt x="2344" y="31"/>
                  </a:lnTo>
                  <a:lnTo>
                    <a:pt x="2249" y="39"/>
                  </a:lnTo>
                  <a:lnTo>
                    <a:pt x="2149" y="47"/>
                  </a:lnTo>
                  <a:lnTo>
                    <a:pt x="2044" y="55"/>
                  </a:lnTo>
                  <a:lnTo>
                    <a:pt x="1936" y="64"/>
                  </a:lnTo>
                  <a:lnTo>
                    <a:pt x="1828" y="73"/>
                  </a:lnTo>
                  <a:lnTo>
                    <a:pt x="1719" y="82"/>
                  </a:lnTo>
                  <a:lnTo>
                    <a:pt x="1611" y="91"/>
                  </a:lnTo>
                  <a:lnTo>
                    <a:pt x="1507" y="102"/>
                  </a:lnTo>
                  <a:lnTo>
                    <a:pt x="1408" y="111"/>
                  </a:lnTo>
                  <a:lnTo>
                    <a:pt x="1314" y="122"/>
                  </a:lnTo>
                  <a:lnTo>
                    <a:pt x="1228" y="132"/>
                  </a:lnTo>
                  <a:lnTo>
                    <a:pt x="1151" y="142"/>
                  </a:lnTo>
                  <a:lnTo>
                    <a:pt x="1088" y="151"/>
                  </a:lnTo>
                  <a:lnTo>
                    <a:pt x="1036" y="160"/>
                  </a:lnTo>
                  <a:lnTo>
                    <a:pt x="1014" y="165"/>
                  </a:lnTo>
                  <a:lnTo>
                    <a:pt x="993" y="173"/>
                  </a:lnTo>
                  <a:lnTo>
                    <a:pt x="982" y="177"/>
                  </a:lnTo>
                  <a:lnTo>
                    <a:pt x="973" y="182"/>
                  </a:lnTo>
                  <a:lnTo>
                    <a:pt x="963" y="187"/>
                  </a:lnTo>
                  <a:lnTo>
                    <a:pt x="953" y="194"/>
                  </a:lnTo>
                  <a:lnTo>
                    <a:pt x="944" y="201"/>
                  </a:lnTo>
                  <a:lnTo>
                    <a:pt x="933" y="208"/>
                  </a:lnTo>
                  <a:lnTo>
                    <a:pt x="924" y="218"/>
                  </a:lnTo>
                  <a:lnTo>
                    <a:pt x="914" y="227"/>
                  </a:lnTo>
                  <a:lnTo>
                    <a:pt x="893" y="250"/>
                  </a:lnTo>
                  <a:lnTo>
                    <a:pt x="871" y="278"/>
                  </a:lnTo>
                  <a:lnTo>
                    <a:pt x="847" y="311"/>
                  </a:lnTo>
                  <a:lnTo>
                    <a:pt x="820" y="350"/>
                  </a:lnTo>
                  <a:lnTo>
                    <a:pt x="789" y="396"/>
                  </a:lnTo>
                  <a:lnTo>
                    <a:pt x="756" y="448"/>
                  </a:lnTo>
                  <a:lnTo>
                    <a:pt x="709" y="525"/>
                  </a:lnTo>
                  <a:lnTo>
                    <a:pt x="655" y="615"/>
                  </a:lnTo>
                  <a:lnTo>
                    <a:pt x="598" y="715"/>
                  </a:lnTo>
                  <a:lnTo>
                    <a:pt x="537" y="823"/>
                  </a:lnTo>
                  <a:lnTo>
                    <a:pt x="476" y="935"/>
                  </a:lnTo>
                  <a:lnTo>
                    <a:pt x="413" y="1050"/>
                  </a:lnTo>
                  <a:lnTo>
                    <a:pt x="350" y="1165"/>
                  </a:lnTo>
                  <a:lnTo>
                    <a:pt x="289" y="1278"/>
                  </a:lnTo>
                  <a:lnTo>
                    <a:pt x="231" y="1388"/>
                  </a:lnTo>
                  <a:lnTo>
                    <a:pt x="177" y="1490"/>
                  </a:lnTo>
                  <a:lnTo>
                    <a:pt x="128" y="1583"/>
                  </a:lnTo>
                  <a:lnTo>
                    <a:pt x="85" y="1664"/>
                  </a:lnTo>
                  <a:lnTo>
                    <a:pt x="50" y="1731"/>
                  </a:lnTo>
                  <a:lnTo>
                    <a:pt x="23" y="1782"/>
                  </a:lnTo>
                  <a:lnTo>
                    <a:pt x="6" y="1816"/>
                  </a:lnTo>
                  <a:lnTo>
                    <a:pt x="0" y="1826"/>
                  </a:lnTo>
                  <a:lnTo>
                    <a:pt x="5" y="1829"/>
                  </a:lnTo>
                  <a:lnTo>
                    <a:pt x="17" y="1836"/>
                  </a:lnTo>
                  <a:lnTo>
                    <a:pt x="38" y="1846"/>
                  </a:lnTo>
                  <a:lnTo>
                    <a:pt x="65" y="1857"/>
                  </a:lnTo>
                  <a:lnTo>
                    <a:pt x="82" y="1864"/>
                  </a:lnTo>
                  <a:lnTo>
                    <a:pt x="99" y="1870"/>
                  </a:lnTo>
                  <a:lnTo>
                    <a:pt x="118" y="1875"/>
                  </a:lnTo>
                  <a:lnTo>
                    <a:pt x="138" y="1880"/>
                  </a:lnTo>
                  <a:lnTo>
                    <a:pt x="160" y="1885"/>
                  </a:lnTo>
                  <a:lnTo>
                    <a:pt x="183" y="1889"/>
                  </a:lnTo>
                  <a:lnTo>
                    <a:pt x="207" y="1892"/>
                  </a:lnTo>
                  <a:lnTo>
                    <a:pt x="232" y="1894"/>
                  </a:lnTo>
                  <a:lnTo>
                    <a:pt x="258" y="1895"/>
                  </a:lnTo>
                  <a:lnTo>
                    <a:pt x="286" y="1894"/>
                  </a:lnTo>
                  <a:lnTo>
                    <a:pt x="313" y="1892"/>
                  </a:lnTo>
                  <a:lnTo>
                    <a:pt x="341" y="1888"/>
                  </a:lnTo>
                  <a:lnTo>
                    <a:pt x="370" y="1881"/>
                  </a:lnTo>
                  <a:lnTo>
                    <a:pt x="400" y="1873"/>
                  </a:lnTo>
                  <a:lnTo>
                    <a:pt x="430" y="1864"/>
                  </a:lnTo>
                  <a:lnTo>
                    <a:pt x="460" y="1850"/>
                  </a:lnTo>
                  <a:lnTo>
                    <a:pt x="491" y="1835"/>
                  </a:lnTo>
                  <a:lnTo>
                    <a:pt x="522" y="1817"/>
                  </a:lnTo>
                  <a:lnTo>
                    <a:pt x="553" y="1796"/>
                  </a:lnTo>
                  <a:lnTo>
                    <a:pt x="583" y="1772"/>
                  </a:lnTo>
                  <a:lnTo>
                    <a:pt x="615" y="1745"/>
                  </a:lnTo>
                  <a:lnTo>
                    <a:pt x="646" y="1714"/>
                  </a:lnTo>
                  <a:lnTo>
                    <a:pt x="676" y="1680"/>
                  </a:lnTo>
                  <a:lnTo>
                    <a:pt x="707" y="1641"/>
                  </a:lnTo>
                  <a:lnTo>
                    <a:pt x="787" y="1535"/>
                  </a:lnTo>
                  <a:lnTo>
                    <a:pt x="861" y="1433"/>
                  </a:lnTo>
                  <a:lnTo>
                    <a:pt x="929" y="1337"/>
                  </a:lnTo>
                  <a:lnTo>
                    <a:pt x="992" y="1246"/>
                  </a:lnTo>
                  <a:lnTo>
                    <a:pt x="1048" y="1162"/>
                  </a:lnTo>
                  <a:lnTo>
                    <a:pt x="1098" y="1083"/>
                  </a:lnTo>
                  <a:lnTo>
                    <a:pt x="1121" y="1047"/>
                  </a:lnTo>
                  <a:lnTo>
                    <a:pt x="1142" y="1011"/>
                  </a:lnTo>
                  <a:lnTo>
                    <a:pt x="1162" y="978"/>
                  </a:lnTo>
                  <a:lnTo>
                    <a:pt x="1180" y="948"/>
                  </a:lnTo>
                  <a:lnTo>
                    <a:pt x="1188" y="935"/>
                  </a:lnTo>
                  <a:lnTo>
                    <a:pt x="1200" y="925"/>
                  </a:lnTo>
                  <a:lnTo>
                    <a:pt x="1214" y="915"/>
                  </a:lnTo>
                  <a:lnTo>
                    <a:pt x="1232" y="908"/>
                  </a:lnTo>
                  <a:lnTo>
                    <a:pt x="1251" y="902"/>
                  </a:lnTo>
                  <a:lnTo>
                    <a:pt x="1273" y="897"/>
                  </a:lnTo>
                  <a:lnTo>
                    <a:pt x="1297" y="892"/>
                  </a:lnTo>
                  <a:lnTo>
                    <a:pt x="1322" y="889"/>
                  </a:lnTo>
                  <a:lnTo>
                    <a:pt x="1349" y="887"/>
                  </a:lnTo>
                  <a:lnTo>
                    <a:pt x="1377" y="886"/>
                  </a:lnTo>
                  <a:lnTo>
                    <a:pt x="1407" y="886"/>
                  </a:lnTo>
                  <a:lnTo>
                    <a:pt x="1437" y="887"/>
                  </a:lnTo>
                  <a:lnTo>
                    <a:pt x="1468" y="888"/>
                  </a:lnTo>
                  <a:lnTo>
                    <a:pt x="1499" y="890"/>
                  </a:lnTo>
                  <a:lnTo>
                    <a:pt x="1531" y="893"/>
                  </a:lnTo>
                  <a:lnTo>
                    <a:pt x="1562" y="897"/>
                  </a:lnTo>
                  <a:lnTo>
                    <a:pt x="1624" y="904"/>
                  </a:lnTo>
                  <a:lnTo>
                    <a:pt x="1684" y="911"/>
                  </a:lnTo>
                  <a:lnTo>
                    <a:pt x="1739" y="921"/>
                  </a:lnTo>
                  <a:lnTo>
                    <a:pt x="1788" y="929"/>
                  </a:lnTo>
                  <a:lnTo>
                    <a:pt x="1860" y="943"/>
                  </a:lnTo>
                  <a:lnTo>
                    <a:pt x="1888" y="948"/>
                  </a:lnTo>
                  <a:lnTo>
                    <a:pt x="1897" y="948"/>
                  </a:lnTo>
                  <a:lnTo>
                    <a:pt x="1922" y="948"/>
                  </a:lnTo>
                  <a:lnTo>
                    <a:pt x="1960" y="949"/>
                  </a:lnTo>
                  <a:lnTo>
                    <a:pt x="2011" y="950"/>
                  </a:lnTo>
                  <a:lnTo>
                    <a:pt x="2071" y="953"/>
                  </a:lnTo>
                  <a:lnTo>
                    <a:pt x="2139" y="957"/>
                  </a:lnTo>
                  <a:lnTo>
                    <a:pt x="2212" y="962"/>
                  </a:lnTo>
                  <a:lnTo>
                    <a:pt x="2291" y="971"/>
                  </a:lnTo>
                  <a:lnTo>
                    <a:pt x="2329" y="976"/>
                  </a:lnTo>
                  <a:lnTo>
                    <a:pt x="2369" y="981"/>
                  </a:lnTo>
                  <a:lnTo>
                    <a:pt x="2409" y="987"/>
                  </a:lnTo>
                  <a:lnTo>
                    <a:pt x="2448" y="995"/>
                  </a:lnTo>
                  <a:lnTo>
                    <a:pt x="2486" y="1003"/>
                  </a:lnTo>
                  <a:lnTo>
                    <a:pt x="2523" y="1011"/>
                  </a:lnTo>
                  <a:lnTo>
                    <a:pt x="2560" y="1022"/>
                  </a:lnTo>
                  <a:lnTo>
                    <a:pt x="2596" y="1032"/>
                  </a:lnTo>
                  <a:lnTo>
                    <a:pt x="2629" y="1044"/>
                  </a:lnTo>
                  <a:lnTo>
                    <a:pt x="2660" y="1056"/>
                  </a:lnTo>
                  <a:lnTo>
                    <a:pt x="2690" y="1070"/>
                  </a:lnTo>
                  <a:lnTo>
                    <a:pt x="2716" y="1084"/>
                  </a:lnTo>
                  <a:lnTo>
                    <a:pt x="2741" y="1101"/>
                  </a:lnTo>
                  <a:lnTo>
                    <a:pt x="2762" y="1118"/>
                  </a:lnTo>
                  <a:lnTo>
                    <a:pt x="2779" y="1137"/>
                  </a:lnTo>
                  <a:lnTo>
                    <a:pt x="2794" y="1155"/>
                  </a:lnTo>
                  <a:lnTo>
                    <a:pt x="2821" y="1200"/>
                  </a:lnTo>
                  <a:lnTo>
                    <a:pt x="2848" y="1246"/>
                  </a:lnTo>
                  <a:lnTo>
                    <a:pt x="2877" y="1294"/>
                  </a:lnTo>
                  <a:lnTo>
                    <a:pt x="2905" y="1344"/>
                  </a:lnTo>
                  <a:lnTo>
                    <a:pt x="2961" y="1447"/>
                  </a:lnTo>
                  <a:lnTo>
                    <a:pt x="3018" y="1554"/>
                  </a:lnTo>
                  <a:lnTo>
                    <a:pt x="3074" y="1662"/>
                  </a:lnTo>
                  <a:lnTo>
                    <a:pt x="3128" y="1771"/>
                  </a:lnTo>
                  <a:lnTo>
                    <a:pt x="3181" y="1878"/>
                  </a:lnTo>
                  <a:lnTo>
                    <a:pt x="3231" y="1981"/>
                  </a:lnTo>
                  <a:lnTo>
                    <a:pt x="3277" y="2079"/>
                  </a:lnTo>
                  <a:lnTo>
                    <a:pt x="3320" y="2170"/>
                  </a:lnTo>
                  <a:lnTo>
                    <a:pt x="3357" y="2252"/>
                  </a:lnTo>
                  <a:lnTo>
                    <a:pt x="3389" y="2322"/>
                  </a:lnTo>
                  <a:lnTo>
                    <a:pt x="3416" y="2381"/>
                  </a:lnTo>
                  <a:lnTo>
                    <a:pt x="3435" y="2425"/>
                  </a:lnTo>
                  <a:lnTo>
                    <a:pt x="3447" y="2453"/>
                  </a:lnTo>
                  <a:lnTo>
                    <a:pt x="3451" y="2462"/>
                  </a:lnTo>
                  <a:lnTo>
                    <a:pt x="3470" y="2429"/>
                  </a:lnTo>
                  <a:lnTo>
                    <a:pt x="3501" y="2373"/>
                  </a:lnTo>
                  <a:lnTo>
                    <a:pt x="3542" y="2297"/>
                  </a:lnTo>
                  <a:lnTo>
                    <a:pt x="3589" y="2206"/>
                  </a:lnTo>
                  <a:lnTo>
                    <a:pt x="3614" y="2153"/>
                  </a:lnTo>
                  <a:lnTo>
                    <a:pt x="3640" y="2099"/>
                  </a:lnTo>
                  <a:lnTo>
                    <a:pt x="3666" y="2042"/>
                  </a:lnTo>
                  <a:lnTo>
                    <a:pt x="3693" y="1982"/>
                  </a:lnTo>
                  <a:lnTo>
                    <a:pt x="3718" y="1921"/>
                  </a:lnTo>
                  <a:lnTo>
                    <a:pt x="3743" y="1857"/>
                  </a:lnTo>
                  <a:lnTo>
                    <a:pt x="3766" y="1793"/>
                  </a:lnTo>
                  <a:lnTo>
                    <a:pt x="3789" y="1726"/>
                  </a:lnTo>
                  <a:lnTo>
                    <a:pt x="3809" y="1660"/>
                  </a:lnTo>
                  <a:lnTo>
                    <a:pt x="3826" y="1592"/>
                  </a:lnTo>
                  <a:lnTo>
                    <a:pt x="3843" y="1526"/>
                  </a:lnTo>
                  <a:lnTo>
                    <a:pt x="3856" y="1460"/>
                  </a:lnTo>
                  <a:lnTo>
                    <a:pt x="3865" y="1393"/>
                  </a:lnTo>
                  <a:lnTo>
                    <a:pt x="3871" y="1328"/>
                  </a:lnTo>
                  <a:lnTo>
                    <a:pt x="3874" y="1266"/>
                  </a:lnTo>
                  <a:lnTo>
                    <a:pt x="3872" y="1204"/>
                  </a:lnTo>
                  <a:lnTo>
                    <a:pt x="3866" y="1145"/>
                  </a:lnTo>
                  <a:lnTo>
                    <a:pt x="3855" y="1089"/>
                  </a:lnTo>
                  <a:lnTo>
                    <a:pt x="3839" y="1034"/>
                  </a:lnTo>
                  <a:lnTo>
                    <a:pt x="3817" y="983"/>
                  </a:lnTo>
                  <a:lnTo>
                    <a:pt x="3789" y="936"/>
                  </a:lnTo>
                  <a:lnTo>
                    <a:pt x="3755" y="892"/>
                  </a:lnTo>
                  <a:lnTo>
                    <a:pt x="3715" y="854"/>
                  </a:lnTo>
                  <a:lnTo>
                    <a:pt x="3666" y="819"/>
                  </a:lnTo>
                  <a:close/>
                </a:path>
              </a:pathLst>
            </a:custGeom>
            <a:solidFill>
              <a:srgbClr val="F2BA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37" name="Google Shape;937;p48"/>
            <p:cNvSpPr/>
            <p:nvPr/>
          </p:nvSpPr>
          <p:spPr>
            <a:xfrm>
              <a:off x="7818437" y="928806"/>
              <a:ext cx="1576386" cy="868593"/>
            </a:xfrm>
            <a:custGeom>
              <a:avLst/>
              <a:gdLst/>
              <a:ahLst/>
              <a:cxnLst/>
              <a:rect l="l" t="t" r="r" b="b"/>
              <a:pathLst>
                <a:path w="3763" h="2565" extrusionOk="0">
                  <a:moveTo>
                    <a:pt x="3404" y="597"/>
                  </a:moveTo>
                  <a:lnTo>
                    <a:pt x="2614" y="77"/>
                  </a:lnTo>
                  <a:lnTo>
                    <a:pt x="2609" y="71"/>
                  </a:lnTo>
                  <a:lnTo>
                    <a:pt x="2590" y="55"/>
                  </a:lnTo>
                  <a:lnTo>
                    <a:pt x="2576" y="45"/>
                  </a:lnTo>
                  <a:lnTo>
                    <a:pt x="2558" y="35"/>
                  </a:lnTo>
                  <a:lnTo>
                    <a:pt x="2547" y="30"/>
                  </a:lnTo>
                  <a:lnTo>
                    <a:pt x="2536" y="25"/>
                  </a:lnTo>
                  <a:lnTo>
                    <a:pt x="2524" y="21"/>
                  </a:lnTo>
                  <a:lnTo>
                    <a:pt x="2511" y="16"/>
                  </a:lnTo>
                  <a:lnTo>
                    <a:pt x="2497" y="11"/>
                  </a:lnTo>
                  <a:lnTo>
                    <a:pt x="2482" y="8"/>
                  </a:lnTo>
                  <a:lnTo>
                    <a:pt x="2466" y="5"/>
                  </a:lnTo>
                  <a:lnTo>
                    <a:pt x="2448" y="3"/>
                  </a:lnTo>
                  <a:lnTo>
                    <a:pt x="2430" y="1"/>
                  </a:lnTo>
                  <a:lnTo>
                    <a:pt x="2412" y="0"/>
                  </a:lnTo>
                  <a:lnTo>
                    <a:pt x="2391" y="0"/>
                  </a:lnTo>
                  <a:lnTo>
                    <a:pt x="2370" y="1"/>
                  </a:lnTo>
                  <a:lnTo>
                    <a:pt x="2347" y="3"/>
                  </a:lnTo>
                  <a:lnTo>
                    <a:pt x="2324" y="5"/>
                  </a:lnTo>
                  <a:lnTo>
                    <a:pt x="2299" y="9"/>
                  </a:lnTo>
                  <a:lnTo>
                    <a:pt x="2273" y="15"/>
                  </a:lnTo>
                  <a:lnTo>
                    <a:pt x="2245" y="22"/>
                  </a:lnTo>
                  <a:lnTo>
                    <a:pt x="2217" y="30"/>
                  </a:lnTo>
                  <a:lnTo>
                    <a:pt x="2188" y="40"/>
                  </a:lnTo>
                  <a:lnTo>
                    <a:pt x="2158" y="50"/>
                  </a:lnTo>
                  <a:lnTo>
                    <a:pt x="2104" y="70"/>
                  </a:lnTo>
                  <a:lnTo>
                    <a:pt x="2039" y="94"/>
                  </a:lnTo>
                  <a:lnTo>
                    <a:pt x="1962" y="121"/>
                  </a:lnTo>
                  <a:lnTo>
                    <a:pt x="1878" y="150"/>
                  </a:lnTo>
                  <a:lnTo>
                    <a:pt x="1786" y="181"/>
                  </a:lnTo>
                  <a:lnTo>
                    <a:pt x="1688" y="216"/>
                  </a:lnTo>
                  <a:lnTo>
                    <a:pt x="1585" y="251"/>
                  </a:lnTo>
                  <a:lnTo>
                    <a:pt x="1481" y="287"/>
                  </a:lnTo>
                  <a:lnTo>
                    <a:pt x="1374" y="324"/>
                  </a:lnTo>
                  <a:lnTo>
                    <a:pt x="1268" y="362"/>
                  </a:lnTo>
                  <a:lnTo>
                    <a:pt x="1162" y="398"/>
                  </a:lnTo>
                  <a:lnTo>
                    <a:pt x="1061" y="436"/>
                  </a:lnTo>
                  <a:lnTo>
                    <a:pt x="964" y="471"/>
                  </a:lnTo>
                  <a:lnTo>
                    <a:pt x="873" y="506"/>
                  </a:lnTo>
                  <a:lnTo>
                    <a:pt x="789" y="538"/>
                  </a:lnTo>
                  <a:lnTo>
                    <a:pt x="716" y="568"/>
                  </a:lnTo>
                  <a:lnTo>
                    <a:pt x="654" y="593"/>
                  </a:lnTo>
                  <a:lnTo>
                    <a:pt x="605" y="615"/>
                  </a:lnTo>
                  <a:lnTo>
                    <a:pt x="584" y="626"/>
                  </a:lnTo>
                  <a:lnTo>
                    <a:pt x="564" y="638"/>
                  </a:lnTo>
                  <a:lnTo>
                    <a:pt x="556" y="646"/>
                  </a:lnTo>
                  <a:lnTo>
                    <a:pt x="548" y="653"/>
                  </a:lnTo>
                  <a:lnTo>
                    <a:pt x="539" y="661"/>
                  </a:lnTo>
                  <a:lnTo>
                    <a:pt x="531" y="670"/>
                  </a:lnTo>
                  <a:lnTo>
                    <a:pt x="523" y="679"/>
                  </a:lnTo>
                  <a:lnTo>
                    <a:pt x="515" y="689"/>
                  </a:lnTo>
                  <a:lnTo>
                    <a:pt x="508" y="701"/>
                  </a:lnTo>
                  <a:lnTo>
                    <a:pt x="501" y="713"/>
                  </a:lnTo>
                  <a:lnTo>
                    <a:pt x="485" y="742"/>
                  </a:lnTo>
                  <a:lnTo>
                    <a:pt x="470" y="775"/>
                  </a:lnTo>
                  <a:lnTo>
                    <a:pt x="455" y="815"/>
                  </a:lnTo>
                  <a:lnTo>
                    <a:pt x="438" y="861"/>
                  </a:lnTo>
                  <a:lnTo>
                    <a:pt x="419" y="914"/>
                  </a:lnTo>
                  <a:lnTo>
                    <a:pt x="399" y="975"/>
                  </a:lnTo>
                  <a:lnTo>
                    <a:pt x="372" y="1065"/>
                  </a:lnTo>
                  <a:lnTo>
                    <a:pt x="342" y="1168"/>
                  </a:lnTo>
                  <a:lnTo>
                    <a:pt x="311" y="1283"/>
                  </a:lnTo>
                  <a:lnTo>
                    <a:pt x="278" y="1405"/>
                  </a:lnTo>
                  <a:lnTo>
                    <a:pt x="245" y="1533"/>
                  </a:lnTo>
                  <a:lnTo>
                    <a:pt x="211" y="1665"/>
                  </a:lnTo>
                  <a:lnTo>
                    <a:pt x="179" y="1796"/>
                  </a:lnTo>
                  <a:lnTo>
                    <a:pt x="148" y="1925"/>
                  </a:lnTo>
                  <a:lnTo>
                    <a:pt x="117" y="2049"/>
                  </a:lnTo>
                  <a:lnTo>
                    <a:pt x="89" y="2164"/>
                  </a:lnTo>
                  <a:lnTo>
                    <a:pt x="64" y="2271"/>
                  </a:lnTo>
                  <a:lnTo>
                    <a:pt x="43" y="2363"/>
                  </a:lnTo>
                  <a:lnTo>
                    <a:pt x="25" y="2440"/>
                  </a:lnTo>
                  <a:lnTo>
                    <a:pt x="12" y="2497"/>
                  </a:lnTo>
                  <a:lnTo>
                    <a:pt x="2" y="2534"/>
                  </a:lnTo>
                  <a:lnTo>
                    <a:pt x="0" y="2547"/>
                  </a:lnTo>
                  <a:lnTo>
                    <a:pt x="5" y="2548"/>
                  </a:lnTo>
                  <a:lnTo>
                    <a:pt x="19" y="2552"/>
                  </a:lnTo>
                  <a:lnTo>
                    <a:pt x="42" y="2557"/>
                  </a:lnTo>
                  <a:lnTo>
                    <a:pt x="73" y="2561"/>
                  </a:lnTo>
                  <a:lnTo>
                    <a:pt x="91" y="2563"/>
                  </a:lnTo>
                  <a:lnTo>
                    <a:pt x="110" y="2564"/>
                  </a:lnTo>
                  <a:lnTo>
                    <a:pt x="131" y="2565"/>
                  </a:lnTo>
                  <a:lnTo>
                    <a:pt x="152" y="2565"/>
                  </a:lnTo>
                  <a:lnTo>
                    <a:pt x="175" y="2564"/>
                  </a:lnTo>
                  <a:lnTo>
                    <a:pt x="199" y="2562"/>
                  </a:lnTo>
                  <a:lnTo>
                    <a:pt x="224" y="2559"/>
                  </a:lnTo>
                  <a:lnTo>
                    <a:pt x="250" y="2554"/>
                  </a:lnTo>
                  <a:lnTo>
                    <a:pt x="276" y="2548"/>
                  </a:lnTo>
                  <a:lnTo>
                    <a:pt x="302" y="2541"/>
                  </a:lnTo>
                  <a:lnTo>
                    <a:pt x="329" y="2531"/>
                  </a:lnTo>
                  <a:lnTo>
                    <a:pt x="357" y="2520"/>
                  </a:lnTo>
                  <a:lnTo>
                    <a:pt x="384" y="2506"/>
                  </a:lnTo>
                  <a:lnTo>
                    <a:pt x="412" y="2491"/>
                  </a:lnTo>
                  <a:lnTo>
                    <a:pt x="439" y="2473"/>
                  </a:lnTo>
                  <a:lnTo>
                    <a:pt x="466" y="2452"/>
                  </a:lnTo>
                  <a:lnTo>
                    <a:pt x="492" y="2429"/>
                  </a:lnTo>
                  <a:lnTo>
                    <a:pt x="518" y="2403"/>
                  </a:lnTo>
                  <a:lnTo>
                    <a:pt x="545" y="2374"/>
                  </a:lnTo>
                  <a:lnTo>
                    <a:pt x="570" y="2343"/>
                  </a:lnTo>
                  <a:lnTo>
                    <a:pt x="593" y="2307"/>
                  </a:lnTo>
                  <a:lnTo>
                    <a:pt x="616" y="2269"/>
                  </a:lnTo>
                  <a:lnTo>
                    <a:pt x="638" y="2226"/>
                  </a:lnTo>
                  <a:lnTo>
                    <a:pt x="658" y="2180"/>
                  </a:lnTo>
                  <a:lnTo>
                    <a:pt x="686" y="2116"/>
                  </a:lnTo>
                  <a:lnTo>
                    <a:pt x="711" y="2053"/>
                  </a:lnTo>
                  <a:lnTo>
                    <a:pt x="735" y="1992"/>
                  </a:lnTo>
                  <a:lnTo>
                    <a:pt x="759" y="1933"/>
                  </a:lnTo>
                  <a:lnTo>
                    <a:pt x="781" y="1874"/>
                  </a:lnTo>
                  <a:lnTo>
                    <a:pt x="803" y="1818"/>
                  </a:lnTo>
                  <a:lnTo>
                    <a:pt x="822" y="1764"/>
                  </a:lnTo>
                  <a:lnTo>
                    <a:pt x="841" y="1712"/>
                  </a:lnTo>
                  <a:lnTo>
                    <a:pt x="859" y="1661"/>
                  </a:lnTo>
                  <a:lnTo>
                    <a:pt x="876" y="1613"/>
                  </a:lnTo>
                  <a:lnTo>
                    <a:pt x="891" y="1566"/>
                  </a:lnTo>
                  <a:lnTo>
                    <a:pt x="906" y="1521"/>
                  </a:lnTo>
                  <a:lnTo>
                    <a:pt x="920" y="1479"/>
                  </a:lnTo>
                  <a:lnTo>
                    <a:pt x="931" y="1438"/>
                  </a:lnTo>
                  <a:lnTo>
                    <a:pt x="942" y="1401"/>
                  </a:lnTo>
                  <a:lnTo>
                    <a:pt x="952" y="1365"/>
                  </a:lnTo>
                  <a:lnTo>
                    <a:pt x="957" y="1351"/>
                  </a:lnTo>
                  <a:lnTo>
                    <a:pt x="967" y="1337"/>
                  </a:lnTo>
                  <a:lnTo>
                    <a:pt x="978" y="1325"/>
                  </a:lnTo>
                  <a:lnTo>
                    <a:pt x="994" y="1312"/>
                  </a:lnTo>
                  <a:lnTo>
                    <a:pt x="1012" y="1301"/>
                  </a:lnTo>
                  <a:lnTo>
                    <a:pt x="1031" y="1290"/>
                  </a:lnTo>
                  <a:lnTo>
                    <a:pt x="1054" y="1280"/>
                  </a:lnTo>
                  <a:lnTo>
                    <a:pt x="1079" y="1270"/>
                  </a:lnTo>
                  <a:lnTo>
                    <a:pt x="1106" y="1262"/>
                  </a:lnTo>
                  <a:lnTo>
                    <a:pt x="1134" y="1254"/>
                  </a:lnTo>
                  <a:lnTo>
                    <a:pt x="1163" y="1245"/>
                  </a:lnTo>
                  <a:lnTo>
                    <a:pt x="1193" y="1239"/>
                  </a:lnTo>
                  <a:lnTo>
                    <a:pt x="1225" y="1232"/>
                  </a:lnTo>
                  <a:lnTo>
                    <a:pt x="1256" y="1226"/>
                  </a:lnTo>
                  <a:lnTo>
                    <a:pt x="1288" y="1220"/>
                  </a:lnTo>
                  <a:lnTo>
                    <a:pt x="1321" y="1215"/>
                  </a:lnTo>
                  <a:lnTo>
                    <a:pt x="1385" y="1207"/>
                  </a:lnTo>
                  <a:lnTo>
                    <a:pt x="1446" y="1200"/>
                  </a:lnTo>
                  <a:lnTo>
                    <a:pt x="1504" y="1194"/>
                  </a:lnTo>
                  <a:lnTo>
                    <a:pt x="1555" y="1190"/>
                  </a:lnTo>
                  <a:lnTo>
                    <a:pt x="1631" y="1185"/>
                  </a:lnTo>
                  <a:lnTo>
                    <a:pt x="1659" y="1183"/>
                  </a:lnTo>
                  <a:lnTo>
                    <a:pt x="1670" y="1183"/>
                  </a:lnTo>
                  <a:lnTo>
                    <a:pt x="1698" y="1184"/>
                  </a:lnTo>
                  <a:lnTo>
                    <a:pt x="1718" y="1185"/>
                  </a:lnTo>
                  <a:lnTo>
                    <a:pt x="1741" y="1188"/>
                  </a:lnTo>
                  <a:lnTo>
                    <a:pt x="1768" y="1192"/>
                  </a:lnTo>
                  <a:lnTo>
                    <a:pt x="1796" y="1197"/>
                  </a:lnTo>
                  <a:lnTo>
                    <a:pt x="1828" y="1206"/>
                  </a:lnTo>
                  <a:lnTo>
                    <a:pt x="1861" y="1216"/>
                  </a:lnTo>
                  <a:lnTo>
                    <a:pt x="1878" y="1222"/>
                  </a:lnTo>
                  <a:lnTo>
                    <a:pt x="1895" y="1230"/>
                  </a:lnTo>
                  <a:lnTo>
                    <a:pt x="1913" y="1238"/>
                  </a:lnTo>
                  <a:lnTo>
                    <a:pt x="1931" y="1246"/>
                  </a:lnTo>
                  <a:lnTo>
                    <a:pt x="1949" y="1256"/>
                  </a:lnTo>
                  <a:lnTo>
                    <a:pt x="1968" y="1266"/>
                  </a:lnTo>
                  <a:lnTo>
                    <a:pt x="1985" y="1278"/>
                  </a:lnTo>
                  <a:lnTo>
                    <a:pt x="2004" y="1289"/>
                  </a:lnTo>
                  <a:lnTo>
                    <a:pt x="2023" y="1303"/>
                  </a:lnTo>
                  <a:lnTo>
                    <a:pt x="2041" y="1317"/>
                  </a:lnTo>
                  <a:lnTo>
                    <a:pt x="2058" y="1332"/>
                  </a:lnTo>
                  <a:lnTo>
                    <a:pt x="2077" y="1349"/>
                  </a:lnTo>
                  <a:lnTo>
                    <a:pt x="2114" y="1385"/>
                  </a:lnTo>
                  <a:lnTo>
                    <a:pt x="2146" y="1424"/>
                  </a:lnTo>
                  <a:lnTo>
                    <a:pt x="2176" y="1463"/>
                  </a:lnTo>
                  <a:lnTo>
                    <a:pt x="2203" y="1504"/>
                  </a:lnTo>
                  <a:lnTo>
                    <a:pt x="2227" y="1545"/>
                  </a:lnTo>
                  <a:lnTo>
                    <a:pt x="2248" y="1588"/>
                  </a:lnTo>
                  <a:lnTo>
                    <a:pt x="2266" y="1629"/>
                  </a:lnTo>
                  <a:lnTo>
                    <a:pt x="2282" y="1672"/>
                  </a:lnTo>
                  <a:lnTo>
                    <a:pt x="2296" y="1716"/>
                  </a:lnTo>
                  <a:lnTo>
                    <a:pt x="2307" y="1759"/>
                  </a:lnTo>
                  <a:lnTo>
                    <a:pt x="2316" y="1801"/>
                  </a:lnTo>
                  <a:lnTo>
                    <a:pt x="2324" y="1844"/>
                  </a:lnTo>
                  <a:lnTo>
                    <a:pt x="2330" y="1887"/>
                  </a:lnTo>
                  <a:lnTo>
                    <a:pt x="2333" y="1928"/>
                  </a:lnTo>
                  <a:lnTo>
                    <a:pt x="2336" y="1969"/>
                  </a:lnTo>
                  <a:lnTo>
                    <a:pt x="2337" y="2009"/>
                  </a:lnTo>
                  <a:lnTo>
                    <a:pt x="2337" y="2048"/>
                  </a:lnTo>
                  <a:lnTo>
                    <a:pt x="2336" y="2085"/>
                  </a:lnTo>
                  <a:lnTo>
                    <a:pt x="2334" y="2121"/>
                  </a:lnTo>
                  <a:lnTo>
                    <a:pt x="2332" y="2155"/>
                  </a:lnTo>
                  <a:lnTo>
                    <a:pt x="2329" y="2187"/>
                  </a:lnTo>
                  <a:lnTo>
                    <a:pt x="2325" y="2219"/>
                  </a:lnTo>
                  <a:lnTo>
                    <a:pt x="2321" y="2247"/>
                  </a:lnTo>
                  <a:lnTo>
                    <a:pt x="2316" y="2273"/>
                  </a:lnTo>
                  <a:lnTo>
                    <a:pt x="2308" y="2318"/>
                  </a:lnTo>
                  <a:lnTo>
                    <a:pt x="2301" y="2351"/>
                  </a:lnTo>
                  <a:lnTo>
                    <a:pt x="2296" y="2372"/>
                  </a:lnTo>
                  <a:lnTo>
                    <a:pt x="2293" y="2379"/>
                  </a:lnTo>
                  <a:lnTo>
                    <a:pt x="3613" y="2294"/>
                  </a:lnTo>
                  <a:lnTo>
                    <a:pt x="3623" y="2256"/>
                  </a:lnTo>
                  <a:lnTo>
                    <a:pt x="3640" y="2191"/>
                  </a:lnTo>
                  <a:lnTo>
                    <a:pt x="3661" y="2106"/>
                  </a:lnTo>
                  <a:lnTo>
                    <a:pt x="3684" y="2002"/>
                  </a:lnTo>
                  <a:lnTo>
                    <a:pt x="3697" y="1944"/>
                  </a:lnTo>
                  <a:lnTo>
                    <a:pt x="3708" y="1883"/>
                  </a:lnTo>
                  <a:lnTo>
                    <a:pt x="3720" y="1819"/>
                  </a:lnTo>
                  <a:lnTo>
                    <a:pt x="3730" y="1752"/>
                  </a:lnTo>
                  <a:lnTo>
                    <a:pt x="3739" y="1685"/>
                  </a:lnTo>
                  <a:lnTo>
                    <a:pt x="3748" y="1615"/>
                  </a:lnTo>
                  <a:lnTo>
                    <a:pt x="3754" y="1544"/>
                  </a:lnTo>
                  <a:lnTo>
                    <a:pt x="3759" y="1472"/>
                  </a:lnTo>
                  <a:lnTo>
                    <a:pt x="3762" y="1401"/>
                  </a:lnTo>
                  <a:lnTo>
                    <a:pt x="3763" y="1329"/>
                  </a:lnTo>
                  <a:lnTo>
                    <a:pt x="3762" y="1258"/>
                  </a:lnTo>
                  <a:lnTo>
                    <a:pt x="3758" y="1188"/>
                  </a:lnTo>
                  <a:lnTo>
                    <a:pt x="3751" y="1120"/>
                  </a:lnTo>
                  <a:lnTo>
                    <a:pt x="3740" y="1053"/>
                  </a:lnTo>
                  <a:lnTo>
                    <a:pt x="3727" y="990"/>
                  </a:lnTo>
                  <a:lnTo>
                    <a:pt x="3709" y="929"/>
                  </a:lnTo>
                  <a:lnTo>
                    <a:pt x="3687" y="871"/>
                  </a:lnTo>
                  <a:lnTo>
                    <a:pt x="3661" y="818"/>
                  </a:lnTo>
                  <a:lnTo>
                    <a:pt x="3631" y="768"/>
                  </a:lnTo>
                  <a:lnTo>
                    <a:pt x="3596" y="723"/>
                  </a:lnTo>
                  <a:lnTo>
                    <a:pt x="3557" y="682"/>
                  </a:lnTo>
                  <a:lnTo>
                    <a:pt x="3511" y="648"/>
                  </a:lnTo>
                  <a:lnTo>
                    <a:pt x="3460" y="620"/>
                  </a:lnTo>
                  <a:lnTo>
                    <a:pt x="3404" y="597"/>
                  </a:lnTo>
                  <a:close/>
                </a:path>
              </a:pathLst>
            </a:custGeom>
            <a:solidFill>
              <a:srgbClr val="FBC69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38" name="Google Shape;938;p48"/>
            <p:cNvSpPr/>
            <p:nvPr/>
          </p:nvSpPr>
          <p:spPr>
            <a:xfrm>
              <a:off x="6956424" y="1040262"/>
              <a:ext cx="1738313" cy="1387444"/>
            </a:xfrm>
            <a:custGeom>
              <a:avLst/>
              <a:gdLst/>
              <a:ahLst/>
              <a:cxnLst/>
              <a:rect l="l" t="t" r="r" b="b"/>
              <a:pathLst>
                <a:path w="4146" h="4101" extrusionOk="0">
                  <a:moveTo>
                    <a:pt x="3211" y="554"/>
                  </a:moveTo>
                  <a:lnTo>
                    <a:pt x="3211" y="545"/>
                  </a:lnTo>
                  <a:lnTo>
                    <a:pt x="3211" y="535"/>
                  </a:lnTo>
                  <a:lnTo>
                    <a:pt x="3210" y="508"/>
                  </a:lnTo>
                  <a:lnTo>
                    <a:pt x="3207" y="480"/>
                  </a:lnTo>
                  <a:lnTo>
                    <a:pt x="3203" y="454"/>
                  </a:lnTo>
                  <a:lnTo>
                    <a:pt x="3198" y="428"/>
                  </a:lnTo>
                  <a:lnTo>
                    <a:pt x="3192" y="402"/>
                  </a:lnTo>
                  <a:lnTo>
                    <a:pt x="3185" y="377"/>
                  </a:lnTo>
                  <a:lnTo>
                    <a:pt x="3176" y="352"/>
                  </a:lnTo>
                  <a:lnTo>
                    <a:pt x="3166" y="328"/>
                  </a:lnTo>
                  <a:lnTo>
                    <a:pt x="3155" y="305"/>
                  </a:lnTo>
                  <a:lnTo>
                    <a:pt x="3144" y="282"/>
                  </a:lnTo>
                  <a:lnTo>
                    <a:pt x="3130" y="260"/>
                  </a:lnTo>
                  <a:lnTo>
                    <a:pt x="3117" y="238"/>
                  </a:lnTo>
                  <a:lnTo>
                    <a:pt x="3102" y="218"/>
                  </a:lnTo>
                  <a:lnTo>
                    <a:pt x="3085" y="198"/>
                  </a:lnTo>
                  <a:lnTo>
                    <a:pt x="3069" y="178"/>
                  </a:lnTo>
                  <a:lnTo>
                    <a:pt x="3051" y="159"/>
                  </a:lnTo>
                  <a:lnTo>
                    <a:pt x="3033" y="141"/>
                  </a:lnTo>
                  <a:lnTo>
                    <a:pt x="3013" y="125"/>
                  </a:lnTo>
                  <a:lnTo>
                    <a:pt x="2993" y="109"/>
                  </a:lnTo>
                  <a:lnTo>
                    <a:pt x="2973" y="94"/>
                  </a:lnTo>
                  <a:lnTo>
                    <a:pt x="2952" y="80"/>
                  </a:lnTo>
                  <a:lnTo>
                    <a:pt x="2929" y="67"/>
                  </a:lnTo>
                  <a:lnTo>
                    <a:pt x="2906" y="55"/>
                  </a:lnTo>
                  <a:lnTo>
                    <a:pt x="2883" y="44"/>
                  </a:lnTo>
                  <a:lnTo>
                    <a:pt x="2859" y="34"/>
                  </a:lnTo>
                  <a:lnTo>
                    <a:pt x="2834" y="26"/>
                  </a:lnTo>
                  <a:lnTo>
                    <a:pt x="2809" y="18"/>
                  </a:lnTo>
                  <a:lnTo>
                    <a:pt x="2782" y="12"/>
                  </a:lnTo>
                  <a:lnTo>
                    <a:pt x="2756" y="7"/>
                  </a:lnTo>
                  <a:lnTo>
                    <a:pt x="2730" y="3"/>
                  </a:lnTo>
                  <a:lnTo>
                    <a:pt x="2703" y="1"/>
                  </a:lnTo>
                  <a:lnTo>
                    <a:pt x="2675" y="0"/>
                  </a:lnTo>
                  <a:lnTo>
                    <a:pt x="2648" y="0"/>
                  </a:lnTo>
                  <a:lnTo>
                    <a:pt x="2619" y="1"/>
                  </a:lnTo>
                  <a:lnTo>
                    <a:pt x="2592" y="4"/>
                  </a:lnTo>
                  <a:lnTo>
                    <a:pt x="2565" y="8"/>
                  </a:lnTo>
                  <a:lnTo>
                    <a:pt x="2538" y="13"/>
                  </a:lnTo>
                  <a:lnTo>
                    <a:pt x="2513" y="20"/>
                  </a:lnTo>
                  <a:lnTo>
                    <a:pt x="2487" y="29"/>
                  </a:lnTo>
                  <a:lnTo>
                    <a:pt x="2462" y="38"/>
                  </a:lnTo>
                  <a:lnTo>
                    <a:pt x="2438" y="49"/>
                  </a:lnTo>
                  <a:lnTo>
                    <a:pt x="2414" y="60"/>
                  </a:lnTo>
                  <a:lnTo>
                    <a:pt x="2391" y="73"/>
                  </a:lnTo>
                  <a:lnTo>
                    <a:pt x="2368" y="86"/>
                  </a:lnTo>
                  <a:lnTo>
                    <a:pt x="2347" y="101"/>
                  </a:lnTo>
                  <a:lnTo>
                    <a:pt x="2326" y="116"/>
                  </a:lnTo>
                  <a:lnTo>
                    <a:pt x="2305" y="133"/>
                  </a:lnTo>
                  <a:lnTo>
                    <a:pt x="2286" y="151"/>
                  </a:lnTo>
                  <a:lnTo>
                    <a:pt x="2267" y="170"/>
                  </a:lnTo>
                  <a:lnTo>
                    <a:pt x="2250" y="189"/>
                  </a:lnTo>
                  <a:lnTo>
                    <a:pt x="2233" y="209"/>
                  </a:lnTo>
                  <a:lnTo>
                    <a:pt x="2217" y="231"/>
                  </a:lnTo>
                  <a:lnTo>
                    <a:pt x="2203" y="252"/>
                  </a:lnTo>
                  <a:lnTo>
                    <a:pt x="2189" y="275"/>
                  </a:lnTo>
                  <a:lnTo>
                    <a:pt x="2176" y="298"/>
                  </a:lnTo>
                  <a:lnTo>
                    <a:pt x="2165" y="322"/>
                  </a:lnTo>
                  <a:lnTo>
                    <a:pt x="2156" y="347"/>
                  </a:lnTo>
                  <a:lnTo>
                    <a:pt x="2146" y="372"/>
                  </a:lnTo>
                  <a:lnTo>
                    <a:pt x="2138" y="398"/>
                  </a:lnTo>
                  <a:lnTo>
                    <a:pt x="2132" y="424"/>
                  </a:lnTo>
                  <a:lnTo>
                    <a:pt x="2126" y="451"/>
                  </a:lnTo>
                  <a:lnTo>
                    <a:pt x="2122" y="478"/>
                  </a:lnTo>
                  <a:lnTo>
                    <a:pt x="2120" y="505"/>
                  </a:lnTo>
                  <a:lnTo>
                    <a:pt x="2118" y="534"/>
                  </a:lnTo>
                  <a:lnTo>
                    <a:pt x="2122" y="559"/>
                  </a:lnTo>
                  <a:lnTo>
                    <a:pt x="2127" y="582"/>
                  </a:lnTo>
                  <a:lnTo>
                    <a:pt x="2132" y="605"/>
                  </a:lnTo>
                  <a:lnTo>
                    <a:pt x="2137" y="626"/>
                  </a:lnTo>
                  <a:lnTo>
                    <a:pt x="2148" y="668"/>
                  </a:lnTo>
                  <a:lnTo>
                    <a:pt x="2161" y="706"/>
                  </a:lnTo>
                  <a:lnTo>
                    <a:pt x="2175" y="741"/>
                  </a:lnTo>
                  <a:lnTo>
                    <a:pt x="2190" y="775"/>
                  </a:lnTo>
                  <a:lnTo>
                    <a:pt x="2205" y="806"/>
                  </a:lnTo>
                  <a:lnTo>
                    <a:pt x="2221" y="837"/>
                  </a:lnTo>
                  <a:lnTo>
                    <a:pt x="2255" y="896"/>
                  </a:lnTo>
                  <a:lnTo>
                    <a:pt x="2289" y="955"/>
                  </a:lnTo>
                  <a:lnTo>
                    <a:pt x="2306" y="985"/>
                  </a:lnTo>
                  <a:lnTo>
                    <a:pt x="2324" y="1018"/>
                  </a:lnTo>
                  <a:lnTo>
                    <a:pt x="2340" y="1051"/>
                  </a:lnTo>
                  <a:lnTo>
                    <a:pt x="2356" y="1087"/>
                  </a:lnTo>
                  <a:lnTo>
                    <a:pt x="1162" y="1063"/>
                  </a:lnTo>
                  <a:lnTo>
                    <a:pt x="1139" y="2246"/>
                  </a:lnTo>
                  <a:lnTo>
                    <a:pt x="1097" y="2230"/>
                  </a:lnTo>
                  <a:lnTo>
                    <a:pt x="1056" y="2211"/>
                  </a:lnTo>
                  <a:lnTo>
                    <a:pt x="1018" y="2191"/>
                  </a:lnTo>
                  <a:lnTo>
                    <a:pt x="979" y="2170"/>
                  </a:lnTo>
                  <a:lnTo>
                    <a:pt x="906" y="2129"/>
                  </a:lnTo>
                  <a:lnTo>
                    <a:pt x="835" y="2090"/>
                  </a:lnTo>
                  <a:lnTo>
                    <a:pt x="801" y="2071"/>
                  </a:lnTo>
                  <a:lnTo>
                    <a:pt x="766" y="2053"/>
                  </a:lnTo>
                  <a:lnTo>
                    <a:pt x="732" y="2038"/>
                  </a:lnTo>
                  <a:lnTo>
                    <a:pt x="697" y="2024"/>
                  </a:lnTo>
                  <a:lnTo>
                    <a:pt x="680" y="2019"/>
                  </a:lnTo>
                  <a:lnTo>
                    <a:pt x="664" y="2014"/>
                  </a:lnTo>
                  <a:lnTo>
                    <a:pt x="646" y="2008"/>
                  </a:lnTo>
                  <a:lnTo>
                    <a:pt x="628" y="2004"/>
                  </a:lnTo>
                  <a:lnTo>
                    <a:pt x="611" y="2001"/>
                  </a:lnTo>
                  <a:lnTo>
                    <a:pt x="594" y="1999"/>
                  </a:lnTo>
                  <a:lnTo>
                    <a:pt x="576" y="1997"/>
                  </a:lnTo>
                  <a:lnTo>
                    <a:pt x="558" y="1996"/>
                  </a:lnTo>
                  <a:lnTo>
                    <a:pt x="548" y="1996"/>
                  </a:lnTo>
                  <a:lnTo>
                    <a:pt x="537" y="1997"/>
                  </a:lnTo>
                  <a:lnTo>
                    <a:pt x="510" y="1998"/>
                  </a:lnTo>
                  <a:lnTo>
                    <a:pt x="483" y="2000"/>
                  </a:lnTo>
                  <a:lnTo>
                    <a:pt x="456" y="2004"/>
                  </a:lnTo>
                  <a:lnTo>
                    <a:pt x="430" y="2008"/>
                  </a:lnTo>
                  <a:lnTo>
                    <a:pt x="405" y="2015"/>
                  </a:lnTo>
                  <a:lnTo>
                    <a:pt x="379" y="2023"/>
                  </a:lnTo>
                  <a:lnTo>
                    <a:pt x="354" y="2031"/>
                  </a:lnTo>
                  <a:lnTo>
                    <a:pt x="330" y="2041"/>
                  </a:lnTo>
                  <a:lnTo>
                    <a:pt x="307" y="2051"/>
                  </a:lnTo>
                  <a:lnTo>
                    <a:pt x="284" y="2064"/>
                  </a:lnTo>
                  <a:lnTo>
                    <a:pt x="261" y="2076"/>
                  </a:lnTo>
                  <a:lnTo>
                    <a:pt x="241" y="2090"/>
                  </a:lnTo>
                  <a:lnTo>
                    <a:pt x="220" y="2105"/>
                  </a:lnTo>
                  <a:lnTo>
                    <a:pt x="200" y="2121"/>
                  </a:lnTo>
                  <a:lnTo>
                    <a:pt x="180" y="2138"/>
                  </a:lnTo>
                  <a:lnTo>
                    <a:pt x="161" y="2156"/>
                  </a:lnTo>
                  <a:lnTo>
                    <a:pt x="143" y="2174"/>
                  </a:lnTo>
                  <a:lnTo>
                    <a:pt x="127" y="2193"/>
                  </a:lnTo>
                  <a:lnTo>
                    <a:pt x="111" y="2213"/>
                  </a:lnTo>
                  <a:lnTo>
                    <a:pt x="96" y="2234"/>
                  </a:lnTo>
                  <a:lnTo>
                    <a:pt x="82" y="2256"/>
                  </a:lnTo>
                  <a:lnTo>
                    <a:pt x="69" y="2278"/>
                  </a:lnTo>
                  <a:lnTo>
                    <a:pt x="57" y="2301"/>
                  </a:lnTo>
                  <a:lnTo>
                    <a:pt x="46" y="2325"/>
                  </a:lnTo>
                  <a:lnTo>
                    <a:pt x="36" y="2349"/>
                  </a:lnTo>
                  <a:lnTo>
                    <a:pt x="27" y="2373"/>
                  </a:lnTo>
                  <a:lnTo>
                    <a:pt x="20" y="2399"/>
                  </a:lnTo>
                  <a:lnTo>
                    <a:pt x="14" y="2424"/>
                  </a:lnTo>
                  <a:lnTo>
                    <a:pt x="9" y="2450"/>
                  </a:lnTo>
                  <a:lnTo>
                    <a:pt x="4" y="2477"/>
                  </a:lnTo>
                  <a:lnTo>
                    <a:pt x="2" y="2504"/>
                  </a:lnTo>
                  <a:lnTo>
                    <a:pt x="0" y="2531"/>
                  </a:lnTo>
                  <a:lnTo>
                    <a:pt x="1" y="2559"/>
                  </a:lnTo>
                  <a:lnTo>
                    <a:pt x="2" y="2587"/>
                  </a:lnTo>
                  <a:lnTo>
                    <a:pt x="5" y="2615"/>
                  </a:lnTo>
                  <a:lnTo>
                    <a:pt x="10" y="2642"/>
                  </a:lnTo>
                  <a:lnTo>
                    <a:pt x="15" y="2668"/>
                  </a:lnTo>
                  <a:lnTo>
                    <a:pt x="22" y="2694"/>
                  </a:lnTo>
                  <a:lnTo>
                    <a:pt x="31" y="2719"/>
                  </a:lnTo>
                  <a:lnTo>
                    <a:pt x="40" y="2744"/>
                  </a:lnTo>
                  <a:lnTo>
                    <a:pt x="50" y="2769"/>
                  </a:lnTo>
                  <a:lnTo>
                    <a:pt x="62" y="2792"/>
                  </a:lnTo>
                  <a:lnTo>
                    <a:pt x="74" y="2816"/>
                  </a:lnTo>
                  <a:lnTo>
                    <a:pt x="88" y="2838"/>
                  </a:lnTo>
                  <a:lnTo>
                    <a:pt x="103" y="2860"/>
                  </a:lnTo>
                  <a:lnTo>
                    <a:pt x="118" y="2880"/>
                  </a:lnTo>
                  <a:lnTo>
                    <a:pt x="135" y="2900"/>
                  </a:lnTo>
                  <a:lnTo>
                    <a:pt x="153" y="2920"/>
                  </a:lnTo>
                  <a:lnTo>
                    <a:pt x="172" y="2938"/>
                  </a:lnTo>
                  <a:lnTo>
                    <a:pt x="191" y="2956"/>
                  </a:lnTo>
                  <a:lnTo>
                    <a:pt x="211" y="2972"/>
                  </a:lnTo>
                  <a:lnTo>
                    <a:pt x="232" y="2988"/>
                  </a:lnTo>
                  <a:lnTo>
                    <a:pt x="254" y="3003"/>
                  </a:lnTo>
                  <a:lnTo>
                    <a:pt x="277" y="3016"/>
                  </a:lnTo>
                  <a:lnTo>
                    <a:pt x="300" y="3029"/>
                  </a:lnTo>
                  <a:lnTo>
                    <a:pt x="324" y="3040"/>
                  </a:lnTo>
                  <a:lnTo>
                    <a:pt x="349" y="3050"/>
                  </a:lnTo>
                  <a:lnTo>
                    <a:pt x="374" y="3059"/>
                  </a:lnTo>
                  <a:lnTo>
                    <a:pt x="400" y="3067"/>
                  </a:lnTo>
                  <a:lnTo>
                    <a:pt x="426" y="3073"/>
                  </a:lnTo>
                  <a:lnTo>
                    <a:pt x="453" y="3079"/>
                  </a:lnTo>
                  <a:lnTo>
                    <a:pt x="481" y="3083"/>
                  </a:lnTo>
                  <a:lnTo>
                    <a:pt x="508" y="3086"/>
                  </a:lnTo>
                  <a:lnTo>
                    <a:pt x="536" y="3087"/>
                  </a:lnTo>
                  <a:lnTo>
                    <a:pt x="562" y="3083"/>
                  </a:lnTo>
                  <a:lnTo>
                    <a:pt x="587" y="3078"/>
                  </a:lnTo>
                  <a:lnTo>
                    <a:pt x="611" y="3072"/>
                  </a:lnTo>
                  <a:lnTo>
                    <a:pt x="634" y="3067"/>
                  </a:lnTo>
                  <a:lnTo>
                    <a:pt x="656" y="3061"/>
                  </a:lnTo>
                  <a:lnTo>
                    <a:pt x="677" y="3055"/>
                  </a:lnTo>
                  <a:lnTo>
                    <a:pt x="698" y="3048"/>
                  </a:lnTo>
                  <a:lnTo>
                    <a:pt x="717" y="3041"/>
                  </a:lnTo>
                  <a:lnTo>
                    <a:pt x="755" y="3027"/>
                  </a:lnTo>
                  <a:lnTo>
                    <a:pt x="789" y="3011"/>
                  </a:lnTo>
                  <a:lnTo>
                    <a:pt x="822" y="2994"/>
                  </a:lnTo>
                  <a:lnTo>
                    <a:pt x="854" y="2976"/>
                  </a:lnTo>
                  <a:lnTo>
                    <a:pt x="915" y="2941"/>
                  </a:lnTo>
                  <a:lnTo>
                    <a:pt x="979" y="2904"/>
                  </a:lnTo>
                  <a:lnTo>
                    <a:pt x="1013" y="2886"/>
                  </a:lnTo>
                  <a:lnTo>
                    <a:pt x="1048" y="2868"/>
                  </a:lnTo>
                  <a:lnTo>
                    <a:pt x="1087" y="2851"/>
                  </a:lnTo>
                  <a:lnTo>
                    <a:pt x="1128" y="2835"/>
                  </a:lnTo>
                  <a:lnTo>
                    <a:pt x="1103" y="4042"/>
                  </a:lnTo>
                  <a:lnTo>
                    <a:pt x="2303" y="4066"/>
                  </a:lnTo>
                  <a:lnTo>
                    <a:pt x="2287" y="4029"/>
                  </a:lnTo>
                  <a:lnTo>
                    <a:pt x="2269" y="3993"/>
                  </a:lnTo>
                  <a:lnTo>
                    <a:pt x="2253" y="3960"/>
                  </a:lnTo>
                  <a:lnTo>
                    <a:pt x="2235" y="3929"/>
                  </a:lnTo>
                  <a:lnTo>
                    <a:pt x="2199" y="3868"/>
                  </a:lnTo>
                  <a:lnTo>
                    <a:pt x="2166" y="3809"/>
                  </a:lnTo>
                  <a:lnTo>
                    <a:pt x="2149" y="3778"/>
                  </a:lnTo>
                  <a:lnTo>
                    <a:pt x="2134" y="3746"/>
                  </a:lnTo>
                  <a:lnTo>
                    <a:pt x="2118" y="3712"/>
                  </a:lnTo>
                  <a:lnTo>
                    <a:pt x="2104" y="3676"/>
                  </a:lnTo>
                  <a:lnTo>
                    <a:pt x="2091" y="3638"/>
                  </a:lnTo>
                  <a:lnTo>
                    <a:pt x="2079" y="3596"/>
                  </a:lnTo>
                  <a:lnTo>
                    <a:pt x="2074" y="3574"/>
                  </a:lnTo>
                  <a:lnTo>
                    <a:pt x="2069" y="3550"/>
                  </a:lnTo>
                  <a:lnTo>
                    <a:pt x="2065" y="3526"/>
                  </a:lnTo>
                  <a:lnTo>
                    <a:pt x="2060" y="3501"/>
                  </a:lnTo>
                  <a:lnTo>
                    <a:pt x="2062" y="3473"/>
                  </a:lnTo>
                  <a:lnTo>
                    <a:pt x="2065" y="3446"/>
                  </a:lnTo>
                  <a:lnTo>
                    <a:pt x="2068" y="3419"/>
                  </a:lnTo>
                  <a:lnTo>
                    <a:pt x="2073" y="3392"/>
                  </a:lnTo>
                  <a:lnTo>
                    <a:pt x="2080" y="3366"/>
                  </a:lnTo>
                  <a:lnTo>
                    <a:pt x="2088" y="3339"/>
                  </a:lnTo>
                  <a:lnTo>
                    <a:pt x="2097" y="3314"/>
                  </a:lnTo>
                  <a:lnTo>
                    <a:pt x="2107" y="3289"/>
                  </a:lnTo>
                  <a:lnTo>
                    <a:pt x="2119" y="3265"/>
                  </a:lnTo>
                  <a:lnTo>
                    <a:pt x="2132" y="3242"/>
                  </a:lnTo>
                  <a:lnTo>
                    <a:pt x="2145" y="3221"/>
                  </a:lnTo>
                  <a:lnTo>
                    <a:pt x="2160" y="3199"/>
                  </a:lnTo>
                  <a:lnTo>
                    <a:pt x="2175" y="3177"/>
                  </a:lnTo>
                  <a:lnTo>
                    <a:pt x="2192" y="3157"/>
                  </a:lnTo>
                  <a:lnTo>
                    <a:pt x="2209" y="3137"/>
                  </a:lnTo>
                  <a:lnTo>
                    <a:pt x="2228" y="3118"/>
                  </a:lnTo>
                  <a:lnTo>
                    <a:pt x="2247" y="3101"/>
                  </a:lnTo>
                  <a:lnTo>
                    <a:pt x="2267" y="3084"/>
                  </a:lnTo>
                  <a:lnTo>
                    <a:pt x="2288" y="3068"/>
                  </a:lnTo>
                  <a:lnTo>
                    <a:pt x="2310" y="3054"/>
                  </a:lnTo>
                  <a:lnTo>
                    <a:pt x="2332" y="3040"/>
                  </a:lnTo>
                  <a:lnTo>
                    <a:pt x="2355" y="3028"/>
                  </a:lnTo>
                  <a:lnTo>
                    <a:pt x="2379" y="3016"/>
                  </a:lnTo>
                  <a:lnTo>
                    <a:pt x="2403" y="3006"/>
                  </a:lnTo>
                  <a:lnTo>
                    <a:pt x="2428" y="2996"/>
                  </a:lnTo>
                  <a:lnTo>
                    <a:pt x="2454" y="2988"/>
                  </a:lnTo>
                  <a:lnTo>
                    <a:pt x="2480" y="2981"/>
                  </a:lnTo>
                  <a:lnTo>
                    <a:pt x="2507" y="2975"/>
                  </a:lnTo>
                  <a:lnTo>
                    <a:pt x="2534" y="2971"/>
                  </a:lnTo>
                  <a:lnTo>
                    <a:pt x="2561" y="2968"/>
                  </a:lnTo>
                  <a:lnTo>
                    <a:pt x="2589" y="2967"/>
                  </a:lnTo>
                  <a:lnTo>
                    <a:pt x="2617" y="2967"/>
                  </a:lnTo>
                  <a:lnTo>
                    <a:pt x="2644" y="2968"/>
                  </a:lnTo>
                  <a:lnTo>
                    <a:pt x="2672" y="2970"/>
                  </a:lnTo>
                  <a:lnTo>
                    <a:pt x="2698" y="2974"/>
                  </a:lnTo>
                  <a:lnTo>
                    <a:pt x="2725" y="2980"/>
                  </a:lnTo>
                  <a:lnTo>
                    <a:pt x="2750" y="2986"/>
                  </a:lnTo>
                  <a:lnTo>
                    <a:pt x="2775" y="2993"/>
                  </a:lnTo>
                  <a:lnTo>
                    <a:pt x="2800" y="3001"/>
                  </a:lnTo>
                  <a:lnTo>
                    <a:pt x="2824" y="3012"/>
                  </a:lnTo>
                  <a:lnTo>
                    <a:pt x="2848" y="3022"/>
                  </a:lnTo>
                  <a:lnTo>
                    <a:pt x="2871" y="3035"/>
                  </a:lnTo>
                  <a:lnTo>
                    <a:pt x="2893" y="3047"/>
                  </a:lnTo>
                  <a:lnTo>
                    <a:pt x="2915" y="3062"/>
                  </a:lnTo>
                  <a:lnTo>
                    <a:pt x="2935" y="3077"/>
                  </a:lnTo>
                  <a:lnTo>
                    <a:pt x="2956" y="3092"/>
                  </a:lnTo>
                  <a:lnTo>
                    <a:pt x="2975" y="3109"/>
                  </a:lnTo>
                  <a:lnTo>
                    <a:pt x="2993" y="3127"/>
                  </a:lnTo>
                  <a:lnTo>
                    <a:pt x="3011" y="3145"/>
                  </a:lnTo>
                  <a:lnTo>
                    <a:pt x="3028" y="3165"/>
                  </a:lnTo>
                  <a:lnTo>
                    <a:pt x="3044" y="3185"/>
                  </a:lnTo>
                  <a:lnTo>
                    <a:pt x="3058" y="3206"/>
                  </a:lnTo>
                  <a:lnTo>
                    <a:pt x="3073" y="3228"/>
                  </a:lnTo>
                  <a:lnTo>
                    <a:pt x="3085" y="3250"/>
                  </a:lnTo>
                  <a:lnTo>
                    <a:pt x="3097" y="3273"/>
                  </a:lnTo>
                  <a:lnTo>
                    <a:pt x="3108" y="3296"/>
                  </a:lnTo>
                  <a:lnTo>
                    <a:pt x="3118" y="3320"/>
                  </a:lnTo>
                  <a:lnTo>
                    <a:pt x="3126" y="3345"/>
                  </a:lnTo>
                  <a:lnTo>
                    <a:pt x="3133" y="3370"/>
                  </a:lnTo>
                  <a:lnTo>
                    <a:pt x="3140" y="3396"/>
                  </a:lnTo>
                  <a:lnTo>
                    <a:pt x="3145" y="3422"/>
                  </a:lnTo>
                  <a:lnTo>
                    <a:pt x="3149" y="3448"/>
                  </a:lnTo>
                  <a:lnTo>
                    <a:pt x="3151" y="3475"/>
                  </a:lnTo>
                  <a:lnTo>
                    <a:pt x="3152" y="3502"/>
                  </a:lnTo>
                  <a:lnTo>
                    <a:pt x="3153" y="3513"/>
                  </a:lnTo>
                  <a:lnTo>
                    <a:pt x="3152" y="3523"/>
                  </a:lnTo>
                  <a:lnTo>
                    <a:pt x="3152" y="3540"/>
                  </a:lnTo>
                  <a:lnTo>
                    <a:pt x="3150" y="3557"/>
                  </a:lnTo>
                  <a:lnTo>
                    <a:pt x="3148" y="3574"/>
                  </a:lnTo>
                  <a:lnTo>
                    <a:pt x="3145" y="3591"/>
                  </a:lnTo>
                  <a:lnTo>
                    <a:pt x="3141" y="3607"/>
                  </a:lnTo>
                  <a:lnTo>
                    <a:pt x="3137" y="3624"/>
                  </a:lnTo>
                  <a:lnTo>
                    <a:pt x="3131" y="3641"/>
                  </a:lnTo>
                  <a:lnTo>
                    <a:pt x="3126" y="3658"/>
                  </a:lnTo>
                  <a:lnTo>
                    <a:pt x="3114" y="3690"/>
                  </a:lnTo>
                  <a:lnTo>
                    <a:pt x="3099" y="3723"/>
                  </a:lnTo>
                  <a:lnTo>
                    <a:pt x="3082" y="3757"/>
                  </a:lnTo>
                  <a:lnTo>
                    <a:pt x="3064" y="3789"/>
                  </a:lnTo>
                  <a:lnTo>
                    <a:pt x="3027" y="3857"/>
                  </a:lnTo>
                  <a:lnTo>
                    <a:pt x="2987" y="3927"/>
                  </a:lnTo>
                  <a:lnTo>
                    <a:pt x="2967" y="3963"/>
                  </a:lnTo>
                  <a:lnTo>
                    <a:pt x="2949" y="4001"/>
                  </a:lnTo>
                  <a:lnTo>
                    <a:pt x="2930" y="4038"/>
                  </a:lnTo>
                  <a:lnTo>
                    <a:pt x="2912" y="4078"/>
                  </a:lnTo>
                  <a:lnTo>
                    <a:pt x="4087" y="4101"/>
                  </a:lnTo>
                  <a:lnTo>
                    <a:pt x="4146" y="1122"/>
                  </a:lnTo>
                  <a:lnTo>
                    <a:pt x="2976" y="1099"/>
                  </a:lnTo>
                  <a:lnTo>
                    <a:pt x="2992" y="1060"/>
                  </a:lnTo>
                  <a:lnTo>
                    <a:pt x="3011" y="1024"/>
                  </a:lnTo>
                  <a:lnTo>
                    <a:pt x="3030" y="987"/>
                  </a:lnTo>
                  <a:lnTo>
                    <a:pt x="3050" y="952"/>
                  </a:lnTo>
                  <a:lnTo>
                    <a:pt x="3089" y="884"/>
                  </a:lnTo>
                  <a:lnTo>
                    <a:pt x="3125" y="817"/>
                  </a:lnTo>
                  <a:lnTo>
                    <a:pt x="3143" y="785"/>
                  </a:lnTo>
                  <a:lnTo>
                    <a:pt x="3159" y="753"/>
                  </a:lnTo>
                  <a:lnTo>
                    <a:pt x="3173" y="720"/>
                  </a:lnTo>
                  <a:lnTo>
                    <a:pt x="3185" y="687"/>
                  </a:lnTo>
                  <a:lnTo>
                    <a:pt x="3191" y="671"/>
                  </a:lnTo>
                  <a:lnTo>
                    <a:pt x="3195" y="655"/>
                  </a:lnTo>
                  <a:lnTo>
                    <a:pt x="3199" y="639"/>
                  </a:lnTo>
                  <a:lnTo>
                    <a:pt x="3203" y="622"/>
                  </a:lnTo>
                  <a:lnTo>
                    <a:pt x="3207" y="606"/>
                  </a:lnTo>
                  <a:lnTo>
                    <a:pt x="3209" y="589"/>
                  </a:lnTo>
                  <a:lnTo>
                    <a:pt x="3210" y="572"/>
                  </a:lnTo>
                  <a:lnTo>
                    <a:pt x="3211" y="55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39" name="Google Shape;939;p48"/>
            <p:cNvSpPr/>
            <p:nvPr/>
          </p:nvSpPr>
          <p:spPr>
            <a:xfrm>
              <a:off x="8323262" y="936492"/>
              <a:ext cx="1914525" cy="1150438"/>
            </a:xfrm>
            <a:custGeom>
              <a:avLst/>
              <a:gdLst/>
              <a:ahLst/>
              <a:cxnLst/>
              <a:rect l="l" t="t" r="r" b="b"/>
              <a:pathLst>
                <a:path w="4561" h="3398" extrusionOk="0">
                  <a:moveTo>
                    <a:pt x="3125" y="867"/>
                  </a:moveTo>
                  <a:lnTo>
                    <a:pt x="3055" y="835"/>
                  </a:lnTo>
                  <a:lnTo>
                    <a:pt x="2962" y="791"/>
                  </a:lnTo>
                  <a:lnTo>
                    <a:pt x="2847" y="737"/>
                  </a:lnTo>
                  <a:lnTo>
                    <a:pt x="2716" y="676"/>
                  </a:lnTo>
                  <a:lnTo>
                    <a:pt x="2573" y="607"/>
                  </a:lnTo>
                  <a:lnTo>
                    <a:pt x="2422" y="535"/>
                  </a:lnTo>
                  <a:lnTo>
                    <a:pt x="2265" y="460"/>
                  </a:lnTo>
                  <a:lnTo>
                    <a:pt x="2108" y="384"/>
                  </a:lnTo>
                  <a:lnTo>
                    <a:pt x="1956" y="310"/>
                  </a:lnTo>
                  <a:lnTo>
                    <a:pt x="1809" y="240"/>
                  </a:lnTo>
                  <a:lnTo>
                    <a:pt x="1676" y="175"/>
                  </a:lnTo>
                  <a:lnTo>
                    <a:pt x="1557" y="117"/>
                  </a:lnTo>
                  <a:lnTo>
                    <a:pt x="1457" y="69"/>
                  </a:lnTo>
                  <a:lnTo>
                    <a:pt x="1381" y="32"/>
                  </a:lnTo>
                  <a:lnTo>
                    <a:pt x="1333" y="8"/>
                  </a:lnTo>
                  <a:lnTo>
                    <a:pt x="1315" y="0"/>
                  </a:lnTo>
                  <a:lnTo>
                    <a:pt x="1636" y="2131"/>
                  </a:lnTo>
                  <a:lnTo>
                    <a:pt x="1622" y="2136"/>
                  </a:lnTo>
                  <a:lnTo>
                    <a:pt x="1584" y="2149"/>
                  </a:lnTo>
                  <a:lnTo>
                    <a:pt x="1523" y="2169"/>
                  </a:lnTo>
                  <a:lnTo>
                    <a:pt x="1444" y="2198"/>
                  </a:lnTo>
                  <a:lnTo>
                    <a:pt x="1349" y="2231"/>
                  </a:lnTo>
                  <a:lnTo>
                    <a:pt x="1242" y="2271"/>
                  </a:lnTo>
                  <a:lnTo>
                    <a:pt x="1127" y="2314"/>
                  </a:lnTo>
                  <a:lnTo>
                    <a:pt x="1006" y="2362"/>
                  </a:lnTo>
                  <a:lnTo>
                    <a:pt x="944" y="2387"/>
                  </a:lnTo>
                  <a:lnTo>
                    <a:pt x="883" y="2412"/>
                  </a:lnTo>
                  <a:lnTo>
                    <a:pt x="821" y="2438"/>
                  </a:lnTo>
                  <a:lnTo>
                    <a:pt x="761" y="2466"/>
                  </a:lnTo>
                  <a:lnTo>
                    <a:pt x="701" y="2493"/>
                  </a:lnTo>
                  <a:lnTo>
                    <a:pt x="643" y="2520"/>
                  </a:lnTo>
                  <a:lnTo>
                    <a:pt x="586" y="2547"/>
                  </a:lnTo>
                  <a:lnTo>
                    <a:pt x="532" y="2574"/>
                  </a:lnTo>
                  <a:lnTo>
                    <a:pt x="481" y="2601"/>
                  </a:lnTo>
                  <a:lnTo>
                    <a:pt x="433" y="2628"/>
                  </a:lnTo>
                  <a:lnTo>
                    <a:pt x="388" y="2655"/>
                  </a:lnTo>
                  <a:lnTo>
                    <a:pt x="347" y="2682"/>
                  </a:lnTo>
                  <a:lnTo>
                    <a:pt x="310" y="2708"/>
                  </a:lnTo>
                  <a:lnTo>
                    <a:pt x="278" y="2734"/>
                  </a:lnTo>
                  <a:lnTo>
                    <a:pt x="251" y="2758"/>
                  </a:lnTo>
                  <a:lnTo>
                    <a:pt x="230" y="2782"/>
                  </a:lnTo>
                  <a:lnTo>
                    <a:pt x="212" y="2806"/>
                  </a:lnTo>
                  <a:lnTo>
                    <a:pt x="194" y="2831"/>
                  </a:lnTo>
                  <a:lnTo>
                    <a:pt x="178" y="2856"/>
                  </a:lnTo>
                  <a:lnTo>
                    <a:pt x="162" y="2881"/>
                  </a:lnTo>
                  <a:lnTo>
                    <a:pt x="146" y="2907"/>
                  </a:lnTo>
                  <a:lnTo>
                    <a:pt x="132" y="2932"/>
                  </a:lnTo>
                  <a:lnTo>
                    <a:pt x="117" y="2958"/>
                  </a:lnTo>
                  <a:lnTo>
                    <a:pt x="104" y="2984"/>
                  </a:lnTo>
                  <a:lnTo>
                    <a:pt x="92" y="3010"/>
                  </a:lnTo>
                  <a:lnTo>
                    <a:pt x="79" y="3036"/>
                  </a:lnTo>
                  <a:lnTo>
                    <a:pt x="69" y="3062"/>
                  </a:lnTo>
                  <a:lnTo>
                    <a:pt x="58" y="3087"/>
                  </a:lnTo>
                  <a:lnTo>
                    <a:pt x="49" y="3112"/>
                  </a:lnTo>
                  <a:lnTo>
                    <a:pt x="40" y="3137"/>
                  </a:lnTo>
                  <a:lnTo>
                    <a:pt x="32" y="3160"/>
                  </a:lnTo>
                  <a:lnTo>
                    <a:pt x="25" y="3184"/>
                  </a:lnTo>
                  <a:lnTo>
                    <a:pt x="19" y="3206"/>
                  </a:lnTo>
                  <a:lnTo>
                    <a:pt x="14" y="3228"/>
                  </a:lnTo>
                  <a:lnTo>
                    <a:pt x="9" y="3249"/>
                  </a:lnTo>
                  <a:lnTo>
                    <a:pt x="5" y="3269"/>
                  </a:lnTo>
                  <a:lnTo>
                    <a:pt x="3" y="3288"/>
                  </a:lnTo>
                  <a:lnTo>
                    <a:pt x="1" y="3305"/>
                  </a:lnTo>
                  <a:lnTo>
                    <a:pt x="0" y="3322"/>
                  </a:lnTo>
                  <a:lnTo>
                    <a:pt x="0" y="3337"/>
                  </a:lnTo>
                  <a:lnTo>
                    <a:pt x="1" y="3350"/>
                  </a:lnTo>
                  <a:lnTo>
                    <a:pt x="3" y="3363"/>
                  </a:lnTo>
                  <a:lnTo>
                    <a:pt x="6" y="3373"/>
                  </a:lnTo>
                  <a:lnTo>
                    <a:pt x="10" y="3381"/>
                  </a:lnTo>
                  <a:lnTo>
                    <a:pt x="15" y="3389"/>
                  </a:lnTo>
                  <a:lnTo>
                    <a:pt x="21" y="3394"/>
                  </a:lnTo>
                  <a:lnTo>
                    <a:pt x="28" y="3397"/>
                  </a:lnTo>
                  <a:lnTo>
                    <a:pt x="36" y="3398"/>
                  </a:lnTo>
                  <a:lnTo>
                    <a:pt x="49" y="3397"/>
                  </a:lnTo>
                  <a:lnTo>
                    <a:pt x="70" y="3394"/>
                  </a:lnTo>
                  <a:lnTo>
                    <a:pt x="98" y="3390"/>
                  </a:lnTo>
                  <a:lnTo>
                    <a:pt x="135" y="3382"/>
                  </a:lnTo>
                  <a:lnTo>
                    <a:pt x="227" y="3365"/>
                  </a:lnTo>
                  <a:lnTo>
                    <a:pt x="342" y="3341"/>
                  </a:lnTo>
                  <a:lnTo>
                    <a:pt x="476" y="3313"/>
                  </a:lnTo>
                  <a:lnTo>
                    <a:pt x="627" y="3281"/>
                  </a:lnTo>
                  <a:lnTo>
                    <a:pt x="789" y="3247"/>
                  </a:lnTo>
                  <a:lnTo>
                    <a:pt x="960" y="3211"/>
                  </a:lnTo>
                  <a:lnTo>
                    <a:pt x="1136" y="3176"/>
                  </a:lnTo>
                  <a:lnTo>
                    <a:pt x="1311" y="3140"/>
                  </a:lnTo>
                  <a:lnTo>
                    <a:pt x="1485" y="3107"/>
                  </a:lnTo>
                  <a:lnTo>
                    <a:pt x="1651" y="3077"/>
                  </a:lnTo>
                  <a:lnTo>
                    <a:pt x="1729" y="3063"/>
                  </a:lnTo>
                  <a:lnTo>
                    <a:pt x="1805" y="3050"/>
                  </a:lnTo>
                  <a:lnTo>
                    <a:pt x="1878" y="3038"/>
                  </a:lnTo>
                  <a:lnTo>
                    <a:pt x="1947" y="3028"/>
                  </a:lnTo>
                  <a:lnTo>
                    <a:pt x="2011" y="3019"/>
                  </a:lnTo>
                  <a:lnTo>
                    <a:pt x="2070" y="3012"/>
                  </a:lnTo>
                  <a:lnTo>
                    <a:pt x="2124" y="3007"/>
                  </a:lnTo>
                  <a:lnTo>
                    <a:pt x="2171" y="3003"/>
                  </a:lnTo>
                  <a:lnTo>
                    <a:pt x="2228" y="3000"/>
                  </a:lnTo>
                  <a:lnTo>
                    <a:pt x="2299" y="2994"/>
                  </a:lnTo>
                  <a:lnTo>
                    <a:pt x="2382" y="2989"/>
                  </a:lnTo>
                  <a:lnTo>
                    <a:pt x="2473" y="2983"/>
                  </a:lnTo>
                  <a:lnTo>
                    <a:pt x="2571" y="2977"/>
                  </a:lnTo>
                  <a:lnTo>
                    <a:pt x="2672" y="2970"/>
                  </a:lnTo>
                  <a:lnTo>
                    <a:pt x="2776" y="2963"/>
                  </a:lnTo>
                  <a:lnTo>
                    <a:pt x="2878" y="2957"/>
                  </a:lnTo>
                  <a:lnTo>
                    <a:pt x="2979" y="2950"/>
                  </a:lnTo>
                  <a:lnTo>
                    <a:pt x="3073" y="2943"/>
                  </a:lnTo>
                  <a:lnTo>
                    <a:pt x="3158" y="2938"/>
                  </a:lnTo>
                  <a:lnTo>
                    <a:pt x="3235" y="2933"/>
                  </a:lnTo>
                  <a:lnTo>
                    <a:pt x="3297" y="2929"/>
                  </a:lnTo>
                  <a:lnTo>
                    <a:pt x="3345" y="2926"/>
                  </a:lnTo>
                  <a:lnTo>
                    <a:pt x="3377" y="2924"/>
                  </a:lnTo>
                  <a:lnTo>
                    <a:pt x="3387" y="2922"/>
                  </a:lnTo>
                  <a:lnTo>
                    <a:pt x="4073" y="3143"/>
                  </a:lnTo>
                  <a:lnTo>
                    <a:pt x="4561" y="1622"/>
                  </a:lnTo>
                  <a:lnTo>
                    <a:pt x="3950" y="1427"/>
                  </a:lnTo>
                  <a:lnTo>
                    <a:pt x="3944" y="1423"/>
                  </a:lnTo>
                  <a:lnTo>
                    <a:pt x="3925" y="1408"/>
                  </a:lnTo>
                  <a:lnTo>
                    <a:pt x="3896" y="1385"/>
                  </a:lnTo>
                  <a:lnTo>
                    <a:pt x="3857" y="1355"/>
                  </a:lnTo>
                  <a:lnTo>
                    <a:pt x="3809" y="1319"/>
                  </a:lnTo>
                  <a:lnTo>
                    <a:pt x="3755" y="1279"/>
                  </a:lnTo>
                  <a:lnTo>
                    <a:pt x="3695" y="1235"/>
                  </a:lnTo>
                  <a:lnTo>
                    <a:pt x="3632" y="1188"/>
                  </a:lnTo>
                  <a:lnTo>
                    <a:pt x="3565" y="1140"/>
                  </a:lnTo>
                  <a:lnTo>
                    <a:pt x="3496" y="1092"/>
                  </a:lnTo>
                  <a:lnTo>
                    <a:pt x="3427" y="1045"/>
                  </a:lnTo>
                  <a:lnTo>
                    <a:pt x="3360" y="1000"/>
                  </a:lnTo>
                  <a:lnTo>
                    <a:pt x="3294" y="959"/>
                  </a:lnTo>
                  <a:lnTo>
                    <a:pt x="3232" y="922"/>
                  </a:lnTo>
                  <a:lnTo>
                    <a:pt x="3203" y="905"/>
                  </a:lnTo>
                  <a:lnTo>
                    <a:pt x="3175" y="891"/>
                  </a:lnTo>
                  <a:lnTo>
                    <a:pt x="3149" y="877"/>
                  </a:lnTo>
                  <a:lnTo>
                    <a:pt x="3125" y="867"/>
                  </a:lnTo>
                  <a:close/>
                </a:path>
              </a:pathLst>
            </a:custGeom>
            <a:solidFill>
              <a:srgbClr val="FBC69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40" name="Google Shape;940;p48"/>
            <p:cNvSpPr/>
            <p:nvPr/>
          </p:nvSpPr>
          <p:spPr>
            <a:xfrm>
              <a:off x="9850437" y="1368226"/>
              <a:ext cx="538162" cy="789164"/>
            </a:xfrm>
            <a:custGeom>
              <a:avLst/>
              <a:gdLst/>
              <a:ahLst/>
              <a:cxnLst/>
              <a:rect l="l" t="t" r="r" b="b"/>
              <a:pathLst>
                <a:path w="1285" h="2332" extrusionOk="0">
                  <a:moveTo>
                    <a:pt x="0" y="2160"/>
                  </a:moveTo>
                  <a:lnTo>
                    <a:pt x="555" y="2332"/>
                  </a:lnTo>
                  <a:lnTo>
                    <a:pt x="1285" y="174"/>
                  </a:lnTo>
                  <a:lnTo>
                    <a:pt x="730" y="0"/>
                  </a:lnTo>
                  <a:lnTo>
                    <a:pt x="0" y="2160"/>
                  </a:lnTo>
                  <a:close/>
                </a:path>
              </a:pathLst>
            </a:custGeom>
            <a:solidFill>
              <a:srgbClr val="D0D2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41" name="Google Shape;941;p48"/>
            <p:cNvSpPr/>
            <p:nvPr/>
          </p:nvSpPr>
          <p:spPr>
            <a:xfrm>
              <a:off x="10002837" y="1369508"/>
              <a:ext cx="385762" cy="421485"/>
            </a:xfrm>
            <a:custGeom>
              <a:avLst/>
              <a:gdLst/>
              <a:ahLst/>
              <a:cxnLst/>
              <a:rect l="l" t="t" r="r" b="b"/>
              <a:pathLst>
                <a:path w="919" h="1246" extrusionOk="0">
                  <a:moveTo>
                    <a:pt x="0" y="1074"/>
                  </a:moveTo>
                  <a:lnTo>
                    <a:pt x="555" y="1246"/>
                  </a:lnTo>
                  <a:lnTo>
                    <a:pt x="919" y="173"/>
                  </a:lnTo>
                  <a:lnTo>
                    <a:pt x="364" y="0"/>
                  </a:lnTo>
                  <a:lnTo>
                    <a:pt x="0" y="1074"/>
                  </a:lnTo>
                  <a:close/>
                </a:path>
              </a:pathLst>
            </a:custGeom>
            <a:solidFill>
              <a:srgbClr val="F0F1F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42" name="Google Shape;942;p48"/>
            <p:cNvSpPr/>
            <p:nvPr/>
          </p:nvSpPr>
          <p:spPr>
            <a:xfrm>
              <a:off x="10025062" y="1378475"/>
              <a:ext cx="2166937" cy="1359259"/>
            </a:xfrm>
            <a:custGeom>
              <a:avLst/>
              <a:gdLst/>
              <a:ahLst/>
              <a:cxnLst/>
              <a:rect l="l" t="t" r="r" b="b"/>
              <a:pathLst>
                <a:path w="5166" h="4014" extrusionOk="0">
                  <a:moveTo>
                    <a:pt x="796" y="0"/>
                  </a:moveTo>
                  <a:lnTo>
                    <a:pt x="0" y="2356"/>
                  </a:lnTo>
                  <a:lnTo>
                    <a:pt x="5166" y="4014"/>
                  </a:lnTo>
                  <a:lnTo>
                    <a:pt x="5166" y="1402"/>
                  </a:lnTo>
                  <a:lnTo>
                    <a:pt x="796" y="0"/>
                  </a:lnTo>
                  <a:close/>
                </a:path>
              </a:pathLst>
            </a:custGeom>
            <a:solidFill>
              <a:srgbClr val="221F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43" name="Google Shape;943;p48"/>
            <p:cNvSpPr/>
            <p:nvPr/>
          </p:nvSpPr>
          <p:spPr>
            <a:xfrm>
              <a:off x="10207625" y="2079243"/>
              <a:ext cx="95250" cy="75585"/>
            </a:xfrm>
            <a:custGeom>
              <a:avLst/>
              <a:gdLst/>
              <a:ahLst/>
              <a:cxnLst/>
              <a:rect l="l" t="t" r="r" b="b"/>
              <a:pathLst>
                <a:path w="228" h="227" extrusionOk="0">
                  <a:moveTo>
                    <a:pt x="172" y="16"/>
                  </a:moveTo>
                  <a:lnTo>
                    <a:pt x="162" y="11"/>
                  </a:lnTo>
                  <a:lnTo>
                    <a:pt x="151" y="6"/>
                  </a:lnTo>
                  <a:lnTo>
                    <a:pt x="140" y="3"/>
                  </a:lnTo>
                  <a:lnTo>
                    <a:pt x="129" y="1"/>
                  </a:lnTo>
                  <a:lnTo>
                    <a:pt x="118" y="0"/>
                  </a:lnTo>
                  <a:lnTo>
                    <a:pt x="107" y="0"/>
                  </a:lnTo>
                  <a:lnTo>
                    <a:pt x="96" y="1"/>
                  </a:lnTo>
                  <a:lnTo>
                    <a:pt x="86" y="3"/>
                  </a:lnTo>
                  <a:lnTo>
                    <a:pt x="76" y="7"/>
                  </a:lnTo>
                  <a:lnTo>
                    <a:pt x="65" y="12"/>
                  </a:lnTo>
                  <a:lnTo>
                    <a:pt x="56" y="17"/>
                  </a:lnTo>
                  <a:lnTo>
                    <a:pt x="46" y="22"/>
                  </a:lnTo>
                  <a:lnTo>
                    <a:pt x="38" y="29"/>
                  </a:lnTo>
                  <a:lnTo>
                    <a:pt x="30" y="38"/>
                  </a:lnTo>
                  <a:lnTo>
                    <a:pt x="22" y="46"/>
                  </a:lnTo>
                  <a:lnTo>
                    <a:pt x="16" y="56"/>
                  </a:lnTo>
                  <a:lnTo>
                    <a:pt x="11" y="67"/>
                  </a:lnTo>
                  <a:lnTo>
                    <a:pt x="7" y="77"/>
                  </a:lnTo>
                  <a:lnTo>
                    <a:pt x="4" y="88"/>
                  </a:lnTo>
                  <a:lnTo>
                    <a:pt x="1" y="99"/>
                  </a:lnTo>
                  <a:lnTo>
                    <a:pt x="0" y="110"/>
                  </a:lnTo>
                  <a:lnTo>
                    <a:pt x="0" y="121"/>
                  </a:lnTo>
                  <a:lnTo>
                    <a:pt x="1" y="132"/>
                  </a:lnTo>
                  <a:lnTo>
                    <a:pt x="4" y="142"/>
                  </a:lnTo>
                  <a:lnTo>
                    <a:pt x="7" y="152"/>
                  </a:lnTo>
                  <a:lnTo>
                    <a:pt x="12" y="163"/>
                  </a:lnTo>
                  <a:lnTo>
                    <a:pt x="16" y="172"/>
                  </a:lnTo>
                  <a:lnTo>
                    <a:pt x="22" y="182"/>
                  </a:lnTo>
                  <a:lnTo>
                    <a:pt x="30" y="190"/>
                  </a:lnTo>
                  <a:lnTo>
                    <a:pt x="38" y="198"/>
                  </a:lnTo>
                  <a:lnTo>
                    <a:pt x="46" y="206"/>
                  </a:lnTo>
                  <a:lnTo>
                    <a:pt x="57" y="212"/>
                  </a:lnTo>
                  <a:lnTo>
                    <a:pt x="66" y="217"/>
                  </a:lnTo>
                  <a:lnTo>
                    <a:pt x="78" y="221"/>
                  </a:lnTo>
                  <a:lnTo>
                    <a:pt x="88" y="224"/>
                  </a:lnTo>
                  <a:lnTo>
                    <a:pt x="99" y="226"/>
                  </a:lnTo>
                  <a:lnTo>
                    <a:pt x="110" y="227"/>
                  </a:lnTo>
                  <a:lnTo>
                    <a:pt x="122" y="227"/>
                  </a:lnTo>
                  <a:lnTo>
                    <a:pt x="132" y="226"/>
                  </a:lnTo>
                  <a:lnTo>
                    <a:pt x="142" y="224"/>
                  </a:lnTo>
                  <a:lnTo>
                    <a:pt x="153" y="221"/>
                  </a:lnTo>
                  <a:lnTo>
                    <a:pt x="163" y="216"/>
                  </a:lnTo>
                  <a:lnTo>
                    <a:pt x="173" y="212"/>
                  </a:lnTo>
                  <a:lnTo>
                    <a:pt x="182" y="206"/>
                  </a:lnTo>
                  <a:lnTo>
                    <a:pt x="191" y="198"/>
                  </a:lnTo>
                  <a:lnTo>
                    <a:pt x="199" y="190"/>
                  </a:lnTo>
                  <a:lnTo>
                    <a:pt x="206" y="182"/>
                  </a:lnTo>
                  <a:lnTo>
                    <a:pt x="212" y="172"/>
                  </a:lnTo>
                  <a:lnTo>
                    <a:pt x="218" y="162"/>
                  </a:lnTo>
                  <a:lnTo>
                    <a:pt x="222" y="150"/>
                  </a:lnTo>
                  <a:lnTo>
                    <a:pt x="225" y="140"/>
                  </a:lnTo>
                  <a:lnTo>
                    <a:pt x="227" y="129"/>
                  </a:lnTo>
                  <a:lnTo>
                    <a:pt x="228" y="118"/>
                  </a:lnTo>
                  <a:lnTo>
                    <a:pt x="228" y="108"/>
                  </a:lnTo>
                  <a:lnTo>
                    <a:pt x="227" y="96"/>
                  </a:lnTo>
                  <a:lnTo>
                    <a:pt x="225" y="86"/>
                  </a:lnTo>
                  <a:lnTo>
                    <a:pt x="221" y="75"/>
                  </a:lnTo>
                  <a:lnTo>
                    <a:pt x="217" y="65"/>
                  </a:lnTo>
                  <a:lnTo>
                    <a:pt x="211" y="55"/>
                  </a:lnTo>
                  <a:lnTo>
                    <a:pt x="206" y="46"/>
                  </a:lnTo>
                  <a:lnTo>
                    <a:pt x="199" y="38"/>
                  </a:lnTo>
                  <a:lnTo>
                    <a:pt x="191" y="29"/>
                  </a:lnTo>
                  <a:lnTo>
                    <a:pt x="182" y="22"/>
                  </a:lnTo>
                  <a:lnTo>
                    <a:pt x="172" y="16"/>
                  </a:lnTo>
                  <a:close/>
                </a:path>
              </a:pathLst>
            </a:custGeom>
            <a:solidFill>
              <a:srgbClr val="F0F1F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44" name="Google Shape;944;p48"/>
            <p:cNvSpPr/>
            <p:nvPr/>
          </p:nvSpPr>
          <p:spPr>
            <a:xfrm>
              <a:off x="10363200" y="2116395"/>
              <a:ext cx="95250" cy="76867"/>
            </a:xfrm>
            <a:custGeom>
              <a:avLst/>
              <a:gdLst/>
              <a:ahLst/>
              <a:cxnLst/>
              <a:rect l="l" t="t" r="r" b="b"/>
              <a:pathLst>
                <a:path w="228" h="227" extrusionOk="0">
                  <a:moveTo>
                    <a:pt x="173" y="16"/>
                  </a:moveTo>
                  <a:lnTo>
                    <a:pt x="162" y="10"/>
                  </a:lnTo>
                  <a:lnTo>
                    <a:pt x="152" y="6"/>
                  </a:lnTo>
                  <a:lnTo>
                    <a:pt x="140" y="3"/>
                  </a:lnTo>
                  <a:lnTo>
                    <a:pt x="130" y="1"/>
                  </a:lnTo>
                  <a:lnTo>
                    <a:pt x="118" y="0"/>
                  </a:lnTo>
                  <a:lnTo>
                    <a:pt x="108" y="0"/>
                  </a:lnTo>
                  <a:lnTo>
                    <a:pt x="96" y="1"/>
                  </a:lnTo>
                  <a:lnTo>
                    <a:pt x="86" y="3"/>
                  </a:lnTo>
                  <a:lnTo>
                    <a:pt x="76" y="7"/>
                  </a:lnTo>
                  <a:lnTo>
                    <a:pt x="66" y="11"/>
                  </a:lnTo>
                  <a:lnTo>
                    <a:pt x="56" y="17"/>
                  </a:lnTo>
                  <a:lnTo>
                    <a:pt x="47" y="22"/>
                  </a:lnTo>
                  <a:lnTo>
                    <a:pt x="38" y="29"/>
                  </a:lnTo>
                  <a:lnTo>
                    <a:pt x="31" y="37"/>
                  </a:lnTo>
                  <a:lnTo>
                    <a:pt x="23" y="46"/>
                  </a:lnTo>
                  <a:lnTo>
                    <a:pt x="17" y="56"/>
                  </a:lnTo>
                  <a:lnTo>
                    <a:pt x="11" y="67"/>
                  </a:lnTo>
                  <a:lnTo>
                    <a:pt x="7" y="77"/>
                  </a:lnTo>
                  <a:lnTo>
                    <a:pt x="3" y="87"/>
                  </a:lnTo>
                  <a:lnTo>
                    <a:pt x="1" y="99"/>
                  </a:lnTo>
                  <a:lnTo>
                    <a:pt x="0" y="109"/>
                  </a:lnTo>
                  <a:lnTo>
                    <a:pt x="1" y="121"/>
                  </a:lnTo>
                  <a:lnTo>
                    <a:pt x="2" y="131"/>
                  </a:lnTo>
                  <a:lnTo>
                    <a:pt x="4" y="142"/>
                  </a:lnTo>
                  <a:lnTo>
                    <a:pt x="8" y="152"/>
                  </a:lnTo>
                  <a:lnTo>
                    <a:pt x="12" y="163"/>
                  </a:lnTo>
                  <a:lnTo>
                    <a:pt x="17" y="172"/>
                  </a:lnTo>
                  <a:lnTo>
                    <a:pt x="23" y="181"/>
                  </a:lnTo>
                  <a:lnTo>
                    <a:pt x="31" y="190"/>
                  </a:lnTo>
                  <a:lnTo>
                    <a:pt x="38" y="198"/>
                  </a:lnTo>
                  <a:lnTo>
                    <a:pt x="47" y="205"/>
                  </a:lnTo>
                  <a:lnTo>
                    <a:pt x="57" y="212"/>
                  </a:lnTo>
                  <a:lnTo>
                    <a:pt x="67" y="217"/>
                  </a:lnTo>
                  <a:lnTo>
                    <a:pt x="78" y="221"/>
                  </a:lnTo>
                  <a:lnTo>
                    <a:pt x="88" y="224"/>
                  </a:lnTo>
                  <a:lnTo>
                    <a:pt x="100" y="226"/>
                  </a:lnTo>
                  <a:lnTo>
                    <a:pt x="110" y="227"/>
                  </a:lnTo>
                  <a:lnTo>
                    <a:pt x="121" y="227"/>
                  </a:lnTo>
                  <a:lnTo>
                    <a:pt x="132" y="226"/>
                  </a:lnTo>
                  <a:lnTo>
                    <a:pt x="143" y="224"/>
                  </a:lnTo>
                  <a:lnTo>
                    <a:pt x="154" y="220"/>
                  </a:lnTo>
                  <a:lnTo>
                    <a:pt x="163" y="216"/>
                  </a:lnTo>
                  <a:lnTo>
                    <a:pt x="173" y="211"/>
                  </a:lnTo>
                  <a:lnTo>
                    <a:pt x="182" y="205"/>
                  </a:lnTo>
                  <a:lnTo>
                    <a:pt x="191" y="198"/>
                  </a:lnTo>
                  <a:lnTo>
                    <a:pt x="199" y="190"/>
                  </a:lnTo>
                  <a:lnTo>
                    <a:pt x="206" y="181"/>
                  </a:lnTo>
                  <a:lnTo>
                    <a:pt x="212" y="171"/>
                  </a:lnTo>
                  <a:lnTo>
                    <a:pt x="218" y="162"/>
                  </a:lnTo>
                  <a:lnTo>
                    <a:pt x="222" y="150"/>
                  </a:lnTo>
                  <a:lnTo>
                    <a:pt x="225" y="140"/>
                  </a:lnTo>
                  <a:lnTo>
                    <a:pt x="227" y="129"/>
                  </a:lnTo>
                  <a:lnTo>
                    <a:pt x="228" y="118"/>
                  </a:lnTo>
                  <a:lnTo>
                    <a:pt x="228" y="107"/>
                  </a:lnTo>
                  <a:lnTo>
                    <a:pt x="227" y="96"/>
                  </a:lnTo>
                  <a:lnTo>
                    <a:pt x="225" y="85"/>
                  </a:lnTo>
                  <a:lnTo>
                    <a:pt x="222" y="75"/>
                  </a:lnTo>
                  <a:lnTo>
                    <a:pt x="218" y="65"/>
                  </a:lnTo>
                  <a:lnTo>
                    <a:pt x="212" y="55"/>
                  </a:lnTo>
                  <a:lnTo>
                    <a:pt x="206" y="46"/>
                  </a:lnTo>
                  <a:lnTo>
                    <a:pt x="199" y="37"/>
                  </a:lnTo>
                  <a:lnTo>
                    <a:pt x="190" y="29"/>
                  </a:lnTo>
                  <a:lnTo>
                    <a:pt x="182" y="22"/>
                  </a:lnTo>
                  <a:lnTo>
                    <a:pt x="173" y="16"/>
                  </a:lnTo>
                  <a:close/>
                </a:path>
              </a:pathLst>
            </a:custGeom>
            <a:solidFill>
              <a:srgbClr val="F0F1F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45" name="Google Shape;945;p48"/>
            <p:cNvSpPr/>
            <p:nvPr/>
          </p:nvSpPr>
          <p:spPr>
            <a:xfrm>
              <a:off x="10521949" y="2156110"/>
              <a:ext cx="95250" cy="76867"/>
            </a:xfrm>
            <a:custGeom>
              <a:avLst/>
              <a:gdLst/>
              <a:ahLst/>
              <a:cxnLst/>
              <a:rect l="l" t="t" r="r" b="b"/>
              <a:pathLst>
                <a:path w="228" h="227" extrusionOk="0">
                  <a:moveTo>
                    <a:pt x="172" y="15"/>
                  </a:moveTo>
                  <a:lnTo>
                    <a:pt x="161" y="10"/>
                  </a:lnTo>
                  <a:lnTo>
                    <a:pt x="151" y="6"/>
                  </a:lnTo>
                  <a:lnTo>
                    <a:pt x="140" y="3"/>
                  </a:lnTo>
                  <a:lnTo>
                    <a:pt x="129" y="1"/>
                  </a:lnTo>
                  <a:lnTo>
                    <a:pt x="118" y="0"/>
                  </a:lnTo>
                  <a:lnTo>
                    <a:pt x="107" y="0"/>
                  </a:lnTo>
                  <a:lnTo>
                    <a:pt x="96" y="1"/>
                  </a:lnTo>
                  <a:lnTo>
                    <a:pt x="86" y="3"/>
                  </a:lnTo>
                  <a:lnTo>
                    <a:pt x="76" y="6"/>
                  </a:lnTo>
                  <a:lnTo>
                    <a:pt x="65" y="11"/>
                  </a:lnTo>
                  <a:lnTo>
                    <a:pt x="56" y="16"/>
                  </a:lnTo>
                  <a:lnTo>
                    <a:pt x="46" y="22"/>
                  </a:lnTo>
                  <a:lnTo>
                    <a:pt x="38" y="29"/>
                  </a:lnTo>
                  <a:lnTo>
                    <a:pt x="30" y="37"/>
                  </a:lnTo>
                  <a:lnTo>
                    <a:pt x="22" y="46"/>
                  </a:lnTo>
                  <a:lnTo>
                    <a:pt x="16" y="56"/>
                  </a:lnTo>
                  <a:lnTo>
                    <a:pt x="11" y="65"/>
                  </a:lnTo>
                  <a:lnTo>
                    <a:pt x="7" y="77"/>
                  </a:lnTo>
                  <a:lnTo>
                    <a:pt x="3" y="87"/>
                  </a:lnTo>
                  <a:lnTo>
                    <a:pt x="1" y="98"/>
                  </a:lnTo>
                  <a:lnTo>
                    <a:pt x="0" y="109"/>
                  </a:lnTo>
                  <a:lnTo>
                    <a:pt x="0" y="120"/>
                  </a:lnTo>
                  <a:lnTo>
                    <a:pt x="1" y="131"/>
                  </a:lnTo>
                  <a:lnTo>
                    <a:pt x="3" y="142"/>
                  </a:lnTo>
                  <a:lnTo>
                    <a:pt x="7" y="152"/>
                  </a:lnTo>
                  <a:lnTo>
                    <a:pt x="11" y="162"/>
                  </a:lnTo>
                  <a:lnTo>
                    <a:pt x="16" y="172"/>
                  </a:lnTo>
                  <a:lnTo>
                    <a:pt x="22" y="181"/>
                  </a:lnTo>
                  <a:lnTo>
                    <a:pt x="30" y="189"/>
                  </a:lnTo>
                  <a:lnTo>
                    <a:pt x="38" y="198"/>
                  </a:lnTo>
                  <a:lnTo>
                    <a:pt x="46" y="205"/>
                  </a:lnTo>
                  <a:lnTo>
                    <a:pt x="56" y="211"/>
                  </a:lnTo>
                  <a:lnTo>
                    <a:pt x="66" y="217"/>
                  </a:lnTo>
                  <a:lnTo>
                    <a:pt x="77" y="221"/>
                  </a:lnTo>
                  <a:lnTo>
                    <a:pt x="88" y="224"/>
                  </a:lnTo>
                  <a:lnTo>
                    <a:pt x="98" y="226"/>
                  </a:lnTo>
                  <a:lnTo>
                    <a:pt x="110" y="227"/>
                  </a:lnTo>
                  <a:lnTo>
                    <a:pt x="120" y="227"/>
                  </a:lnTo>
                  <a:lnTo>
                    <a:pt x="132" y="226"/>
                  </a:lnTo>
                  <a:lnTo>
                    <a:pt x="142" y="223"/>
                  </a:lnTo>
                  <a:lnTo>
                    <a:pt x="153" y="220"/>
                  </a:lnTo>
                  <a:lnTo>
                    <a:pt x="163" y="216"/>
                  </a:lnTo>
                  <a:lnTo>
                    <a:pt x="173" y="210"/>
                  </a:lnTo>
                  <a:lnTo>
                    <a:pt x="182" y="204"/>
                  </a:lnTo>
                  <a:lnTo>
                    <a:pt x="190" y="198"/>
                  </a:lnTo>
                  <a:lnTo>
                    <a:pt x="199" y="189"/>
                  </a:lnTo>
                  <a:lnTo>
                    <a:pt x="206" y="181"/>
                  </a:lnTo>
                  <a:lnTo>
                    <a:pt x="212" y="171"/>
                  </a:lnTo>
                  <a:lnTo>
                    <a:pt x="218" y="160"/>
                  </a:lnTo>
                  <a:lnTo>
                    <a:pt x="222" y="150"/>
                  </a:lnTo>
                  <a:lnTo>
                    <a:pt x="225" y="139"/>
                  </a:lnTo>
                  <a:lnTo>
                    <a:pt x="227" y="128"/>
                  </a:lnTo>
                  <a:lnTo>
                    <a:pt x="228" y="118"/>
                  </a:lnTo>
                  <a:lnTo>
                    <a:pt x="228" y="106"/>
                  </a:lnTo>
                  <a:lnTo>
                    <a:pt x="226" y="96"/>
                  </a:lnTo>
                  <a:lnTo>
                    <a:pt x="224" y="85"/>
                  </a:lnTo>
                  <a:lnTo>
                    <a:pt x="221" y="75"/>
                  </a:lnTo>
                  <a:lnTo>
                    <a:pt x="217" y="64"/>
                  </a:lnTo>
                  <a:lnTo>
                    <a:pt x="211" y="55"/>
                  </a:lnTo>
                  <a:lnTo>
                    <a:pt x="205" y="46"/>
                  </a:lnTo>
                  <a:lnTo>
                    <a:pt x="199" y="37"/>
                  </a:lnTo>
                  <a:lnTo>
                    <a:pt x="190" y="29"/>
                  </a:lnTo>
                  <a:lnTo>
                    <a:pt x="182" y="22"/>
                  </a:lnTo>
                  <a:lnTo>
                    <a:pt x="172" y="15"/>
                  </a:lnTo>
                  <a:close/>
                </a:path>
              </a:pathLst>
            </a:custGeom>
            <a:solidFill>
              <a:srgbClr val="F0F1F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46" name="Google Shape;946;p48"/>
            <p:cNvSpPr/>
            <p:nvPr/>
          </p:nvSpPr>
          <p:spPr>
            <a:xfrm>
              <a:off x="10191749" y="1378475"/>
              <a:ext cx="2000250" cy="917275"/>
            </a:xfrm>
            <a:custGeom>
              <a:avLst/>
              <a:gdLst/>
              <a:ahLst/>
              <a:cxnLst/>
              <a:rect l="l" t="t" r="r" b="b"/>
              <a:pathLst>
                <a:path w="4768" h="2708" extrusionOk="0">
                  <a:moveTo>
                    <a:pt x="398" y="0"/>
                  </a:moveTo>
                  <a:lnTo>
                    <a:pt x="0" y="1179"/>
                  </a:lnTo>
                  <a:lnTo>
                    <a:pt x="4768" y="2708"/>
                  </a:lnTo>
                  <a:lnTo>
                    <a:pt x="4768" y="1402"/>
                  </a:lnTo>
                  <a:lnTo>
                    <a:pt x="398" y="0"/>
                  </a:lnTo>
                  <a:close/>
                </a:path>
              </a:pathLst>
            </a:custGeom>
            <a:solidFill>
              <a:srgbClr val="403F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47" name="Google Shape;947;p48"/>
            <p:cNvSpPr/>
            <p:nvPr/>
          </p:nvSpPr>
          <p:spPr>
            <a:xfrm rot="-4918441">
              <a:off x="6164209" y="3177484"/>
              <a:ext cx="1439969" cy="1795462"/>
            </a:xfrm>
            <a:custGeom>
              <a:avLst/>
              <a:gdLst/>
              <a:ahLst/>
              <a:cxnLst/>
              <a:rect l="l" t="t" r="r" b="b"/>
              <a:pathLst>
                <a:path w="4254" h="4283" extrusionOk="0">
                  <a:moveTo>
                    <a:pt x="4086" y="1764"/>
                  </a:moveTo>
                  <a:lnTo>
                    <a:pt x="4052" y="1786"/>
                  </a:lnTo>
                  <a:lnTo>
                    <a:pt x="4020" y="1808"/>
                  </a:lnTo>
                  <a:lnTo>
                    <a:pt x="3990" y="1831"/>
                  </a:lnTo>
                  <a:lnTo>
                    <a:pt x="3962" y="1853"/>
                  </a:lnTo>
                  <a:lnTo>
                    <a:pt x="3907" y="1898"/>
                  </a:lnTo>
                  <a:lnTo>
                    <a:pt x="3854" y="1940"/>
                  </a:lnTo>
                  <a:lnTo>
                    <a:pt x="3826" y="1961"/>
                  </a:lnTo>
                  <a:lnTo>
                    <a:pt x="3797" y="1982"/>
                  </a:lnTo>
                  <a:lnTo>
                    <a:pt x="3765" y="2003"/>
                  </a:lnTo>
                  <a:lnTo>
                    <a:pt x="3733" y="2022"/>
                  </a:lnTo>
                  <a:lnTo>
                    <a:pt x="3696" y="2041"/>
                  </a:lnTo>
                  <a:lnTo>
                    <a:pt x="3657" y="2059"/>
                  </a:lnTo>
                  <a:lnTo>
                    <a:pt x="3636" y="2068"/>
                  </a:lnTo>
                  <a:lnTo>
                    <a:pt x="3614" y="2077"/>
                  </a:lnTo>
                  <a:lnTo>
                    <a:pt x="3591" y="2085"/>
                  </a:lnTo>
                  <a:lnTo>
                    <a:pt x="3567" y="2093"/>
                  </a:lnTo>
                  <a:lnTo>
                    <a:pt x="3539" y="2097"/>
                  </a:lnTo>
                  <a:lnTo>
                    <a:pt x="3511" y="2098"/>
                  </a:lnTo>
                  <a:lnTo>
                    <a:pt x="3483" y="2099"/>
                  </a:lnTo>
                  <a:lnTo>
                    <a:pt x="3456" y="2098"/>
                  </a:lnTo>
                  <a:lnTo>
                    <a:pt x="3429" y="2095"/>
                  </a:lnTo>
                  <a:lnTo>
                    <a:pt x="3403" y="2092"/>
                  </a:lnTo>
                  <a:lnTo>
                    <a:pt x="3376" y="2087"/>
                  </a:lnTo>
                  <a:lnTo>
                    <a:pt x="3351" y="2080"/>
                  </a:lnTo>
                  <a:lnTo>
                    <a:pt x="3324" y="2073"/>
                  </a:lnTo>
                  <a:lnTo>
                    <a:pt x="3299" y="2065"/>
                  </a:lnTo>
                  <a:lnTo>
                    <a:pt x="3275" y="2054"/>
                  </a:lnTo>
                  <a:lnTo>
                    <a:pt x="3251" y="2044"/>
                  </a:lnTo>
                  <a:lnTo>
                    <a:pt x="3227" y="2031"/>
                  </a:lnTo>
                  <a:lnTo>
                    <a:pt x="3205" y="2019"/>
                  </a:lnTo>
                  <a:lnTo>
                    <a:pt x="3183" y="2004"/>
                  </a:lnTo>
                  <a:lnTo>
                    <a:pt x="3161" y="1988"/>
                  </a:lnTo>
                  <a:lnTo>
                    <a:pt x="3142" y="1973"/>
                  </a:lnTo>
                  <a:lnTo>
                    <a:pt x="3122" y="1955"/>
                  </a:lnTo>
                  <a:lnTo>
                    <a:pt x="3103" y="1937"/>
                  </a:lnTo>
                  <a:lnTo>
                    <a:pt x="3084" y="1919"/>
                  </a:lnTo>
                  <a:lnTo>
                    <a:pt x="3067" y="1899"/>
                  </a:lnTo>
                  <a:lnTo>
                    <a:pt x="3051" y="1878"/>
                  </a:lnTo>
                  <a:lnTo>
                    <a:pt x="3036" y="1856"/>
                  </a:lnTo>
                  <a:lnTo>
                    <a:pt x="3021" y="1834"/>
                  </a:lnTo>
                  <a:lnTo>
                    <a:pt x="3008" y="1810"/>
                  </a:lnTo>
                  <a:lnTo>
                    <a:pt x="2996" y="1786"/>
                  </a:lnTo>
                  <a:lnTo>
                    <a:pt x="2985" y="1762"/>
                  </a:lnTo>
                  <a:lnTo>
                    <a:pt x="2975" y="1737"/>
                  </a:lnTo>
                  <a:lnTo>
                    <a:pt x="2967" y="1711"/>
                  </a:lnTo>
                  <a:lnTo>
                    <a:pt x="2960" y="1684"/>
                  </a:lnTo>
                  <a:lnTo>
                    <a:pt x="2954" y="1657"/>
                  </a:lnTo>
                  <a:lnTo>
                    <a:pt x="2949" y="1630"/>
                  </a:lnTo>
                  <a:lnTo>
                    <a:pt x="2946" y="1603"/>
                  </a:lnTo>
                  <a:lnTo>
                    <a:pt x="2944" y="1575"/>
                  </a:lnTo>
                  <a:lnTo>
                    <a:pt x="2944" y="1548"/>
                  </a:lnTo>
                  <a:lnTo>
                    <a:pt x="2944" y="1521"/>
                  </a:lnTo>
                  <a:lnTo>
                    <a:pt x="2947" y="1495"/>
                  </a:lnTo>
                  <a:lnTo>
                    <a:pt x="2950" y="1469"/>
                  </a:lnTo>
                  <a:lnTo>
                    <a:pt x="2955" y="1443"/>
                  </a:lnTo>
                  <a:lnTo>
                    <a:pt x="2961" y="1418"/>
                  </a:lnTo>
                  <a:lnTo>
                    <a:pt x="2968" y="1393"/>
                  </a:lnTo>
                  <a:lnTo>
                    <a:pt x="2975" y="1369"/>
                  </a:lnTo>
                  <a:lnTo>
                    <a:pt x="2985" y="1345"/>
                  </a:lnTo>
                  <a:lnTo>
                    <a:pt x="2995" y="1321"/>
                  </a:lnTo>
                  <a:lnTo>
                    <a:pt x="3007" y="1298"/>
                  </a:lnTo>
                  <a:lnTo>
                    <a:pt x="3019" y="1276"/>
                  </a:lnTo>
                  <a:lnTo>
                    <a:pt x="3033" y="1254"/>
                  </a:lnTo>
                  <a:lnTo>
                    <a:pt x="3048" y="1233"/>
                  </a:lnTo>
                  <a:lnTo>
                    <a:pt x="3063" y="1212"/>
                  </a:lnTo>
                  <a:lnTo>
                    <a:pt x="3080" y="1194"/>
                  </a:lnTo>
                  <a:lnTo>
                    <a:pt x="3098" y="1174"/>
                  </a:lnTo>
                  <a:lnTo>
                    <a:pt x="3115" y="1156"/>
                  </a:lnTo>
                  <a:lnTo>
                    <a:pt x="3134" y="1139"/>
                  </a:lnTo>
                  <a:lnTo>
                    <a:pt x="3154" y="1123"/>
                  </a:lnTo>
                  <a:lnTo>
                    <a:pt x="3175" y="1107"/>
                  </a:lnTo>
                  <a:lnTo>
                    <a:pt x="3197" y="1094"/>
                  </a:lnTo>
                  <a:lnTo>
                    <a:pt x="3219" y="1080"/>
                  </a:lnTo>
                  <a:lnTo>
                    <a:pt x="3242" y="1067"/>
                  </a:lnTo>
                  <a:lnTo>
                    <a:pt x="3266" y="1056"/>
                  </a:lnTo>
                  <a:lnTo>
                    <a:pt x="3290" y="1046"/>
                  </a:lnTo>
                  <a:lnTo>
                    <a:pt x="3315" y="1036"/>
                  </a:lnTo>
                  <a:lnTo>
                    <a:pt x="3340" y="1029"/>
                  </a:lnTo>
                  <a:lnTo>
                    <a:pt x="3366" y="1022"/>
                  </a:lnTo>
                  <a:lnTo>
                    <a:pt x="3393" y="1016"/>
                  </a:lnTo>
                  <a:lnTo>
                    <a:pt x="3404" y="1014"/>
                  </a:lnTo>
                  <a:lnTo>
                    <a:pt x="3414" y="1013"/>
                  </a:lnTo>
                  <a:lnTo>
                    <a:pt x="3431" y="1011"/>
                  </a:lnTo>
                  <a:lnTo>
                    <a:pt x="3449" y="1010"/>
                  </a:lnTo>
                  <a:lnTo>
                    <a:pt x="3465" y="1009"/>
                  </a:lnTo>
                  <a:lnTo>
                    <a:pt x="3482" y="1010"/>
                  </a:lnTo>
                  <a:lnTo>
                    <a:pt x="3500" y="1011"/>
                  </a:lnTo>
                  <a:lnTo>
                    <a:pt x="3517" y="1012"/>
                  </a:lnTo>
                  <a:lnTo>
                    <a:pt x="3534" y="1015"/>
                  </a:lnTo>
                  <a:lnTo>
                    <a:pt x="3551" y="1017"/>
                  </a:lnTo>
                  <a:lnTo>
                    <a:pt x="3586" y="1025"/>
                  </a:lnTo>
                  <a:lnTo>
                    <a:pt x="3621" y="1034"/>
                  </a:lnTo>
                  <a:lnTo>
                    <a:pt x="3657" y="1046"/>
                  </a:lnTo>
                  <a:lnTo>
                    <a:pt x="3692" y="1057"/>
                  </a:lnTo>
                  <a:lnTo>
                    <a:pt x="3764" y="1084"/>
                  </a:lnTo>
                  <a:lnTo>
                    <a:pt x="3841" y="1112"/>
                  </a:lnTo>
                  <a:lnTo>
                    <a:pt x="3879" y="1126"/>
                  </a:lnTo>
                  <a:lnTo>
                    <a:pt x="3919" y="1138"/>
                  </a:lnTo>
                  <a:lnTo>
                    <a:pt x="3960" y="1151"/>
                  </a:lnTo>
                  <a:lnTo>
                    <a:pt x="4001" y="1161"/>
                  </a:lnTo>
                  <a:lnTo>
                    <a:pt x="3837" y="0"/>
                  </a:lnTo>
                  <a:lnTo>
                    <a:pt x="882" y="417"/>
                  </a:lnTo>
                  <a:lnTo>
                    <a:pt x="1046" y="1573"/>
                  </a:lnTo>
                  <a:lnTo>
                    <a:pt x="1005" y="1563"/>
                  </a:lnTo>
                  <a:lnTo>
                    <a:pt x="965" y="1550"/>
                  </a:lnTo>
                  <a:lnTo>
                    <a:pt x="927" y="1537"/>
                  </a:lnTo>
                  <a:lnTo>
                    <a:pt x="888" y="1524"/>
                  </a:lnTo>
                  <a:lnTo>
                    <a:pt x="815" y="1496"/>
                  </a:lnTo>
                  <a:lnTo>
                    <a:pt x="743" y="1470"/>
                  </a:lnTo>
                  <a:lnTo>
                    <a:pt x="708" y="1459"/>
                  </a:lnTo>
                  <a:lnTo>
                    <a:pt x="674" y="1448"/>
                  </a:lnTo>
                  <a:lnTo>
                    <a:pt x="639" y="1440"/>
                  </a:lnTo>
                  <a:lnTo>
                    <a:pt x="605" y="1433"/>
                  </a:lnTo>
                  <a:lnTo>
                    <a:pt x="588" y="1429"/>
                  </a:lnTo>
                  <a:lnTo>
                    <a:pt x="571" y="1427"/>
                  </a:lnTo>
                  <a:lnTo>
                    <a:pt x="555" y="1426"/>
                  </a:lnTo>
                  <a:lnTo>
                    <a:pt x="537" y="1425"/>
                  </a:lnTo>
                  <a:lnTo>
                    <a:pt x="520" y="1424"/>
                  </a:lnTo>
                  <a:lnTo>
                    <a:pt x="504" y="1425"/>
                  </a:lnTo>
                  <a:lnTo>
                    <a:pt x="487" y="1426"/>
                  </a:lnTo>
                  <a:lnTo>
                    <a:pt x="470" y="1428"/>
                  </a:lnTo>
                  <a:lnTo>
                    <a:pt x="460" y="1429"/>
                  </a:lnTo>
                  <a:lnTo>
                    <a:pt x="449" y="1431"/>
                  </a:lnTo>
                  <a:lnTo>
                    <a:pt x="423" y="1437"/>
                  </a:lnTo>
                  <a:lnTo>
                    <a:pt x="397" y="1444"/>
                  </a:lnTo>
                  <a:lnTo>
                    <a:pt x="371" y="1451"/>
                  </a:lnTo>
                  <a:lnTo>
                    <a:pt x="346" y="1461"/>
                  </a:lnTo>
                  <a:lnTo>
                    <a:pt x="322" y="1471"/>
                  </a:lnTo>
                  <a:lnTo>
                    <a:pt x="298" y="1483"/>
                  </a:lnTo>
                  <a:lnTo>
                    <a:pt x="275" y="1495"/>
                  </a:lnTo>
                  <a:lnTo>
                    <a:pt x="253" y="1508"/>
                  </a:lnTo>
                  <a:lnTo>
                    <a:pt x="232" y="1522"/>
                  </a:lnTo>
                  <a:lnTo>
                    <a:pt x="211" y="1538"/>
                  </a:lnTo>
                  <a:lnTo>
                    <a:pt x="191" y="1555"/>
                  </a:lnTo>
                  <a:lnTo>
                    <a:pt x="171" y="1571"/>
                  </a:lnTo>
                  <a:lnTo>
                    <a:pt x="154" y="1589"/>
                  </a:lnTo>
                  <a:lnTo>
                    <a:pt x="136" y="1608"/>
                  </a:lnTo>
                  <a:lnTo>
                    <a:pt x="120" y="1628"/>
                  </a:lnTo>
                  <a:lnTo>
                    <a:pt x="104" y="1648"/>
                  </a:lnTo>
                  <a:lnTo>
                    <a:pt x="90" y="1669"/>
                  </a:lnTo>
                  <a:lnTo>
                    <a:pt x="76" y="1691"/>
                  </a:lnTo>
                  <a:lnTo>
                    <a:pt x="64" y="1713"/>
                  </a:lnTo>
                  <a:lnTo>
                    <a:pt x="52" y="1736"/>
                  </a:lnTo>
                  <a:lnTo>
                    <a:pt x="42" y="1759"/>
                  </a:lnTo>
                  <a:lnTo>
                    <a:pt x="32" y="1783"/>
                  </a:lnTo>
                  <a:lnTo>
                    <a:pt x="24" y="1808"/>
                  </a:lnTo>
                  <a:lnTo>
                    <a:pt x="17" y="1833"/>
                  </a:lnTo>
                  <a:lnTo>
                    <a:pt x="11" y="1858"/>
                  </a:lnTo>
                  <a:lnTo>
                    <a:pt x="6" y="1884"/>
                  </a:lnTo>
                  <a:lnTo>
                    <a:pt x="3" y="1910"/>
                  </a:lnTo>
                  <a:lnTo>
                    <a:pt x="1" y="1936"/>
                  </a:lnTo>
                  <a:lnTo>
                    <a:pt x="0" y="1963"/>
                  </a:lnTo>
                  <a:lnTo>
                    <a:pt x="0" y="1991"/>
                  </a:lnTo>
                  <a:lnTo>
                    <a:pt x="2" y="2017"/>
                  </a:lnTo>
                  <a:lnTo>
                    <a:pt x="5" y="2045"/>
                  </a:lnTo>
                  <a:lnTo>
                    <a:pt x="10" y="2072"/>
                  </a:lnTo>
                  <a:lnTo>
                    <a:pt x="16" y="2099"/>
                  </a:lnTo>
                  <a:lnTo>
                    <a:pt x="23" y="2126"/>
                  </a:lnTo>
                  <a:lnTo>
                    <a:pt x="31" y="2151"/>
                  </a:lnTo>
                  <a:lnTo>
                    <a:pt x="42" y="2177"/>
                  </a:lnTo>
                  <a:lnTo>
                    <a:pt x="52" y="2201"/>
                  </a:lnTo>
                  <a:lnTo>
                    <a:pt x="65" y="2225"/>
                  </a:lnTo>
                  <a:lnTo>
                    <a:pt x="77" y="2248"/>
                  </a:lnTo>
                  <a:lnTo>
                    <a:pt x="92" y="2271"/>
                  </a:lnTo>
                  <a:lnTo>
                    <a:pt x="108" y="2293"/>
                  </a:lnTo>
                  <a:lnTo>
                    <a:pt x="123" y="2314"/>
                  </a:lnTo>
                  <a:lnTo>
                    <a:pt x="141" y="2334"/>
                  </a:lnTo>
                  <a:lnTo>
                    <a:pt x="159" y="2352"/>
                  </a:lnTo>
                  <a:lnTo>
                    <a:pt x="178" y="2370"/>
                  </a:lnTo>
                  <a:lnTo>
                    <a:pt x="197" y="2388"/>
                  </a:lnTo>
                  <a:lnTo>
                    <a:pt x="218" y="2404"/>
                  </a:lnTo>
                  <a:lnTo>
                    <a:pt x="239" y="2419"/>
                  </a:lnTo>
                  <a:lnTo>
                    <a:pt x="261" y="2434"/>
                  </a:lnTo>
                  <a:lnTo>
                    <a:pt x="284" y="2446"/>
                  </a:lnTo>
                  <a:lnTo>
                    <a:pt x="307" y="2459"/>
                  </a:lnTo>
                  <a:lnTo>
                    <a:pt x="331" y="2469"/>
                  </a:lnTo>
                  <a:lnTo>
                    <a:pt x="355" y="2480"/>
                  </a:lnTo>
                  <a:lnTo>
                    <a:pt x="380" y="2488"/>
                  </a:lnTo>
                  <a:lnTo>
                    <a:pt x="406" y="2495"/>
                  </a:lnTo>
                  <a:lnTo>
                    <a:pt x="433" y="2502"/>
                  </a:lnTo>
                  <a:lnTo>
                    <a:pt x="459" y="2507"/>
                  </a:lnTo>
                  <a:lnTo>
                    <a:pt x="485" y="2510"/>
                  </a:lnTo>
                  <a:lnTo>
                    <a:pt x="512" y="2513"/>
                  </a:lnTo>
                  <a:lnTo>
                    <a:pt x="539" y="2513"/>
                  </a:lnTo>
                  <a:lnTo>
                    <a:pt x="567" y="2513"/>
                  </a:lnTo>
                  <a:lnTo>
                    <a:pt x="594" y="2511"/>
                  </a:lnTo>
                  <a:lnTo>
                    <a:pt x="623" y="2508"/>
                  </a:lnTo>
                  <a:lnTo>
                    <a:pt x="647" y="2501"/>
                  </a:lnTo>
                  <a:lnTo>
                    <a:pt x="670" y="2492"/>
                  </a:lnTo>
                  <a:lnTo>
                    <a:pt x="691" y="2484"/>
                  </a:lnTo>
                  <a:lnTo>
                    <a:pt x="711" y="2475"/>
                  </a:lnTo>
                  <a:lnTo>
                    <a:pt x="750" y="2457"/>
                  </a:lnTo>
                  <a:lnTo>
                    <a:pt x="786" y="2438"/>
                  </a:lnTo>
                  <a:lnTo>
                    <a:pt x="819" y="2419"/>
                  </a:lnTo>
                  <a:lnTo>
                    <a:pt x="849" y="2399"/>
                  </a:lnTo>
                  <a:lnTo>
                    <a:pt x="879" y="2380"/>
                  </a:lnTo>
                  <a:lnTo>
                    <a:pt x="906" y="2359"/>
                  </a:lnTo>
                  <a:lnTo>
                    <a:pt x="959" y="2316"/>
                  </a:lnTo>
                  <a:lnTo>
                    <a:pt x="1011" y="2273"/>
                  </a:lnTo>
                  <a:lnTo>
                    <a:pt x="1040" y="2251"/>
                  </a:lnTo>
                  <a:lnTo>
                    <a:pt x="1068" y="2229"/>
                  </a:lnTo>
                  <a:lnTo>
                    <a:pt x="1099" y="2208"/>
                  </a:lnTo>
                  <a:lnTo>
                    <a:pt x="1133" y="2186"/>
                  </a:lnTo>
                  <a:lnTo>
                    <a:pt x="1300" y="3366"/>
                  </a:lnTo>
                  <a:lnTo>
                    <a:pt x="2473" y="3202"/>
                  </a:lnTo>
                  <a:lnTo>
                    <a:pt x="2461" y="3245"/>
                  </a:lnTo>
                  <a:lnTo>
                    <a:pt x="2450" y="3288"/>
                  </a:lnTo>
                  <a:lnTo>
                    <a:pt x="2436" y="3330"/>
                  </a:lnTo>
                  <a:lnTo>
                    <a:pt x="2423" y="3371"/>
                  </a:lnTo>
                  <a:lnTo>
                    <a:pt x="2394" y="3449"/>
                  </a:lnTo>
                  <a:lnTo>
                    <a:pt x="2365" y="3525"/>
                  </a:lnTo>
                  <a:lnTo>
                    <a:pt x="2353" y="3562"/>
                  </a:lnTo>
                  <a:lnTo>
                    <a:pt x="2341" y="3599"/>
                  </a:lnTo>
                  <a:lnTo>
                    <a:pt x="2331" y="3635"/>
                  </a:lnTo>
                  <a:lnTo>
                    <a:pt x="2324" y="3671"/>
                  </a:lnTo>
                  <a:lnTo>
                    <a:pt x="2320" y="3689"/>
                  </a:lnTo>
                  <a:lnTo>
                    <a:pt x="2317" y="3707"/>
                  </a:lnTo>
                  <a:lnTo>
                    <a:pt x="2315" y="3725"/>
                  </a:lnTo>
                  <a:lnTo>
                    <a:pt x="2314" y="3743"/>
                  </a:lnTo>
                  <a:lnTo>
                    <a:pt x="2314" y="3761"/>
                  </a:lnTo>
                  <a:lnTo>
                    <a:pt x="2314" y="3778"/>
                  </a:lnTo>
                  <a:lnTo>
                    <a:pt x="2315" y="3796"/>
                  </a:lnTo>
                  <a:lnTo>
                    <a:pt x="2317" y="3814"/>
                  </a:lnTo>
                  <a:lnTo>
                    <a:pt x="2319" y="3824"/>
                  </a:lnTo>
                  <a:lnTo>
                    <a:pt x="2321" y="3835"/>
                  </a:lnTo>
                  <a:lnTo>
                    <a:pt x="2327" y="3861"/>
                  </a:lnTo>
                  <a:lnTo>
                    <a:pt x="2333" y="3887"/>
                  </a:lnTo>
                  <a:lnTo>
                    <a:pt x="2341" y="3913"/>
                  </a:lnTo>
                  <a:lnTo>
                    <a:pt x="2351" y="3937"/>
                  </a:lnTo>
                  <a:lnTo>
                    <a:pt x="2360" y="3962"/>
                  </a:lnTo>
                  <a:lnTo>
                    <a:pt x="2372" y="3985"/>
                  </a:lnTo>
                  <a:lnTo>
                    <a:pt x="2384" y="4008"/>
                  </a:lnTo>
                  <a:lnTo>
                    <a:pt x="2398" y="4031"/>
                  </a:lnTo>
                  <a:lnTo>
                    <a:pt x="2412" y="4052"/>
                  </a:lnTo>
                  <a:lnTo>
                    <a:pt x="2428" y="4072"/>
                  </a:lnTo>
                  <a:lnTo>
                    <a:pt x="2444" y="4092"/>
                  </a:lnTo>
                  <a:lnTo>
                    <a:pt x="2461" y="4111"/>
                  </a:lnTo>
                  <a:lnTo>
                    <a:pt x="2479" y="4130"/>
                  </a:lnTo>
                  <a:lnTo>
                    <a:pt x="2498" y="4148"/>
                  </a:lnTo>
                  <a:lnTo>
                    <a:pt x="2518" y="4163"/>
                  </a:lnTo>
                  <a:lnTo>
                    <a:pt x="2538" y="4179"/>
                  </a:lnTo>
                  <a:lnTo>
                    <a:pt x="2559" y="4193"/>
                  </a:lnTo>
                  <a:lnTo>
                    <a:pt x="2581" y="4207"/>
                  </a:lnTo>
                  <a:lnTo>
                    <a:pt x="2604" y="4220"/>
                  </a:lnTo>
                  <a:lnTo>
                    <a:pt x="2627" y="4231"/>
                  </a:lnTo>
                  <a:lnTo>
                    <a:pt x="2649" y="4241"/>
                  </a:lnTo>
                  <a:lnTo>
                    <a:pt x="2674" y="4251"/>
                  </a:lnTo>
                  <a:lnTo>
                    <a:pt x="2699" y="4259"/>
                  </a:lnTo>
                  <a:lnTo>
                    <a:pt x="2723" y="4266"/>
                  </a:lnTo>
                  <a:lnTo>
                    <a:pt x="2749" y="4272"/>
                  </a:lnTo>
                  <a:lnTo>
                    <a:pt x="2774" y="4277"/>
                  </a:lnTo>
                  <a:lnTo>
                    <a:pt x="2800" y="4280"/>
                  </a:lnTo>
                  <a:lnTo>
                    <a:pt x="2827" y="4282"/>
                  </a:lnTo>
                  <a:lnTo>
                    <a:pt x="2853" y="4283"/>
                  </a:lnTo>
                  <a:lnTo>
                    <a:pt x="2880" y="4282"/>
                  </a:lnTo>
                  <a:lnTo>
                    <a:pt x="2908" y="4281"/>
                  </a:lnTo>
                  <a:lnTo>
                    <a:pt x="2935" y="4278"/>
                  </a:lnTo>
                  <a:lnTo>
                    <a:pt x="2963" y="4273"/>
                  </a:lnTo>
                  <a:lnTo>
                    <a:pt x="2990" y="4268"/>
                  </a:lnTo>
                  <a:lnTo>
                    <a:pt x="3016" y="4260"/>
                  </a:lnTo>
                  <a:lnTo>
                    <a:pt x="3042" y="4251"/>
                  </a:lnTo>
                  <a:lnTo>
                    <a:pt x="3067" y="4241"/>
                  </a:lnTo>
                  <a:lnTo>
                    <a:pt x="3092" y="4231"/>
                  </a:lnTo>
                  <a:lnTo>
                    <a:pt x="3116" y="4219"/>
                  </a:lnTo>
                  <a:lnTo>
                    <a:pt x="3139" y="4206"/>
                  </a:lnTo>
                  <a:lnTo>
                    <a:pt x="3161" y="4191"/>
                  </a:lnTo>
                  <a:lnTo>
                    <a:pt x="3183" y="4176"/>
                  </a:lnTo>
                  <a:lnTo>
                    <a:pt x="3204" y="4160"/>
                  </a:lnTo>
                  <a:lnTo>
                    <a:pt x="3224" y="4142"/>
                  </a:lnTo>
                  <a:lnTo>
                    <a:pt x="3243" y="4125"/>
                  </a:lnTo>
                  <a:lnTo>
                    <a:pt x="3262" y="4106"/>
                  </a:lnTo>
                  <a:lnTo>
                    <a:pt x="3278" y="4086"/>
                  </a:lnTo>
                  <a:lnTo>
                    <a:pt x="3295" y="4065"/>
                  </a:lnTo>
                  <a:lnTo>
                    <a:pt x="3310" y="4044"/>
                  </a:lnTo>
                  <a:lnTo>
                    <a:pt x="3324" y="4022"/>
                  </a:lnTo>
                  <a:lnTo>
                    <a:pt x="3338" y="3999"/>
                  </a:lnTo>
                  <a:lnTo>
                    <a:pt x="3349" y="3977"/>
                  </a:lnTo>
                  <a:lnTo>
                    <a:pt x="3361" y="3953"/>
                  </a:lnTo>
                  <a:lnTo>
                    <a:pt x="3370" y="3928"/>
                  </a:lnTo>
                  <a:lnTo>
                    <a:pt x="3379" y="3902"/>
                  </a:lnTo>
                  <a:lnTo>
                    <a:pt x="3387" y="3877"/>
                  </a:lnTo>
                  <a:lnTo>
                    <a:pt x="3393" y="3851"/>
                  </a:lnTo>
                  <a:lnTo>
                    <a:pt x="3398" y="3825"/>
                  </a:lnTo>
                  <a:lnTo>
                    <a:pt x="3402" y="3798"/>
                  </a:lnTo>
                  <a:lnTo>
                    <a:pt x="3404" y="3772"/>
                  </a:lnTo>
                  <a:lnTo>
                    <a:pt x="3405" y="3744"/>
                  </a:lnTo>
                  <a:lnTo>
                    <a:pt x="3405" y="3717"/>
                  </a:lnTo>
                  <a:lnTo>
                    <a:pt x="3403" y="3689"/>
                  </a:lnTo>
                  <a:lnTo>
                    <a:pt x="3400" y="3662"/>
                  </a:lnTo>
                  <a:lnTo>
                    <a:pt x="3391" y="3636"/>
                  </a:lnTo>
                  <a:lnTo>
                    <a:pt x="3382" y="3613"/>
                  </a:lnTo>
                  <a:lnTo>
                    <a:pt x="3373" y="3590"/>
                  </a:lnTo>
                  <a:lnTo>
                    <a:pt x="3364" y="3568"/>
                  </a:lnTo>
                  <a:lnTo>
                    <a:pt x="3355" y="3547"/>
                  </a:lnTo>
                  <a:lnTo>
                    <a:pt x="3345" y="3527"/>
                  </a:lnTo>
                  <a:lnTo>
                    <a:pt x="3335" y="3508"/>
                  </a:lnTo>
                  <a:lnTo>
                    <a:pt x="3325" y="3490"/>
                  </a:lnTo>
                  <a:lnTo>
                    <a:pt x="3305" y="3456"/>
                  </a:lnTo>
                  <a:lnTo>
                    <a:pt x="3284" y="3425"/>
                  </a:lnTo>
                  <a:lnTo>
                    <a:pt x="3262" y="3395"/>
                  </a:lnTo>
                  <a:lnTo>
                    <a:pt x="3240" y="3365"/>
                  </a:lnTo>
                  <a:lnTo>
                    <a:pt x="3195" y="3310"/>
                  </a:lnTo>
                  <a:lnTo>
                    <a:pt x="3148" y="3254"/>
                  </a:lnTo>
                  <a:lnTo>
                    <a:pt x="3125" y="3223"/>
                  </a:lnTo>
                  <a:lnTo>
                    <a:pt x="3102" y="3191"/>
                  </a:lnTo>
                  <a:lnTo>
                    <a:pt x="3079" y="3157"/>
                  </a:lnTo>
                  <a:lnTo>
                    <a:pt x="3056" y="3119"/>
                  </a:lnTo>
                  <a:lnTo>
                    <a:pt x="4254" y="2950"/>
                  </a:lnTo>
                  <a:lnTo>
                    <a:pt x="4086" y="1764"/>
                  </a:lnTo>
                  <a:close/>
                </a:path>
              </a:pathLst>
            </a:custGeom>
            <a:solidFill>
              <a:srgbClr val="FFFF6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48" name="Google Shape;948;p48"/>
            <p:cNvSpPr/>
            <p:nvPr/>
          </p:nvSpPr>
          <p:spPr>
            <a:xfrm>
              <a:off x="-748169" y="2948804"/>
              <a:ext cx="695325" cy="561127"/>
            </a:xfrm>
            <a:prstGeom prst="ellipse">
              <a:avLst/>
            </a:prstGeom>
            <a:solidFill>
              <a:srgbClr val="C0000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
          <p:nvSpPr>
            <p:cNvPr id="949" name="Google Shape;949;p48"/>
            <p:cNvSpPr txBox="1"/>
            <p:nvPr/>
          </p:nvSpPr>
          <p:spPr>
            <a:xfrm>
              <a:off x="45506" y="2361043"/>
              <a:ext cx="5694752" cy="282598"/>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
          <p:nvSpPr>
            <p:cNvPr id="950" name="Google Shape;950;p48"/>
            <p:cNvSpPr/>
            <p:nvPr/>
          </p:nvSpPr>
          <p:spPr>
            <a:xfrm>
              <a:off x="-748169" y="1360223"/>
              <a:ext cx="695325" cy="561127"/>
            </a:xfrm>
            <a:prstGeom prst="ellipse">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Times New Roman"/>
                <a:ea typeface="Times New Roman"/>
                <a:cs typeface="Times New Roman"/>
                <a:sym typeface="Times New Roman"/>
              </a:endParaRPr>
            </a:p>
          </p:txBody>
        </p:sp>
        <p:sp>
          <p:nvSpPr>
            <p:cNvPr id="951" name="Google Shape;951;p48"/>
            <p:cNvSpPr txBox="1"/>
            <p:nvPr/>
          </p:nvSpPr>
          <p:spPr>
            <a:xfrm>
              <a:off x="104726" y="1420157"/>
              <a:ext cx="5694752" cy="282598"/>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cxnSp>
          <p:nvCxnSpPr>
            <p:cNvPr id="952" name="Google Shape;952;p48"/>
            <p:cNvCxnSpPr>
              <a:cxnSpLocks/>
            </p:cNvCxnSpPr>
            <p:nvPr/>
          </p:nvCxnSpPr>
          <p:spPr>
            <a:xfrm>
              <a:off x="104726" y="4436766"/>
              <a:ext cx="4777875" cy="4836"/>
            </a:xfrm>
            <a:prstGeom prst="straightConnector1">
              <a:avLst/>
            </a:prstGeom>
            <a:noFill/>
            <a:ln w="9525" cap="flat" cmpd="sng">
              <a:solidFill>
                <a:srgbClr val="00B050"/>
              </a:solidFill>
              <a:prstDash val="lgDash"/>
              <a:miter lim="800000"/>
              <a:headEnd type="oval" w="med" len="med"/>
              <a:tailEnd type="oval" w="med" len="med"/>
            </a:ln>
          </p:spPr>
        </p:cxnSp>
      </p:grpSp>
      <p:cxnSp>
        <p:nvCxnSpPr>
          <p:cNvPr id="953" name="Google Shape;953;p48"/>
          <p:cNvCxnSpPr/>
          <p:nvPr/>
        </p:nvCxnSpPr>
        <p:spPr>
          <a:xfrm>
            <a:off x="1243449" y="3429000"/>
            <a:ext cx="4675583" cy="0"/>
          </a:xfrm>
          <a:prstGeom prst="straightConnector1">
            <a:avLst/>
          </a:prstGeom>
          <a:noFill/>
          <a:ln w="9525" cap="flat" cmpd="sng">
            <a:solidFill>
              <a:srgbClr val="00B050"/>
            </a:solidFill>
            <a:prstDash val="lgDash"/>
            <a:miter lim="800000"/>
            <a:headEnd type="oval" w="med" len="med"/>
            <a:tailEnd type="oval" w="med" len="med"/>
          </a:ln>
        </p:spPr>
      </p:cxnSp>
      <p:sp>
        <p:nvSpPr>
          <p:cNvPr id="954" name="Google Shape;954;p48"/>
          <p:cNvSpPr/>
          <p:nvPr/>
        </p:nvSpPr>
        <p:spPr>
          <a:xfrm>
            <a:off x="971511" y="2200822"/>
            <a:ext cx="6096000" cy="830997"/>
          </a:xfrm>
          <a:prstGeom prst="rect">
            <a:avLst/>
          </a:prstGeom>
          <a:no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Enrich the Moroccan DiMorph linguistic resources.</a:t>
            </a:r>
            <a:endParaRPr sz="2800" dirty="0"/>
          </a:p>
        </p:txBody>
      </p:sp>
      <p:sp>
        <p:nvSpPr>
          <p:cNvPr id="955" name="Google Shape;955;p48"/>
          <p:cNvSpPr/>
          <p:nvPr/>
        </p:nvSpPr>
        <p:spPr>
          <a:xfrm>
            <a:off x="1215447" y="3854112"/>
            <a:ext cx="6095999" cy="830997"/>
          </a:xfrm>
          <a:prstGeom prst="rect">
            <a:avLst/>
          </a:prstGeom>
          <a:noFill/>
          <a:ln>
            <a:noFill/>
          </a:ln>
        </p:spPr>
        <p:txBody>
          <a:bodyPr spcFirstLastPara="1" wrap="square" lIns="91425" tIns="45700" rIns="91425" bIns="45700" anchor="t" anchorCtr="0">
            <a:noAutofit/>
          </a:bodyPr>
          <a:lstStyle/>
          <a:p>
            <a:pPr lvl="0"/>
            <a:r>
              <a:rPr lang="en-US" sz="2800" dirty="0"/>
              <a:t>Apply deep learning models to provide context-aware solutions and accurately annotate the Moroccan corpus.</a:t>
            </a:r>
            <a:endParaRPr sz="2800" dirty="0"/>
          </a:p>
        </p:txBody>
      </p:sp>
      <p:sp>
        <p:nvSpPr>
          <p:cNvPr id="956" name="Google Shape;956;p48"/>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222A35"/>
                </a:solidFill>
                <a:latin typeface="Poppins SemiBold"/>
                <a:ea typeface="Poppins SemiBold"/>
                <a:cs typeface="Poppins SemiBold"/>
                <a:sym typeface="Poppins SemiBold"/>
              </a:rPr>
              <a:t>Perspectives</a:t>
            </a:r>
            <a:endParaRPr sz="2800">
              <a:solidFill>
                <a:schemeClr val="dk1"/>
              </a:solidFill>
              <a:latin typeface="Calibri"/>
              <a:ea typeface="Calibri"/>
              <a:cs typeface="Calibri"/>
              <a:sym typeface="Calibri"/>
            </a:endParaRPr>
          </a:p>
        </p:txBody>
      </p:sp>
      <p:sp>
        <p:nvSpPr>
          <p:cNvPr id="957" name="Google Shape;957;p48"/>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cs typeface="Calibri"/>
                <a:sym typeface="Calibri"/>
              </a:rPr>
              <a:t>24</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2"/>
                                        </p:tgtEl>
                                        <p:attrNameLst>
                                          <p:attrName>style.visibility</p:attrName>
                                        </p:attrNameLst>
                                      </p:cBhvr>
                                      <p:to>
                                        <p:strVal val="visible"/>
                                      </p:to>
                                    </p:set>
                                    <p:animEffect transition="in" filter="fade">
                                      <p:cBhvr>
                                        <p:cTn id="7" dur="500"/>
                                        <p:tgtEl>
                                          <p:spTgt spid="932"/>
                                        </p:tgtEl>
                                      </p:cBhvr>
                                    </p:animEffect>
                                  </p:childTnLst>
                                </p:cTn>
                              </p:par>
                              <p:par>
                                <p:cTn id="8" presetID="10" presetClass="entr" presetSubtype="0" fill="hold" nodeType="withEffect">
                                  <p:stCondLst>
                                    <p:cond delay="0"/>
                                  </p:stCondLst>
                                  <p:childTnLst>
                                    <p:set>
                                      <p:cBhvr>
                                        <p:cTn id="9" dur="1" fill="hold">
                                          <p:stCondLst>
                                            <p:cond delay="0"/>
                                          </p:stCondLst>
                                        </p:cTn>
                                        <p:tgtEl>
                                          <p:spTgt spid="953"/>
                                        </p:tgtEl>
                                        <p:attrNameLst>
                                          <p:attrName>style.visibility</p:attrName>
                                        </p:attrNameLst>
                                      </p:cBhvr>
                                      <p:to>
                                        <p:strVal val="visible"/>
                                      </p:to>
                                    </p:set>
                                    <p:animEffect transition="in" filter="fade">
                                      <p:cBhvr>
                                        <p:cTn id="10" dur="500"/>
                                        <p:tgtEl>
                                          <p:spTgt spid="953"/>
                                        </p:tgtEl>
                                      </p:cBhvr>
                                    </p:animEffect>
                                  </p:childTnLst>
                                </p:cTn>
                              </p:par>
                              <p:par>
                                <p:cTn id="11" presetID="10" presetClass="entr" presetSubtype="0" fill="hold" nodeType="withEffect">
                                  <p:stCondLst>
                                    <p:cond delay="0"/>
                                  </p:stCondLst>
                                  <p:childTnLst>
                                    <p:set>
                                      <p:cBhvr>
                                        <p:cTn id="12" dur="1" fill="hold">
                                          <p:stCondLst>
                                            <p:cond delay="0"/>
                                          </p:stCondLst>
                                        </p:cTn>
                                        <p:tgtEl>
                                          <p:spTgt spid="954"/>
                                        </p:tgtEl>
                                        <p:attrNameLst>
                                          <p:attrName>style.visibility</p:attrName>
                                        </p:attrNameLst>
                                      </p:cBhvr>
                                      <p:to>
                                        <p:strVal val="visible"/>
                                      </p:to>
                                    </p:set>
                                    <p:animEffect transition="in" filter="fade">
                                      <p:cBhvr>
                                        <p:cTn id="13" dur="500"/>
                                        <p:tgtEl>
                                          <p:spTgt spid="954"/>
                                        </p:tgtEl>
                                      </p:cBhvr>
                                    </p:animEffect>
                                  </p:childTnLst>
                                </p:cTn>
                              </p:par>
                              <p:par>
                                <p:cTn id="14" presetID="10" presetClass="entr" presetSubtype="0" fill="hold" nodeType="withEffect">
                                  <p:stCondLst>
                                    <p:cond delay="0"/>
                                  </p:stCondLst>
                                  <p:childTnLst>
                                    <p:set>
                                      <p:cBhvr>
                                        <p:cTn id="15" dur="1" fill="hold">
                                          <p:stCondLst>
                                            <p:cond delay="0"/>
                                          </p:stCondLst>
                                        </p:cTn>
                                        <p:tgtEl>
                                          <p:spTgt spid="955"/>
                                        </p:tgtEl>
                                        <p:attrNameLst>
                                          <p:attrName>style.visibility</p:attrName>
                                        </p:attrNameLst>
                                      </p:cBhvr>
                                      <p:to>
                                        <p:strVal val="visible"/>
                                      </p:to>
                                    </p:set>
                                    <p:animEffect transition="in" filter="fade">
                                      <p:cBhvr>
                                        <p:cTn id="16" dur="500"/>
                                        <p:tgtEl>
                                          <p:spTgt spid="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9"/>
          <p:cNvSpPr/>
          <p:nvPr/>
        </p:nvSpPr>
        <p:spPr>
          <a:xfrm>
            <a:off x="1175293" y="1620562"/>
            <a:ext cx="9135307" cy="30469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1" i="1">
                <a:solidFill>
                  <a:schemeClr val="accent1"/>
                </a:solidFill>
                <a:latin typeface="Times New Roman"/>
                <a:ea typeface="Times New Roman"/>
                <a:cs typeface="Times New Roman"/>
                <a:sym typeface="Times New Roman"/>
              </a:rPr>
              <a:t>Thank you for your attention</a:t>
            </a:r>
            <a:endParaRPr sz="7200" b="1" i="1">
              <a:solidFill>
                <a:schemeClr val="accent1"/>
              </a:solidFill>
              <a:latin typeface="Times New Roman"/>
              <a:ea typeface="Times New Roman"/>
              <a:cs typeface="Times New Roman"/>
              <a:sym typeface="Times New Roman"/>
            </a:endParaRPr>
          </a:p>
        </p:txBody>
      </p:sp>
      <p:pic>
        <p:nvPicPr>
          <p:cNvPr id="964" name="Google Shape;964;p49"/>
          <p:cNvPicPr preferRelativeResize="0"/>
          <p:nvPr/>
        </p:nvPicPr>
        <p:blipFill rotWithShape="1">
          <a:blip r:embed="rId3">
            <a:alphaModFix/>
          </a:blip>
          <a:srcRect/>
          <a:stretch/>
        </p:blipFill>
        <p:spPr>
          <a:xfrm>
            <a:off x="85725" y="135761"/>
            <a:ext cx="2800350" cy="940836"/>
          </a:xfrm>
          <a:prstGeom prst="rect">
            <a:avLst/>
          </a:prstGeom>
          <a:noFill/>
          <a:ln>
            <a:noFill/>
          </a:ln>
        </p:spPr>
      </p:pic>
      <p:pic>
        <p:nvPicPr>
          <p:cNvPr id="965" name="Google Shape;965;p49" descr="Faculté des Sciences - UMP Oujda"/>
          <p:cNvPicPr preferRelativeResize="0"/>
          <p:nvPr/>
        </p:nvPicPr>
        <p:blipFill rotWithShape="1">
          <a:blip r:embed="rId4">
            <a:alphaModFix/>
          </a:blip>
          <a:srcRect/>
          <a:stretch/>
        </p:blipFill>
        <p:spPr>
          <a:xfrm>
            <a:off x="10710895" y="-67734"/>
            <a:ext cx="1771650" cy="1771650"/>
          </a:xfrm>
          <a:prstGeom prst="rect">
            <a:avLst/>
          </a:prstGeom>
          <a:noFill/>
          <a:ln>
            <a:noFill/>
          </a:ln>
        </p:spPr>
      </p:pic>
      <p:pic>
        <p:nvPicPr>
          <p:cNvPr id="966" name="Google Shape;966;p49"/>
          <p:cNvPicPr preferRelativeResize="0"/>
          <p:nvPr/>
        </p:nvPicPr>
        <p:blipFill rotWithShape="1">
          <a:blip r:embed="rId5">
            <a:alphaModFix/>
          </a:blip>
          <a:srcRect r="79014" b="-16187"/>
          <a:stretch/>
        </p:blipFill>
        <p:spPr>
          <a:xfrm>
            <a:off x="10529931" y="4759016"/>
            <a:ext cx="1270861" cy="1594238"/>
          </a:xfrm>
          <a:prstGeom prst="rect">
            <a:avLst/>
          </a:prstGeom>
          <a:noFill/>
          <a:ln>
            <a:noFill/>
          </a:ln>
        </p:spPr>
      </p:pic>
      <p:sp>
        <p:nvSpPr>
          <p:cNvPr id="8" name="TextBox 7">
            <a:extLst>
              <a:ext uri="{FF2B5EF4-FFF2-40B4-BE49-F238E27FC236}">
                <a16:creationId xmlns:a16="http://schemas.microsoft.com/office/drawing/2014/main" id="{C6A3E0BB-F49C-4AD7-8FD1-E8D12FEC2CE0}"/>
              </a:ext>
            </a:extLst>
          </p:cNvPr>
          <p:cNvSpPr txBox="1"/>
          <p:nvPr/>
        </p:nvSpPr>
        <p:spPr>
          <a:xfrm>
            <a:off x="1724618" y="5106774"/>
            <a:ext cx="8097078" cy="1384995"/>
          </a:xfrm>
          <a:prstGeom prst="rect">
            <a:avLst/>
          </a:prstGeom>
          <a:noFill/>
        </p:spPr>
        <p:txBody>
          <a:bodyPr wrap="square" rtlCol="0">
            <a:spAutoFit/>
          </a:bodyPr>
          <a:lstStyle/>
          <a:p>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Nadia khlif			 </a:t>
            </a:r>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nadia.khlif@ilc.cnr.it</a:t>
            </a:r>
            <a:endPar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Azzedine Mazroui		</a:t>
            </a:r>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azze.Mazroui@gmail.com</a:t>
            </a:r>
            <a:endPar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a:p>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rPr>
              <a:t>Ouafae Nahli	 	</a:t>
            </a:r>
            <a:r>
              <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ouafae.nahli@ilc.cnr.it</a:t>
            </a:r>
            <a:endParaRPr lang="en-US" sz="2800" dirty="0">
              <a:ln w="0"/>
              <a:effectLst>
                <a:innerShdw blurRad="63500" dist="50800" dir="13500000">
                  <a:prstClr val="black">
                    <a:alpha val="50000"/>
                  </a:prstClr>
                </a:inn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5"/>
          <p:cNvPicPr preferRelativeResize="0"/>
          <p:nvPr/>
        </p:nvPicPr>
        <p:blipFill rotWithShape="1">
          <a:blip r:embed="rId3">
            <a:alphaModFix/>
          </a:blip>
          <a:srcRect/>
          <a:stretch/>
        </p:blipFill>
        <p:spPr>
          <a:xfrm>
            <a:off x="8554763" y="128314"/>
            <a:ext cx="3250801" cy="736586"/>
          </a:xfrm>
          <a:prstGeom prst="rect">
            <a:avLst/>
          </a:prstGeom>
          <a:noFill/>
          <a:ln>
            <a:noFill/>
          </a:ln>
        </p:spPr>
      </p:pic>
      <p:sp>
        <p:nvSpPr>
          <p:cNvPr id="131" name="Google Shape;131;p15"/>
          <p:cNvSpPr/>
          <p:nvPr/>
        </p:nvSpPr>
        <p:spPr>
          <a:xfrm>
            <a:off x="206062" y="218942"/>
            <a:ext cx="2961087"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Introduction</a:t>
            </a:r>
            <a:endParaRPr/>
          </a:p>
        </p:txBody>
      </p:sp>
      <p:sp>
        <p:nvSpPr>
          <p:cNvPr id="132" name="Google Shape;132;p15"/>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3</a:t>
            </a:r>
            <a:endParaRPr dirty="0"/>
          </a:p>
        </p:txBody>
      </p:sp>
      <p:grpSp>
        <p:nvGrpSpPr>
          <p:cNvPr id="133" name="Google Shape;133;p15"/>
          <p:cNvGrpSpPr/>
          <p:nvPr/>
        </p:nvGrpSpPr>
        <p:grpSpPr>
          <a:xfrm>
            <a:off x="357809" y="1434910"/>
            <a:ext cx="8750043" cy="3749144"/>
            <a:chOff x="2031999" y="1904768"/>
            <a:chExt cx="8398500" cy="3283189"/>
          </a:xfrm>
        </p:grpSpPr>
        <p:grpSp>
          <p:nvGrpSpPr>
            <p:cNvPr id="134" name="Google Shape;134;p15"/>
            <p:cNvGrpSpPr/>
            <p:nvPr/>
          </p:nvGrpSpPr>
          <p:grpSpPr>
            <a:xfrm>
              <a:off x="2031999" y="1904768"/>
              <a:ext cx="8398500" cy="1183200"/>
              <a:chOff x="-1" y="0"/>
              <a:chExt cx="8398500" cy="1183200"/>
            </a:xfrm>
          </p:grpSpPr>
          <p:sp>
            <p:nvSpPr>
              <p:cNvPr id="135" name="Google Shape;135;p15"/>
              <p:cNvSpPr/>
              <p:nvPr/>
            </p:nvSpPr>
            <p:spPr>
              <a:xfrm>
                <a:off x="-1" y="0"/>
                <a:ext cx="8398500" cy="1183200"/>
              </a:xfrm>
              <a:prstGeom prst="rightArrow">
                <a:avLst>
                  <a:gd name="adj1" fmla="val 50000"/>
                  <a:gd name="adj2" fmla="val 5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Calibri" panose="020F0502020204030204" pitchFamily="34" charset="0"/>
                  <a:ea typeface="Calibri"/>
                  <a:cs typeface="Calibri" panose="020F0502020204030204" pitchFamily="34" charset="0"/>
                  <a:sym typeface="Calibri"/>
                </a:endParaRPr>
              </a:p>
            </p:txBody>
          </p:sp>
          <p:sp>
            <p:nvSpPr>
              <p:cNvPr id="136" name="Google Shape;136;p15"/>
              <p:cNvSpPr txBox="1"/>
              <p:nvPr/>
            </p:nvSpPr>
            <p:spPr>
              <a:xfrm>
                <a:off x="0" y="295829"/>
                <a:ext cx="7832100" cy="591600"/>
              </a:xfrm>
              <a:prstGeom prst="rect">
                <a:avLst/>
              </a:prstGeom>
              <a:noFill/>
              <a:ln>
                <a:noFill/>
              </a:ln>
            </p:spPr>
            <p:txBody>
              <a:bodyPr spcFirstLastPara="1" wrap="square" lIns="68575" tIns="68575" rIns="254000" bIns="187850" anchor="ctr" anchorCtr="0">
                <a:noAutofit/>
              </a:bodyPr>
              <a:lstStyle/>
              <a:p>
                <a:pPr marL="0" marR="0" lvl="0" indent="0" algn="l" rtl="0">
                  <a:lnSpc>
                    <a:spcPct val="90000"/>
                  </a:lnSpc>
                  <a:spcBef>
                    <a:spcPts val="0"/>
                  </a:spcBef>
                  <a:spcAft>
                    <a:spcPts val="0"/>
                  </a:spcAft>
                  <a:buClr>
                    <a:schemeClr val="lt1"/>
                  </a:buClr>
                  <a:buSzPts val="1800"/>
                  <a:buFont typeface="Times New Roman"/>
                  <a:buNone/>
                </a:pPr>
                <a:r>
                  <a:rPr lang="en-US" sz="2400" dirty="0">
                    <a:solidFill>
                      <a:schemeClr val="lt1"/>
                    </a:solidFill>
                    <a:latin typeface="Calibri" panose="020F0502020204030204" pitchFamily="34" charset="0"/>
                    <a:ea typeface="Times New Roman"/>
                    <a:cs typeface="Calibri" panose="020F0502020204030204" pitchFamily="34" charset="0"/>
                    <a:sym typeface="Times New Roman"/>
                  </a:rPr>
                  <a:t>Data Collection</a:t>
                </a:r>
                <a:endParaRPr sz="2400" dirty="0">
                  <a:solidFill>
                    <a:schemeClr val="lt1"/>
                  </a:solidFill>
                  <a:latin typeface="Calibri" panose="020F0502020204030204" pitchFamily="34" charset="0"/>
                  <a:ea typeface="Calibri"/>
                  <a:cs typeface="Calibri" panose="020F0502020204030204" pitchFamily="34" charset="0"/>
                  <a:sym typeface="Calibri"/>
                </a:endParaRPr>
              </a:p>
            </p:txBody>
          </p:sp>
        </p:grpSp>
        <p:grpSp>
          <p:nvGrpSpPr>
            <p:cNvPr id="137" name="Google Shape;137;p15"/>
            <p:cNvGrpSpPr/>
            <p:nvPr/>
          </p:nvGrpSpPr>
          <p:grpSpPr>
            <a:xfrm>
              <a:off x="2106815" y="2792254"/>
              <a:ext cx="1873500" cy="2395703"/>
              <a:chOff x="0" y="859688"/>
              <a:chExt cx="1873500" cy="2395703"/>
            </a:xfrm>
          </p:grpSpPr>
          <p:sp>
            <p:nvSpPr>
              <p:cNvPr id="138" name="Google Shape;138;p15"/>
              <p:cNvSpPr/>
              <p:nvPr/>
            </p:nvSpPr>
            <p:spPr>
              <a:xfrm>
                <a:off x="0" y="859688"/>
                <a:ext cx="1873500" cy="2188800"/>
              </a:xfrm>
              <a:prstGeom prst="rect">
                <a:avLst/>
              </a:prstGeom>
              <a:solidFill>
                <a:schemeClr val="lt1"/>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libri" panose="020F0502020204030204" pitchFamily="34" charset="0"/>
                  <a:cs typeface="Calibri" panose="020F0502020204030204" pitchFamily="34" charset="0"/>
                </a:endParaRPr>
              </a:p>
            </p:txBody>
          </p:sp>
          <p:sp>
            <p:nvSpPr>
              <p:cNvPr id="139" name="Google Shape;139;p15"/>
              <p:cNvSpPr txBox="1"/>
              <p:nvPr/>
            </p:nvSpPr>
            <p:spPr>
              <a:xfrm>
                <a:off x="0" y="1066591"/>
                <a:ext cx="1873500" cy="21888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600" dirty="0">
                    <a:solidFill>
                      <a:schemeClr val="dk1"/>
                    </a:solidFill>
                    <a:latin typeface="Calibri" panose="020F0502020204030204" pitchFamily="34" charset="0"/>
                    <a:ea typeface="Calibri"/>
                    <a:cs typeface="Calibri" panose="020F0502020204030204" pitchFamily="34" charset="0"/>
                    <a:sym typeface="Calibri"/>
                  </a:rPr>
                  <a:t>Step1: </a:t>
                </a:r>
                <a:endParaRPr sz="1600" dirty="0">
                  <a:latin typeface="Calibri" panose="020F0502020204030204" pitchFamily="34" charset="0"/>
                  <a:cs typeface="Calibri" panose="020F0502020204030204" pitchFamily="34" charset="0"/>
                </a:endParaRPr>
              </a:p>
              <a:p>
                <a:pPr marL="0" marR="0" lvl="0" indent="0" algn="l" rtl="0">
                  <a:lnSpc>
                    <a:spcPct val="90000"/>
                  </a:lnSpc>
                  <a:spcBef>
                    <a:spcPts val="490"/>
                  </a:spcBef>
                  <a:spcAft>
                    <a:spcPts val="0"/>
                  </a:spcAft>
                  <a:buClr>
                    <a:schemeClr val="dk1"/>
                  </a:buClr>
                  <a:buSzPts val="1400"/>
                  <a:buFont typeface="Times New Roman"/>
                  <a:buNone/>
                </a:pPr>
                <a:r>
                  <a:rPr lang="en-US" sz="1600" dirty="0">
                    <a:solidFill>
                      <a:schemeClr val="dk1"/>
                    </a:solidFill>
                    <a:latin typeface="Calibri" panose="020F0502020204030204" pitchFamily="34" charset="0"/>
                    <a:ea typeface="Times New Roman"/>
                    <a:cs typeface="Calibri" panose="020F0502020204030204" pitchFamily="34" charset="0"/>
                    <a:sym typeface="Times New Roman"/>
                  </a:rPr>
                  <a:t>Collection of a Representative Corpus: establish a genuinely representative corpus of Colloquial Arabic Varieties. </a:t>
                </a: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grpSp>
      </p:grpSp>
      <p:grpSp>
        <p:nvGrpSpPr>
          <p:cNvPr id="140" name="Google Shape;140;p15"/>
          <p:cNvGrpSpPr/>
          <p:nvPr/>
        </p:nvGrpSpPr>
        <p:grpSpPr>
          <a:xfrm>
            <a:off x="2387676" y="2220849"/>
            <a:ext cx="6720296" cy="3449730"/>
            <a:chOff x="2968752" y="1918513"/>
            <a:chExt cx="6450300" cy="3020987"/>
          </a:xfrm>
        </p:grpSpPr>
        <p:grpSp>
          <p:nvGrpSpPr>
            <p:cNvPr id="141" name="Google Shape;141;p15"/>
            <p:cNvGrpSpPr/>
            <p:nvPr/>
          </p:nvGrpSpPr>
          <p:grpSpPr>
            <a:xfrm>
              <a:off x="2968752" y="1918513"/>
              <a:ext cx="6450300" cy="1183200"/>
              <a:chOff x="1873503" y="770753"/>
              <a:chExt cx="6450300" cy="1183200"/>
            </a:xfrm>
          </p:grpSpPr>
          <p:sp>
            <p:nvSpPr>
              <p:cNvPr id="142" name="Google Shape;142;p15"/>
              <p:cNvSpPr/>
              <p:nvPr/>
            </p:nvSpPr>
            <p:spPr>
              <a:xfrm>
                <a:off x="1873503" y="770753"/>
                <a:ext cx="6450300" cy="1183200"/>
              </a:xfrm>
              <a:prstGeom prst="rightArrow">
                <a:avLst>
                  <a:gd name="adj1" fmla="val 50000"/>
                  <a:gd name="adj2" fmla="val 5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Calibri" panose="020F0502020204030204" pitchFamily="34" charset="0"/>
                  <a:ea typeface="Calibri"/>
                  <a:cs typeface="Calibri" panose="020F0502020204030204" pitchFamily="34" charset="0"/>
                  <a:sym typeface="Calibri"/>
                </a:endParaRPr>
              </a:p>
            </p:txBody>
          </p:sp>
          <p:sp>
            <p:nvSpPr>
              <p:cNvPr id="143" name="Google Shape;143;p15"/>
              <p:cNvSpPr txBox="1"/>
              <p:nvPr/>
            </p:nvSpPr>
            <p:spPr>
              <a:xfrm>
                <a:off x="1873503" y="1066582"/>
                <a:ext cx="5958600" cy="591600"/>
              </a:xfrm>
              <a:prstGeom prst="rect">
                <a:avLst/>
              </a:prstGeom>
              <a:noFill/>
              <a:ln>
                <a:noFill/>
              </a:ln>
            </p:spPr>
            <p:txBody>
              <a:bodyPr spcFirstLastPara="1" wrap="square" lIns="68575" tIns="68575" rIns="254000" bIns="187850" anchor="ctr" anchorCtr="0">
                <a:noAutofit/>
              </a:bodyPr>
              <a:lstStyle/>
              <a:p>
                <a:pPr marL="0" marR="0" lvl="0" indent="0" algn="l" rtl="0">
                  <a:lnSpc>
                    <a:spcPct val="90000"/>
                  </a:lnSpc>
                  <a:spcBef>
                    <a:spcPts val="0"/>
                  </a:spcBef>
                  <a:spcAft>
                    <a:spcPts val="0"/>
                  </a:spcAft>
                  <a:buClr>
                    <a:schemeClr val="lt1"/>
                  </a:buClr>
                  <a:buSzPts val="1800"/>
                  <a:buFont typeface="Times New Roman"/>
                  <a:buNone/>
                </a:pPr>
                <a:r>
                  <a:rPr lang="en-US" sz="2000" dirty="0">
                    <a:solidFill>
                      <a:schemeClr val="lt1"/>
                    </a:solidFill>
                    <a:latin typeface="Calibri" panose="020F0502020204030204" pitchFamily="34" charset="0"/>
                    <a:ea typeface="Times New Roman"/>
                    <a:cs typeface="Calibri" panose="020F0502020204030204" pitchFamily="34" charset="0"/>
                    <a:sym typeface="Times New Roman"/>
                  </a:rPr>
                  <a:t>Tools: DiMorph</a:t>
                </a:r>
                <a:endParaRPr sz="2000" dirty="0">
                  <a:solidFill>
                    <a:schemeClr val="lt1"/>
                  </a:solidFill>
                  <a:latin typeface="Calibri" panose="020F0502020204030204" pitchFamily="34" charset="0"/>
                  <a:ea typeface="Calibri"/>
                  <a:cs typeface="Calibri" panose="020F0502020204030204" pitchFamily="34" charset="0"/>
                  <a:sym typeface="Calibri"/>
                </a:endParaRPr>
              </a:p>
            </p:txBody>
          </p:sp>
        </p:grpSp>
        <p:grpSp>
          <p:nvGrpSpPr>
            <p:cNvPr id="144" name="Google Shape;144;p15"/>
            <p:cNvGrpSpPr/>
            <p:nvPr/>
          </p:nvGrpSpPr>
          <p:grpSpPr>
            <a:xfrm>
              <a:off x="3006485" y="2806500"/>
              <a:ext cx="1873500" cy="2133000"/>
              <a:chOff x="1911236" y="1658740"/>
              <a:chExt cx="1873500" cy="2133000"/>
            </a:xfrm>
          </p:grpSpPr>
          <p:sp>
            <p:nvSpPr>
              <p:cNvPr id="145" name="Google Shape;145;p15"/>
              <p:cNvSpPr/>
              <p:nvPr/>
            </p:nvSpPr>
            <p:spPr>
              <a:xfrm>
                <a:off x="1911236" y="1658740"/>
                <a:ext cx="1873500" cy="21330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libri" panose="020F0502020204030204" pitchFamily="34" charset="0"/>
                  <a:cs typeface="Calibri" panose="020F0502020204030204" pitchFamily="34" charset="0"/>
                </a:endParaRPr>
              </a:p>
            </p:txBody>
          </p:sp>
          <p:sp>
            <p:nvSpPr>
              <p:cNvPr id="146" name="Google Shape;146;p15"/>
              <p:cNvSpPr txBox="1"/>
              <p:nvPr/>
            </p:nvSpPr>
            <p:spPr>
              <a:xfrm>
                <a:off x="1911236" y="1658740"/>
                <a:ext cx="1873500" cy="21330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600">
                    <a:solidFill>
                      <a:schemeClr val="dk1"/>
                    </a:solidFill>
                    <a:latin typeface="Calibri" panose="020F0502020204030204" pitchFamily="34" charset="0"/>
                    <a:ea typeface="Calibri"/>
                    <a:cs typeface="Calibri" panose="020F0502020204030204" pitchFamily="34" charset="0"/>
                    <a:sym typeface="Calibri"/>
                  </a:rPr>
                  <a:t>Step2: </a:t>
                </a:r>
                <a:endParaRPr sz="1600">
                  <a:latin typeface="Calibri" panose="020F0502020204030204" pitchFamily="34" charset="0"/>
                  <a:cs typeface="Calibri" panose="020F0502020204030204" pitchFamily="34" charset="0"/>
                </a:endParaRPr>
              </a:p>
              <a:p>
                <a:pPr marL="0" marR="0" lvl="0" indent="0" algn="l" rtl="0">
                  <a:lnSpc>
                    <a:spcPct val="90000"/>
                  </a:lnSpc>
                  <a:spcBef>
                    <a:spcPts val="490"/>
                  </a:spcBef>
                  <a:spcAft>
                    <a:spcPts val="0"/>
                  </a:spcAft>
                  <a:buClr>
                    <a:schemeClr val="dk1"/>
                  </a:buClr>
                  <a:buSzPts val="1400"/>
                  <a:buFont typeface="Times New Roman"/>
                  <a:buNone/>
                </a:pPr>
                <a:r>
                  <a:rPr lang="en-US" sz="1600">
                    <a:solidFill>
                      <a:schemeClr val="dk1"/>
                    </a:solidFill>
                    <a:latin typeface="Calibri" panose="020F0502020204030204" pitchFamily="34" charset="0"/>
                    <a:ea typeface="Times New Roman"/>
                    <a:cs typeface="Calibri" panose="020F0502020204030204" pitchFamily="34" charset="0"/>
                    <a:sym typeface="Times New Roman"/>
                  </a:rPr>
                  <a:t>Tools Adaptation: enhance linguistic annotations within our corpora through the adaptation of the morphological Analyzer Aramorph for processing written dialectal words.</a:t>
                </a:r>
                <a:endParaRPr sz="1600">
                  <a:solidFill>
                    <a:schemeClr val="dk1"/>
                  </a:solidFill>
                  <a:latin typeface="Calibri" panose="020F0502020204030204" pitchFamily="34" charset="0"/>
                  <a:ea typeface="Calibri"/>
                  <a:cs typeface="Calibri" panose="020F0502020204030204" pitchFamily="34" charset="0"/>
                  <a:sym typeface="Calibri"/>
                </a:endParaRPr>
              </a:p>
            </p:txBody>
          </p:sp>
        </p:grpSp>
      </p:grpSp>
      <p:grpSp>
        <p:nvGrpSpPr>
          <p:cNvPr id="147" name="Google Shape;147;p15"/>
          <p:cNvGrpSpPr/>
          <p:nvPr/>
        </p:nvGrpSpPr>
        <p:grpSpPr>
          <a:xfrm>
            <a:off x="4389504" y="3051872"/>
            <a:ext cx="4718366" cy="3507954"/>
            <a:chOff x="4794965" y="2783810"/>
            <a:chExt cx="4528800" cy="3071975"/>
          </a:xfrm>
        </p:grpSpPr>
        <p:grpSp>
          <p:nvGrpSpPr>
            <p:cNvPr id="148" name="Google Shape;148;p15"/>
            <p:cNvGrpSpPr/>
            <p:nvPr/>
          </p:nvGrpSpPr>
          <p:grpSpPr>
            <a:xfrm>
              <a:off x="4794965" y="2783810"/>
              <a:ext cx="4528800" cy="1183200"/>
              <a:chOff x="3738684" y="1562563"/>
              <a:chExt cx="4528800" cy="1183200"/>
            </a:xfrm>
          </p:grpSpPr>
          <p:sp>
            <p:nvSpPr>
              <p:cNvPr id="149" name="Google Shape;149;p15"/>
              <p:cNvSpPr/>
              <p:nvPr/>
            </p:nvSpPr>
            <p:spPr>
              <a:xfrm>
                <a:off x="3738684" y="1562563"/>
                <a:ext cx="4528800" cy="1183200"/>
              </a:xfrm>
              <a:prstGeom prst="rightArrow">
                <a:avLst>
                  <a:gd name="adj1" fmla="val 50000"/>
                  <a:gd name="adj2" fmla="val 50000"/>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Calibri" panose="020F0502020204030204" pitchFamily="34" charset="0"/>
                  <a:ea typeface="Calibri"/>
                  <a:cs typeface="Calibri" panose="020F0502020204030204" pitchFamily="34" charset="0"/>
                  <a:sym typeface="Calibri"/>
                </a:endParaRPr>
              </a:p>
            </p:txBody>
          </p:sp>
          <p:sp>
            <p:nvSpPr>
              <p:cNvPr id="150" name="Google Shape;150;p15"/>
              <p:cNvSpPr txBox="1"/>
              <p:nvPr/>
            </p:nvSpPr>
            <p:spPr>
              <a:xfrm>
                <a:off x="3738684" y="1858392"/>
                <a:ext cx="4085100" cy="628947"/>
              </a:xfrm>
              <a:prstGeom prst="rect">
                <a:avLst/>
              </a:prstGeom>
              <a:noFill/>
              <a:ln>
                <a:noFill/>
              </a:ln>
            </p:spPr>
            <p:txBody>
              <a:bodyPr spcFirstLastPara="1" wrap="square" lIns="68575" tIns="68575" rIns="254000" bIns="187850" anchor="ctr" anchorCtr="0">
                <a:noAutofit/>
              </a:bodyPr>
              <a:lstStyle/>
              <a:p>
                <a:pPr marL="0" marR="0" lvl="0" indent="0" algn="l" rtl="0">
                  <a:lnSpc>
                    <a:spcPct val="90000"/>
                  </a:lnSpc>
                  <a:spcBef>
                    <a:spcPts val="0"/>
                  </a:spcBef>
                  <a:spcAft>
                    <a:spcPts val="0"/>
                  </a:spcAft>
                  <a:buClr>
                    <a:schemeClr val="lt1"/>
                  </a:buClr>
                  <a:buSzPts val="1800"/>
                  <a:buFont typeface="Times New Roman"/>
                  <a:buNone/>
                </a:pPr>
                <a:r>
                  <a:rPr lang="en-US" sz="2000" dirty="0">
                    <a:solidFill>
                      <a:schemeClr val="lt1"/>
                    </a:solidFill>
                    <a:latin typeface="Calibri" panose="020F0502020204030204" pitchFamily="34" charset="0"/>
                    <a:ea typeface="Times New Roman"/>
                    <a:cs typeface="Calibri" panose="020F0502020204030204" pitchFamily="34" charset="0"/>
                    <a:sym typeface="Times New Roman"/>
                  </a:rPr>
                  <a:t>Manual disambiguation of a Subcorpus</a:t>
                </a:r>
                <a:endParaRPr sz="2000" dirty="0">
                  <a:solidFill>
                    <a:schemeClr val="lt1"/>
                  </a:solidFill>
                  <a:latin typeface="Calibri" panose="020F0502020204030204" pitchFamily="34" charset="0"/>
                  <a:ea typeface="Calibri"/>
                  <a:cs typeface="Calibri" panose="020F0502020204030204" pitchFamily="34" charset="0"/>
                  <a:sym typeface="Calibri"/>
                </a:endParaRPr>
              </a:p>
            </p:txBody>
          </p:sp>
        </p:grpSp>
        <p:grpSp>
          <p:nvGrpSpPr>
            <p:cNvPr id="151" name="Google Shape;151;p15"/>
            <p:cNvGrpSpPr/>
            <p:nvPr/>
          </p:nvGrpSpPr>
          <p:grpSpPr>
            <a:xfrm>
              <a:off x="4841108" y="3664330"/>
              <a:ext cx="1873500" cy="2191455"/>
              <a:chOff x="3792121" y="2387367"/>
              <a:chExt cx="1873500" cy="2191455"/>
            </a:xfrm>
          </p:grpSpPr>
          <p:sp>
            <p:nvSpPr>
              <p:cNvPr id="152" name="Google Shape;152;p15"/>
              <p:cNvSpPr/>
              <p:nvPr/>
            </p:nvSpPr>
            <p:spPr>
              <a:xfrm>
                <a:off x="3792121" y="2387367"/>
                <a:ext cx="1873500" cy="21471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libri" panose="020F0502020204030204" pitchFamily="34" charset="0"/>
                  <a:cs typeface="Calibri" panose="020F0502020204030204" pitchFamily="34" charset="0"/>
                </a:endParaRPr>
              </a:p>
            </p:txBody>
          </p:sp>
          <p:sp>
            <p:nvSpPr>
              <p:cNvPr id="153" name="Google Shape;153;p15"/>
              <p:cNvSpPr txBox="1"/>
              <p:nvPr/>
            </p:nvSpPr>
            <p:spPr>
              <a:xfrm>
                <a:off x="3792121" y="2431722"/>
                <a:ext cx="1873500" cy="21471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600" dirty="0">
                    <a:solidFill>
                      <a:schemeClr val="dk1"/>
                    </a:solidFill>
                    <a:latin typeface="Calibri" panose="020F0502020204030204" pitchFamily="34" charset="0"/>
                    <a:ea typeface="Calibri"/>
                    <a:cs typeface="Calibri" panose="020F0502020204030204" pitchFamily="34" charset="0"/>
                    <a:sym typeface="Calibri"/>
                  </a:rPr>
                  <a:t>Step3: </a:t>
                </a:r>
                <a:endParaRPr sz="1600" dirty="0">
                  <a:latin typeface="Calibri" panose="020F0502020204030204" pitchFamily="34" charset="0"/>
                  <a:cs typeface="Calibri" panose="020F0502020204030204" pitchFamily="34" charset="0"/>
                </a:endParaRPr>
              </a:p>
              <a:p>
                <a:pPr marL="0" marR="0" lvl="0" indent="0" algn="l" rtl="0">
                  <a:lnSpc>
                    <a:spcPct val="90000"/>
                  </a:lnSpc>
                  <a:spcBef>
                    <a:spcPts val="490"/>
                  </a:spcBef>
                  <a:spcAft>
                    <a:spcPts val="0"/>
                  </a:spcAft>
                  <a:buClr>
                    <a:schemeClr val="dk1"/>
                  </a:buClr>
                  <a:buSzPts val="1400"/>
                  <a:buFont typeface="Times New Roman"/>
                  <a:buNone/>
                </a:pPr>
                <a:r>
                  <a:rPr lang="en-US" sz="1600" dirty="0">
                    <a:solidFill>
                      <a:schemeClr val="dk1"/>
                    </a:solidFill>
                    <a:latin typeface="Calibri" panose="020F0502020204030204" pitchFamily="34" charset="0"/>
                    <a:ea typeface="Times New Roman"/>
                    <a:cs typeface="Calibri" panose="020F0502020204030204" pitchFamily="34" charset="0"/>
                    <a:sym typeface="Times New Roman"/>
                  </a:rPr>
                  <a:t>Corpus Annotation: manual disambiguation of a subcorpus collected and analyzed to adapt methodologies in deep learning for the Automatic Annotation of the Entire corpus.</a:t>
                </a: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grpSp>
      </p:grpSp>
      <p:grpSp>
        <p:nvGrpSpPr>
          <p:cNvPr id="154" name="Google Shape;154;p15"/>
          <p:cNvGrpSpPr/>
          <p:nvPr/>
        </p:nvGrpSpPr>
        <p:grpSpPr>
          <a:xfrm>
            <a:off x="6393138" y="3815867"/>
            <a:ext cx="2715020" cy="3355614"/>
            <a:chOff x="7269760" y="3900778"/>
            <a:chExt cx="2605941" cy="3355614"/>
          </a:xfrm>
        </p:grpSpPr>
        <p:grpSp>
          <p:nvGrpSpPr>
            <p:cNvPr id="155" name="Google Shape;155;p15"/>
            <p:cNvGrpSpPr/>
            <p:nvPr/>
          </p:nvGrpSpPr>
          <p:grpSpPr>
            <a:xfrm>
              <a:off x="7269760" y="3900778"/>
              <a:ext cx="2605941" cy="1183200"/>
              <a:chOff x="5595988" y="2327144"/>
              <a:chExt cx="2507400" cy="1183200"/>
            </a:xfrm>
          </p:grpSpPr>
          <p:sp>
            <p:nvSpPr>
              <p:cNvPr id="156" name="Google Shape;156;p15"/>
              <p:cNvSpPr/>
              <p:nvPr/>
            </p:nvSpPr>
            <p:spPr>
              <a:xfrm>
                <a:off x="5595988" y="2327144"/>
                <a:ext cx="2507400" cy="1183200"/>
              </a:xfrm>
              <a:prstGeom prst="rightArrow">
                <a:avLst>
                  <a:gd name="adj1" fmla="val 50000"/>
                  <a:gd name="adj2" fmla="val 5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libri" panose="020F0502020204030204" pitchFamily="34" charset="0"/>
                  <a:cs typeface="Calibri" panose="020F0502020204030204" pitchFamily="34" charset="0"/>
                </a:endParaRPr>
              </a:p>
            </p:txBody>
          </p:sp>
          <p:sp>
            <p:nvSpPr>
              <p:cNvPr id="157" name="Google Shape;157;p15"/>
              <p:cNvSpPr txBox="1"/>
              <p:nvPr/>
            </p:nvSpPr>
            <p:spPr>
              <a:xfrm>
                <a:off x="5595988" y="2622973"/>
                <a:ext cx="2211600" cy="591600"/>
              </a:xfrm>
              <a:prstGeom prst="rect">
                <a:avLst/>
              </a:prstGeom>
              <a:noFill/>
              <a:ln>
                <a:noFill/>
              </a:ln>
            </p:spPr>
            <p:txBody>
              <a:bodyPr spcFirstLastPara="1" wrap="square" lIns="68575" tIns="68575" rIns="254000" bIns="187850" anchor="ctr" anchorCtr="0">
                <a:noAutofit/>
              </a:bodyPr>
              <a:lstStyle/>
              <a:p>
                <a:pPr marL="0" marR="0" lvl="0" indent="0" algn="l" rtl="0">
                  <a:lnSpc>
                    <a:spcPct val="90000"/>
                  </a:lnSpc>
                  <a:spcBef>
                    <a:spcPts val="0"/>
                  </a:spcBef>
                  <a:spcAft>
                    <a:spcPts val="0"/>
                  </a:spcAft>
                  <a:buClr>
                    <a:schemeClr val="lt1"/>
                  </a:buClr>
                  <a:buSzPts val="1800"/>
                  <a:buFont typeface="Times New Roman"/>
                  <a:buNone/>
                </a:pPr>
                <a:r>
                  <a:rPr lang="en-US" sz="2400" dirty="0">
                    <a:solidFill>
                      <a:schemeClr val="lt1"/>
                    </a:solidFill>
                    <a:latin typeface="Calibri" panose="020F0502020204030204" pitchFamily="34" charset="0"/>
                    <a:ea typeface="Times New Roman"/>
                    <a:cs typeface="Calibri" panose="020F0502020204030204" pitchFamily="34" charset="0"/>
                    <a:sym typeface="Times New Roman"/>
                  </a:rPr>
                  <a:t>Lexical Model</a:t>
                </a:r>
                <a:endParaRPr sz="2400" dirty="0">
                  <a:solidFill>
                    <a:schemeClr val="lt1"/>
                  </a:solidFill>
                  <a:latin typeface="Calibri" panose="020F0502020204030204" pitchFamily="34" charset="0"/>
                  <a:ea typeface="Calibri"/>
                  <a:cs typeface="Calibri" panose="020F0502020204030204" pitchFamily="34" charset="0"/>
                  <a:sym typeface="Calibri"/>
                </a:endParaRPr>
              </a:p>
            </p:txBody>
          </p:sp>
        </p:grpSp>
        <p:grpSp>
          <p:nvGrpSpPr>
            <p:cNvPr id="158" name="Google Shape;158;p15"/>
            <p:cNvGrpSpPr/>
            <p:nvPr/>
          </p:nvGrpSpPr>
          <p:grpSpPr>
            <a:xfrm>
              <a:off x="7336037" y="4788264"/>
              <a:ext cx="1946761" cy="2468128"/>
              <a:chOff x="5687391" y="3167927"/>
              <a:chExt cx="1946761" cy="2468128"/>
            </a:xfrm>
          </p:grpSpPr>
          <p:sp>
            <p:nvSpPr>
              <p:cNvPr id="159" name="Google Shape;159;p15"/>
              <p:cNvSpPr/>
              <p:nvPr/>
            </p:nvSpPr>
            <p:spPr>
              <a:xfrm>
                <a:off x="5687391" y="3167927"/>
                <a:ext cx="1890600" cy="17454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Calibri" panose="020F0502020204030204" pitchFamily="34" charset="0"/>
                  <a:cs typeface="Calibri" panose="020F0502020204030204" pitchFamily="34" charset="0"/>
                </a:endParaRPr>
              </a:p>
            </p:txBody>
          </p:sp>
          <p:sp>
            <p:nvSpPr>
              <p:cNvPr id="160" name="Google Shape;160;p15"/>
              <p:cNvSpPr txBox="1"/>
              <p:nvPr/>
            </p:nvSpPr>
            <p:spPr>
              <a:xfrm>
                <a:off x="5743552" y="3463755"/>
                <a:ext cx="1890600" cy="2172300"/>
              </a:xfrm>
              <a:prstGeom prst="rect">
                <a:avLst/>
              </a:prstGeom>
              <a:noFill/>
              <a:ln>
                <a:noFill/>
              </a:ln>
            </p:spPr>
            <p:txBody>
              <a:bodyPr spcFirstLastPara="1" wrap="square" lIns="53325" tIns="53325" rIns="53325" bIns="53325" anchor="t"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600">
                    <a:solidFill>
                      <a:schemeClr val="dk1"/>
                    </a:solidFill>
                    <a:latin typeface="Calibri" panose="020F0502020204030204" pitchFamily="34" charset="0"/>
                    <a:ea typeface="Calibri"/>
                    <a:cs typeface="Calibri" panose="020F0502020204030204" pitchFamily="34" charset="0"/>
                    <a:sym typeface="Calibri"/>
                  </a:rPr>
                  <a:t>Step4: </a:t>
                </a:r>
                <a:endParaRPr sz="1600">
                  <a:latin typeface="Calibri" panose="020F0502020204030204" pitchFamily="34" charset="0"/>
                  <a:cs typeface="Calibri" panose="020F0502020204030204" pitchFamily="34" charset="0"/>
                </a:endParaRPr>
              </a:p>
              <a:p>
                <a:pPr marL="0" marR="0" lvl="0" indent="0" algn="l" rtl="0">
                  <a:lnSpc>
                    <a:spcPct val="90000"/>
                  </a:lnSpc>
                  <a:spcBef>
                    <a:spcPts val="490"/>
                  </a:spcBef>
                  <a:spcAft>
                    <a:spcPts val="0"/>
                  </a:spcAft>
                  <a:buClr>
                    <a:schemeClr val="dk1"/>
                  </a:buClr>
                  <a:buSzPts val="1400"/>
                  <a:buFont typeface="Calibri"/>
                  <a:buNone/>
                </a:pPr>
                <a:r>
                  <a:rPr lang="en-US" sz="1600" b="0" i="0">
                    <a:solidFill>
                      <a:schemeClr val="dk1"/>
                    </a:solidFill>
                    <a:latin typeface="Calibri" panose="020F0502020204030204" pitchFamily="34" charset="0"/>
                    <a:ea typeface="Calibri"/>
                    <a:cs typeface="Calibri" panose="020F0502020204030204" pitchFamily="34" charset="0"/>
                    <a:sym typeface="Calibri"/>
                  </a:rPr>
                  <a:t>Developing a Lexical Model: Bridging Corpus Data and Existing Lexical Sources.</a:t>
                </a:r>
                <a:endParaRPr sz="1600">
                  <a:solidFill>
                    <a:schemeClr val="dk1"/>
                  </a:solidFill>
                  <a:latin typeface="Calibri" panose="020F0502020204030204" pitchFamily="34" charset="0"/>
                  <a:ea typeface="Calibri"/>
                  <a:cs typeface="Calibri" panose="020F0502020204030204" pitchFamily="34" charset="0"/>
                  <a:sym typeface="Calibri"/>
                </a:endParaRPr>
              </a:p>
            </p:txBody>
          </p:sp>
        </p:grpSp>
      </p:grpSp>
      <p:grpSp>
        <p:nvGrpSpPr>
          <p:cNvPr id="161" name="Google Shape;161;p15"/>
          <p:cNvGrpSpPr/>
          <p:nvPr/>
        </p:nvGrpSpPr>
        <p:grpSpPr>
          <a:xfrm>
            <a:off x="9385006" y="1621448"/>
            <a:ext cx="933961" cy="1044238"/>
            <a:chOff x="16778" y="1252764"/>
            <a:chExt cx="2290922" cy="2613480"/>
          </a:xfrm>
        </p:grpSpPr>
        <p:pic>
          <p:nvPicPr>
            <p:cNvPr id="162" name="Google Shape;162;p15" descr="Database"/>
            <p:cNvPicPr preferRelativeResize="0"/>
            <p:nvPr/>
          </p:nvPicPr>
          <p:blipFill rotWithShape="1">
            <a:blip r:embed="rId4">
              <a:alphaModFix/>
            </a:blip>
            <a:srcRect/>
            <a:stretch/>
          </p:blipFill>
          <p:spPr>
            <a:xfrm>
              <a:off x="16778" y="1252764"/>
              <a:ext cx="1349991" cy="1433286"/>
            </a:xfrm>
            <a:prstGeom prst="rect">
              <a:avLst/>
            </a:prstGeom>
            <a:noFill/>
            <a:ln>
              <a:noFill/>
            </a:ln>
          </p:spPr>
        </p:pic>
        <p:pic>
          <p:nvPicPr>
            <p:cNvPr id="163" name="Google Shape;163;p15" descr="Database"/>
            <p:cNvPicPr preferRelativeResize="0"/>
            <p:nvPr/>
          </p:nvPicPr>
          <p:blipFill rotWithShape="1">
            <a:blip r:embed="rId4">
              <a:alphaModFix/>
            </a:blip>
            <a:srcRect/>
            <a:stretch/>
          </p:blipFill>
          <p:spPr>
            <a:xfrm>
              <a:off x="16778" y="2432958"/>
              <a:ext cx="1349991" cy="1433286"/>
            </a:xfrm>
            <a:prstGeom prst="rect">
              <a:avLst/>
            </a:prstGeom>
            <a:noFill/>
            <a:ln>
              <a:noFill/>
            </a:ln>
          </p:spPr>
        </p:pic>
        <p:pic>
          <p:nvPicPr>
            <p:cNvPr id="164" name="Google Shape;164;p15" descr="Database"/>
            <p:cNvPicPr preferRelativeResize="0"/>
            <p:nvPr/>
          </p:nvPicPr>
          <p:blipFill rotWithShape="1">
            <a:blip r:embed="rId4">
              <a:alphaModFix/>
            </a:blip>
            <a:srcRect/>
            <a:stretch/>
          </p:blipFill>
          <p:spPr>
            <a:xfrm>
              <a:off x="957709" y="1842861"/>
              <a:ext cx="1349991" cy="1433286"/>
            </a:xfrm>
            <a:prstGeom prst="rect">
              <a:avLst/>
            </a:prstGeom>
            <a:noFill/>
            <a:ln>
              <a:noFill/>
            </a:ln>
          </p:spPr>
        </p:pic>
      </p:grpSp>
      <p:pic>
        <p:nvPicPr>
          <p:cNvPr id="165" name="Google Shape;165;p15" descr="Research"/>
          <p:cNvPicPr preferRelativeResize="0"/>
          <p:nvPr/>
        </p:nvPicPr>
        <p:blipFill rotWithShape="1">
          <a:blip r:embed="rId5">
            <a:alphaModFix/>
          </a:blip>
          <a:srcRect/>
          <a:stretch/>
        </p:blipFill>
        <p:spPr>
          <a:xfrm>
            <a:off x="9395632" y="2535821"/>
            <a:ext cx="923329" cy="1012008"/>
          </a:xfrm>
          <a:prstGeom prst="rect">
            <a:avLst/>
          </a:prstGeom>
          <a:noFill/>
          <a:ln>
            <a:noFill/>
          </a:ln>
        </p:spPr>
      </p:pic>
      <p:grpSp>
        <p:nvGrpSpPr>
          <p:cNvPr id="166" name="Google Shape;166;p15"/>
          <p:cNvGrpSpPr/>
          <p:nvPr/>
        </p:nvGrpSpPr>
        <p:grpSpPr>
          <a:xfrm>
            <a:off x="8984991" y="3350818"/>
            <a:ext cx="2055508" cy="1012071"/>
            <a:chOff x="6531428" y="3692653"/>
            <a:chExt cx="3676031" cy="1752596"/>
          </a:xfrm>
        </p:grpSpPr>
        <p:pic>
          <p:nvPicPr>
            <p:cNvPr id="167" name="Google Shape;167;p15" descr="List RTL"/>
            <p:cNvPicPr preferRelativeResize="0"/>
            <p:nvPr/>
          </p:nvPicPr>
          <p:blipFill rotWithShape="1">
            <a:blip r:embed="rId6">
              <a:alphaModFix/>
            </a:blip>
            <a:srcRect/>
            <a:stretch/>
          </p:blipFill>
          <p:spPr>
            <a:xfrm>
              <a:off x="6531428" y="3693876"/>
              <a:ext cx="1225388" cy="1225388"/>
            </a:xfrm>
            <a:prstGeom prst="rect">
              <a:avLst/>
            </a:prstGeom>
            <a:noFill/>
            <a:ln>
              <a:noFill/>
            </a:ln>
          </p:spPr>
        </p:pic>
        <p:pic>
          <p:nvPicPr>
            <p:cNvPr id="168" name="Google Shape;168;p15" descr="Checklist RTL"/>
            <p:cNvPicPr preferRelativeResize="0"/>
            <p:nvPr/>
          </p:nvPicPr>
          <p:blipFill rotWithShape="1">
            <a:blip r:embed="rId7">
              <a:alphaModFix/>
            </a:blip>
            <a:srcRect/>
            <a:stretch/>
          </p:blipFill>
          <p:spPr>
            <a:xfrm>
              <a:off x="8982071" y="3692653"/>
              <a:ext cx="1225388" cy="1225388"/>
            </a:xfrm>
            <a:prstGeom prst="rect">
              <a:avLst/>
            </a:prstGeom>
            <a:noFill/>
            <a:ln>
              <a:noFill/>
            </a:ln>
          </p:spPr>
        </p:pic>
        <p:pic>
          <p:nvPicPr>
            <p:cNvPr id="169" name="Google Shape;169;p15" descr="Head with gears"/>
            <p:cNvPicPr preferRelativeResize="0"/>
            <p:nvPr/>
          </p:nvPicPr>
          <p:blipFill rotWithShape="1">
            <a:blip r:embed="rId8">
              <a:alphaModFix/>
            </a:blip>
            <a:srcRect/>
            <a:stretch/>
          </p:blipFill>
          <p:spPr>
            <a:xfrm>
              <a:off x="7912243" y="4530849"/>
              <a:ext cx="914400" cy="914400"/>
            </a:xfrm>
            <a:prstGeom prst="rect">
              <a:avLst/>
            </a:prstGeom>
            <a:noFill/>
            <a:ln>
              <a:noFill/>
            </a:ln>
          </p:spPr>
        </p:pic>
        <p:cxnSp>
          <p:nvCxnSpPr>
            <p:cNvPr id="170" name="Google Shape;170;p15"/>
            <p:cNvCxnSpPr>
              <a:stCxn id="167" idx="3"/>
              <a:endCxn id="168" idx="1"/>
            </p:cNvCxnSpPr>
            <p:nvPr/>
          </p:nvCxnSpPr>
          <p:spPr>
            <a:xfrm rot="10800000" flipH="1">
              <a:off x="7756816" y="4305370"/>
              <a:ext cx="1225200" cy="1200"/>
            </a:xfrm>
            <a:prstGeom prst="straightConnector1">
              <a:avLst/>
            </a:prstGeom>
            <a:noFill/>
            <a:ln w="57150" cap="flat" cmpd="sng">
              <a:solidFill>
                <a:schemeClr val="dk1"/>
              </a:solidFill>
              <a:prstDash val="solid"/>
              <a:miter lim="800000"/>
              <a:headEnd type="none" w="sm" len="sm"/>
              <a:tailEnd type="triangle" w="med" len="med"/>
            </a:ln>
          </p:spPr>
        </p:cxnSp>
      </p:grpSp>
      <p:grpSp>
        <p:nvGrpSpPr>
          <p:cNvPr id="171" name="Google Shape;171;p15"/>
          <p:cNvGrpSpPr/>
          <p:nvPr/>
        </p:nvGrpSpPr>
        <p:grpSpPr>
          <a:xfrm>
            <a:off x="9454002" y="4291083"/>
            <a:ext cx="811378" cy="572634"/>
            <a:chOff x="9586400" y="651593"/>
            <a:chExt cx="1476920" cy="804661"/>
          </a:xfrm>
        </p:grpSpPr>
        <p:pic>
          <p:nvPicPr>
            <p:cNvPr id="172" name="Google Shape;172;p15" descr="Document"/>
            <p:cNvPicPr preferRelativeResize="0"/>
            <p:nvPr/>
          </p:nvPicPr>
          <p:blipFill rotWithShape="1">
            <a:blip r:embed="rId9">
              <a:alphaModFix/>
            </a:blip>
            <a:srcRect/>
            <a:stretch/>
          </p:blipFill>
          <p:spPr>
            <a:xfrm>
              <a:off x="9586400" y="656768"/>
              <a:ext cx="799486" cy="799486"/>
            </a:xfrm>
            <a:prstGeom prst="rect">
              <a:avLst/>
            </a:prstGeom>
            <a:noFill/>
            <a:ln>
              <a:noFill/>
            </a:ln>
          </p:spPr>
        </p:pic>
        <p:pic>
          <p:nvPicPr>
            <p:cNvPr id="173" name="Google Shape;173;p15" descr="Document"/>
            <p:cNvPicPr preferRelativeResize="0"/>
            <p:nvPr/>
          </p:nvPicPr>
          <p:blipFill rotWithShape="1">
            <a:blip r:embed="rId9">
              <a:alphaModFix/>
            </a:blip>
            <a:srcRect/>
            <a:stretch/>
          </p:blipFill>
          <p:spPr>
            <a:xfrm>
              <a:off x="10263834" y="651593"/>
              <a:ext cx="799486" cy="799486"/>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500"/>
                                        <p:tgtEl>
                                          <p:spTgt spid="13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40"/>
                                        </p:tgtEl>
                                        <p:attrNameLst>
                                          <p:attrName>style.visibility</p:attrName>
                                        </p:attrNameLst>
                                      </p:cBhvr>
                                      <p:to>
                                        <p:strVal val="visible"/>
                                      </p:to>
                                    </p:set>
                                    <p:anim calcmode="lin" valueType="num">
                                      <p:cBhvr additive="base">
                                        <p:cTn id="16" dur="500"/>
                                        <p:tgtEl>
                                          <p:spTgt spid="140"/>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7"/>
                                        </p:tgtEl>
                                        <p:attrNameLst>
                                          <p:attrName>style.visibility</p:attrName>
                                        </p:attrNameLst>
                                      </p:cBhvr>
                                      <p:to>
                                        <p:strVal val="visible"/>
                                      </p:to>
                                    </p:set>
                                    <p:anim calcmode="lin" valueType="num">
                                      <p:cBhvr additive="base">
                                        <p:cTn id="25" dur="500"/>
                                        <p:tgtEl>
                                          <p:spTgt spid="147"/>
                                        </p:tgtEl>
                                        <p:attrNameLst>
                                          <p:attrName>ppt_x</p:attrName>
                                        </p:attrNameLst>
                                      </p:cBhvr>
                                      <p:tavLst>
                                        <p:tav tm="0">
                                          <p:val>
                                            <p:strVal val="#ppt_x-1"/>
                                          </p:val>
                                        </p:tav>
                                        <p:tav tm="100000">
                                          <p:val>
                                            <p:strVal val="#ppt_x"/>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54"/>
                                        </p:tgtEl>
                                        <p:attrNameLst>
                                          <p:attrName>style.visibility</p:attrName>
                                        </p:attrNameLst>
                                      </p:cBhvr>
                                      <p:to>
                                        <p:strVal val="visible"/>
                                      </p:to>
                                    </p:set>
                                    <p:anim calcmode="lin" valueType="num">
                                      <p:cBhvr additive="base">
                                        <p:cTn id="34" dur="500"/>
                                        <p:tgtEl>
                                          <p:spTgt spid="154"/>
                                        </p:tgtEl>
                                        <p:attrNameLst>
                                          <p:attrName>ppt_x</p:attrName>
                                        </p:attrNameLst>
                                      </p:cBhvr>
                                      <p:tavLst>
                                        <p:tav tm="0">
                                          <p:val>
                                            <p:strVal val="#ppt_x-1"/>
                                          </p:val>
                                        </p:tav>
                                        <p:tav tm="100000">
                                          <p:val>
                                            <p:strVal val="#ppt_x"/>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3550AE0-75A0-48C7-A87E-8C72252509A2}"/>
              </a:ext>
            </a:extLst>
          </p:cNvPr>
          <p:cNvGraphicFramePr/>
          <p:nvPr>
            <p:extLst>
              <p:ext uri="{D42A27DB-BD31-4B8C-83A1-F6EECF244321}">
                <p14:modId xmlns:p14="http://schemas.microsoft.com/office/powerpoint/2010/main" val="1485639086"/>
              </p:ext>
            </p:extLst>
          </p:nvPr>
        </p:nvGraphicFramePr>
        <p:xfrm>
          <a:off x="1972590" y="112104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5B1CAAD4-FC51-4B40-8A80-E3F652A9ABE7}"/>
              </a:ext>
            </a:extLst>
          </p:cNvPr>
          <p:cNvSpPr/>
          <p:nvPr/>
        </p:nvSpPr>
        <p:spPr>
          <a:xfrm>
            <a:off x="206062" y="218942"/>
            <a:ext cx="5079170" cy="585730"/>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ln w="0"/>
                <a:solidFill>
                  <a:schemeClr val="tx1"/>
                </a:solidFill>
                <a:effectLst>
                  <a:outerShdw blurRad="38100" dist="25400" dir="5400000" algn="ctr" rotWithShape="0">
                    <a:srgbClr val="6E747A">
                      <a:alpha val="43000"/>
                    </a:srgbClr>
                  </a:outerShdw>
                </a:effectLst>
              </a:rPr>
              <a:t>Arabic Language &amp; Darija dialect</a:t>
            </a:r>
          </a:p>
        </p:txBody>
      </p:sp>
      <p:sp>
        <p:nvSpPr>
          <p:cNvPr id="4" name="Rectangle: Rounded Corners 3">
            <a:extLst>
              <a:ext uri="{FF2B5EF4-FFF2-40B4-BE49-F238E27FC236}">
                <a16:creationId xmlns:a16="http://schemas.microsoft.com/office/drawing/2014/main" id="{FF49E77B-92B0-4BA3-8655-BA348E21C01A}"/>
              </a:ext>
            </a:extLst>
          </p:cNvPr>
          <p:cNvSpPr/>
          <p:nvPr/>
        </p:nvSpPr>
        <p:spPr>
          <a:xfrm>
            <a:off x="11456795" y="6320579"/>
            <a:ext cx="615696" cy="409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95983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graphicEl>
                                              <a:dgm id="{DA9BDE03-BC55-4ABA-8168-E02E7F25F0FC}"/>
                                            </p:graphicEl>
                                          </p:spTgt>
                                        </p:tgtEl>
                                        <p:attrNameLst>
                                          <p:attrName>style.visibility</p:attrName>
                                        </p:attrNameLst>
                                      </p:cBhvr>
                                      <p:to>
                                        <p:strVal val="visible"/>
                                      </p:to>
                                    </p:set>
                                    <p:animEffect transition="in" filter="fade">
                                      <p:cBhvr>
                                        <p:cTn id="7" dur="1000"/>
                                        <p:tgtEl>
                                          <p:spTgt spid="2">
                                            <p:graphicEl>
                                              <a:dgm id="{DA9BDE03-BC55-4ABA-8168-E02E7F25F0FC}"/>
                                            </p:graphicEl>
                                          </p:spTgt>
                                        </p:tgtEl>
                                      </p:cBhvr>
                                    </p:animEffect>
                                    <p:anim calcmode="lin" valueType="num">
                                      <p:cBhvr>
                                        <p:cTn id="8" dur="1000" fill="hold"/>
                                        <p:tgtEl>
                                          <p:spTgt spid="2">
                                            <p:graphicEl>
                                              <a:dgm id="{DA9BDE03-BC55-4ABA-8168-E02E7F25F0FC}"/>
                                            </p:graphicEl>
                                          </p:spTgt>
                                        </p:tgtEl>
                                        <p:attrNameLst>
                                          <p:attrName>ppt_x</p:attrName>
                                        </p:attrNameLst>
                                      </p:cBhvr>
                                      <p:tavLst>
                                        <p:tav tm="0">
                                          <p:val>
                                            <p:strVal val="#ppt_x"/>
                                          </p:val>
                                        </p:tav>
                                        <p:tav tm="100000">
                                          <p:val>
                                            <p:strVal val="#ppt_x"/>
                                          </p:val>
                                        </p:tav>
                                      </p:tavLst>
                                    </p:anim>
                                    <p:anim calcmode="lin" valueType="num">
                                      <p:cBhvr>
                                        <p:cTn id="9" dur="1000" fill="hold"/>
                                        <p:tgtEl>
                                          <p:spTgt spid="2">
                                            <p:graphicEl>
                                              <a:dgm id="{DA9BDE03-BC55-4ABA-8168-E02E7F25F0FC}"/>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
                                            <p:graphicEl>
                                              <a:dgm id="{CDDD5786-617C-4822-A769-1474EFECAFBA}"/>
                                            </p:graphicEl>
                                          </p:spTgt>
                                        </p:tgtEl>
                                        <p:attrNameLst>
                                          <p:attrName>style.visibility</p:attrName>
                                        </p:attrNameLst>
                                      </p:cBhvr>
                                      <p:to>
                                        <p:strVal val="visible"/>
                                      </p:to>
                                    </p:set>
                                    <p:animEffect transition="in" filter="fade">
                                      <p:cBhvr>
                                        <p:cTn id="14" dur="1000"/>
                                        <p:tgtEl>
                                          <p:spTgt spid="2">
                                            <p:graphicEl>
                                              <a:dgm id="{CDDD5786-617C-4822-A769-1474EFECAFBA}"/>
                                            </p:graphicEl>
                                          </p:spTgt>
                                        </p:tgtEl>
                                      </p:cBhvr>
                                    </p:animEffect>
                                    <p:anim calcmode="lin" valueType="num">
                                      <p:cBhvr>
                                        <p:cTn id="15" dur="1000" fill="hold"/>
                                        <p:tgtEl>
                                          <p:spTgt spid="2">
                                            <p:graphicEl>
                                              <a:dgm id="{CDDD5786-617C-4822-A769-1474EFECAFBA}"/>
                                            </p:graphicEl>
                                          </p:spTgt>
                                        </p:tgtEl>
                                        <p:attrNameLst>
                                          <p:attrName>ppt_x</p:attrName>
                                        </p:attrNameLst>
                                      </p:cBhvr>
                                      <p:tavLst>
                                        <p:tav tm="0">
                                          <p:val>
                                            <p:strVal val="#ppt_x"/>
                                          </p:val>
                                        </p:tav>
                                        <p:tav tm="100000">
                                          <p:val>
                                            <p:strVal val="#ppt_x"/>
                                          </p:val>
                                        </p:tav>
                                      </p:tavLst>
                                    </p:anim>
                                    <p:anim calcmode="lin" valueType="num">
                                      <p:cBhvr>
                                        <p:cTn id="16" dur="1000" fill="hold"/>
                                        <p:tgtEl>
                                          <p:spTgt spid="2">
                                            <p:graphicEl>
                                              <a:dgm id="{CDDD5786-617C-4822-A769-1474EFECAFBA}"/>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graphicEl>
                                              <a:dgm id="{8C2C5A42-1397-4384-A9D8-6220019B29F4}"/>
                                            </p:graphicEl>
                                          </p:spTgt>
                                        </p:tgtEl>
                                        <p:attrNameLst>
                                          <p:attrName>style.visibility</p:attrName>
                                        </p:attrNameLst>
                                      </p:cBhvr>
                                      <p:to>
                                        <p:strVal val="visible"/>
                                      </p:to>
                                    </p:set>
                                    <p:animEffect transition="in" filter="fade">
                                      <p:cBhvr>
                                        <p:cTn id="21" dur="1000"/>
                                        <p:tgtEl>
                                          <p:spTgt spid="2">
                                            <p:graphicEl>
                                              <a:dgm id="{8C2C5A42-1397-4384-A9D8-6220019B29F4}"/>
                                            </p:graphicEl>
                                          </p:spTgt>
                                        </p:tgtEl>
                                      </p:cBhvr>
                                    </p:animEffect>
                                    <p:anim calcmode="lin" valueType="num">
                                      <p:cBhvr>
                                        <p:cTn id="22" dur="1000" fill="hold"/>
                                        <p:tgtEl>
                                          <p:spTgt spid="2">
                                            <p:graphicEl>
                                              <a:dgm id="{8C2C5A42-1397-4384-A9D8-6220019B29F4}"/>
                                            </p:graphicEl>
                                          </p:spTgt>
                                        </p:tgtEl>
                                        <p:attrNameLst>
                                          <p:attrName>ppt_x</p:attrName>
                                        </p:attrNameLst>
                                      </p:cBhvr>
                                      <p:tavLst>
                                        <p:tav tm="0">
                                          <p:val>
                                            <p:strVal val="#ppt_x"/>
                                          </p:val>
                                        </p:tav>
                                        <p:tav tm="100000">
                                          <p:val>
                                            <p:strVal val="#ppt_x"/>
                                          </p:val>
                                        </p:tav>
                                      </p:tavLst>
                                    </p:anim>
                                    <p:anim calcmode="lin" valueType="num">
                                      <p:cBhvr>
                                        <p:cTn id="23" dur="1000" fill="hold"/>
                                        <p:tgtEl>
                                          <p:spTgt spid="2">
                                            <p:graphicEl>
                                              <a:dgm id="{8C2C5A42-1397-4384-A9D8-6220019B29F4}"/>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
                                            <p:graphicEl>
                                              <a:dgm id="{1D5CDDD1-EF2E-4C6D-AFC2-419C02A4C784}"/>
                                            </p:graphicEl>
                                          </p:spTgt>
                                        </p:tgtEl>
                                        <p:attrNameLst>
                                          <p:attrName>style.visibility</p:attrName>
                                        </p:attrNameLst>
                                      </p:cBhvr>
                                      <p:to>
                                        <p:strVal val="visible"/>
                                      </p:to>
                                    </p:set>
                                    <p:animEffect transition="in" filter="fade">
                                      <p:cBhvr>
                                        <p:cTn id="28" dur="1000"/>
                                        <p:tgtEl>
                                          <p:spTgt spid="2">
                                            <p:graphicEl>
                                              <a:dgm id="{1D5CDDD1-EF2E-4C6D-AFC2-419C02A4C784}"/>
                                            </p:graphicEl>
                                          </p:spTgt>
                                        </p:tgtEl>
                                      </p:cBhvr>
                                    </p:animEffect>
                                    <p:anim calcmode="lin" valueType="num">
                                      <p:cBhvr>
                                        <p:cTn id="29" dur="1000" fill="hold"/>
                                        <p:tgtEl>
                                          <p:spTgt spid="2">
                                            <p:graphicEl>
                                              <a:dgm id="{1D5CDDD1-EF2E-4C6D-AFC2-419C02A4C784}"/>
                                            </p:graphicEl>
                                          </p:spTgt>
                                        </p:tgtEl>
                                        <p:attrNameLst>
                                          <p:attrName>ppt_x</p:attrName>
                                        </p:attrNameLst>
                                      </p:cBhvr>
                                      <p:tavLst>
                                        <p:tav tm="0">
                                          <p:val>
                                            <p:strVal val="#ppt_x"/>
                                          </p:val>
                                        </p:tav>
                                        <p:tav tm="100000">
                                          <p:val>
                                            <p:strVal val="#ppt_x"/>
                                          </p:val>
                                        </p:tav>
                                      </p:tavLst>
                                    </p:anim>
                                    <p:anim calcmode="lin" valueType="num">
                                      <p:cBhvr>
                                        <p:cTn id="30" dur="1000" fill="hold"/>
                                        <p:tgtEl>
                                          <p:spTgt spid="2">
                                            <p:graphicEl>
                                              <a:dgm id="{1D5CDDD1-EF2E-4C6D-AFC2-419C02A4C784}"/>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
                                            <p:graphicEl>
                                              <a:dgm id="{5810B8F7-7FDF-4030-BA04-2430E0339395}"/>
                                            </p:graphicEl>
                                          </p:spTgt>
                                        </p:tgtEl>
                                        <p:attrNameLst>
                                          <p:attrName>style.visibility</p:attrName>
                                        </p:attrNameLst>
                                      </p:cBhvr>
                                      <p:to>
                                        <p:strVal val="visible"/>
                                      </p:to>
                                    </p:set>
                                    <p:animEffect transition="in" filter="fade">
                                      <p:cBhvr>
                                        <p:cTn id="35" dur="1000"/>
                                        <p:tgtEl>
                                          <p:spTgt spid="2">
                                            <p:graphicEl>
                                              <a:dgm id="{5810B8F7-7FDF-4030-BA04-2430E0339395}"/>
                                            </p:graphicEl>
                                          </p:spTgt>
                                        </p:tgtEl>
                                      </p:cBhvr>
                                    </p:animEffect>
                                    <p:anim calcmode="lin" valueType="num">
                                      <p:cBhvr>
                                        <p:cTn id="36" dur="1000" fill="hold"/>
                                        <p:tgtEl>
                                          <p:spTgt spid="2">
                                            <p:graphicEl>
                                              <a:dgm id="{5810B8F7-7FDF-4030-BA04-2430E0339395}"/>
                                            </p:graphicEl>
                                          </p:spTgt>
                                        </p:tgtEl>
                                        <p:attrNameLst>
                                          <p:attrName>ppt_x</p:attrName>
                                        </p:attrNameLst>
                                      </p:cBhvr>
                                      <p:tavLst>
                                        <p:tav tm="0">
                                          <p:val>
                                            <p:strVal val="#ppt_x"/>
                                          </p:val>
                                        </p:tav>
                                        <p:tav tm="100000">
                                          <p:val>
                                            <p:strVal val="#ppt_x"/>
                                          </p:val>
                                        </p:tav>
                                      </p:tavLst>
                                    </p:anim>
                                    <p:anim calcmode="lin" valueType="num">
                                      <p:cBhvr>
                                        <p:cTn id="37" dur="1000" fill="hold"/>
                                        <p:tgtEl>
                                          <p:spTgt spid="2">
                                            <p:graphicEl>
                                              <a:dgm id="{5810B8F7-7FDF-4030-BA04-2430E0339395}"/>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
                                            <p:graphicEl>
                                              <a:dgm id="{BD715426-4F3F-40B9-91B4-704A2DA38CD6}"/>
                                            </p:graphicEl>
                                          </p:spTgt>
                                        </p:tgtEl>
                                        <p:attrNameLst>
                                          <p:attrName>style.visibility</p:attrName>
                                        </p:attrNameLst>
                                      </p:cBhvr>
                                      <p:to>
                                        <p:strVal val="visible"/>
                                      </p:to>
                                    </p:set>
                                    <p:animEffect transition="in" filter="fade">
                                      <p:cBhvr>
                                        <p:cTn id="42" dur="1000"/>
                                        <p:tgtEl>
                                          <p:spTgt spid="2">
                                            <p:graphicEl>
                                              <a:dgm id="{BD715426-4F3F-40B9-91B4-704A2DA38CD6}"/>
                                            </p:graphicEl>
                                          </p:spTgt>
                                        </p:tgtEl>
                                      </p:cBhvr>
                                    </p:animEffect>
                                    <p:anim calcmode="lin" valueType="num">
                                      <p:cBhvr>
                                        <p:cTn id="43" dur="1000" fill="hold"/>
                                        <p:tgtEl>
                                          <p:spTgt spid="2">
                                            <p:graphicEl>
                                              <a:dgm id="{BD715426-4F3F-40B9-91B4-704A2DA38CD6}"/>
                                            </p:graphicEl>
                                          </p:spTgt>
                                        </p:tgtEl>
                                        <p:attrNameLst>
                                          <p:attrName>ppt_x</p:attrName>
                                        </p:attrNameLst>
                                      </p:cBhvr>
                                      <p:tavLst>
                                        <p:tav tm="0">
                                          <p:val>
                                            <p:strVal val="#ppt_x"/>
                                          </p:val>
                                        </p:tav>
                                        <p:tav tm="100000">
                                          <p:val>
                                            <p:strVal val="#ppt_x"/>
                                          </p:val>
                                        </p:tav>
                                      </p:tavLst>
                                    </p:anim>
                                    <p:anim calcmode="lin" valueType="num">
                                      <p:cBhvr>
                                        <p:cTn id="44" dur="1000" fill="hold"/>
                                        <p:tgtEl>
                                          <p:spTgt spid="2">
                                            <p:graphicEl>
                                              <a:dgm id="{BD715426-4F3F-40B9-91B4-704A2DA38CD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cxnSp>
        <p:nvCxnSpPr>
          <p:cNvPr id="200" name="Google Shape;200;p17"/>
          <p:cNvCxnSpPr/>
          <p:nvPr/>
        </p:nvCxnSpPr>
        <p:spPr>
          <a:xfrm>
            <a:off x="8956198" y="3243930"/>
            <a:ext cx="15150" cy="789465"/>
          </a:xfrm>
          <a:prstGeom prst="straightConnector1">
            <a:avLst/>
          </a:prstGeom>
          <a:noFill/>
          <a:ln w="38100" cap="flat" cmpd="sng">
            <a:solidFill>
              <a:schemeClr val="accent6"/>
            </a:solidFill>
            <a:prstDash val="solid"/>
            <a:miter lim="800000"/>
            <a:headEnd type="none" w="sm" len="sm"/>
            <a:tailEnd type="triangle" w="med" len="med"/>
          </a:ln>
        </p:spPr>
      </p:cxnSp>
      <p:cxnSp>
        <p:nvCxnSpPr>
          <p:cNvPr id="202" name="Google Shape;202;p17"/>
          <p:cNvCxnSpPr/>
          <p:nvPr/>
        </p:nvCxnSpPr>
        <p:spPr>
          <a:xfrm>
            <a:off x="3766220" y="3231576"/>
            <a:ext cx="4309" cy="749834"/>
          </a:xfrm>
          <a:prstGeom prst="straightConnector1">
            <a:avLst/>
          </a:prstGeom>
          <a:noFill/>
          <a:ln w="38100" cap="flat" cmpd="sng">
            <a:solidFill>
              <a:schemeClr val="accent6"/>
            </a:solidFill>
            <a:prstDash val="solid"/>
            <a:miter lim="800000"/>
            <a:headEnd type="none" w="sm" len="sm"/>
            <a:tailEnd type="triangle" w="med" len="med"/>
          </a:ln>
        </p:spPr>
      </p:cxnSp>
      <p:pic>
        <p:nvPicPr>
          <p:cNvPr id="204" name="Google Shape;204;p17"/>
          <p:cNvPicPr preferRelativeResize="0"/>
          <p:nvPr/>
        </p:nvPicPr>
        <p:blipFill rotWithShape="1">
          <a:blip r:embed="rId3">
            <a:alphaModFix/>
          </a:blip>
          <a:srcRect/>
          <a:stretch/>
        </p:blipFill>
        <p:spPr>
          <a:xfrm>
            <a:off x="2599527" y="1584904"/>
            <a:ext cx="2447799" cy="1032526"/>
          </a:xfrm>
          <a:prstGeom prst="rect">
            <a:avLst/>
          </a:prstGeom>
          <a:noFill/>
          <a:ln>
            <a:noFill/>
          </a:ln>
        </p:spPr>
      </p:pic>
      <p:sp>
        <p:nvSpPr>
          <p:cNvPr id="205" name="Google Shape;205;p17"/>
          <p:cNvSpPr/>
          <p:nvPr/>
        </p:nvSpPr>
        <p:spPr>
          <a:xfrm>
            <a:off x="8706771" y="4251695"/>
            <a:ext cx="63315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venir"/>
                <a:ea typeface="Avenir"/>
                <a:cs typeface="Avenir"/>
                <a:sym typeface="Avenir"/>
              </a:rPr>
              <a:t>Car</a:t>
            </a:r>
            <a:endParaRPr sz="1800" dirty="0">
              <a:solidFill>
                <a:schemeClr val="dk1"/>
              </a:solidFill>
              <a:latin typeface="Calibri"/>
              <a:ea typeface="Calibri"/>
              <a:cs typeface="Calibri"/>
              <a:sym typeface="Calibri"/>
            </a:endParaRPr>
          </a:p>
        </p:txBody>
      </p:sp>
      <p:cxnSp>
        <p:nvCxnSpPr>
          <p:cNvPr id="206" name="Google Shape;206;p17"/>
          <p:cNvCxnSpPr>
            <a:stCxn id="207" idx="2"/>
            <a:endCxn id="261" idx="0"/>
          </p:cNvCxnSpPr>
          <p:nvPr/>
        </p:nvCxnSpPr>
        <p:spPr>
          <a:xfrm>
            <a:off x="3838816" y="4716568"/>
            <a:ext cx="0" cy="597138"/>
          </a:xfrm>
          <a:prstGeom prst="straightConnector1">
            <a:avLst/>
          </a:prstGeom>
          <a:noFill/>
          <a:ln w="34925" cap="flat" cmpd="sng">
            <a:solidFill>
              <a:schemeClr val="accent5"/>
            </a:solidFill>
            <a:prstDash val="solid"/>
            <a:miter lim="800000"/>
            <a:headEnd type="none" w="sm" len="sm"/>
            <a:tailEnd type="triangle" w="med" len="med"/>
          </a:ln>
        </p:spPr>
      </p:cxnSp>
      <p:sp>
        <p:nvSpPr>
          <p:cNvPr id="208" name="Google Shape;208;p17"/>
          <p:cNvSpPr txBox="1"/>
          <p:nvPr/>
        </p:nvSpPr>
        <p:spPr>
          <a:xfrm>
            <a:off x="5667028" y="5963007"/>
            <a:ext cx="1916110"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BF9000"/>
                </a:solidFill>
                <a:latin typeface="Calibri"/>
                <a:ea typeface="Calibri"/>
                <a:cs typeface="Calibri"/>
                <a:sym typeface="Calibri"/>
              </a:rPr>
              <a:t>Lexical borrowing</a:t>
            </a:r>
            <a:endParaRPr dirty="0"/>
          </a:p>
        </p:txBody>
      </p:sp>
      <p:cxnSp>
        <p:nvCxnSpPr>
          <p:cNvPr id="209" name="Google Shape;209;p17"/>
          <p:cNvCxnSpPr>
            <a:cxnSpLocks/>
            <a:stCxn id="205" idx="2"/>
            <a:endCxn id="68" idx="0"/>
          </p:cNvCxnSpPr>
          <p:nvPr/>
        </p:nvCxnSpPr>
        <p:spPr>
          <a:xfrm>
            <a:off x="9023347" y="4621027"/>
            <a:ext cx="1152979" cy="686259"/>
          </a:xfrm>
          <a:prstGeom prst="straightConnector1">
            <a:avLst/>
          </a:prstGeom>
          <a:noFill/>
          <a:ln w="34925" cap="flat" cmpd="sng">
            <a:solidFill>
              <a:schemeClr val="accent5"/>
            </a:solidFill>
            <a:prstDash val="solid"/>
            <a:miter lim="800000"/>
            <a:headEnd type="none" w="sm" len="sm"/>
            <a:tailEnd type="triangle" w="med" len="med"/>
          </a:ln>
        </p:spPr>
      </p:cxnSp>
      <p:grpSp>
        <p:nvGrpSpPr>
          <p:cNvPr id="210" name="Google Shape;210;p17"/>
          <p:cNvGrpSpPr/>
          <p:nvPr/>
        </p:nvGrpSpPr>
        <p:grpSpPr>
          <a:xfrm>
            <a:off x="8545702" y="5306378"/>
            <a:ext cx="967759" cy="596900"/>
            <a:chOff x="10381152" y="6238101"/>
            <a:chExt cx="967759" cy="596900"/>
          </a:xfrm>
        </p:grpSpPr>
        <p:sp>
          <p:nvSpPr>
            <p:cNvPr id="211" name="Google Shape;211;p17"/>
            <p:cNvSpPr/>
            <p:nvPr/>
          </p:nvSpPr>
          <p:spPr>
            <a:xfrm>
              <a:off x="10381152" y="6238101"/>
              <a:ext cx="83869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212" name="Google Shape;212;p17"/>
            <p:cNvSpPr/>
            <p:nvPr/>
          </p:nvSpPr>
          <p:spPr>
            <a:xfrm>
              <a:off x="10587933" y="6465669"/>
              <a:ext cx="76097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Car</a:t>
              </a:r>
              <a:endParaRPr sz="1800">
                <a:solidFill>
                  <a:schemeClr val="dk1"/>
                </a:solidFill>
                <a:latin typeface="Calibri"/>
                <a:ea typeface="Calibri"/>
                <a:cs typeface="Calibri"/>
                <a:sym typeface="Calibri"/>
              </a:endParaRPr>
            </a:p>
          </p:txBody>
        </p:sp>
      </p:grpSp>
      <p:sp>
        <p:nvSpPr>
          <p:cNvPr id="213" name="Google Shape;213;p17"/>
          <p:cNvSpPr/>
          <p:nvPr/>
        </p:nvSpPr>
        <p:spPr>
          <a:xfrm rot="5400000">
            <a:off x="-837495" y="2447437"/>
            <a:ext cx="2774437" cy="1040960"/>
          </a:xfrm>
          <a:prstGeom prst="chevron">
            <a:avLst>
              <a:gd name="adj"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txBox="1"/>
          <p:nvPr/>
        </p:nvSpPr>
        <p:spPr>
          <a:xfrm>
            <a:off x="29264" y="2101167"/>
            <a:ext cx="1040960" cy="173347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Arabic Classic</a:t>
            </a:r>
            <a:endParaRPr dirty="0"/>
          </a:p>
        </p:txBody>
      </p:sp>
      <p:sp>
        <p:nvSpPr>
          <p:cNvPr id="215" name="Google Shape;215;p17"/>
          <p:cNvSpPr/>
          <p:nvPr/>
        </p:nvSpPr>
        <p:spPr>
          <a:xfrm rot="5400000">
            <a:off x="-480087" y="3772810"/>
            <a:ext cx="2059621" cy="1040960"/>
          </a:xfrm>
          <a:prstGeom prst="chevron">
            <a:avLst>
              <a:gd name="adj" fmla="val 50000"/>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txBox="1"/>
          <p:nvPr/>
        </p:nvSpPr>
        <p:spPr>
          <a:xfrm>
            <a:off x="29255" y="3783950"/>
            <a:ext cx="1040960" cy="101866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MSA</a:t>
            </a:r>
            <a:endParaRPr/>
          </a:p>
        </p:txBody>
      </p:sp>
      <p:sp>
        <p:nvSpPr>
          <p:cNvPr id="217" name="Google Shape;217;p17"/>
          <p:cNvSpPr/>
          <p:nvPr/>
        </p:nvSpPr>
        <p:spPr>
          <a:xfrm rot="5400000">
            <a:off x="-422935" y="5236547"/>
            <a:ext cx="1945317" cy="1040960"/>
          </a:xfrm>
          <a:prstGeom prst="chevron">
            <a:avLst>
              <a:gd name="adj" fmla="val 50000"/>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txBox="1"/>
          <p:nvPr/>
        </p:nvSpPr>
        <p:spPr>
          <a:xfrm>
            <a:off x="29253" y="5304827"/>
            <a:ext cx="1040960" cy="90435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Darija</a:t>
            </a:r>
            <a:endParaRPr dirty="0"/>
          </a:p>
        </p:txBody>
      </p:sp>
      <p:pic>
        <p:nvPicPr>
          <p:cNvPr id="219" name="Google Shape;219;p17" descr="Car"/>
          <p:cNvPicPr preferRelativeResize="0"/>
          <p:nvPr/>
        </p:nvPicPr>
        <p:blipFill rotWithShape="1">
          <a:blip r:embed="rId4">
            <a:alphaModFix/>
          </a:blip>
          <a:srcRect/>
          <a:stretch/>
        </p:blipFill>
        <p:spPr>
          <a:xfrm>
            <a:off x="10259803" y="3866984"/>
            <a:ext cx="914400" cy="914400"/>
          </a:xfrm>
          <a:prstGeom prst="rect">
            <a:avLst/>
          </a:prstGeom>
          <a:noFill/>
          <a:ln>
            <a:noFill/>
          </a:ln>
        </p:spPr>
      </p:pic>
      <p:pic>
        <p:nvPicPr>
          <p:cNvPr id="220" name="Google Shape;220;p17" descr="Train"/>
          <p:cNvPicPr preferRelativeResize="0"/>
          <p:nvPr/>
        </p:nvPicPr>
        <p:blipFill rotWithShape="1">
          <a:blip r:embed="rId5">
            <a:alphaModFix/>
          </a:blip>
          <a:srcRect/>
          <a:stretch/>
        </p:blipFill>
        <p:spPr>
          <a:xfrm>
            <a:off x="1922623" y="3866984"/>
            <a:ext cx="914400" cy="914400"/>
          </a:xfrm>
          <a:prstGeom prst="rect">
            <a:avLst/>
          </a:prstGeom>
          <a:noFill/>
          <a:ln>
            <a:noFill/>
          </a:ln>
        </p:spPr>
      </p:pic>
      <p:sp>
        <p:nvSpPr>
          <p:cNvPr id="221" name="Google Shape;221;p17"/>
          <p:cNvSpPr/>
          <p:nvPr/>
        </p:nvSpPr>
        <p:spPr>
          <a:xfrm>
            <a:off x="4928607" y="3459051"/>
            <a:ext cx="2654531" cy="369332"/>
          </a:xfrm>
          <a:prstGeom prst="rect">
            <a:avLst/>
          </a:prstGeom>
          <a:solidFill>
            <a:schemeClr val="lt1"/>
          </a:solidFill>
          <a:ln w="381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rgbClr val="FF0000"/>
                </a:solidFill>
                <a:latin typeface="Arial"/>
                <a:ea typeface="Arial"/>
                <a:cs typeface="Arial"/>
                <a:sym typeface="Arial"/>
              </a:rPr>
              <a:t>Word Time Shifts</a:t>
            </a:r>
            <a:endParaRPr sz="1800" dirty="0">
              <a:solidFill>
                <a:srgbClr val="FF0000"/>
              </a:solidFill>
              <a:latin typeface="Calibri"/>
              <a:ea typeface="Calibri"/>
              <a:cs typeface="Calibri"/>
              <a:sym typeface="Calibri"/>
            </a:endParaRPr>
          </a:p>
        </p:txBody>
      </p:sp>
      <p:grpSp>
        <p:nvGrpSpPr>
          <p:cNvPr id="222" name="Google Shape;222;p17"/>
          <p:cNvGrpSpPr/>
          <p:nvPr/>
        </p:nvGrpSpPr>
        <p:grpSpPr>
          <a:xfrm>
            <a:off x="2336167" y="2700880"/>
            <a:ext cx="2956560" cy="619429"/>
            <a:chOff x="1600543" y="3455094"/>
            <a:chExt cx="2956560" cy="619429"/>
          </a:xfrm>
        </p:grpSpPr>
        <p:sp>
          <p:nvSpPr>
            <p:cNvPr id="223" name="Google Shape;223;p17"/>
            <p:cNvSpPr/>
            <p:nvPr/>
          </p:nvSpPr>
          <p:spPr>
            <a:xfrm>
              <a:off x="2177977" y="3455094"/>
              <a:ext cx="14954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qi</a:t>
              </a:r>
              <a:r>
                <a:rPr lang="en-US" sz="1800" dirty="0" err="1">
                  <a:solidFill>
                    <a:srgbClr val="0D0D0D"/>
                  </a:solidFill>
                  <a:latin typeface="Calibri"/>
                  <a:ea typeface="Calibri"/>
                  <a:cs typeface="Calibri"/>
                  <a:sym typeface="Calibri"/>
                </a:rPr>
                <a:t>Tar</a:t>
              </a:r>
              <a:r>
                <a:rPr lang="en-US" sz="1800" dirty="0">
                  <a:solidFill>
                    <a:schemeClr val="dk1"/>
                  </a:solidFill>
                  <a:latin typeface="Calibri"/>
                  <a:ea typeface="Calibri"/>
                  <a:cs typeface="Calibri"/>
                  <a:sym typeface="Calibri"/>
                </a:rPr>
                <a:t>/قطار</a:t>
              </a:r>
              <a:endParaRPr dirty="0"/>
            </a:p>
          </p:txBody>
        </p:sp>
        <p:sp>
          <p:nvSpPr>
            <p:cNvPr id="203" name="Google Shape;203;p17"/>
            <p:cNvSpPr/>
            <p:nvPr/>
          </p:nvSpPr>
          <p:spPr>
            <a:xfrm>
              <a:off x="1600543" y="3692240"/>
              <a:ext cx="2956560" cy="3822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venir"/>
                  <a:ea typeface="Avenir"/>
                  <a:cs typeface="Avenir"/>
                  <a:sym typeface="Avenir"/>
                </a:rPr>
                <a:t>Camel Walking in sequence</a:t>
              </a:r>
              <a:endParaRPr sz="1800" dirty="0">
                <a:solidFill>
                  <a:schemeClr val="dk1"/>
                </a:solidFill>
                <a:latin typeface="Calibri"/>
                <a:ea typeface="Calibri"/>
                <a:cs typeface="Calibri"/>
                <a:sym typeface="Calibri"/>
              </a:endParaRPr>
            </a:p>
          </p:txBody>
        </p:sp>
      </p:grpSp>
      <p:grpSp>
        <p:nvGrpSpPr>
          <p:cNvPr id="224" name="Google Shape;224;p17"/>
          <p:cNvGrpSpPr/>
          <p:nvPr/>
        </p:nvGrpSpPr>
        <p:grpSpPr>
          <a:xfrm>
            <a:off x="7471006" y="2666534"/>
            <a:ext cx="4242934" cy="762426"/>
            <a:chOff x="5099046" y="3459173"/>
            <a:chExt cx="3773133" cy="762426"/>
          </a:xfrm>
        </p:grpSpPr>
        <p:sp>
          <p:nvSpPr>
            <p:cNvPr id="225" name="Google Shape;225;p17"/>
            <p:cNvSpPr/>
            <p:nvPr/>
          </p:nvSpPr>
          <p:spPr>
            <a:xfrm>
              <a:off x="5378891" y="3459173"/>
              <a:ext cx="160672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sayya</a:t>
              </a:r>
              <a:r>
                <a:rPr lang="en-US" sz="1800" dirty="0" err="1">
                  <a:solidFill>
                    <a:srgbClr val="0D0D0D"/>
                  </a:solidFill>
                  <a:latin typeface="Calibri"/>
                  <a:ea typeface="Calibri"/>
                  <a:cs typeface="Calibri"/>
                  <a:sym typeface="Calibri"/>
                </a:rPr>
                <a:t>ːrat</a:t>
              </a:r>
              <a:r>
                <a:rPr lang="en-US" sz="1800" dirty="0">
                  <a:solidFill>
                    <a:schemeClr val="dk1"/>
                  </a:solidFill>
                  <a:latin typeface="Calibri"/>
                  <a:ea typeface="Calibri"/>
                  <a:cs typeface="Calibri"/>
                  <a:sym typeface="Calibri"/>
                </a:rPr>
                <a:t>/سيارة  </a:t>
              </a:r>
              <a:endParaRPr dirty="0"/>
            </a:p>
          </p:txBody>
        </p:sp>
        <p:sp>
          <p:nvSpPr>
            <p:cNvPr id="201" name="Google Shape;201;p17"/>
            <p:cNvSpPr/>
            <p:nvPr/>
          </p:nvSpPr>
          <p:spPr>
            <a:xfrm>
              <a:off x="5099046" y="3722795"/>
              <a:ext cx="3773133" cy="4988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venir"/>
                  <a:ea typeface="Avenir"/>
                  <a:cs typeface="Avenir"/>
                  <a:sym typeface="Avenir"/>
                </a:rPr>
                <a:t>Camel Walking in simultaneous</a:t>
              </a:r>
              <a:endParaRPr sz="1800" dirty="0">
                <a:solidFill>
                  <a:schemeClr val="dk1"/>
                </a:solidFill>
                <a:latin typeface="Calibri"/>
                <a:ea typeface="Calibri"/>
                <a:cs typeface="Calibri"/>
                <a:sym typeface="Calibri"/>
              </a:endParaRPr>
            </a:p>
          </p:txBody>
        </p:sp>
      </p:grpSp>
      <p:pic>
        <p:nvPicPr>
          <p:cNvPr id="226" name="Google Shape;226;p17"/>
          <p:cNvPicPr preferRelativeResize="0"/>
          <p:nvPr/>
        </p:nvPicPr>
        <p:blipFill rotWithShape="1">
          <a:blip r:embed="rId6">
            <a:alphaModFix/>
          </a:blip>
          <a:srcRect/>
          <a:stretch/>
        </p:blipFill>
        <p:spPr>
          <a:xfrm>
            <a:off x="7720823" y="1485765"/>
            <a:ext cx="2447799" cy="1202271"/>
          </a:xfrm>
          <a:prstGeom prst="rect">
            <a:avLst/>
          </a:prstGeom>
          <a:noFill/>
          <a:ln>
            <a:noFill/>
          </a:ln>
        </p:spPr>
      </p:pic>
      <p:sp>
        <p:nvSpPr>
          <p:cNvPr id="254" name="Google Shape;254;p17"/>
          <p:cNvSpPr/>
          <p:nvPr/>
        </p:nvSpPr>
        <p:spPr>
          <a:xfrm rot="-5400000">
            <a:off x="6881562" y="1922608"/>
            <a:ext cx="235350" cy="7800828"/>
          </a:xfrm>
          <a:prstGeom prst="leftBracket">
            <a:avLst>
              <a:gd name="adj" fmla="val 8333"/>
            </a:avLst>
          </a:prstGeom>
          <a:noFill/>
          <a:ln w="38100" cap="flat" cmpd="sng">
            <a:solidFill>
              <a:srgbClr val="BF9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BF9000"/>
              </a:solidFill>
              <a:latin typeface="Calibri"/>
              <a:ea typeface="Calibri"/>
              <a:cs typeface="Calibri"/>
              <a:sym typeface="Calibri"/>
            </a:endParaRPr>
          </a:p>
        </p:txBody>
      </p:sp>
      <p:grpSp>
        <p:nvGrpSpPr>
          <p:cNvPr id="255" name="Google Shape;255;p17"/>
          <p:cNvGrpSpPr/>
          <p:nvPr/>
        </p:nvGrpSpPr>
        <p:grpSpPr>
          <a:xfrm>
            <a:off x="3137888" y="4084394"/>
            <a:ext cx="1899981" cy="632174"/>
            <a:chOff x="6876564" y="3720236"/>
            <a:chExt cx="1899981" cy="632174"/>
          </a:xfrm>
        </p:grpSpPr>
        <p:sp>
          <p:nvSpPr>
            <p:cNvPr id="207" name="Google Shape;207;p17"/>
            <p:cNvSpPr/>
            <p:nvPr/>
          </p:nvSpPr>
          <p:spPr>
            <a:xfrm>
              <a:off x="7209908" y="3983078"/>
              <a:ext cx="73516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Avenir"/>
                  <a:ea typeface="Avenir"/>
                  <a:cs typeface="Avenir"/>
                  <a:sym typeface="Avenir"/>
                </a:rPr>
                <a:t>Train</a:t>
              </a:r>
              <a:endParaRPr sz="1800" dirty="0">
                <a:solidFill>
                  <a:schemeClr val="dk1"/>
                </a:solidFill>
                <a:latin typeface="Calibri"/>
                <a:ea typeface="Calibri"/>
                <a:cs typeface="Calibri"/>
                <a:sym typeface="Calibri"/>
              </a:endParaRPr>
            </a:p>
          </p:txBody>
        </p:sp>
        <p:sp>
          <p:nvSpPr>
            <p:cNvPr id="256" name="Google Shape;256;p17"/>
            <p:cNvSpPr/>
            <p:nvPr/>
          </p:nvSpPr>
          <p:spPr>
            <a:xfrm>
              <a:off x="6876564" y="3720236"/>
              <a:ext cx="189998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qi</a:t>
              </a:r>
              <a:r>
                <a:rPr lang="en-US" sz="1800" dirty="0" err="1">
                  <a:solidFill>
                    <a:srgbClr val="0D0D0D"/>
                  </a:solidFill>
                  <a:latin typeface="Calibri"/>
                  <a:ea typeface="Calibri"/>
                  <a:cs typeface="Calibri"/>
                  <a:sym typeface="Calibri"/>
                </a:rPr>
                <a:t>Tar</a:t>
              </a:r>
              <a:r>
                <a:rPr lang="en-US" sz="1800" dirty="0">
                  <a:solidFill>
                    <a:schemeClr val="dk1"/>
                  </a:solidFill>
                  <a:latin typeface="Calibri"/>
                  <a:ea typeface="Calibri"/>
                  <a:cs typeface="Calibri"/>
                  <a:sym typeface="Calibri"/>
                </a:rPr>
                <a:t>/قطار</a:t>
              </a:r>
              <a:endParaRPr dirty="0"/>
            </a:p>
          </p:txBody>
        </p:sp>
      </p:grpSp>
      <p:grpSp>
        <p:nvGrpSpPr>
          <p:cNvPr id="257" name="Google Shape;257;p17"/>
          <p:cNvGrpSpPr/>
          <p:nvPr/>
        </p:nvGrpSpPr>
        <p:grpSpPr>
          <a:xfrm>
            <a:off x="3176904" y="5290635"/>
            <a:ext cx="1323824" cy="627947"/>
            <a:chOff x="6915580" y="4926477"/>
            <a:chExt cx="1323824" cy="627947"/>
          </a:xfrm>
        </p:grpSpPr>
        <p:grpSp>
          <p:nvGrpSpPr>
            <p:cNvPr id="258" name="Google Shape;258;p17"/>
            <p:cNvGrpSpPr/>
            <p:nvPr/>
          </p:nvGrpSpPr>
          <p:grpSpPr>
            <a:xfrm>
              <a:off x="7185023" y="4926477"/>
              <a:ext cx="924615" cy="627947"/>
              <a:chOff x="7272565" y="6230053"/>
              <a:chExt cx="924615" cy="627947"/>
            </a:xfrm>
          </p:grpSpPr>
          <p:sp>
            <p:nvSpPr>
              <p:cNvPr id="259" name="Google Shape;259;p17"/>
              <p:cNvSpPr/>
              <p:nvPr/>
            </p:nvSpPr>
            <p:spPr>
              <a:xfrm>
                <a:off x="7315414" y="6230053"/>
                <a:ext cx="5229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260" name="Google Shape;260;p17"/>
              <p:cNvSpPr/>
              <p:nvPr/>
            </p:nvSpPr>
            <p:spPr>
              <a:xfrm>
                <a:off x="7272565" y="6488668"/>
                <a:ext cx="92461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venir"/>
                    <a:ea typeface="Avenir"/>
                    <a:cs typeface="Avenir"/>
                    <a:sym typeface="Avenir"/>
                  </a:rPr>
                  <a:t>Train</a:t>
                </a:r>
                <a:endParaRPr sz="1800">
                  <a:solidFill>
                    <a:schemeClr val="dk1"/>
                  </a:solidFill>
                  <a:latin typeface="Calibri"/>
                  <a:ea typeface="Calibri"/>
                  <a:cs typeface="Calibri"/>
                  <a:sym typeface="Calibri"/>
                </a:endParaRPr>
              </a:p>
            </p:txBody>
          </p:sp>
        </p:grpSp>
        <p:sp>
          <p:nvSpPr>
            <p:cNvPr id="261" name="Google Shape;261;p17"/>
            <p:cNvSpPr/>
            <p:nvPr/>
          </p:nvSpPr>
          <p:spPr>
            <a:xfrm>
              <a:off x="6915580" y="4949548"/>
              <a:ext cx="13238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/tora</a:t>
              </a:r>
              <a:r>
                <a:rPr lang="en-US" sz="1800">
                  <a:solidFill>
                    <a:srgbClr val="0D0D0D"/>
                  </a:solidFill>
                  <a:latin typeface="Calibri"/>
                  <a:ea typeface="Calibri"/>
                  <a:cs typeface="Calibri"/>
                  <a:sym typeface="Calibri"/>
                </a:rPr>
                <a:t>ːn</a:t>
              </a:r>
              <a:r>
                <a:rPr lang="en-US" sz="1800">
                  <a:solidFill>
                    <a:schemeClr val="dk1"/>
                  </a:solidFill>
                  <a:latin typeface="Calibri"/>
                  <a:ea typeface="Calibri"/>
                  <a:cs typeface="Calibri"/>
                  <a:sym typeface="Calibri"/>
                </a:rPr>
                <a:t>/ تران</a:t>
              </a:r>
              <a:endParaRPr/>
            </a:p>
          </p:txBody>
        </p:sp>
      </p:grpSp>
      <p:sp>
        <p:nvSpPr>
          <p:cNvPr id="262" name="Google Shape;262;p17"/>
          <p:cNvSpPr/>
          <p:nvPr/>
        </p:nvSpPr>
        <p:spPr>
          <a:xfrm>
            <a:off x="7911307" y="4024238"/>
            <a:ext cx="208670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sayya</a:t>
            </a:r>
            <a:r>
              <a:rPr lang="en-US" sz="1800" dirty="0" err="1">
                <a:solidFill>
                  <a:srgbClr val="0D0D0D"/>
                </a:solidFill>
                <a:latin typeface="Calibri"/>
                <a:ea typeface="Calibri"/>
                <a:cs typeface="Calibri"/>
                <a:sym typeface="Calibri"/>
              </a:rPr>
              <a:t>ːrat</a:t>
            </a:r>
            <a:r>
              <a:rPr lang="en-US" sz="1800" dirty="0">
                <a:solidFill>
                  <a:schemeClr val="dk1"/>
                </a:solidFill>
                <a:latin typeface="Calibri"/>
                <a:ea typeface="Calibri"/>
                <a:cs typeface="Calibri"/>
                <a:sym typeface="Calibri"/>
              </a:rPr>
              <a:t>/سيارة  </a:t>
            </a:r>
            <a:endParaRPr dirty="0"/>
          </a:p>
        </p:txBody>
      </p:sp>
      <p:sp>
        <p:nvSpPr>
          <p:cNvPr id="263" name="Google Shape;263;p17"/>
          <p:cNvSpPr/>
          <p:nvPr/>
        </p:nvSpPr>
        <p:spPr>
          <a:xfrm>
            <a:off x="6607419" y="5276287"/>
            <a:ext cx="223170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r>
              <a:rPr lang="en-US" sz="1800" dirty="0" err="1">
                <a:solidFill>
                  <a:srgbClr val="0D0D0D"/>
                </a:solidFill>
                <a:latin typeface="Calibri"/>
                <a:ea typeface="Calibri"/>
                <a:cs typeface="Calibri"/>
                <a:sym typeface="Calibri"/>
              </a:rPr>
              <a:t>Tuːmuːbiːɫ</a:t>
            </a:r>
            <a:r>
              <a:rPr lang="en-US" sz="1800" dirty="0">
                <a:solidFill>
                  <a:schemeClr val="dk1"/>
                </a:solidFill>
                <a:latin typeface="Calibri"/>
                <a:ea typeface="Calibri"/>
                <a:cs typeface="Calibri"/>
                <a:sym typeface="Calibri"/>
              </a:rPr>
              <a:t>/  طوموبيل</a:t>
            </a:r>
            <a:endParaRPr dirty="0"/>
          </a:p>
        </p:txBody>
      </p:sp>
      <p:sp>
        <p:nvSpPr>
          <p:cNvPr id="264" name="Google Shape;264;p17"/>
          <p:cNvSpPr/>
          <p:nvPr/>
        </p:nvSpPr>
        <p:spPr>
          <a:xfrm>
            <a:off x="206062" y="218942"/>
            <a:ext cx="5079170" cy="58573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Arabic Language &amp; Darija dialect</a:t>
            </a:r>
            <a:endParaRPr dirty="0"/>
          </a:p>
        </p:txBody>
      </p:sp>
      <p:sp>
        <p:nvSpPr>
          <p:cNvPr id="265" name="Google Shape;265;p17"/>
          <p:cNvSpPr/>
          <p:nvPr/>
        </p:nvSpPr>
        <p:spPr>
          <a:xfrm>
            <a:off x="11323730" y="6227472"/>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68" name="Google Shape;262;p17">
            <a:extLst>
              <a:ext uri="{FF2B5EF4-FFF2-40B4-BE49-F238E27FC236}">
                <a16:creationId xmlns:a16="http://schemas.microsoft.com/office/drawing/2014/main" id="{D3CCAC47-6F8F-4C6D-8AA9-C73FBE89EA7A}"/>
              </a:ext>
            </a:extLst>
          </p:cNvPr>
          <p:cNvSpPr/>
          <p:nvPr/>
        </p:nvSpPr>
        <p:spPr>
          <a:xfrm>
            <a:off x="9132972" y="5307286"/>
            <a:ext cx="208670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r>
              <a:rPr lang="en-US" sz="1800" dirty="0" err="1">
                <a:solidFill>
                  <a:schemeClr val="dk1"/>
                </a:solidFill>
                <a:latin typeface="Calibri"/>
                <a:ea typeface="Calibri"/>
                <a:cs typeface="Calibri"/>
                <a:sym typeface="Calibri"/>
              </a:rPr>
              <a:t>sayya</a:t>
            </a:r>
            <a:r>
              <a:rPr lang="en-US" sz="1800" dirty="0" err="1">
                <a:solidFill>
                  <a:srgbClr val="0D0D0D"/>
                </a:solidFill>
                <a:latin typeface="Calibri"/>
                <a:ea typeface="Calibri"/>
                <a:cs typeface="Calibri"/>
                <a:sym typeface="Calibri"/>
              </a:rPr>
              <a:t>ːrat</a:t>
            </a:r>
            <a:r>
              <a:rPr lang="en-US" sz="1800" dirty="0">
                <a:solidFill>
                  <a:schemeClr val="dk1"/>
                </a:solidFill>
                <a:latin typeface="Calibri"/>
                <a:ea typeface="Calibri"/>
                <a:cs typeface="Calibri"/>
                <a:sym typeface="Calibri"/>
              </a:rPr>
              <a:t>/سيارة  </a:t>
            </a:r>
            <a:endParaRPr dirty="0"/>
          </a:p>
        </p:txBody>
      </p:sp>
      <p:cxnSp>
        <p:nvCxnSpPr>
          <p:cNvPr id="69" name="Google Shape;209;p17">
            <a:extLst>
              <a:ext uri="{FF2B5EF4-FFF2-40B4-BE49-F238E27FC236}">
                <a16:creationId xmlns:a16="http://schemas.microsoft.com/office/drawing/2014/main" id="{B1CAE8AC-28BD-4630-823F-914571D86965}"/>
              </a:ext>
            </a:extLst>
          </p:cNvPr>
          <p:cNvCxnSpPr>
            <a:cxnSpLocks/>
            <a:stCxn id="205" idx="2"/>
            <a:endCxn id="263" idx="0"/>
          </p:cNvCxnSpPr>
          <p:nvPr/>
        </p:nvCxnSpPr>
        <p:spPr>
          <a:xfrm flipH="1">
            <a:off x="7723274" y="4621027"/>
            <a:ext cx="1300073" cy="655260"/>
          </a:xfrm>
          <a:prstGeom prst="straightConnector1">
            <a:avLst/>
          </a:prstGeom>
          <a:noFill/>
          <a:ln w="34925" cap="flat" cmpd="sng">
            <a:solidFill>
              <a:schemeClr val="accent5"/>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9"/>
                                        </p:tgtEl>
                                        <p:attrNameLst>
                                          <p:attrName>style.visibility</p:attrName>
                                        </p:attrNameLst>
                                      </p:cBhvr>
                                      <p:to>
                                        <p:strVal val="visible"/>
                                      </p:to>
                                    </p:set>
                                    <p:animEffect transition="in" filter="fade">
                                      <p:cBhvr>
                                        <p:cTn id="61" dur="500"/>
                                        <p:tgtEl>
                                          <p:spTgt spid="20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par>
                                <p:cTn id="65" presetID="10" presetClass="entr" presetSubtype="0" fill="hold" nodeType="withEffect">
                                  <p:stCondLst>
                                    <p:cond delay="0"/>
                                  </p:stCondLst>
                                  <p:childTnLst>
                                    <p:set>
                                      <p:cBhvr>
                                        <p:cTn id="66" dur="1" fill="hold">
                                          <p:stCondLst>
                                            <p:cond delay="0"/>
                                          </p:stCondLst>
                                        </p:cTn>
                                        <p:tgtEl>
                                          <p:spTgt spid="210"/>
                                        </p:tgtEl>
                                        <p:attrNameLst>
                                          <p:attrName>style.visibility</p:attrName>
                                        </p:attrNameLst>
                                      </p:cBhvr>
                                      <p:to>
                                        <p:strVal val="visible"/>
                                      </p:to>
                                    </p:set>
                                    <p:animEffect transition="in" filter="fade">
                                      <p:cBhvr>
                                        <p:cTn id="67" dur="500"/>
                                        <p:tgtEl>
                                          <p:spTgt spid="2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4"/>
                                        </p:tgtEl>
                                        <p:attrNameLst>
                                          <p:attrName>style.visibility</p:attrName>
                                        </p:attrNameLst>
                                      </p:cBhvr>
                                      <p:to>
                                        <p:strVal val="visible"/>
                                      </p:to>
                                    </p:set>
                                    <p:animEffect transition="in" filter="fade">
                                      <p:cBhvr>
                                        <p:cTn id="72" dur="500"/>
                                        <p:tgtEl>
                                          <p:spTgt spid="25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21"/>
                                        </p:tgtEl>
                                        <p:attrNameLst>
                                          <p:attrName>style.visibility</p:attrName>
                                        </p:attrNameLst>
                                      </p:cBhvr>
                                      <p:to>
                                        <p:strVal val="visible"/>
                                      </p:to>
                                    </p:set>
                                    <p:animEffect transition="in" filter="fade">
                                      <p:cBhvr>
                                        <p:cTn id="77" dur="500"/>
                                        <p:tgtEl>
                                          <p:spTgt spid="2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8"/>
                                        </p:tgtEl>
                                        <p:attrNameLst>
                                          <p:attrName>style.visibility</p:attrName>
                                        </p:attrNameLst>
                                      </p:cBhvr>
                                      <p:to>
                                        <p:strVal val="visible"/>
                                      </p:to>
                                    </p:set>
                                    <p:animEffect transition="in" filter="fade">
                                      <p:cBhvr>
                                        <p:cTn id="80"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p:bldP spid="208" grpId="0" animBg="1"/>
      <p:bldP spid="213" grpId="0" animBg="1"/>
      <p:bldP spid="214" grpId="0"/>
      <p:bldP spid="215" grpId="0" animBg="1"/>
      <p:bldP spid="216" grpId="0"/>
      <p:bldP spid="217" grpId="0" animBg="1"/>
      <p:bldP spid="218" grpId="0"/>
      <p:bldP spid="221" grpId="0" animBg="1"/>
      <p:bldP spid="254" grpId="0" animBg="1"/>
      <p:bldP spid="262" grpId="0"/>
      <p:bldP spid="263"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18"/>
          <p:cNvPicPr preferRelativeResize="0"/>
          <p:nvPr/>
        </p:nvPicPr>
        <p:blipFill rotWithShape="1">
          <a:blip r:embed="rId3">
            <a:alphaModFix/>
          </a:blip>
          <a:srcRect/>
          <a:stretch/>
        </p:blipFill>
        <p:spPr>
          <a:xfrm>
            <a:off x="-1318736" y="1178916"/>
            <a:ext cx="9376616" cy="4899738"/>
          </a:xfrm>
          <a:prstGeom prst="rect">
            <a:avLst/>
          </a:prstGeom>
          <a:noFill/>
          <a:ln>
            <a:noFill/>
          </a:ln>
        </p:spPr>
      </p:pic>
      <p:sp>
        <p:nvSpPr>
          <p:cNvPr id="272" name="Google Shape;272;p18"/>
          <p:cNvSpPr/>
          <p:nvPr/>
        </p:nvSpPr>
        <p:spPr>
          <a:xfrm>
            <a:off x="7769816" y="4798105"/>
            <a:ext cx="4422184"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Article de reference: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Tachicart, Ridouane, Karim Bouzoubaa, and Hamid Jaafar. 2016. “Lexical differences and similarities between moroccan dialect and Arabic”. </a:t>
            </a:r>
            <a:endParaRPr/>
          </a:p>
        </p:txBody>
      </p:sp>
      <p:sp>
        <p:nvSpPr>
          <p:cNvPr id="273" name="Google Shape;273;p18"/>
          <p:cNvSpPr/>
          <p:nvPr/>
        </p:nvSpPr>
        <p:spPr>
          <a:xfrm>
            <a:off x="206062" y="218942"/>
            <a:ext cx="5079170" cy="58573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Arabic Language &amp; Darija dialect</a:t>
            </a:r>
            <a:endParaRPr dirty="0"/>
          </a:p>
        </p:txBody>
      </p:sp>
      <p:sp>
        <p:nvSpPr>
          <p:cNvPr id="274" name="Google Shape;274;p18"/>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2"/>
                                        </p:tgtEl>
                                        <p:attrNameLst>
                                          <p:attrName>style.visibility</p:attrName>
                                        </p:attrNameLst>
                                      </p:cBhvr>
                                      <p:to>
                                        <p:strVal val="visible"/>
                                      </p:to>
                                    </p:set>
                                    <p:animEffect transition="in" filter="fade">
                                      <p:cBhvr>
                                        <p:cTn id="12"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p:nvPr/>
        </p:nvSpPr>
        <p:spPr>
          <a:xfrm>
            <a:off x="5433724" y="1606421"/>
            <a:ext cx="6547104" cy="1433291"/>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19" name="Google Shape;319;p20"/>
          <p:cNvSpPr/>
          <p:nvPr/>
        </p:nvSpPr>
        <p:spPr>
          <a:xfrm>
            <a:off x="5433724" y="3343087"/>
            <a:ext cx="6547104" cy="1342967"/>
          </a:xfrm>
          <a:prstGeom prst="rect">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0" name="Google Shape;320;p20"/>
          <p:cNvSpPr/>
          <p:nvPr/>
        </p:nvSpPr>
        <p:spPr>
          <a:xfrm>
            <a:off x="5433724" y="4937352"/>
            <a:ext cx="6547104" cy="1189910"/>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1" name="Google Shape;321;p20"/>
          <p:cNvSpPr/>
          <p:nvPr/>
        </p:nvSpPr>
        <p:spPr>
          <a:xfrm>
            <a:off x="5817972" y="5795804"/>
            <a:ext cx="1459141" cy="262154"/>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Root</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2" name="Google Shape;322;p20"/>
          <p:cNvSpPr/>
          <p:nvPr/>
        </p:nvSpPr>
        <p:spPr>
          <a:xfrm>
            <a:off x="10108568" y="5795804"/>
            <a:ext cx="1459141" cy="262154"/>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Vocalic</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3" name="Google Shape;323;p20"/>
          <p:cNvSpPr/>
          <p:nvPr/>
        </p:nvSpPr>
        <p:spPr>
          <a:xfrm>
            <a:off x="7628526" y="5491687"/>
            <a:ext cx="1980735" cy="262154"/>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Pattern</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4" name="Google Shape;324;p20"/>
          <p:cNvSpPr/>
          <p:nvPr/>
        </p:nvSpPr>
        <p:spPr>
          <a:xfrm>
            <a:off x="7628526" y="5090192"/>
            <a:ext cx="1980735" cy="262154"/>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Alteration Rules</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5" name="Google Shape;325;p20"/>
          <p:cNvSpPr/>
          <p:nvPr/>
        </p:nvSpPr>
        <p:spPr>
          <a:xfrm>
            <a:off x="5648440" y="4246498"/>
            <a:ext cx="2360943" cy="371105"/>
          </a:xfrm>
          <a:prstGeom prst="rect">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Verbal Lemma</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6" name="Google Shape;326;p20"/>
          <p:cNvSpPr/>
          <p:nvPr/>
        </p:nvSpPr>
        <p:spPr>
          <a:xfrm>
            <a:off x="9048448" y="4216566"/>
            <a:ext cx="2574484" cy="371105"/>
          </a:xfrm>
          <a:prstGeom prst="rect">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Nominal Lemma</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7" name="Google Shape;327;p20"/>
          <p:cNvSpPr/>
          <p:nvPr/>
        </p:nvSpPr>
        <p:spPr>
          <a:xfrm>
            <a:off x="7606654" y="3807856"/>
            <a:ext cx="2084423" cy="330377"/>
          </a:xfrm>
          <a:prstGeom prst="rect">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Inflection Affixes</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8" name="Google Shape;328;p20"/>
          <p:cNvSpPr/>
          <p:nvPr/>
        </p:nvSpPr>
        <p:spPr>
          <a:xfrm>
            <a:off x="5565318" y="2442150"/>
            <a:ext cx="2523605" cy="447533"/>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Verbal Inflected Form</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29" name="Google Shape;329;p20"/>
          <p:cNvSpPr/>
          <p:nvPr/>
        </p:nvSpPr>
        <p:spPr>
          <a:xfrm>
            <a:off x="7616730" y="2057963"/>
            <a:ext cx="1980736" cy="262154"/>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panose="020F0502020204030204" pitchFamily="34" charset="0"/>
                <a:ea typeface="Times New Roman"/>
                <a:cs typeface="Calibri" panose="020F0502020204030204" pitchFamily="34" charset="0"/>
                <a:sym typeface="Times New Roman"/>
              </a:rPr>
              <a:t>Clitics</a:t>
            </a:r>
            <a:endParaRPr sz="1800" dirty="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30" name="Google Shape;330;p20"/>
          <p:cNvSpPr/>
          <p:nvPr/>
        </p:nvSpPr>
        <p:spPr>
          <a:xfrm>
            <a:off x="7616732" y="1673777"/>
            <a:ext cx="1980734" cy="262154"/>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Alteration Rules</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31" name="Google Shape;331;p20"/>
          <p:cNvSpPr/>
          <p:nvPr/>
        </p:nvSpPr>
        <p:spPr>
          <a:xfrm>
            <a:off x="6894157" y="373267"/>
            <a:ext cx="3260863" cy="388887"/>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Surface realisation</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32" name="Google Shape;332;p20"/>
          <p:cNvSpPr/>
          <p:nvPr/>
        </p:nvSpPr>
        <p:spPr>
          <a:xfrm>
            <a:off x="7606655" y="3385459"/>
            <a:ext cx="1980735" cy="262154"/>
          </a:xfrm>
          <a:prstGeom prst="rect">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Alteration Rules</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sp>
        <p:nvSpPr>
          <p:cNvPr id="333" name="Google Shape;333;p20"/>
          <p:cNvSpPr/>
          <p:nvPr/>
        </p:nvSpPr>
        <p:spPr>
          <a:xfrm>
            <a:off x="9048448" y="2466984"/>
            <a:ext cx="2689070" cy="424323"/>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pitchFamily="34" charset="0"/>
                <a:ea typeface="Times New Roman"/>
                <a:cs typeface="Calibri" panose="020F0502020204030204" pitchFamily="34" charset="0"/>
                <a:sym typeface="Times New Roman"/>
              </a:rPr>
              <a:t>Nominal Inflected Form</a:t>
            </a:r>
            <a:endParaRPr sz="1800">
              <a:solidFill>
                <a:schemeClr val="dk1"/>
              </a:solidFill>
              <a:latin typeface="Calibri" panose="020F0502020204030204" pitchFamily="34" charset="0"/>
              <a:ea typeface="Times New Roman"/>
              <a:cs typeface="Calibri" panose="020F0502020204030204" pitchFamily="34" charset="0"/>
              <a:sym typeface="Times New Roman"/>
            </a:endParaRPr>
          </a:p>
        </p:txBody>
      </p:sp>
      <p:cxnSp>
        <p:nvCxnSpPr>
          <p:cNvPr id="334" name="Google Shape;334;p20"/>
          <p:cNvCxnSpPr>
            <a:stCxn id="320" idx="0"/>
          </p:cNvCxnSpPr>
          <p:nvPr/>
        </p:nvCxnSpPr>
        <p:spPr>
          <a:xfrm flipH="1" flipV="1">
            <a:off x="6719176" y="4656852"/>
            <a:ext cx="1988100" cy="280500"/>
          </a:xfrm>
          <a:prstGeom prst="straightConnector1">
            <a:avLst/>
          </a:prstGeom>
          <a:solidFill>
            <a:schemeClr val="lt1"/>
          </a:solidFill>
          <a:ln w="28575" cap="flat" cmpd="sng">
            <a:solidFill>
              <a:schemeClr val="accent1"/>
            </a:solidFill>
            <a:prstDash val="solid"/>
            <a:miter lim="800000"/>
            <a:headEnd type="none" w="sm" len="sm"/>
            <a:tailEnd type="triangle" w="med" len="med"/>
          </a:ln>
        </p:spPr>
      </p:cxnSp>
      <p:cxnSp>
        <p:nvCxnSpPr>
          <p:cNvPr id="335" name="Google Shape;335;p20"/>
          <p:cNvCxnSpPr>
            <a:stCxn id="320" idx="0"/>
          </p:cNvCxnSpPr>
          <p:nvPr/>
        </p:nvCxnSpPr>
        <p:spPr>
          <a:xfrm flipV="1">
            <a:off x="8707276" y="4668852"/>
            <a:ext cx="1510800" cy="268500"/>
          </a:xfrm>
          <a:prstGeom prst="straightConnector1">
            <a:avLst/>
          </a:prstGeom>
          <a:solidFill>
            <a:schemeClr val="lt1"/>
          </a:solidFill>
          <a:ln w="28575" cap="flat" cmpd="sng">
            <a:solidFill>
              <a:schemeClr val="accent1"/>
            </a:solidFill>
            <a:prstDash val="solid"/>
            <a:miter lim="800000"/>
            <a:headEnd type="none" w="sm" len="sm"/>
            <a:tailEnd type="triangle" w="med" len="med"/>
          </a:ln>
        </p:spPr>
      </p:cxnSp>
      <p:cxnSp>
        <p:nvCxnSpPr>
          <p:cNvPr id="336" name="Google Shape;336;p20"/>
          <p:cNvCxnSpPr>
            <a:stCxn id="319" idx="0"/>
            <a:endCxn id="328" idx="2"/>
          </p:cNvCxnSpPr>
          <p:nvPr/>
        </p:nvCxnSpPr>
        <p:spPr>
          <a:xfrm flipH="1" flipV="1">
            <a:off x="6827121" y="2889683"/>
            <a:ext cx="1880155" cy="453404"/>
          </a:xfrm>
          <a:prstGeom prst="straightConnector1">
            <a:avLst/>
          </a:prstGeom>
          <a:solidFill>
            <a:schemeClr val="lt1"/>
          </a:solidFill>
          <a:ln w="28575" cap="flat" cmpd="sng">
            <a:solidFill>
              <a:schemeClr val="accent6"/>
            </a:solidFill>
            <a:prstDash val="solid"/>
            <a:miter lim="800000"/>
            <a:headEnd type="none" w="sm" len="sm"/>
            <a:tailEnd type="triangle" w="med" len="med"/>
          </a:ln>
        </p:spPr>
      </p:cxnSp>
      <p:cxnSp>
        <p:nvCxnSpPr>
          <p:cNvPr id="337" name="Google Shape;337;p20"/>
          <p:cNvCxnSpPr>
            <a:stCxn id="319" idx="0"/>
            <a:endCxn id="333" idx="2"/>
          </p:cNvCxnSpPr>
          <p:nvPr/>
        </p:nvCxnSpPr>
        <p:spPr>
          <a:xfrm flipV="1">
            <a:off x="8707276" y="2891307"/>
            <a:ext cx="1685707" cy="451780"/>
          </a:xfrm>
          <a:prstGeom prst="straightConnector1">
            <a:avLst/>
          </a:prstGeom>
          <a:solidFill>
            <a:schemeClr val="lt1"/>
          </a:solidFill>
          <a:ln w="28575" cap="flat" cmpd="sng">
            <a:solidFill>
              <a:schemeClr val="accent6"/>
            </a:solidFill>
            <a:prstDash val="solid"/>
            <a:miter lim="800000"/>
            <a:headEnd type="none" w="sm" len="sm"/>
            <a:tailEnd type="triangle" w="med" len="med"/>
          </a:ln>
        </p:spPr>
      </p:cxnSp>
      <p:cxnSp>
        <p:nvCxnSpPr>
          <p:cNvPr id="338" name="Google Shape;338;p20"/>
          <p:cNvCxnSpPr>
            <a:stCxn id="325" idx="0"/>
          </p:cNvCxnSpPr>
          <p:nvPr/>
        </p:nvCxnSpPr>
        <p:spPr>
          <a:xfrm rot="5400000" flipH="1" flipV="1">
            <a:off x="6868062" y="3486448"/>
            <a:ext cx="720900" cy="799200"/>
          </a:xfrm>
          <a:prstGeom prst="curvedConnector2">
            <a:avLst/>
          </a:prstGeom>
          <a:solidFill>
            <a:schemeClr val="lt1"/>
          </a:solidFill>
          <a:ln w="28575" cap="flat" cmpd="sng">
            <a:solidFill>
              <a:schemeClr val="accent6"/>
            </a:solidFill>
            <a:prstDash val="solid"/>
            <a:miter lim="800000"/>
            <a:headEnd type="none" w="sm" len="sm"/>
            <a:tailEnd type="triangle" w="med" len="med"/>
          </a:ln>
        </p:spPr>
      </p:cxnSp>
      <p:cxnSp>
        <p:nvCxnSpPr>
          <p:cNvPr id="339" name="Google Shape;339;p20"/>
          <p:cNvCxnSpPr>
            <a:stCxn id="325" idx="0"/>
            <a:endCxn id="327" idx="1"/>
          </p:cNvCxnSpPr>
          <p:nvPr/>
        </p:nvCxnSpPr>
        <p:spPr>
          <a:xfrm rot="5400000" flipH="1" flipV="1">
            <a:off x="7081057" y="3720901"/>
            <a:ext cx="273453" cy="777742"/>
          </a:xfrm>
          <a:prstGeom prst="curvedConnector2">
            <a:avLst/>
          </a:prstGeom>
          <a:solidFill>
            <a:schemeClr val="lt1"/>
          </a:solidFill>
          <a:ln w="28575" cap="flat" cmpd="sng">
            <a:solidFill>
              <a:schemeClr val="accent6"/>
            </a:solidFill>
            <a:prstDash val="solid"/>
            <a:miter lim="800000"/>
            <a:headEnd type="none" w="sm" len="sm"/>
            <a:tailEnd type="triangle" w="med" len="med"/>
          </a:ln>
        </p:spPr>
      </p:cxnSp>
      <p:cxnSp>
        <p:nvCxnSpPr>
          <p:cNvPr id="340" name="Google Shape;340;p20"/>
          <p:cNvCxnSpPr>
            <a:stCxn id="326" idx="0"/>
            <a:endCxn id="327" idx="3"/>
          </p:cNvCxnSpPr>
          <p:nvPr/>
        </p:nvCxnSpPr>
        <p:spPr>
          <a:xfrm rot="16200000" flipV="1">
            <a:off x="9891624" y="3772499"/>
            <a:ext cx="243521" cy="644613"/>
          </a:xfrm>
          <a:prstGeom prst="curvedConnector2">
            <a:avLst/>
          </a:prstGeom>
          <a:solidFill>
            <a:schemeClr val="lt1"/>
          </a:solidFill>
          <a:ln w="28575" cap="flat" cmpd="sng">
            <a:solidFill>
              <a:schemeClr val="accent6"/>
            </a:solidFill>
            <a:prstDash val="solid"/>
            <a:miter lim="800000"/>
            <a:headEnd type="none" w="sm" len="sm"/>
            <a:tailEnd type="triangle" w="med" len="med"/>
          </a:ln>
        </p:spPr>
      </p:cxnSp>
      <p:cxnSp>
        <p:nvCxnSpPr>
          <p:cNvPr id="341" name="Google Shape;341;p20"/>
          <p:cNvCxnSpPr>
            <a:stCxn id="326" idx="0"/>
            <a:endCxn id="332" idx="3"/>
          </p:cNvCxnSpPr>
          <p:nvPr/>
        </p:nvCxnSpPr>
        <p:spPr>
          <a:xfrm rot="16200000" flipV="1">
            <a:off x="9611525" y="3492401"/>
            <a:ext cx="700030" cy="748300"/>
          </a:xfrm>
          <a:prstGeom prst="curvedConnector2">
            <a:avLst/>
          </a:prstGeom>
          <a:solidFill>
            <a:schemeClr val="lt1"/>
          </a:solidFill>
          <a:ln w="28575" cap="flat" cmpd="sng">
            <a:solidFill>
              <a:schemeClr val="accent6"/>
            </a:solidFill>
            <a:prstDash val="solid"/>
            <a:miter lim="800000"/>
            <a:headEnd type="none" w="sm" len="sm"/>
            <a:tailEnd type="triangle" w="med" len="med"/>
          </a:ln>
        </p:spPr>
      </p:cxnSp>
      <p:cxnSp>
        <p:nvCxnSpPr>
          <p:cNvPr id="342" name="Google Shape;342;p20"/>
          <p:cNvCxnSpPr>
            <a:stCxn id="328" idx="0"/>
          </p:cNvCxnSpPr>
          <p:nvPr/>
        </p:nvCxnSpPr>
        <p:spPr>
          <a:xfrm rot="5400000" flipH="1" flipV="1">
            <a:off x="6921824" y="1757347"/>
            <a:ext cx="590100" cy="779506"/>
          </a:xfrm>
          <a:prstGeom prst="curvedConnector2">
            <a:avLst/>
          </a:prstGeom>
          <a:solidFill>
            <a:schemeClr val="lt1"/>
          </a:solidFill>
          <a:ln w="28575" cap="flat" cmpd="sng">
            <a:solidFill>
              <a:schemeClr val="accent2"/>
            </a:solidFill>
            <a:prstDash val="solid"/>
            <a:miter lim="800000"/>
            <a:headEnd type="none" w="sm" len="sm"/>
            <a:tailEnd type="triangle" w="med" len="med"/>
          </a:ln>
        </p:spPr>
      </p:cxnSp>
      <p:cxnSp>
        <p:nvCxnSpPr>
          <p:cNvPr id="343" name="Google Shape;343;p20"/>
          <p:cNvCxnSpPr>
            <a:stCxn id="328" idx="0"/>
          </p:cNvCxnSpPr>
          <p:nvPr/>
        </p:nvCxnSpPr>
        <p:spPr>
          <a:xfrm rot="5400000" flipH="1" flipV="1">
            <a:off x="7097024" y="1901047"/>
            <a:ext cx="271200" cy="811006"/>
          </a:xfrm>
          <a:prstGeom prst="curvedConnector2">
            <a:avLst/>
          </a:prstGeom>
          <a:solidFill>
            <a:schemeClr val="lt1"/>
          </a:solidFill>
          <a:ln w="28575" cap="flat" cmpd="sng">
            <a:solidFill>
              <a:schemeClr val="accent2"/>
            </a:solidFill>
            <a:prstDash val="solid"/>
            <a:miter lim="800000"/>
            <a:headEnd type="none" w="sm" len="sm"/>
            <a:tailEnd type="triangle" w="med" len="med"/>
          </a:ln>
        </p:spPr>
      </p:cxnSp>
      <p:cxnSp>
        <p:nvCxnSpPr>
          <p:cNvPr id="344" name="Google Shape;344;p20"/>
          <p:cNvCxnSpPr>
            <a:stCxn id="333" idx="0"/>
            <a:endCxn id="329" idx="3"/>
          </p:cNvCxnSpPr>
          <p:nvPr/>
        </p:nvCxnSpPr>
        <p:spPr>
          <a:xfrm rot="16200000" flipV="1">
            <a:off x="9856253" y="1930253"/>
            <a:ext cx="277944" cy="795517"/>
          </a:xfrm>
          <a:prstGeom prst="curvedConnector2">
            <a:avLst/>
          </a:prstGeom>
          <a:solidFill>
            <a:schemeClr val="lt1"/>
          </a:solidFill>
          <a:ln w="28575" cap="flat" cmpd="sng">
            <a:solidFill>
              <a:schemeClr val="accent2"/>
            </a:solidFill>
            <a:prstDash val="solid"/>
            <a:miter lim="800000"/>
            <a:headEnd type="none" w="sm" len="sm"/>
            <a:tailEnd type="triangle" w="med" len="med"/>
          </a:ln>
        </p:spPr>
      </p:cxnSp>
      <p:cxnSp>
        <p:nvCxnSpPr>
          <p:cNvPr id="345" name="Google Shape;345;p20"/>
          <p:cNvCxnSpPr>
            <a:stCxn id="333" idx="0"/>
            <a:endCxn id="330" idx="3"/>
          </p:cNvCxnSpPr>
          <p:nvPr/>
        </p:nvCxnSpPr>
        <p:spPr>
          <a:xfrm rot="16200000" flipV="1">
            <a:off x="9664160" y="1738160"/>
            <a:ext cx="662130" cy="795517"/>
          </a:xfrm>
          <a:prstGeom prst="curvedConnector2">
            <a:avLst/>
          </a:prstGeom>
          <a:solidFill>
            <a:schemeClr val="lt1"/>
          </a:solidFill>
          <a:ln w="28575" cap="flat" cmpd="sng">
            <a:solidFill>
              <a:schemeClr val="accent2"/>
            </a:solidFill>
            <a:prstDash val="solid"/>
            <a:miter lim="800000"/>
            <a:headEnd type="none" w="sm" len="sm"/>
            <a:tailEnd type="triangle" w="med" len="med"/>
          </a:ln>
        </p:spPr>
      </p:cxnSp>
      <p:sp>
        <p:nvSpPr>
          <p:cNvPr id="346" name="Google Shape;346;p20"/>
          <p:cNvSpPr/>
          <p:nvPr/>
        </p:nvSpPr>
        <p:spPr>
          <a:xfrm rot="10800000">
            <a:off x="8343919" y="820731"/>
            <a:ext cx="361339" cy="577545"/>
          </a:xfrm>
          <a:prstGeom prst="down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pitchFamily="34" charset="0"/>
              <a:ea typeface="Calibri"/>
              <a:cs typeface="Calibri" panose="020F0502020204030204" pitchFamily="34" charset="0"/>
              <a:sym typeface="Calibri"/>
            </a:endParaRPr>
          </a:p>
        </p:txBody>
      </p:sp>
      <p:sp>
        <p:nvSpPr>
          <p:cNvPr id="31" name="Google Shape;296;p19"/>
          <p:cNvSpPr/>
          <p:nvPr/>
        </p:nvSpPr>
        <p:spPr>
          <a:xfrm>
            <a:off x="120838" y="4961044"/>
            <a:ext cx="5060429" cy="1323439"/>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The derivation layer is the deepest one. At this level, the root combines with the vowels, according to determined patterns, to produce a verbal or a nominal lemma. </a:t>
            </a:r>
            <a:endParaRPr dirty="0"/>
          </a:p>
        </p:txBody>
      </p:sp>
      <p:sp>
        <p:nvSpPr>
          <p:cNvPr id="32" name="Google Shape;297;p19"/>
          <p:cNvSpPr/>
          <p:nvPr/>
        </p:nvSpPr>
        <p:spPr>
          <a:xfrm>
            <a:off x="120838" y="3429000"/>
            <a:ext cx="5060429" cy="1015663"/>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inflectional layer is the one where the lemma combines with inflectional affixes to give inflectional forms.   </a:t>
            </a:r>
            <a:endParaRPr/>
          </a:p>
        </p:txBody>
      </p:sp>
      <p:sp>
        <p:nvSpPr>
          <p:cNvPr id="33" name="Google Shape;298;p19"/>
          <p:cNvSpPr/>
          <p:nvPr/>
        </p:nvSpPr>
        <p:spPr>
          <a:xfrm>
            <a:off x="120838" y="1712322"/>
            <a:ext cx="5060429" cy="1323439"/>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The morpho-syntactic layer combines the inflected form with clitics (prepositions, conjunctions, definite articles, etc.) to shape a rich and complex surface form.</a:t>
            </a:r>
            <a:endParaRPr dirty="0"/>
          </a:p>
        </p:txBody>
      </p:sp>
      <p:sp>
        <p:nvSpPr>
          <p:cNvPr id="34" name="Google Shape;311;p19"/>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Linguistic features</a:t>
            </a:r>
            <a:endParaRPr/>
          </a:p>
        </p:txBody>
      </p:sp>
      <p:sp>
        <p:nvSpPr>
          <p:cNvPr id="35" name="Google Shape;274;p18"/>
          <p:cNvSpPr/>
          <p:nvPr/>
        </p:nvSpPr>
        <p:spPr>
          <a:xfrm>
            <a:off x="11429670" y="6284483"/>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1"/>
                </a:solidFill>
                <a:latin typeface="Calibri" panose="020F0502020204030204" pitchFamily="34" charset="0"/>
                <a:cs typeface="Calibri" panose="020F0502020204030204" pitchFamily="34" charset="0"/>
                <a:sym typeface="Calibri"/>
              </a:rPr>
              <a:t>7</a:t>
            </a:r>
            <a:endParaRPr sz="1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1000"/>
                                        <p:tgtEl>
                                          <p:spTgt spid="320"/>
                                        </p:tgtEl>
                                      </p:cBhvr>
                                    </p:animEffect>
                                    <p:anim calcmode="lin" valueType="num">
                                      <p:cBhvr>
                                        <p:cTn id="8" dur="1000" fill="hold"/>
                                        <p:tgtEl>
                                          <p:spTgt spid="320"/>
                                        </p:tgtEl>
                                        <p:attrNameLst>
                                          <p:attrName>ppt_x</p:attrName>
                                        </p:attrNameLst>
                                      </p:cBhvr>
                                      <p:tavLst>
                                        <p:tav tm="0">
                                          <p:val>
                                            <p:strVal val="#ppt_x"/>
                                          </p:val>
                                        </p:tav>
                                        <p:tav tm="100000">
                                          <p:val>
                                            <p:strVal val="#ppt_x"/>
                                          </p:val>
                                        </p:tav>
                                      </p:tavLst>
                                    </p:anim>
                                    <p:anim calcmode="lin" valueType="num">
                                      <p:cBhvr>
                                        <p:cTn id="9" dur="1000" fill="hold"/>
                                        <p:tgtEl>
                                          <p:spTgt spid="3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1"/>
                                        </p:tgtEl>
                                        <p:attrNameLst>
                                          <p:attrName>style.visibility</p:attrName>
                                        </p:attrNameLst>
                                      </p:cBhvr>
                                      <p:to>
                                        <p:strVal val="visible"/>
                                      </p:to>
                                    </p:set>
                                    <p:animEffect transition="in" filter="fade">
                                      <p:cBhvr>
                                        <p:cTn id="12" dur="1000"/>
                                        <p:tgtEl>
                                          <p:spTgt spid="321"/>
                                        </p:tgtEl>
                                      </p:cBhvr>
                                    </p:animEffect>
                                    <p:anim calcmode="lin" valueType="num">
                                      <p:cBhvr>
                                        <p:cTn id="13" dur="1000" fill="hold"/>
                                        <p:tgtEl>
                                          <p:spTgt spid="321"/>
                                        </p:tgtEl>
                                        <p:attrNameLst>
                                          <p:attrName>ppt_x</p:attrName>
                                        </p:attrNameLst>
                                      </p:cBhvr>
                                      <p:tavLst>
                                        <p:tav tm="0">
                                          <p:val>
                                            <p:strVal val="#ppt_x"/>
                                          </p:val>
                                        </p:tav>
                                        <p:tav tm="100000">
                                          <p:val>
                                            <p:strVal val="#ppt_x"/>
                                          </p:val>
                                        </p:tav>
                                      </p:tavLst>
                                    </p:anim>
                                    <p:anim calcmode="lin" valueType="num">
                                      <p:cBhvr>
                                        <p:cTn id="14" dur="1000" fill="hold"/>
                                        <p:tgtEl>
                                          <p:spTgt spid="3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2"/>
                                        </p:tgtEl>
                                        <p:attrNameLst>
                                          <p:attrName>style.visibility</p:attrName>
                                        </p:attrNameLst>
                                      </p:cBhvr>
                                      <p:to>
                                        <p:strVal val="visible"/>
                                      </p:to>
                                    </p:set>
                                    <p:animEffect transition="in" filter="fade">
                                      <p:cBhvr>
                                        <p:cTn id="17" dur="1000"/>
                                        <p:tgtEl>
                                          <p:spTgt spid="322"/>
                                        </p:tgtEl>
                                      </p:cBhvr>
                                    </p:animEffect>
                                    <p:anim calcmode="lin" valueType="num">
                                      <p:cBhvr>
                                        <p:cTn id="18" dur="1000" fill="hold"/>
                                        <p:tgtEl>
                                          <p:spTgt spid="322"/>
                                        </p:tgtEl>
                                        <p:attrNameLst>
                                          <p:attrName>ppt_x</p:attrName>
                                        </p:attrNameLst>
                                      </p:cBhvr>
                                      <p:tavLst>
                                        <p:tav tm="0">
                                          <p:val>
                                            <p:strVal val="#ppt_x"/>
                                          </p:val>
                                        </p:tav>
                                        <p:tav tm="100000">
                                          <p:val>
                                            <p:strVal val="#ppt_x"/>
                                          </p:val>
                                        </p:tav>
                                      </p:tavLst>
                                    </p:anim>
                                    <p:anim calcmode="lin" valueType="num">
                                      <p:cBhvr>
                                        <p:cTn id="19" dur="1000" fill="hold"/>
                                        <p:tgtEl>
                                          <p:spTgt spid="3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3"/>
                                        </p:tgtEl>
                                        <p:attrNameLst>
                                          <p:attrName>style.visibility</p:attrName>
                                        </p:attrNameLst>
                                      </p:cBhvr>
                                      <p:to>
                                        <p:strVal val="visible"/>
                                      </p:to>
                                    </p:set>
                                    <p:animEffect transition="in" filter="fade">
                                      <p:cBhvr>
                                        <p:cTn id="22" dur="1000"/>
                                        <p:tgtEl>
                                          <p:spTgt spid="323"/>
                                        </p:tgtEl>
                                      </p:cBhvr>
                                    </p:animEffect>
                                    <p:anim calcmode="lin" valueType="num">
                                      <p:cBhvr>
                                        <p:cTn id="23" dur="1000" fill="hold"/>
                                        <p:tgtEl>
                                          <p:spTgt spid="323"/>
                                        </p:tgtEl>
                                        <p:attrNameLst>
                                          <p:attrName>ppt_x</p:attrName>
                                        </p:attrNameLst>
                                      </p:cBhvr>
                                      <p:tavLst>
                                        <p:tav tm="0">
                                          <p:val>
                                            <p:strVal val="#ppt_x"/>
                                          </p:val>
                                        </p:tav>
                                        <p:tav tm="100000">
                                          <p:val>
                                            <p:strVal val="#ppt_x"/>
                                          </p:val>
                                        </p:tav>
                                      </p:tavLst>
                                    </p:anim>
                                    <p:anim calcmode="lin" valueType="num">
                                      <p:cBhvr>
                                        <p:cTn id="24" dur="1000" fill="hold"/>
                                        <p:tgtEl>
                                          <p:spTgt spid="3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4"/>
                                        </p:tgtEl>
                                        <p:attrNameLst>
                                          <p:attrName>style.visibility</p:attrName>
                                        </p:attrNameLst>
                                      </p:cBhvr>
                                      <p:to>
                                        <p:strVal val="visible"/>
                                      </p:to>
                                    </p:set>
                                    <p:animEffect transition="in" filter="fade">
                                      <p:cBhvr>
                                        <p:cTn id="27" dur="1000"/>
                                        <p:tgtEl>
                                          <p:spTgt spid="324"/>
                                        </p:tgtEl>
                                      </p:cBhvr>
                                    </p:animEffect>
                                    <p:anim calcmode="lin" valueType="num">
                                      <p:cBhvr>
                                        <p:cTn id="28" dur="1000" fill="hold"/>
                                        <p:tgtEl>
                                          <p:spTgt spid="324"/>
                                        </p:tgtEl>
                                        <p:attrNameLst>
                                          <p:attrName>ppt_x</p:attrName>
                                        </p:attrNameLst>
                                      </p:cBhvr>
                                      <p:tavLst>
                                        <p:tav tm="0">
                                          <p:val>
                                            <p:strVal val="#ppt_x"/>
                                          </p:val>
                                        </p:tav>
                                        <p:tav tm="100000">
                                          <p:val>
                                            <p:strVal val="#ppt_x"/>
                                          </p:val>
                                        </p:tav>
                                      </p:tavLst>
                                    </p:anim>
                                    <p:anim calcmode="lin" valueType="num">
                                      <p:cBhvr>
                                        <p:cTn id="29" dur="1000" fill="hold"/>
                                        <p:tgtEl>
                                          <p:spTgt spid="32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34"/>
                                        </p:tgtEl>
                                        <p:attrNameLst>
                                          <p:attrName>style.visibility</p:attrName>
                                        </p:attrNameLst>
                                      </p:cBhvr>
                                      <p:to>
                                        <p:strVal val="visible"/>
                                      </p:to>
                                    </p:set>
                                    <p:animEffect transition="in" filter="fade">
                                      <p:cBhvr>
                                        <p:cTn id="32" dur="1000"/>
                                        <p:tgtEl>
                                          <p:spTgt spid="334"/>
                                        </p:tgtEl>
                                      </p:cBhvr>
                                    </p:animEffect>
                                    <p:anim calcmode="lin" valueType="num">
                                      <p:cBhvr>
                                        <p:cTn id="33" dur="1000" fill="hold"/>
                                        <p:tgtEl>
                                          <p:spTgt spid="334"/>
                                        </p:tgtEl>
                                        <p:attrNameLst>
                                          <p:attrName>ppt_x</p:attrName>
                                        </p:attrNameLst>
                                      </p:cBhvr>
                                      <p:tavLst>
                                        <p:tav tm="0">
                                          <p:val>
                                            <p:strVal val="#ppt_x"/>
                                          </p:val>
                                        </p:tav>
                                        <p:tav tm="100000">
                                          <p:val>
                                            <p:strVal val="#ppt_x"/>
                                          </p:val>
                                        </p:tav>
                                      </p:tavLst>
                                    </p:anim>
                                    <p:anim calcmode="lin" valueType="num">
                                      <p:cBhvr>
                                        <p:cTn id="34" dur="1000" fill="hold"/>
                                        <p:tgtEl>
                                          <p:spTgt spid="33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35"/>
                                        </p:tgtEl>
                                        <p:attrNameLst>
                                          <p:attrName>style.visibility</p:attrName>
                                        </p:attrNameLst>
                                      </p:cBhvr>
                                      <p:to>
                                        <p:strVal val="visible"/>
                                      </p:to>
                                    </p:set>
                                    <p:animEffect transition="in" filter="fade">
                                      <p:cBhvr>
                                        <p:cTn id="37" dur="1000"/>
                                        <p:tgtEl>
                                          <p:spTgt spid="335"/>
                                        </p:tgtEl>
                                      </p:cBhvr>
                                    </p:animEffect>
                                    <p:anim calcmode="lin" valueType="num">
                                      <p:cBhvr>
                                        <p:cTn id="38" dur="1000" fill="hold"/>
                                        <p:tgtEl>
                                          <p:spTgt spid="335"/>
                                        </p:tgtEl>
                                        <p:attrNameLst>
                                          <p:attrName>ppt_x</p:attrName>
                                        </p:attrNameLst>
                                      </p:cBhvr>
                                      <p:tavLst>
                                        <p:tav tm="0">
                                          <p:val>
                                            <p:strVal val="#ppt_x"/>
                                          </p:val>
                                        </p:tav>
                                        <p:tav tm="100000">
                                          <p:val>
                                            <p:strVal val="#ppt_x"/>
                                          </p:val>
                                        </p:tav>
                                      </p:tavLst>
                                    </p:anim>
                                    <p:anim calcmode="lin" valueType="num">
                                      <p:cBhvr>
                                        <p:cTn id="39" dur="1000" fill="hold"/>
                                        <p:tgtEl>
                                          <p:spTgt spid="3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19"/>
                                        </p:tgtEl>
                                        <p:attrNameLst>
                                          <p:attrName>style.visibility</p:attrName>
                                        </p:attrNameLst>
                                      </p:cBhvr>
                                      <p:to>
                                        <p:strVal val="visible"/>
                                      </p:to>
                                    </p:set>
                                    <p:animEffect transition="in" filter="fade">
                                      <p:cBhvr>
                                        <p:cTn id="49" dur="1000"/>
                                        <p:tgtEl>
                                          <p:spTgt spid="319"/>
                                        </p:tgtEl>
                                      </p:cBhvr>
                                    </p:animEffect>
                                    <p:anim calcmode="lin" valueType="num">
                                      <p:cBhvr>
                                        <p:cTn id="50" dur="1000" fill="hold"/>
                                        <p:tgtEl>
                                          <p:spTgt spid="319"/>
                                        </p:tgtEl>
                                        <p:attrNameLst>
                                          <p:attrName>ppt_x</p:attrName>
                                        </p:attrNameLst>
                                      </p:cBhvr>
                                      <p:tavLst>
                                        <p:tav tm="0">
                                          <p:val>
                                            <p:strVal val="#ppt_x"/>
                                          </p:val>
                                        </p:tav>
                                        <p:tav tm="100000">
                                          <p:val>
                                            <p:strVal val="#ppt_x"/>
                                          </p:val>
                                        </p:tav>
                                      </p:tavLst>
                                    </p:anim>
                                    <p:anim calcmode="lin" valueType="num">
                                      <p:cBhvr>
                                        <p:cTn id="51" dur="1000" fill="hold"/>
                                        <p:tgtEl>
                                          <p:spTgt spid="31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25"/>
                                        </p:tgtEl>
                                        <p:attrNameLst>
                                          <p:attrName>style.visibility</p:attrName>
                                        </p:attrNameLst>
                                      </p:cBhvr>
                                      <p:to>
                                        <p:strVal val="visible"/>
                                      </p:to>
                                    </p:set>
                                    <p:animEffect transition="in" filter="fade">
                                      <p:cBhvr>
                                        <p:cTn id="54" dur="1000"/>
                                        <p:tgtEl>
                                          <p:spTgt spid="325"/>
                                        </p:tgtEl>
                                      </p:cBhvr>
                                    </p:animEffect>
                                    <p:anim calcmode="lin" valueType="num">
                                      <p:cBhvr>
                                        <p:cTn id="55" dur="1000" fill="hold"/>
                                        <p:tgtEl>
                                          <p:spTgt spid="325"/>
                                        </p:tgtEl>
                                        <p:attrNameLst>
                                          <p:attrName>ppt_x</p:attrName>
                                        </p:attrNameLst>
                                      </p:cBhvr>
                                      <p:tavLst>
                                        <p:tav tm="0">
                                          <p:val>
                                            <p:strVal val="#ppt_x"/>
                                          </p:val>
                                        </p:tav>
                                        <p:tav tm="100000">
                                          <p:val>
                                            <p:strVal val="#ppt_x"/>
                                          </p:val>
                                        </p:tav>
                                      </p:tavLst>
                                    </p:anim>
                                    <p:anim calcmode="lin" valueType="num">
                                      <p:cBhvr>
                                        <p:cTn id="56" dur="1000" fill="hold"/>
                                        <p:tgtEl>
                                          <p:spTgt spid="3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26"/>
                                        </p:tgtEl>
                                        <p:attrNameLst>
                                          <p:attrName>style.visibility</p:attrName>
                                        </p:attrNameLst>
                                      </p:cBhvr>
                                      <p:to>
                                        <p:strVal val="visible"/>
                                      </p:to>
                                    </p:set>
                                    <p:animEffect transition="in" filter="fade">
                                      <p:cBhvr>
                                        <p:cTn id="59" dur="1000"/>
                                        <p:tgtEl>
                                          <p:spTgt spid="326"/>
                                        </p:tgtEl>
                                      </p:cBhvr>
                                    </p:animEffect>
                                    <p:anim calcmode="lin" valueType="num">
                                      <p:cBhvr>
                                        <p:cTn id="60" dur="1000" fill="hold"/>
                                        <p:tgtEl>
                                          <p:spTgt spid="326"/>
                                        </p:tgtEl>
                                        <p:attrNameLst>
                                          <p:attrName>ppt_x</p:attrName>
                                        </p:attrNameLst>
                                      </p:cBhvr>
                                      <p:tavLst>
                                        <p:tav tm="0">
                                          <p:val>
                                            <p:strVal val="#ppt_x"/>
                                          </p:val>
                                        </p:tav>
                                        <p:tav tm="100000">
                                          <p:val>
                                            <p:strVal val="#ppt_x"/>
                                          </p:val>
                                        </p:tav>
                                      </p:tavLst>
                                    </p:anim>
                                    <p:anim calcmode="lin" valueType="num">
                                      <p:cBhvr>
                                        <p:cTn id="61" dur="1000" fill="hold"/>
                                        <p:tgtEl>
                                          <p:spTgt spid="32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27"/>
                                        </p:tgtEl>
                                        <p:attrNameLst>
                                          <p:attrName>style.visibility</p:attrName>
                                        </p:attrNameLst>
                                      </p:cBhvr>
                                      <p:to>
                                        <p:strVal val="visible"/>
                                      </p:to>
                                    </p:set>
                                    <p:animEffect transition="in" filter="fade">
                                      <p:cBhvr>
                                        <p:cTn id="64" dur="1000"/>
                                        <p:tgtEl>
                                          <p:spTgt spid="327"/>
                                        </p:tgtEl>
                                      </p:cBhvr>
                                    </p:animEffect>
                                    <p:anim calcmode="lin" valueType="num">
                                      <p:cBhvr>
                                        <p:cTn id="65" dur="1000" fill="hold"/>
                                        <p:tgtEl>
                                          <p:spTgt spid="327"/>
                                        </p:tgtEl>
                                        <p:attrNameLst>
                                          <p:attrName>ppt_x</p:attrName>
                                        </p:attrNameLst>
                                      </p:cBhvr>
                                      <p:tavLst>
                                        <p:tav tm="0">
                                          <p:val>
                                            <p:strVal val="#ppt_x"/>
                                          </p:val>
                                        </p:tav>
                                        <p:tav tm="100000">
                                          <p:val>
                                            <p:strVal val="#ppt_x"/>
                                          </p:val>
                                        </p:tav>
                                      </p:tavLst>
                                    </p:anim>
                                    <p:anim calcmode="lin" valueType="num">
                                      <p:cBhvr>
                                        <p:cTn id="66" dur="1000" fill="hold"/>
                                        <p:tgtEl>
                                          <p:spTgt spid="32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32"/>
                                        </p:tgtEl>
                                        <p:attrNameLst>
                                          <p:attrName>style.visibility</p:attrName>
                                        </p:attrNameLst>
                                      </p:cBhvr>
                                      <p:to>
                                        <p:strVal val="visible"/>
                                      </p:to>
                                    </p:set>
                                    <p:animEffect transition="in" filter="fade">
                                      <p:cBhvr>
                                        <p:cTn id="69" dur="1000"/>
                                        <p:tgtEl>
                                          <p:spTgt spid="332"/>
                                        </p:tgtEl>
                                      </p:cBhvr>
                                    </p:animEffect>
                                    <p:anim calcmode="lin" valueType="num">
                                      <p:cBhvr>
                                        <p:cTn id="70" dur="1000" fill="hold"/>
                                        <p:tgtEl>
                                          <p:spTgt spid="332"/>
                                        </p:tgtEl>
                                        <p:attrNameLst>
                                          <p:attrName>ppt_x</p:attrName>
                                        </p:attrNameLst>
                                      </p:cBhvr>
                                      <p:tavLst>
                                        <p:tav tm="0">
                                          <p:val>
                                            <p:strVal val="#ppt_x"/>
                                          </p:val>
                                        </p:tav>
                                        <p:tav tm="100000">
                                          <p:val>
                                            <p:strVal val="#ppt_x"/>
                                          </p:val>
                                        </p:tav>
                                      </p:tavLst>
                                    </p:anim>
                                    <p:anim calcmode="lin" valueType="num">
                                      <p:cBhvr>
                                        <p:cTn id="71" dur="1000" fill="hold"/>
                                        <p:tgtEl>
                                          <p:spTgt spid="33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38"/>
                                        </p:tgtEl>
                                        <p:attrNameLst>
                                          <p:attrName>style.visibility</p:attrName>
                                        </p:attrNameLst>
                                      </p:cBhvr>
                                      <p:to>
                                        <p:strVal val="visible"/>
                                      </p:to>
                                    </p:set>
                                    <p:animEffect transition="in" filter="fade">
                                      <p:cBhvr>
                                        <p:cTn id="74" dur="1000"/>
                                        <p:tgtEl>
                                          <p:spTgt spid="338"/>
                                        </p:tgtEl>
                                      </p:cBhvr>
                                    </p:animEffect>
                                    <p:anim calcmode="lin" valueType="num">
                                      <p:cBhvr>
                                        <p:cTn id="75" dur="1000" fill="hold"/>
                                        <p:tgtEl>
                                          <p:spTgt spid="338"/>
                                        </p:tgtEl>
                                        <p:attrNameLst>
                                          <p:attrName>ppt_x</p:attrName>
                                        </p:attrNameLst>
                                      </p:cBhvr>
                                      <p:tavLst>
                                        <p:tav tm="0">
                                          <p:val>
                                            <p:strVal val="#ppt_x"/>
                                          </p:val>
                                        </p:tav>
                                        <p:tav tm="100000">
                                          <p:val>
                                            <p:strVal val="#ppt_x"/>
                                          </p:val>
                                        </p:tav>
                                      </p:tavLst>
                                    </p:anim>
                                    <p:anim calcmode="lin" valueType="num">
                                      <p:cBhvr>
                                        <p:cTn id="76" dur="1000" fill="hold"/>
                                        <p:tgtEl>
                                          <p:spTgt spid="338"/>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39"/>
                                        </p:tgtEl>
                                        <p:attrNameLst>
                                          <p:attrName>style.visibility</p:attrName>
                                        </p:attrNameLst>
                                      </p:cBhvr>
                                      <p:to>
                                        <p:strVal val="visible"/>
                                      </p:to>
                                    </p:set>
                                    <p:animEffect transition="in" filter="fade">
                                      <p:cBhvr>
                                        <p:cTn id="79" dur="1000"/>
                                        <p:tgtEl>
                                          <p:spTgt spid="339"/>
                                        </p:tgtEl>
                                      </p:cBhvr>
                                    </p:animEffect>
                                    <p:anim calcmode="lin" valueType="num">
                                      <p:cBhvr>
                                        <p:cTn id="80" dur="1000" fill="hold"/>
                                        <p:tgtEl>
                                          <p:spTgt spid="339"/>
                                        </p:tgtEl>
                                        <p:attrNameLst>
                                          <p:attrName>ppt_x</p:attrName>
                                        </p:attrNameLst>
                                      </p:cBhvr>
                                      <p:tavLst>
                                        <p:tav tm="0">
                                          <p:val>
                                            <p:strVal val="#ppt_x"/>
                                          </p:val>
                                        </p:tav>
                                        <p:tav tm="100000">
                                          <p:val>
                                            <p:strVal val="#ppt_x"/>
                                          </p:val>
                                        </p:tav>
                                      </p:tavLst>
                                    </p:anim>
                                    <p:anim calcmode="lin" valueType="num">
                                      <p:cBhvr>
                                        <p:cTn id="81" dur="1000" fill="hold"/>
                                        <p:tgtEl>
                                          <p:spTgt spid="339"/>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40"/>
                                        </p:tgtEl>
                                        <p:attrNameLst>
                                          <p:attrName>style.visibility</p:attrName>
                                        </p:attrNameLst>
                                      </p:cBhvr>
                                      <p:to>
                                        <p:strVal val="visible"/>
                                      </p:to>
                                    </p:set>
                                    <p:animEffect transition="in" filter="fade">
                                      <p:cBhvr>
                                        <p:cTn id="84" dur="1000"/>
                                        <p:tgtEl>
                                          <p:spTgt spid="340"/>
                                        </p:tgtEl>
                                      </p:cBhvr>
                                    </p:animEffect>
                                    <p:anim calcmode="lin" valueType="num">
                                      <p:cBhvr>
                                        <p:cTn id="85" dur="1000" fill="hold"/>
                                        <p:tgtEl>
                                          <p:spTgt spid="340"/>
                                        </p:tgtEl>
                                        <p:attrNameLst>
                                          <p:attrName>ppt_x</p:attrName>
                                        </p:attrNameLst>
                                      </p:cBhvr>
                                      <p:tavLst>
                                        <p:tav tm="0">
                                          <p:val>
                                            <p:strVal val="#ppt_x"/>
                                          </p:val>
                                        </p:tav>
                                        <p:tav tm="100000">
                                          <p:val>
                                            <p:strVal val="#ppt_x"/>
                                          </p:val>
                                        </p:tav>
                                      </p:tavLst>
                                    </p:anim>
                                    <p:anim calcmode="lin" valueType="num">
                                      <p:cBhvr>
                                        <p:cTn id="86" dur="1000" fill="hold"/>
                                        <p:tgtEl>
                                          <p:spTgt spid="340"/>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41"/>
                                        </p:tgtEl>
                                        <p:attrNameLst>
                                          <p:attrName>style.visibility</p:attrName>
                                        </p:attrNameLst>
                                      </p:cBhvr>
                                      <p:to>
                                        <p:strVal val="visible"/>
                                      </p:to>
                                    </p:set>
                                    <p:animEffect transition="in" filter="fade">
                                      <p:cBhvr>
                                        <p:cTn id="89" dur="1000"/>
                                        <p:tgtEl>
                                          <p:spTgt spid="341"/>
                                        </p:tgtEl>
                                      </p:cBhvr>
                                    </p:animEffect>
                                    <p:anim calcmode="lin" valueType="num">
                                      <p:cBhvr>
                                        <p:cTn id="90" dur="1000" fill="hold"/>
                                        <p:tgtEl>
                                          <p:spTgt spid="341"/>
                                        </p:tgtEl>
                                        <p:attrNameLst>
                                          <p:attrName>ppt_x</p:attrName>
                                        </p:attrNameLst>
                                      </p:cBhvr>
                                      <p:tavLst>
                                        <p:tav tm="0">
                                          <p:val>
                                            <p:strVal val="#ppt_x"/>
                                          </p:val>
                                        </p:tav>
                                        <p:tav tm="100000">
                                          <p:val>
                                            <p:strVal val="#ppt_x"/>
                                          </p:val>
                                        </p:tav>
                                      </p:tavLst>
                                    </p:anim>
                                    <p:anim calcmode="lin" valueType="num">
                                      <p:cBhvr>
                                        <p:cTn id="91" dur="1000" fill="hold"/>
                                        <p:tgtEl>
                                          <p:spTgt spid="34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337"/>
                                        </p:tgtEl>
                                        <p:attrNameLst>
                                          <p:attrName>style.visibility</p:attrName>
                                        </p:attrNameLst>
                                      </p:cBhvr>
                                      <p:to>
                                        <p:strVal val="visible"/>
                                      </p:to>
                                    </p:set>
                                    <p:animEffect transition="in" filter="fade">
                                      <p:cBhvr>
                                        <p:cTn id="99" dur="1000"/>
                                        <p:tgtEl>
                                          <p:spTgt spid="337"/>
                                        </p:tgtEl>
                                      </p:cBhvr>
                                    </p:animEffect>
                                    <p:anim calcmode="lin" valueType="num">
                                      <p:cBhvr>
                                        <p:cTn id="100" dur="1000" fill="hold"/>
                                        <p:tgtEl>
                                          <p:spTgt spid="337"/>
                                        </p:tgtEl>
                                        <p:attrNameLst>
                                          <p:attrName>ppt_x</p:attrName>
                                        </p:attrNameLst>
                                      </p:cBhvr>
                                      <p:tavLst>
                                        <p:tav tm="0">
                                          <p:val>
                                            <p:strVal val="#ppt_x"/>
                                          </p:val>
                                        </p:tav>
                                        <p:tav tm="100000">
                                          <p:val>
                                            <p:strVal val="#ppt_x"/>
                                          </p:val>
                                        </p:tav>
                                      </p:tavLst>
                                    </p:anim>
                                    <p:anim calcmode="lin" valueType="num">
                                      <p:cBhvr>
                                        <p:cTn id="101" dur="1000" fill="hold"/>
                                        <p:tgtEl>
                                          <p:spTgt spid="337"/>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36"/>
                                        </p:tgtEl>
                                        <p:attrNameLst>
                                          <p:attrName>style.visibility</p:attrName>
                                        </p:attrNameLst>
                                      </p:cBhvr>
                                      <p:to>
                                        <p:strVal val="visible"/>
                                      </p:to>
                                    </p:set>
                                    <p:animEffect transition="in" filter="fade">
                                      <p:cBhvr>
                                        <p:cTn id="104" dur="1000"/>
                                        <p:tgtEl>
                                          <p:spTgt spid="336"/>
                                        </p:tgtEl>
                                      </p:cBhvr>
                                    </p:animEffect>
                                    <p:anim calcmode="lin" valueType="num">
                                      <p:cBhvr>
                                        <p:cTn id="105" dur="1000" fill="hold"/>
                                        <p:tgtEl>
                                          <p:spTgt spid="336"/>
                                        </p:tgtEl>
                                        <p:attrNameLst>
                                          <p:attrName>ppt_x</p:attrName>
                                        </p:attrNameLst>
                                      </p:cBhvr>
                                      <p:tavLst>
                                        <p:tav tm="0">
                                          <p:val>
                                            <p:strVal val="#ppt_x"/>
                                          </p:val>
                                        </p:tav>
                                        <p:tav tm="100000">
                                          <p:val>
                                            <p:strVal val="#ppt_x"/>
                                          </p:val>
                                        </p:tav>
                                      </p:tavLst>
                                    </p:anim>
                                    <p:anim calcmode="lin" valueType="num">
                                      <p:cBhvr>
                                        <p:cTn id="106" dur="1000" fill="hold"/>
                                        <p:tgtEl>
                                          <p:spTgt spid="336"/>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18"/>
                                        </p:tgtEl>
                                        <p:attrNameLst>
                                          <p:attrName>style.visibility</p:attrName>
                                        </p:attrNameLst>
                                      </p:cBhvr>
                                      <p:to>
                                        <p:strVal val="visible"/>
                                      </p:to>
                                    </p:set>
                                    <p:animEffect transition="in" filter="fade">
                                      <p:cBhvr>
                                        <p:cTn id="111" dur="500"/>
                                        <p:tgtEl>
                                          <p:spTgt spid="31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28"/>
                                        </p:tgtEl>
                                        <p:attrNameLst>
                                          <p:attrName>style.visibility</p:attrName>
                                        </p:attrNameLst>
                                      </p:cBhvr>
                                      <p:to>
                                        <p:strVal val="visible"/>
                                      </p:to>
                                    </p:set>
                                    <p:animEffect transition="in" filter="fade">
                                      <p:cBhvr>
                                        <p:cTn id="114" dur="500"/>
                                        <p:tgtEl>
                                          <p:spTgt spid="32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29"/>
                                        </p:tgtEl>
                                        <p:attrNameLst>
                                          <p:attrName>style.visibility</p:attrName>
                                        </p:attrNameLst>
                                      </p:cBhvr>
                                      <p:to>
                                        <p:strVal val="visible"/>
                                      </p:to>
                                    </p:set>
                                    <p:animEffect transition="in" filter="fade">
                                      <p:cBhvr>
                                        <p:cTn id="117" dur="500"/>
                                        <p:tgtEl>
                                          <p:spTgt spid="32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30"/>
                                        </p:tgtEl>
                                        <p:attrNameLst>
                                          <p:attrName>style.visibility</p:attrName>
                                        </p:attrNameLst>
                                      </p:cBhvr>
                                      <p:to>
                                        <p:strVal val="visible"/>
                                      </p:to>
                                    </p:set>
                                    <p:animEffect transition="in" filter="fade">
                                      <p:cBhvr>
                                        <p:cTn id="120" dur="500"/>
                                        <p:tgtEl>
                                          <p:spTgt spid="3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33"/>
                                        </p:tgtEl>
                                        <p:attrNameLst>
                                          <p:attrName>style.visibility</p:attrName>
                                        </p:attrNameLst>
                                      </p:cBhvr>
                                      <p:to>
                                        <p:strVal val="visible"/>
                                      </p:to>
                                    </p:set>
                                    <p:animEffect transition="in" filter="fade">
                                      <p:cBhvr>
                                        <p:cTn id="123" dur="500"/>
                                        <p:tgtEl>
                                          <p:spTgt spid="333"/>
                                        </p:tgtEl>
                                      </p:cBhvr>
                                    </p:animEffect>
                                  </p:childTnLst>
                                </p:cTn>
                              </p:par>
                              <p:par>
                                <p:cTn id="124" presetID="10" presetClass="entr" presetSubtype="0" fill="hold" nodeType="withEffect">
                                  <p:stCondLst>
                                    <p:cond delay="0"/>
                                  </p:stCondLst>
                                  <p:childTnLst>
                                    <p:set>
                                      <p:cBhvr>
                                        <p:cTn id="125" dur="1" fill="hold">
                                          <p:stCondLst>
                                            <p:cond delay="0"/>
                                          </p:stCondLst>
                                        </p:cTn>
                                        <p:tgtEl>
                                          <p:spTgt spid="342"/>
                                        </p:tgtEl>
                                        <p:attrNameLst>
                                          <p:attrName>style.visibility</p:attrName>
                                        </p:attrNameLst>
                                      </p:cBhvr>
                                      <p:to>
                                        <p:strVal val="visible"/>
                                      </p:to>
                                    </p:set>
                                    <p:animEffect transition="in" filter="fade">
                                      <p:cBhvr>
                                        <p:cTn id="126" dur="500"/>
                                        <p:tgtEl>
                                          <p:spTgt spid="342"/>
                                        </p:tgtEl>
                                      </p:cBhvr>
                                    </p:animEffect>
                                  </p:childTnLst>
                                </p:cTn>
                              </p:par>
                              <p:par>
                                <p:cTn id="127" presetID="10" presetClass="entr" presetSubtype="0" fill="hold" nodeType="withEffect">
                                  <p:stCondLst>
                                    <p:cond delay="0"/>
                                  </p:stCondLst>
                                  <p:childTnLst>
                                    <p:set>
                                      <p:cBhvr>
                                        <p:cTn id="128" dur="1" fill="hold">
                                          <p:stCondLst>
                                            <p:cond delay="0"/>
                                          </p:stCondLst>
                                        </p:cTn>
                                        <p:tgtEl>
                                          <p:spTgt spid="343"/>
                                        </p:tgtEl>
                                        <p:attrNameLst>
                                          <p:attrName>style.visibility</p:attrName>
                                        </p:attrNameLst>
                                      </p:cBhvr>
                                      <p:to>
                                        <p:strVal val="visible"/>
                                      </p:to>
                                    </p:set>
                                    <p:animEffect transition="in" filter="fade">
                                      <p:cBhvr>
                                        <p:cTn id="129" dur="500"/>
                                        <p:tgtEl>
                                          <p:spTgt spid="343"/>
                                        </p:tgtEl>
                                      </p:cBhvr>
                                    </p:animEffect>
                                  </p:childTnLst>
                                </p:cTn>
                              </p:par>
                              <p:par>
                                <p:cTn id="130" presetID="10" presetClass="entr" presetSubtype="0" fill="hold" nodeType="withEffect">
                                  <p:stCondLst>
                                    <p:cond delay="0"/>
                                  </p:stCondLst>
                                  <p:childTnLst>
                                    <p:set>
                                      <p:cBhvr>
                                        <p:cTn id="131" dur="1" fill="hold">
                                          <p:stCondLst>
                                            <p:cond delay="0"/>
                                          </p:stCondLst>
                                        </p:cTn>
                                        <p:tgtEl>
                                          <p:spTgt spid="344"/>
                                        </p:tgtEl>
                                        <p:attrNameLst>
                                          <p:attrName>style.visibility</p:attrName>
                                        </p:attrNameLst>
                                      </p:cBhvr>
                                      <p:to>
                                        <p:strVal val="visible"/>
                                      </p:to>
                                    </p:set>
                                    <p:animEffect transition="in" filter="fade">
                                      <p:cBhvr>
                                        <p:cTn id="132" dur="500"/>
                                        <p:tgtEl>
                                          <p:spTgt spid="344"/>
                                        </p:tgtEl>
                                      </p:cBhvr>
                                    </p:animEffect>
                                  </p:childTnLst>
                                </p:cTn>
                              </p:par>
                              <p:par>
                                <p:cTn id="133" presetID="10" presetClass="entr" presetSubtype="0" fill="hold" nodeType="withEffect">
                                  <p:stCondLst>
                                    <p:cond delay="0"/>
                                  </p:stCondLst>
                                  <p:childTnLst>
                                    <p:set>
                                      <p:cBhvr>
                                        <p:cTn id="134" dur="1" fill="hold">
                                          <p:stCondLst>
                                            <p:cond delay="0"/>
                                          </p:stCondLst>
                                        </p:cTn>
                                        <p:tgtEl>
                                          <p:spTgt spid="345"/>
                                        </p:tgtEl>
                                        <p:attrNameLst>
                                          <p:attrName>style.visibility</p:attrName>
                                        </p:attrNameLst>
                                      </p:cBhvr>
                                      <p:to>
                                        <p:strVal val="visible"/>
                                      </p:to>
                                    </p:set>
                                    <p:animEffect transition="in" filter="fade">
                                      <p:cBhvr>
                                        <p:cTn id="135" dur="500"/>
                                        <p:tgtEl>
                                          <p:spTgt spid="34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childTnLst>
                          </p:cTn>
                        </p:par>
                      </p:childTnLst>
                    </p:cTn>
                  </p:par>
                  <p:par>
                    <p:cTn id="139" fill="hold">
                      <p:stCondLst>
                        <p:cond delay="indefinite"/>
                      </p:stCondLst>
                      <p:childTnLst>
                        <p:par>
                          <p:cTn id="140" fill="hold">
                            <p:stCondLst>
                              <p:cond delay="0"/>
                            </p:stCondLst>
                            <p:childTnLst>
                              <p:par>
                                <p:cTn id="141" presetID="16" presetClass="entr" presetSubtype="42" fill="hold" grpId="0" nodeType="clickEffect">
                                  <p:stCondLst>
                                    <p:cond delay="0"/>
                                  </p:stCondLst>
                                  <p:childTnLst>
                                    <p:set>
                                      <p:cBhvr>
                                        <p:cTn id="142" dur="1" fill="hold">
                                          <p:stCondLst>
                                            <p:cond delay="0"/>
                                          </p:stCondLst>
                                        </p:cTn>
                                        <p:tgtEl>
                                          <p:spTgt spid="346"/>
                                        </p:tgtEl>
                                        <p:attrNameLst>
                                          <p:attrName>style.visibility</p:attrName>
                                        </p:attrNameLst>
                                      </p:cBhvr>
                                      <p:to>
                                        <p:strVal val="visible"/>
                                      </p:to>
                                    </p:set>
                                    <p:animEffect transition="in" filter="barn(outHorizontal)">
                                      <p:cBhvr>
                                        <p:cTn id="143" dur="500"/>
                                        <p:tgtEl>
                                          <p:spTgt spid="346"/>
                                        </p:tgtEl>
                                      </p:cBhvr>
                                    </p:animEffect>
                                  </p:childTnLst>
                                </p:cTn>
                              </p:par>
                              <p:par>
                                <p:cTn id="144" presetID="16" presetClass="entr" presetSubtype="42" fill="hold" grpId="0" nodeType="withEffect">
                                  <p:stCondLst>
                                    <p:cond delay="0"/>
                                  </p:stCondLst>
                                  <p:childTnLst>
                                    <p:set>
                                      <p:cBhvr>
                                        <p:cTn id="145" dur="1" fill="hold">
                                          <p:stCondLst>
                                            <p:cond delay="0"/>
                                          </p:stCondLst>
                                        </p:cTn>
                                        <p:tgtEl>
                                          <p:spTgt spid="331"/>
                                        </p:tgtEl>
                                        <p:attrNameLst>
                                          <p:attrName>style.visibility</p:attrName>
                                        </p:attrNameLst>
                                      </p:cBhvr>
                                      <p:to>
                                        <p:strVal val="visible"/>
                                      </p:to>
                                    </p:set>
                                    <p:animEffect transition="in" filter="barn(outHorizontal)">
                                      <p:cBhvr>
                                        <p:cTn id="146"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46" grpId="0" animBg="1"/>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Google Shape;353;p21"/>
          <p:cNvSpPr txBox="1"/>
          <p:nvPr/>
        </p:nvSpPr>
        <p:spPr>
          <a:xfrm>
            <a:off x="0" y="1359130"/>
            <a:ext cx="36131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Example of Grammatical Aspects</a:t>
            </a:r>
            <a:endParaRPr/>
          </a:p>
        </p:txBody>
      </p:sp>
      <p:sp>
        <p:nvSpPr>
          <p:cNvPr id="355" name="Google Shape;355;p21"/>
          <p:cNvSpPr/>
          <p:nvPr/>
        </p:nvSpPr>
        <p:spPr>
          <a:xfrm>
            <a:off x="4758788" y="1829270"/>
            <a:ext cx="2571750" cy="711200"/>
          </a:xfrm>
          <a:prstGeom prst="roundRect">
            <a:avLst>
              <a:gd name="adj" fmla="val 16667"/>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w</a:t>
            </a:r>
            <a:r>
              <a:rPr lang="en-US" sz="1800" dirty="0">
                <a:solidFill>
                  <a:srgbClr val="FF0000"/>
                </a:solidFill>
                <a:latin typeface="Calibri"/>
                <a:ea typeface="Calibri"/>
                <a:cs typeface="Calibri"/>
                <a:sym typeface="Calibri"/>
              </a:rPr>
              <a:t>=</a:t>
            </a:r>
            <a:r>
              <a:rPr lang="en-US" sz="1800" b="1" dirty="0">
                <a:solidFill>
                  <a:schemeClr val="dk1"/>
                </a:solidFill>
                <a:latin typeface="Calibri"/>
                <a:ea typeface="Calibri"/>
                <a:cs typeface="Calibri"/>
                <a:sym typeface="Calibri"/>
              </a:rPr>
              <a:t>ma</a:t>
            </a:r>
            <a:r>
              <a:rPr lang="en-US" sz="1800" dirty="0">
                <a:solidFill>
                  <a:srgbClr val="FF0000"/>
                </a:solidFill>
                <a:latin typeface="Calibri"/>
                <a:ea typeface="Calibri"/>
                <a:cs typeface="Calibri"/>
                <a:sym typeface="Calibri"/>
              </a:rPr>
              <a:t>=</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katb+at</a:t>
            </a:r>
            <a:r>
              <a:rPr lang="en-US" sz="1800" dirty="0">
                <a:solidFill>
                  <a:srgbClr val="FF0000"/>
                </a:solidFill>
                <a:latin typeface="Calibri"/>
                <a:ea typeface="Calibri"/>
                <a:cs typeface="Calibri"/>
                <a:sym typeface="Calibri"/>
              </a:rPr>
              <a:t>=</a:t>
            </a:r>
            <a:r>
              <a:rPr lang="en-US" sz="1800" b="1" dirty="0">
                <a:solidFill>
                  <a:schemeClr val="dk1"/>
                </a:solidFill>
                <a:latin typeface="Calibri"/>
                <a:ea typeface="Calibri"/>
                <a:cs typeface="Calibri"/>
                <a:sym typeface="Calibri"/>
              </a:rPr>
              <a:t>u:</a:t>
            </a:r>
            <a:r>
              <a:rPr lang="en-US" sz="1800" dirty="0">
                <a:solidFill>
                  <a:srgbClr val="FF0000"/>
                </a:solidFill>
                <a:latin typeface="Calibri"/>
                <a:ea typeface="Calibri"/>
                <a:cs typeface="Calibri"/>
                <a:sym typeface="Calibri"/>
              </a:rPr>
              <a:t>=</a:t>
            </a:r>
            <a:r>
              <a:rPr lang="en-US" sz="1800" b="1" dirty="0">
                <a:solidFill>
                  <a:schemeClr val="dk1"/>
                </a:solidFill>
                <a:latin typeface="Calibri"/>
                <a:ea typeface="Calibri"/>
                <a:cs typeface="Calibri"/>
                <a:sym typeface="Calibri"/>
              </a:rPr>
              <a:t>ʃ</a:t>
            </a:r>
            <a:endParaRPr b="1"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And we didn’t write it</a:t>
            </a:r>
            <a:endParaRPr dirty="0"/>
          </a:p>
        </p:txBody>
      </p:sp>
      <p:sp>
        <p:nvSpPr>
          <p:cNvPr id="359" name="Google Shape;359;p21"/>
          <p:cNvSpPr/>
          <p:nvPr/>
        </p:nvSpPr>
        <p:spPr>
          <a:xfrm>
            <a:off x="1082675" y="2966345"/>
            <a:ext cx="1231900" cy="685800"/>
          </a:xfrm>
          <a:prstGeom prst="ellipse">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w</a:t>
            </a:r>
            <a:endParaRPr/>
          </a:p>
        </p:txBody>
      </p:sp>
      <p:sp>
        <p:nvSpPr>
          <p:cNvPr id="360" name="Google Shape;360;p21"/>
          <p:cNvSpPr/>
          <p:nvPr/>
        </p:nvSpPr>
        <p:spPr>
          <a:xfrm>
            <a:off x="8636000" y="2967377"/>
            <a:ext cx="1231900" cy="685800"/>
          </a:xfrm>
          <a:prstGeom prst="ellipse">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uː</a:t>
            </a:r>
            <a:endParaRPr/>
          </a:p>
        </p:txBody>
      </p:sp>
      <p:sp>
        <p:nvSpPr>
          <p:cNvPr id="361" name="Google Shape;361;p21"/>
          <p:cNvSpPr/>
          <p:nvPr/>
        </p:nvSpPr>
        <p:spPr>
          <a:xfrm>
            <a:off x="9982200" y="2954677"/>
            <a:ext cx="1231900" cy="685800"/>
          </a:xfrm>
          <a:prstGeom prst="ellipse">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ʃ</a:t>
            </a:r>
            <a:endParaRPr/>
          </a:p>
        </p:txBody>
      </p:sp>
      <p:sp>
        <p:nvSpPr>
          <p:cNvPr id="362" name="Google Shape;362;p21"/>
          <p:cNvSpPr/>
          <p:nvPr/>
        </p:nvSpPr>
        <p:spPr>
          <a:xfrm>
            <a:off x="2381250" y="2954677"/>
            <a:ext cx="1231900" cy="685800"/>
          </a:xfrm>
          <a:prstGeom prst="ellipse">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ma</a:t>
            </a:r>
            <a:endParaRPr/>
          </a:p>
        </p:txBody>
      </p:sp>
      <p:sp>
        <p:nvSpPr>
          <p:cNvPr id="363" name="Google Shape;363;p21"/>
          <p:cNvSpPr txBox="1"/>
          <p:nvPr/>
        </p:nvSpPr>
        <p:spPr>
          <a:xfrm>
            <a:off x="850900" y="2864745"/>
            <a:ext cx="3022600" cy="1200329"/>
          </a:xfrm>
          <a:prstGeom prst="rect">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conj </a:t>
            </a:r>
            <a:r>
              <a:rPr lang="en-US" sz="1800">
                <a:solidFill>
                  <a:srgbClr val="FF0000"/>
                </a:solidFill>
                <a:latin typeface="Calibri"/>
                <a:ea typeface="Calibri"/>
                <a:cs typeface="Calibri"/>
                <a:sym typeface="Calibri"/>
              </a:rPr>
              <a:t>=</a:t>
            </a:r>
            <a:r>
              <a:rPr lang="en-US" sz="1800">
                <a:solidFill>
                  <a:schemeClr val="dk1"/>
                </a:solidFill>
                <a:latin typeface="Calibri"/>
                <a:ea typeface="Calibri"/>
                <a:cs typeface="Calibri"/>
                <a:sym typeface="Calibri"/>
              </a:rPr>
              <a:t> NEG</a:t>
            </a:r>
            <a:endParaRPr/>
          </a:p>
        </p:txBody>
      </p:sp>
      <p:sp>
        <p:nvSpPr>
          <p:cNvPr id="364" name="Google Shape;364;p21"/>
          <p:cNvSpPr txBox="1"/>
          <p:nvPr/>
        </p:nvSpPr>
        <p:spPr>
          <a:xfrm>
            <a:off x="8464550" y="2836693"/>
            <a:ext cx="2806700" cy="1200329"/>
          </a:xfrm>
          <a:prstGeom prst="rect">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3SP </a:t>
            </a:r>
            <a:r>
              <a:rPr lang="en-US" sz="1800">
                <a:solidFill>
                  <a:srgbClr val="FF0000"/>
                </a:solidFill>
                <a:latin typeface="Calibri"/>
                <a:ea typeface="Calibri"/>
                <a:cs typeface="Calibri"/>
                <a:sym typeface="Calibri"/>
              </a:rPr>
              <a:t>=</a:t>
            </a:r>
            <a:r>
              <a:rPr lang="en-US" sz="1800">
                <a:solidFill>
                  <a:schemeClr val="dk1"/>
                </a:solidFill>
                <a:latin typeface="Calibri"/>
                <a:ea typeface="Calibri"/>
                <a:cs typeface="Calibri"/>
                <a:sym typeface="Calibri"/>
              </a:rPr>
              <a:t> NEG</a:t>
            </a:r>
            <a:endParaRPr/>
          </a:p>
        </p:txBody>
      </p:sp>
      <p:cxnSp>
        <p:nvCxnSpPr>
          <p:cNvPr id="371" name="Google Shape;371;p21"/>
          <p:cNvCxnSpPr>
            <a:stCxn id="355" idx="1"/>
            <a:endCxn id="363" idx="0"/>
          </p:cNvCxnSpPr>
          <p:nvPr/>
        </p:nvCxnSpPr>
        <p:spPr>
          <a:xfrm flipH="1">
            <a:off x="2362088" y="2184870"/>
            <a:ext cx="2396700" cy="6798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372" name="Google Shape;372;p21"/>
          <p:cNvCxnSpPr>
            <a:stCxn id="355" idx="2"/>
            <a:endCxn id="373" idx="0"/>
          </p:cNvCxnSpPr>
          <p:nvPr/>
        </p:nvCxnSpPr>
        <p:spPr>
          <a:xfrm>
            <a:off x="6044663" y="2540470"/>
            <a:ext cx="0" cy="2985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374" name="Google Shape;374;p21"/>
          <p:cNvCxnSpPr>
            <a:stCxn id="355" idx="3"/>
            <a:endCxn id="364" idx="0"/>
          </p:cNvCxnSpPr>
          <p:nvPr/>
        </p:nvCxnSpPr>
        <p:spPr>
          <a:xfrm>
            <a:off x="7330538" y="2184870"/>
            <a:ext cx="2537400" cy="651900"/>
          </a:xfrm>
          <a:prstGeom prst="straightConnector1">
            <a:avLst/>
          </a:prstGeom>
          <a:noFill/>
          <a:ln w="19050" cap="flat" cmpd="sng">
            <a:solidFill>
              <a:schemeClr val="accent4"/>
            </a:solidFill>
            <a:prstDash val="solid"/>
            <a:miter lim="800000"/>
            <a:headEnd type="none" w="sm" len="sm"/>
            <a:tailEnd type="triangle" w="med" len="med"/>
          </a:ln>
        </p:spPr>
      </p:cxnSp>
      <p:sp>
        <p:nvSpPr>
          <p:cNvPr id="375" name="Google Shape;375;p21"/>
          <p:cNvSpPr/>
          <p:nvPr/>
        </p:nvSpPr>
        <p:spPr>
          <a:xfrm>
            <a:off x="5317588" y="2953219"/>
            <a:ext cx="1326524" cy="685800"/>
          </a:xfrm>
          <a:prstGeom prst="ellipse">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katb+at</a:t>
            </a:r>
            <a:endParaRPr sz="1800">
              <a:solidFill>
                <a:schemeClr val="dk1"/>
              </a:solidFill>
              <a:latin typeface="Calibri"/>
              <a:ea typeface="Calibri"/>
              <a:cs typeface="Calibri"/>
              <a:sym typeface="Calibri"/>
            </a:endParaRPr>
          </a:p>
        </p:txBody>
      </p:sp>
      <p:sp>
        <p:nvSpPr>
          <p:cNvPr id="373" name="Google Shape;373;p21"/>
          <p:cNvSpPr txBox="1"/>
          <p:nvPr/>
        </p:nvSpPr>
        <p:spPr>
          <a:xfrm>
            <a:off x="4933413" y="2838920"/>
            <a:ext cx="2222500" cy="1200329"/>
          </a:xfrm>
          <a:prstGeom prst="rect">
            <a:avLst/>
          </a:prstGeom>
          <a:noFill/>
          <a:ln w="19050"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write.PV</a:t>
            </a:r>
            <a:endParaRPr sz="1800">
              <a:solidFill>
                <a:schemeClr val="dk1"/>
              </a:solidFill>
              <a:latin typeface="Calibri"/>
              <a:ea typeface="Calibri"/>
              <a:cs typeface="Calibri"/>
              <a:sym typeface="Calibri"/>
            </a:endParaRPr>
          </a:p>
        </p:txBody>
      </p:sp>
      <p:sp>
        <p:nvSpPr>
          <p:cNvPr id="376" name="Google Shape;376;p21"/>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Linguistic features</a:t>
            </a:r>
            <a:endParaRPr/>
          </a:p>
        </p:txBody>
      </p:sp>
      <p:sp>
        <p:nvSpPr>
          <p:cNvPr id="377" name="Google Shape;377;p21"/>
          <p:cNvSpPr/>
          <p:nvPr/>
        </p:nvSpPr>
        <p:spPr>
          <a:xfrm>
            <a:off x="11493500" y="6385286"/>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17" name="TextBox 16">
            <a:extLst>
              <a:ext uri="{FF2B5EF4-FFF2-40B4-BE49-F238E27FC236}">
                <a16:creationId xmlns:a16="http://schemas.microsoft.com/office/drawing/2014/main" id="{42B0FAAA-6795-49CA-9A95-C28889D0D1B9}"/>
              </a:ext>
            </a:extLst>
          </p:cNvPr>
          <p:cNvSpPr txBox="1"/>
          <p:nvPr/>
        </p:nvSpPr>
        <p:spPr>
          <a:xfrm>
            <a:off x="414632" y="4421664"/>
            <a:ext cx="4346152" cy="461665"/>
          </a:xfrm>
          <a:prstGeom prst="rect">
            <a:avLst/>
          </a:prstGeom>
          <a:noFill/>
        </p:spPr>
        <p:txBody>
          <a:bodyPr wrap="square" rtlCol="1">
            <a:spAutoFit/>
          </a:bodyPr>
          <a:lstStyle/>
          <a:p>
            <a:r>
              <a:rPr lang="fr-FR" sz="2400" dirty="0">
                <a:latin typeface="Times New Roman" panose="02020603050405020304" pitchFamily="18" charset="0"/>
                <a:cs typeface="Times New Roman" panose="02020603050405020304" pitchFamily="18" charset="0"/>
              </a:rPr>
              <a:t>Example: </a:t>
            </a:r>
          </a:p>
        </p:txBody>
      </p:sp>
      <p:sp>
        <p:nvSpPr>
          <p:cNvPr id="18" name="Rectangle: Rounded Corners 17">
            <a:extLst>
              <a:ext uri="{FF2B5EF4-FFF2-40B4-BE49-F238E27FC236}">
                <a16:creationId xmlns:a16="http://schemas.microsoft.com/office/drawing/2014/main" id="{11CD6DDC-8F11-4300-A46B-93428DFC15D7}"/>
              </a:ext>
            </a:extLst>
          </p:cNvPr>
          <p:cNvSpPr/>
          <p:nvPr/>
        </p:nvSpPr>
        <p:spPr>
          <a:xfrm>
            <a:off x="9781253" y="5347741"/>
            <a:ext cx="2278966" cy="9425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ar-AE" sz="4800" dirty="0">
                <a:solidFill>
                  <a:srgbClr val="FF0000"/>
                </a:solidFill>
                <a:latin typeface="Times New Roman" panose="02020603050405020304" pitchFamily="18" charset="0"/>
                <a:cs typeface="Times New Roman" panose="02020603050405020304" pitchFamily="18" charset="0"/>
              </a:rPr>
              <a:t>وَ</a:t>
            </a:r>
            <a:endParaRPr lang="en-US" sz="4800" dirty="0">
              <a:solidFill>
                <a:srgbClr val="FF0000"/>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E5AF48CA-3D5D-4CE6-A1C9-D97085A89077}"/>
              </a:ext>
            </a:extLst>
          </p:cNvPr>
          <p:cNvSpPr/>
          <p:nvPr/>
        </p:nvSpPr>
        <p:spPr>
          <a:xfrm>
            <a:off x="3807173" y="5347742"/>
            <a:ext cx="4895557" cy="9425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4D074EFB-AF8D-425D-A561-B8B26EB4E8C4}"/>
              </a:ext>
            </a:extLst>
          </p:cNvPr>
          <p:cNvSpPr/>
          <p:nvPr/>
        </p:nvSpPr>
        <p:spPr>
          <a:xfrm>
            <a:off x="449685" y="5347741"/>
            <a:ext cx="2278966" cy="9425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ar-AE" sz="4800" dirty="0">
                <a:solidFill>
                  <a:srgbClr val="FF0000"/>
                </a:solidFill>
                <a:latin typeface="Times New Roman" panose="02020603050405020304" pitchFamily="18" charset="0"/>
                <a:cs typeface="Times New Roman" panose="02020603050405020304" pitchFamily="18" charset="0"/>
              </a:rPr>
              <a:t>هُ</a:t>
            </a:r>
            <a:endParaRPr lang="en-US" sz="4800" dirty="0">
              <a:solidFill>
                <a:srgbClr val="FF0000"/>
              </a:solidFill>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4F650FF7-500B-4D8B-8011-24AAA5DDCC57}"/>
              </a:ext>
            </a:extLst>
          </p:cNvPr>
          <p:cNvSpPr/>
          <p:nvPr/>
        </p:nvSpPr>
        <p:spPr>
          <a:xfrm>
            <a:off x="4026974" y="5572614"/>
            <a:ext cx="1264415" cy="4927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ar-AE" sz="3600">
                <a:solidFill>
                  <a:srgbClr val="00B050"/>
                </a:solidFill>
                <a:latin typeface="Times New Roman" panose="02020603050405020304" pitchFamily="18" charset="0"/>
                <a:cs typeface="Times New Roman" panose="02020603050405020304" pitchFamily="18" charset="0"/>
              </a:rPr>
              <a:t>ُ</a:t>
            </a:r>
            <a:endParaRPr lang="en-US" sz="3600">
              <a:solidFill>
                <a:srgbClr val="00B050"/>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00891ADF-9CE1-44D8-BF39-4E04E36BA5BD}"/>
              </a:ext>
            </a:extLst>
          </p:cNvPr>
          <p:cNvSpPr/>
          <p:nvPr/>
        </p:nvSpPr>
        <p:spPr>
          <a:xfrm>
            <a:off x="5658116" y="5600644"/>
            <a:ext cx="1264415" cy="4927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ar-AE" sz="3200" dirty="0">
                <a:solidFill>
                  <a:schemeClr val="tx1"/>
                </a:solidFill>
                <a:latin typeface="Times New Roman" panose="02020603050405020304" pitchFamily="18" charset="0"/>
                <a:cs typeface="Times New Roman" panose="02020603050405020304" pitchFamily="18" charset="0"/>
              </a:rPr>
              <a:t>كْتُب</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D81E83DD-9F98-44C8-B74D-0D4792876919}"/>
              </a:ext>
            </a:extLst>
          </p:cNvPr>
          <p:cNvSpPr/>
          <p:nvPr/>
        </p:nvSpPr>
        <p:spPr>
          <a:xfrm>
            <a:off x="7202437" y="5572614"/>
            <a:ext cx="1264415" cy="4927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ar-AE" sz="3600" dirty="0">
                <a:solidFill>
                  <a:srgbClr val="00B050"/>
                </a:solidFill>
                <a:latin typeface="Times New Roman" panose="02020603050405020304" pitchFamily="18" charset="0"/>
                <a:cs typeface="Times New Roman" panose="02020603050405020304" pitchFamily="18" charset="0"/>
              </a:rPr>
              <a:t>تَ</a:t>
            </a:r>
            <a:endParaRPr lang="en-US" sz="3600" dirty="0">
              <a:solidFill>
                <a:srgbClr val="00B050"/>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B35C89FD-5F63-49B0-A556-FFA89FA015C1}"/>
              </a:ext>
            </a:extLst>
          </p:cNvPr>
          <p:cNvSpPr/>
          <p:nvPr/>
        </p:nvSpPr>
        <p:spPr>
          <a:xfrm>
            <a:off x="5058149" y="4377479"/>
            <a:ext cx="2393604"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 وتكتبه</a:t>
            </a:r>
            <a:r>
              <a:rPr lang="en-US" sz="2800" dirty="0">
                <a:solidFill>
                  <a:srgbClr val="000000"/>
                </a:solidFill>
                <a:latin typeface="Times New Roman" panose="02020603050405020304" pitchFamily="18" charset="0"/>
                <a:cs typeface="Times New Roman" panose="02020603050405020304" pitchFamily="18" charset="0"/>
              </a:rPr>
              <a:t> / </a:t>
            </a:r>
            <a:r>
              <a:rPr lang="en-US" sz="2800" i="1" dirty="0">
                <a:solidFill>
                  <a:srgbClr val="000000"/>
                </a:solidFill>
                <a:latin typeface="Times New Roman" panose="02020603050405020304" pitchFamily="18" charset="0"/>
                <a:cs typeface="Times New Roman" panose="02020603050405020304" pitchFamily="18" charset="0"/>
              </a:rPr>
              <a:t>wtktbh </a:t>
            </a:r>
            <a:r>
              <a:rPr lang="en-US" sz="2800" dirty="0">
                <a:solidFill>
                  <a:srgbClr val="000000"/>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CC0BA98A-B53C-4E5F-8D62-A39361BD35D7}"/>
              </a:ext>
            </a:extLst>
          </p:cNvPr>
          <p:cNvSpPr/>
          <p:nvPr/>
        </p:nvSpPr>
        <p:spPr>
          <a:xfrm>
            <a:off x="10636042" y="6406283"/>
            <a:ext cx="628698" cy="461665"/>
          </a:xfrm>
          <a:prstGeom prst="rect">
            <a:avLst/>
          </a:prstGeom>
        </p:spPr>
        <p:txBody>
          <a:bodyPr wrap="none">
            <a:spAutoFit/>
          </a:bodyPr>
          <a:lstStyle/>
          <a:p>
            <a:r>
              <a:rPr lang="fr-FR" sz="2400" dirty="0">
                <a:latin typeface="Times New Roman" panose="02020603050405020304" pitchFamily="18" charset="0"/>
                <a:cs typeface="Times New Roman" panose="02020603050405020304" pitchFamily="18" charset="0"/>
              </a:rPr>
              <a:t>and</a:t>
            </a:r>
            <a:endParaRPr lang="en-US"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2D83E153-2A26-49EF-B4A0-10A8E270F204}"/>
              </a:ext>
            </a:extLst>
          </p:cNvPr>
          <p:cNvSpPr/>
          <p:nvPr/>
        </p:nvSpPr>
        <p:spPr>
          <a:xfrm>
            <a:off x="5334662" y="6365519"/>
            <a:ext cx="2012299" cy="461665"/>
          </a:xfrm>
          <a:prstGeom prst="rect">
            <a:avLst/>
          </a:prstGeom>
        </p:spPr>
        <p:txBody>
          <a:bodyPr wrap="square">
            <a:spAutoFit/>
          </a:bodyPr>
          <a:lstStyle/>
          <a:p>
            <a:r>
              <a:rPr lang="fr-FR" sz="2400" dirty="0">
                <a:latin typeface="Times New Roman" panose="02020603050405020304" pitchFamily="18" charset="0"/>
                <a:cs typeface="Times New Roman" panose="02020603050405020304" pitchFamily="18" charset="0"/>
              </a:rPr>
              <a:t>He writes</a:t>
            </a:r>
            <a:endParaRPr lang="en-US" sz="24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5C79B8DF-6DFB-40EC-8707-42E04488DD2C}"/>
              </a:ext>
            </a:extLst>
          </p:cNvPr>
          <p:cNvSpPr/>
          <p:nvPr/>
        </p:nvSpPr>
        <p:spPr>
          <a:xfrm>
            <a:off x="1571635" y="6406283"/>
            <a:ext cx="372218" cy="461665"/>
          </a:xfrm>
          <a:prstGeom prst="rect">
            <a:avLst/>
          </a:prstGeom>
        </p:spPr>
        <p:txBody>
          <a:bodyPr wrap="none">
            <a:spAutoFit/>
          </a:bodyPr>
          <a:lstStyle/>
          <a:p>
            <a:r>
              <a:rPr lang="fr-FR" sz="2400" dirty="0">
                <a:latin typeface="Times New Roman" panose="02020603050405020304" pitchFamily="18" charset="0"/>
                <a:cs typeface="Times New Roman" panose="02020603050405020304" pitchFamily="18" charset="0"/>
              </a:rPr>
              <a:t>It</a:t>
            </a:r>
            <a:endParaRPr lang="en-US" sz="2400"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D86629D3-EE02-4400-89D2-981197D4333C}"/>
              </a:ext>
            </a:extLst>
          </p:cNvPr>
          <p:cNvCxnSpPr>
            <a:stCxn id="24" idx="1"/>
            <a:endCxn id="20" idx="0"/>
          </p:cNvCxnSpPr>
          <p:nvPr/>
        </p:nvCxnSpPr>
        <p:spPr>
          <a:xfrm flipH="1">
            <a:off x="1589168" y="4639089"/>
            <a:ext cx="3468981" cy="708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C28670-523F-4F17-92EF-1498E43ACE95}"/>
              </a:ext>
            </a:extLst>
          </p:cNvPr>
          <p:cNvCxnSpPr>
            <a:cxnSpLocks/>
            <a:stCxn id="24" idx="2"/>
            <a:endCxn id="19" idx="0"/>
          </p:cNvCxnSpPr>
          <p:nvPr/>
        </p:nvCxnSpPr>
        <p:spPr>
          <a:xfrm>
            <a:off x="6254951" y="4900699"/>
            <a:ext cx="1" cy="447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35B96AE-D7CC-4F88-B1AC-08D8DAE3FD72}"/>
              </a:ext>
            </a:extLst>
          </p:cNvPr>
          <p:cNvCxnSpPr>
            <a:cxnSpLocks/>
            <a:stCxn id="24" idx="3"/>
            <a:endCxn id="18" idx="0"/>
          </p:cNvCxnSpPr>
          <p:nvPr/>
        </p:nvCxnSpPr>
        <p:spPr>
          <a:xfrm>
            <a:off x="7451753" y="4639089"/>
            <a:ext cx="3468983" cy="708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500"/>
                                        <p:tgtEl>
                                          <p:spTgt spid="3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gtEl>
                                        <p:attrNameLst>
                                          <p:attrName>style.visibility</p:attrName>
                                        </p:attrNameLst>
                                      </p:cBhvr>
                                      <p:to>
                                        <p:strVal val="visible"/>
                                      </p:to>
                                    </p:set>
                                    <p:animEffect transition="in" filter="fade">
                                      <p:cBhvr>
                                        <p:cTn id="12" dur="500"/>
                                        <p:tgtEl>
                                          <p:spTgt spid="35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59"/>
                                        </p:tgtEl>
                                        <p:attrNameLst>
                                          <p:attrName>style.visibility</p:attrName>
                                        </p:attrNameLst>
                                      </p:cBhvr>
                                      <p:to>
                                        <p:strVal val="visible"/>
                                      </p:to>
                                    </p:set>
                                    <p:anim calcmode="lin" valueType="num">
                                      <p:cBhvr additive="base">
                                        <p:cTn id="17" dur="500"/>
                                        <p:tgtEl>
                                          <p:spTgt spid="359"/>
                                        </p:tgtEl>
                                        <p:attrNameLst>
                                          <p:attrName>ppt_y</p:attrName>
                                        </p:attrNameLst>
                                      </p:cBhvr>
                                      <p:tavLst>
                                        <p:tav tm="0">
                                          <p:val>
                                            <p:strVal val="#ppt_y-1"/>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360"/>
                                        </p:tgtEl>
                                        <p:attrNameLst>
                                          <p:attrName>style.visibility</p:attrName>
                                        </p:attrNameLst>
                                      </p:cBhvr>
                                      <p:to>
                                        <p:strVal val="visible"/>
                                      </p:to>
                                    </p:set>
                                    <p:anim calcmode="lin" valueType="num">
                                      <p:cBhvr additive="base">
                                        <p:cTn id="20" dur="500"/>
                                        <p:tgtEl>
                                          <p:spTgt spid="360"/>
                                        </p:tgtEl>
                                        <p:attrNameLst>
                                          <p:attrName>ppt_y</p:attrName>
                                        </p:attrNameLst>
                                      </p:cBhvr>
                                      <p:tavLst>
                                        <p:tav tm="0">
                                          <p:val>
                                            <p:strVal val="#ppt_y-1"/>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361"/>
                                        </p:tgtEl>
                                        <p:attrNameLst>
                                          <p:attrName>style.visibility</p:attrName>
                                        </p:attrNameLst>
                                      </p:cBhvr>
                                      <p:to>
                                        <p:strVal val="visible"/>
                                      </p:to>
                                    </p:set>
                                    <p:anim calcmode="lin" valueType="num">
                                      <p:cBhvr additive="base">
                                        <p:cTn id="23" dur="500"/>
                                        <p:tgtEl>
                                          <p:spTgt spid="361"/>
                                        </p:tgtEl>
                                        <p:attrNameLst>
                                          <p:attrName>ppt_y</p:attrName>
                                        </p:attrNameLst>
                                      </p:cBhvr>
                                      <p:tavLst>
                                        <p:tav tm="0">
                                          <p:val>
                                            <p:strVal val="#ppt_y-1"/>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362"/>
                                        </p:tgtEl>
                                        <p:attrNameLst>
                                          <p:attrName>style.visibility</p:attrName>
                                        </p:attrNameLst>
                                      </p:cBhvr>
                                      <p:to>
                                        <p:strVal val="visible"/>
                                      </p:to>
                                    </p:set>
                                    <p:anim calcmode="lin" valueType="num">
                                      <p:cBhvr additive="base">
                                        <p:cTn id="26" dur="500"/>
                                        <p:tgtEl>
                                          <p:spTgt spid="362"/>
                                        </p:tgtEl>
                                        <p:attrNameLst>
                                          <p:attrName>ppt_y</p:attrName>
                                        </p:attrNameLst>
                                      </p:cBhvr>
                                      <p:tavLst>
                                        <p:tav tm="0">
                                          <p:val>
                                            <p:strVal val="#ppt_y-1"/>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363"/>
                                        </p:tgtEl>
                                        <p:attrNameLst>
                                          <p:attrName>style.visibility</p:attrName>
                                        </p:attrNameLst>
                                      </p:cBhvr>
                                      <p:to>
                                        <p:strVal val="visible"/>
                                      </p:to>
                                    </p:set>
                                    <p:anim calcmode="lin" valueType="num">
                                      <p:cBhvr additive="base">
                                        <p:cTn id="29" dur="500"/>
                                        <p:tgtEl>
                                          <p:spTgt spid="363"/>
                                        </p:tgtEl>
                                        <p:attrNameLst>
                                          <p:attrName>ppt_y</p:attrName>
                                        </p:attrNameLst>
                                      </p:cBhvr>
                                      <p:tavLst>
                                        <p:tav tm="0">
                                          <p:val>
                                            <p:strVal val="#ppt_y-1"/>
                                          </p:val>
                                        </p:tav>
                                        <p:tav tm="100000">
                                          <p:val>
                                            <p:strVal val="#ppt_y"/>
                                          </p:val>
                                        </p:tav>
                                      </p:tavLst>
                                    </p:anim>
                                  </p:childTnLst>
                                </p:cTn>
                              </p:par>
                              <p:par>
                                <p:cTn id="30" presetID="2" presetClass="entr" presetSubtype="1" fill="hold" nodeType="withEffect">
                                  <p:stCondLst>
                                    <p:cond delay="0"/>
                                  </p:stCondLst>
                                  <p:childTnLst>
                                    <p:set>
                                      <p:cBhvr>
                                        <p:cTn id="31" dur="1" fill="hold">
                                          <p:stCondLst>
                                            <p:cond delay="0"/>
                                          </p:stCondLst>
                                        </p:cTn>
                                        <p:tgtEl>
                                          <p:spTgt spid="364"/>
                                        </p:tgtEl>
                                        <p:attrNameLst>
                                          <p:attrName>style.visibility</p:attrName>
                                        </p:attrNameLst>
                                      </p:cBhvr>
                                      <p:to>
                                        <p:strVal val="visible"/>
                                      </p:to>
                                    </p:set>
                                    <p:anim calcmode="lin" valueType="num">
                                      <p:cBhvr additive="base">
                                        <p:cTn id="32" dur="500"/>
                                        <p:tgtEl>
                                          <p:spTgt spid="364"/>
                                        </p:tgtEl>
                                        <p:attrNameLst>
                                          <p:attrName>ppt_y</p:attrName>
                                        </p:attrNameLst>
                                      </p:cBhvr>
                                      <p:tavLst>
                                        <p:tav tm="0">
                                          <p:val>
                                            <p:strVal val="#ppt_y-1"/>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371"/>
                                        </p:tgtEl>
                                        <p:attrNameLst>
                                          <p:attrName>style.visibility</p:attrName>
                                        </p:attrNameLst>
                                      </p:cBhvr>
                                      <p:to>
                                        <p:strVal val="visible"/>
                                      </p:to>
                                    </p:set>
                                    <p:anim calcmode="lin" valueType="num">
                                      <p:cBhvr additive="base">
                                        <p:cTn id="35" dur="500"/>
                                        <p:tgtEl>
                                          <p:spTgt spid="371"/>
                                        </p:tgtEl>
                                        <p:attrNameLst>
                                          <p:attrName>ppt_y</p:attrName>
                                        </p:attrNameLst>
                                      </p:cBhvr>
                                      <p:tavLst>
                                        <p:tav tm="0">
                                          <p:val>
                                            <p:strVal val="#ppt_y-1"/>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372"/>
                                        </p:tgtEl>
                                        <p:attrNameLst>
                                          <p:attrName>style.visibility</p:attrName>
                                        </p:attrNameLst>
                                      </p:cBhvr>
                                      <p:to>
                                        <p:strVal val="visible"/>
                                      </p:to>
                                    </p:set>
                                    <p:anim calcmode="lin" valueType="num">
                                      <p:cBhvr additive="base">
                                        <p:cTn id="38" dur="500"/>
                                        <p:tgtEl>
                                          <p:spTgt spid="372"/>
                                        </p:tgtEl>
                                        <p:attrNameLst>
                                          <p:attrName>ppt_y</p:attrName>
                                        </p:attrNameLst>
                                      </p:cBhvr>
                                      <p:tavLst>
                                        <p:tav tm="0">
                                          <p:val>
                                            <p:strVal val="#ppt_y-1"/>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374"/>
                                        </p:tgtEl>
                                        <p:attrNameLst>
                                          <p:attrName>style.visibility</p:attrName>
                                        </p:attrNameLst>
                                      </p:cBhvr>
                                      <p:to>
                                        <p:strVal val="visible"/>
                                      </p:to>
                                    </p:set>
                                    <p:anim calcmode="lin" valueType="num">
                                      <p:cBhvr additive="base">
                                        <p:cTn id="41" dur="500"/>
                                        <p:tgtEl>
                                          <p:spTgt spid="374"/>
                                        </p:tgtEl>
                                        <p:attrNameLst>
                                          <p:attrName>ppt_y</p:attrName>
                                        </p:attrNameLst>
                                      </p:cBhvr>
                                      <p:tavLst>
                                        <p:tav tm="0">
                                          <p:val>
                                            <p:strVal val="#ppt_y-1"/>
                                          </p:val>
                                        </p:tav>
                                        <p:tav tm="100000">
                                          <p:val>
                                            <p:strVal val="#ppt_y"/>
                                          </p:val>
                                        </p:tav>
                                      </p:tavLst>
                                    </p:anim>
                                  </p:childTnLst>
                                </p:cTn>
                              </p:par>
                              <p:par>
                                <p:cTn id="42" presetID="2" presetClass="entr" presetSubtype="1" fill="hold" nodeType="withEffect">
                                  <p:stCondLst>
                                    <p:cond delay="0"/>
                                  </p:stCondLst>
                                  <p:childTnLst>
                                    <p:set>
                                      <p:cBhvr>
                                        <p:cTn id="43" dur="1" fill="hold">
                                          <p:stCondLst>
                                            <p:cond delay="0"/>
                                          </p:stCondLst>
                                        </p:cTn>
                                        <p:tgtEl>
                                          <p:spTgt spid="375"/>
                                        </p:tgtEl>
                                        <p:attrNameLst>
                                          <p:attrName>style.visibility</p:attrName>
                                        </p:attrNameLst>
                                      </p:cBhvr>
                                      <p:to>
                                        <p:strVal val="visible"/>
                                      </p:to>
                                    </p:set>
                                    <p:anim calcmode="lin" valueType="num">
                                      <p:cBhvr additive="base">
                                        <p:cTn id="44" dur="500"/>
                                        <p:tgtEl>
                                          <p:spTgt spid="375"/>
                                        </p:tgtEl>
                                        <p:attrNameLst>
                                          <p:attrName>ppt_y</p:attrName>
                                        </p:attrNameLst>
                                      </p:cBhvr>
                                      <p:tavLst>
                                        <p:tav tm="0">
                                          <p:val>
                                            <p:strVal val="#ppt_y-1"/>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373"/>
                                        </p:tgtEl>
                                        <p:attrNameLst>
                                          <p:attrName>style.visibility</p:attrName>
                                        </p:attrNameLst>
                                      </p:cBhvr>
                                      <p:to>
                                        <p:strVal val="visible"/>
                                      </p:to>
                                    </p:set>
                                    <p:anim calcmode="lin" valueType="num">
                                      <p:cBhvr additive="base">
                                        <p:cTn id="47" dur="500"/>
                                        <p:tgtEl>
                                          <p:spTgt spid="37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heel(1)">
                                      <p:cBhvr>
                                        <p:cTn id="56" dur="2000"/>
                                        <p:tgtEl>
                                          <p:spTgt spid="18"/>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heel(1)">
                                      <p:cBhvr>
                                        <p:cTn id="59" dur="2000"/>
                                        <p:tgtEl>
                                          <p:spTgt spid="19"/>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heel(1)">
                                      <p:cBhvr>
                                        <p:cTn id="62" dur="2000"/>
                                        <p:tgtEl>
                                          <p:spTgt spid="20"/>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heel(1)">
                                      <p:cBhvr>
                                        <p:cTn id="65" dur="2000"/>
                                        <p:tgtEl>
                                          <p:spTgt spid="21"/>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heel(1)">
                                      <p:cBhvr>
                                        <p:cTn id="68" dur="2000"/>
                                        <p:tgtEl>
                                          <p:spTgt spid="22"/>
                                        </p:tgtEl>
                                      </p:cBhvr>
                                    </p:animEffect>
                                  </p:childTnLst>
                                </p:cTn>
                              </p:par>
                              <p:par>
                                <p:cTn id="69" presetID="21" presetClass="entr" presetSubtype="1"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heel(1)">
                                      <p:cBhvr>
                                        <p:cTn id="71" dur="500"/>
                                        <p:tgtEl>
                                          <p:spTgt spid="29"/>
                                        </p:tgtEl>
                                      </p:cBhvr>
                                    </p:animEffect>
                                  </p:childTnLst>
                                </p:cTn>
                              </p:par>
                              <p:par>
                                <p:cTn id="72" presetID="21" presetClass="entr" presetSubtype="1"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heel(1)">
                                      <p:cBhvr>
                                        <p:cTn id="74" dur="500"/>
                                        <p:tgtEl>
                                          <p:spTgt spid="26"/>
                                        </p:tgtEl>
                                      </p:cBhvr>
                                    </p:animEffect>
                                  </p:childTnLst>
                                </p:cTn>
                              </p:par>
                              <p:par>
                                <p:cTn id="75" presetID="21" presetClass="entr" presetSubtype="1"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heel(1)">
                                      <p:cBhvr>
                                        <p:cTn id="77" dur="500"/>
                                        <p:tgtEl>
                                          <p:spTgt spid="27"/>
                                        </p:tgtEl>
                                      </p:cBhvr>
                                    </p:animEffect>
                                  </p:childTnLst>
                                </p:cTn>
                              </p:par>
                              <p:par>
                                <p:cTn id="78" presetID="21" presetClass="entr" presetSubtype="1" fill="hold"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wheel(1)">
                                      <p:cBhvr>
                                        <p:cTn id="80" dur="500"/>
                                        <p:tgtEl>
                                          <p:spTgt spid="28"/>
                                        </p:tgtEl>
                                      </p:cBhvr>
                                    </p:animEffect>
                                  </p:childTnLst>
                                </p:cTn>
                              </p:par>
                              <p:par>
                                <p:cTn id="81" presetID="21" presetClass="entr" presetSubtype="1"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heel(1)">
                                      <p:cBhvr>
                                        <p:cTn id="83" dur="500"/>
                                        <p:tgtEl>
                                          <p:spTgt spid="30"/>
                                        </p:tgtEl>
                                      </p:cBhvr>
                                    </p:animEffect>
                                  </p:childTnLst>
                                </p:cTn>
                              </p:par>
                              <p:par>
                                <p:cTn id="84" presetID="21" presetClass="entr" presetSubtype="1"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heel(1)">
                                      <p:cBhvr>
                                        <p:cTn id="86" dur="500"/>
                                        <p:tgtEl>
                                          <p:spTgt spid="25"/>
                                        </p:tgtEl>
                                      </p:cBhvr>
                                    </p:animEffect>
                                  </p:childTnLst>
                                </p:cTn>
                              </p:par>
                              <p:par>
                                <p:cTn id="87" presetID="21" presetClass="entr" presetSubtype="1"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wheel(1)">
                                      <p:cBhvr>
                                        <p:cTn id="8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2"/>
          <p:cNvSpPr/>
          <p:nvPr/>
        </p:nvSpPr>
        <p:spPr>
          <a:xfrm>
            <a:off x="290733" y="1498912"/>
            <a:ext cx="11189882"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In the two examples, the inflected form is surrounded by clitics and the morphological structure is:</a:t>
            </a:r>
            <a:endParaRPr dirty="0"/>
          </a:p>
        </p:txBody>
      </p:sp>
      <p:sp>
        <p:nvSpPr>
          <p:cNvPr id="384" name="Google Shape;384;p22"/>
          <p:cNvSpPr/>
          <p:nvPr/>
        </p:nvSpPr>
        <p:spPr>
          <a:xfrm>
            <a:off x="404930" y="4067142"/>
            <a:ext cx="1138214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By removing clitics, the remaining word form is </a:t>
            </a:r>
            <a:r>
              <a:rPr lang="en-US" sz="2000" b="1" dirty="0">
                <a:solidFill>
                  <a:schemeClr val="dk1"/>
                </a:solidFill>
                <a:latin typeface="Calibri"/>
                <a:ea typeface="Calibri"/>
                <a:cs typeface="Calibri"/>
                <a:sym typeface="Calibri"/>
              </a:rPr>
              <a:t>a minimally autonomous inflected </a:t>
            </a:r>
            <a:r>
              <a:rPr lang="en-US" sz="2000" dirty="0">
                <a:solidFill>
                  <a:schemeClr val="dk1"/>
                </a:solidFill>
                <a:latin typeface="Calibri"/>
                <a:ea typeface="Calibri"/>
                <a:cs typeface="Calibri"/>
                <a:sym typeface="Calibri"/>
              </a:rPr>
              <a:t>form whose structure consists of:	</a:t>
            </a:r>
            <a:endParaRPr dirty="0"/>
          </a:p>
        </p:txBody>
      </p:sp>
      <p:sp>
        <p:nvSpPr>
          <p:cNvPr id="385" name="Google Shape;385;p22"/>
          <p:cNvSpPr/>
          <p:nvPr/>
        </p:nvSpPr>
        <p:spPr>
          <a:xfrm>
            <a:off x="706582" y="2765421"/>
            <a:ext cx="1977314" cy="735364"/>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accent2"/>
                </a:solidFill>
                <a:latin typeface="Calibri"/>
                <a:ea typeface="Calibri"/>
                <a:cs typeface="Calibri"/>
                <a:sym typeface="Calibri"/>
              </a:rPr>
              <a:t>Proclitics</a:t>
            </a:r>
            <a:endParaRPr/>
          </a:p>
        </p:txBody>
      </p:sp>
      <p:sp>
        <p:nvSpPr>
          <p:cNvPr id="386" name="Google Shape;386;p22"/>
          <p:cNvSpPr/>
          <p:nvPr/>
        </p:nvSpPr>
        <p:spPr>
          <a:xfrm>
            <a:off x="3283038" y="2765421"/>
            <a:ext cx="5121538" cy="82813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87" name="Google Shape;387;p22"/>
          <p:cNvSpPr/>
          <p:nvPr/>
        </p:nvSpPr>
        <p:spPr>
          <a:xfrm>
            <a:off x="9351723" y="2820655"/>
            <a:ext cx="1977314" cy="735365"/>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accent2"/>
                </a:solidFill>
                <a:latin typeface="Calibri"/>
                <a:ea typeface="Calibri"/>
                <a:cs typeface="Calibri"/>
                <a:sym typeface="Calibri"/>
              </a:rPr>
              <a:t>Enclitics</a:t>
            </a:r>
            <a:endParaRPr/>
          </a:p>
        </p:txBody>
      </p:sp>
      <p:sp>
        <p:nvSpPr>
          <p:cNvPr id="388" name="Google Shape;388;p22"/>
          <p:cNvSpPr/>
          <p:nvPr/>
        </p:nvSpPr>
        <p:spPr>
          <a:xfrm>
            <a:off x="6783201" y="2824977"/>
            <a:ext cx="1455826" cy="717661"/>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rgbClr val="00B050"/>
                </a:solidFill>
                <a:latin typeface="Calibri"/>
                <a:ea typeface="Calibri"/>
                <a:cs typeface="Calibri"/>
                <a:sym typeface="Calibri"/>
              </a:rPr>
              <a:t>Suffix</a:t>
            </a:r>
            <a:endParaRPr dirty="0"/>
          </a:p>
        </p:txBody>
      </p:sp>
      <p:sp>
        <p:nvSpPr>
          <p:cNvPr id="389" name="Google Shape;389;p22"/>
          <p:cNvSpPr/>
          <p:nvPr/>
        </p:nvSpPr>
        <p:spPr>
          <a:xfrm>
            <a:off x="5283884" y="2820655"/>
            <a:ext cx="1264415" cy="717661"/>
          </a:xfrm>
          <a:prstGeom prst="ellipse">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Stem</a:t>
            </a:r>
            <a:endParaRPr sz="2000">
              <a:solidFill>
                <a:schemeClr val="dk1"/>
              </a:solidFill>
              <a:latin typeface="Calibri"/>
              <a:ea typeface="Calibri"/>
              <a:cs typeface="Calibri"/>
              <a:sym typeface="Calibri"/>
            </a:endParaRPr>
          </a:p>
        </p:txBody>
      </p:sp>
      <p:sp>
        <p:nvSpPr>
          <p:cNvPr id="390" name="Google Shape;390;p22"/>
          <p:cNvSpPr/>
          <p:nvPr/>
        </p:nvSpPr>
        <p:spPr>
          <a:xfrm>
            <a:off x="3489525" y="2796786"/>
            <a:ext cx="1386472" cy="717661"/>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B050"/>
                </a:solidFill>
                <a:latin typeface="Calibri"/>
                <a:ea typeface="Calibri"/>
                <a:cs typeface="Calibri"/>
                <a:sym typeface="Calibri"/>
              </a:rPr>
              <a:t>Prefix</a:t>
            </a:r>
            <a:endParaRPr/>
          </a:p>
        </p:txBody>
      </p:sp>
      <p:sp>
        <p:nvSpPr>
          <p:cNvPr id="391" name="Google Shape;391;p22"/>
          <p:cNvSpPr/>
          <p:nvPr/>
        </p:nvSpPr>
        <p:spPr>
          <a:xfrm>
            <a:off x="206062" y="218942"/>
            <a:ext cx="3368411"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Linguistic features</a:t>
            </a:r>
            <a:endParaRPr/>
          </a:p>
        </p:txBody>
      </p:sp>
      <p:sp>
        <p:nvSpPr>
          <p:cNvPr id="392" name="Google Shape;392;p22"/>
          <p:cNvSpPr/>
          <p:nvPr/>
        </p:nvSpPr>
        <p:spPr>
          <a:xfrm>
            <a:off x="3283038" y="5359088"/>
            <a:ext cx="5121538" cy="82813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93" name="Google Shape;393;p22"/>
          <p:cNvSpPr/>
          <p:nvPr/>
        </p:nvSpPr>
        <p:spPr>
          <a:xfrm>
            <a:off x="6783200" y="5414322"/>
            <a:ext cx="1455827" cy="717661"/>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rgbClr val="00B050"/>
                </a:solidFill>
                <a:latin typeface="Calibri"/>
                <a:ea typeface="Calibri"/>
                <a:cs typeface="Calibri"/>
                <a:sym typeface="Calibri"/>
              </a:rPr>
              <a:t>Suffix</a:t>
            </a:r>
            <a:endParaRPr dirty="0"/>
          </a:p>
        </p:txBody>
      </p:sp>
      <p:sp>
        <p:nvSpPr>
          <p:cNvPr id="394" name="Google Shape;394;p22"/>
          <p:cNvSpPr/>
          <p:nvPr/>
        </p:nvSpPr>
        <p:spPr>
          <a:xfrm>
            <a:off x="5283884" y="5414322"/>
            <a:ext cx="1264415" cy="717661"/>
          </a:xfrm>
          <a:prstGeom prst="ellipse">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Stem</a:t>
            </a:r>
            <a:endParaRPr sz="2000">
              <a:solidFill>
                <a:schemeClr val="dk1"/>
              </a:solidFill>
              <a:latin typeface="Calibri"/>
              <a:ea typeface="Calibri"/>
              <a:cs typeface="Calibri"/>
              <a:sym typeface="Calibri"/>
            </a:endParaRPr>
          </a:p>
        </p:txBody>
      </p:sp>
      <p:sp>
        <p:nvSpPr>
          <p:cNvPr id="395" name="Google Shape;395;p22"/>
          <p:cNvSpPr/>
          <p:nvPr/>
        </p:nvSpPr>
        <p:spPr>
          <a:xfrm>
            <a:off x="3489525" y="5390453"/>
            <a:ext cx="1386472" cy="717661"/>
          </a:xfrm>
          <a:prstGeom prst="ellipse">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B050"/>
                </a:solidFill>
                <a:latin typeface="Calibri"/>
                <a:ea typeface="Calibri"/>
                <a:cs typeface="Calibri"/>
                <a:sym typeface="Calibri"/>
              </a:rPr>
              <a:t>Prefix</a:t>
            </a:r>
            <a:endParaRPr/>
          </a:p>
        </p:txBody>
      </p:sp>
      <p:sp>
        <p:nvSpPr>
          <p:cNvPr id="396" name="Google Shape;396;p22"/>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9</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 calcmode="lin" valueType="num">
                                      <p:cBhvr additive="base">
                                        <p:cTn id="7" dur="500"/>
                                        <p:tgtEl>
                                          <p:spTgt spid="38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500"/>
                                        <p:tgtEl>
                                          <p:spTgt spid="385"/>
                                        </p:tgtEl>
                                      </p:cBhvr>
                                    </p:animEffect>
                                  </p:childTnLst>
                                </p:cTn>
                              </p:par>
                              <p:par>
                                <p:cTn id="13" presetID="10" presetClass="entr" presetSubtype="0" fill="hold" nodeType="withEffect">
                                  <p:stCondLst>
                                    <p:cond delay="0"/>
                                  </p:stCondLst>
                                  <p:childTnLst>
                                    <p:set>
                                      <p:cBhvr>
                                        <p:cTn id="14" dur="1" fill="hold">
                                          <p:stCondLst>
                                            <p:cond delay="0"/>
                                          </p:stCondLst>
                                        </p:cTn>
                                        <p:tgtEl>
                                          <p:spTgt spid="386"/>
                                        </p:tgtEl>
                                        <p:attrNameLst>
                                          <p:attrName>style.visibility</p:attrName>
                                        </p:attrNameLst>
                                      </p:cBhvr>
                                      <p:to>
                                        <p:strVal val="visible"/>
                                      </p:to>
                                    </p:set>
                                    <p:animEffect transition="in" filter="fade">
                                      <p:cBhvr>
                                        <p:cTn id="15" dur="500"/>
                                        <p:tgtEl>
                                          <p:spTgt spid="386"/>
                                        </p:tgtEl>
                                      </p:cBhvr>
                                    </p:animEffect>
                                  </p:childTnLst>
                                </p:cTn>
                              </p:par>
                              <p:par>
                                <p:cTn id="16" presetID="10" presetClass="entr" presetSubtype="0" fill="hold" nodeType="withEffect">
                                  <p:stCondLst>
                                    <p:cond delay="0"/>
                                  </p:stCondLst>
                                  <p:childTnLst>
                                    <p:set>
                                      <p:cBhvr>
                                        <p:cTn id="17" dur="1" fill="hold">
                                          <p:stCondLst>
                                            <p:cond delay="0"/>
                                          </p:stCondLst>
                                        </p:cTn>
                                        <p:tgtEl>
                                          <p:spTgt spid="387"/>
                                        </p:tgtEl>
                                        <p:attrNameLst>
                                          <p:attrName>style.visibility</p:attrName>
                                        </p:attrNameLst>
                                      </p:cBhvr>
                                      <p:to>
                                        <p:strVal val="visible"/>
                                      </p:to>
                                    </p:set>
                                    <p:animEffect transition="in" filter="fade">
                                      <p:cBhvr>
                                        <p:cTn id="18" dur="500"/>
                                        <p:tgtEl>
                                          <p:spTgt spid="387"/>
                                        </p:tgtEl>
                                      </p:cBhvr>
                                    </p:animEffect>
                                  </p:childTnLst>
                                </p:cTn>
                              </p:par>
                              <p:par>
                                <p:cTn id="19" presetID="10" presetClass="entr" presetSubtype="0" fill="hold" nodeType="withEffect">
                                  <p:stCondLst>
                                    <p:cond delay="0"/>
                                  </p:stCondLst>
                                  <p:childTnLst>
                                    <p:set>
                                      <p:cBhvr>
                                        <p:cTn id="20" dur="1" fill="hold">
                                          <p:stCondLst>
                                            <p:cond delay="0"/>
                                          </p:stCondLst>
                                        </p:cTn>
                                        <p:tgtEl>
                                          <p:spTgt spid="388"/>
                                        </p:tgtEl>
                                        <p:attrNameLst>
                                          <p:attrName>style.visibility</p:attrName>
                                        </p:attrNameLst>
                                      </p:cBhvr>
                                      <p:to>
                                        <p:strVal val="visible"/>
                                      </p:to>
                                    </p:set>
                                    <p:animEffect transition="in" filter="fade">
                                      <p:cBhvr>
                                        <p:cTn id="21" dur="500"/>
                                        <p:tgtEl>
                                          <p:spTgt spid="388"/>
                                        </p:tgtEl>
                                      </p:cBhvr>
                                    </p:animEffect>
                                  </p:childTnLst>
                                </p:cTn>
                              </p:par>
                              <p:par>
                                <p:cTn id="22" presetID="10" presetClass="entr" presetSubtype="0" fill="hold" nodeType="withEffect">
                                  <p:stCondLst>
                                    <p:cond delay="0"/>
                                  </p:stCondLst>
                                  <p:childTnLst>
                                    <p:set>
                                      <p:cBhvr>
                                        <p:cTn id="23" dur="1" fill="hold">
                                          <p:stCondLst>
                                            <p:cond delay="0"/>
                                          </p:stCondLst>
                                        </p:cTn>
                                        <p:tgtEl>
                                          <p:spTgt spid="389"/>
                                        </p:tgtEl>
                                        <p:attrNameLst>
                                          <p:attrName>style.visibility</p:attrName>
                                        </p:attrNameLst>
                                      </p:cBhvr>
                                      <p:to>
                                        <p:strVal val="visible"/>
                                      </p:to>
                                    </p:set>
                                    <p:animEffect transition="in" filter="fade">
                                      <p:cBhvr>
                                        <p:cTn id="24" dur="500"/>
                                        <p:tgtEl>
                                          <p:spTgt spid="389"/>
                                        </p:tgtEl>
                                      </p:cBhvr>
                                    </p:animEffect>
                                  </p:childTnLst>
                                </p:cTn>
                              </p:par>
                              <p:par>
                                <p:cTn id="25" presetID="10" presetClass="entr" presetSubtype="0" fill="hold" nodeType="withEffect">
                                  <p:stCondLst>
                                    <p:cond delay="0"/>
                                  </p:stCondLst>
                                  <p:childTnLst>
                                    <p:set>
                                      <p:cBhvr>
                                        <p:cTn id="26" dur="1" fill="hold">
                                          <p:stCondLst>
                                            <p:cond delay="0"/>
                                          </p:stCondLst>
                                        </p:cTn>
                                        <p:tgtEl>
                                          <p:spTgt spid="390"/>
                                        </p:tgtEl>
                                        <p:attrNameLst>
                                          <p:attrName>style.visibility</p:attrName>
                                        </p:attrNameLst>
                                      </p:cBhvr>
                                      <p:to>
                                        <p:strVal val="visible"/>
                                      </p:to>
                                    </p:set>
                                    <p:animEffect transition="in" filter="fade">
                                      <p:cBhvr>
                                        <p:cTn id="27" dur="500"/>
                                        <p:tgtEl>
                                          <p:spTgt spid="3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4"/>
                                        </p:tgtEl>
                                        <p:attrNameLst>
                                          <p:attrName>style.visibility</p:attrName>
                                        </p:attrNameLst>
                                      </p:cBhvr>
                                      <p:to>
                                        <p:strVal val="visible"/>
                                      </p:to>
                                    </p:set>
                                    <p:animEffect transition="in" filter="fade">
                                      <p:cBhvr>
                                        <p:cTn id="32" dur="500"/>
                                        <p:tgtEl>
                                          <p:spTgt spid="384"/>
                                        </p:tgtEl>
                                      </p:cBhvr>
                                    </p:animEffect>
                                  </p:childTnLst>
                                </p:cTn>
                              </p:par>
                              <p:par>
                                <p:cTn id="33" presetID="10" presetClass="entr" presetSubtype="0" fill="hold" nodeType="withEffect">
                                  <p:stCondLst>
                                    <p:cond delay="0"/>
                                  </p:stCondLst>
                                  <p:childTnLst>
                                    <p:set>
                                      <p:cBhvr>
                                        <p:cTn id="34" dur="1" fill="hold">
                                          <p:stCondLst>
                                            <p:cond delay="0"/>
                                          </p:stCondLst>
                                        </p:cTn>
                                        <p:tgtEl>
                                          <p:spTgt spid="392"/>
                                        </p:tgtEl>
                                        <p:attrNameLst>
                                          <p:attrName>style.visibility</p:attrName>
                                        </p:attrNameLst>
                                      </p:cBhvr>
                                      <p:to>
                                        <p:strVal val="visible"/>
                                      </p:to>
                                    </p:set>
                                    <p:animEffect transition="in" filter="fade">
                                      <p:cBhvr>
                                        <p:cTn id="35" dur="500"/>
                                        <p:tgtEl>
                                          <p:spTgt spid="392"/>
                                        </p:tgtEl>
                                      </p:cBhvr>
                                    </p:animEffect>
                                  </p:childTnLst>
                                </p:cTn>
                              </p:par>
                              <p:par>
                                <p:cTn id="36" presetID="10" presetClass="entr" presetSubtype="0" fill="hold" nodeType="withEffect">
                                  <p:stCondLst>
                                    <p:cond delay="0"/>
                                  </p:stCondLst>
                                  <p:childTnLst>
                                    <p:set>
                                      <p:cBhvr>
                                        <p:cTn id="37" dur="1" fill="hold">
                                          <p:stCondLst>
                                            <p:cond delay="0"/>
                                          </p:stCondLst>
                                        </p:cTn>
                                        <p:tgtEl>
                                          <p:spTgt spid="393"/>
                                        </p:tgtEl>
                                        <p:attrNameLst>
                                          <p:attrName>style.visibility</p:attrName>
                                        </p:attrNameLst>
                                      </p:cBhvr>
                                      <p:to>
                                        <p:strVal val="visible"/>
                                      </p:to>
                                    </p:set>
                                    <p:animEffect transition="in" filter="fade">
                                      <p:cBhvr>
                                        <p:cTn id="38" dur="500"/>
                                        <p:tgtEl>
                                          <p:spTgt spid="393"/>
                                        </p:tgtEl>
                                      </p:cBhvr>
                                    </p:animEffect>
                                  </p:childTnLst>
                                </p:cTn>
                              </p:par>
                              <p:par>
                                <p:cTn id="39" presetID="10" presetClass="entr" presetSubtype="0" fill="hold" nodeType="withEffect">
                                  <p:stCondLst>
                                    <p:cond delay="0"/>
                                  </p:stCondLst>
                                  <p:childTnLst>
                                    <p:set>
                                      <p:cBhvr>
                                        <p:cTn id="40" dur="1" fill="hold">
                                          <p:stCondLst>
                                            <p:cond delay="0"/>
                                          </p:stCondLst>
                                        </p:cTn>
                                        <p:tgtEl>
                                          <p:spTgt spid="394"/>
                                        </p:tgtEl>
                                        <p:attrNameLst>
                                          <p:attrName>style.visibility</p:attrName>
                                        </p:attrNameLst>
                                      </p:cBhvr>
                                      <p:to>
                                        <p:strVal val="visible"/>
                                      </p:to>
                                    </p:set>
                                    <p:animEffect transition="in" filter="fade">
                                      <p:cBhvr>
                                        <p:cTn id="41" dur="500"/>
                                        <p:tgtEl>
                                          <p:spTgt spid="394"/>
                                        </p:tgtEl>
                                      </p:cBhvr>
                                    </p:animEffect>
                                  </p:childTnLst>
                                </p:cTn>
                              </p:par>
                              <p:par>
                                <p:cTn id="42" presetID="10" presetClass="entr" presetSubtype="0" fill="hold" nodeType="withEffect">
                                  <p:stCondLst>
                                    <p:cond delay="0"/>
                                  </p:stCondLst>
                                  <p:childTnLst>
                                    <p:set>
                                      <p:cBhvr>
                                        <p:cTn id="43" dur="1" fill="hold">
                                          <p:stCondLst>
                                            <p:cond delay="0"/>
                                          </p:stCondLst>
                                        </p:cTn>
                                        <p:tgtEl>
                                          <p:spTgt spid="395"/>
                                        </p:tgtEl>
                                        <p:attrNameLst>
                                          <p:attrName>style.visibility</p:attrName>
                                        </p:attrNameLst>
                                      </p:cBhvr>
                                      <p:to>
                                        <p:strVal val="visible"/>
                                      </p:to>
                                    </p:set>
                                    <p:animEffect transition="in" filter="fade">
                                      <p:cBhvr>
                                        <p:cTn id="44" dur="500"/>
                                        <p:tgtEl>
                                          <p:spTgt spid="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1225</TotalTime>
  <Words>2914</Words>
  <Application>Microsoft Office PowerPoint</Application>
  <PresentationFormat>Widescreen</PresentationFormat>
  <Paragraphs>423</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vt:lpstr>
      <vt:lpstr>Calibri</vt:lpstr>
      <vt:lpstr>Calibri Light</vt:lpstr>
      <vt:lpstr>Courier New</vt:lpstr>
      <vt:lpstr>Poppins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nadia khlif</dc:creator>
  <cp:lastModifiedBy>nadia khlif</cp:lastModifiedBy>
  <cp:revision>109</cp:revision>
  <dcterms:created xsi:type="dcterms:W3CDTF">2024-11-07T20:35:16Z</dcterms:created>
  <dcterms:modified xsi:type="dcterms:W3CDTF">2025-04-04T20:27:24Z</dcterms:modified>
</cp:coreProperties>
</file>