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embeddedFontLst>
    <p:embeddedFont>
      <p:font typeface="Calibri" panose="020F0502020204030204" pitchFamily="34" charset="0"/>
      <p:regular r:id="rId26"/>
      <p:bold r:id="rId27"/>
      <p:italic r:id="rId28"/>
      <p:boldItalic r:id="rId29"/>
    </p:embeddedFont>
    <p:embeddedFont>
      <p:font typeface="Poppins SemiBold" panose="020B060402020202020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3797F3-655E-4A03-BE86-E183FB57DE0A}">
  <a:tblStyle styleId="{6B3797F3-655E-4A03-BE86-E183FB57DE0A}" styleName="Table_0">
    <a:wholeTbl>
      <a:tcTxStyle b="off" i="off">
        <a:font>
          <a:latin typeface="Calibri"/>
          <a:ea typeface="Calibri"/>
          <a:cs typeface="Calibri"/>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2">
              <a:alpha val="20000"/>
            </a:schemeClr>
          </a:solidFill>
        </a:fill>
      </a:tcStyle>
    </a:band1H>
    <a:band2H>
      <a:tcTxStyle b="off" i="off"/>
      <a:tcStyle>
        <a:tcBdr/>
      </a:tcStyle>
    </a:band2H>
    <a:band1V>
      <a:tcTxStyle b="off" i="off"/>
      <a:tcStyle>
        <a:tcBdr/>
        <a:fill>
          <a:solidFill>
            <a:schemeClr val="accent2">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444B6EE4-AC20-4AB5-86C3-6484C9AED61F}" styleName="Table_1">
    <a:wholeTbl>
      <a:tcTxStyle b="off" i="off">
        <a:font>
          <a:latin typeface="Calibri"/>
          <a:ea typeface="Calibri"/>
          <a:cs typeface="Calibri"/>
        </a:font>
        <a:schemeClr val="dk1"/>
      </a:tcTxStyle>
      <a:tcStyle>
        <a:tcBdr>
          <a:left>
            <a:ln w="12700" cap="flat" cmpd="sng">
              <a:solidFill>
                <a:schemeClr val="accent6"/>
              </a:solidFill>
              <a:prstDash val="solid"/>
              <a:round/>
              <a:headEnd type="none" w="sm" len="sm"/>
              <a:tailEnd type="none" w="sm" len="sm"/>
            </a:ln>
          </a:left>
          <a:right>
            <a:ln w="12700" cap="flat" cmpd="sng">
              <a:solidFill>
                <a:schemeClr val="accent6"/>
              </a:solidFill>
              <a:prstDash val="solid"/>
              <a:round/>
              <a:headEnd type="none" w="sm" len="sm"/>
              <a:tailEnd type="none" w="sm" len="sm"/>
            </a:ln>
          </a:right>
          <a:top>
            <a:ln w="12700" cap="flat" cmpd="sng">
              <a:solidFill>
                <a:schemeClr val="accent6"/>
              </a:solidFill>
              <a:prstDash val="solid"/>
              <a:round/>
              <a:headEnd type="none" w="sm" len="sm"/>
              <a:tailEnd type="none" w="sm" len="sm"/>
            </a:ln>
          </a:top>
          <a:bottom>
            <a:ln w="12700" cap="flat" cmpd="sng">
              <a:solidFill>
                <a:schemeClr val="accent6"/>
              </a:solidFill>
              <a:prstDash val="solid"/>
              <a:round/>
              <a:headEnd type="none" w="sm" len="sm"/>
              <a:tailEnd type="none" w="sm" len="sm"/>
            </a:ln>
          </a:bottom>
          <a:insideH>
            <a:ln w="12700" cap="flat" cmpd="sng">
              <a:solidFill>
                <a:schemeClr val="accent6"/>
              </a:solidFill>
              <a:prstDash val="solid"/>
              <a:round/>
              <a:headEnd type="none" w="sm" len="sm"/>
              <a:tailEnd type="none" w="sm" len="sm"/>
            </a:ln>
          </a:insideH>
          <a:insideV>
            <a:ln w="12700" cap="flat" cmpd="sng">
              <a:solidFill>
                <a:schemeClr val="accent6"/>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6">
              <a:alpha val="20000"/>
            </a:schemeClr>
          </a:solidFill>
        </a:fill>
      </a:tcStyle>
    </a:band1H>
    <a:band2H>
      <a:tcTxStyle b="off" i="off"/>
      <a:tcStyle>
        <a:tcBdr/>
      </a:tcStyle>
    </a:band2H>
    <a:band1V>
      <a:tcTxStyle b="off" i="off"/>
      <a:tcStyle>
        <a:tcBdr/>
        <a:fill>
          <a:solidFill>
            <a:schemeClr val="accent6">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6"/>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6"/>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430F33D5-3D3F-4FC1-B626-268A267514FB}" styleName="Table_2">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37" autoAdjust="0"/>
  </p:normalViewPr>
  <p:slideViewPr>
    <p:cSldViewPr snapToGrid="0">
      <p:cViewPr varScale="1">
        <p:scale>
          <a:sx n="67" d="100"/>
          <a:sy n="67" d="100"/>
        </p:scale>
        <p:origin x="54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69355437992126"/>
          <c:y val="1.6406248990757322E-2"/>
        </c:manualLayout>
      </c:layout>
      <c:overlay val="0"/>
      <c:spPr>
        <a:noFill/>
        <a:ln>
          <a:noFill/>
        </a:ln>
        <a:effectLst/>
      </c:spPr>
      <c:txPr>
        <a:bodyPr rot="0" spcFirstLastPara="1" vertOverflow="ellipsis" vert="horz" wrap="square" anchor="ctr" anchorCtr="1"/>
        <a:lstStyle/>
        <a:p>
          <a:pPr>
            <a:defRPr sz="2400" b="1" i="0" u="none" strike="noStrike" kern="1200" cap="all" baseline="0">
              <a:solidFill>
                <a:schemeClr val="tx1">
                  <a:lumMod val="65000"/>
                  <a:lumOff val="35000"/>
                </a:schemeClr>
              </a:solidFill>
              <a:latin typeface="Times New Roman" panose="02020603050405020304" pitchFamily="18" charset="0"/>
              <a:ea typeface="+mn-ea"/>
              <a:cs typeface="Times New Roman" panose="02020603050405020304" pitchFamily="18" charset="0"/>
            </a:defRPr>
          </a:pPr>
          <a:endParaRPr lang="fr-FR"/>
        </a:p>
      </c:txPr>
    </c:title>
    <c:autoTitleDeleted val="0"/>
    <c:plotArea>
      <c:layout/>
      <c:pieChart>
        <c:varyColors val="1"/>
        <c:ser>
          <c:idx val="0"/>
          <c:order val="0"/>
          <c:tx>
            <c:strRef>
              <c:f>Sheet1!$B$1</c:f>
              <c:strCache>
                <c:ptCount val="1"/>
                <c:pt idx="0">
                  <c:v>Darija</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81B6-4F04-8154-EB8AC757C94B}"/>
              </c:ext>
            </c:extLst>
          </c:dPt>
          <c:dPt>
            <c:idx val="1"/>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81B6-4F04-8154-EB8AC757C94B}"/>
              </c:ext>
            </c:extLst>
          </c:dPt>
          <c:dPt>
            <c:idx val="2"/>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81B6-4F04-8154-EB8AC757C94B}"/>
              </c:ext>
            </c:extLst>
          </c:dPt>
          <c:dPt>
            <c:idx val="3"/>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81B6-4F04-8154-EB8AC757C94B}"/>
              </c:ext>
            </c:extLst>
          </c:dPt>
          <c:dLbls>
            <c:dLbl>
              <c:idx val="0"/>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1-81B6-4F04-8154-EB8AC757C94B}"/>
                </c:ext>
              </c:extLst>
            </c:dLbl>
            <c:dLbl>
              <c:idx val="1"/>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3"/>
                      </a:solidFill>
                      <a:latin typeface="Times New Roman" panose="02020603050405020304" pitchFamily="18" charset="0"/>
                      <a:ea typeface="+mn-ea"/>
                      <a:cs typeface="Times New Roman" panose="02020603050405020304" pitchFamily="18" charset="0"/>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2-81B6-4F04-8154-EB8AC757C94B}"/>
                </c:ext>
              </c:extLst>
            </c:dLbl>
            <c:dLbl>
              <c:idx val="2"/>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5"/>
                      </a:solidFill>
                      <a:latin typeface="Times New Roman" panose="02020603050405020304" pitchFamily="18" charset="0"/>
                      <a:ea typeface="+mn-ea"/>
                      <a:cs typeface="Times New Roman" panose="02020603050405020304" pitchFamily="18" charset="0"/>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3-81B6-4F04-8154-EB8AC757C94B}"/>
                </c:ext>
              </c:extLst>
            </c:dLbl>
            <c:dLbl>
              <c:idx val="3"/>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1">
                          <a:lumMod val="60000"/>
                        </a:schemeClr>
                      </a:solidFill>
                      <a:latin typeface="Times New Roman" panose="02020603050405020304" pitchFamily="18" charset="0"/>
                      <a:ea typeface="+mn-ea"/>
                      <a:cs typeface="Times New Roman" panose="02020603050405020304" pitchFamily="18" charset="0"/>
                    </a:defRPr>
                  </a:pPr>
                  <a:endParaRPr lang="fr-FR"/>
                </a:p>
              </c:txPr>
              <c:dLblPos val="outEnd"/>
              <c:showLegendKey val="0"/>
              <c:showVal val="0"/>
              <c:showCatName val="1"/>
              <c:showSerName val="0"/>
              <c:showPercent val="1"/>
              <c:showBubbleSize val="0"/>
              <c:extLst>
                <c:ext xmlns:c16="http://schemas.microsoft.com/office/drawing/2014/chart" uri="{C3380CC4-5D6E-409C-BE32-E72D297353CC}">
                  <c16:uniqueId val="{00000004-81B6-4F04-8154-EB8AC757C94B}"/>
                </c:ext>
              </c:extLst>
            </c:dLbl>
            <c:spPr>
              <a:noFill/>
              <a:ln>
                <a:noFill/>
              </a:ln>
              <a:effectLst/>
            </c:spPr>
            <c:txPr>
              <a:bodyPr rot="0" spcFirstLastPara="1" vertOverflow="ellipsis" vert="horz" wrap="square" lIns="38100" tIns="19050" rIns="38100" bIns="19050" anchor="ctr" anchorCtr="1">
                <a:spAutoFit/>
              </a:bodyPr>
              <a:lstStyle/>
              <a:p>
                <a:pPr>
                  <a:defRPr sz="2400" b="1" i="0" u="none" strike="noStrike" kern="1200" spc="0" baseline="0">
                    <a:solidFill>
                      <a:schemeClr val="accent1"/>
                    </a:solidFill>
                    <a:latin typeface="Times New Roman" panose="02020603050405020304" pitchFamily="18" charset="0"/>
                    <a:ea typeface="+mn-ea"/>
                    <a:cs typeface="Times New Roman" panose="02020603050405020304" pitchFamily="18" charset="0"/>
                  </a:defRPr>
                </a:pPr>
                <a:endParaRPr lang="fr-F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French</c:v>
                </c:pt>
                <c:pt idx="1">
                  <c:v>Spanich</c:v>
                </c:pt>
                <c:pt idx="2">
                  <c:v>Tamazight</c:v>
                </c:pt>
                <c:pt idx="3">
                  <c:v>MSA</c:v>
                </c:pt>
              </c:strCache>
            </c:strRef>
          </c:cat>
          <c:val>
            <c:numRef>
              <c:f>Sheet1!$B$2:$B$5</c:f>
              <c:numCache>
                <c:formatCode>General</c:formatCode>
                <c:ptCount val="4"/>
                <c:pt idx="0">
                  <c:v>11</c:v>
                </c:pt>
                <c:pt idx="1">
                  <c:v>5</c:v>
                </c:pt>
                <c:pt idx="2">
                  <c:v>4</c:v>
                </c:pt>
                <c:pt idx="3">
                  <c:v>79</c:v>
                </c:pt>
              </c:numCache>
            </c:numRef>
          </c:val>
          <c:extLst>
            <c:ext xmlns:c16="http://schemas.microsoft.com/office/drawing/2014/chart" uri="{C3380CC4-5D6E-409C-BE32-E72D297353CC}">
              <c16:uniqueId val="{00000000-81B6-4F04-8154-EB8AC757C94B}"/>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fr-FR"/>
        </a:p>
      </c:txPr>
    </c:title>
    <c:autoTitleDeleted val="0"/>
    <c:plotArea>
      <c:layout/>
      <c:pieChart>
        <c:varyColors val="1"/>
        <c:ser>
          <c:idx val="0"/>
          <c:order val="0"/>
          <c:tx>
            <c:strRef>
              <c:f>Sheet1!$B$1</c:f>
              <c:strCache>
                <c:ptCount val="1"/>
                <c:pt idx="0">
                  <c:v>Ambiguity Rate</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8464-47D4-8A8B-DF5441E27296}"/>
              </c:ext>
            </c:extLst>
          </c:dPt>
          <c:dPt>
            <c:idx val="1"/>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8464-47D4-8A8B-DF5441E27296}"/>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2400" b="1" i="0" u="none" strike="noStrike" kern="1200" baseline="0">
                    <a:solidFill>
                      <a:schemeClr val="lt1"/>
                    </a:solidFill>
                    <a:latin typeface="Times New Roman" panose="02020603050405020304" pitchFamily="18" charset="0"/>
                    <a:ea typeface="+mn-ea"/>
                    <a:cs typeface="Times New Roman" panose="02020603050405020304" pitchFamily="18" charset="0"/>
                  </a:defRPr>
                </a:pPr>
                <a:endParaRPr lang="fr-FR"/>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2"/>
                <c:pt idx="0">
                  <c:v>One Solution</c:v>
                </c:pt>
                <c:pt idx="1">
                  <c:v>Multiple Solution</c:v>
                </c:pt>
              </c:strCache>
            </c:strRef>
          </c:cat>
          <c:val>
            <c:numRef>
              <c:f>Sheet1!$B$2:$B$5</c:f>
              <c:numCache>
                <c:formatCode>General</c:formatCode>
                <c:ptCount val="2"/>
                <c:pt idx="0">
                  <c:v>40</c:v>
                </c:pt>
                <c:pt idx="1">
                  <c:v>60</c:v>
                </c:pt>
              </c:numCache>
            </c:numRef>
          </c:val>
          <c:extLst>
            <c:ext xmlns:c16="http://schemas.microsoft.com/office/drawing/2014/chart" uri="{C3380CC4-5D6E-409C-BE32-E72D297353CC}">
              <c16:uniqueId val="{00000000-FA3C-4CEC-990E-91C8707ACB54}"/>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layout>
        <c:manualLayout>
          <c:xMode val="edge"/>
          <c:yMode val="edge"/>
          <c:x val="0.67084111072937669"/>
          <c:y val="0.17519192513294912"/>
          <c:w val="0.30164866496845599"/>
          <c:h val="0.13118654217238473"/>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1600" b="1" i="0" u="none" strike="noStrike" kern="1200" baseline="0">
              <a:solidFill>
                <a:schemeClr val="dk1">
                  <a:lumMod val="75000"/>
                  <a:lumOff val="25000"/>
                </a:schemeClr>
              </a:solidFill>
              <a:latin typeface="Times New Roman" panose="02020603050405020304" pitchFamily="18" charset="0"/>
              <a:ea typeface="+mn-ea"/>
              <a:cs typeface="Times New Roman" panose="02020603050405020304" pitchFamily="18" charset="0"/>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fr-FR"/>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Good evening, everyone. I'm Nadia Khlif, a PhD student specializing in Natural Language Processing, currently based in Morocco. Additionally, I'm a researcher at CNR-ILC in Pisa, Italy, where I contribute to the CWALM project (A Lexical Corpus-based Model of Contemporary Written Arabic).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I’m excited to have this opportunity to share our work on </a:t>
            </a:r>
            <a:r>
              <a:rPr lang="en-US" sz="1200">
                <a:latin typeface="Times New Roman"/>
                <a:ea typeface="Times New Roman"/>
                <a:cs typeface="Times New Roman"/>
                <a:sym typeface="Times New Roman"/>
              </a:rPr>
              <a:t>Challenges and Advances in Constructing of Corpora  And Linguistic Tools for the Moroccan Dialect</a:t>
            </a:r>
            <a:endParaRPr sz="1200"/>
          </a:p>
          <a:p>
            <a:pPr marL="0" lvl="0" indent="0" algn="l" rtl="0">
              <a:lnSpc>
                <a:spcPct val="100000"/>
              </a:lnSpc>
              <a:spcBef>
                <a:spcPts val="0"/>
              </a:spcBef>
              <a:spcAft>
                <a:spcPts val="0"/>
              </a:spcAft>
              <a:buSzPts val="1400"/>
              <a:buNone/>
            </a:pPr>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Which consist of </a:t>
            </a:r>
            <a:endParaRPr/>
          </a:p>
          <a:p>
            <a:pPr marL="0" marR="0" lvl="0" indent="0" algn="l" rtl="0">
              <a:lnSpc>
                <a:spcPct val="100000"/>
              </a:lnSpc>
              <a:spcBef>
                <a:spcPts val="0"/>
              </a:spcBef>
              <a:spcAft>
                <a:spcPts val="0"/>
              </a:spcAft>
              <a:buClr>
                <a:srgbClr val="000000"/>
              </a:buClr>
              <a:buSzPts val="1400"/>
              <a:buFont typeface="Arial"/>
              <a:buNone/>
            </a:pPr>
            <a:r>
              <a:rPr lang="en-US" sz="1200">
                <a:solidFill>
                  <a:schemeClr val="dk1"/>
                </a:solidFill>
                <a:latin typeface="Calibri"/>
                <a:ea typeface="Calibri"/>
                <a:cs typeface="Calibri"/>
                <a:sym typeface="Calibri"/>
              </a:rPr>
              <a:t>When each number can be directly replaced by an Arabic letter, we apply automated substitution. </a:t>
            </a:r>
            <a:endParaRPr/>
          </a:p>
          <a:p>
            <a:pPr marL="0" lvl="0" indent="0" algn="l" rtl="0">
              <a:lnSpc>
                <a:spcPct val="100000"/>
              </a:lnSpc>
              <a:spcBef>
                <a:spcPts val="0"/>
              </a:spcBef>
              <a:spcAft>
                <a:spcPts val="0"/>
              </a:spcAft>
              <a:buSzPts val="1400"/>
              <a:buNone/>
            </a:pPr>
            <a:r>
              <a:rPr lang="en-US"/>
              <a:t>The number 7 is replaced by the letter Hae, </a:t>
            </a:r>
            <a:endParaRPr/>
          </a:p>
          <a:p>
            <a:pPr marL="0" lvl="0" indent="0" algn="l" rtl="0">
              <a:lnSpc>
                <a:spcPct val="100000"/>
              </a:lnSpc>
              <a:spcBef>
                <a:spcPts val="0"/>
              </a:spcBef>
              <a:spcAft>
                <a:spcPts val="0"/>
              </a:spcAft>
              <a:buSzPts val="1400"/>
              <a:buNone/>
            </a:pPr>
            <a:r>
              <a:rPr lang="en-US" sz="1200">
                <a:solidFill>
                  <a:schemeClr val="dk1"/>
                </a:solidFill>
                <a:latin typeface="Calibri"/>
                <a:ea typeface="Calibri"/>
                <a:cs typeface="Calibri"/>
                <a:sym typeface="Calibri"/>
              </a:rPr>
              <a:t>In case where the Latin letter "g“ represents the phoneme /ɡ/, which does not exist in standard Arabic script, we apply automated substitution.</a:t>
            </a:r>
            <a:endParaRPr/>
          </a:p>
          <a:p>
            <a:pPr marL="0" lvl="0" indent="0" algn="l" rtl="0">
              <a:lnSpc>
                <a:spcPct val="100000"/>
              </a:lnSpc>
              <a:spcBef>
                <a:spcPts val="0"/>
              </a:spcBef>
              <a:spcAft>
                <a:spcPts val="0"/>
              </a:spcAft>
              <a:buSzPts val="1400"/>
              <a:buNone/>
            </a:pPr>
            <a:r>
              <a:rPr lang="en-US"/>
              <a:t>The letter g is replaced by the Persian letter.</a:t>
            </a:r>
            <a:endParaRPr/>
          </a:p>
        </p:txBody>
      </p:sp>
      <p:sp>
        <p:nvSpPr>
          <p:cNvPr id="311" name="Google Shape;311;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4" name="Google Shape;324;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Concerning this phase</a:t>
            </a:r>
            <a:br>
              <a:rPr lang="en-US"/>
            </a:br>
            <a:r>
              <a:rPr lang="en-US" sz="1200" b="0" i="0">
                <a:solidFill>
                  <a:schemeClr val="dk1"/>
                </a:solidFill>
                <a:latin typeface="Calibri"/>
                <a:ea typeface="Calibri"/>
                <a:cs typeface="Calibri"/>
                <a:sym typeface="Calibri"/>
              </a:rPr>
              <a:t>We've created an automatic tagging system for punctuation and emoticons, along with a curated list of interjections that lack grammatical sense, all tagged automatically.</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However, a more complex challenge arises with numbers and Latin letters in dialect texts, especially when they are preceded by a dialectal prefix.</a:t>
            </a:r>
            <a:endParaRPr sz="1200"/>
          </a:p>
        </p:txBody>
      </p:sp>
      <p:sp>
        <p:nvSpPr>
          <p:cNvPr id="325" name="Google Shape;325;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algn="l"/>
            <a:r>
              <a:rPr lang="en-US" dirty="0"/>
              <a:t>This first slide introduces the mechanism we use for segmenting multi-word expressions, or MWEs. These expressions often carry meanings that can't be directly inferred from their individual parts—so treating them as isolated tokens could lead to errors in analysis. To address this, we integrated a multi-word detection component in our preprocessing pipeline. This mechanism relies on a rule-based lexical resource that lists known MWEs along with their meanings. During preprocessing, the system scans the text, identifies these patterns, and processes them as single lexical units before moving on to syntactic or semantic analysis.</a:t>
            </a:r>
          </a:p>
        </p:txBody>
      </p:sp>
      <p:sp>
        <p:nvSpPr>
          <p:cNvPr id="335" name="Google Shape;335;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This slide presents statistics on the presence and distribution of multi-word expressions in our corpus. These figures help us understand how frequently MWEs occur and how essential it is to handle them properly. By quantifying these expressions, we can better assess the impact of our segmentation component on the overall performance of the morphological analysis system.</a:t>
            </a:r>
            <a:endParaRPr dirty="0"/>
          </a:p>
        </p:txBody>
      </p:sp>
      <p:sp>
        <p:nvSpPr>
          <p:cNvPr id="356" name="Google Shape;356;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68" name="Google Shape;36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Now, let's look at how this mechanism plays out in practice. Figure 6 shows an example where a recognized multi-word expression is detected during preprocessing and passed on as a single unit to the analysis module, ensuring accurate interpretation. Figure 7 highlights how we handle named entities. If they appear as a single word, they are managed directly through the lexicon. But when they consist of multiple words, they are also detected during preprocessing—using specialized resources tailored for named entity recognition. Together, these strategies help us maintain both semantic coherence and morphological accuracy throughout the analysis pipeline.</a:t>
            </a:r>
          </a:p>
        </p:txBody>
      </p:sp>
      <p:sp>
        <p:nvSpPr>
          <p:cNvPr id="369" name="Google Shape;369;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6" name="Google Shape;3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Here we will discuss the subtokenization process and the system's methodology.</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In the example provided, the token is divided into three parts, each requiring specific resources for prefixes, stems, and suffixes.</a:t>
            </a:r>
            <a:endParaRPr/>
          </a:p>
          <a:p>
            <a:pPr marL="0" lvl="0" indent="0" algn="l" rtl="0">
              <a:lnSpc>
                <a:spcPct val="100000"/>
              </a:lnSpc>
              <a:spcBef>
                <a:spcPts val="0"/>
              </a:spcBef>
              <a:spcAft>
                <a:spcPts val="0"/>
              </a:spcAft>
              <a:buClr>
                <a:schemeClr val="dk1"/>
              </a:buClr>
              <a:buSzPts val="1200"/>
              <a:buFont typeface="Calibri"/>
              <a:buNone/>
            </a:pPr>
            <a:r>
              <a:rPr lang="en-US"/>
              <a:t>Rules and compatibility checks are crucial to ensure the accuracy of each split during subtokenization.</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This verification is necessary because a determiner particle cannot be combined with a verb.</a:t>
            </a:r>
            <a:endParaRPr/>
          </a:p>
        </p:txBody>
      </p:sp>
      <p:sp>
        <p:nvSpPr>
          <p:cNvPr id="387" name="Google Shape;38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4" name="Google Shape;42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Now, let’s have a look on some key statistics extracted from our linguistic resources.</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We have two main tags: Darija and foreign, divided into 7 types of sub-tags, as shown in the table.</a:t>
            </a:r>
            <a:endParaRPr/>
          </a:p>
          <a:p>
            <a:pPr marL="0" lvl="0" indent="0" algn="l" rtl="0">
              <a:lnSpc>
                <a:spcPct val="100000"/>
              </a:lnSpc>
              <a:spcBef>
                <a:spcPts val="0"/>
              </a:spcBef>
              <a:spcAft>
                <a:spcPts val="0"/>
              </a:spcAft>
              <a:buClr>
                <a:schemeClr val="dk1"/>
              </a:buClr>
              <a:buSzPts val="1200"/>
              <a:buFont typeface="Calibri"/>
              <a:buNone/>
            </a:pP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second table illustrates</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list of Proclitics=prefix and suffix=enclitics</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 Also the number of rules that Compatibility tables use to check the subtokenization. </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Function word: les la ni ni</a:t>
            </a:r>
            <a:endParaRPr/>
          </a:p>
        </p:txBody>
      </p:sp>
      <p:sp>
        <p:nvSpPr>
          <p:cNvPr id="425" name="Google Shape;425;p1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br>
              <a:rPr lang="en-US" sz="1200" b="0" i="0" dirty="0">
                <a:solidFill>
                  <a:schemeClr val="dk1"/>
                </a:solidFill>
                <a:latin typeface="Calibri"/>
                <a:ea typeface="Calibri"/>
                <a:cs typeface="Calibri"/>
                <a:sym typeface="Calibri"/>
              </a:rPr>
            </a:br>
            <a:br>
              <a:rPr lang="en-US" dirty="0"/>
            </a:br>
            <a:r>
              <a:rPr lang="en-US" sz="1200" b="0" i="0" dirty="0">
                <a:solidFill>
                  <a:schemeClr val="dk1"/>
                </a:solidFill>
                <a:latin typeface="Calibri"/>
                <a:ea typeface="Calibri"/>
                <a:cs typeface="Calibri"/>
                <a:sym typeface="Calibri"/>
              </a:rPr>
              <a:t>the system identifies MSA words inflected according to Darija codes, indicative of code-mixing. DiMorph then employs both MSA-specific and Darija-specific resources to analyze the tokens, tagging them accordingly.</a:t>
            </a:r>
            <a:endParaRPr dirty="0"/>
          </a:p>
        </p:txBody>
      </p:sp>
      <p:sp>
        <p:nvSpPr>
          <p:cNvPr id="438" name="Google Shape;438;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3" name="Google Shape;453;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br>
              <a:rPr lang="en-US" dirty="0"/>
            </a:br>
            <a:r>
              <a:rPr lang="en-US" dirty="0"/>
              <a:t>in this step, we Normalize written forms according to standardized orthographic rules, so that variations in spelling are unified into a single, consistent form. </a:t>
            </a:r>
          </a:p>
          <a:p>
            <a:pPr marL="0" lvl="0" indent="0" algn="l" rtl="0">
              <a:lnSpc>
                <a:spcPct val="100000"/>
              </a:lnSpc>
              <a:spcBef>
                <a:spcPts val="0"/>
              </a:spcBef>
              <a:spcAft>
                <a:spcPts val="0"/>
              </a:spcAft>
              <a:buClr>
                <a:schemeClr val="dk1"/>
              </a:buClr>
              <a:buSzPts val="1200"/>
              <a:buFont typeface="Calibri"/>
              <a:buNone/>
            </a:pPr>
            <a:r>
              <a:rPr lang="en-US" dirty="0"/>
              <a:t>This approach ensures that regardless of how a word is written, it aligns with the standardized orthography, providing a unique solution for each term. As the following</a:t>
            </a:r>
          </a:p>
          <a:p>
            <a:pPr marL="0" lvl="0" indent="0" algn="l" rtl="0">
              <a:lnSpc>
                <a:spcPct val="100000"/>
              </a:lnSpc>
              <a:spcBef>
                <a:spcPts val="0"/>
              </a:spcBef>
              <a:spcAft>
                <a:spcPts val="0"/>
              </a:spcAft>
              <a:buClr>
                <a:schemeClr val="dk1"/>
              </a:buClr>
              <a:buSzPts val="1200"/>
              <a:buFont typeface="Calibri"/>
              <a:buNone/>
            </a:pPr>
            <a:r>
              <a:rPr lang="en-US" dirty="0"/>
              <a:t>This table summarizes the three main types of orthographic variation handled by DiMorph when analyzing </a:t>
            </a:r>
            <a:r>
              <a:rPr lang="en-US" i="1" dirty="0"/>
              <a:t>Darija</a:t>
            </a:r>
            <a:r>
              <a:rPr lang="en-US" dirty="0"/>
              <a:t>.</a:t>
            </a:r>
          </a:p>
          <a:p>
            <a:pPr marL="0" lvl="0" indent="0" algn="l" rtl="0">
              <a:lnSpc>
                <a:spcPct val="100000"/>
              </a:lnSpc>
              <a:spcBef>
                <a:spcPts val="0"/>
              </a:spcBef>
              <a:spcAft>
                <a:spcPts val="0"/>
              </a:spcAft>
              <a:buClr>
                <a:schemeClr val="dk1"/>
              </a:buClr>
              <a:buSzPts val="1200"/>
              <a:buFont typeface="Calibri"/>
              <a:buNone/>
            </a:pPr>
            <a:r>
              <a:rPr lang="en-US" dirty="0"/>
              <a:t>First, </a:t>
            </a:r>
            <a:r>
              <a:rPr lang="en-US" b="1" dirty="0"/>
              <a:t>Hamza normalization</a:t>
            </a:r>
            <a:r>
              <a:rPr lang="en-US" dirty="0"/>
              <a:t>, where inconsistent uses of the Hamza are unified</a:t>
            </a:r>
          </a:p>
          <a:p>
            <a:pPr marL="0" lvl="0" indent="0" algn="l" rtl="0">
              <a:lnSpc>
                <a:spcPct val="100000"/>
              </a:lnSpc>
              <a:spcBef>
                <a:spcPts val="0"/>
              </a:spcBef>
              <a:spcAft>
                <a:spcPts val="0"/>
              </a:spcAft>
              <a:buClr>
                <a:schemeClr val="dk1"/>
              </a:buClr>
              <a:buSzPts val="1200"/>
              <a:buFont typeface="Calibri"/>
              <a:buNone/>
            </a:pPr>
            <a:r>
              <a:rPr lang="en-US" dirty="0"/>
              <a:t>Second, </a:t>
            </a:r>
            <a:r>
              <a:rPr lang="en-US" b="1" dirty="0"/>
              <a:t>phonological shifts</a:t>
            </a:r>
            <a:r>
              <a:rPr lang="en-US" dirty="0"/>
              <a:t>, such as interdental sounds turning into dental stops</a:t>
            </a:r>
          </a:p>
          <a:p>
            <a:pPr marL="0" lvl="0" indent="0" algn="l" rtl="0">
              <a:lnSpc>
                <a:spcPct val="100000"/>
              </a:lnSpc>
              <a:spcBef>
                <a:spcPts val="0"/>
              </a:spcBef>
              <a:spcAft>
                <a:spcPts val="0"/>
              </a:spcAft>
              <a:buClr>
                <a:schemeClr val="dk1"/>
              </a:buClr>
              <a:buSzPts val="1200"/>
              <a:buFont typeface="Calibri"/>
              <a:buNone/>
            </a:pPr>
            <a:r>
              <a:rPr lang="en-US" dirty="0"/>
              <a:t>Third, </a:t>
            </a:r>
            <a:r>
              <a:rPr lang="en-US" b="1" dirty="0"/>
              <a:t>word-final changes</a:t>
            </a:r>
            <a:r>
              <a:rPr lang="en-US" dirty="0"/>
              <a:t>, where endings are altered</a:t>
            </a:r>
            <a:endParaRPr lang="ar-DZ" dirty="0"/>
          </a:p>
        </p:txBody>
      </p:sp>
      <p:sp>
        <p:nvSpPr>
          <p:cNvPr id="454" name="Google Shape;454;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5" name="Google Shape;46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To evaluate our system, we use two main metrics: </a:t>
            </a:r>
            <a:endParaRPr/>
          </a:p>
          <a:p>
            <a:pPr marL="0" lvl="0" indent="0" algn="l" rtl="0">
              <a:lnSpc>
                <a:spcPct val="100000"/>
              </a:lnSpc>
              <a:spcBef>
                <a:spcPts val="0"/>
              </a:spcBef>
              <a:spcAft>
                <a:spcPts val="0"/>
              </a:spcAft>
              <a:buClr>
                <a:schemeClr val="dk1"/>
              </a:buClr>
              <a:buSzPts val="1200"/>
              <a:buFont typeface="Calibri"/>
              <a:buNone/>
            </a:pPr>
            <a:r>
              <a:rPr lang="en-US"/>
              <a:t>INV rate and OOV rate.</a:t>
            </a:r>
            <a:endParaRPr/>
          </a:p>
          <a:p>
            <a:pPr marL="0" lvl="0" indent="0" algn="l" rtl="0">
              <a:lnSpc>
                <a:spcPct val="100000"/>
              </a:lnSpc>
              <a:spcBef>
                <a:spcPts val="0"/>
              </a:spcBef>
              <a:spcAft>
                <a:spcPts val="0"/>
              </a:spcAft>
              <a:buClr>
                <a:schemeClr val="dk1"/>
              </a:buClr>
              <a:buSzPts val="1200"/>
              <a:buFont typeface="Calibri"/>
              <a:buNone/>
            </a:pPr>
            <a:r>
              <a:rPr lang="en-US"/>
              <a:t>These metrics reflect the system's ability to handle known terms and identify areas with unknown or dialectal terms, helping to uncover linguistic gaps.</a:t>
            </a:r>
            <a:endParaRPr/>
          </a:p>
          <a:p>
            <a:pPr marL="0" lvl="0" indent="0" algn="l" rtl="0">
              <a:lnSpc>
                <a:spcPct val="100000"/>
              </a:lnSpc>
              <a:spcBef>
                <a:spcPts val="0"/>
              </a:spcBef>
              <a:spcAft>
                <a:spcPts val="0"/>
              </a:spcAft>
              <a:buClr>
                <a:schemeClr val="dk1"/>
              </a:buClr>
              <a:buSzPts val="1200"/>
              <a:buFont typeface="Calibri"/>
              <a:buNone/>
            </a:pPr>
            <a:r>
              <a:rPr lang="en-US"/>
              <a:t>By incorporating both preprocessing and postprocessing components, DiMorph achieves an impressive text recognition and analysis rate of 96%.</a:t>
            </a:r>
            <a:endParaRPr/>
          </a:p>
        </p:txBody>
      </p:sp>
      <p:sp>
        <p:nvSpPr>
          <p:cNvPr id="466" name="Google Shape;466;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Let's break down the presentation plan.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We'll begin with an introduction,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followed by a discussion on the differences between the Arabic language and the specific dialect known as Darija, which is specific to Morocco.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Afterward, we'll delve into the linguistic features of Darija and explore the challenges associated with it.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Next, we'll introduce DiMorph, the tools designed for analyzing Darija.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We'll then discuss the results obtained from using this tools. </a:t>
            </a:r>
            <a:endParaRPr/>
          </a:p>
          <a:p>
            <a:pPr marL="0" lvl="0" indent="0" algn="l" rtl="0">
              <a:lnSpc>
                <a:spcPct val="100000"/>
              </a:lnSpc>
              <a:spcBef>
                <a:spcPts val="0"/>
              </a:spcBef>
              <a:spcAft>
                <a:spcPts val="0"/>
              </a:spcAft>
              <a:buSzPts val="1400"/>
              <a:buNone/>
            </a:pPr>
            <a:r>
              <a:rPr lang="en-US" sz="1200" b="0" i="0">
                <a:solidFill>
                  <a:schemeClr val="dk1"/>
                </a:solidFill>
                <a:latin typeface="Calibri"/>
                <a:ea typeface="Calibri"/>
                <a:cs typeface="Calibri"/>
                <a:sym typeface="Calibri"/>
              </a:rPr>
              <a:t>Finally, we'll conclude by summarizing our findings and discussing future perspectives.</a:t>
            </a:r>
            <a:endParaRPr/>
          </a:p>
        </p:txBody>
      </p:sp>
      <p:sp>
        <p:nvSpPr>
          <p:cNvPr id="98" name="Google Shape;98;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5" name="Google Shape;475;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a:t>Looking at the lexical ambiguity in our corpus, we find that around 40.5% of the tokens are unambiguous, meaning each has a single, clear interpretation. For instance, the word </a:t>
            </a:r>
            <a:r>
              <a:rPr lang="ar-DZ" dirty="0"/>
              <a:t>تبرهيش </a:t>
            </a:r>
            <a:r>
              <a:rPr lang="en-US" dirty="0"/>
              <a:t>is uniquely interpreted as 'stupidity'. However, the remaining 59.5% of the tokens show multiple interpretations, which we can break down into three categories: First, the majority—nearly 90%—are cases of homography. These are words that look the same in writing but differ in meaning and syntactic role. For example, </a:t>
            </a:r>
            <a:r>
              <a:rPr lang="ar-DZ" dirty="0"/>
              <a:t>غير </a:t>
            </a:r>
            <a:r>
              <a:rPr lang="en-US" dirty="0"/>
              <a:t>can be an adverb meaning 'only' or a verb meaning 'be jealous'. Second, about 9.3% are polysemous, where one form with the same morphosyntactic description carries related meanings. An example is </a:t>
            </a:r>
            <a:r>
              <a:rPr lang="ar-DZ" dirty="0"/>
              <a:t>عاود, </a:t>
            </a:r>
            <a:r>
              <a:rPr lang="en-US" dirty="0"/>
              <a:t>which can mean either 'tell' or 'repeat'. Finally, around 1% of ambiguity is due to lack of vocalization, leading to morphological syncretism. In this case, the form is the same, but context changes its interpretation. Take </a:t>
            </a:r>
            <a:r>
              <a:rPr lang="ar-DZ" dirty="0"/>
              <a:t>كتبت—</a:t>
            </a:r>
            <a:r>
              <a:rPr lang="en-US" dirty="0"/>
              <a:t>it could mean 'I wrote', 'you wrote', or 'she wrote' depending on the syntactic context. This analysis highlights the importance of morphological disambiguation in processing Darija.</a:t>
            </a:r>
          </a:p>
        </p:txBody>
      </p:sp>
      <p:sp>
        <p:nvSpPr>
          <p:cNvPr id="476" name="Google Shape;476;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dirty="0"/>
              <a:t>DiMorph generates an average of 1.45 possible analyses per token, reflecting its flexibility in offering multiple interpretations.</a:t>
            </a:r>
            <a:endParaRPr dirty="0"/>
          </a:p>
          <a:p>
            <a:pPr marL="0" lvl="0" indent="0" algn="l" rtl="0">
              <a:lnSpc>
                <a:spcPct val="100000"/>
              </a:lnSpc>
              <a:spcBef>
                <a:spcPts val="0"/>
              </a:spcBef>
              <a:spcAft>
                <a:spcPts val="0"/>
              </a:spcAft>
              <a:buClr>
                <a:schemeClr val="dk1"/>
              </a:buClr>
              <a:buSzPts val="1200"/>
              <a:buFont typeface="Calibri"/>
              <a:buNone/>
            </a:pPr>
            <a:r>
              <a:rPr lang="en-US" dirty="0"/>
              <a:t> However, a challenge is the </a:t>
            </a:r>
            <a:r>
              <a:rPr lang="en-US" b="1" dirty="0"/>
              <a:t>out-of-context issue</a:t>
            </a:r>
            <a:r>
              <a:rPr lang="en-US" dirty="0"/>
              <a:t>, where the system struggles to determine the correct analysis in context, leading to potential ambiguity.</a:t>
            </a:r>
            <a:endParaRPr dirty="0"/>
          </a:p>
        </p:txBody>
      </p:sp>
      <p:sp>
        <p:nvSpPr>
          <p:cNvPr id="488" name="Google Shape;488;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For future works, we plan to:</a:t>
            </a:r>
            <a:endParaRPr/>
          </a:p>
          <a:p>
            <a:pPr marL="0" marR="0" lvl="0" indent="0" algn="l" rtl="0">
              <a:lnSpc>
                <a:spcPct val="100000"/>
              </a:lnSpc>
              <a:spcBef>
                <a:spcPts val="0"/>
              </a:spcBef>
              <a:spcAft>
                <a:spcPts val="0"/>
              </a:spcAft>
              <a:buClr>
                <a:srgbClr val="000000"/>
              </a:buClr>
              <a:buSzPts val="1200"/>
              <a:buFont typeface="Times New Roman"/>
              <a:buNone/>
            </a:pPr>
            <a:endParaRPr sz="1200">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200"/>
              <a:buFont typeface="Times New Roman"/>
              <a:buNone/>
            </a:pPr>
            <a:r>
              <a:rPr lang="en-US" sz="1200">
                <a:solidFill>
                  <a:srgbClr val="000000"/>
                </a:solidFill>
                <a:latin typeface="Times New Roman"/>
                <a:ea typeface="Times New Roman"/>
                <a:cs typeface="Times New Roman"/>
                <a:sym typeface="Times New Roman"/>
              </a:rPr>
              <a:t>Link open sources</a:t>
            </a:r>
            <a:endParaRPr/>
          </a:p>
        </p:txBody>
      </p:sp>
      <p:sp>
        <p:nvSpPr>
          <p:cNvPr id="498" name="Google Shape;498;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8" name="Google Shape;52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529" name="Google Shape;529;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23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125" name="Google Shape;12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Calibri"/>
                <a:ea typeface="Calibri"/>
                <a:cs typeface="Calibri"/>
                <a:sym typeface="Calibri"/>
              </a:rPr>
              <a:t>Concerning the Arabic language, </a:t>
            </a: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Calibri"/>
                <a:ea typeface="Calibri"/>
                <a:cs typeface="Calibri"/>
                <a:sym typeface="Calibri"/>
              </a:rPr>
              <a:t>We have Classical Arabic, known as the language of the Quran, with strict grammar rules and its own dictionary due to its religious importance. </a:t>
            </a: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Calibri"/>
                <a:ea typeface="Calibri"/>
                <a:cs typeface="Calibri"/>
                <a:sym typeface="Calibri"/>
              </a:rPr>
              <a:t>Next is Modern Standard Arabic (MSA), based on Classical Arabic, regulated by linguistic authorities for consistency in written communication across Arab countries. </a:t>
            </a:r>
            <a:endParaRPr/>
          </a:p>
          <a:p>
            <a:pPr marL="0" marR="0" lvl="0" indent="0" algn="l" rtl="0">
              <a:lnSpc>
                <a:spcPct val="100000"/>
              </a:lnSpc>
              <a:spcBef>
                <a:spcPts val="0"/>
              </a:spcBef>
              <a:spcAft>
                <a:spcPts val="0"/>
              </a:spcAft>
              <a:buClr>
                <a:schemeClr val="dk1"/>
              </a:buClr>
              <a:buSzPts val="1200"/>
              <a:buFont typeface="Arial"/>
              <a:buNone/>
            </a:pPr>
            <a:r>
              <a:rPr lang="en-US" sz="1200" b="0" i="0">
                <a:solidFill>
                  <a:schemeClr val="dk1"/>
                </a:solidFill>
                <a:latin typeface="Calibri"/>
                <a:ea typeface="Calibri"/>
                <a:cs typeface="Calibri"/>
                <a:sym typeface="Calibri"/>
              </a:rPr>
              <a:t>Arabic dialects are spoken languages specific to certain areas, without official recognition or standardized rules like MSA. They evolve naturally within communities, reflecting unique linguistic traits shaped by local culture and history.</a:t>
            </a:r>
            <a:endParaRPr/>
          </a:p>
        </p:txBody>
      </p:sp>
      <p:sp>
        <p:nvSpPr>
          <p:cNvPr id="134" name="Google Shape;134;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3" name="Google Shape;15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The following slide presents some special examples. </a:t>
            </a:r>
            <a:br>
              <a:rPr lang="en-US" sz="1200" b="0" i="0">
                <a:solidFill>
                  <a:schemeClr val="dk1"/>
                </a:solidFill>
                <a:latin typeface="Calibri"/>
                <a:ea typeface="Calibri"/>
                <a:cs typeface="Calibri"/>
                <a:sym typeface="Calibri"/>
              </a:rPr>
            </a:br>
            <a:r>
              <a:rPr lang="en-US"/>
              <a:t>The word 'qitar,' meaning a group of camels walking in order in Classical Arabic, translates to 'train' in Modern Standard Arabic (MSA). </a:t>
            </a:r>
            <a:endParaRPr/>
          </a:p>
          <a:p>
            <a:pPr marL="0" lvl="0" indent="0" algn="l" rtl="0">
              <a:lnSpc>
                <a:spcPct val="100000"/>
              </a:lnSpc>
              <a:spcBef>
                <a:spcPts val="0"/>
              </a:spcBef>
              <a:spcAft>
                <a:spcPts val="0"/>
              </a:spcAft>
              <a:buClr>
                <a:schemeClr val="dk1"/>
              </a:buClr>
              <a:buSzPts val="1200"/>
              <a:buFont typeface="Calibri"/>
              <a:buNone/>
            </a:pPr>
            <a:r>
              <a:rPr lang="en-US"/>
              <a:t>However, in Darija, while it retains the same meaning, it is represented by a different token derived from a French word. Similarly, 'sayara,' which means 'camels walking simultaneously' in Classical Arabic, refers to 'cars' in MSA.</a:t>
            </a:r>
            <a:endParaRPr/>
          </a:p>
          <a:p>
            <a:pPr marL="0" lvl="0" indent="0" algn="l" rtl="0">
              <a:lnSpc>
                <a:spcPct val="100000"/>
              </a:lnSpc>
              <a:spcBef>
                <a:spcPts val="0"/>
              </a:spcBef>
              <a:spcAft>
                <a:spcPts val="0"/>
              </a:spcAft>
              <a:buClr>
                <a:schemeClr val="dk1"/>
              </a:buClr>
              <a:buSzPts val="1200"/>
              <a:buFont typeface="Calibri"/>
              <a:buNone/>
            </a:pPr>
            <a:r>
              <a:rPr lang="en-US"/>
              <a:t>In Darija, it retains the same meaning as in MSA, but also has a representation transliterated from French.</a:t>
            </a:r>
            <a:endParaRPr/>
          </a:p>
          <a:p>
            <a:pPr marL="0" lvl="0" indent="0" algn="l" rtl="0">
              <a:lnSpc>
                <a:spcPct val="100000"/>
              </a:lnSpc>
              <a:spcBef>
                <a:spcPts val="0"/>
              </a:spcBef>
              <a:spcAft>
                <a:spcPts val="0"/>
              </a:spcAft>
              <a:buClr>
                <a:schemeClr val="dk1"/>
              </a:buClr>
              <a:buSzPts val="1200"/>
              <a:buFont typeface="Calibri"/>
              <a:buNone/>
            </a:pPr>
            <a:r>
              <a:rPr lang="en-US"/>
              <a:t>This illustrates the phenomenon of lexical borrowing.</a:t>
            </a:r>
            <a:endParaRPr/>
          </a:p>
        </p:txBody>
      </p:sp>
      <p:sp>
        <p:nvSpPr>
          <p:cNvPr id="154" name="Google Shape;154;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This slide presents some key roots of Darija. Darija has its roots in Modern Standard Arabic (MSA), making up about 80% of its vocabulary. </a:t>
            </a:r>
            <a:endParaRPr/>
          </a:p>
          <a:p>
            <a:pPr marL="0" lvl="0" indent="0" algn="l" rtl="0">
              <a:lnSpc>
                <a:spcPct val="100000"/>
              </a:lnSpc>
              <a:spcBef>
                <a:spcPts val="0"/>
              </a:spcBef>
              <a:spcAft>
                <a:spcPts val="0"/>
              </a:spcAft>
              <a:buClr>
                <a:schemeClr val="dk1"/>
              </a:buClr>
              <a:buSzPts val="1200"/>
              <a:buFont typeface="Calibri"/>
              <a:buNone/>
            </a:pPr>
            <a:r>
              <a:rPr lang="en-US"/>
              <a:t>However, it’s not just Arabic; it also includes words from other languages. </a:t>
            </a:r>
            <a:endParaRPr/>
          </a:p>
          <a:p>
            <a:pPr marL="0" lvl="0" indent="0" algn="l" rtl="0">
              <a:lnSpc>
                <a:spcPct val="100000"/>
              </a:lnSpc>
              <a:spcBef>
                <a:spcPts val="0"/>
              </a:spcBef>
              <a:spcAft>
                <a:spcPts val="0"/>
              </a:spcAft>
              <a:buClr>
                <a:schemeClr val="dk1"/>
              </a:buClr>
              <a:buSzPts val="1200"/>
              <a:buFont typeface="Calibri"/>
              <a:buNone/>
            </a:pPr>
            <a:r>
              <a:rPr lang="en-US"/>
              <a:t>For example, Tamazight, the Berber language, contributes around 4% of Darija's words. Additionally, due to Morocco's history, French has influenced about 11% of Darija's vocabulary, while Spanish contributes roughly 5%. </a:t>
            </a:r>
            <a:endParaRPr/>
          </a:p>
          <a:p>
            <a:pPr marL="0" lvl="0" indent="0" algn="l" rtl="0">
              <a:lnSpc>
                <a:spcPct val="100000"/>
              </a:lnSpc>
              <a:spcBef>
                <a:spcPts val="0"/>
              </a:spcBef>
              <a:spcAft>
                <a:spcPts val="0"/>
              </a:spcAft>
              <a:buClr>
                <a:schemeClr val="dk1"/>
              </a:buClr>
              <a:buSzPts val="1200"/>
              <a:buFont typeface="Calibri"/>
              <a:buNone/>
            </a:pPr>
            <a:r>
              <a:rPr lang="en-US"/>
              <a:t>These statistics are sourced from the article.</a:t>
            </a:r>
            <a:endParaRPr/>
          </a:p>
        </p:txBody>
      </p:sp>
      <p:sp>
        <p:nvSpPr>
          <p:cNvPr id="200" name="Google Shape;200;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On this slide, we highlight the challenges in working with Darija, which include limited linguistic resources, </a:t>
            </a:r>
            <a:endParaRPr/>
          </a:p>
          <a:p>
            <a:pPr marL="0" lvl="0" indent="0" algn="l" rtl="0">
              <a:lnSpc>
                <a:spcPct val="100000"/>
              </a:lnSpc>
              <a:spcBef>
                <a:spcPts val="0"/>
              </a:spcBef>
              <a:spcAft>
                <a:spcPts val="0"/>
              </a:spcAft>
              <a:buClr>
                <a:schemeClr val="dk1"/>
              </a:buClr>
              <a:buSzPts val="1200"/>
              <a:buFont typeface="Calibri"/>
              <a:buNone/>
            </a:pPr>
            <a:r>
              <a:rPr lang="en-US"/>
              <a:t>especially annotated corpora and linguistic data.</a:t>
            </a:r>
            <a:endParaRPr/>
          </a:p>
        </p:txBody>
      </p:sp>
      <p:sp>
        <p:nvSpPr>
          <p:cNvPr id="209" name="Google Shape;20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5" name="Google Shape;23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Additionally, texts sourced from social media platforms present issues such as noise, informal language, and non-standardized spelling, posing challenges for data preprocessing and analysis. As this example present an elongation.</a:t>
            </a:r>
            <a:endParaRPr/>
          </a:p>
          <a:p>
            <a:pPr marL="0" marR="0" lvl="0" indent="0" algn="l" rtl="0">
              <a:lnSpc>
                <a:spcPct val="100000"/>
              </a:lnSpc>
              <a:spcBef>
                <a:spcPts val="0"/>
              </a:spcBef>
              <a:spcAft>
                <a:spcPts val="0"/>
              </a:spcAft>
              <a:buClr>
                <a:schemeClr val="dk1"/>
              </a:buClr>
              <a:buSzPts val="1200"/>
              <a:buFont typeface="Calibri"/>
              <a:buNone/>
            </a:pPr>
            <a:r>
              <a:rPr lang="en-US"/>
              <a:t>Moreover, the inherent characteristics of Darija,</a:t>
            </a:r>
            <a:endParaRPr/>
          </a:p>
          <a:p>
            <a:pPr marL="0" marR="0" lvl="0" indent="0" algn="l" rtl="0">
              <a:lnSpc>
                <a:spcPct val="100000"/>
              </a:lnSpc>
              <a:spcBef>
                <a:spcPts val="0"/>
              </a:spcBef>
              <a:spcAft>
                <a:spcPts val="0"/>
              </a:spcAft>
              <a:buClr>
                <a:schemeClr val="dk1"/>
              </a:buClr>
              <a:buSzPts val="1200"/>
              <a:buFont typeface="Calibri"/>
              <a:buNone/>
            </a:pPr>
            <a:r>
              <a:rPr lang="en-US"/>
              <a:t>including the lack of orthographic and grammatical rules, </a:t>
            </a:r>
            <a:endParaRPr/>
          </a:p>
          <a:p>
            <a:pPr marL="0" marR="0" lvl="0" indent="0" algn="l" rtl="0">
              <a:lnSpc>
                <a:spcPct val="100000"/>
              </a:lnSpc>
              <a:spcBef>
                <a:spcPts val="0"/>
              </a:spcBef>
              <a:spcAft>
                <a:spcPts val="0"/>
              </a:spcAft>
              <a:buClr>
                <a:schemeClr val="dk1"/>
              </a:buClr>
              <a:buSzPts val="1200"/>
              <a:buFont typeface="Calibri"/>
              <a:buNone/>
            </a:pPr>
            <a:r>
              <a:rPr lang="en-US"/>
              <a:t>limited technologies in its early stages, which lead to the adoption of the Latin alphabet with a similar script representation to express unique Arabic sounds, for example</a:t>
            </a:r>
            <a:endParaRPr/>
          </a:p>
          <a:p>
            <a:pPr marL="0" marR="0" lvl="0" indent="0" algn="l" rtl="0">
              <a:lnSpc>
                <a:spcPct val="100000"/>
              </a:lnSpc>
              <a:spcBef>
                <a:spcPts val="0"/>
              </a:spcBef>
              <a:spcAft>
                <a:spcPts val="0"/>
              </a:spcAft>
              <a:buClr>
                <a:schemeClr val="dk1"/>
              </a:buClr>
              <a:buSzPts val="1200"/>
              <a:buFont typeface="Calibri"/>
              <a:buNone/>
            </a:pPr>
            <a:r>
              <a:rPr lang="en-US"/>
              <a:t>Regarding Darija, there is also a phenomenon of code-switching, which leads to some sounds that do not exist in the Arabic Latin script that cause users switch between scripts to represent the sounds, as in </a:t>
            </a: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ourier New"/>
              <a:buNone/>
            </a:pPr>
            <a:r>
              <a:rPr lang="en-US" sz="1200" b="0" i="0" u="none" strike="noStrike" cap="none">
                <a:solidFill>
                  <a:schemeClr val="dk1"/>
                </a:solidFill>
                <a:latin typeface="Calibri"/>
                <a:ea typeface="Calibri"/>
                <a:cs typeface="Calibri"/>
                <a:sym typeface="Calibri"/>
              </a:rPr>
              <a:t>Lack of Orthographic and Grammatical Rules: Due to the absence of established orthographic and grammatical rules, words are often written as pronounced, leading to variations.</a:t>
            </a:r>
            <a:endParaRPr/>
          </a:p>
          <a:p>
            <a:pPr marL="457200" marR="0" lvl="1" indent="0" algn="just" rtl="0">
              <a:lnSpc>
                <a:spcPct val="100000"/>
              </a:lnSpc>
              <a:spcBef>
                <a:spcPts val="0"/>
              </a:spcBef>
              <a:spcAft>
                <a:spcPts val="0"/>
              </a:spcAft>
              <a:buClr>
                <a:schemeClr val="dk1"/>
              </a:buClr>
              <a:buSzPts val="2000"/>
              <a:buFont typeface="Arial"/>
              <a:buNone/>
            </a:pPr>
            <a:r>
              <a:rPr lang="en-US" sz="1200" b="0" i="0" u="none" strike="noStrike" cap="none">
                <a:solidFill>
                  <a:schemeClr val="dk1"/>
                </a:solidFill>
                <a:latin typeface="Calibri"/>
                <a:ea typeface="Calibri"/>
                <a:cs typeface="Calibri"/>
                <a:sym typeface="Calibri"/>
              </a:rPr>
              <a:t>راس  , رءس:   instead of the standardized رأس </a:t>
            </a: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2000"/>
              <a:buFont typeface="Courier New"/>
              <a:buNone/>
            </a:pPr>
            <a:r>
              <a:rPr lang="en-US" sz="1200" b="0" i="0" u="none" strike="noStrike" cap="none">
                <a:solidFill>
                  <a:schemeClr val="dk1"/>
                </a:solidFill>
                <a:latin typeface="Calibri"/>
                <a:ea typeface="Calibri"/>
                <a:cs typeface="Calibri"/>
                <a:sym typeface="Calibri"/>
              </a:rPr>
              <a:t>Early Technology Limitations: The lack of Arabic keyboards led users to adopt the Latin alphabet with numbers (Arabizi) to represent unique Arabic sounds, such as:</a:t>
            </a:r>
            <a:endParaRPr/>
          </a:p>
          <a:p>
            <a:pPr marL="914400" marR="0" lvl="2" indent="0" algn="just" rtl="0">
              <a:lnSpc>
                <a:spcPct val="100000"/>
              </a:lnSpc>
              <a:spcBef>
                <a:spcPts val="0"/>
              </a:spcBef>
              <a:spcAft>
                <a:spcPts val="0"/>
              </a:spcAft>
              <a:buClr>
                <a:schemeClr val="dk1"/>
              </a:buClr>
              <a:buSzPts val="2800"/>
              <a:buFont typeface="Arial"/>
              <a:buNone/>
            </a:pPr>
            <a:r>
              <a:rPr lang="en-US" sz="1200" b="0" i="0" u="none" strike="noStrike" cap="none">
                <a:solidFill>
                  <a:schemeClr val="dk1"/>
                </a:solidFill>
                <a:latin typeface="Calibri"/>
                <a:ea typeface="Calibri"/>
                <a:cs typeface="Calibri"/>
                <a:sym typeface="Calibri"/>
              </a:rPr>
              <a:t>ع   -&gt;  3.</a:t>
            </a:r>
            <a:endParaRPr/>
          </a:p>
          <a:p>
            <a:pPr marL="914400" marR="0" lvl="2" indent="0" algn="just" rtl="0">
              <a:lnSpc>
                <a:spcPct val="100000"/>
              </a:lnSpc>
              <a:spcBef>
                <a:spcPts val="0"/>
              </a:spcBef>
              <a:spcAft>
                <a:spcPts val="0"/>
              </a:spcAft>
              <a:buClr>
                <a:schemeClr val="dk1"/>
              </a:buClr>
              <a:buSzPts val="2800"/>
              <a:buFont typeface="Arial"/>
              <a:buNone/>
            </a:pPr>
            <a:r>
              <a:rPr lang="en-US" sz="1200" b="0" i="0" u="none" strike="noStrike" cap="none">
                <a:solidFill>
                  <a:schemeClr val="dk1"/>
                </a:solidFill>
                <a:latin typeface="Calibri"/>
                <a:ea typeface="Calibri"/>
                <a:cs typeface="Calibri"/>
                <a:sym typeface="Calibri"/>
              </a:rPr>
              <a:t>ح   -&gt;  7.</a:t>
            </a: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200"/>
              <a:buFont typeface="Arial"/>
              <a:buNone/>
            </a:pPr>
            <a:r>
              <a:rPr lang="en-US" sz="1200" b="0" i="0" u="none" strike="noStrike" cap="none">
                <a:solidFill>
                  <a:schemeClr val="dk1"/>
                </a:solidFill>
                <a:latin typeface="Calibri"/>
                <a:ea typeface="Calibri"/>
                <a:cs typeface="Calibri"/>
                <a:sym typeface="Calibri"/>
              </a:rPr>
              <a:t>Use of Arabic Script with Limitations: With Arabic keyboards now available, people primarily use Arabic script. However, some sounds in Darija, like /g/ in  ‘اطوg’ “cake" (a borrowed word from French "gateau“), aren't represented in standard Arabic script, leading to script mixing.</a:t>
            </a:r>
            <a:endParaRPr/>
          </a:p>
          <a:p>
            <a:pPr marL="0" marR="0" lvl="0" indent="0" algn="just"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just"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a:p>
            <a:pPr marL="0" lvl="0" indent="0" algn="just" rtl="0">
              <a:lnSpc>
                <a:spcPct val="100000"/>
              </a:lnSpc>
              <a:spcBef>
                <a:spcPts val="0"/>
              </a:spcBef>
              <a:spcAft>
                <a:spcPts val="0"/>
              </a:spcAft>
              <a:buClr>
                <a:schemeClr val="dk1"/>
              </a:buClr>
              <a:buSzPts val="1200"/>
              <a:buFont typeface="Arial"/>
              <a:buNone/>
            </a:pPr>
            <a:endParaRPr sz="1200" b="0" i="0" u="none" strike="noStrike" cap="none">
              <a:solidFill>
                <a:schemeClr val="dk1"/>
              </a:solidFill>
              <a:latin typeface="Calibri"/>
              <a:ea typeface="Calibri"/>
              <a:cs typeface="Calibri"/>
              <a:sym typeface="Calibri"/>
            </a:endParaRPr>
          </a:p>
        </p:txBody>
      </p:sp>
      <p:sp>
        <p:nvSpPr>
          <p:cNvPr id="236" name="Google Shape;236;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This slide present the second version of DiMorph which consisted of three main phase, the two that we discover previously and the new phase is the post processing</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 we've implemented a three-step analysis system to handle tokens not found:</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Code Switching: Utilizes MSA resources.</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Code Mixing: Integrates MSA with Darija clitics.</a:t>
            </a:r>
            <a:endParaRPr/>
          </a:p>
          <a:p>
            <a:pPr marL="0" lvl="0" indent="0" algn="l" rtl="0">
              <a:lnSpc>
                <a:spcPct val="100000"/>
              </a:lnSpc>
              <a:spcBef>
                <a:spcPts val="0"/>
              </a:spcBef>
              <a:spcAft>
                <a:spcPts val="0"/>
              </a:spcAft>
              <a:buClr>
                <a:schemeClr val="dk1"/>
              </a:buClr>
              <a:buSzPts val="1200"/>
              <a:buFont typeface="Calibri"/>
              <a:buNone/>
            </a:pPr>
            <a:r>
              <a:rPr lang="en-US" sz="1200" b="0" i="0">
                <a:solidFill>
                  <a:schemeClr val="dk1"/>
                </a:solidFill>
                <a:latin typeface="Calibri"/>
                <a:ea typeface="Calibri"/>
                <a:cs typeface="Calibri"/>
                <a:sym typeface="Calibri"/>
              </a:rPr>
              <a:t>Orthographic Variation: Concerns certain norms in spelling, which will be discussed later</a:t>
            </a:r>
            <a:endParaRPr/>
          </a:p>
        </p:txBody>
      </p:sp>
      <p:sp>
        <p:nvSpPr>
          <p:cNvPr id="255" name="Google Shape;255;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chemeClr val="dk1"/>
              </a:buClr>
              <a:buSzPts val="1200"/>
              <a:buFont typeface="Calibri"/>
              <a:buNone/>
            </a:pPr>
            <a:fld id="{00000000-1234-1234-1234-123412341234}" type="slidenum">
              <a:rPr lang="en-US"/>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ouafae.nahli@ilc.cnr.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zze.Mazroui@gmail.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mailto:ouafae.nahli@ilc.cnr.it"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mailto:azze.Mazroui@gmail.com"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jp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85725" y="135761"/>
            <a:ext cx="2800350" cy="940836"/>
          </a:xfrm>
          <a:prstGeom prst="rect">
            <a:avLst/>
          </a:prstGeom>
          <a:noFill/>
          <a:ln>
            <a:noFill/>
          </a:ln>
        </p:spPr>
      </p:pic>
      <p:pic>
        <p:nvPicPr>
          <p:cNvPr id="90" name="Google Shape;90;p13" descr="Faculté des Sciences - UMP Oujda"/>
          <p:cNvPicPr preferRelativeResize="0"/>
          <p:nvPr/>
        </p:nvPicPr>
        <p:blipFill rotWithShape="1">
          <a:blip r:embed="rId4">
            <a:alphaModFix/>
          </a:blip>
          <a:srcRect/>
          <a:stretch/>
        </p:blipFill>
        <p:spPr>
          <a:xfrm>
            <a:off x="10426932" y="132735"/>
            <a:ext cx="1771650" cy="1771650"/>
          </a:xfrm>
          <a:prstGeom prst="rect">
            <a:avLst/>
          </a:prstGeom>
          <a:noFill/>
          <a:ln>
            <a:noFill/>
          </a:ln>
        </p:spPr>
      </p:pic>
      <p:sp>
        <p:nvSpPr>
          <p:cNvPr id="91" name="Google Shape;91;p13"/>
          <p:cNvSpPr/>
          <p:nvPr/>
        </p:nvSpPr>
        <p:spPr>
          <a:xfrm>
            <a:off x="1895061" y="2121697"/>
            <a:ext cx="8097078" cy="2614606"/>
          </a:xfrm>
          <a:prstGeom prst="round2DiagRect">
            <a:avLst>
              <a:gd name="adj1" fmla="val 16667"/>
              <a:gd name="adj2" fmla="val 0"/>
            </a:avLst>
          </a:prstGeom>
          <a:solidFill>
            <a:schemeClr val="lt1"/>
          </a:solidFill>
          <a:ln w="571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0" i="0" u="none" strike="noStrike" cap="none" dirty="0">
                <a:solidFill>
                  <a:schemeClr val="dk1"/>
                </a:solidFill>
                <a:latin typeface="Times New Roman"/>
                <a:ea typeface="Times New Roman"/>
                <a:cs typeface="Times New Roman"/>
                <a:sym typeface="Times New Roman"/>
              </a:rPr>
              <a:t>A Robust Morphological Analysis System for the Moroccan Dialect: Design and Evaluation</a:t>
            </a:r>
            <a:endParaRPr sz="3200" b="0" i="0" u="none" strike="noStrike" cap="none" dirty="0">
              <a:solidFill>
                <a:schemeClr val="dk1"/>
              </a:solidFill>
              <a:latin typeface="Calibri"/>
              <a:ea typeface="Calibri"/>
              <a:cs typeface="Calibri"/>
              <a:sym typeface="Calibri"/>
            </a:endParaRPr>
          </a:p>
        </p:txBody>
      </p:sp>
      <p:pic>
        <p:nvPicPr>
          <p:cNvPr id="92" name="Google Shape;92;p13"/>
          <p:cNvPicPr preferRelativeResize="0"/>
          <p:nvPr/>
        </p:nvPicPr>
        <p:blipFill rotWithShape="1">
          <a:blip r:embed="rId5">
            <a:alphaModFix/>
          </a:blip>
          <a:srcRect r="79014" b="-16187"/>
          <a:stretch/>
        </p:blipFill>
        <p:spPr>
          <a:xfrm>
            <a:off x="144179" y="5263762"/>
            <a:ext cx="1270861" cy="1594238"/>
          </a:xfrm>
          <a:prstGeom prst="rect">
            <a:avLst/>
          </a:prstGeom>
          <a:noFill/>
          <a:ln>
            <a:noFill/>
          </a:ln>
        </p:spPr>
      </p:pic>
      <p:sp>
        <p:nvSpPr>
          <p:cNvPr id="93" name="Google Shape;93;p13"/>
          <p:cNvSpPr/>
          <p:nvPr/>
        </p:nvSpPr>
        <p:spPr>
          <a:xfrm>
            <a:off x="10806387" y="6488668"/>
            <a:ext cx="1300356"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Calibri"/>
                <a:ea typeface="Calibri"/>
                <a:cs typeface="Calibri"/>
                <a:sym typeface="Calibri"/>
              </a:rPr>
              <a:t>25/04/2025</a:t>
            </a:r>
            <a:endParaRPr sz="1800" b="0" i="0" u="none" strike="noStrike" cap="none">
              <a:solidFill>
                <a:schemeClr val="dk1"/>
              </a:solidFill>
              <a:latin typeface="Calibri"/>
              <a:ea typeface="Calibri"/>
              <a:cs typeface="Calibri"/>
              <a:sym typeface="Calibri"/>
            </a:endParaRPr>
          </a:p>
        </p:txBody>
      </p:sp>
      <p:sp>
        <p:nvSpPr>
          <p:cNvPr id="94" name="Google Shape;94;p13"/>
          <p:cNvSpPr txBox="1"/>
          <p:nvPr/>
        </p:nvSpPr>
        <p:spPr>
          <a:xfrm>
            <a:off x="1724618" y="5106774"/>
            <a:ext cx="8702314" cy="1384954"/>
          </a:xfrm>
          <a:prstGeom prst="rect">
            <a:avLst/>
          </a:prstGeom>
          <a:noFill/>
          <a:ln>
            <a:noFill/>
          </a:ln>
        </p:spPr>
        <p:txBody>
          <a:bodyPr spcFirstLastPara="1" wrap="square" lIns="91425" tIns="45700" rIns="91425" bIns="45700" anchor="t" anchorCtr="0">
            <a:spAutoFit/>
          </a:bodyPr>
          <a:lstStyle/>
          <a:p>
            <a:pPr lvl="0">
              <a:buSzPts val="2800"/>
            </a:pPr>
            <a:r>
              <a:rPr lang="en-US" sz="2800" b="0" i="0" u="none" strike="noStrike" cap="none" dirty="0">
                <a:solidFill>
                  <a:schemeClr val="dk1"/>
                </a:solidFill>
                <a:latin typeface="Times New Roman"/>
                <a:ea typeface="Times New Roman"/>
                <a:cs typeface="Times New Roman"/>
                <a:sym typeface="Times New Roman"/>
              </a:rPr>
              <a:t>Nadia </a:t>
            </a:r>
            <a:r>
              <a:rPr lang="en-US" sz="2800" b="0" i="0" u="none" strike="noStrike" cap="none" dirty="0" err="1">
                <a:solidFill>
                  <a:schemeClr val="dk1"/>
                </a:solidFill>
                <a:latin typeface="Times New Roman"/>
                <a:ea typeface="Times New Roman"/>
                <a:cs typeface="Times New Roman"/>
                <a:sym typeface="Times New Roman"/>
              </a:rPr>
              <a:t>Khlif</a:t>
            </a:r>
            <a:r>
              <a:rPr lang="en-US" sz="2800" b="0" i="0" u="none" strike="noStrike" cap="none" dirty="0">
                <a:solidFill>
                  <a:schemeClr val="dk1"/>
                </a:solidFill>
                <a:latin typeface="Times New Roman"/>
                <a:ea typeface="Times New Roman"/>
                <a:cs typeface="Times New Roman"/>
                <a:sym typeface="Times New Roman"/>
              </a:rPr>
              <a:t>			</a:t>
            </a:r>
            <a:r>
              <a:rPr lang="en-US" sz="2800" u="sng" dirty="0">
                <a:solidFill>
                  <a:schemeClr val="hlink"/>
                </a:solidFill>
                <a:latin typeface="Times New Roman"/>
                <a:ea typeface="Times New Roman"/>
                <a:cs typeface="Times New Roman"/>
                <a:sym typeface="Times New Roman"/>
              </a:rPr>
              <a:t>nadia.khlif@ump.ac.ma</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chemeClr val="dk1"/>
                </a:solidFill>
                <a:latin typeface="Times New Roman"/>
                <a:ea typeface="Times New Roman"/>
                <a:cs typeface="Times New Roman"/>
                <a:sym typeface="Times New Roman"/>
              </a:rPr>
              <a:t>Azzeddine</a:t>
            </a:r>
            <a:r>
              <a:rPr lang="en-US" sz="2800" b="0" i="0" u="none" strike="noStrike" cap="none" dirty="0">
                <a:solidFill>
                  <a:schemeClr val="dk1"/>
                </a:solidFill>
                <a:latin typeface="Times New Roman"/>
                <a:ea typeface="Times New Roman"/>
                <a:cs typeface="Times New Roman"/>
                <a:sym typeface="Times New Roman"/>
              </a:rPr>
              <a:t> Mazroui	</a:t>
            </a:r>
            <a:r>
              <a:rPr lang="en-US" sz="2800" b="0" i="0" u="sng" strike="noStrike" cap="none" dirty="0">
                <a:solidFill>
                  <a:schemeClr val="hlink"/>
                </a:solidFill>
                <a:latin typeface="Times New Roman"/>
                <a:ea typeface="Times New Roman"/>
                <a:cs typeface="Times New Roman"/>
                <a:sym typeface="Times New Roman"/>
                <a:hlinkClick r:id="rId6"/>
              </a:rPr>
              <a:t>azze.Mazroui@gmail.com</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Ouafae Nahli	 	</a:t>
            </a:r>
            <a:r>
              <a:rPr lang="en-US" sz="2800" b="0" i="0" u="sng" strike="noStrike" cap="none" dirty="0">
                <a:solidFill>
                  <a:schemeClr val="hlink"/>
                </a:solidFill>
                <a:latin typeface="Times New Roman"/>
                <a:ea typeface="Times New Roman"/>
                <a:cs typeface="Times New Roman"/>
                <a:sym typeface="Times New Roman"/>
                <a:hlinkClick r:id="rId7"/>
              </a:rPr>
              <a:t>ouafae.nahli@ilc.cnr.it</a:t>
            </a: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3" grpId="0"/>
      <p:bldP spid="9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pic>
        <p:nvPicPr>
          <p:cNvPr id="313" name="Google Shape;313;p22" descr="Paperclip"/>
          <p:cNvPicPr preferRelativeResize="0"/>
          <p:nvPr/>
        </p:nvPicPr>
        <p:blipFill rotWithShape="1">
          <a:blip r:embed="rId3">
            <a:alphaModFix/>
          </a:blip>
          <a:srcRect/>
          <a:stretch/>
        </p:blipFill>
        <p:spPr>
          <a:xfrm>
            <a:off x="93497" y="820387"/>
            <a:ext cx="914400" cy="914400"/>
          </a:xfrm>
          <a:prstGeom prst="rect">
            <a:avLst/>
          </a:prstGeom>
          <a:noFill/>
          <a:ln>
            <a:noFill/>
          </a:ln>
        </p:spPr>
      </p:pic>
      <p:sp>
        <p:nvSpPr>
          <p:cNvPr id="314" name="Google Shape;314;p22"/>
          <p:cNvSpPr txBox="1"/>
          <p:nvPr/>
        </p:nvSpPr>
        <p:spPr>
          <a:xfrm>
            <a:off x="820328" y="1015977"/>
            <a:ext cx="4313836" cy="523180"/>
          </a:xfrm>
          <a:prstGeom prst="rect">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Script mixing normalization</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15" name="Google Shape;315;p22"/>
          <p:cNvSpPr/>
          <p:nvPr/>
        </p:nvSpPr>
        <p:spPr>
          <a:xfrm>
            <a:off x="534020" y="1734787"/>
            <a:ext cx="11123960" cy="1399232"/>
          </a:xfrm>
          <a:prstGeom prst="rect">
            <a:avLst/>
          </a:prstGeom>
          <a:noFill/>
          <a:ln>
            <a:noFill/>
          </a:ln>
        </p:spPr>
        <p:txBody>
          <a:bodyPr spcFirstLastPara="1" wrap="square" lIns="91425" tIns="45700" rIns="91425" bIns="45700" anchor="t" anchorCtr="0">
            <a:noAutofit/>
          </a:bodyPr>
          <a:lstStyle/>
          <a:p>
            <a:pPr lvl="0" algn="just">
              <a:buSzPts val="2400"/>
            </a:pP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Numeral character processing: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example:</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800100" marR="0" lvl="1" indent="-342900" algn="just" rtl="0">
              <a:lnSpc>
                <a:spcPct val="100000"/>
              </a:lnSpc>
              <a:spcBef>
                <a:spcPts val="0"/>
              </a:spcBef>
              <a:spcAft>
                <a:spcPts val="0"/>
              </a:spcAft>
              <a:buClr>
                <a:schemeClr val="dk1"/>
              </a:buClr>
              <a:buSzPts val="3200"/>
              <a:buFont typeface="Arial"/>
              <a:buChar char="•"/>
            </a:pP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فت</a:t>
            </a:r>
            <a:r>
              <a:rPr lang="en-US" sz="2800" b="1" i="0" u="none" strike="noStrike" cap="none" dirty="0">
                <a:solidFill>
                  <a:srgbClr val="FF0000"/>
                </a:solidFill>
                <a:latin typeface="Times New Roman" panose="02020603050405020304" pitchFamily="18" charset="0"/>
                <a:ea typeface="Times New Roman"/>
                <a:cs typeface="Times New Roman" panose="02020603050405020304" pitchFamily="18" charset="0"/>
                <a:sym typeface="Times New Roman"/>
              </a:rPr>
              <a:t>7</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ها =&gt; </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فت</a:t>
            </a:r>
            <a:r>
              <a:rPr lang="en-US" sz="2800" b="1" i="0" u="none" strike="noStrike" cap="none" dirty="0" err="1">
                <a:solidFill>
                  <a:srgbClr val="FF0000"/>
                </a:solidFill>
                <a:latin typeface="Times New Roman" panose="02020603050405020304" pitchFamily="18" charset="0"/>
                <a:ea typeface="Times New Roman"/>
                <a:cs typeface="Times New Roman" panose="02020603050405020304" pitchFamily="18" charset="0"/>
                <a:sym typeface="Times New Roman"/>
              </a:rPr>
              <a:t>ح</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ها</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800" b="1" i="1"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ftaHɦa</a:t>
            </a:r>
            <a:r>
              <a:rPr lang="en-US" sz="2800" b="1" i="1"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ː</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`he opened it’</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17" name="Google Shape;317;p22"/>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10</a:t>
            </a: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318" name="Google Shape;318;p22"/>
          <p:cNvSpPr/>
          <p:nvPr/>
        </p:nvSpPr>
        <p:spPr>
          <a:xfrm>
            <a:off x="534020" y="3165779"/>
            <a:ext cx="11123960" cy="1364388"/>
          </a:xfrm>
          <a:prstGeom prst="rect">
            <a:avLst/>
          </a:prstGeom>
          <a:noFill/>
          <a:ln>
            <a:noFill/>
          </a:ln>
        </p:spPr>
        <p:txBody>
          <a:bodyPr spcFirstLastPara="1" wrap="square" lIns="91425" tIns="45700" rIns="91425" bIns="45700" anchor="t" anchorCtr="0">
            <a:noAutofit/>
          </a:bodyPr>
          <a:lstStyle/>
          <a:p>
            <a:pPr lvl="0" algn="just">
              <a:buSzPts val="2400"/>
            </a:pP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Literal character </a:t>
            </a: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processing</a:t>
            </a: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just" rtl="0">
              <a:lnSpc>
                <a:spcPct val="100000"/>
              </a:lnSpc>
              <a:spcBef>
                <a:spcPts val="0"/>
              </a:spcBef>
              <a:spcAft>
                <a:spcPts val="0"/>
              </a:spcAft>
              <a:buClr>
                <a:srgbClr val="000000"/>
              </a:buClr>
              <a:buSzPts val="2400"/>
              <a:buFont typeface="Arial"/>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example:</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800100" marR="0" lvl="1" indent="-342900" algn="just" rtl="0">
              <a:lnSpc>
                <a:spcPct val="100000"/>
              </a:lnSpc>
              <a:spcBef>
                <a:spcPts val="0"/>
              </a:spcBef>
              <a:spcAft>
                <a:spcPts val="0"/>
              </a:spcAft>
              <a:buClr>
                <a:schemeClr val="dk1"/>
              </a:buClr>
              <a:buSzPts val="3200"/>
              <a:buFont typeface="Arial"/>
              <a:buChar char="•"/>
            </a:pP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اطو</a:t>
            </a:r>
            <a:r>
              <a:rPr lang="en-US" sz="2800" b="0" i="0" u="none" strike="noStrike" cap="none" dirty="0" err="1">
                <a:solidFill>
                  <a:srgbClr val="FF0000"/>
                </a:solidFill>
                <a:latin typeface="Times New Roman" panose="02020603050405020304" pitchFamily="18" charset="0"/>
                <a:ea typeface="Calibri"/>
                <a:cs typeface="Times New Roman" panose="02020603050405020304" pitchFamily="18" charset="0"/>
                <a:sym typeface="Calibri"/>
              </a:rPr>
              <a:t>g</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=&gt; </a:t>
            </a:r>
            <a:r>
              <a:rPr lang="en-US" sz="2800" b="0" i="0" u="none" strike="noStrike" cap="none" dirty="0" err="1">
                <a:solidFill>
                  <a:srgbClr val="FF0000"/>
                </a:solidFill>
                <a:latin typeface="Times New Roman" panose="02020603050405020304" pitchFamily="18" charset="0"/>
                <a:ea typeface="Calibri"/>
                <a:cs typeface="Times New Roman" panose="02020603050405020304" pitchFamily="18" charset="0"/>
                <a:sym typeface="Calibri"/>
              </a:rPr>
              <a:t>گ</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اطو</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ɡaːTu</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ː/  </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`cake’</a:t>
            </a:r>
            <a:endParaRPr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319" name="Google Shape;319;p22" descr="Paperclip"/>
          <p:cNvPicPr preferRelativeResize="0"/>
          <p:nvPr/>
        </p:nvPicPr>
        <p:blipFill rotWithShape="1">
          <a:blip r:embed="rId4">
            <a:alphaModFix/>
          </a:blip>
          <a:srcRect/>
          <a:stretch/>
        </p:blipFill>
        <p:spPr>
          <a:xfrm>
            <a:off x="222739" y="4530167"/>
            <a:ext cx="914400" cy="914400"/>
          </a:xfrm>
          <a:prstGeom prst="rect">
            <a:avLst/>
          </a:prstGeom>
          <a:noFill/>
          <a:ln>
            <a:noFill/>
          </a:ln>
        </p:spPr>
      </p:pic>
      <p:sp>
        <p:nvSpPr>
          <p:cNvPr id="320" name="Google Shape;320;p22"/>
          <p:cNvSpPr txBox="1"/>
          <p:nvPr/>
        </p:nvSpPr>
        <p:spPr>
          <a:xfrm>
            <a:off x="1002324" y="4802701"/>
            <a:ext cx="3745523" cy="523180"/>
          </a:xfrm>
          <a:prstGeom prst="rect">
            <a:avLst/>
          </a:prstGeom>
          <a:solidFill>
            <a:schemeClr val="lt1"/>
          </a:solidFill>
          <a:ln w="28575" cap="flat" cmpd="sng">
            <a:solidFill>
              <a:schemeClr val="accent4"/>
            </a:solidFill>
            <a:prstDash val="solid"/>
            <a:miter lim="800000"/>
            <a:headEnd type="none" w="sm" len="sm"/>
            <a:tailEnd type="none" w="sm" len="sm"/>
          </a:ln>
        </p:spPr>
        <p:txBody>
          <a:bodyPr spcFirstLastPara="1" wrap="square" lIns="91425" tIns="45700" rIns="91425" bIns="45700" anchor="t" anchorCtr="0">
            <a:spAutoFit/>
          </a:bodyPr>
          <a:lstStyle/>
          <a:p>
            <a:pPr lvl="0">
              <a:buClr>
                <a:schemeClr val="dk1"/>
              </a:buClr>
              <a:buSzPts val="2400"/>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Elongation </a:t>
            </a: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processing</a:t>
            </a:r>
            <a:endParaRPr sz="2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21" name="Google Shape;321;p22"/>
          <p:cNvSpPr/>
          <p:nvPr/>
        </p:nvSpPr>
        <p:spPr>
          <a:xfrm>
            <a:off x="1137139" y="5553945"/>
            <a:ext cx="6880410" cy="584775"/>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rgbClr val="000000"/>
              </a:buClr>
              <a:buSzPts val="3200"/>
              <a:buFont typeface="Arial"/>
              <a:buChar char="•"/>
            </a:pP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بز</a:t>
            </a:r>
            <a:r>
              <a:rPr lang="en-US" sz="2800" b="1" i="0" u="none" strike="noStrike" cap="none" dirty="0" err="1">
                <a:solidFill>
                  <a:srgbClr val="FF0000"/>
                </a:solidFill>
                <a:latin typeface="Times New Roman" panose="02020603050405020304" pitchFamily="18" charset="0"/>
                <a:ea typeface="Times New Roman"/>
                <a:cs typeface="Times New Roman" panose="02020603050405020304" pitchFamily="18" charset="0"/>
                <a:sym typeface="Times New Roman"/>
              </a:rPr>
              <a:t>اا</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فbazza:a:f</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=&gt;   </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بز</a:t>
            </a:r>
            <a:r>
              <a:rPr lang="en-US" sz="2800" b="1" i="0" u="none" strike="noStrike" cap="none" dirty="0" err="1">
                <a:solidFill>
                  <a:srgbClr val="FF0000"/>
                </a:solidFill>
                <a:latin typeface="Times New Roman" panose="02020603050405020304" pitchFamily="18" charset="0"/>
                <a:ea typeface="Times New Roman"/>
                <a:cs typeface="Times New Roman" panose="02020603050405020304" pitchFamily="18" charset="0"/>
                <a:sym typeface="Times New Roman"/>
              </a:rPr>
              <a:t>ا</a:t>
            </a:r>
            <a:r>
              <a:rPr lang="en-US" sz="2800" b="1" i="0" u="none" strike="noStrike" cap="none" dirty="0" err="1">
                <a:solidFill>
                  <a:schemeClr val="dk1"/>
                </a:solidFill>
                <a:latin typeface="Times New Roman" panose="02020603050405020304" pitchFamily="18" charset="0"/>
                <a:ea typeface="Times New Roman"/>
                <a:cs typeface="Times New Roman" panose="02020603050405020304" pitchFamily="18" charset="0"/>
                <a:sym typeface="Times New Roman"/>
              </a:rPr>
              <a:t>ف</a:t>
            </a:r>
            <a:r>
              <a:rPr lang="en-US" sz="2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‘much</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 name="Google Shape;306;p21">
            <a:extLst>
              <a:ext uri="{FF2B5EF4-FFF2-40B4-BE49-F238E27FC236}">
                <a16:creationId xmlns:a16="http://schemas.microsoft.com/office/drawing/2014/main" id="{BBB31390-783C-481A-863E-7E686832C3BD}"/>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15"/>
                                        </p:tgtEl>
                                        <p:attrNameLst>
                                          <p:attrName>style.visibility</p:attrName>
                                        </p:attrNameLst>
                                      </p:cBhvr>
                                      <p:to>
                                        <p:strVal val="visible"/>
                                      </p:to>
                                    </p:set>
                                    <p:animEffect transition="in" filter="fade">
                                      <p:cBhvr>
                                        <p:cTn id="13" dur="1000"/>
                                        <p:tgtEl>
                                          <p:spTgt spid="315"/>
                                        </p:tgtEl>
                                      </p:cBhvr>
                                    </p:animEffect>
                                    <p:anim calcmode="lin" valueType="num">
                                      <p:cBhvr>
                                        <p:cTn id="14" dur="1000" fill="hold"/>
                                        <p:tgtEl>
                                          <p:spTgt spid="315"/>
                                        </p:tgtEl>
                                        <p:attrNameLst>
                                          <p:attrName>ppt_x</p:attrName>
                                        </p:attrNameLst>
                                      </p:cBhvr>
                                      <p:tavLst>
                                        <p:tav tm="0">
                                          <p:val>
                                            <p:strVal val="#ppt_x"/>
                                          </p:val>
                                        </p:tav>
                                        <p:tav tm="100000">
                                          <p:val>
                                            <p:strVal val="#ppt_x"/>
                                          </p:val>
                                        </p:tav>
                                      </p:tavLst>
                                    </p:anim>
                                    <p:anim calcmode="lin" valueType="num">
                                      <p:cBhvr>
                                        <p:cTn id="15" dur="1000" fill="hold"/>
                                        <p:tgtEl>
                                          <p:spTgt spid="315"/>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318"/>
                                        </p:tgtEl>
                                        <p:attrNameLst>
                                          <p:attrName>style.visibility</p:attrName>
                                        </p:attrNameLst>
                                      </p:cBhvr>
                                      <p:to>
                                        <p:strVal val="visible"/>
                                      </p:to>
                                    </p:set>
                                    <p:animEffect transition="in" filter="fade">
                                      <p:cBhvr>
                                        <p:cTn id="20" dur="1000"/>
                                        <p:tgtEl>
                                          <p:spTgt spid="318"/>
                                        </p:tgtEl>
                                      </p:cBhvr>
                                    </p:animEffect>
                                    <p:anim calcmode="lin" valueType="num">
                                      <p:cBhvr>
                                        <p:cTn id="21" dur="1000" fill="hold"/>
                                        <p:tgtEl>
                                          <p:spTgt spid="318"/>
                                        </p:tgtEl>
                                        <p:attrNameLst>
                                          <p:attrName>ppt_x</p:attrName>
                                        </p:attrNameLst>
                                      </p:cBhvr>
                                      <p:tavLst>
                                        <p:tav tm="0">
                                          <p:val>
                                            <p:strVal val="#ppt_x"/>
                                          </p:val>
                                        </p:tav>
                                        <p:tav tm="100000">
                                          <p:val>
                                            <p:strVal val="#ppt_x"/>
                                          </p:val>
                                        </p:tav>
                                      </p:tavLst>
                                    </p:anim>
                                    <p:anim calcmode="lin" valueType="num">
                                      <p:cBhvr>
                                        <p:cTn id="22" dur="1000" fill="hold"/>
                                        <p:tgtEl>
                                          <p:spTgt spid="318"/>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2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21"/>
                                        </p:tgtEl>
                                        <p:attrNameLst>
                                          <p:attrName>style.visibility</p:attrName>
                                        </p:attrNameLst>
                                      </p:cBhvr>
                                      <p:to>
                                        <p:strVal val="visible"/>
                                      </p:to>
                                    </p:set>
                                    <p:animEffect transition="in" filter="fade">
                                      <p:cBhvr>
                                        <p:cTn id="33" dur="1000"/>
                                        <p:tgtEl>
                                          <p:spTgt spid="321"/>
                                        </p:tgtEl>
                                      </p:cBhvr>
                                    </p:animEffect>
                                    <p:anim calcmode="lin" valueType="num">
                                      <p:cBhvr>
                                        <p:cTn id="34" dur="1000" fill="hold"/>
                                        <p:tgtEl>
                                          <p:spTgt spid="321"/>
                                        </p:tgtEl>
                                        <p:attrNameLst>
                                          <p:attrName>ppt_x</p:attrName>
                                        </p:attrNameLst>
                                      </p:cBhvr>
                                      <p:tavLst>
                                        <p:tav tm="0">
                                          <p:val>
                                            <p:strVal val="#ppt_x"/>
                                          </p:val>
                                        </p:tav>
                                        <p:tav tm="100000">
                                          <p:val>
                                            <p:strVal val="#ppt_x"/>
                                          </p:val>
                                        </p:tav>
                                      </p:tavLst>
                                    </p:anim>
                                    <p:anim calcmode="lin" valueType="num">
                                      <p:cBhvr>
                                        <p:cTn id="35" dur="1000" fill="hold"/>
                                        <p:tgtEl>
                                          <p:spTgt spid="3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 grpId="0" animBg="1"/>
      <p:bldP spid="315" grpId="0"/>
      <p:bldP spid="318" grpId="0"/>
      <p:bldP spid="320" grpId="0" animBg="1"/>
      <p:bldP spid="32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pic>
        <p:nvPicPr>
          <p:cNvPr id="327" name="Google Shape;327;p23" descr="Paperclip"/>
          <p:cNvPicPr preferRelativeResize="0"/>
          <p:nvPr/>
        </p:nvPicPr>
        <p:blipFill rotWithShape="1">
          <a:blip r:embed="rId3">
            <a:alphaModFix/>
          </a:blip>
          <a:srcRect/>
          <a:stretch/>
        </p:blipFill>
        <p:spPr>
          <a:xfrm>
            <a:off x="-49131" y="863795"/>
            <a:ext cx="914400" cy="914400"/>
          </a:xfrm>
          <a:prstGeom prst="rect">
            <a:avLst/>
          </a:prstGeom>
          <a:noFill/>
          <a:ln>
            <a:noFill/>
          </a:ln>
        </p:spPr>
      </p:pic>
      <p:sp>
        <p:nvSpPr>
          <p:cNvPr id="328" name="Google Shape;328;p23"/>
          <p:cNvSpPr txBox="1"/>
          <p:nvPr/>
        </p:nvSpPr>
        <p:spPr>
          <a:xfrm>
            <a:off x="695285" y="1059385"/>
            <a:ext cx="3745523" cy="523180"/>
          </a:xfrm>
          <a:prstGeom prst="rect">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Automatic tagging</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29" name="Google Shape;329;p23"/>
          <p:cNvSpPr/>
          <p:nvPr/>
        </p:nvSpPr>
        <p:spPr>
          <a:xfrm>
            <a:off x="206062" y="1778195"/>
            <a:ext cx="11780891" cy="4951491"/>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Implementation of an automatic tagging system to identify:</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Punctuation/number</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Emoticons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Interjections</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Word Foreign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457200" marR="0" lvl="1" indent="0" algn="just" rtl="0">
              <a:lnSpc>
                <a:spcPct val="100000"/>
              </a:lnSpc>
              <a:spcBef>
                <a:spcPts val="0"/>
              </a:spcBef>
              <a:spcAft>
                <a:spcPts val="0"/>
              </a:spcAft>
              <a:buClr>
                <a:schemeClr val="dk1"/>
              </a:buClr>
              <a:buSzPts val="2400"/>
              <a:buFont typeface="Calibri"/>
              <a:buNone/>
            </a:pP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Where the foreign number or word is preceded by a dialectal prefix </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(e.g., ب /b/ - ف/f/ - و /w/ - ال  /Al/). </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example:</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لPaola</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/l=Paola/ : </a:t>
            </a:r>
            <a:r>
              <a:rPr lang="en-US" sz="2800" b="0" i="0" u="none" strike="noStrike" cap="none" dirty="0">
                <a:solidFill>
                  <a:srgbClr val="548135"/>
                </a:solidFill>
                <a:latin typeface="Times New Roman" panose="02020603050405020304" pitchFamily="18" charset="0"/>
                <a:ea typeface="Calibri"/>
                <a:cs typeface="Times New Roman" panose="02020603050405020304" pitchFamily="18" charset="0"/>
                <a:sym typeface="Calibri"/>
              </a:rPr>
              <a:t>ل /PREP+WORD_FOREIGN `for Paola’.</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800100" marR="0" lvl="1" indent="-34290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ب5000 /b=5000/ : </a:t>
            </a:r>
            <a:r>
              <a:rPr lang="en-US" sz="2800" b="0" i="0" u="none" strike="noStrike" cap="none" dirty="0">
                <a:solidFill>
                  <a:srgbClr val="548135"/>
                </a:solidFill>
                <a:latin typeface="Times New Roman" panose="02020603050405020304" pitchFamily="18" charset="0"/>
                <a:ea typeface="Calibri"/>
                <a:cs typeface="Times New Roman" panose="02020603050405020304" pitchFamily="18" charset="0"/>
                <a:sym typeface="Calibri"/>
              </a:rPr>
              <a:t>ب/PREP+NUMBER `with 5000’</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31" name="Google Shape;331;p23"/>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11</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306;p21">
            <a:extLst>
              <a:ext uri="{FF2B5EF4-FFF2-40B4-BE49-F238E27FC236}">
                <a16:creationId xmlns:a16="http://schemas.microsoft.com/office/drawing/2014/main" id="{DAA04254-86AE-4339-BEAB-29DDC656F310}"/>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329"/>
                                        </p:tgtEl>
                                        <p:attrNameLst>
                                          <p:attrName>style.visibility</p:attrName>
                                        </p:attrNameLst>
                                      </p:cBhvr>
                                      <p:to>
                                        <p:strVal val="visible"/>
                                      </p:to>
                                    </p:set>
                                    <p:animEffect transition="in" filter="fade">
                                      <p:cBhvr>
                                        <p:cTn id="13" dur="1000"/>
                                        <p:tgtEl>
                                          <p:spTgt spid="329"/>
                                        </p:tgtEl>
                                      </p:cBhvr>
                                    </p:animEffect>
                                    <p:anim calcmode="lin" valueType="num">
                                      <p:cBhvr>
                                        <p:cTn id="14" dur="1000" fill="hold"/>
                                        <p:tgtEl>
                                          <p:spTgt spid="329"/>
                                        </p:tgtEl>
                                        <p:attrNameLst>
                                          <p:attrName>ppt_x</p:attrName>
                                        </p:attrNameLst>
                                      </p:cBhvr>
                                      <p:tavLst>
                                        <p:tav tm="0">
                                          <p:val>
                                            <p:strVal val="#ppt_x"/>
                                          </p:val>
                                        </p:tav>
                                        <p:tav tm="100000">
                                          <p:val>
                                            <p:strVal val="#ppt_x"/>
                                          </p:val>
                                        </p:tav>
                                      </p:tavLst>
                                    </p:anim>
                                    <p:anim calcmode="lin" valueType="num">
                                      <p:cBhvr>
                                        <p:cTn id="15" dur="1000" fill="hold"/>
                                        <p:tgtEl>
                                          <p:spTgt spid="3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 grpId="0" animBg="1"/>
      <p:bldP spid="32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8" name="Google Shape;338;p2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mj-cs"/>
                <a:sym typeface="Calibri"/>
              </a:rPr>
              <a:t>12</a:t>
            </a:r>
            <a:endParaRPr sz="1400" b="0" i="0" u="none" strike="noStrike" cap="none">
              <a:solidFill>
                <a:srgbClr val="000000"/>
              </a:solidFill>
              <a:cs typeface="+mj-cs"/>
              <a:sym typeface="Arial"/>
            </a:endParaRPr>
          </a:p>
        </p:txBody>
      </p:sp>
      <p:sp>
        <p:nvSpPr>
          <p:cNvPr id="339" name="Google Shape;339;p24"/>
          <p:cNvSpPr txBox="1"/>
          <p:nvPr/>
        </p:nvSpPr>
        <p:spPr>
          <a:xfrm>
            <a:off x="695285" y="1019629"/>
            <a:ext cx="3745523" cy="523180"/>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lvl="0" algn="ctr">
              <a:buClr>
                <a:schemeClr val="dk1"/>
              </a:buClr>
              <a:buSzPts val="2400"/>
            </a:pPr>
            <a:r>
              <a:rPr lang="en-US" sz="2800" b="0" i="0" u="none" strike="noStrike" cap="none" dirty="0">
                <a:solidFill>
                  <a:schemeClr val="dk1"/>
                </a:solidFill>
                <a:latin typeface="Times New Roman" panose="02020603050405020304" pitchFamily="18" charset="0"/>
                <a:ea typeface="Calibri"/>
                <a:cs typeface="+mj-cs"/>
                <a:sym typeface="Calibri"/>
              </a:rPr>
              <a:t>Multi-Word </a:t>
            </a:r>
            <a:r>
              <a:rPr lang="en-US" sz="2800" dirty="0">
                <a:solidFill>
                  <a:schemeClr val="dk1"/>
                </a:solidFill>
                <a:latin typeface="Times New Roman" panose="02020603050405020304" pitchFamily="18" charset="0"/>
                <a:ea typeface="Calibri"/>
                <a:cs typeface="+mj-cs"/>
                <a:sym typeface="Calibri"/>
              </a:rPr>
              <a:t>detection</a:t>
            </a:r>
            <a:endParaRPr sz="2800" dirty="0">
              <a:solidFill>
                <a:schemeClr val="dk1"/>
              </a:solidFill>
              <a:latin typeface="Times New Roman" panose="02020603050405020304" pitchFamily="18" charset="0"/>
              <a:ea typeface="Calibri"/>
              <a:cs typeface="+mj-cs"/>
              <a:sym typeface="Calibri"/>
            </a:endParaRPr>
          </a:p>
        </p:txBody>
      </p:sp>
      <p:pic>
        <p:nvPicPr>
          <p:cNvPr id="340" name="Google Shape;340;p24" descr="Paperclip"/>
          <p:cNvPicPr preferRelativeResize="0"/>
          <p:nvPr/>
        </p:nvPicPr>
        <p:blipFill rotWithShape="1">
          <a:blip r:embed="rId3">
            <a:alphaModFix/>
          </a:blip>
          <a:srcRect/>
          <a:stretch/>
        </p:blipFill>
        <p:spPr>
          <a:xfrm>
            <a:off x="0" y="736600"/>
            <a:ext cx="914400" cy="914400"/>
          </a:xfrm>
          <a:prstGeom prst="rect">
            <a:avLst/>
          </a:prstGeom>
          <a:noFill/>
          <a:ln>
            <a:noFill/>
          </a:ln>
        </p:spPr>
      </p:pic>
      <p:sp>
        <p:nvSpPr>
          <p:cNvPr id="341" name="Google Shape;341;p24"/>
          <p:cNvSpPr/>
          <p:nvPr/>
        </p:nvSpPr>
        <p:spPr>
          <a:xfrm>
            <a:off x="2417592" y="1933240"/>
            <a:ext cx="9288000" cy="1152000"/>
          </a:xfrm>
          <a:prstGeom prst="roundRect">
            <a:avLst>
              <a:gd name="adj" fmla="val 16667"/>
            </a:avLst>
          </a:prstGeom>
          <a:solidFill>
            <a:schemeClr val="lt1"/>
          </a:solidFill>
          <a:ln w="25400"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lvl="0" algn="ctr"/>
            <a:r>
              <a:rPr lang="en-US" sz="3600" b="0" i="0" u="none" strike="noStrike" cap="none" dirty="0">
                <a:solidFill>
                  <a:schemeClr val="dk1"/>
                </a:solidFill>
                <a:latin typeface="Calibri"/>
                <a:ea typeface="Calibri"/>
                <a:cs typeface="+mj-cs"/>
                <a:sym typeface="Calibri"/>
              </a:rPr>
              <a:t> </a:t>
            </a:r>
            <a:r>
              <a:rPr lang="en-US" sz="3600" b="0" i="0" u="none" strike="noStrike" cap="none" dirty="0" err="1">
                <a:solidFill>
                  <a:schemeClr val="dk1"/>
                </a:solidFill>
                <a:latin typeface="Calibri"/>
                <a:ea typeface="Calibri"/>
                <a:cs typeface="+mj-cs"/>
                <a:sym typeface="Calibri"/>
              </a:rPr>
              <a:t>قولي</a:t>
            </a:r>
            <a:r>
              <a:rPr lang="en-US" sz="3600" b="0" i="0" u="none" strike="noStrike" cap="none" dirty="0">
                <a:solidFill>
                  <a:schemeClr val="dk1"/>
                </a:solidFill>
                <a:latin typeface="Calibri"/>
                <a:ea typeface="Calibri"/>
                <a:cs typeface="+mj-cs"/>
                <a:sym typeface="Calibri"/>
              </a:rPr>
              <a:t> </a:t>
            </a:r>
            <a:r>
              <a:rPr lang="en-US" sz="3600" b="0" i="0" u="none" strike="noStrike" cap="none" dirty="0" err="1">
                <a:solidFill>
                  <a:schemeClr val="dk1"/>
                </a:solidFill>
                <a:latin typeface="Calibri"/>
                <a:ea typeface="Calibri"/>
                <a:cs typeface="+mj-cs"/>
                <a:sym typeface="Calibri"/>
              </a:rPr>
              <a:t>اسي</a:t>
            </a:r>
            <a:r>
              <a:rPr lang="en-US" sz="3600" b="0" i="0" u="none" strike="noStrike" cap="none" dirty="0">
                <a:solidFill>
                  <a:schemeClr val="dk1"/>
                </a:solidFill>
                <a:latin typeface="Calibri"/>
                <a:ea typeface="Calibri"/>
                <a:cs typeface="+mj-cs"/>
                <a:sym typeface="Calibri"/>
              </a:rPr>
              <a:t> </a:t>
            </a:r>
            <a:r>
              <a:rPr lang="en-US" sz="3600" b="0" i="0" u="none" strike="noStrike" cap="none" dirty="0" err="1">
                <a:solidFill>
                  <a:schemeClr val="dk1"/>
                </a:solidFill>
                <a:latin typeface="Calibri"/>
                <a:ea typeface="Calibri"/>
                <a:cs typeface="+mj-cs"/>
                <a:sym typeface="Calibri"/>
              </a:rPr>
              <a:t>أحمد</a:t>
            </a:r>
            <a:r>
              <a:rPr lang="en-US" sz="3600" b="0" i="0" u="none" strike="noStrike" cap="none" dirty="0">
                <a:solidFill>
                  <a:schemeClr val="dk1"/>
                </a:solidFill>
                <a:latin typeface="Calibri"/>
                <a:ea typeface="Calibri"/>
                <a:cs typeface="+mj-cs"/>
                <a:sym typeface="Calibri"/>
              </a:rPr>
              <a:t> </a:t>
            </a:r>
            <a:r>
              <a:rPr lang="en-US" sz="3600" b="0" i="0" u="none" strike="noStrike" cap="none" dirty="0" err="1">
                <a:solidFill>
                  <a:srgbClr val="FF0000"/>
                </a:solidFill>
                <a:latin typeface="Calibri"/>
                <a:ea typeface="Calibri"/>
                <a:cs typeface="+mj-cs"/>
                <a:sym typeface="Calibri"/>
              </a:rPr>
              <a:t>اش</a:t>
            </a:r>
            <a:r>
              <a:rPr lang="en-US" sz="3600" b="0" i="0" u="none" strike="noStrike" cap="none" dirty="0">
                <a:solidFill>
                  <a:srgbClr val="FF0000"/>
                </a:solidFill>
                <a:latin typeface="Calibri"/>
                <a:ea typeface="Calibri"/>
                <a:cs typeface="+mj-cs"/>
                <a:sym typeface="Calibri"/>
              </a:rPr>
              <a:t> </a:t>
            </a:r>
            <a:r>
              <a:rPr lang="en-US" sz="3600" b="0" i="0" u="none" strike="noStrike" cap="none" dirty="0" err="1">
                <a:solidFill>
                  <a:srgbClr val="FF0000"/>
                </a:solidFill>
                <a:latin typeface="Calibri"/>
                <a:ea typeface="Calibri"/>
                <a:cs typeface="+mj-cs"/>
                <a:sym typeface="Calibri"/>
              </a:rPr>
              <a:t>طرى</a:t>
            </a:r>
            <a:r>
              <a:rPr lang="en-US" sz="3600" b="0" i="0" u="none" strike="noStrike" cap="none" dirty="0">
                <a:solidFill>
                  <a:srgbClr val="FF0000"/>
                </a:solidFill>
                <a:latin typeface="Calibri"/>
                <a:ea typeface="Calibri"/>
                <a:cs typeface="+mj-cs"/>
                <a:sym typeface="Calibri"/>
              </a:rPr>
              <a:t> </a:t>
            </a:r>
            <a:r>
              <a:rPr lang="en-US" sz="3600" b="0" i="0" u="none" strike="noStrike" cap="none" dirty="0" err="1">
                <a:solidFill>
                  <a:srgbClr val="FF0000"/>
                </a:solidFill>
                <a:latin typeface="Calibri"/>
                <a:ea typeface="Calibri"/>
                <a:cs typeface="+mj-cs"/>
                <a:sym typeface="Calibri"/>
              </a:rPr>
              <a:t>وجرا</a:t>
            </a:r>
            <a:r>
              <a:rPr lang="en-US" sz="3600" b="0" i="0" u="none" strike="noStrike" cap="none" dirty="0">
                <a:solidFill>
                  <a:srgbClr val="FF0000"/>
                </a:solidFill>
                <a:latin typeface="Calibri"/>
                <a:ea typeface="Calibri"/>
                <a:cs typeface="+mj-cs"/>
                <a:sym typeface="Calibri"/>
              </a:rPr>
              <a:t> </a:t>
            </a:r>
            <a:r>
              <a:rPr lang="en-US" sz="3600" b="0" i="0" u="none" strike="noStrike" cap="none" dirty="0" err="1">
                <a:solidFill>
                  <a:schemeClr val="dk1"/>
                </a:solidFill>
                <a:latin typeface="Calibri"/>
                <a:ea typeface="Calibri"/>
                <a:cs typeface="+mj-cs"/>
                <a:sym typeface="Calibri"/>
              </a:rPr>
              <a:t>في</a:t>
            </a:r>
            <a:r>
              <a:rPr lang="en-US" sz="3600" b="0" i="0" u="none" strike="noStrike" cap="none" dirty="0">
                <a:solidFill>
                  <a:schemeClr val="dk1"/>
                </a:solidFill>
                <a:latin typeface="Calibri"/>
                <a:ea typeface="Calibri"/>
                <a:cs typeface="+mj-cs"/>
                <a:sym typeface="Calibri"/>
              </a:rPr>
              <a:t> </a:t>
            </a:r>
            <a:r>
              <a:rPr lang="en-US" sz="3600" b="0" i="0" u="none" strike="noStrike" cap="none" dirty="0" err="1">
                <a:solidFill>
                  <a:schemeClr val="dk1"/>
                </a:solidFill>
                <a:latin typeface="Calibri"/>
                <a:ea typeface="Calibri"/>
                <a:cs typeface="+mj-cs"/>
                <a:sym typeface="Calibri"/>
              </a:rPr>
              <a:t>قضية</a:t>
            </a:r>
            <a:r>
              <a:rPr lang="en-US" sz="3600" b="0" i="0" u="none" strike="noStrike" cap="none" dirty="0">
                <a:solidFill>
                  <a:schemeClr val="dk1"/>
                </a:solidFill>
                <a:latin typeface="Calibri"/>
                <a:ea typeface="Calibri"/>
                <a:cs typeface="+mj-cs"/>
                <a:sym typeface="Calibri"/>
              </a:rPr>
              <a:t> </a:t>
            </a:r>
            <a:r>
              <a:rPr lang="ar-DZ" sz="3600" dirty="0">
                <a:solidFill>
                  <a:srgbClr val="FF0000"/>
                </a:solidFill>
                <a:latin typeface="Calibri"/>
                <a:ea typeface="Calibri"/>
                <a:cs typeface="+mj-cs"/>
                <a:sym typeface="Calibri"/>
              </a:rPr>
              <a:t>الفقيه بن صالح</a:t>
            </a:r>
            <a:endParaRPr lang="en-US" sz="3600" dirty="0">
              <a:solidFill>
                <a:srgbClr val="FF0000"/>
              </a:solidFill>
              <a:latin typeface="Calibri"/>
              <a:ea typeface="Calibri"/>
              <a:cs typeface="+mj-cs"/>
              <a:sym typeface="Calibri"/>
            </a:endParaRPr>
          </a:p>
          <a:p>
            <a:pPr lvl="0" algn="ctr"/>
            <a:r>
              <a:rPr lang="en-US"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Tell me </a:t>
            </a:r>
            <a:r>
              <a:rPr lang="en-US" sz="26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Mr</a:t>
            </a:r>
            <a:r>
              <a:rPr lang="en-US"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Ahmed what happened concerning the Sidi </a:t>
            </a:r>
            <a:r>
              <a:rPr lang="en-US" sz="26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Kacem</a:t>
            </a:r>
            <a:r>
              <a:rPr lang="en-US"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case</a:t>
            </a:r>
            <a:endParaRPr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42" name="Google Shape;342;p24"/>
          <p:cNvSpPr/>
          <p:nvPr/>
        </p:nvSpPr>
        <p:spPr>
          <a:xfrm>
            <a:off x="7926271" y="4467994"/>
            <a:ext cx="3125534" cy="859156"/>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3200" b="0" i="0" u="none" strike="noStrike" cap="none" dirty="0" err="1">
                <a:solidFill>
                  <a:schemeClr val="dk1"/>
                </a:solidFill>
                <a:latin typeface="Calibri"/>
                <a:ea typeface="Calibri"/>
                <a:cs typeface="+mj-cs"/>
                <a:sym typeface="Calibri"/>
              </a:rPr>
              <a:t>اش</a:t>
            </a:r>
            <a:r>
              <a:rPr lang="en-US" sz="3200" b="0" i="0" u="none" strike="noStrike" cap="none" dirty="0">
                <a:solidFill>
                  <a:schemeClr val="dk1"/>
                </a:solidFill>
                <a:latin typeface="Calibri"/>
                <a:ea typeface="Calibri"/>
                <a:cs typeface="+mj-cs"/>
                <a:sym typeface="Calibri"/>
              </a:rPr>
              <a:t> </a:t>
            </a:r>
            <a:r>
              <a:rPr lang="en-US" sz="3200" b="0" i="0" u="none" strike="noStrike" cap="none" dirty="0" err="1">
                <a:solidFill>
                  <a:schemeClr val="dk1"/>
                </a:solidFill>
                <a:latin typeface="Calibri"/>
                <a:ea typeface="Calibri"/>
                <a:cs typeface="+mj-cs"/>
                <a:sym typeface="Calibri"/>
              </a:rPr>
              <a:t>طرى</a:t>
            </a:r>
            <a:r>
              <a:rPr lang="en-US" sz="3200" b="0" i="0" u="none" strike="noStrike" cap="none" dirty="0">
                <a:solidFill>
                  <a:schemeClr val="dk1"/>
                </a:solidFill>
                <a:latin typeface="Calibri"/>
                <a:ea typeface="Calibri"/>
                <a:cs typeface="+mj-cs"/>
                <a:sym typeface="Calibri"/>
              </a:rPr>
              <a:t> </a:t>
            </a:r>
            <a:r>
              <a:rPr lang="en-US" sz="3200" b="0" i="0" u="none" strike="noStrike" cap="none" dirty="0" err="1">
                <a:solidFill>
                  <a:schemeClr val="dk1"/>
                </a:solidFill>
                <a:latin typeface="Calibri"/>
                <a:ea typeface="Calibri"/>
                <a:cs typeface="+mj-cs"/>
                <a:sym typeface="Calibri"/>
              </a:rPr>
              <a:t>وجرا</a:t>
            </a:r>
            <a:endParaRPr dirty="0">
              <a:cs typeface="+mj-cs"/>
            </a:endParaRPr>
          </a:p>
          <a:p>
            <a:pPr marL="0" marR="0" lvl="0" indent="0" algn="ctr"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what happened</a:t>
            </a:r>
            <a:endParaRPr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343" name="Google Shape;343;p24"/>
          <p:cNvSpPr/>
          <p:nvPr/>
        </p:nvSpPr>
        <p:spPr>
          <a:xfrm>
            <a:off x="3366155" y="4467994"/>
            <a:ext cx="2612698" cy="859156"/>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ar-DZ" sz="3200" dirty="0">
                <a:solidFill>
                  <a:schemeClr val="dk1"/>
                </a:solidFill>
                <a:latin typeface="Calibri"/>
                <a:ea typeface="Calibri"/>
                <a:cs typeface="+mj-cs"/>
                <a:sym typeface="Calibri"/>
              </a:rPr>
              <a:t>الفقيه بن صالح</a:t>
            </a:r>
            <a:endParaRPr lang="en-US" sz="3200" dirty="0">
              <a:solidFill>
                <a:schemeClr val="dk1"/>
              </a:solidFill>
              <a:latin typeface="Calibri"/>
              <a:ea typeface="Calibri"/>
              <a:cs typeface="+mj-cs"/>
              <a:sym typeface="Calibri"/>
            </a:endParaRPr>
          </a:p>
          <a:p>
            <a:pPr lvl="0" algn="ctr"/>
            <a:r>
              <a:rPr lang="en-US" sz="2600" dirty="0">
                <a:latin typeface="Times New Roman" panose="02020603050405020304" pitchFamily="18" charset="0"/>
                <a:ea typeface="Times New Roman"/>
                <a:cs typeface="Times New Roman" panose="02020603050405020304" pitchFamily="18" charset="0"/>
                <a:sym typeface="Calibri"/>
              </a:rPr>
              <a:t>Fquih Ben Salah</a:t>
            </a:r>
            <a:endParaRPr sz="2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344" name="Google Shape;344;p24"/>
          <p:cNvGrpSpPr/>
          <p:nvPr/>
        </p:nvGrpSpPr>
        <p:grpSpPr>
          <a:xfrm>
            <a:off x="10341615" y="467332"/>
            <a:ext cx="1423028" cy="1184106"/>
            <a:chOff x="947268" y="2171870"/>
            <a:chExt cx="1020275" cy="1171266"/>
          </a:xfrm>
        </p:grpSpPr>
        <p:sp>
          <p:nvSpPr>
            <p:cNvPr id="345" name="Google Shape;345;p24"/>
            <p:cNvSpPr/>
            <p:nvPr/>
          </p:nvSpPr>
          <p:spPr>
            <a:xfrm>
              <a:off x="947268" y="2959458"/>
              <a:ext cx="1020275" cy="3836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mj-cs"/>
                  <a:sym typeface="Arial"/>
                </a:rPr>
                <a:t>MWs LR</a:t>
              </a:r>
              <a:endParaRPr sz="1600" b="0" i="0" u="none" strike="noStrike" cap="none">
                <a:solidFill>
                  <a:schemeClr val="dk1"/>
                </a:solidFill>
                <a:latin typeface="Arial"/>
                <a:ea typeface="Arial"/>
                <a:cs typeface="+mj-cs"/>
                <a:sym typeface="Arial"/>
              </a:endParaRPr>
            </a:p>
          </p:txBody>
        </p:sp>
        <p:pic>
          <p:nvPicPr>
            <p:cNvPr id="346" name="Google Shape;346;p24" descr="Database"/>
            <p:cNvPicPr preferRelativeResize="0"/>
            <p:nvPr/>
          </p:nvPicPr>
          <p:blipFill rotWithShape="1">
            <a:blip r:embed="rId4">
              <a:alphaModFix/>
            </a:blip>
            <a:srcRect/>
            <a:stretch/>
          </p:blipFill>
          <p:spPr>
            <a:xfrm>
              <a:off x="969686" y="2171870"/>
              <a:ext cx="650509" cy="890241"/>
            </a:xfrm>
            <a:prstGeom prst="rect">
              <a:avLst/>
            </a:prstGeom>
            <a:noFill/>
            <a:ln>
              <a:noFill/>
            </a:ln>
          </p:spPr>
        </p:pic>
      </p:grpSp>
      <p:cxnSp>
        <p:nvCxnSpPr>
          <p:cNvPr id="347" name="Google Shape;347;p24"/>
          <p:cNvCxnSpPr>
            <a:cxnSpLocks/>
            <a:stCxn id="341" idx="2"/>
            <a:endCxn id="343" idx="0"/>
          </p:cNvCxnSpPr>
          <p:nvPr/>
        </p:nvCxnSpPr>
        <p:spPr>
          <a:xfrm flipH="1">
            <a:off x="4672504" y="3085240"/>
            <a:ext cx="2389088" cy="1382754"/>
          </a:xfrm>
          <a:prstGeom prst="straightConnector1">
            <a:avLst/>
          </a:prstGeom>
          <a:noFill/>
          <a:ln w="38100" cap="flat" cmpd="sng">
            <a:solidFill>
              <a:srgbClr val="6CAB42"/>
            </a:solidFill>
            <a:prstDash val="solid"/>
            <a:round/>
            <a:headEnd type="none" w="sm" len="sm"/>
            <a:tailEnd type="triangle" w="med" len="med"/>
          </a:ln>
        </p:spPr>
      </p:cxnSp>
      <p:cxnSp>
        <p:nvCxnSpPr>
          <p:cNvPr id="348" name="Google Shape;348;p24"/>
          <p:cNvCxnSpPr>
            <a:cxnSpLocks/>
            <a:stCxn id="341" idx="2"/>
            <a:endCxn id="342" idx="0"/>
          </p:cNvCxnSpPr>
          <p:nvPr/>
        </p:nvCxnSpPr>
        <p:spPr>
          <a:xfrm>
            <a:off x="7061592" y="3085240"/>
            <a:ext cx="2427446" cy="1382754"/>
          </a:xfrm>
          <a:prstGeom prst="straightConnector1">
            <a:avLst/>
          </a:prstGeom>
          <a:noFill/>
          <a:ln w="38100" cap="flat" cmpd="sng">
            <a:solidFill>
              <a:srgbClr val="6CAB42"/>
            </a:solidFill>
            <a:prstDash val="solid"/>
            <a:round/>
            <a:headEnd type="none" w="sm" len="sm"/>
            <a:tailEnd type="triangle" w="med" len="med"/>
          </a:ln>
        </p:spPr>
      </p:cxnSp>
      <p:sp>
        <p:nvSpPr>
          <p:cNvPr id="349" name="Google Shape;349;p24"/>
          <p:cNvSpPr txBox="1"/>
          <p:nvPr/>
        </p:nvSpPr>
        <p:spPr>
          <a:xfrm>
            <a:off x="2995368" y="5369713"/>
            <a:ext cx="3359712"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cs typeface="+mj-cs"/>
                <a:sym typeface="Arial"/>
              </a:rPr>
              <a:t>Compound proper noun  </a:t>
            </a:r>
            <a:endParaRPr sz="2600" b="0" i="0" u="none" strike="noStrike" cap="none" dirty="0">
              <a:solidFill>
                <a:srgbClr val="000000"/>
              </a:solidFill>
              <a:latin typeface="Times New Roman" panose="02020603050405020304" pitchFamily="18" charset="0"/>
              <a:cs typeface="+mj-cs"/>
              <a:sym typeface="Arial"/>
            </a:endParaRPr>
          </a:p>
        </p:txBody>
      </p:sp>
      <p:sp>
        <p:nvSpPr>
          <p:cNvPr id="350" name="Google Shape;350;p24"/>
          <p:cNvSpPr txBox="1"/>
          <p:nvPr/>
        </p:nvSpPr>
        <p:spPr>
          <a:xfrm>
            <a:off x="7911132" y="5369713"/>
            <a:ext cx="3359712"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cs typeface="+mj-cs"/>
                <a:sym typeface="Arial"/>
              </a:rPr>
              <a:t>Multi-word expression</a:t>
            </a:r>
            <a:endParaRPr sz="2600" b="0" i="0" u="none" strike="noStrike" cap="none" dirty="0">
              <a:solidFill>
                <a:srgbClr val="000000"/>
              </a:solidFill>
              <a:latin typeface="Times New Roman" panose="02020603050405020304" pitchFamily="18" charset="0"/>
              <a:cs typeface="+mj-cs"/>
              <a:sym typeface="Arial"/>
            </a:endParaRPr>
          </a:p>
        </p:txBody>
      </p:sp>
      <p:sp>
        <p:nvSpPr>
          <p:cNvPr id="351" name="Google Shape;351;p24"/>
          <p:cNvSpPr/>
          <p:nvPr/>
        </p:nvSpPr>
        <p:spPr>
          <a:xfrm>
            <a:off x="1947487" y="2397338"/>
            <a:ext cx="365416" cy="3035973"/>
          </a:xfrm>
          <a:prstGeom prst="leftBrace">
            <a:avLst>
              <a:gd name="adj1" fmla="val 8333"/>
              <a:gd name="adj2" fmla="val 50000"/>
            </a:avLst>
          </a:prstGeom>
          <a:noFill/>
          <a:ln w="28575" cap="flat" cmpd="sng">
            <a:solidFill>
              <a:srgbClr val="6CAB4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mj-cs"/>
              <a:sym typeface="Arial"/>
            </a:endParaRPr>
          </a:p>
        </p:txBody>
      </p:sp>
      <p:sp>
        <p:nvSpPr>
          <p:cNvPr id="352" name="Google Shape;352;p24"/>
          <p:cNvSpPr txBox="1"/>
          <p:nvPr/>
        </p:nvSpPr>
        <p:spPr>
          <a:xfrm>
            <a:off x="-6464" y="3367085"/>
            <a:ext cx="2319367" cy="95406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cs typeface="+mj-cs"/>
                <a:sym typeface="Arial"/>
              </a:rPr>
              <a:t>Detection and segmentation</a:t>
            </a:r>
            <a:endParaRPr sz="2800" b="0" i="0" u="none" strike="noStrike" cap="none" dirty="0">
              <a:solidFill>
                <a:srgbClr val="000000"/>
              </a:solidFill>
              <a:latin typeface="Times New Roman" panose="02020603050405020304" pitchFamily="18" charset="0"/>
              <a:cs typeface="+mj-cs"/>
              <a:sym typeface="Arial"/>
            </a:endParaRPr>
          </a:p>
        </p:txBody>
      </p:sp>
      <p:sp>
        <p:nvSpPr>
          <p:cNvPr id="18" name="Google Shape;306;p21">
            <a:extLst>
              <a:ext uri="{FF2B5EF4-FFF2-40B4-BE49-F238E27FC236}">
                <a16:creationId xmlns:a16="http://schemas.microsoft.com/office/drawing/2014/main" id="{18432EA9-F0BB-4300-B940-1822C9F13D1B}"/>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1"/>
                                        </p:tgtEl>
                                        <p:attrNameLst>
                                          <p:attrName>style.visibility</p:attrName>
                                        </p:attrNameLst>
                                      </p:cBhvr>
                                      <p:to>
                                        <p:strVal val="visible"/>
                                      </p:to>
                                    </p:set>
                                    <p:animEffect transition="in" filter="fade">
                                      <p:cBhvr>
                                        <p:cTn id="17" dur="500"/>
                                        <p:tgtEl>
                                          <p:spTgt spid="35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52"/>
                                        </p:tgtEl>
                                        <p:attrNameLst>
                                          <p:attrName>style.visibility</p:attrName>
                                        </p:attrNameLst>
                                      </p:cBhvr>
                                      <p:to>
                                        <p:strVal val="visible"/>
                                      </p:to>
                                    </p:set>
                                    <p:animEffect transition="in" filter="fade">
                                      <p:cBhvr>
                                        <p:cTn id="20" dur="500"/>
                                        <p:tgtEl>
                                          <p:spTgt spid="352"/>
                                        </p:tgtEl>
                                      </p:cBhvr>
                                    </p:animEffect>
                                  </p:childTnLst>
                                </p:cTn>
                              </p:par>
                              <p:par>
                                <p:cTn id="21" presetID="10" presetClass="entr" presetSubtype="0" fill="hold" nodeType="withEffect">
                                  <p:stCondLst>
                                    <p:cond delay="0"/>
                                  </p:stCondLst>
                                  <p:childTnLst>
                                    <p:set>
                                      <p:cBhvr>
                                        <p:cTn id="22" dur="1" fill="hold">
                                          <p:stCondLst>
                                            <p:cond delay="0"/>
                                          </p:stCondLst>
                                        </p:cTn>
                                        <p:tgtEl>
                                          <p:spTgt spid="347"/>
                                        </p:tgtEl>
                                        <p:attrNameLst>
                                          <p:attrName>style.visibility</p:attrName>
                                        </p:attrNameLst>
                                      </p:cBhvr>
                                      <p:to>
                                        <p:strVal val="visible"/>
                                      </p:to>
                                    </p:set>
                                    <p:animEffect transition="in" filter="fade">
                                      <p:cBhvr>
                                        <p:cTn id="23" dur="500"/>
                                        <p:tgtEl>
                                          <p:spTgt spid="347"/>
                                        </p:tgtEl>
                                      </p:cBhvr>
                                    </p:animEffect>
                                  </p:childTnLst>
                                </p:cTn>
                              </p:par>
                              <p:par>
                                <p:cTn id="24" presetID="10" presetClass="entr" presetSubtype="0" fill="hold" nodeType="withEffect">
                                  <p:stCondLst>
                                    <p:cond delay="0"/>
                                  </p:stCondLst>
                                  <p:childTnLst>
                                    <p:set>
                                      <p:cBhvr>
                                        <p:cTn id="25" dur="1" fill="hold">
                                          <p:stCondLst>
                                            <p:cond delay="0"/>
                                          </p:stCondLst>
                                        </p:cTn>
                                        <p:tgtEl>
                                          <p:spTgt spid="348"/>
                                        </p:tgtEl>
                                        <p:attrNameLst>
                                          <p:attrName>style.visibility</p:attrName>
                                        </p:attrNameLst>
                                      </p:cBhvr>
                                      <p:to>
                                        <p:strVal val="visible"/>
                                      </p:to>
                                    </p:set>
                                    <p:animEffect transition="in" filter="fade">
                                      <p:cBhvr>
                                        <p:cTn id="26" dur="500"/>
                                        <p:tgtEl>
                                          <p:spTgt spid="348"/>
                                        </p:tgtEl>
                                      </p:cBhvr>
                                    </p:animEffect>
                                  </p:childTnLst>
                                </p:cTn>
                              </p:par>
                              <p:par>
                                <p:cTn id="27" presetID="10" presetClass="entr" presetSubtype="0" fill="hold" nodeType="withEffect">
                                  <p:stCondLst>
                                    <p:cond delay="0"/>
                                  </p:stCondLst>
                                  <p:childTnLst>
                                    <p:set>
                                      <p:cBhvr>
                                        <p:cTn id="28" dur="1" fill="hold">
                                          <p:stCondLst>
                                            <p:cond delay="0"/>
                                          </p:stCondLst>
                                        </p:cTn>
                                        <p:tgtEl>
                                          <p:spTgt spid="344"/>
                                        </p:tgtEl>
                                        <p:attrNameLst>
                                          <p:attrName>style.visibility</p:attrName>
                                        </p:attrNameLst>
                                      </p:cBhvr>
                                      <p:to>
                                        <p:strVal val="visible"/>
                                      </p:to>
                                    </p:set>
                                    <p:animEffect transition="in" filter="fade">
                                      <p:cBhvr>
                                        <p:cTn id="29" dur="500"/>
                                        <p:tgtEl>
                                          <p:spTgt spid="344"/>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343"/>
                                        </p:tgtEl>
                                        <p:attrNameLst>
                                          <p:attrName>style.visibility</p:attrName>
                                        </p:attrNameLst>
                                      </p:cBhvr>
                                      <p:to>
                                        <p:strVal val="visible"/>
                                      </p:to>
                                    </p:set>
                                    <p:animEffect transition="in" filter="fade">
                                      <p:cBhvr>
                                        <p:cTn id="34" dur="1000"/>
                                        <p:tgtEl>
                                          <p:spTgt spid="343"/>
                                        </p:tgtEl>
                                      </p:cBhvr>
                                    </p:animEffect>
                                    <p:anim calcmode="lin" valueType="num">
                                      <p:cBhvr>
                                        <p:cTn id="35" dur="1000" fill="hold"/>
                                        <p:tgtEl>
                                          <p:spTgt spid="343"/>
                                        </p:tgtEl>
                                        <p:attrNameLst>
                                          <p:attrName>ppt_x</p:attrName>
                                        </p:attrNameLst>
                                      </p:cBhvr>
                                      <p:tavLst>
                                        <p:tav tm="0">
                                          <p:val>
                                            <p:strVal val="#ppt_x"/>
                                          </p:val>
                                        </p:tav>
                                        <p:tav tm="100000">
                                          <p:val>
                                            <p:strVal val="#ppt_x"/>
                                          </p:val>
                                        </p:tav>
                                      </p:tavLst>
                                    </p:anim>
                                    <p:anim calcmode="lin" valueType="num">
                                      <p:cBhvr>
                                        <p:cTn id="36" dur="1000" fill="hold"/>
                                        <p:tgtEl>
                                          <p:spTgt spid="34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49"/>
                                        </p:tgtEl>
                                        <p:attrNameLst>
                                          <p:attrName>style.visibility</p:attrName>
                                        </p:attrNameLst>
                                      </p:cBhvr>
                                      <p:to>
                                        <p:strVal val="visible"/>
                                      </p:to>
                                    </p:set>
                                    <p:animEffect transition="in" filter="fade">
                                      <p:cBhvr>
                                        <p:cTn id="39" dur="1000"/>
                                        <p:tgtEl>
                                          <p:spTgt spid="349"/>
                                        </p:tgtEl>
                                      </p:cBhvr>
                                    </p:animEffect>
                                    <p:anim calcmode="lin" valueType="num">
                                      <p:cBhvr>
                                        <p:cTn id="40" dur="1000" fill="hold"/>
                                        <p:tgtEl>
                                          <p:spTgt spid="349"/>
                                        </p:tgtEl>
                                        <p:attrNameLst>
                                          <p:attrName>ppt_x</p:attrName>
                                        </p:attrNameLst>
                                      </p:cBhvr>
                                      <p:tavLst>
                                        <p:tav tm="0">
                                          <p:val>
                                            <p:strVal val="#ppt_x"/>
                                          </p:val>
                                        </p:tav>
                                        <p:tav tm="100000">
                                          <p:val>
                                            <p:strVal val="#ppt_x"/>
                                          </p:val>
                                        </p:tav>
                                      </p:tavLst>
                                    </p:anim>
                                    <p:anim calcmode="lin" valueType="num">
                                      <p:cBhvr>
                                        <p:cTn id="41" dur="1000" fill="hold"/>
                                        <p:tgtEl>
                                          <p:spTgt spid="34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42"/>
                                        </p:tgtEl>
                                        <p:attrNameLst>
                                          <p:attrName>style.visibility</p:attrName>
                                        </p:attrNameLst>
                                      </p:cBhvr>
                                      <p:to>
                                        <p:strVal val="visible"/>
                                      </p:to>
                                    </p:set>
                                    <p:animEffect transition="in" filter="fade">
                                      <p:cBhvr>
                                        <p:cTn id="44" dur="1000"/>
                                        <p:tgtEl>
                                          <p:spTgt spid="342"/>
                                        </p:tgtEl>
                                      </p:cBhvr>
                                    </p:animEffect>
                                    <p:anim calcmode="lin" valueType="num">
                                      <p:cBhvr>
                                        <p:cTn id="45" dur="1000" fill="hold"/>
                                        <p:tgtEl>
                                          <p:spTgt spid="342"/>
                                        </p:tgtEl>
                                        <p:attrNameLst>
                                          <p:attrName>ppt_x</p:attrName>
                                        </p:attrNameLst>
                                      </p:cBhvr>
                                      <p:tavLst>
                                        <p:tav tm="0">
                                          <p:val>
                                            <p:strVal val="#ppt_x"/>
                                          </p:val>
                                        </p:tav>
                                        <p:tav tm="100000">
                                          <p:val>
                                            <p:strVal val="#ppt_x"/>
                                          </p:val>
                                        </p:tav>
                                      </p:tavLst>
                                    </p:anim>
                                    <p:anim calcmode="lin" valueType="num">
                                      <p:cBhvr>
                                        <p:cTn id="46" dur="1000" fill="hold"/>
                                        <p:tgtEl>
                                          <p:spTgt spid="342"/>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350"/>
                                        </p:tgtEl>
                                        <p:attrNameLst>
                                          <p:attrName>style.visibility</p:attrName>
                                        </p:attrNameLst>
                                      </p:cBhvr>
                                      <p:to>
                                        <p:strVal val="visible"/>
                                      </p:to>
                                    </p:set>
                                    <p:animEffect transition="in" filter="fade">
                                      <p:cBhvr>
                                        <p:cTn id="49" dur="1000"/>
                                        <p:tgtEl>
                                          <p:spTgt spid="350"/>
                                        </p:tgtEl>
                                      </p:cBhvr>
                                    </p:animEffect>
                                    <p:anim calcmode="lin" valueType="num">
                                      <p:cBhvr>
                                        <p:cTn id="50" dur="1000" fill="hold"/>
                                        <p:tgtEl>
                                          <p:spTgt spid="350"/>
                                        </p:tgtEl>
                                        <p:attrNameLst>
                                          <p:attrName>ppt_x</p:attrName>
                                        </p:attrNameLst>
                                      </p:cBhvr>
                                      <p:tavLst>
                                        <p:tav tm="0">
                                          <p:val>
                                            <p:strVal val="#ppt_x"/>
                                          </p:val>
                                        </p:tav>
                                        <p:tav tm="100000">
                                          <p:val>
                                            <p:strVal val="#ppt_x"/>
                                          </p:val>
                                        </p:tav>
                                      </p:tavLst>
                                    </p:anim>
                                    <p:anim calcmode="lin" valueType="num">
                                      <p:cBhvr>
                                        <p:cTn id="51" dur="1000" fill="hold"/>
                                        <p:tgtEl>
                                          <p:spTgt spid="3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9" grpId="0" animBg="1"/>
      <p:bldP spid="341" grpId="0" animBg="1"/>
      <p:bldP spid="342" grpId="0" animBg="1"/>
      <p:bldP spid="343" grpId="0" animBg="1"/>
      <p:bldP spid="349" grpId="0"/>
      <p:bldP spid="350" grpId="0"/>
      <p:bldP spid="351" grpId="0" animBg="1"/>
      <p:bldP spid="35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graphicFrame>
        <p:nvGraphicFramePr>
          <p:cNvPr id="358" name="Google Shape;358;p25"/>
          <p:cNvGraphicFramePr/>
          <p:nvPr>
            <p:extLst>
              <p:ext uri="{D42A27DB-BD31-4B8C-83A1-F6EECF244321}">
                <p14:modId xmlns:p14="http://schemas.microsoft.com/office/powerpoint/2010/main" val="2307735428"/>
              </p:ext>
            </p:extLst>
          </p:nvPr>
        </p:nvGraphicFramePr>
        <p:xfrm>
          <a:off x="838200" y="2792695"/>
          <a:ext cx="10213439" cy="1979547"/>
        </p:xfrm>
        <a:graphic>
          <a:graphicData uri="http://schemas.openxmlformats.org/drawingml/2006/table">
            <a:tbl>
              <a:tblPr firstRow="1" bandRow="1">
                <a:noFill/>
                <a:tableStyleId>{6B3797F3-655E-4A03-BE86-E183FB57DE0A}</a:tableStyleId>
              </a:tblPr>
              <a:tblGrid>
                <a:gridCol w="2686996">
                  <a:extLst>
                    <a:ext uri="{9D8B030D-6E8A-4147-A177-3AD203B41FA5}">
                      <a16:colId xmlns:a16="http://schemas.microsoft.com/office/drawing/2014/main" val="20000"/>
                    </a:ext>
                  </a:extLst>
                </a:gridCol>
                <a:gridCol w="4121963">
                  <a:extLst>
                    <a:ext uri="{9D8B030D-6E8A-4147-A177-3AD203B41FA5}">
                      <a16:colId xmlns:a16="http://schemas.microsoft.com/office/drawing/2014/main" val="20001"/>
                    </a:ext>
                  </a:extLst>
                </a:gridCol>
                <a:gridCol w="3404480">
                  <a:extLst>
                    <a:ext uri="{9D8B030D-6E8A-4147-A177-3AD203B41FA5}">
                      <a16:colId xmlns:a16="http://schemas.microsoft.com/office/drawing/2014/main" val="20002"/>
                    </a:ext>
                  </a:extLst>
                </a:gridCol>
              </a:tblGrid>
              <a:tr h="970922">
                <a:tc>
                  <a:txBody>
                    <a:bodyPr/>
                    <a:lstStyle/>
                    <a:p>
                      <a:pPr marL="0" marR="0" lvl="0" indent="0" algn="ctr" rtl="0">
                        <a:lnSpc>
                          <a:spcPct val="100000"/>
                        </a:lnSpc>
                        <a:spcBef>
                          <a:spcPts val="0"/>
                        </a:spcBef>
                        <a:spcAft>
                          <a:spcPts val="0"/>
                        </a:spcAft>
                        <a:buClr>
                          <a:schemeClr val="dk1"/>
                        </a:buClr>
                        <a:buSzPts val="1800"/>
                        <a:buFont typeface="Calibri"/>
                        <a:buNone/>
                      </a:pP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libri"/>
                        <a:buNone/>
                      </a:pPr>
                      <a:r>
                        <a:rPr lang="en-US" sz="2800" u="none" strike="noStrike" cap="none">
                          <a:latin typeface="Times New Roman" panose="02020603050405020304" pitchFamily="18" charset="0"/>
                          <a:cs typeface="Times New Roman" panose="02020603050405020304" pitchFamily="18" charset="0"/>
                        </a:rPr>
                        <a:t>Multi-Word expressions</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libri"/>
                        <a:buNone/>
                      </a:pPr>
                      <a:r>
                        <a:rPr lang="en-US" sz="2800" u="none" strike="noStrike" cap="none">
                          <a:latin typeface="Times New Roman" panose="02020603050405020304" pitchFamily="18" charset="0"/>
                          <a:cs typeface="Times New Roman" panose="02020603050405020304" pitchFamily="18" charset="0"/>
                        </a:rPr>
                        <a:t>Compound proper nouns</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1008625">
                <a:tc>
                  <a:txBody>
                    <a:bodyPr/>
                    <a:lstStyle/>
                    <a:p>
                      <a:pPr marL="0" marR="0" lvl="0" indent="0" algn="ctr" defTabSz="914400" rtl="0" eaLnBrk="1" fontAlgn="auto" latinLnBrk="0" hangingPunct="1">
                        <a:lnSpc>
                          <a:spcPct val="100000"/>
                        </a:lnSpc>
                        <a:spcBef>
                          <a:spcPts val="0"/>
                        </a:spcBef>
                        <a:spcAft>
                          <a:spcPts val="0"/>
                        </a:spcAft>
                        <a:buClr>
                          <a:schemeClr val="dk1"/>
                        </a:buClr>
                        <a:buSzPts val="2400"/>
                        <a:buFont typeface="Calibri"/>
                        <a:buNone/>
                        <a:tabLst/>
                        <a:defRPr/>
                      </a:pPr>
                      <a:r>
                        <a:rPr lang="en-US" sz="2800" u="none" strike="noStrike" cap="none" dirty="0">
                          <a:latin typeface="Times New Roman" panose="02020603050405020304" pitchFamily="18" charset="0"/>
                          <a:cs typeface="Times New Roman" panose="02020603050405020304" pitchFamily="18" charset="0"/>
                        </a:rPr>
                        <a:t>Number of</a:t>
                      </a:r>
                    </a:p>
                    <a:p>
                      <a:pPr marL="0" marR="0" lvl="0" indent="0" algn="ctr" rtl="0">
                        <a:lnSpc>
                          <a:spcPct val="100000"/>
                        </a:lnSpc>
                        <a:spcBef>
                          <a:spcPts val="0"/>
                        </a:spcBef>
                        <a:spcAft>
                          <a:spcPts val="0"/>
                        </a:spcAft>
                        <a:buClr>
                          <a:schemeClr val="dk1"/>
                        </a:buClr>
                        <a:buSzPts val="2400"/>
                        <a:buFont typeface="Calibri"/>
                        <a:buNone/>
                      </a:pPr>
                      <a:r>
                        <a:rPr lang="en-US" sz="2800" u="none" strike="noStrike" cap="none" dirty="0">
                          <a:latin typeface="Times New Roman" panose="02020603050405020304" pitchFamily="18" charset="0"/>
                          <a:cs typeface="Times New Roman" panose="02020603050405020304" pitchFamily="18" charset="0"/>
                        </a:rPr>
                        <a:t>Units</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libri"/>
                        <a:buNone/>
                      </a:pPr>
                      <a:r>
                        <a:rPr lang="en-US" sz="2800" u="none" strike="noStrike" cap="none" dirty="0">
                          <a:latin typeface="Times New Roman" panose="02020603050405020304" pitchFamily="18" charset="0"/>
                          <a:cs typeface="Times New Roman" panose="02020603050405020304" pitchFamily="18" charset="0"/>
                        </a:rPr>
                        <a:t>153</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1800"/>
                        <a:buFont typeface="Calibri"/>
                        <a:buNone/>
                      </a:pPr>
                      <a:r>
                        <a:rPr lang="en-US" sz="2800" u="none" strike="noStrike" cap="none" dirty="0">
                          <a:latin typeface="Times New Roman" panose="02020603050405020304" pitchFamily="18" charset="0"/>
                          <a:cs typeface="Times New Roman" panose="02020603050405020304" pitchFamily="18" charset="0"/>
                        </a:rPr>
                        <a:t>511</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359" name="Google Shape;359;p25"/>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13</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363" name="Google Shape;363;p25"/>
          <p:cNvGrpSpPr/>
          <p:nvPr/>
        </p:nvGrpSpPr>
        <p:grpSpPr>
          <a:xfrm>
            <a:off x="10113075" y="647194"/>
            <a:ext cx="1423028" cy="1184106"/>
            <a:chOff x="947268" y="2171870"/>
            <a:chExt cx="1020275" cy="1171266"/>
          </a:xfrm>
        </p:grpSpPr>
        <p:sp>
          <p:nvSpPr>
            <p:cNvPr id="364" name="Google Shape;364;p25"/>
            <p:cNvSpPr/>
            <p:nvPr/>
          </p:nvSpPr>
          <p:spPr>
            <a:xfrm>
              <a:off x="947268" y="2959458"/>
              <a:ext cx="1020275" cy="3836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Times New Roman" panose="02020603050405020304" pitchFamily="18" charset="0"/>
                  <a:cs typeface="Times New Roman" panose="02020603050405020304" pitchFamily="18" charset="0"/>
                  <a:sym typeface="Arial"/>
                </a:rPr>
                <a:t>MWs LR</a:t>
              </a:r>
              <a:endParaRPr sz="16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365" name="Google Shape;365;p25" descr="Database"/>
            <p:cNvPicPr preferRelativeResize="0"/>
            <p:nvPr/>
          </p:nvPicPr>
          <p:blipFill rotWithShape="1">
            <a:blip r:embed="rId3">
              <a:alphaModFix/>
            </a:blip>
            <a:srcRect/>
            <a:stretch/>
          </p:blipFill>
          <p:spPr>
            <a:xfrm>
              <a:off x="969686" y="2171870"/>
              <a:ext cx="650509" cy="890241"/>
            </a:xfrm>
            <a:prstGeom prst="rect">
              <a:avLst/>
            </a:prstGeom>
            <a:noFill/>
            <a:ln>
              <a:noFill/>
            </a:ln>
          </p:spPr>
        </p:pic>
      </p:grpSp>
      <p:sp>
        <p:nvSpPr>
          <p:cNvPr id="10" name="Google Shape;306;p21">
            <a:extLst>
              <a:ext uri="{FF2B5EF4-FFF2-40B4-BE49-F238E27FC236}">
                <a16:creationId xmlns:a16="http://schemas.microsoft.com/office/drawing/2014/main" id="{AC7DA090-E63A-4F7B-954A-3520C6C0973C}"/>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 name="Google Shape;339;p24">
            <a:extLst>
              <a:ext uri="{FF2B5EF4-FFF2-40B4-BE49-F238E27FC236}">
                <a16:creationId xmlns:a16="http://schemas.microsoft.com/office/drawing/2014/main" id="{2F2C7849-5BC0-490F-B552-6E3BA9B332C8}"/>
              </a:ext>
            </a:extLst>
          </p:cNvPr>
          <p:cNvSpPr txBox="1"/>
          <p:nvPr/>
        </p:nvSpPr>
        <p:spPr>
          <a:xfrm>
            <a:off x="695285" y="1019629"/>
            <a:ext cx="3745523" cy="523180"/>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lvl="0" algn="ctr">
              <a:buClr>
                <a:schemeClr val="dk1"/>
              </a:buClr>
              <a:buSzPts val="2400"/>
            </a:pPr>
            <a:r>
              <a:rPr lang="en-US" sz="2800" b="0" i="0" u="none" strike="noStrike" cap="none" dirty="0">
                <a:solidFill>
                  <a:schemeClr val="dk1"/>
                </a:solidFill>
                <a:latin typeface="Times New Roman" panose="02020603050405020304" pitchFamily="18" charset="0"/>
                <a:ea typeface="Calibri"/>
                <a:cs typeface="+mj-cs"/>
                <a:sym typeface="Calibri"/>
              </a:rPr>
              <a:t>Multi-Word </a:t>
            </a:r>
            <a:r>
              <a:rPr lang="en-US" sz="2800" dirty="0">
                <a:solidFill>
                  <a:schemeClr val="dk1"/>
                </a:solidFill>
                <a:latin typeface="Times New Roman" panose="02020603050405020304" pitchFamily="18" charset="0"/>
                <a:ea typeface="Calibri"/>
                <a:cs typeface="+mj-cs"/>
                <a:sym typeface="Calibri"/>
              </a:rPr>
              <a:t>detection</a:t>
            </a:r>
            <a:endParaRPr sz="2800" dirty="0">
              <a:solidFill>
                <a:schemeClr val="dk1"/>
              </a:solidFill>
              <a:latin typeface="Times New Roman" panose="02020603050405020304" pitchFamily="18" charset="0"/>
              <a:ea typeface="Calibri"/>
              <a:cs typeface="+mj-cs"/>
              <a:sym typeface="Calibri"/>
            </a:endParaRPr>
          </a:p>
        </p:txBody>
      </p:sp>
      <p:pic>
        <p:nvPicPr>
          <p:cNvPr id="13" name="Google Shape;340;p24" descr="Paperclip">
            <a:extLst>
              <a:ext uri="{FF2B5EF4-FFF2-40B4-BE49-F238E27FC236}">
                <a16:creationId xmlns:a16="http://schemas.microsoft.com/office/drawing/2014/main" id="{BE8A5EF1-EA1A-4983-B90E-7A5A35918F71}"/>
              </a:ext>
            </a:extLst>
          </p:cNvPr>
          <p:cNvPicPr preferRelativeResize="0"/>
          <p:nvPr/>
        </p:nvPicPr>
        <p:blipFill rotWithShape="1">
          <a:blip r:embed="rId4">
            <a:alphaModFix/>
          </a:blip>
          <a:srcRect/>
          <a:stretch/>
        </p:blipFill>
        <p:spPr>
          <a:xfrm>
            <a:off x="0" y="736600"/>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58"/>
                                        </p:tgtEl>
                                        <p:attrNameLst>
                                          <p:attrName>style.visibility</p:attrName>
                                        </p:attrNameLst>
                                      </p:cBhvr>
                                      <p:to>
                                        <p:strVal val="visible"/>
                                      </p:to>
                                    </p:set>
                                    <p:animEffect transition="in" filter="wipe(down)">
                                      <p:cBhvr>
                                        <p:cTn id="7" dur="500"/>
                                        <p:tgtEl>
                                          <p:spTgt spid="35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63"/>
                                        </p:tgtEl>
                                        <p:attrNameLst>
                                          <p:attrName>style.visibility</p:attrName>
                                        </p:attrNameLst>
                                      </p:cBhvr>
                                      <p:to>
                                        <p:strVal val="visible"/>
                                      </p:to>
                                    </p:set>
                                    <p:animEffect transition="in" filter="wipe(down)">
                                      <p:cBhvr>
                                        <p:cTn id="12" dur="500"/>
                                        <p:tgtEl>
                                          <p:spTgt spid="36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2" name="Google Shape;372;p26"/>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mj-cs"/>
                <a:sym typeface="Calibri"/>
              </a:rPr>
              <a:t>14</a:t>
            </a:r>
            <a:endParaRPr sz="1400" b="0" i="0" u="none" strike="noStrike" cap="none">
              <a:solidFill>
                <a:srgbClr val="000000"/>
              </a:solidFill>
              <a:cs typeface="+mj-cs"/>
              <a:sym typeface="Arial"/>
            </a:endParaRPr>
          </a:p>
        </p:txBody>
      </p:sp>
      <p:sp>
        <p:nvSpPr>
          <p:cNvPr id="375" name="Google Shape;375;p26"/>
          <p:cNvSpPr/>
          <p:nvPr/>
        </p:nvSpPr>
        <p:spPr>
          <a:xfrm>
            <a:off x="592280" y="4605274"/>
            <a:ext cx="2696791" cy="859156"/>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600" b="0" i="0" u="none" strike="noStrike" cap="none" dirty="0" err="1">
                <a:solidFill>
                  <a:schemeClr val="dk1"/>
                </a:solidFill>
                <a:latin typeface="Calibri"/>
                <a:ea typeface="Calibri"/>
                <a:cs typeface="+mj-cs"/>
                <a:sym typeface="Calibri"/>
              </a:rPr>
              <a:t>اش</a:t>
            </a:r>
            <a:r>
              <a:rPr lang="en-US" sz="2600" b="0" i="0" u="none" strike="noStrike" cap="none" dirty="0">
                <a:solidFill>
                  <a:schemeClr val="dk1"/>
                </a:solidFill>
                <a:latin typeface="Calibri"/>
                <a:ea typeface="Calibri"/>
                <a:cs typeface="+mj-cs"/>
                <a:sym typeface="Calibri"/>
              </a:rPr>
              <a:t> </a:t>
            </a:r>
            <a:r>
              <a:rPr lang="en-US" sz="2600" b="0" i="0" u="none" strike="noStrike" cap="none" dirty="0" err="1">
                <a:solidFill>
                  <a:schemeClr val="dk1"/>
                </a:solidFill>
                <a:latin typeface="Calibri"/>
                <a:ea typeface="Calibri"/>
                <a:cs typeface="+mj-cs"/>
                <a:sym typeface="Calibri"/>
              </a:rPr>
              <a:t>طرى</a:t>
            </a:r>
            <a:r>
              <a:rPr lang="en-US" sz="2600" b="0" i="0" u="none" strike="noStrike" cap="none" dirty="0">
                <a:solidFill>
                  <a:schemeClr val="dk1"/>
                </a:solidFill>
                <a:latin typeface="Calibri"/>
                <a:ea typeface="Calibri"/>
                <a:cs typeface="+mj-cs"/>
                <a:sym typeface="Calibri"/>
              </a:rPr>
              <a:t> </a:t>
            </a:r>
            <a:r>
              <a:rPr lang="en-US" sz="2600" b="0" i="0" u="none" strike="noStrike" cap="none" dirty="0" err="1">
                <a:solidFill>
                  <a:schemeClr val="dk1"/>
                </a:solidFill>
                <a:latin typeface="Calibri"/>
                <a:ea typeface="Calibri"/>
                <a:cs typeface="+mj-cs"/>
                <a:sym typeface="Calibri"/>
              </a:rPr>
              <a:t>وجرا</a:t>
            </a:r>
            <a:endParaRPr sz="2600" dirty="0">
              <a:cs typeface="+mj-cs"/>
            </a:endParaRPr>
          </a:p>
          <a:p>
            <a:pPr marL="0" marR="0" lvl="0" indent="0" algn="ctr"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what happened</a:t>
            </a:r>
            <a:endParaRPr sz="2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377" name="Google Shape;377;p26"/>
          <p:cNvGrpSpPr/>
          <p:nvPr/>
        </p:nvGrpSpPr>
        <p:grpSpPr>
          <a:xfrm>
            <a:off x="11053129" y="55141"/>
            <a:ext cx="1423028" cy="1184106"/>
            <a:chOff x="947268" y="2171870"/>
            <a:chExt cx="1020275" cy="1171266"/>
          </a:xfrm>
        </p:grpSpPr>
        <p:sp>
          <p:nvSpPr>
            <p:cNvPr id="378" name="Google Shape;378;p26"/>
            <p:cNvSpPr/>
            <p:nvPr/>
          </p:nvSpPr>
          <p:spPr>
            <a:xfrm>
              <a:off x="947268" y="2959458"/>
              <a:ext cx="1020275" cy="3836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mj-cs"/>
                  <a:sym typeface="Arial"/>
                </a:rPr>
                <a:t>MWs LR</a:t>
              </a:r>
              <a:endParaRPr sz="1600" b="0" i="0" u="none" strike="noStrike" cap="none">
                <a:solidFill>
                  <a:schemeClr val="dk1"/>
                </a:solidFill>
                <a:latin typeface="Arial"/>
                <a:ea typeface="Arial"/>
                <a:cs typeface="+mj-cs"/>
                <a:sym typeface="Arial"/>
              </a:endParaRPr>
            </a:p>
          </p:txBody>
        </p:sp>
        <p:pic>
          <p:nvPicPr>
            <p:cNvPr id="379" name="Google Shape;379;p26" descr="Database"/>
            <p:cNvPicPr preferRelativeResize="0"/>
            <p:nvPr/>
          </p:nvPicPr>
          <p:blipFill rotWithShape="1">
            <a:blip r:embed="rId3">
              <a:alphaModFix/>
            </a:blip>
            <a:srcRect/>
            <a:stretch/>
          </p:blipFill>
          <p:spPr>
            <a:xfrm>
              <a:off x="969686" y="2171870"/>
              <a:ext cx="650509" cy="890241"/>
            </a:xfrm>
            <a:prstGeom prst="rect">
              <a:avLst/>
            </a:prstGeom>
            <a:noFill/>
            <a:ln>
              <a:noFill/>
            </a:ln>
          </p:spPr>
        </p:pic>
      </p:grpSp>
      <p:sp>
        <p:nvSpPr>
          <p:cNvPr id="380" name="Google Shape;380;p26"/>
          <p:cNvSpPr txBox="1"/>
          <p:nvPr/>
        </p:nvSpPr>
        <p:spPr>
          <a:xfrm>
            <a:off x="203794" y="3280012"/>
            <a:ext cx="3384000" cy="504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cs typeface="+mj-cs"/>
                <a:sym typeface="Arial"/>
              </a:rPr>
              <a:t>Compound proper noun  </a:t>
            </a:r>
            <a:endParaRPr sz="2600" b="0" i="0" u="none" strike="noStrike" cap="none" dirty="0">
              <a:solidFill>
                <a:srgbClr val="000000"/>
              </a:solidFill>
              <a:latin typeface="Times New Roman" panose="02020603050405020304" pitchFamily="18" charset="0"/>
              <a:cs typeface="+mj-cs"/>
              <a:sym typeface="Arial"/>
            </a:endParaRPr>
          </a:p>
        </p:txBody>
      </p:sp>
      <p:sp>
        <p:nvSpPr>
          <p:cNvPr id="381" name="Google Shape;381;p26"/>
          <p:cNvSpPr txBox="1"/>
          <p:nvPr/>
        </p:nvSpPr>
        <p:spPr>
          <a:xfrm>
            <a:off x="316137" y="5530594"/>
            <a:ext cx="3240000" cy="540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cs typeface="+mj-cs"/>
                <a:sym typeface="Arial"/>
              </a:rPr>
              <a:t>Multi word expression</a:t>
            </a:r>
            <a:endParaRPr sz="2600" b="0" i="0" u="none" strike="noStrike" cap="none" dirty="0">
              <a:solidFill>
                <a:srgbClr val="000000"/>
              </a:solidFill>
              <a:latin typeface="Times New Roman" panose="02020603050405020304" pitchFamily="18" charset="0"/>
              <a:cs typeface="+mj-cs"/>
              <a:sym typeface="Arial"/>
            </a:endParaRPr>
          </a:p>
        </p:txBody>
      </p:sp>
      <p:sp>
        <p:nvSpPr>
          <p:cNvPr id="382" name="Google Shape;382;p26"/>
          <p:cNvSpPr/>
          <p:nvPr/>
        </p:nvSpPr>
        <p:spPr>
          <a:xfrm>
            <a:off x="4804126" y="1927199"/>
            <a:ext cx="647420" cy="3976925"/>
          </a:xfrm>
          <a:prstGeom prst="leftBrace">
            <a:avLst>
              <a:gd name="adj1" fmla="val 8333"/>
              <a:gd name="adj2" fmla="val 50000"/>
            </a:avLst>
          </a:prstGeom>
          <a:noFill/>
          <a:ln w="28575" cap="flat" cmpd="sng">
            <a:solidFill>
              <a:srgbClr val="6CAB4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mj-cs"/>
              <a:sym typeface="Arial"/>
            </a:endParaRPr>
          </a:p>
        </p:txBody>
      </p:sp>
      <p:sp>
        <p:nvSpPr>
          <p:cNvPr id="383" name="Google Shape;383;p26"/>
          <p:cNvSpPr txBox="1"/>
          <p:nvPr/>
        </p:nvSpPr>
        <p:spPr>
          <a:xfrm>
            <a:off x="3247025" y="3662362"/>
            <a:ext cx="1961302" cy="49240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600" b="0" i="0" u="none" strike="noStrike" cap="none" dirty="0">
                <a:solidFill>
                  <a:srgbClr val="000000"/>
                </a:solidFill>
                <a:latin typeface="Times New Roman" panose="02020603050405020304" pitchFamily="18" charset="0"/>
                <a:cs typeface="+mj-cs"/>
                <a:sym typeface="Arial"/>
              </a:rPr>
              <a:t>Analyzing</a:t>
            </a:r>
            <a:endParaRPr sz="2600" b="0" i="0" u="none" strike="noStrike" cap="none" dirty="0">
              <a:solidFill>
                <a:srgbClr val="000000"/>
              </a:solidFill>
              <a:latin typeface="Times New Roman" panose="02020603050405020304" pitchFamily="18" charset="0"/>
              <a:cs typeface="+mj-cs"/>
              <a:sym typeface="Arial"/>
            </a:endParaRPr>
          </a:p>
        </p:txBody>
      </p:sp>
      <p:sp>
        <p:nvSpPr>
          <p:cNvPr id="15" name="Google Shape;343;p24">
            <a:extLst>
              <a:ext uri="{FF2B5EF4-FFF2-40B4-BE49-F238E27FC236}">
                <a16:creationId xmlns:a16="http://schemas.microsoft.com/office/drawing/2014/main" id="{7D31BC32-F59B-4430-812F-89FC2AEA7BC7}"/>
              </a:ext>
            </a:extLst>
          </p:cNvPr>
          <p:cNvSpPr/>
          <p:nvPr/>
        </p:nvSpPr>
        <p:spPr>
          <a:xfrm>
            <a:off x="634327" y="2318764"/>
            <a:ext cx="2612698" cy="859156"/>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r>
              <a:rPr lang="ar-DZ" sz="3200" dirty="0">
                <a:solidFill>
                  <a:schemeClr val="dk1"/>
                </a:solidFill>
                <a:latin typeface="Calibri"/>
                <a:ea typeface="Calibri"/>
                <a:cs typeface="+mj-cs"/>
                <a:sym typeface="Calibri"/>
              </a:rPr>
              <a:t>الفقيه بن صالح</a:t>
            </a:r>
            <a:endParaRPr lang="en-US" sz="3200" dirty="0">
              <a:solidFill>
                <a:schemeClr val="dk1"/>
              </a:solidFill>
              <a:latin typeface="Calibri"/>
              <a:ea typeface="Calibri"/>
              <a:cs typeface="+mj-cs"/>
              <a:sym typeface="Calibri"/>
            </a:endParaRPr>
          </a:p>
          <a:p>
            <a:pPr lvl="0" algn="ctr"/>
            <a:r>
              <a:rPr lang="en-US" sz="2600" dirty="0">
                <a:latin typeface="Times New Roman" panose="02020603050405020304" pitchFamily="18" charset="0"/>
                <a:ea typeface="Times New Roman"/>
                <a:cs typeface="Times New Roman" panose="02020603050405020304" pitchFamily="18" charset="0"/>
                <a:sym typeface="Calibri"/>
              </a:rPr>
              <a:t>Fquih Ben Salah</a:t>
            </a:r>
            <a:endParaRPr sz="26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7" name="Picture 6">
            <a:extLst>
              <a:ext uri="{FF2B5EF4-FFF2-40B4-BE49-F238E27FC236}">
                <a16:creationId xmlns:a16="http://schemas.microsoft.com/office/drawing/2014/main" id="{548BE5B0-035C-44B1-A9B4-28D0B8DD87F2}"/>
              </a:ext>
            </a:extLst>
          </p:cNvPr>
          <p:cNvPicPr>
            <a:picLocks noChangeAspect="1"/>
          </p:cNvPicPr>
          <p:nvPr/>
        </p:nvPicPr>
        <p:blipFill>
          <a:blip r:embed="rId4"/>
          <a:stretch>
            <a:fillRect/>
          </a:stretch>
        </p:blipFill>
        <p:spPr>
          <a:xfrm>
            <a:off x="5723214" y="1651000"/>
            <a:ext cx="6072546" cy="2503764"/>
          </a:xfrm>
          <a:prstGeom prst="rect">
            <a:avLst/>
          </a:prstGeom>
        </p:spPr>
      </p:pic>
      <p:pic>
        <p:nvPicPr>
          <p:cNvPr id="9" name="Picture 8">
            <a:extLst>
              <a:ext uri="{FF2B5EF4-FFF2-40B4-BE49-F238E27FC236}">
                <a16:creationId xmlns:a16="http://schemas.microsoft.com/office/drawing/2014/main" id="{D2BD4A29-C72B-4E91-B7B4-92B4B67539EC}"/>
              </a:ext>
            </a:extLst>
          </p:cNvPr>
          <p:cNvPicPr>
            <a:picLocks noChangeAspect="1"/>
          </p:cNvPicPr>
          <p:nvPr/>
        </p:nvPicPr>
        <p:blipFill>
          <a:blip r:embed="rId5"/>
          <a:stretch>
            <a:fillRect/>
          </a:stretch>
        </p:blipFill>
        <p:spPr>
          <a:xfrm>
            <a:off x="5723213" y="4583123"/>
            <a:ext cx="5733581" cy="1615657"/>
          </a:xfrm>
          <a:prstGeom prst="rect">
            <a:avLst/>
          </a:prstGeom>
        </p:spPr>
      </p:pic>
      <p:sp>
        <p:nvSpPr>
          <p:cNvPr id="17" name="Google Shape;306;p21">
            <a:extLst>
              <a:ext uri="{FF2B5EF4-FFF2-40B4-BE49-F238E27FC236}">
                <a16:creationId xmlns:a16="http://schemas.microsoft.com/office/drawing/2014/main" id="{12619BF3-CB95-4776-8D1D-1CC59C43765F}"/>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8" name="Google Shape;339;p24">
            <a:extLst>
              <a:ext uri="{FF2B5EF4-FFF2-40B4-BE49-F238E27FC236}">
                <a16:creationId xmlns:a16="http://schemas.microsoft.com/office/drawing/2014/main" id="{6784A140-2CD3-41DD-B176-6ACEC3A4F0E1}"/>
              </a:ext>
            </a:extLst>
          </p:cNvPr>
          <p:cNvSpPr txBox="1"/>
          <p:nvPr/>
        </p:nvSpPr>
        <p:spPr>
          <a:xfrm>
            <a:off x="695285" y="1019629"/>
            <a:ext cx="3745523" cy="523180"/>
          </a:xfrm>
          <a:prstGeom prst="rect">
            <a:avLst/>
          </a:prstGeom>
          <a:solidFill>
            <a:schemeClr val="lt1"/>
          </a:solidFill>
          <a:ln w="28575" cap="flat" cmpd="sng">
            <a:solidFill>
              <a:schemeClr val="accent2"/>
            </a:solidFill>
            <a:prstDash val="solid"/>
            <a:miter lim="800000"/>
            <a:headEnd type="none" w="sm" len="sm"/>
            <a:tailEnd type="none" w="sm" len="sm"/>
          </a:ln>
        </p:spPr>
        <p:txBody>
          <a:bodyPr spcFirstLastPara="1" wrap="square" lIns="91425" tIns="45700" rIns="91425" bIns="45700" anchor="t" anchorCtr="0">
            <a:spAutoFit/>
          </a:bodyPr>
          <a:lstStyle/>
          <a:p>
            <a:pPr lvl="0" algn="ctr">
              <a:buClr>
                <a:schemeClr val="dk1"/>
              </a:buClr>
              <a:buSzPts val="2400"/>
            </a:pPr>
            <a:r>
              <a:rPr lang="en-US" sz="2800" b="0" i="0" u="none" strike="noStrike" cap="none" dirty="0">
                <a:solidFill>
                  <a:schemeClr val="dk1"/>
                </a:solidFill>
                <a:latin typeface="Times New Roman" panose="02020603050405020304" pitchFamily="18" charset="0"/>
                <a:ea typeface="Calibri"/>
                <a:cs typeface="+mj-cs"/>
                <a:sym typeface="Calibri"/>
              </a:rPr>
              <a:t>Multi-Word </a:t>
            </a:r>
            <a:r>
              <a:rPr lang="en-US" sz="2800" dirty="0">
                <a:solidFill>
                  <a:schemeClr val="dk1"/>
                </a:solidFill>
                <a:latin typeface="Times New Roman" panose="02020603050405020304" pitchFamily="18" charset="0"/>
                <a:ea typeface="Calibri"/>
                <a:cs typeface="+mj-cs"/>
                <a:sym typeface="Calibri"/>
              </a:rPr>
              <a:t>detection</a:t>
            </a:r>
            <a:endParaRPr sz="2800" dirty="0">
              <a:solidFill>
                <a:schemeClr val="dk1"/>
              </a:solidFill>
              <a:latin typeface="Times New Roman" panose="02020603050405020304" pitchFamily="18" charset="0"/>
              <a:ea typeface="Calibri"/>
              <a:cs typeface="+mj-cs"/>
              <a:sym typeface="Calibri"/>
            </a:endParaRPr>
          </a:p>
        </p:txBody>
      </p:sp>
      <p:pic>
        <p:nvPicPr>
          <p:cNvPr id="19" name="Google Shape;340;p24" descr="Paperclip">
            <a:extLst>
              <a:ext uri="{FF2B5EF4-FFF2-40B4-BE49-F238E27FC236}">
                <a16:creationId xmlns:a16="http://schemas.microsoft.com/office/drawing/2014/main" id="{0EDAE975-E4D5-4653-8960-6BB14DD9867F}"/>
              </a:ext>
            </a:extLst>
          </p:cNvPr>
          <p:cNvPicPr preferRelativeResize="0"/>
          <p:nvPr/>
        </p:nvPicPr>
        <p:blipFill rotWithShape="1">
          <a:blip r:embed="rId6">
            <a:alphaModFix/>
          </a:blip>
          <a:srcRect/>
          <a:stretch/>
        </p:blipFill>
        <p:spPr>
          <a:xfrm>
            <a:off x="0" y="736600"/>
            <a:ext cx="914400" cy="9144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7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8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1+#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par>
                                <p:cTn id="25" presetID="2" presetClass="entr" presetSubtype="2"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1+#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5" grpId="0" animBg="1"/>
      <p:bldP spid="380" grpId="0"/>
      <p:bldP spid="381" grpId="0"/>
      <p:bldP spid="382" grpId="0" animBg="1"/>
      <p:bldP spid="383" grpId="0"/>
      <p:bldP spid="15"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p:nvPr/>
        </p:nvSpPr>
        <p:spPr>
          <a:xfrm>
            <a:off x="2620449" y="3030092"/>
            <a:ext cx="6438809" cy="2289624"/>
          </a:xfrm>
          <a:prstGeom prst="arc">
            <a:avLst>
              <a:gd name="adj1" fmla="val 10835776"/>
              <a:gd name="adj2" fmla="val 21595156"/>
            </a:avLst>
          </a:prstGeom>
          <a:noFill/>
          <a:ln w="28575" cap="flat" cmpd="sng">
            <a:solidFill>
              <a:schemeClr val="accent2"/>
            </a:solidFill>
            <a:prstDash val="solid"/>
            <a:round/>
            <a:headEnd type="stealth" w="med" len="med"/>
            <a:tailEnd type="stealth" w="med" len="med"/>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390" name="Google Shape;390;p27"/>
          <p:cNvGrpSpPr/>
          <p:nvPr/>
        </p:nvGrpSpPr>
        <p:grpSpPr>
          <a:xfrm>
            <a:off x="1144203" y="3266831"/>
            <a:ext cx="2004372" cy="1387353"/>
            <a:chOff x="307238" y="2009068"/>
            <a:chExt cx="1587424" cy="1077203"/>
          </a:xfrm>
        </p:grpSpPr>
        <p:sp>
          <p:nvSpPr>
            <p:cNvPr id="391" name="Google Shape;391;p27"/>
            <p:cNvSpPr/>
            <p:nvPr/>
          </p:nvSpPr>
          <p:spPr>
            <a:xfrm>
              <a:off x="307238" y="2009068"/>
              <a:ext cx="1587424" cy="13126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Proclitics +Prefix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92" name="Google Shape;392;p27" descr="Database"/>
            <p:cNvPicPr preferRelativeResize="0"/>
            <p:nvPr/>
          </p:nvPicPr>
          <p:blipFill rotWithShape="1">
            <a:blip r:embed="rId3">
              <a:alphaModFix/>
            </a:blip>
            <a:srcRect/>
            <a:stretch/>
          </p:blipFill>
          <p:spPr>
            <a:xfrm>
              <a:off x="725503" y="2171871"/>
              <a:ext cx="914400" cy="914400"/>
            </a:xfrm>
            <a:prstGeom prst="rect">
              <a:avLst/>
            </a:prstGeom>
            <a:noFill/>
            <a:ln>
              <a:noFill/>
            </a:ln>
          </p:spPr>
        </p:pic>
      </p:grpSp>
      <p:grpSp>
        <p:nvGrpSpPr>
          <p:cNvPr id="393" name="Google Shape;393;p27"/>
          <p:cNvGrpSpPr/>
          <p:nvPr/>
        </p:nvGrpSpPr>
        <p:grpSpPr>
          <a:xfrm>
            <a:off x="8855876" y="3102209"/>
            <a:ext cx="2191920" cy="1360969"/>
            <a:chOff x="10308840" y="1893119"/>
            <a:chExt cx="1745220" cy="1091843"/>
          </a:xfrm>
        </p:grpSpPr>
        <p:pic>
          <p:nvPicPr>
            <p:cNvPr id="394" name="Google Shape;394;p27" descr="Database"/>
            <p:cNvPicPr preferRelativeResize="0"/>
            <p:nvPr/>
          </p:nvPicPr>
          <p:blipFill rotWithShape="1">
            <a:blip r:embed="rId3">
              <a:alphaModFix/>
            </a:blip>
            <a:srcRect/>
            <a:stretch/>
          </p:blipFill>
          <p:spPr>
            <a:xfrm>
              <a:off x="10320803" y="2070562"/>
              <a:ext cx="914400" cy="914400"/>
            </a:xfrm>
            <a:prstGeom prst="rect">
              <a:avLst/>
            </a:prstGeom>
            <a:noFill/>
            <a:ln>
              <a:noFill/>
            </a:ln>
          </p:spPr>
        </p:pic>
        <p:sp>
          <p:nvSpPr>
            <p:cNvPr id="395" name="Google Shape;395;p27"/>
            <p:cNvSpPr/>
            <p:nvPr/>
          </p:nvSpPr>
          <p:spPr>
            <a:xfrm>
              <a:off x="10308840" y="1893119"/>
              <a:ext cx="1745220" cy="16787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Suffix + Enclitics</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396" name="Google Shape;396;p27"/>
          <p:cNvGrpSpPr/>
          <p:nvPr/>
        </p:nvGrpSpPr>
        <p:grpSpPr>
          <a:xfrm>
            <a:off x="5475097" y="5443692"/>
            <a:ext cx="1220491" cy="1285996"/>
            <a:chOff x="5653140" y="4782108"/>
            <a:chExt cx="914400" cy="1043007"/>
          </a:xfrm>
        </p:grpSpPr>
        <p:pic>
          <p:nvPicPr>
            <p:cNvPr id="397" name="Google Shape;397;p27" descr="Database"/>
            <p:cNvPicPr preferRelativeResize="0"/>
            <p:nvPr/>
          </p:nvPicPr>
          <p:blipFill rotWithShape="1">
            <a:blip r:embed="rId3">
              <a:alphaModFix/>
            </a:blip>
            <a:srcRect/>
            <a:stretch/>
          </p:blipFill>
          <p:spPr>
            <a:xfrm>
              <a:off x="5653140" y="4782108"/>
              <a:ext cx="914400" cy="914400"/>
            </a:xfrm>
            <a:prstGeom prst="rect">
              <a:avLst/>
            </a:prstGeom>
            <a:noFill/>
            <a:ln>
              <a:noFill/>
            </a:ln>
          </p:spPr>
        </p:pic>
        <p:sp>
          <p:nvSpPr>
            <p:cNvPr id="398" name="Google Shape;398;p27"/>
            <p:cNvSpPr/>
            <p:nvPr/>
          </p:nvSpPr>
          <p:spPr>
            <a:xfrm>
              <a:off x="5788856" y="5577038"/>
              <a:ext cx="654025" cy="248077"/>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Stem </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399" name="Google Shape;399;p27"/>
          <p:cNvGrpSpPr/>
          <p:nvPr/>
        </p:nvGrpSpPr>
        <p:grpSpPr>
          <a:xfrm>
            <a:off x="711098" y="5689430"/>
            <a:ext cx="4455382" cy="1100590"/>
            <a:chOff x="1416925" y="4989981"/>
            <a:chExt cx="3338006" cy="892633"/>
          </a:xfrm>
        </p:grpSpPr>
        <p:pic>
          <p:nvPicPr>
            <p:cNvPr id="400" name="Google Shape;400;p27" descr="Research"/>
            <p:cNvPicPr preferRelativeResize="0"/>
            <p:nvPr/>
          </p:nvPicPr>
          <p:blipFill rotWithShape="1">
            <a:blip r:embed="rId4">
              <a:alphaModFix/>
            </a:blip>
            <a:srcRect/>
            <a:stretch/>
          </p:blipFill>
          <p:spPr>
            <a:xfrm>
              <a:off x="3031005" y="4989981"/>
              <a:ext cx="739515" cy="723391"/>
            </a:xfrm>
            <a:prstGeom prst="rect">
              <a:avLst/>
            </a:prstGeom>
            <a:noFill/>
            <a:ln>
              <a:noFill/>
            </a:ln>
          </p:spPr>
        </p:pic>
        <p:sp>
          <p:nvSpPr>
            <p:cNvPr id="401" name="Google Shape;401;p27"/>
            <p:cNvSpPr/>
            <p:nvPr/>
          </p:nvSpPr>
          <p:spPr>
            <a:xfrm>
              <a:off x="1416925" y="5575268"/>
              <a:ext cx="3338006" cy="30734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Compatibility between Prefix and Stem</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pic>
        <p:nvPicPr>
          <p:cNvPr id="402" name="Google Shape;402;p27" descr="Research"/>
          <p:cNvPicPr preferRelativeResize="0"/>
          <p:nvPr/>
        </p:nvPicPr>
        <p:blipFill rotWithShape="1">
          <a:blip r:embed="rId4">
            <a:alphaModFix/>
          </a:blip>
          <a:srcRect/>
          <a:stretch/>
        </p:blipFill>
        <p:spPr>
          <a:xfrm>
            <a:off x="5552720" y="3008086"/>
            <a:ext cx="854377" cy="855139"/>
          </a:xfrm>
          <a:prstGeom prst="rect">
            <a:avLst/>
          </a:prstGeom>
          <a:noFill/>
          <a:ln>
            <a:noFill/>
          </a:ln>
        </p:spPr>
      </p:pic>
      <p:pic>
        <p:nvPicPr>
          <p:cNvPr id="403" name="Google Shape;403;p27" descr="Research"/>
          <p:cNvPicPr preferRelativeResize="0"/>
          <p:nvPr/>
        </p:nvPicPr>
        <p:blipFill rotWithShape="1">
          <a:blip r:embed="rId4">
            <a:alphaModFix/>
          </a:blip>
          <a:srcRect/>
          <a:stretch/>
        </p:blipFill>
        <p:spPr>
          <a:xfrm>
            <a:off x="8565726" y="5707452"/>
            <a:ext cx="987064" cy="913152"/>
          </a:xfrm>
          <a:prstGeom prst="rect">
            <a:avLst/>
          </a:prstGeom>
          <a:noFill/>
          <a:ln>
            <a:noFill/>
          </a:ln>
        </p:spPr>
      </p:pic>
      <p:cxnSp>
        <p:nvCxnSpPr>
          <p:cNvPr id="404" name="Google Shape;404;p27"/>
          <p:cNvCxnSpPr/>
          <p:nvPr/>
        </p:nvCxnSpPr>
        <p:spPr>
          <a:xfrm rot="10800000">
            <a:off x="2249613" y="4475947"/>
            <a:ext cx="679517" cy="338476"/>
          </a:xfrm>
          <a:prstGeom prst="straightConnector1">
            <a:avLst/>
          </a:prstGeom>
          <a:noFill/>
          <a:ln w="28575" cap="flat" cmpd="sng">
            <a:solidFill>
              <a:schemeClr val="accent6"/>
            </a:solidFill>
            <a:prstDash val="solid"/>
            <a:round/>
            <a:headEnd type="none" w="sm" len="sm"/>
            <a:tailEnd type="none" w="sm" len="sm"/>
          </a:ln>
        </p:spPr>
      </p:cxnSp>
      <p:cxnSp>
        <p:nvCxnSpPr>
          <p:cNvPr id="405" name="Google Shape;405;p27"/>
          <p:cNvCxnSpPr>
            <a:endCxn id="406" idx="2"/>
          </p:cNvCxnSpPr>
          <p:nvPr/>
        </p:nvCxnSpPr>
        <p:spPr>
          <a:xfrm rot="10800000">
            <a:off x="6016235" y="5103898"/>
            <a:ext cx="13200" cy="496200"/>
          </a:xfrm>
          <a:prstGeom prst="straightConnector1">
            <a:avLst/>
          </a:prstGeom>
          <a:noFill/>
          <a:ln w="28575" cap="flat" cmpd="sng">
            <a:solidFill>
              <a:schemeClr val="accent6"/>
            </a:solidFill>
            <a:prstDash val="solid"/>
            <a:round/>
            <a:headEnd type="none" w="sm" len="sm"/>
            <a:tailEnd type="none" w="sm" len="sm"/>
          </a:ln>
        </p:spPr>
      </p:cxnSp>
      <p:cxnSp>
        <p:nvCxnSpPr>
          <p:cNvPr id="407" name="Google Shape;407;p27"/>
          <p:cNvCxnSpPr/>
          <p:nvPr/>
        </p:nvCxnSpPr>
        <p:spPr>
          <a:xfrm rot="10800000" flipH="1">
            <a:off x="9221395" y="4300957"/>
            <a:ext cx="154200" cy="360600"/>
          </a:xfrm>
          <a:prstGeom prst="straightConnector1">
            <a:avLst/>
          </a:prstGeom>
          <a:noFill/>
          <a:ln w="28575" cap="flat" cmpd="sng">
            <a:solidFill>
              <a:schemeClr val="accent6"/>
            </a:solidFill>
            <a:prstDash val="solid"/>
            <a:round/>
            <a:headEnd type="none" w="sm" len="sm"/>
            <a:tailEnd type="none" w="sm" len="sm"/>
          </a:ln>
        </p:spPr>
      </p:cxnSp>
      <p:sp>
        <p:nvSpPr>
          <p:cNvPr id="408" name="Google Shape;408;p27"/>
          <p:cNvSpPr/>
          <p:nvPr/>
        </p:nvSpPr>
        <p:spPr>
          <a:xfrm rot="5400000">
            <a:off x="5743578" y="-1296913"/>
            <a:ext cx="430009" cy="8649146"/>
          </a:xfrm>
          <a:prstGeom prst="leftBracket">
            <a:avLst>
              <a:gd name="adj" fmla="val 8333"/>
            </a:avLst>
          </a:prstGeom>
          <a:noFill/>
          <a:ln w="381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09" name="Google Shape;409;p27"/>
          <p:cNvSpPr/>
          <p:nvPr/>
        </p:nvSpPr>
        <p:spPr>
          <a:xfrm>
            <a:off x="5430841" y="2167000"/>
            <a:ext cx="987064" cy="625562"/>
          </a:xfrm>
          <a:prstGeom prst="downArrow">
            <a:avLst>
              <a:gd name="adj1" fmla="val 50000"/>
              <a:gd name="adj2" fmla="val 50000"/>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410" name="Google Shape;410;p27"/>
          <p:cNvCxnSpPr>
            <a:cxnSpLocks/>
            <a:stCxn id="411" idx="2"/>
          </p:cNvCxnSpPr>
          <p:nvPr/>
        </p:nvCxnSpPr>
        <p:spPr>
          <a:xfrm rot="5400000">
            <a:off x="7753626" y="3899050"/>
            <a:ext cx="771074" cy="3409262"/>
          </a:xfrm>
          <a:prstGeom prst="curvedConnector2">
            <a:avLst/>
          </a:prstGeom>
          <a:noFill/>
          <a:ln w="28575" cap="flat" cmpd="sng">
            <a:solidFill>
              <a:schemeClr val="accent2"/>
            </a:solidFill>
            <a:prstDash val="solid"/>
            <a:round/>
            <a:headEnd type="stealth" w="med" len="med"/>
            <a:tailEnd type="stealth" w="med" len="med"/>
          </a:ln>
        </p:spPr>
      </p:cxnSp>
      <p:cxnSp>
        <p:nvCxnSpPr>
          <p:cNvPr id="412" name="Google Shape;412;p27"/>
          <p:cNvCxnSpPr>
            <a:stCxn id="413" idx="2"/>
          </p:cNvCxnSpPr>
          <p:nvPr/>
        </p:nvCxnSpPr>
        <p:spPr>
          <a:xfrm rot="-5400000" flipH="1">
            <a:off x="3833720" y="4120626"/>
            <a:ext cx="797400" cy="3050100"/>
          </a:xfrm>
          <a:prstGeom prst="curvedConnector2">
            <a:avLst/>
          </a:prstGeom>
          <a:noFill/>
          <a:ln w="28575" cap="flat" cmpd="sng">
            <a:solidFill>
              <a:schemeClr val="accent2"/>
            </a:solidFill>
            <a:prstDash val="solid"/>
            <a:round/>
            <a:headEnd type="stealth" w="med" len="med"/>
            <a:tailEnd type="stealth" w="med" len="med"/>
          </a:ln>
        </p:spPr>
      </p:cxnSp>
      <p:sp>
        <p:nvSpPr>
          <p:cNvPr id="415" name="Google Shape;415;p27"/>
          <p:cNvSpPr/>
          <p:nvPr/>
        </p:nvSpPr>
        <p:spPr>
          <a:xfrm>
            <a:off x="463761" y="974956"/>
            <a:ext cx="2995056"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Processing</a:t>
            </a:r>
            <a:endParaRPr sz="1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16" name="Google Shape;416;p27"/>
          <p:cNvSpPr/>
          <p:nvPr/>
        </p:nvSpPr>
        <p:spPr>
          <a:xfrm>
            <a:off x="6887692" y="6416148"/>
            <a:ext cx="4321182" cy="35925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imes New Roman"/>
              <a:buNone/>
            </a:pPr>
            <a:r>
              <a:rPr lang="en-US"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Compatibility between Stem and Suffix</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17" name="Google Shape;417;p27"/>
          <p:cNvSpPr/>
          <p:nvPr/>
        </p:nvSpPr>
        <p:spPr>
          <a:xfrm>
            <a:off x="3641698" y="3737351"/>
            <a:ext cx="4627547" cy="4002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Compatibility between Prefix and Suffix</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18" name="Google Shape;418;p27"/>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15</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19" name="Google Shape;419;p27"/>
          <p:cNvSpPr txBox="1"/>
          <p:nvPr/>
        </p:nvSpPr>
        <p:spPr>
          <a:xfrm>
            <a:off x="9933725" y="1340398"/>
            <a:ext cx="2138766" cy="52318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Calibri"/>
              <a:buNone/>
            </a:pP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 </a:t>
            </a:r>
            <a:r>
              <a:rPr lang="en-US" sz="2800" b="1"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rPr>
              <a:t>+</a:t>
            </a: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Verb</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20" name="Google Shape;420;p27"/>
          <p:cNvSpPr/>
          <p:nvPr/>
        </p:nvSpPr>
        <p:spPr>
          <a:xfrm>
            <a:off x="10482018" y="1284996"/>
            <a:ext cx="726856" cy="754919"/>
          </a:xfrm>
          <a:prstGeom prst="flowChartSummingJunction">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1"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21" name="Google Shape;421;p27"/>
          <p:cNvSpPr/>
          <p:nvPr/>
        </p:nvSpPr>
        <p:spPr>
          <a:xfrm>
            <a:off x="4652333" y="1273109"/>
            <a:ext cx="2431875"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5400"/>
              <a:buFont typeface="Arial"/>
              <a:buNone/>
            </a:pPr>
            <a:r>
              <a:rPr lang="en-US" sz="5400" b="0" i="0" u="none" strike="noStrike" cap="none">
                <a:solidFill>
                  <a:schemeClr val="accent1"/>
                </a:solidFill>
                <a:latin typeface="Times New Roman" panose="02020603050405020304" pitchFamily="18" charset="0"/>
                <a:ea typeface="Times New Roman"/>
                <a:cs typeface="Times New Roman" panose="02020603050405020304" pitchFamily="18" charset="0"/>
                <a:sym typeface="Times New Roman"/>
              </a:rPr>
              <a:t>مَكَن</a:t>
            </a:r>
            <a:r>
              <a:rPr lang="en-US" sz="5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كْتَب</a:t>
            </a:r>
            <a:r>
              <a:rPr lang="en-US" sz="5400" b="0" i="0" u="none" strike="noStrike" cap="none">
                <a:solidFill>
                  <a:schemeClr val="accent1"/>
                </a:solidFill>
                <a:latin typeface="Times New Roman" panose="02020603050405020304" pitchFamily="18" charset="0"/>
                <a:ea typeface="Times New Roman"/>
                <a:cs typeface="Times New Roman" panose="02020603050405020304" pitchFamily="18" charset="0"/>
                <a:sym typeface="Times New Roman"/>
              </a:rPr>
              <a:t>ش </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11" name="Google Shape;411;p27"/>
          <p:cNvSpPr/>
          <p:nvPr/>
        </p:nvSpPr>
        <p:spPr>
          <a:xfrm>
            <a:off x="8521642" y="4534809"/>
            <a:ext cx="2644304" cy="683335"/>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lvl="0" algn="ctr">
              <a:buSzPts val="4400"/>
            </a:pPr>
            <a:r>
              <a:rPr lang="en-US" sz="4400" dirty="0">
                <a:solidFill>
                  <a:schemeClr val="accent1"/>
                </a:solidFill>
                <a:latin typeface="Times New Roman" panose="02020603050405020304" pitchFamily="18" charset="0"/>
                <a:ea typeface="Times New Roman"/>
                <a:cs typeface="Times New Roman" panose="02020603050405020304" pitchFamily="18" charset="0"/>
                <a:sym typeface="Times New Roman"/>
              </a:rPr>
              <a:t> ن+ كَ+ </a:t>
            </a:r>
            <a:r>
              <a:rPr lang="en-US" sz="4400" b="0" i="0" u="none" strike="noStrike" cap="none" dirty="0">
                <a:solidFill>
                  <a:schemeClr val="accent1"/>
                </a:solidFill>
                <a:latin typeface="Times New Roman" panose="02020603050405020304" pitchFamily="18" charset="0"/>
                <a:ea typeface="Times New Roman"/>
                <a:cs typeface="Times New Roman" panose="02020603050405020304" pitchFamily="18" charset="0"/>
                <a:sym typeface="Times New Roman"/>
              </a:rPr>
              <a:t>مَ</a:t>
            </a:r>
            <a:endParaRPr sz="44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406" name="Google Shape;406;p27"/>
          <p:cNvSpPr/>
          <p:nvPr/>
        </p:nvSpPr>
        <p:spPr>
          <a:xfrm>
            <a:off x="5144778" y="4489844"/>
            <a:ext cx="1742913" cy="614054"/>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كْتَب</a:t>
            </a:r>
            <a:endParaRPr sz="14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13" name="Google Shape;413;p27"/>
          <p:cNvSpPr/>
          <p:nvPr/>
        </p:nvSpPr>
        <p:spPr>
          <a:xfrm>
            <a:off x="1835913" y="4632922"/>
            <a:ext cx="1742913" cy="614054"/>
          </a:xfrm>
          <a:prstGeom prst="roundRect">
            <a:avLst>
              <a:gd name="adj" fmla="val 16667"/>
            </a:avLst>
          </a:prstGeom>
          <a:solidFill>
            <a:schemeClr val="lt1"/>
          </a:solidFill>
          <a:ln w="2857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400"/>
              <a:buFont typeface="Arial"/>
              <a:buNone/>
            </a:pPr>
            <a:r>
              <a:rPr lang="en-US" sz="4400" b="0" i="0" u="none" strike="noStrike" cap="none">
                <a:solidFill>
                  <a:schemeClr val="accent1"/>
                </a:solidFill>
                <a:latin typeface="Times New Roman" panose="02020603050405020304" pitchFamily="18" charset="0"/>
                <a:ea typeface="Times New Roman"/>
                <a:cs typeface="Times New Roman" panose="02020603050405020304" pitchFamily="18" charset="0"/>
                <a:sym typeface="Times New Roman"/>
              </a:rPr>
              <a:t>ش</a:t>
            </a:r>
            <a:endParaRPr sz="44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35" name="Google Shape;306;p21">
            <a:extLst>
              <a:ext uri="{FF2B5EF4-FFF2-40B4-BE49-F238E27FC236}">
                <a16:creationId xmlns:a16="http://schemas.microsoft.com/office/drawing/2014/main" id="{D06357BC-88E4-43D8-A2EC-8889F04EA5B4}"/>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404"/>
                                        </p:tgtEl>
                                        <p:attrNameLst>
                                          <p:attrName>style.visibility</p:attrName>
                                        </p:attrNameLst>
                                      </p:cBhvr>
                                      <p:to>
                                        <p:strVal val="visible"/>
                                      </p:to>
                                    </p:set>
                                    <p:anim calcmode="lin" valueType="num">
                                      <p:cBhvr additive="base">
                                        <p:cTn id="13" dur="500"/>
                                        <p:tgtEl>
                                          <p:spTgt spid="404"/>
                                        </p:tgtEl>
                                        <p:attrNameLst>
                                          <p:attrName>ppt_x</p:attrName>
                                        </p:attrNameLst>
                                      </p:cBhvr>
                                      <p:tavLst>
                                        <p:tav tm="0">
                                          <p:val>
                                            <p:strVal val="#ppt_x-1"/>
                                          </p:val>
                                        </p:tav>
                                        <p:tav tm="100000">
                                          <p:val>
                                            <p:strVal val="#ppt_x"/>
                                          </p:val>
                                        </p:tav>
                                      </p:tavLst>
                                    </p:anim>
                                  </p:childTnLst>
                                </p:cTn>
                              </p:par>
                              <p:par>
                                <p:cTn id="14" presetID="2" presetClass="entr" presetSubtype="8" fill="hold" nodeType="withEffect">
                                  <p:stCondLst>
                                    <p:cond delay="0"/>
                                  </p:stCondLst>
                                  <p:childTnLst>
                                    <p:set>
                                      <p:cBhvr>
                                        <p:cTn id="15" dur="1" fill="hold">
                                          <p:stCondLst>
                                            <p:cond delay="0"/>
                                          </p:stCondLst>
                                        </p:cTn>
                                        <p:tgtEl>
                                          <p:spTgt spid="390"/>
                                        </p:tgtEl>
                                        <p:attrNameLst>
                                          <p:attrName>style.visibility</p:attrName>
                                        </p:attrNameLst>
                                      </p:cBhvr>
                                      <p:to>
                                        <p:strVal val="visible"/>
                                      </p:to>
                                    </p:set>
                                    <p:anim calcmode="lin" valueType="num">
                                      <p:cBhvr additive="base">
                                        <p:cTn id="16" dur="500"/>
                                        <p:tgtEl>
                                          <p:spTgt spid="390"/>
                                        </p:tgtEl>
                                        <p:attrNameLst>
                                          <p:attrName>ppt_x</p:attrName>
                                        </p:attrNameLst>
                                      </p:cBhvr>
                                      <p:tavLst>
                                        <p:tav tm="0">
                                          <p:val>
                                            <p:strVal val="#ppt_x-1"/>
                                          </p:val>
                                        </p:tav>
                                        <p:tav tm="100000">
                                          <p:val>
                                            <p:strVal val="#ppt_x"/>
                                          </p:val>
                                        </p:tav>
                                      </p:tavLst>
                                    </p:anim>
                                  </p:childTnLst>
                                </p:cTn>
                              </p:par>
                              <p:par>
                                <p:cTn id="17" presetID="2" presetClass="entr" presetSubtype="8" fill="hold" nodeType="withEffect">
                                  <p:stCondLst>
                                    <p:cond delay="0"/>
                                  </p:stCondLst>
                                  <p:childTnLst>
                                    <p:set>
                                      <p:cBhvr>
                                        <p:cTn id="18" dur="1" fill="hold">
                                          <p:stCondLst>
                                            <p:cond delay="0"/>
                                          </p:stCondLst>
                                        </p:cTn>
                                        <p:tgtEl>
                                          <p:spTgt spid="396"/>
                                        </p:tgtEl>
                                        <p:attrNameLst>
                                          <p:attrName>style.visibility</p:attrName>
                                        </p:attrNameLst>
                                      </p:cBhvr>
                                      <p:to>
                                        <p:strVal val="visible"/>
                                      </p:to>
                                    </p:set>
                                    <p:anim calcmode="lin" valueType="num">
                                      <p:cBhvr additive="base">
                                        <p:cTn id="19" dur="500"/>
                                        <p:tgtEl>
                                          <p:spTgt spid="396"/>
                                        </p:tgtEl>
                                        <p:attrNameLst>
                                          <p:attrName>ppt_x</p:attrName>
                                        </p:attrNameLst>
                                      </p:cBhvr>
                                      <p:tavLst>
                                        <p:tav tm="0">
                                          <p:val>
                                            <p:strVal val="#ppt_x-1"/>
                                          </p:val>
                                        </p:tav>
                                        <p:tav tm="100000">
                                          <p:val>
                                            <p:strVal val="#ppt_x"/>
                                          </p:val>
                                        </p:tav>
                                      </p:tavLst>
                                    </p:anim>
                                  </p:childTnLst>
                                </p:cTn>
                              </p:par>
                              <p:par>
                                <p:cTn id="20" presetID="2" presetClass="entr" presetSubtype="8" fill="hold" nodeType="withEffect">
                                  <p:stCondLst>
                                    <p:cond delay="0"/>
                                  </p:stCondLst>
                                  <p:childTnLst>
                                    <p:set>
                                      <p:cBhvr>
                                        <p:cTn id="21" dur="1" fill="hold">
                                          <p:stCondLst>
                                            <p:cond delay="0"/>
                                          </p:stCondLst>
                                        </p:cTn>
                                        <p:tgtEl>
                                          <p:spTgt spid="405"/>
                                        </p:tgtEl>
                                        <p:attrNameLst>
                                          <p:attrName>style.visibility</p:attrName>
                                        </p:attrNameLst>
                                      </p:cBhvr>
                                      <p:to>
                                        <p:strVal val="visible"/>
                                      </p:to>
                                    </p:set>
                                    <p:anim calcmode="lin" valueType="num">
                                      <p:cBhvr additive="base">
                                        <p:cTn id="22" dur="500"/>
                                        <p:tgtEl>
                                          <p:spTgt spid="405"/>
                                        </p:tgtEl>
                                        <p:attrNameLst>
                                          <p:attrName>ppt_x</p:attrName>
                                        </p:attrNameLst>
                                      </p:cBhvr>
                                      <p:tavLst>
                                        <p:tav tm="0">
                                          <p:val>
                                            <p:strVal val="#ppt_x-1"/>
                                          </p:val>
                                        </p:tav>
                                        <p:tav tm="100000">
                                          <p:val>
                                            <p:strVal val="#ppt_x"/>
                                          </p:val>
                                        </p:tav>
                                      </p:tavLst>
                                    </p:anim>
                                  </p:childTnLst>
                                </p:cTn>
                              </p:par>
                              <p:par>
                                <p:cTn id="23" presetID="2" presetClass="entr" presetSubtype="8" fill="hold" nodeType="withEffect">
                                  <p:stCondLst>
                                    <p:cond delay="0"/>
                                  </p:stCondLst>
                                  <p:childTnLst>
                                    <p:set>
                                      <p:cBhvr>
                                        <p:cTn id="24" dur="1" fill="hold">
                                          <p:stCondLst>
                                            <p:cond delay="0"/>
                                          </p:stCondLst>
                                        </p:cTn>
                                        <p:tgtEl>
                                          <p:spTgt spid="393"/>
                                        </p:tgtEl>
                                        <p:attrNameLst>
                                          <p:attrName>style.visibility</p:attrName>
                                        </p:attrNameLst>
                                      </p:cBhvr>
                                      <p:to>
                                        <p:strVal val="visible"/>
                                      </p:to>
                                    </p:set>
                                    <p:anim calcmode="lin" valueType="num">
                                      <p:cBhvr additive="base">
                                        <p:cTn id="25" dur="500"/>
                                        <p:tgtEl>
                                          <p:spTgt spid="393"/>
                                        </p:tgtEl>
                                        <p:attrNameLst>
                                          <p:attrName>ppt_x</p:attrName>
                                        </p:attrNameLst>
                                      </p:cBhvr>
                                      <p:tavLst>
                                        <p:tav tm="0">
                                          <p:val>
                                            <p:strVal val="#ppt_x-1"/>
                                          </p:val>
                                        </p:tav>
                                        <p:tav tm="100000">
                                          <p:val>
                                            <p:strVal val="#ppt_x"/>
                                          </p:val>
                                        </p:tav>
                                      </p:tavLst>
                                    </p:anim>
                                  </p:childTnLst>
                                </p:cTn>
                              </p:par>
                              <p:par>
                                <p:cTn id="26" presetID="2" presetClass="entr" presetSubtype="8" fill="hold" nodeType="withEffect">
                                  <p:stCondLst>
                                    <p:cond delay="0"/>
                                  </p:stCondLst>
                                  <p:childTnLst>
                                    <p:set>
                                      <p:cBhvr>
                                        <p:cTn id="27" dur="1" fill="hold">
                                          <p:stCondLst>
                                            <p:cond delay="0"/>
                                          </p:stCondLst>
                                        </p:cTn>
                                        <p:tgtEl>
                                          <p:spTgt spid="407"/>
                                        </p:tgtEl>
                                        <p:attrNameLst>
                                          <p:attrName>style.visibility</p:attrName>
                                        </p:attrNameLst>
                                      </p:cBhvr>
                                      <p:to>
                                        <p:strVal val="visible"/>
                                      </p:to>
                                    </p:set>
                                    <p:anim calcmode="lin" valueType="num">
                                      <p:cBhvr additive="base">
                                        <p:cTn id="28" dur="500"/>
                                        <p:tgtEl>
                                          <p:spTgt spid="407"/>
                                        </p:tgtEl>
                                        <p:attrNameLst>
                                          <p:attrName>ppt_x</p:attrName>
                                        </p:attrNameLst>
                                      </p:cBhvr>
                                      <p:tavLst>
                                        <p:tav tm="0">
                                          <p:val>
                                            <p:strVal val="#ppt_x-1"/>
                                          </p:val>
                                        </p:tav>
                                        <p:tav tm="100000">
                                          <p:val>
                                            <p:strVal val="#ppt_x"/>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10"/>
                                        </p:tgtEl>
                                        <p:attrNameLst>
                                          <p:attrName>style.visibility</p:attrName>
                                        </p:attrNameLst>
                                      </p:cBhvr>
                                      <p:to>
                                        <p:strVal val="visible"/>
                                      </p:to>
                                    </p:set>
                                    <p:animEffect transition="in" filter="fade">
                                      <p:cBhvr>
                                        <p:cTn id="33" dur="500"/>
                                        <p:tgtEl>
                                          <p:spTgt spid="410"/>
                                        </p:tgtEl>
                                      </p:cBhvr>
                                    </p:animEffect>
                                  </p:childTnLst>
                                </p:cTn>
                              </p:par>
                              <p:par>
                                <p:cTn id="34" presetID="10" presetClass="entr" presetSubtype="0" fill="hold" nodeType="withEffect">
                                  <p:stCondLst>
                                    <p:cond delay="0"/>
                                  </p:stCondLst>
                                  <p:childTnLst>
                                    <p:set>
                                      <p:cBhvr>
                                        <p:cTn id="35" dur="1" fill="hold">
                                          <p:stCondLst>
                                            <p:cond delay="0"/>
                                          </p:stCondLst>
                                        </p:cTn>
                                        <p:tgtEl>
                                          <p:spTgt spid="403"/>
                                        </p:tgtEl>
                                        <p:attrNameLst>
                                          <p:attrName>style.visibility</p:attrName>
                                        </p:attrNameLst>
                                      </p:cBhvr>
                                      <p:to>
                                        <p:strVal val="visible"/>
                                      </p:to>
                                    </p:set>
                                    <p:animEffect transition="in" filter="fade">
                                      <p:cBhvr>
                                        <p:cTn id="36" dur="500"/>
                                        <p:tgtEl>
                                          <p:spTgt spid="403"/>
                                        </p:tgtEl>
                                      </p:cBhvr>
                                    </p:animEffect>
                                  </p:childTnLst>
                                </p:cTn>
                              </p:par>
                              <p:par>
                                <p:cTn id="37" presetID="10" presetClass="entr" presetSubtype="0" fill="hold" nodeType="withEffect">
                                  <p:stCondLst>
                                    <p:cond delay="0"/>
                                  </p:stCondLst>
                                  <p:childTnLst>
                                    <p:set>
                                      <p:cBhvr>
                                        <p:cTn id="38" dur="1" fill="hold">
                                          <p:stCondLst>
                                            <p:cond delay="0"/>
                                          </p:stCondLst>
                                        </p:cTn>
                                        <p:tgtEl>
                                          <p:spTgt spid="412"/>
                                        </p:tgtEl>
                                        <p:attrNameLst>
                                          <p:attrName>style.visibility</p:attrName>
                                        </p:attrNameLst>
                                      </p:cBhvr>
                                      <p:to>
                                        <p:strVal val="visible"/>
                                      </p:to>
                                    </p:set>
                                    <p:animEffect transition="in" filter="fade">
                                      <p:cBhvr>
                                        <p:cTn id="39" dur="500"/>
                                        <p:tgtEl>
                                          <p:spTgt spid="412"/>
                                        </p:tgtEl>
                                      </p:cBhvr>
                                    </p:animEffect>
                                  </p:childTnLst>
                                </p:cTn>
                              </p:par>
                              <p:par>
                                <p:cTn id="40" presetID="10" presetClass="entr" presetSubtype="0" fill="hold" nodeType="withEffect">
                                  <p:stCondLst>
                                    <p:cond delay="0"/>
                                  </p:stCondLst>
                                  <p:childTnLst>
                                    <p:set>
                                      <p:cBhvr>
                                        <p:cTn id="41" dur="1" fill="hold">
                                          <p:stCondLst>
                                            <p:cond delay="0"/>
                                          </p:stCondLst>
                                        </p:cTn>
                                        <p:tgtEl>
                                          <p:spTgt spid="399"/>
                                        </p:tgtEl>
                                        <p:attrNameLst>
                                          <p:attrName>style.visibility</p:attrName>
                                        </p:attrNameLst>
                                      </p:cBhvr>
                                      <p:to>
                                        <p:strVal val="visible"/>
                                      </p:to>
                                    </p:set>
                                    <p:animEffect transition="in" filter="fade">
                                      <p:cBhvr>
                                        <p:cTn id="42" dur="500"/>
                                        <p:tgtEl>
                                          <p:spTgt spid="399"/>
                                        </p:tgtEl>
                                      </p:cBhvr>
                                    </p:animEffect>
                                  </p:childTnLst>
                                </p:cTn>
                              </p:par>
                              <p:par>
                                <p:cTn id="43" presetID="10" presetClass="entr" presetSubtype="0" fill="hold" nodeType="withEffect">
                                  <p:stCondLst>
                                    <p:cond delay="0"/>
                                  </p:stCondLst>
                                  <p:childTnLst>
                                    <p:set>
                                      <p:cBhvr>
                                        <p:cTn id="44" dur="1" fill="hold">
                                          <p:stCondLst>
                                            <p:cond delay="0"/>
                                          </p:stCondLst>
                                        </p:cTn>
                                        <p:tgtEl>
                                          <p:spTgt spid="416"/>
                                        </p:tgtEl>
                                        <p:attrNameLst>
                                          <p:attrName>style.visibility</p:attrName>
                                        </p:attrNameLst>
                                      </p:cBhvr>
                                      <p:to>
                                        <p:strVal val="visible"/>
                                      </p:to>
                                    </p:set>
                                    <p:animEffect transition="in" filter="fade">
                                      <p:cBhvr>
                                        <p:cTn id="45" dur="500"/>
                                        <p:tgtEl>
                                          <p:spTgt spid="416"/>
                                        </p:tgtEl>
                                      </p:cBhvr>
                                    </p:animEffect>
                                  </p:childTnLst>
                                </p:cTn>
                              </p:par>
                              <p:par>
                                <p:cTn id="46" presetID="10" presetClass="entr" presetSubtype="0" fill="hold" nodeType="withEffect">
                                  <p:stCondLst>
                                    <p:cond delay="0"/>
                                  </p:stCondLst>
                                  <p:childTnLst>
                                    <p:set>
                                      <p:cBhvr>
                                        <p:cTn id="47" dur="1" fill="hold">
                                          <p:stCondLst>
                                            <p:cond delay="0"/>
                                          </p:stCondLst>
                                        </p:cTn>
                                        <p:tgtEl>
                                          <p:spTgt spid="402"/>
                                        </p:tgtEl>
                                        <p:attrNameLst>
                                          <p:attrName>style.visibility</p:attrName>
                                        </p:attrNameLst>
                                      </p:cBhvr>
                                      <p:to>
                                        <p:strVal val="visible"/>
                                      </p:to>
                                    </p:set>
                                    <p:animEffect transition="in" filter="fade">
                                      <p:cBhvr>
                                        <p:cTn id="48" dur="500"/>
                                        <p:tgtEl>
                                          <p:spTgt spid="402"/>
                                        </p:tgtEl>
                                      </p:cBhvr>
                                    </p:animEffect>
                                  </p:childTnLst>
                                </p:cTn>
                              </p:par>
                              <p:par>
                                <p:cTn id="49" presetID="10" presetClass="entr" presetSubtype="0" fill="hold" nodeType="withEffect">
                                  <p:stCondLst>
                                    <p:cond delay="0"/>
                                  </p:stCondLst>
                                  <p:childTnLst>
                                    <p:set>
                                      <p:cBhvr>
                                        <p:cTn id="50" dur="1" fill="hold">
                                          <p:stCondLst>
                                            <p:cond delay="0"/>
                                          </p:stCondLst>
                                        </p:cTn>
                                        <p:tgtEl>
                                          <p:spTgt spid="389"/>
                                        </p:tgtEl>
                                        <p:attrNameLst>
                                          <p:attrName>style.visibility</p:attrName>
                                        </p:attrNameLst>
                                      </p:cBhvr>
                                      <p:to>
                                        <p:strVal val="visible"/>
                                      </p:to>
                                    </p:set>
                                    <p:animEffect transition="in" filter="fade">
                                      <p:cBhvr>
                                        <p:cTn id="51" dur="500"/>
                                        <p:tgtEl>
                                          <p:spTgt spid="389"/>
                                        </p:tgtEl>
                                      </p:cBhvr>
                                    </p:animEffect>
                                  </p:childTnLst>
                                </p:cTn>
                              </p:par>
                              <p:par>
                                <p:cTn id="52" presetID="10" presetClass="entr" presetSubtype="0" fill="hold" nodeType="withEffect">
                                  <p:stCondLst>
                                    <p:cond delay="0"/>
                                  </p:stCondLst>
                                  <p:childTnLst>
                                    <p:set>
                                      <p:cBhvr>
                                        <p:cTn id="53" dur="1" fill="hold">
                                          <p:stCondLst>
                                            <p:cond delay="0"/>
                                          </p:stCondLst>
                                        </p:cTn>
                                        <p:tgtEl>
                                          <p:spTgt spid="417"/>
                                        </p:tgtEl>
                                        <p:attrNameLst>
                                          <p:attrName>style.visibility</p:attrName>
                                        </p:attrNameLst>
                                      </p:cBhvr>
                                      <p:to>
                                        <p:strVal val="visible"/>
                                      </p:to>
                                    </p:set>
                                    <p:animEffect transition="in" filter="fade">
                                      <p:cBhvr>
                                        <p:cTn id="54" dur="500"/>
                                        <p:tgtEl>
                                          <p:spTgt spid="417"/>
                                        </p:tgtEl>
                                      </p:cBhvr>
                                    </p:animEffect>
                                  </p:childTnLst>
                                </p:cTn>
                              </p:par>
                              <p:par>
                                <p:cTn id="55" presetID="10" presetClass="entr" presetSubtype="0" fill="hold" nodeType="withEffect">
                                  <p:stCondLst>
                                    <p:cond delay="0"/>
                                  </p:stCondLst>
                                  <p:childTnLst>
                                    <p:set>
                                      <p:cBhvr>
                                        <p:cTn id="56" dur="1" fill="hold">
                                          <p:stCondLst>
                                            <p:cond delay="0"/>
                                          </p:stCondLst>
                                        </p:cTn>
                                        <p:tgtEl>
                                          <p:spTgt spid="411"/>
                                        </p:tgtEl>
                                        <p:attrNameLst>
                                          <p:attrName>style.visibility</p:attrName>
                                        </p:attrNameLst>
                                      </p:cBhvr>
                                      <p:to>
                                        <p:strVal val="visible"/>
                                      </p:to>
                                    </p:set>
                                    <p:animEffect transition="in" filter="fade">
                                      <p:cBhvr>
                                        <p:cTn id="57" dur="500"/>
                                        <p:tgtEl>
                                          <p:spTgt spid="411"/>
                                        </p:tgtEl>
                                      </p:cBhvr>
                                    </p:animEffect>
                                  </p:childTnLst>
                                </p:cTn>
                              </p:par>
                              <p:par>
                                <p:cTn id="58" presetID="10" presetClass="entr" presetSubtype="0" fill="hold" nodeType="withEffect">
                                  <p:stCondLst>
                                    <p:cond delay="0"/>
                                  </p:stCondLst>
                                  <p:childTnLst>
                                    <p:set>
                                      <p:cBhvr>
                                        <p:cTn id="59" dur="1" fill="hold">
                                          <p:stCondLst>
                                            <p:cond delay="0"/>
                                          </p:stCondLst>
                                        </p:cTn>
                                        <p:tgtEl>
                                          <p:spTgt spid="406"/>
                                        </p:tgtEl>
                                        <p:attrNameLst>
                                          <p:attrName>style.visibility</p:attrName>
                                        </p:attrNameLst>
                                      </p:cBhvr>
                                      <p:to>
                                        <p:strVal val="visible"/>
                                      </p:to>
                                    </p:set>
                                    <p:animEffect transition="in" filter="fade">
                                      <p:cBhvr>
                                        <p:cTn id="60" dur="1000"/>
                                        <p:tgtEl>
                                          <p:spTgt spid="406"/>
                                        </p:tgtEl>
                                      </p:cBhvr>
                                    </p:animEffect>
                                  </p:childTnLst>
                                </p:cTn>
                              </p:par>
                              <p:par>
                                <p:cTn id="61" presetID="10" presetClass="entr" presetSubtype="0" fill="hold" nodeType="withEffect">
                                  <p:stCondLst>
                                    <p:cond delay="0"/>
                                  </p:stCondLst>
                                  <p:childTnLst>
                                    <p:set>
                                      <p:cBhvr>
                                        <p:cTn id="62" dur="1" fill="hold">
                                          <p:stCondLst>
                                            <p:cond delay="0"/>
                                          </p:stCondLst>
                                        </p:cTn>
                                        <p:tgtEl>
                                          <p:spTgt spid="413"/>
                                        </p:tgtEl>
                                        <p:attrNameLst>
                                          <p:attrName>style.visibility</p:attrName>
                                        </p:attrNameLst>
                                      </p:cBhvr>
                                      <p:to>
                                        <p:strVal val="visible"/>
                                      </p:to>
                                    </p:set>
                                    <p:animEffect transition="in" filter="fade">
                                      <p:cBhvr>
                                        <p:cTn id="63" dur="500"/>
                                        <p:tgtEl>
                                          <p:spTgt spid="413"/>
                                        </p:tgtEl>
                                      </p:cBhvr>
                                    </p:animEffec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419"/>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 grpId="0"/>
      <p:bldP spid="42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8" name="Google Shape;428;p28"/>
          <p:cNvSpPr/>
          <p:nvPr/>
        </p:nvSpPr>
        <p:spPr>
          <a:xfrm>
            <a:off x="567945" y="1065213"/>
            <a:ext cx="5428817"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400"/>
              <a:buFont typeface="Calibri"/>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Linguistic Resources &amp; Processing</a:t>
            </a:r>
            <a:endParaRPr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429" name="Google Shape;429;p28"/>
          <p:cNvGraphicFramePr/>
          <p:nvPr>
            <p:extLst>
              <p:ext uri="{D42A27DB-BD31-4B8C-83A1-F6EECF244321}">
                <p14:modId xmlns:p14="http://schemas.microsoft.com/office/powerpoint/2010/main" val="2648236831"/>
              </p:ext>
            </p:extLst>
          </p:nvPr>
        </p:nvGraphicFramePr>
        <p:xfrm>
          <a:off x="206063" y="2107335"/>
          <a:ext cx="11840624" cy="2022575"/>
        </p:xfrm>
        <a:graphic>
          <a:graphicData uri="http://schemas.openxmlformats.org/drawingml/2006/table">
            <a:tbl>
              <a:tblPr firstRow="1" bandRow="1">
                <a:noFill/>
                <a:tableStyleId>{444B6EE4-AC20-4AB5-86C3-6484C9AED61F}</a:tableStyleId>
              </a:tblPr>
              <a:tblGrid>
                <a:gridCol w="1362703">
                  <a:extLst>
                    <a:ext uri="{9D8B030D-6E8A-4147-A177-3AD203B41FA5}">
                      <a16:colId xmlns:a16="http://schemas.microsoft.com/office/drawing/2014/main" val="20000"/>
                    </a:ext>
                  </a:extLst>
                </a:gridCol>
                <a:gridCol w="1133435">
                  <a:extLst>
                    <a:ext uri="{9D8B030D-6E8A-4147-A177-3AD203B41FA5}">
                      <a16:colId xmlns:a16="http://schemas.microsoft.com/office/drawing/2014/main" val="20001"/>
                    </a:ext>
                  </a:extLst>
                </a:gridCol>
                <a:gridCol w="1223318">
                  <a:extLst>
                    <a:ext uri="{9D8B030D-6E8A-4147-A177-3AD203B41FA5}">
                      <a16:colId xmlns:a16="http://schemas.microsoft.com/office/drawing/2014/main" val="20002"/>
                    </a:ext>
                  </a:extLst>
                </a:gridCol>
                <a:gridCol w="1709737">
                  <a:extLst>
                    <a:ext uri="{9D8B030D-6E8A-4147-A177-3AD203B41FA5}">
                      <a16:colId xmlns:a16="http://schemas.microsoft.com/office/drawing/2014/main" val="20003"/>
                    </a:ext>
                  </a:extLst>
                </a:gridCol>
                <a:gridCol w="1473882">
                  <a:extLst>
                    <a:ext uri="{9D8B030D-6E8A-4147-A177-3AD203B41FA5}">
                      <a16:colId xmlns:a16="http://schemas.microsoft.com/office/drawing/2014/main" val="20004"/>
                    </a:ext>
                  </a:extLst>
                </a:gridCol>
                <a:gridCol w="1385465">
                  <a:extLst>
                    <a:ext uri="{9D8B030D-6E8A-4147-A177-3AD203B41FA5}">
                      <a16:colId xmlns:a16="http://schemas.microsoft.com/office/drawing/2014/main" val="20005"/>
                    </a:ext>
                  </a:extLst>
                </a:gridCol>
                <a:gridCol w="1591809">
                  <a:extLst>
                    <a:ext uri="{9D8B030D-6E8A-4147-A177-3AD203B41FA5}">
                      <a16:colId xmlns:a16="http://schemas.microsoft.com/office/drawing/2014/main" val="20006"/>
                    </a:ext>
                  </a:extLst>
                </a:gridCol>
                <a:gridCol w="1960275">
                  <a:extLst>
                    <a:ext uri="{9D8B030D-6E8A-4147-A177-3AD203B41FA5}">
                      <a16:colId xmlns:a16="http://schemas.microsoft.com/office/drawing/2014/main" val="20007"/>
                    </a:ext>
                  </a:extLst>
                </a:gridCol>
              </a:tblGrid>
              <a:tr h="790525">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a:latin typeface="Times New Roman" panose="02020603050405020304" pitchFamily="18" charset="0"/>
                          <a:cs typeface="Times New Roman" panose="02020603050405020304" pitchFamily="18" charset="0"/>
                        </a:rPr>
                        <a:t>DictStem</a:t>
                      </a:r>
                      <a:endParaRPr sz="2000" b="1"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dirty="0">
                          <a:latin typeface="Times New Roman" panose="02020603050405020304" pitchFamily="18" charset="0"/>
                          <a:cs typeface="Times New Roman" panose="02020603050405020304" pitchFamily="18" charset="0"/>
                        </a:rPr>
                        <a:t>NOUNS</a:t>
                      </a:r>
                      <a:endParaRPr sz="20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a:latin typeface="Times New Roman" panose="02020603050405020304" pitchFamily="18" charset="0"/>
                          <a:cs typeface="Times New Roman" panose="02020603050405020304" pitchFamily="18" charset="0"/>
                        </a:rPr>
                        <a:t>VERBS</a:t>
                      </a:r>
                      <a:endParaRPr sz="2000" b="1"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a:latin typeface="Times New Roman" panose="02020603050405020304" pitchFamily="18" charset="0"/>
                          <a:cs typeface="Times New Roman" panose="02020603050405020304" pitchFamily="18" charset="0"/>
                        </a:rPr>
                        <a:t>ADJECTIFS</a:t>
                      </a:r>
                      <a:endParaRPr sz="2000" b="1"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a:latin typeface="Times New Roman" panose="02020603050405020304" pitchFamily="18" charset="0"/>
                          <a:cs typeface="Times New Roman" panose="02020603050405020304" pitchFamily="18" charset="0"/>
                        </a:rPr>
                        <a:t>ADVERBS</a:t>
                      </a:r>
                      <a:endParaRPr sz="2000" b="1"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dirty="0">
                          <a:latin typeface="Times New Roman" panose="02020603050405020304" pitchFamily="18" charset="0"/>
                          <a:cs typeface="Times New Roman" panose="02020603050405020304" pitchFamily="18" charset="0"/>
                        </a:rPr>
                        <a:t>PROPER NOUNS</a:t>
                      </a:r>
                      <a:endParaRPr sz="20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dirty="0">
                          <a:latin typeface="Times New Roman" panose="02020603050405020304" pitchFamily="18" charset="0"/>
                          <a:cs typeface="Times New Roman" panose="02020603050405020304" pitchFamily="18" charset="0"/>
                        </a:rPr>
                        <a:t>PRONOMS</a:t>
                      </a:r>
                      <a:endParaRPr sz="20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b="1" u="none" strike="noStrike" cap="none" dirty="0">
                          <a:latin typeface="Times New Roman" panose="02020603050405020304" pitchFamily="18" charset="0"/>
                          <a:cs typeface="Times New Roman" panose="02020603050405020304" pitchFamily="18" charset="0"/>
                        </a:rPr>
                        <a:t>FUNCTION WORDS</a:t>
                      </a:r>
                      <a:endParaRPr sz="20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616025">
                <a:tc>
                  <a:txBody>
                    <a:bodyPr/>
                    <a:lstStyle/>
                    <a:p>
                      <a:pPr marL="0" marR="0" lvl="0" indent="0" algn="ctr" rtl="0">
                        <a:lnSpc>
                          <a:spcPct val="100000"/>
                        </a:lnSpc>
                        <a:spcBef>
                          <a:spcPts val="0"/>
                        </a:spcBef>
                        <a:spcAft>
                          <a:spcPts val="0"/>
                        </a:spcAft>
                        <a:buClr>
                          <a:schemeClr val="dk1"/>
                        </a:buClr>
                        <a:buSzPts val="2200"/>
                        <a:buFont typeface="Calibri"/>
                        <a:buNone/>
                      </a:pPr>
                      <a:r>
                        <a:rPr lang="en-US" sz="2400" b="1" u="none" strike="noStrike" cap="none" dirty="0">
                          <a:latin typeface="Times New Roman" panose="02020603050405020304" pitchFamily="18" charset="0"/>
                          <a:cs typeface="Times New Roman" panose="02020603050405020304" pitchFamily="18" charset="0"/>
                        </a:rPr>
                        <a:t>Darija</a:t>
                      </a:r>
                      <a:endParaRPr sz="24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dirty="0">
                          <a:latin typeface="Times New Roman" panose="02020603050405020304" pitchFamily="18" charset="0"/>
                          <a:cs typeface="Times New Roman" panose="02020603050405020304" pitchFamily="18" charset="0"/>
                        </a:rPr>
                        <a:t>8760</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11647</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1674</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214</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931</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92</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153</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616025">
                <a:tc>
                  <a:txBody>
                    <a:bodyPr/>
                    <a:lstStyle/>
                    <a:p>
                      <a:pPr marL="0" marR="0" lvl="0" indent="0" algn="ctr" rtl="0">
                        <a:lnSpc>
                          <a:spcPct val="100000"/>
                        </a:lnSpc>
                        <a:spcBef>
                          <a:spcPts val="0"/>
                        </a:spcBef>
                        <a:spcAft>
                          <a:spcPts val="0"/>
                        </a:spcAft>
                        <a:buClr>
                          <a:schemeClr val="dk1"/>
                        </a:buClr>
                        <a:buSzPts val="2200"/>
                        <a:buFont typeface="Calibri"/>
                        <a:buNone/>
                      </a:pPr>
                      <a:r>
                        <a:rPr lang="en-US" sz="2400" b="1" u="none" strike="noStrike" cap="none" dirty="0">
                          <a:latin typeface="Times New Roman" panose="02020603050405020304" pitchFamily="18" charset="0"/>
                          <a:cs typeface="Times New Roman" panose="02020603050405020304" pitchFamily="18" charset="0"/>
                        </a:rPr>
                        <a:t>Foreign</a:t>
                      </a:r>
                      <a:endParaRPr sz="2400" b="1"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dirty="0">
                          <a:latin typeface="Times New Roman" panose="02020603050405020304" pitchFamily="18" charset="0"/>
                          <a:cs typeface="Times New Roman" panose="02020603050405020304" pitchFamily="18" charset="0"/>
                        </a:rPr>
                        <a:t>675</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122</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33</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8</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100</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a:latin typeface="Times New Roman" panose="02020603050405020304" pitchFamily="18" charset="0"/>
                          <a:cs typeface="Times New Roman" panose="02020603050405020304" pitchFamily="18" charset="0"/>
                        </a:rPr>
                        <a:t>-</a:t>
                      </a:r>
                      <a:endParaRPr sz="20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000" u="none" strike="noStrike" cap="none" dirty="0">
                          <a:latin typeface="Times New Roman" panose="02020603050405020304" pitchFamily="18" charset="0"/>
                          <a:cs typeface="Times New Roman" panose="02020603050405020304" pitchFamily="18" charset="0"/>
                        </a:rPr>
                        <a:t>3</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2"/>
                  </a:ext>
                </a:extLst>
              </a:tr>
            </a:tbl>
          </a:graphicData>
        </a:graphic>
      </p:graphicFrame>
      <p:graphicFrame>
        <p:nvGraphicFramePr>
          <p:cNvPr id="430" name="Google Shape;430;p28"/>
          <p:cNvGraphicFramePr/>
          <p:nvPr>
            <p:extLst>
              <p:ext uri="{D42A27DB-BD31-4B8C-83A1-F6EECF244321}">
                <p14:modId xmlns:p14="http://schemas.microsoft.com/office/powerpoint/2010/main" val="2027677249"/>
              </p:ext>
            </p:extLst>
          </p:nvPr>
        </p:nvGraphicFramePr>
        <p:xfrm>
          <a:off x="206063" y="4620902"/>
          <a:ext cx="11689870" cy="1896300"/>
        </p:xfrm>
        <a:graphic>
          <a:graphicData uri="http://schemas.openxmlformats.org/drawingml/2006/table">
            <a:tbl>
              <a:tblPr firstRow="1" bandRow="1">
                <a:noFill/>
                <a:tableStyleId>{444B6EE4-AC20-4AB5-86C3-6484C9AED61F}</a:tableStyleId>
              </a:tblPr>
              <a:tblGrid>
                <a:gridCol w="2902897">
                  <a:extLst>
                    <a:ext uri="{9D8B030D-6E8A-4147-A177-3AD203B41FA5}">
                      <a16:colId xmlns:a16="http://schemas.microsoft.com/office/drawing/2014/main" val="20000"/>
                    </a:ext>
                  </a:extLst>
                </a:gridCol>
                <a:gridCol w="294894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1840230">
                  <a:extLst>
                    <a:ext uri="{9D8B030D-6E8A-4147-A177-3AD203B41FA5}">
                      <a16:colId xmlns:a16="http://schemas.microsoft.com/office/drawing/2014/main" val="20003"/>
                    </a:ext>
                  </a:extLst>
                </a:gridCol>
                <a:gridCol w="1986123">
                  <a:extLst>
                    <a:ext uri="{9D8B030D-6E8A-4147-A177-3AD203B41FA5}">
                      <a16:colId xmlns:a16="http://schemas.microsoft.com/office/drawing/2014/main" val="20004"/>
                    </a:ext>
                  </a:extLst>
                </a:gridCol>
              </a:tblGrid>
              <a:tr h="705500">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err="1">
                          <a:latin typeface="Times New Roman" panose="02020603050405020304" pitchFamily="18" charset="0"/>
                          <a:cs typeface="Times New Roman" panose="02020603050405020304" pitchFamily="18" charset="0"/>
                        </a:rPr>
                        <a:t>DictPrefix</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err="1">
                          <a:latin typeface="Times New Roman" panose="02020603050405020304" pitchFamily="18" charset="0"/>
                          <a:cs typeface="Times New Roman" panose="02020603050405020304" pitchFamily="18" charset="0"/>
                        </a:rPr>
                        <a:t>DictSuffix</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gridSpan="3">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Compatibility Tables</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95400">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proclitics + prefixes</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suffixes + enclitics</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Prefix=Stem</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Stem=Suffix</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400" u="none" strike="noStrike" cap="none" dirty="0">
                          <a:latin typeface="Times New Roman" panose="02020603050405020304" pitchFamily="18" charset="0"/>
                          <a:cs typeface="Times New Roman" panose="02020603050405020304" pitchFamily="18" charset="0"/>
                        </a:rPr>
                        <a:t>Prefix=Suffix</a:t>
                      </a:r>
                      <a:endParaRPr sz="20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r h="595400">
                <a:tc>
                  <a:txBody>
                    <a:bodyPr/>
                    <a:lstStyle/>
                    <a:p>
                      <a:pPr marL="0" marR="0" lvl="0" indent="0" algn="ctr" rtl="0">
                        <a:lnSpc>
                          <a:spcPct val="100000"/>
                        </a:lnSpc>
                        <a:spcBef>
                          <a:spcPts val="0"/>
                        </a:spcBef>
                        <a:spcAft>
                          <a:spcPts val="0"/>
                        </a:spcAft>
                        <a:buClr>
                          <a:schemeClr val="dk1"/>
                        </a:buClr>
                        <a:buSzPts val="2200"/>
                        <a:buFont typeface="Calibri"/>
                        <a:buNone/>
                      </a:pPr>
                      <a:r>
                        <a:rPr lang="en-US" sz="2200" u="none" strike="noStrike" cap="none" dirty="0">
                          <a:latin typeface="Times New Roman" panose="02020603050405020304" pitchFamily="18" charset="0"/>
                          <a:cs typeface="Times New Roman" panose="02020603050405020304" pitchFamily="18" charset="0"/>
                        </a:rPr>
                        <a:t>394</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200" u="none" strike="noStrike" cap="none">
                          <a:latin typeface="Times New Roman" panose="02020603050405020304" pitchFamily="18" charset="0"/>
                          <a:cs typeface="Times New Roman" panose="02020603050405020304" pitchFamily="18" charset="0"/>
                        </a:rPr>
                        <a:t>641</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200" u="none" strike="noStrike" cap="none">
                          <a:latin typeface="Times New Roman" panose="02020603050405020304" pitchFamily="18" charset="0"/>
                          <a:cs typeface="Times New Roman" panose="02020603050405020304" pitchFamily="18" charset="0"/>
                        </a:rPr>
                        <a:t>770</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200" u="none" strike="noStrike" cap="none">
                          <a:latin typeface="Times New Roman" panose="02020603050405020304" pitchFamily="18" charset="0"/>
                          <a:cs typeface="Times New Roman" panose="02020603050405020304" pitchFamily="18" charset="0"/>
                        </a:rPr>
                        <a:t>780</a:t>
                      </a:r>
                      <a:endParaRPr sz="1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chemeClr val="dk1"/>
                        </a:buClr>
                        <a:buSzPts val="2200"/>
                        <a:buFont typeface="Calibri"/>
                        <a:buNone/>
                      </a:pPr>
                      <a:r>
                        <a:rPr lang="en-US" sz="2200" u="none" strike="noStrike" cap="none" dirty="0">
                          <a:latin typeface="Times New Roman" panose="02020603050405020304" pitchFamily="18" charset="0"/>
                          <a:cs typeface="Times New Roman" panose="02020603050405020304" pitchFamily="18" charset="0"/>
                        </a:rPr>
                        <a:t>1067</a:t>
                      </a:r>
                      <a:endParaRPr sz="1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431" name="Google Shape;431;p28"/>
          <p:cNvSpPr/>
          <p:nvPr/>
        </p:nvSpPr>
        <p:spPr>
          <a:xfrm>
            <a:off x="11436063" y="6440786"/>
            <a:ext cx="720342"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16</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432" name="Google Shape;432;p28"/>
          <p:cNvGrpSpPr/>
          <p:nvPr/>
        </p:nvGrpSpPr>
        <p:grpSpPr>
          <a:xfrm>
            <a:off x="10692665" y="212660"/>
            <a:ext cx="1268167" cy="1075130"/>
            <a:chOff x="882812" y="2171870"/>
            <a:chExt cx="777155" cy="1063471"/>
          </a:xfrm>
        </p:grpSpPr>
        <p:sp>
          <p:nvSpPr>
            <p:cNvPr id="433" name="Google Shape;433;p28"/>
            <p:cNvSpPr/>
            <p:nvPr/>
          </p:nvSpPr>
          <p:spPr>
            <a:xfrm>
              <a:off x="882812" y="2930902"/>
              <a:ext cx="777155" cy="3044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400"/>
                <a:buFont typeface="Times New Roman"/>
                <a:buNone/>
              </a:pPr>
              <a:r>
                <a:rPr lang="en-US" sz="20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Darija LR</a:t>
              </a:r>
              <a:endParaRPr sz="20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434" name="Google Shape;434;p28" descr="Database"/>
            <p:cNvPicPr preferRelativeResize="0"/>
            <p:nvPr/>
          </p:nvPicPr>
          <p:blipFill rotWithShape="1">
            <a:blip r:embed="rId3">
              <a:alphaModFix/>
            </a:blip>
            <a:srcRect/>
            <a:stretch/>
          </p:blipFill>
          <p:spPr>
            <a:xfrm>
              <a:off x="969686" y="2171870"/>
              <a:ext cx="650509" cy="890241"/>
            </a:xfrm>
            <a:prstGeom prst="rect">
              <a:avLst/>
            </a:prstGeom>
            <a:noFill/>
            <a:ln>
              <a:noFill/>
            </a:ln>
          </p:spPr>
        </p:pic>
      </p:grpSp>
      <p:sp>
        <p:nvSpPr>
          <p:cNvPr id="10" name="Google Shape;306;p21">
            <a:extLst>
              <a:ext uri="{FF2B5EF4-FFF2-40B4-BE49-F238E27FC236}">
                <a16:creationId xmlns:a16="http://schemas.microsoft.com/office/drawing/2014/main" id="{54EAAFA5-27F0-40D3-915B-CDB47278C644}"/>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9"/>
          <p:cNvSpPr/>
          <p:nvPr/>
        </p:nvSpPr>
        <p:spPr>
          <a:xfrm>
            <a:off x="707319" y="3108252"/>
            <a:ext cx="7157587" cy="369332"/>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1800"/>
              <a:buFont typeface="Arial"/>
              <a:buNone/>
            </a:pPr>
            <a:endParaRPr sz="2000" b="0" i="0" u="none" strike="noStrike" cap="none">
              <a:solidFill>
                <a:schemeClr val="dk1"/>
              </a:solidFill>
              <a:latin typeface="Calibri"/>
              <a:ea typeface="Calibri"/>
              <a:cs typeface="Calibri"/>
              <a:sym typeface="Calibri"/>
            </a:endParaRPr>
          </a:p>
        </p:txBody>
      </p:sp>
      <p:sp>
        <p:nvSpPr>
          <p:cNvPr id="442" name="Google Shape;442;p29"/>
          <p:cNvSpPr/>
          <p:nvPr/>
        </p:nvSpPr>
        <p:spPr>
          <a:xfrm>
            <a:off x="567946" y="1043947"/>
            <a:ext cx="2701331"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Postprocessing</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43" name="Google Shape;443;p29"/>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a:solidFill>
                  <a:schemeClr val="dk1"/>
                </a:solidFill>
                <a:latin typeface="Calibri"/>
                <a:ea typeface="Calibri"/>
                <a:cs typeface="Calibri"/>
                <a:sym typeface="Calibri"/>
              </a:rPr>
              <a:t>17</a:t>
            </a:r>
            <a:endParaRPr sz="1400" b="0" i="0" u="none" strike="noStrike" cap="none">
              <a:solidFill>
                <a:srgbClr val="000000"/>
              </a:solidFill>
              <a:latin typeface="Arial"/>
              <a:ea typeface="Arial"/>
              <a:cs typeface="Arial"/>
              <a:sym typeface="Arial"/>
            </a:endParaRPr>
          </a:p>
        </p:txBody>
      </p:sp>
      <p:sp>
        <p:nvSpPr>
          <p:cNvPr id="444" name="Google Shape;444;p29"/>
          <p:cNvSpPr/>
          <p:nvPr/>
        </p:nvSpPr>
        <p:spPr>
          <a:xfrm>
            <a:off x="497608" y="2379099"/>
            <a:ext cx="11176941" cy="707886"/>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2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MSA Token Processing in Darija: </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Detecting Code-Mixing Tokens in DiMorph through Analysis of Clitics in Darija and Stem in MSA. </a:t>
            </a:r>
            <a:endParaRPr sz="2800" dirty="0">
              <a:latin typeface="Times New Roman" panose="02020603050405020304" pitchFamily="18" charset="0"/>
              <a:cs typeface="Times New Roman" panose="02020603050405020304" pitchFamily="18" charset="0"/>
            </a:endParaRPr>
          </a:p>
        </p:txBody>
      </p:sp>
      <p:grpSp>
        <p:nvGrpSpPr>
          <p:cNvPr id="445" name="Google Shape;445;p29"/>
          <p:cNvGrpSpPr/>
          <p:nvPr/>
        </p:nvGrpSpPr>
        <p:grpSpPr>
          <a:xfrm>
            <a:off x="10025830" y="552815"/>
            <a:ext cx="1980937" cy="1024796"/>
            <a:chOff x="9456707" y="1657891"/>
            <a:chExt cx="1928709" cy="1024796"/>
          </a:xfrm>
        </p:grpSpPr>
        <p:pic>
          <p:nvPicPr>
            <p:cNvPr id="446" name="Google Shape;446;p29" descr="Database"/>
            <p:cNvPicPr preferRelativeResize="0"/>
            <p:nvPr/>
          </p:nvPicPr>
          <p:blipFill rotWithShape="1">
            <a:blip r:embed="rId3">
              <a:alphaModFix/>
            </a:blip>
            <a:srcRect/>
            <a:stretch/>
          </p:blipFill>
          <p:spPr>
            <a:xfrm>
              <a:off x="9746329" y="1657891"/>
              <a:ext cx="850552" cy="827999"/>
            </a:xfrm>
            <a:prstGeom prst="rect">
              <a:avLst/>
            </a:prstGeom>
            <a:noFill/>
            <a:ln>
              <a:noFill/>
            </a:ln>
          </p:spPr>
        </p:pic>
        <p:sp>
          <p:nvSpPr>
            <p:cNvPr id="447" name="Google Shape;447;p29"/>
            <p:cNvSpPr/>
            <p:nvPr/>
          </p:nvSpPr>
          <p:spPr>
            <a:xfrm>
              <a:off x="9456707" y="2343703"/>
              <a:ext cx="1928709" cy="3389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Arial"/>
                  <a:ea typeface="Arial"/>
                  <a:cs typeface="Arial"/>
                  <a:sym typeface="Arial"/>
                </a:rPr>
                <a:t>MSA / Darija  LR</a:t>
              </a:r>
              <a:endParaRPr sz="1600" b="0" i="0" u="none" strike="noStrike" cap="none">
                <a:solidFill>
                  <a:schemeClr val="dk1"/>
                </a:solidFill>
                <a:latin typeface="Arial"/>
                <a:ea typeface="Arial"/>
                <a:cs typeface="Arial"/>
                <a:sym typeface="Arial"/>
              </a:endParaRPr>
            </a:p>
          </p:txBody>
        </p:sp>
      </p:grpSp>
      <p:sp>
        <p:nvSpPr>
          <p:cNvPr id="448" name="Google Shape;448;p29"/>
          <p:cNvSpPr/>
          <p:nvPr/>
        </p:nvSpPr>
        <p:spPr>
          <a:xfrm>
            <a:off x="1384991" y="4066495"/>
            <a:ext cx="152903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a:solidFill>
                  <a:srgbClr val="000000"/>
                </a:solidFill>
                <a:latin typeface="Times New Roman" panose="02020603050405020304" pitchFamily="18" charset="0"/>
                <a:ea typeface="Calibri"/>
                <a:cs typeface="Times New Roman" panose="02020603050405020304" pitchFamily="18" charset="0"/>
                <a:sym typeface="Calibri"/>
              </a:rPr>
              <a:t>كيستفزها</a:t>
            </a:r>
            <a:endParaRPr sz="3200">
              <a:latin typeface="Times New Roman" panose="02020603050405020304" pitchFamily="18" charset="0"/>
              <a:cs typeface="Times New Roman" panose="02020603050405020304" pitchFamily="18" charset="0"/>
            </a:endParaRPr>
          </a:p>
        </p:txBody>
      </p:sp>
      <p:sp>
        <p:nvSpPr>
          <p:cNvPr id="449" name="Google Shape;449;p29"/>
          <p:cNvSpPr/>
          <p:nvPr/>
        </p:nvSpPr>
        <p:spPr>
          <a:xfrm>
            <a:off x="497607" y="3256261"/>
            <a:ext cx="2771669" cy="6322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For example:</a:t>
            </a:r>
            <a:endParaRPr sz="2800" dirty="0">
              <a:latin typeface="Times New Roman" panose="02020603050405020304" pitchFamily="18" charset="0"/>
              <a:cs typeface="Times New Roman" panose="02020603050405020304" pitchFamily="18" charset="0"/>
            </a:endParaRPr>
          </a:p>
        </p:txBody>
      </p:sp>
      <p:sp>
        <p:nvSpPr>
          <p:cNvPr id="450" name="Google Shape;450;p29"/>
          <p:cNvSpPr/>
          <p:nvPr/>
        </p:nvSpPr>
        <p:spPr>
          <a:xfrm>
            <a:off x="2753695" y="4066495"/>
            <a:ext cx="7030385" cy="63221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32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t>
            </a:r>
            <a:r>
              <a:rPr lang="en-US" sz="3200" b="0" i="0" u="none" strike="noStrike" cap="none" dirty="0" err="1">
                <a:solidFill>
                  <a:srgbClr val="000000"/>
                </a:solidFill>
                <a:latin typeface="Times New Roman" panose="02020603050405020304" pitchFamily="18" charset="0"/>
                <a:ea typeface="Calibri"/>
                <a:cs typeface="Times New Roman" panose="02020603050405020304" pitchFamily="18" charset="0"/>
                <a:sym typeface="Calibri"/>
              </a:rPr>
              <a:t>kayastafazzha</a:t>
            </a:r>
            <a:r>
              <a:rPr lang="en-US" sz="32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“He is provoking her”</a:t>
            </a:r>
            <a:endParaRPr sz="32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p:txBody>
      </p:sp>
      <p:sp>
        <p:nvSpPr>
          <p:cNvPr id="13" name="Google Shape;306;p21">
            <a:extLst>
              <a:ext uri="{FF2B5EF4-FFF2-40B4-BE49-F238E27FC236}">
                <a16:creationId xmlns:a16="http://schemas.microsoft.com/office/drawing/2014/main" id="{F2F95018-B8C4-41E7-B6F1-6FA07B017D6C}"/>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49"/>
                                        </p:tgtEl>
                                        <p:attrNameLst>
                                          <p:attrName>style.visibility</p:attrName>
                                        </p:attrNameLst>
                                      </p:cBhvr>
                                      <p:to>
                                        <p:strVal val="visible"/>
                                      </p:to>
                                    </p:set>
                                    <p:animEffect transition="in" filter="fade">
                                      <p:cBhvr>
                                        <p:cTn id="11" dur="500"/>
                                        <p:tgtEl>
                                          <p:spTgt spid="449"/>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448"/>
                                        </p:tgtEl>
                                        <p:attrNameLst>
                                          <p:attrName>style.visibility</p:attrName>
                                        </p:attrNameLst>
                                      </p:cBhvr>
                                      <p:to>
                                        <p:strVal val="visible"/>
                                      </p:to>
                                    </p:set>
                                    <p:animEffect transition="in" filter="fade">
                                      <p:cBhvr>
                                        <p:cTn id="14" dur="500"/>
                                        <p:tgtEl>
                                          <p:spTgt spid="44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50"/>
                                        </p:tgtEl>
                                        <p:attrNameLst>
                                          <p:attrName>style.visibility</p:attrName>
                                        </p:attrNameLst>
                                      </p:cBhvr>
                                      <p:to>
                                        <p:strVal val="visible"/>
                                      </p:to>
                                    </p:set>
                                    <p:animEffect transition="in" filter="fade">
                                      <p:cBhvr>
                                        <p:cTn id="17" dur="500"/>
                                        <p:tgtEl>
                                          <p:spTgt spid="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 grpId="0"/>
      <p:bldP spid="448" grpId="0"/>
      <p:bldP spid="449" grpId="0"/>
      <p:bldP spid="4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5"/>
        <p:cNvGrpSpPr/>
        <p:nvPr/>
      </p:nvGrpSpPr>
      <p:grpSpPr>
        <a:xfrm>
          <a:off x="0" y="0"/>
          <a:ext cx="0" cy="0"/>
          <a:chOff x="0" y="0"/>
          <a:chExt cx="0" cy="0"/>
        </a:xfrm>
      </p:grpSpPr>
      <p:sp>
        <p:nvSpPr>
          <p:cNvPr id="457" name="Google Shape;457;p30"/>
          <p:cNvSpPr/>
          <p:nvPr/>
        </p:nvSpPr>
        <p:spPr>
          <a:xfrm>
            <a:off x="11456795" y="6224886"/>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mj-cs"/>
                <a:sym typeface="Calibri"/>
              </a:rPr>
              <a:t>18</a:t>
            </a:r>
            <a:endParaRPr sz="2800" b="0" i="0" u="none" strike="noStrike" cap="none">
              <a:solidFill>
                <a:schemeClr val="dk1"/>
              </a:solidFill>
              <a:latin typeface="Times New Roman" panose="02020603050405020304" pitchFamily="18" charset="0"/>
              <a:ea typeface="Calibri"/>
              <a:cs typeface="+mj-cs"/>
              <a:sym typeface="Calibri"/>
            </a:endParaRPr>
          </a:p>
        </p:txBody>
      </p:sp>
      <p:sp>
        <p:nvSpPr>
          <p:cNvPr id="462" name="Google Shape;462;p30"/>
          <p:cNvSpPr/>
          <p:nvPr/>
        </p:nvSpPr>
        <p:spPr>
          <a:xfrm>
            <a:off x="567945" y="1762454"/>
            <a:ext cx="10888849" cy="146080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800" b="1" i="0" u="none" strike="noStrike" cap="none" dirty="0">
                <a:solidFill>
                  <a:schemeClr val="dk1"/>
                </a:solidFill>
                <a:latin typeface="Times New Roman" panose="02020603050405020304" pitchFamily="18" charset="0"/>
                <a:ea typeface="Times New Roman"/>
                <a:cs typeface="+mj-cs"/>
                <a:sym typeface="Times New Roman"/>
              </a:rPr>
              <a:t>Orthographic Variation</a:t>
            </a:r>
            <a:endParaRPr sz="2800" b="1" i="0" u="none" strike="noStrike" cap="none" dirty="0">
              <a:solidFill>
                <a:schemeClr val="dk1"/>
              </a:solidFill>
              <a:latin typeface="Times New Roman" panose="02020603050405020304" pitchFamily="18" charset="0"/>
              <a:ea typeface="Calibri"/>
              <a:cs typeface="+mj-cs"/>
              <a:sym typeface="Calibri"/>
            </a:endParaRPr>
          </a:p>
          <a:p>
            <a:pPr marL="342900" marR="0" lvl="0" indent="-342900" algn="l"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mj-cs"/>
                <a:sym typeface="Calibri"/>
              </a:rPr>
              <a:t>Standardize written forms according to orthographic rules, ensuring that spelling variations are unified into a single, consistent form.</a:t>
            </a:r>
            <a:endParaRPr sz="2800" b="0" i="0" u="none" strike="noStrike" cap="none" dirty="0">
              <a:solidFill>
                <a:srgbClr val="000000"/>
              </a:solidFill>
              <a:latin typeface="Times New Roman" panose="02020603050405020304" pitchFamily="18" charset="0"/>
              <a:cs typeface="+mj-cs"/>
              <a:sym typeface="Arial"/>
            </a:endParaRPr>
          </a:p>
        </p:txBody>
      </p:sp>
      <p:graphicFrame>
        <p:nvGraphicFramePr>
          <p:cNvPr id="2" name="Table 1">
            <a:extLst>
              <a:ext uri="{FF2B5EF4-FFF2-40B4-BE49-F238E27FC236}">
                <a16:creationId xmlns:a16="http://schemas.microsoft.com/office/drawing/2014/main" id="{709F79D9-E241-4BD0-963B-621F648E8543}"/>
              </a:ext>
            </a:extLst>
          </p:cNvPr>
          <p:cNvGraphicFramePr>
            <a:graphicFrameLocks noGrp="1"/>
          </p:cNvGraphicFramePr>
          <p:nvPr>
            <p:extLst>
              <p:ext uri="{D42A27DB-BD31-4B8C-83A1-F6EECF244321}">
                <p14:modId xmlns:p14="http://schemas.microsoft.com/office/powerpoint/2010/main" val="3410497776"/>
              </p:ext>
            </p:extLst>
          </p:nvPr>
        </p:nvGraphicFramePr>
        <p:xfrm>
          <a:off x="989977" y="3290440"/>
          <a:ext cx="9908395" cy="3200400"/>
        </p:xfrm>
        <a:graphic>
          <a:graphicData uri="http://schemas.openxmlformats.org/drawingml/2006/table">
            <a:tbl>
              <a:tblPr>
                <a:tableStyleId>{22838BEF-8BB2-4498-84A7-C5851F593DF1}</a:tableStyleId>
              </a:tblPr>
              <a:tblGrid>
                <a:gridCol w="3465065">
                  <a:extLst>
                    <a:ext uri="{9D8B030D-6E8A-4147-A177-3AD203B41FA5}">
                      <a16:colId xmlns:a16="http://schemas.microsoft.com/office/drawing/2014/main" val="275200070"/>
                    </a:ext>
                  </a:extLst>
                </a:gridCol>
                <a:gridCol w="3742070">
                  <a:extLst>
                    <a:ext uri="{9D8B030D-6E8A-4147-A177-3AD203B41FA5}">
                      <a16:colId xmlns:a16="http://schemas.microsoft.com/office/drawing/2014/main" val="3134137953"/>
                    </a:ext>
                  </a:extLst>
                </a:gridCol>
                <a:gridCol w="2701260">
                  <a:extLst>
                    <a:ext uri="{9D8B030D-6E8A-4147-A177-3AD203B41FA5}">
                      <a16:colId xmlns:a16="http://schemas.microsoft.com/office/drawing/2014/main" val="322985156"/>
                    </a:ext>
                  </a:extLst>
                </a:gridCol>
              </a:tblGrid>
              <a:tr h="0">
                <a:tc>
                  <a:txBody>
                    <a:bodyPr/>
                    <a:lstStyle/>
                    <a:p>
                      <a:r>
                        <a:rPr lang="en-US" sz="2400" b="1" dirty="0">
                          <a:latin typeface="Times New Roman" panose="02020603050405020304" pitchFamily="18" charset="0"/>
                          <a:cs typeface="Times New Roman" panose="02020603050405020304" pitchFamily="18" charset="0"/>
                        </a:rPr>
                        <a:t>Type</a:t>
                      </a:r>
                    </a:p>
                  </a:txBody>
                  <a:tcPr anchor="ctr"/>
                </a:tc>
                <a:tc>
                  <a:txBody>
                    <a:bodyPr/>
                    <a:lstStyle/>
                    <a:p>
                      <a:pPr algn="ctr"/>
                      <a:r>
                        <a:rPr lang="en-US" sz="2400" b="1" dirty="0">
                          <a:latin typeface="Times New Roman" panose="02020603050405020304" pitchFamily="18" charset="0"/>
                          <a:cs typeface="Times New Roman" panose="02020603050405020304" pitchFamily="18" charset="0"/>
                        </a:rPr>
                        <a:t>Variation</a:t>
                      </a:r>
                    </a:p>
                  </a:txBody>
                  <a:tcPr anchor="ctr"/>
                </a:tc>
                <a:tc>
                  <a:txBody>
                    <a:bodyPr/>
                    <a:lstStyle/>
                    <a:p>
                      <a:pPr algn="ctr"/>
                      <a:r>
                        <a:rPr lang="en-US" sz="2400" b="1" dirty="0">
                          <a:latin typeface="Times New Roman" panose="02020603050405020304" pitchFamily="18" charset="0"/>
                          <a:cs typeface="Times New Roman" panose="02020603050405020304" pitchFamily="18" charset="0"/>
                        </a:rPr>
                        <a:t>Example</a:t>
                      </a:r>
                    </a:p>
                  </a:txBody>
                  <a:tcPr anchor="ctr"/>
                </a:tc>
                <a:extLst>
                  <a:ext uri="{0D108BD9-81ED-4DB2-BD59-A6C34878D82A}">
                    <a16:rowId xmlns:a16="http://schemas.microsoft.com/office/drawing/2014/main" val="94619126"/>
                  </a:ext>
                </a:extLst>
              </a:tr>
              <a:tr h="0">
                <a:tc>
                  <a:txBody>
                    <a:bodyPr/>
                    <a:lstStyle/>
                    <a:p>
                      <a:r>
                        <a:rPr lang="en-US" sz="2400" b="1" dirty="0">
                          <a:latin typeface="Times New Roman" panose="02020603050405020304" pitchFamily="18" charset="0"/>
                          <a:cs typeface="Times New Roman" panose="02020603050405020304" pitchFamily="18" charset="0"/>
                        </a:rPr>
                        <a:t>Hamza Normalization</a:t>
                      </a:r>
                    </a:p>
                  </a:txBody>
                  <a:tcPr anchor="ctr"/>
                </a:tc>
                <a:tc>
                  <a:txBody>
                    <a:bodyPr/>
                    <a:lstStyle/>
                    <a:p>
                      <a:pPr algn="ctr" rtl="1"/>
                      <a:r>
                        <a:rPr lang="ar-DZ" sz="2400" dirty="0">
                          <a:cs typeface="+mj-cs"/>
                        </a:rPr>
                        <a:t>ء, أ, ئ, إ, ؤ </a:t>
                      </a:r>
                      <a:r>
                        <a:rPr lang="en-US" sz="2400" dirty="0">
                          <a:cs typeface="+mj-cs"/>
                        </a:rPr>
                        <a:t>  </a:t>
                      </a:r>
                      <a:r>
                        <a:rPr lang="ar-DZ" sz="2400" dirty="0">
                          <a:cs typeface="+mj-cs"/>
                        </a:rPr>
                        <a:t>→ </a:t>
                      </a:r>
                      <a:r>
                        <a:rPr lang="en-US" sz="2400" dirty="0">
                          <a:latin typeface="Times New Roman" panose="02020603050405020304" pitchFamily="18" charset="0"/>
                          <a:cs typeface="Times New Roman" panose="02020603050405020304" pitchFamily="18" charset="0"/>
                        </a:rPr>
                        <a:t>unified form</a:t>
                      </a:r>
                    </a:p>
                  </a:txBody>
                  <a:tcPr anchor="ctr"/>
                </a:tc>
                <a:tc>
                  <a:txBody>
                    <a:bodyPr/>
                    <a:lstStyle/>
                    <a:p>
                      <a:pPr algn="ctr" rtl="1"/>
                      <a:r>
                        <a:rPr lang="ar-DZ" sz="2400" dirty="0">
                          <a:cs typeface="+mj-cs"/>
                        </a:rPr>
                        <a:t>سأل</a:t>
                      </a:r>
                      <a:r>
                        <a:rPr lang="en-US" sz="2400" dirty="0">
                          <a:cs typeface="+mj-cs"/>
                        </a:rPr>
                        <a:t> </a:t>
                      </a:r>
                      <a:r>
                        <a:rPr lang="ar-DZ" sz="2400" dirty="0">
                          <a:cs typeface="+mj-cs"/>
                        </a:rPr>
                        <a:t>→</a:t>
                      </a:r>
                      <a:r>
                        <a:rPr lang="en-US" sz="2400" dirty="0">
                          <a:cs typeface="+mj-cs"/>
                        </a:rPr>
                        <a:t> </a:t>
                      </a:r>
                      <a:r>
                        <a:rPr lang="ar-DZ" sz="2400" dirty="0">
                          <a:cs typeface="+mj-cs"/>
                        </a:rPr>
                        <a:t>سءل, سال</a:t>
                      </a:r>
                    </a:p>
                  </a:txBody>
                  <a:tcPr anchor="ctr"/>
                </a:tc>
                <a:extLst>
                  <a:ext uri="{0D108BD9-81ED-4DB2-BD59-A6C34878D82A}">
                    <a16:rowId xmlns:a16="http://schemas.microsoft.com/office/drawing/2014/main" val="1915773933"/>
                  </a:ext>
                </a:extLst>
              </a:tr>
              <a:tr h="0">
                <a:tc rowSpan="3">
                  <a:txBody>
                    <a:bodyPr/>
                    <a:lstStyle/>
                    <a:p>
                      <a:r>
                        <a:rPr lang="en-US" sz="2400" b="1" dirty="0">
                          <a:latin typeface="Times New Roman" panose="02020603050405020304" pitchFamily="18" charset="0"/>
                          <a:cs typeface="Times New Roman" panose="02020603050405020304" pitchFamily="18" charset="0"/>
                        </a:rPr>
                        <a:t>Phonological Shifts</a:t>
                      </a:r>
                    </a:p>
                  </a:txBody>
                  <a:tcPr anchor="ctr"/>
                </a:tc>
                <a:tc>
                  <a:txBody>
                    <a:bodyPr/>
                    <a:lstStyle/>
                    <a:p>
                      <a:pPr algn="ctr" rtl="1"/>
                      <a:r>
                        <a:rPr lang="ar-DZ" sz="2400" dirty="0">
                          <a:cs typeface="+mj-cs"/>
                        </a:rPr>
                        <a:t>ث → ت</a:t>
                      </a:r>
                      <a:r>
                        <a:rPr lang="en-US" sz="2400" dirty="0">
                          <a:cs typeface="+mj-cs"/>
                        </a:rPr>
                        <a:t> </a:t>
                      </a:r>
                      <a:endParaRPr lang="ar-DZ" sz="2400" dirty="0">
                        <a:cs typeface="+mj-cs"/>
                      </a:endParaRPr>
                    </a:p>
                  </a:txBody>
                  <a:tcPr anchor="ctr"/>
                </a:tc>
                <a:tc>
                  <a:txBody>
                    <a:bodyPr/>
                    <a:lstStyle/>
                    <a:p>
                      <a:pPr algn="ctr" rtl="1"/>
                      <a:r>
                        <a:rPr lang="ar-DZ" sz="2400" dirty="0">
                          <a:cs typeface="+mj-cs"/>
                        </a:rPr>
                        <a:t>ثلاثة</a:t>
                      </a:r>
                      <a:r>
                        <a:rPr lang="en-US" sz="2400" dirty="0">
                          <a:cs typeface="+mj-cs"/>
                        </a:rPr>
                        <a:t>  </a:t>
                      </a:r>
                      <a:r>
                        <a:rPr lang="ar-DZ" sz="2400" dirty="0">
                          <a:cs typeface="+mj-cs"/>
                        </a:rPr>
                        <a:t>→</a:t>
                      </a:r>
                      <a:r>
                        <a:rPr lang="en-US" sz="2400" dirty="0">
                          <a:cs typeface="+mj-cs"/>
                        </a:rPr>
                        <a:t> </a:t>
                      </a:r>
                      <a:r>
                        <a:rPr lang="ar-DZ" sz="2400" dirty="0">
                          <a:cs typeface="+mj-cs"/>
                        </a:rPr>
                        <a:t>تلاتة</a:t>
                      </a:r>
                    </a:p>
                  </a:txBody>
                  <a:tcPr anchor="ctr"/>
                </a:tc>
                <a:extLst>
                  <a:ext uri="{0D108BD9-81ED-4DB2-BD59-A6C34878D82A}">
                    <a16:rowId xmlns:a16="http://schemas.microsoft.com/office/drawing/2014/main" val="2727886406"/>
                  </a:ext>
                </a:extLst>
              </a:tr>
              <a:tr h="0">
                <a:tc vMerge="1">
                  <a:txBody>
                    <a:bodyPr/>
                    <a:lstStyle/>
                    <a:p>
                      <a:endParaRPr lang="en-US"/>
                    </a:p>
                  </a:txBody>
                  <a:tcPr anchor="ctr"/>
                </a:tc>
                <a:tc>
                  <a:txBody>
                    <a:bodyPr/>
                    <a:lstStyle/>
                    <a:p>
                      <a:pPr algn="ctr" rtl="1"/>
                      <a:r>
                        <a:rPr lang="ar-DZ" sz="2400" dirty="0">
                          <a:cs typeface="+mj-cs"/>
                        </a:rPr>
                        <a:t>ذ → د</a:t>
                      </a:r>
                    </a:p>
                  </a:txBody>
                  <a:tcPr anchor="ctr"/>
                </a:tc>
                <a:tc>
                  <a:txBody>
                    <a:bodyPr/>
                    <a:lstStyle/>
                    <a:p>
                      <a:pPr algn="ctr" rtl="1"/>
                      <a:r>
                        <a:rPr lang="ar-DZ" sz="2400" dirty="0">
                          <a:cs typeface="+mj-cs"/>
                        </a:rPr>
                        <a:t>ذهب → دهب</a:t>
                      </a:r>
                    </a:p>
                  </a:txBody>
                  <a:tcPr anchor="ctr"/>
                </a:tc>
                <a:extLst>
                  <a:ext uri="{0D108BD9-81ED-4DB2-BD59-A6C34878D82A}">
                    <a16:rowId xmlns:a16="http://schemas.microsoft.com/office/drawing/2014/main" val="897212886"/>
                  </a:ext>
                </a:extLst>
              </a:tr>
              <a:tr h="0">
                <a:tc vMerge="1">
                  <a:txBody>
                    <a:bodyPr/>
                    <a:lstStyle/>
                    <a:p>
                      <a:endParaRPr lang="en-US" dirty="0"/>
                    </a:p>
                  </a:txBody>
                  <a:tcPr anchor="ctr"/>
                </a:tc>
                <a:tc>
                  <a:txBody>
                    <a:bodyPr/>
                    <a:lstStyle/>
                    <a:p>
                      <a:pPr algn="ctr" rtl="1"/>
                      <a:r>
                        <a:rPr lang="ar-DZ" sz="2400" dirty="0">
                          <a:cs typeface="+mj-cs"/>
                        </a:rPr>
                        <a:t>ظ → ض</a:t>
                      </a:r>
                    </a:p>
                  </a:txBody>
                  <a:tcPr anchor="ctr"/>
                </a:tc>
                <a:tc>
                  <a:txBody>
                    <a:bodyPr/>
                    <a:lstStyle/>
                    <a:p>
                      <a:pPr algn="ctr" rtl="1"/>
                      <a:r>
                        <a:rPr lang="ar-DZ" sz="2400" dirty="0">
                          <a:cs typeface="+mj-cs"/>
                        </a:rPr>
                        <a:t>ظلام → ضلام</a:t>
                      </a:r>
                    </a:p>
                  </a:txBody>
                  <a:tcPr anchor="ctr"/>
                </a:tc>
                <a:extLst>
                  <a:ext uri="{0D108BD9-81ED-4DB2-BD59-A6C34878D82A}">
                    <a16:rowId xmlns:a16="http://schemas.microsoft.com/office/drawing/2014/main" val="1480405391"/>
                  </a:ext>
                </a:extLst>
              </a:tr>
              <a:tr h="0">
                <a:tc rowSpan="2">
                  <a:txBody>
                    <a:bodyPr/>
                    <a:lstStyle/>
                    <a:p>
                      <a:r>
                        <a:rPr lang="en-US" sz="2400" b="1" dirty="0">
                          <a:latin typeface="Times New Roman" panose="02020603050405020304" pitchFamily="18" charset="0"/>
                          <a:cs typeface="Times New Roman" panose="02020603050405020304" pitchFamily="18" charset="0"/>
                        </a:rPr>
                        <a:t>Word-Final Changes</a:t>
                      </a:r>
                    </a:p>
                  </a:txBody>
                  <a:tcPr anchor="ctr"/>
                </a:tc>
                <a:tc>
                  <a:txBody>
                    <a:bodyPr/>
                    <a:lstStyle/>
                    <a:p>
                      <a:pPr algn="ctr" rtl="1"/>
                      <a:r>
                        <a:rPr lang="ar-DZ" sz="2400">
                          <a:cs typeface="+mj-cs"/>
                        </a:rPr>
                        <a:t>و → ه</a:t>
                      </a:r>
                    </a:p>
                  </a:txBody>
                  <a:tcPr anchor="ctr"/>
                </a:tc>
                <a:tc>
                  <a:txBody>
                    <a:bodyPr/>
                    <a:lstStyle/>
                    <a:p>
                      <a:pPr algn="ctr" rtl="1"/>
                      <a:r>
                        <a:rPr lang="ar-DZ" sz="2400" dirty="0">
                          <a:cs typeface="+mj-cs"/>
                        </a:rPr>
                        <a:t>عنده → عندو</a:t>
                      </a:r>
                    </a:p>
                  </a:txBody>
                  <a:tcPr anchor="ctr"/>
                </a:tc>
                <a:extLst>
                  <a:ext uri="{0D108BD9-81ED-4DB2-BD59-A6C34878D82A}">
                    <a16:rowId xmlns:a16="http://schemas.microsoft.com/office/drawing/2014/main" val="1202968357"/>
                  </a:ext>
                </a:extLst>
              </a:tr>
              <a:tr h="0">
                <a:tc vMerge="1">
                  <a:txBody>
                    <a:bodyPr/>
                    <a:lstStyle/>
                    <a:p>
                      <a:endParaRPr lang="en-US" dirty="0"/>
                    </a:p>
                  </a:txBody>
                  <a:tcPr anchor="ctr"/>
                </a:tc>
                <a:tc>
                  <a:txBody>
                    <a:bodyPr/>
                    <a:lstStyle/>
                    <a:p>
                      <a:pPr algn="ctr" rtl="1"/>
                      <a:r>
                        <a:rPr lang="ar-DZ" sz="2400" dirty="0">
                          <a:cs typeface="+mj-cs"/>
                        </a:rPr>
                        <a:t>ة → ا</a:t>
                      </a:r>
                    </a:p>
                  </a:txBody>
                  <a:tcPr anchor="ctr"/>
                </a:tc>
                <a:tc>
                  <a:txBody>
                    <a:bodyPr/>
                    <a:lstStyle/>
                    <a:p>
                      <a:pPr algn="ctr" rtl="1"/>
                      <a:r>
                        <a:rPr lang="ar-DZ" sz="2400" dirty="0">
                          <a:cs typeface="+mj-cs"/>
                        </a:rPr>
                        <a:t>ركبة → ركبا</a:t>
                      </a:r>
                    </a:p>
                  </a:txBody>
                  <a:tcPr anchor="ctr"/>
                </a:tc>
                <a:extLst>
                  <a:ext uri="{0D108BD9-81ED-4DB2-BD59-A6C34878D82A}">
                    <a16:rowId xmlns:a16="http://schemas.microsoft.com/office/drawing/2014/main" val="950084571"/>
                  </a:ext>
                </a:extLst>
              </a:tr>
            </a:tbl>
          </a:graphicData>
        </a:graphic>
      </p:graphicFrame>
      <p:sp>
        <p:nvSpPr>
          <p:cNvPr id="7" name="Google Shape;306;p21">
            <a:extLst>
              <a:ext uri="{FF2B5EF4-FFF2-40B4-BE49-F238E27FC236}">
                <a16:creationId xmlns:a16="http://schemas.microsoft.com/office/drawing/2014/main" id="{2EE773A0-F038-4358-B304-20F5C73E83AE}"/>
              </a:ext>
            </a:extLst>
          </p:cNvPr>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8" name="Google Shape;442;p29">
            <a:extLst>
              <a:ext uri="{FF2B5EF4-FFF2-40B4-BE49-F238E27FC236}">
                <a16:creationId xmlns:a16="http://schemas.microsoft.com/office/drawing/2014/main" id="{90929A25-AC64-4C19-B6E5-D493517B5D85}"/>
              </a:ext>
            </a:extLst>
          </p:cNvPr>
          <p:cNvSpPr/>
          <p:nvPr/>
        </p:nvSpPr>
        <p:spPr>
          <a:xfrm>
            <a:off x="567946" y="1043947"/>
            <a:ext cx="2701331"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Postprocessing</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62"/>
                                        </p:tgtEl>
                                        <p:attrNameLst>
                                          <p:attrName>style.visibility</p:attrName>
                                        </p:attrNameLst>
                                      </p:cBhvr>
                                      <p:to>
                                        <p:strVal val="visible"/>
                                      </p:to>
                                    </p:set>
                                    <p:animEffect transition="in" filter="fade">
                                      <p:cBhvr>
                                        <p:cTn id="7" dur="500"/>
                                        <p:tgtEl>
                                          <p:spTgt spid="4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31"/>
          <p:cNvSpPr/>
          <p:nvPr/>
        </p:nvSpPr>
        <p:spPr>
          <a:xfrm>
            <a:off x="11435530" y="6235519"/>
            <a:ext cx="626384"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19</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469" name="Google Shape;469;p31"/>
          <p:cNvGraphicFramePr/>
          <p:nvPr>
            <p:extLst>
              <p:ext uri="{D42A27DB-BD31-4B8C-83A1-F6EECF244321}">
                <p14:modId xmlns:p14="http://schemas.microsoft.com/office/powerpoint/2010/main" val="4065511774"/>
              </p:ext>
            </p:extLst>
          </p:nvPr>
        </p:nvGraphicFramePr>
        <p:xfrm>
          <a:off x="546681" y="4051056"/>
          <a:ext cx="11364237" cy="2022000"/>
        </p:xfrm>
        <a:graphic>
          <a:graphicData uri="http://schemas.openxmlformats.org/drawingml/2006/table">
            <a:tbl>
              <a:tblPr firstRow="1" bandRow="1">
                <a:noFill/>
                <a:tableStyleId>{430F33D5-3D3F-4FC1-B626-268A267514FB}</a:tableStyleId>
              </a:tblPr>
              <a:tblGrid>
                <a:gridCol w="5871599">
                  <a:extLst>
                    <a:ext uri="{9D8B030D-6E8A-4147-A177-3AD203B41FA5}">
                      <a16:colId xmlns:a16="http://schemas.microsoft.com/office/drawing/2014/main" val="20000"/>
                    </a:ext>
                  </a:extLst>
                </a:gridCol>
                <a:gridCol w="1836602">
                  <a:extLst>
                    <a:ext uri="{9D8B030D-6E8A-4147-A177-3AD203B41FA5}">
                      <a16:colId xmlns:a16="http://schemas.microsoft.com/office/drawing/2014/main" val="20001"/>
                    </a:ext>
                  </a:extLst>
                </a:gridCol>
                <a:gridCol w="1726486">
                  <a:extLst>
                    <a:ext uri="{9D8B030D-6E8A-4147-A177-3AD203B41FA5}">
                      <a16:colId xmlns:a16="http://schemas.microsoft.com/office/drawing/2014/main" val="20002"/>
                    </a:ext>
                  </a:extLst>
                </a:gridCol>
                <a:gridCol w="1929550">
                  <a:extLst>
                    <a:ext uri="{9D8B030D-6E8A-4147-A177-3AD203B41FA5}">
                      <a16:colId xmlns:a16="http://schemas.microsoft.com/office/drawing/2014/main" val="20003"/>
                    </a:ext>
                  </a:extLst>
                </a:gridCol>
              </a:tblGrid>
              <a:tr h="1011000">
                <a:tc>
                  <a:txBody>
                    <a:bodyPr/>
                    <a:lstStyle/>
                    <a:p>
                      <a:pPr marL="0" marR="0" lvl="0" indent="0" algn="ctr" rtl="0">
                        <a:lnSpc>
                          <a:spcPct val="100000"/>
                        </a:lnSpc>
                        <a:spcBef>
                          <a:spcPts val="0"/>
                        </a:spcBef>
                        <a:spcAft>
                          <a:spcPts val="0"/>
                        </a:spcAft>
                        <a:buClr>
                          <a:srgbClr val="000000"/>
                        </a:buClr>
                        <a:buSzPts val="2000"/>
                        <a:buFont typeface="Arial"/>
                        <a:buNone/>
                      </a:pP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latin typeface="Times New Roman" panose="02020603050405020304" pitchFamily="18" charset="0"/>
                          <a:cs typeface="Times New Roman" panose="02020603050405020304" pitchFamily="18" charset="0"/>
                        </a:rPr>
                        <a:t>Total Tokens</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latin typeface="Times New Roman" panose="02020603050405020304" pitchFamily="18" charset="0"/>
                          <a:cs typeface="Times New Roman" panose="02020603050405020304" pitchFamily="18" charset="0"/>
                        </a:rPr>
                        <a:t>INV rate</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latin typeface="Times New Roman" panose="02020603050405020304" pitchFamily="18" charset="0"/>
                          <a:cs typeface="Times New Roman" panose="02020603050405020304" pitchFamily="18" charset="0"/>
                        </a:rPr>
                        <a:t>OOV rate</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0"/>
                  </a:ext>
                </a:extLst>
              </a:tr>
              <a:tr h="1011000">
                <a:tc>
                  <a:txBody>
                    <a:bodyPr/>
                    <a:lstStyle/>
                    <a:p>
                      <a:pPr marL="0" marR="0" lvl="0" indent="0" algn="l" rtl="0">
                        <a:lnSpc>
                          <a:spcPct val="100000"/>
                        </a:lnSpc>
                        <a:spcBef>
                          <a:spcPts val="0"/>
                        </a:spcBef>
                        <a:spcAft>
                          <a:spcPts val="0"/>
                        </a:spcAft>
                        <a:buClr>
                          <a:srgbClr val="000000"/>
                        </a:buClr>
                        <a:buSzPts val="2000"/>
                        <a:buFont typeface="Arial"/>
                        <a:buNone/>
                      </a:pPr>
                      <a:r>
                        <a:rPr lang="en-US" sz="2800" u="none" strike="noStrike" cap="none" dirty="0" err="1">
                          <a:latin typeface="Times New Roman" panose="02020603050405020304" pitchFamily="18" charset="0"/>
                          <a:cs typeface="Times New Roman" panose="02020603050405020304" pitchFamily="18" charset="0"/>
                        </a:rPr>
                        <a:t>DiMorph</a:t>
                      </a:r>
                      <a:r>
                        <a:rPr lang="en-US" sz="2800" u="none" strike="noStrike" cap="none" dirty="0">
                          <a:latin typeface="Times New Roman" panose="02020603050405020304" pitchFamily="18" charset="0"/>
                          <a:cs typeface="Times New Roman" panose="02020603050405020304" pitchFamily="18" charset="0"/>
                        </a:rPr>
                        <a:t> with Preprocessing and Postprocessing</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a:latin typeface="Times New Roman" panose="02020603050405020304" pitchFamily="18" charset="0"/>
                          <a:cs typeface="Times New Roman" panose="02020603050405020304" pitchFamily="18" charset="0"/>
                        </a:rPr>
                        <a:t>11 085</a:t>
                      </a:r>
                      <a:endParaRPr sz="2800" u="none" strike="noStrike" cap="none">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b="1" u="none" strike="noStrike" cap="none" dirty="0">
                          <a:latin typeface="Times New Roman" panose="02020603050405020304" pitchFamily="18" charset="0"/>
                          <a:cs typeface="Times New Roman" panose="02020603050405020304" pitchFamily="18" charset="0"/>
                        </a:rPr>
                        <a:t>97.84%</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800" u="none" strike="noStrike" cap="none" dirty="0">
                          <a:latin typeface="Times New Roman" panose="02020603050405020304" pitchFamily="18" charset="0"/>
                          <a:cs typeface="Times New Roman" panose="02020603050405020304" pitchFamily="18" charset="0"/>
                        </a:rPr>
                        <a:t>2.16%</a:t>
                      </a:r>
                      <a:endParaRPr sz="2800" u="none" strike="noStrike" cap="none" dirty="0">
                        <a:latin typeface="Times New Roman" panose="02020603050405020304" pitchFamily="18" charset="0"/>
                        <a:cs typeface="Times New Roman" panose="02020603050405020304" pitchFamily="18" charset="0"/>
                      </a:endParaRPr>
                    </a:p>
                  </a:txBody>
                  <a:tcPr marL="91450" marR="91450" marT="45725" marB="45725" anchor="ctr"/>
                </a:tc>
                <a:extLst>
                  <a:ext uri="{0D108BD9-81ED-4DB2-BD59-A6C34878D82A}">
                    <a16:rowId xmlns:a16="http://schemas.microsoft.com/office/drawing/2014/main" val="10001"/>
                  </a:ext>
                </a:extLst>
              </a:tr>
            </a:tbl>
          </a:graphicData>
        </a:graphic>
      </p:graphicFrame>
      <p:sp>
        <p:nvSpPr>
          <p:cNvPr id="470" name="Google Shape;470;p31"/>
          <p:cNvSpPr/>
          <p:nvPr/>
        </p:nvSpPr>
        <p:spPr>
          <a:xfrm>
            <a:off x="291477" y="229132"/>
            <a:ext cx="4140000"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Results &amp; discussion</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71" name="Google Shape;471;p31"/>
          <p:cNvSpPr/>
          <p:nvPr/>
        </p:nvSpPr>
        <p:spPr>
          <a:xfrm>
            <a:off x="546681" y="980153"/>
            <a:ext cx="3058718"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1"/>
              </a:buClr>
              <a:buSzPts val="2400"/>
              <a:buFont typeface="Calibri"/>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Evaluation  </a:t>
            </a:r>
            <a:endParaRPr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472" name="Google Shape;472;p31"/>
          <p:cNvSpPr txBox="1"/>
          <p:nvPr/>
        </p:nvSpPr>
        <p:spPr>
          <a:xfrm>
            <a:off x="450987" y="1919735"/>
            <a:ext cx="11459931" cy="181584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2000"/>
              <a:buFont typeface="Arial"/>
              <a:buChar char="•"/>
            </a:pP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In-Vocabulary Rate (INV Rate): </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Measures the percentage of tokens successfully analyzed by the system.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lvl="0" indent="-285750" algn="just">
              <a:buClr>
                <a:schemeClr val="dk1"/>
              </a:buClr>
              <a:buSzPts val="2000"/>
              <a:buFont typeface="Arial"/>
              <a:buChar char="•"/>
            </a:pPr>
            <a:r>
              <a:rPr lang="en-US" sz="2800" b="1" dirty="0">
                <a:solidFill>
                  <a:schemeClr val="dk1"/>
                </a:solidFill>
                <a:latin typeface="Times New Roman" panose="02020603050405020304" pitchFamily="18" charset="0"/>
                <a:ea typeface="Calibri"/>
                <a:cs typeface="Times New Roman" panose="02020603050405020304" pitchFamily="18" charset="0"/>
                <a:sym typeface="Calibri"/>
              </a:rPr>
              <a:t>Out-of-Vocabulary Rate (OOV Rate): </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Measures the percentage of tokens the system could not analyze.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69"/>
                                        </p:tgtEl>
                                        <p:attrNameLst>
                                          <p:attrName>style.visibility</p:attrName>
                                        </p:attrNameLst>
                                      </p:cBhvr>
                                      <p:to>
                                        <p:strVal val="visible"/>
                                      </p:to>
                                    </p:set>
                                    <p:animEffect transition="in" filter="fade">
                                      <p:cBhvr>
                                        <p:cTn id="11" dur="500"/>
                                        <p:tgtEl>
                                          <p:spTgt spid="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1" name="Google Shape;101;p14"/>
          <p:cNvSpPr/>
          <p:nvPr/>
        </p:nvSpPr>
        <p:spPr>
          <a:xfrm>
            <a:off x="7422376" y="-77976"/>
            <a:ext cx="2883227" cy="1718575"/>
          </a:xfrm>
          <a:custGeom>
            <a:avLst/>
            <a:gdLst/>
            <a:ahLst/>
            <a:cxnLst/>
            <a:rect l="l" t="t" r="r" b="b"/>
            <a:pathLst>
              <a:path w="120000" h="120000" extrusionOk="0">
                <a:moveTo>
                  <a:pt x="5957" y="60000"/>
                </a:moveTo>
                <a:lnTo>
                  <a:pt x="5957" y="60000"/>
                </a:lnTo>
                <a:cubicBezTo>
                  <a:pt x="5957" y="32511"/>
                  <a:pt x="28537" y="9851"/>
                  <a:pt x="57298" y="8477"/>
                </a:cubicBezTo>
                <a:cubicBezTo>
                  <a:pt x="86059" y="7102"/>
                  <a:pt x="110897" y="27496"/>
                  <a:pt x="113773" y="54847"/>
                </a:cubicBezTo>
                <a:cubicBezTo>
                  <a:pt x="116649" y="82198"/>
                  <a:pt x="96553" y="106898"/>
                  <a:pt x="68080" y="111008"/>
                </a:cubicBezTo>
                <a:lnTo>
                  <a:pt x="67665" y="119305"/>
                </a:lnTo>
                <a:lnTo>
                  <a:pt x="57753" y="104953"/>
                </a:lnTo>
                <a:lnTo>
                  <a:pt x="69161" y="89379"/>
                </a:lnTo>
                <a:lnTo>
                  <a:pt x="68747" y="97670"/>
                </a:lnTo>
                <a:cubicBezTo>
                  <a:pt x="91848" y="93711"/>
                  <a:pt x="107412" y="75035"/>
                  <a:pt x="104329" y="54973"/>
                </a:cubicBezTo>
                <a:cubicBezTo>
                  <a:pt x="101246" y="34910"/>
                  <a:pt x="80573" y="20344"/>
                  <a:pt x="57068" y="21671"/>
                </a:cubicBezTo>
                <a:cubicBezTo>
                  <a:pt x="33562" y="22998"/>
                  <a:pt x="15287" y="39764"/>
                  <a:pt x="15287" y="60000"/>
                </a:cubicBez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3" name="Google Shape;103;p14"/>
          <p:cNvSpPr txBox="1"/>
          <p:nvPr/>
        </p:nvSpPr>
        <p:spPr>
          <a:xfrm>
            <a:off x="7838030" y="374906"/>
            <a:ext cx="2051917" cy="68080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Introduction</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4" name="Google Shape;104;p14"/>
          <p:cNvSpPr/>
          <p:nvPr/>
        </p:nvSpPr>
        <p:spPr>
          <a:xfrm rot="21370819">
            <a:off x="5628498" y="1180279"/>
            <a:ext cx="4686710" cy="1577272"/>
          </a:xfrm>
          <a:custGeom>
            <a:avLst/>
            <a:gdLst/>
            <a:ahLst/>
            <a:cxnLst/>
            <a:rect l="l" t="t" r="r" b="b"/>
            <a:pathLst>
              <a:path w="120000" h="120000" extrusionOk="0">
                <a:moveTo>
                  <a:pt x="74198" y="10003"/>
                </a:moveTo>
                <a:lnTo>
                  <a:pt x="70691" y="22352"/>
                </a:lnTo>
                <a:cubicBezTo>
                  <a:pt x="50984" y="19507"/>
                  <a:pt x="30695" y="24724"/>
                  <a:pt x="18071" y="35883"/>
                </a:cubicBezTo>
                <a:cubicBezTo>
                  <a:pt x="5447" y="47043"/>
                  <a:pt x="2590" y="62287"/>
                  <a:pt x="10661" y="75418"/>
                </a:cubicBezTo>
                <a:cubicBezTo>
                  <a:pt x="18732" y="88550"/>
                  <a:pt x="36387" y="97384"/>
                  <a:pt x="56450" y="98329"/>
                </a:cubicBezTo>
                <a:lnTo>
                  <a:pt x="56282" y="89953"/>
                </a:lnTo>
                <a:lnTo>
                  <a:pt x="60902" y="104994"/>
                </a:lnTo>
                <a:lnTo>
                  <a:pt x="56882" y="119878"/>
                </a:lnTo>
                <a:lnTo>
                  <a:pt x="56714" y="111504"/>
                </a:lnTo>
                <a:lnTo>
                  <a:pt x="56714" y="111504"/>
                </a:lnTo>
                <a:cubicBezTo>
                  <a:pt x="34845" y="110385"/>
                  <a:pt x="15576" y="98258"/>
                  <a:pt x="6994" y="80211"/>
                </a:cubicBezTo>
                <a:cubicBezTo>
                  <a:pt x="-1588" y="62163"/>
                  <a:pt x="2003" y="41320"/>
                  <a:pt x="16258" y="26427"/>
                </a:cubicBezTo>
                <a:cubicBezTo>
                  <a:pt x="30514" y="11534"/>
                  <a:pt x="52969" y="5169"/>
                  <a:pt x="74198" y="10003"/>
                </a:cubicBezTo>
                <a:close/>
              </a:path>
            </a:pathLst>
          </a:custGeom>
          <a:solidFill>
            <a:schemeClr val="accent3"/>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05" name="Google Shape;105;p14"/>
          <p:cNvSpPr/>
          <p:nvPr/>
        </p:nvSpPr>
        <p:spPr>
          <a:xfrm>
            <a:off x="6432656" y="1686073"/>
            <a:ext cx="2513840" cy="759534"/>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06" name="Google Shape;106;p14"/>
          <p:cNvSpPr txBox="1"/>
          <p:nvPr/>
        </p:nvSpPr>
        <p:spPr>
          <a:xfrm>
            <a:off x="6096000" y="1697860"/>
            <a:ext cx="2998953" cy="759534"/>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Arabic Language &amp; Darija Dialect</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07" name="Google Shape;107;p14"/>
          <p:cNvSpPr/>
          <p:nvPr/>
        </p:nvSpPr>
        <p:spPr>
          <a:xfrm>
            <a:off x="7744210" y="2372452"/>
            <a:ext cx="2621506" cy="891372"/>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08" name="Google Shape;108;p14"/>
          <p:cNvSpPr/>
          <p:nvPr/>
        </p:nvSpPr>
        <p:spPr>
          <a:xfrm rot="10408279">
            <a:off x="6315358" y="2291886"/>
            <a:ext cx="4757805" cy="1462773"/>
          </a:xfrm>
          <a:custGeom>
            <a:avLst/>
            <a:gdLst/>
            <a:ahLst/>
            <a:cxnLst/>
            <a:rect l="l" t="t" r="r" b="b"/>
            <a:pathLst>
              <a:path w="120000" h="120000" extrusionOk="0">
                <a:moveTo>
                  <a:pt x="79346" y="11514"/>
                </a:moveTo>
                <a:lnTo>
                  <a:pt x="74687" y="23190"/>
                </a:lnTo>
                <a:cubicBezTo>
                  <a:pt x="55959" y="19015"/>
                  <a:pt x="35683" y="23142"/>
                  <a:pt x="22373" y="33840"/>
                </a:cubicBezTo>
                <a:cubicBezTo>
                  <a:pt x="9063" y="44537"/>
                  <a:pt x="5023" y="59953"/>
                  <a:pt x="11950" y="73614"/>
                </a:cubicBezTo>
                <a:cubicBezTo>
                  <a:pt x="18876" y="87275"/>
                  <a:pt x="35570" y="96816"/>
                  <a:pt x="55022" y="98231"/>
                </a:cubicBezTo>
                <a:lnTo>
                  <a:pt x="54786" y="89860"/>
                </a:lnTo>
                <a:lnTo>
                  <a:pt x="61267" y="104988"/>
                </a:lnTo>
                <a:lnTo>
                  <a:pt x="55629" y="119785"/>
                </a:lnTo>
                <a:lnTo>
                  <a:pt x="55394" y="111417"/>
                </a:lnTo>
                <a:lnTo>
                  <a:pt x="55394" y="111417"/>
                </a:lnTo>
                <a:cubicBezTo>
                  <a:pt x="33417" y="109784"/>
                  <a:pt x="14478" y="96684"/>
                  <a:pt x="6852" y="77841"/>
                </a:cubicBezTo>
                <a:cubicBezTo>
                  <a:pt x="-774" y="58999"/>
                  <a:pt x="4300" y="37838"/>
                  <a:pt x="19855" y="23605"/>
                </a:cubicBezTo>
                <a:cubicBezTo>
                  <a:pt x="35411" y="9373"/>
                  <a:pt x="58622" y="4655"/>
                  <a:pt x="79346" y="11514"/>
                </a:cubicBezTo>
                <a:close/>
              </a:path>
            </a:pathLst>
          </a:custGeom>
          <a:solidFill>
            <a:srgbClr val="599BD5"/>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0" name="Google Shape;110;p14"/>
          <p:cNvSpPr txBox="1"/>
          <p:nvPr/>
        </p:nvSpPr>
        <p:spPr>
          <a:xfrm>
            <a:off x="8284763" y="2719775"/>
            <a:ext cx="1902679" cy="479435"/>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Darija’s Challenge</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1" name="Google Shape;111;p14"/>
          <p:cNvSpPr/>
          <p:nvPr/>
        </p:nvSpPr>
        <p:spPr>
          <a:xfrm rot="11076544">
            <a:off x="6456745" y="3361278"/>
            <a:ext cx="2513455" cy="1333428"/>
          </a:xfrm>
          <a:custGeom>
            <a:avLst/>
            <a:gdLst/>
            <a:ahLst/>
            <a:cxnLst/>
            <a:rect l="l" t="t" r="r" b="b"/>
            <a:pathLst>
              <a:path w="120000" h="120000" extrusionOk="0">
                <a:moveTo>
                  <a:pt x="30501" y="16699"/>
                </a:moveTo>
                <a:cubicBezTo>
                  <a:pt x="49136" y="5227"/>
                  <a:pt x="73241" y="5702"/>
                  <a:pt x="91360" y="17897"/>
                </a:cubicBezTo>
                <a:cubicBezTo>
                  <a:pt x="109479" y="30092"/>
                  <a:pt x="117957" y="51548"/>
                  <a:pt x="112764" y="72066"/>
                </a:cubicBezTo>
                <a:cubicBezTo>
                  <a:pt x="107571" y="92584"/>
                  <a:pt x="89756" y="108027"/>
                  <a:pt x="67785" y="111054"/>
                </a:cubicBezTo>
                <a:lnTo>
                  <a:pt x="67385" y="119362"/>
                </a:lnTo>
                <a:lnTo>
                  <a:pt x="57838" y="104958"/>
                </a:lnTo>
                <a:lnTo>
                  <a:pt x="68824" y="89437"/>
                </a:lnTo>
                <a:lnTo>
                  <a:pt x="68425" y="97742"/>
                </a:lnTo>
                <a:cubicBezTo>
                  <a:pt x="86123" y="94900"/>
                  <a:pt x="100154" y="83435"/>
                  <a:pt x="104159" y="68541"/>
                </a:cubicBezTo>
                <a:cubicBezTo>
                  <a:pt x="108165" y="53648"/>
                  <a:pt x="101383" y="38157"/>
                  <a:pt x="86888" y="29088"/>
                </a:cubicBezTo>
                <a:cubicBezTo>
                  <a:pt x="72392" y="20020"/>
                  <a:pt x="52938" y="19098"/>
                  <a:pt x="37342" y="26740"/>
                </a:cubicBezTo>
                <a:close/>
              </a:path>
            </a:pathLst>
          </a:custGeom>
          <a:solidFill>
            <a:schemeClr val="accent6"/>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2" name="Google Shape;112;p14"/>
          <p:cNvSpPr/>
          <p:nvPr/>
        </p:nvSpPr>
        <p:spPr>
          <a:xfrm>
            <a:off x="7958728" y="4118449"/>
            <a:ext cx="2022944" cy="37541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3" name="Google Shape;113;p14"/>
          <p:cNvSpPr txBox="1"/>
          <p:nvPr/>
        </p:nvSpPr>
        <p:spPr>
          <a:xfrm>
            <a:off x="7078675" y="3818386"/>
            <a:ext cx="2022944" cy="375410"/>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DiMorph</a:t>
            </a: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4" name="Google Shape;114;p14"/>
          <p:cNvSpPr/>
          <p:nvPr/>
        </p:nvSpPr>
        <p:spPr>
          <a:xfrm rot="10531827">
            <a:off x="6336780" y="4267829"/>
            <a:ext cx="4789120" cy="1559406"/>
          </a:xfrm>
          <a:custGeom>
            <a:avLst/>
            <a:gdLst/>
            <a:ahLst/>
            <a:cxnLst/>
            <a:rect l="l" t="t" r="r" b="b"/>
            <a:pathLst>
              <a:path w="120000" h="120000" extrusionOk="0">
                <a:moveTo>
                  <a:pt x="77093" y="10779"/>
                </a:moveTo>
                <a:lnTo>
                  <a:pt x="72929" y="22771"/>
                </a:lnTo>
                <a:lnTo>
                  <a:pt x="72929" y="22771"/>
                </a:lnTo>
                <a:cubicBezTo>
                  <a:pt x="53738" y="19204"/>
                  <a:pt x="33437" y="23839"/>
                  <a:pt x="20425" y="34757"/>
                </a:cubicBezTo>
                <a:cubicBezTo>
                  <a:pt x="7414" y="45676"/>
                  <a:pt x="3905" y="61022"/>
                  <a:pt x="11351" y="74445"/>
                </a:cubicBezTo>
                <a:cubicBezTo>
                  <a:pt x="18797" y="87868"/>
                  <a:pt x="35931" y="97084"/>
                  <a:pt x="55663" y="98281"/>
                </a:cubicBezTo>
                <a:lnTo>
                  <a:pt x="55458" y="89906"/>
                </a:lnTo>
                <a:lnTo>
                  <a:pt x="61103" y="104991"/>
                </a:lnTo>
                <a:lnTo>
                  <a:pt x="56192" y="119832"/>
                </a:lnTo>
                <a:lnTo>
                  <a:pt x="55986" y="111460"/>
                </a:lnTo>
                <a:lnTo>
                  <a:pt x="55986" y="111460"/>
                </a:lnTo>
                <a:cubicBezTo>
                  <a:pt x="34051" y="110063"/>
                  <a:pt x="14955" y="97401"/>
                  <a:pt x="6894" y="78910"/>
                </a:cubicBezTo>
                <a:cubicBezTo>
                  <a:pt x="-1166" y="60419"/>
                  <a:pt x="3243" y="39387"/>
                  <a:pt x="18229" y="24843"/>
                </a:cubicBezTo>
                <a:cubicBezTo>
                  <a:pt x="33215" y="10298"/>
                  <a:pt x="56112" y="4828"/>
                  <a:pt x="77093" y="10779"/>
                </a:cubicBezTo>
                <a:close/>
              </a:path>
            </a:pathLst>
          </a:cu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5" name="Google Shape;115;p14"/>
          <p:cNvSpPr/>
          <p:nvPr/>
        </p:nvSpPr>
        <p:spPr>
          <a:xfrm>
            <a:off x="6636749" y="4738733"/>
            <a:ext cx="2641082" cy="63677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6" name="Google Shape;116;p14"/>
          <p:cNvSpPr txBox="1"/>
          <p:nvPr/>
        </p:nvSpPr>
        <p:spPr>
          <a:xfrm>
            <a:off x="7838030" y="4644866"/>
            <a:ext cx="2992383" cy="63677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Results &amp; Discussion</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17" name="Google Shape;117;p14"/>
          <p:cNvSpPr/>
          <p:nvPr/>
        </p:nvSpPr>
        <p:spPr>
          <a:xfrm rot="10800000">
            <a:off x="6280691" y="5557880"/>
            <a:ext cx="2600532" cy="1193174"/>
          </a:xfrm>
          <a:prstGeom prst="blockArc">
            <a:avLst>
              <a:gd name="adj1" fmla="val 13500000"/>
              <a:gd name="adj2" fmla="val 7522421"/>
              <a:gd name="adj3" fmla="val 12258"/>
            </a:avLst>
          </a:prstGeom>
          <a:solidFill>
            <a:srgbClr val="BF9000"/>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8" name="Google Shape;118;p14"/>
          <p:cNvSpPr/>
          <p:nvPr/>
        </p:nvSpPr>
        <p:spPr>
          <a:xfrm>
            <a:off x="7078675" y="5661502"/>
            <a:ext cx="3305330" cy="51430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19" name="Google Shape;119;p14"/>
          <p:cNvSpPr txBox="1"/>
          <p:nvPr/>
        </p:nvSpPr>
        <p:spPr>
          <a:xfrm>
            <a:off x="6383359" y="5897314"/>
            <a:ext cx="3506587" cy="514307"/>
          </a:xfrm>
          <a:prstGeom prst="rect">
            <a:avLst/>
          </a:prstGeom>
          <a:noFill/>
          <a:ln>
            <a:noFill/>
          </a:ln>
        </p:spPr>
        <p:txBody>
          <a:bodyPr spcFirstLastPara="1" wrap="square" lIns="12700" tIns="12700" rIns="12700" bIns="12700" anchor="ctr" anchorCtr="0">
            <a:noAutofit/>
          </a:bodyPr>
          <a:lstStyle/>
          <a:p>
            <a:pPr marL="0" marR="0" lvl="0" indent="0" algn="ctr" rtl="0">
              <a:lnSpc>
                <a:spcPct val="90000"/>
              </a:lnSpc>
              <a:spcBef>
                <a:spcPts val="0"/>
              </a:spcBef>
              <a:spcAft>
                <a:spcPts val="0"/>
              </a:spcAft>
              <a:buClr>
                <a:schemeClr val="dk1"/>
              </a:buClr>
              <a:buSzPts val="2000"/>
              <a:buFont typeface="Times New Roman"/>
              <a:buNone/>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Conclusions &amp; Perspectives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20" name="Google Shape;120;p14"/>
          <p:cNvPicPr preferRelativeResize="0"/>
          <p:nvPr/>
        </p:nvPicPr>
        <p:blipFill rotWithShape="1">
          <a:blip r:embed="rId3">
            <a:alphaModFix/>
          </a:blip>
          <a:srcRect/>
          <a:stretch/>
        </p:blipFill>
        <p:spPr>
          <a:xfrm>
            <a:off x="0" y="0"/>
            <a:ext cx="4572000" cy="6858000"/>
          </a:xfrm>
          <a:prstGeom prst="rect">
            <a:avLst/>
          </a:prstGeom>
          <a:noFill/>
          <a:ln>
            <a:noFill/>
          </a:ln>
        </p:spPr>
      </p:pic>
      <p:sp>
        <p:nvSpPr>
          <p:cNvPr id="121" name="Google Shape;121;p14"/>
          <p:cNvSpPr/>
          <p:nvPr/>
        </p:nvSpPr>
        <p:spPr>
          <a:xfrm>
            <a:off x="1354974" y="2957252"/>
            <a:ext cx="2044931" cy="943495"/>
          </a:xfrm>
          <a:prstGeom prst="rect">
            <a:avLst/>
          </a:prstGeom>
          <a:solidFill>
            <a:schemeClr val="accent3">
              <a:alpha val="66274"/>
            </a:schemeClr>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800" b="0" i="0" u="none" strike="noStrike" cap="none">
                <a:solidFill>
                  <a:schemeClr val="lt1"/>
                </a:solidFill>
                <a:latin typeface="Times New Roman" panose="02020603050405020304" pitchFamily="18" charset="0"/>
                <a:ea typeface="Calibri"/>
                <a:cs typeface="Times New Roman" panose="02020603050405020304" pitchFamily="18" charset="0"/>
                <a:sym typeface="Calibri"/>
              </a:rPr>
              <a:t>PLAN</a:t>
            </a: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01"/>
                                        </p:tgtEl>
                                        <p:attrNameLst>
                                          <p:attrName>style.visibility</p:attrName>
                                        </p:attrNameLst>
                                      </p:cBhvr>
                                      <p:to>
                                        <p:strVal val="visible"/>
                                      </p:to>
                                    </p:set>
                                    <p:anim calcmode="lin" valueType="num">
                                      <p:cBhvr additive="base">
                                        <p:cTn id="7" dur="500" fill="hold"/>
                                        <p:tgtEl>
                                          <p:spTgt spid="101"/>
                                        </p:tgtEl>
                                        <p:attrNameLst>
                                          <p:attrName>ppt_x</p:attrName>
                                        </p:attrNameLst>
                                      </p:cBhvr>
                                      <p:tavLst>
                                        <p:tav tm="0">
                                          <p:val>
                                            <p:strVal val="#ppt_x"/>
                                          </p:val>
                                        </p:tav>
                                        <p:tav tm="100000">
                                          <p:val>
                                            <p:strVal val="#ppt_x"/>
                                          </p:val>
                                        </p:tav>
                                      </p:tavLst>
                                    </p:anim>
                                    <p:anim calcmode="lin" valueType="num">
                                      <p:cBhvr additive="base">
                                        <p:cTn id="8" dur="500" fill="hold"/>
                                        <p:tgtEl>
                                          <p:spTgt spid="101"/>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03"/>
                                        </p:tgtEl>
                                        <p:attrNameLst>
                                          <p:attrName>style.visibility</p:attrName>
                                        </p:attrNameLst>
                                      </p:cBhvr>
                                      <p:to>
                                        <p:strVal val="visible"/>
                                      </p:to>
                                    </p:set>
                                    <p:anim calcmode="lin" valueType="num">
                                      <p:cBhvr additive="base">
                                        <p:cTn id="11" dur="500" fill="hold"/>
                                        <p:tgtEl>
                                          <p:spTgt spid="103"/>
                                        </p:tgtEl>
                                        <p:attrNameLst>
                                          <p:attrName>ppt_x</p:attrName>
                                        </p:attrNameLst>
                                      </p:cBhvr>
                                      <p:tavLst>
                                        <p:tav tm="0">
                                          <p:val>
                                            <p:strVal val="#ppt_x"/>
                                          </p:val>
                                        </p:tav>
                                        <p:tav tm="100000">
                                          <p:val>
                                            <p:strVal val="#ppt_x"/>
                                          </p:val>
                                        </p:tav>
                                      </p:tavLst>
                                    </p:anim>
                                    <p:anim calcmode="lin" valueType="num">
                                      <p:cBhvr additive="base">
                                        <p:cTn id="12" dur="500" fill="hold"/>
                                        <p:tgtEl>
                                          <p:spTgt spid="103"/>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04"/>
                                        </p:tgtEl>
                                        <p:attrNameLst>
                                          <p:attrName>style.visibility</p:attrName>
                                        </p:attrNameLst>
                                      </p:cBhvr>
                                      <p:to>
                                        <p:strVal val="visible"/>
                                      </p:to>
                                    </p:set>
                                    <p:anim calcmode="lin" valueType="num">
                                      <p:cBhvr additive="base">
                                        <p:cTn id="17" dur="500" fill="hold"/>
                                        <p:tgtEl>
                                          <p:spTgt spid="104"/>
                                        </p:tgtEl>
                                        <p:attrNameLst>
                                          <p:attrName>ppt_x</p:attrName>
                                        </p:attrNameLst>
                                      </p:cBhvr>
                                      <p:tavLst>
                                        <p:tav tm="0">
                                          <p:val>
                                            <p:strVal val="0-#ppt_w/2"/>
                                          </p:val>
                                        </p:tav>
                                        <p:tav tm="100000">
                                          <p:val>
                                            <p:strVal val="#ppt_x"/>
                                          </p:val>
                                        </p:tav>
                                      </p:tavLst>
                                    </p:anim>
                                    <p:anim calcmode="lin" valueType="num">
                                      <p:cBhvr additive="base">
                                        <p:cTn id="18" dur="500" fill="hold"/>
                                        <p:tgtEl>
                                          <p:spTgt spid="104"/>
                                        </p:tgtEl>
                                        <p:attrNameLst>
                                          <p:attrName>ppt_y</p:attrName>
                                        </p:attrNameLst>
                                      </p:cBhvr>
                                      <p:tavLst>
                                        <p:tav tm="0">
                                          <p:val>
                                            <p:strVal val="#ppt_y"/>
                                          </p:val>
                                        </p:tav>
                                        <p:tav tm="100000">
                                          <p:val>
                                            <p:strVal val="#ppt_y"/>
                                          </p:val>
                                        </p:tav>
                                      </p:tavLst>
                                    </p:anim>
                                  </p:childTnLst>
                                </p:cTn>
                              </p:par>
                              <p:par>
                                <p:cTn id="19" presetID="2" presetClass="entr" presetSubtype="8" fill="hold" grpId="0" nodeType="withEffect">
                                  <p:stCondLst>
                                    <p:cond delay="0"/>
                                  </p:stCondLst>
                                  <p:childTnLst>
                                    <p:set>
                                      <p:cBhvr>
                                        <p:cTn id="20" dur="1" fill="hold">
                                          <p:stCondLst>
                                            <p:cond delay="0"/>
                                          </p:stCondLst>
                                        </p:cTn>
                                        <p:tgtEl>
                                          <p:spTgt spid="106"/>
                                        </p:tgtEl>
                                        <p:attrNameLst>
                                          <p:attrName>style.visibility</p:attrName>
                                        </p:attrNameLst>
                                      </p:cBhvr>
                                      <p:to>
                                        <p:strVal val="visible"/>
                                      </p:to>
                                    </p:set>
                                    <p:anim calcmode="lin" valueType="num">
                                      <p:cBhvr additive="base">
                                        <p:cTn id="21" dur="500" fill="hold"/>
                                        <p:tgtEl>
                                          <p:spTgt spid="106"/>
                                        </p:tgtEl>
                                        <p:attrNameLst>
                                          <p:attrName>ppt_x</p:attrName>
                                        </p:attrNameLst>
                                      </p:cBhvr>
                                      <p:tavLst>
                                        <p:tav tm="0">
                                          <p:val>
                                            <p:strVal val="0-#ppt_w/2"/>
                                          </p:val>
                                        </p:tav>
                                        <p:tav tm="100000">
                                          <p:val>
                                            <p:strVal val="#ppt_x"/>
                                          </p:val>
                                        </p:tav>
                                      </p:tavLst>
                                    </p:anim>
                                    <p:anim calcmode="lin" valueType="num">
                                      <p:cBhvr additive="base">
                                        <p:cTn id="22" dur="500" fill="hold"/>
                                        <p:tgtEl>
                                          <p:spTgt spid="10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110"/>
                                        </p:tgtEl>
                                        <p:attrNameLst>
                                          <p:attrName>style.visibility</p:attrName>
                                        </p:attrNameLst>
                                      </p:cBhvr>
                                      <p:to>
                                        <p:strVal val="visible"/>
                                      </p:to>
                                    </p:set>
                                    <p:anim calcmode="lin" valueType="num">
                                      <p:cBhvr additive="base">
                                        <p:cTn id="27" dur="500" fill="hold"/>
                                        <p:tgtEl>
                                          <p:spTgt spid="110"/>
                                        </p:tgtEl>
                                        <p:attrNameLst>
                                          <p:attrName>ppt_x</p:attrName>
                                        </p:attrNameLst>
                                      </p:cBhvr>
                                      <p:tavLst>
                                        <p:tav tm="0">
                                          <p:val>
                                            <p:strVal val="1+#ppt_w/2"/>
                                          </p:val>
                                        </p:tav>
                                        <p:tav tm="100000">
                                          <p:val>
                                            <p:strVal val="#ppt_x"/>
                                          </p:val>
                                        </p:tav>
                                      </p:tavLst>
                                    </p:anim>
                                    <p:anim calcmode="lin" valueType="num">
                                      <p:cBhvr additive="base">
                                        <p:cTn id="28" dur="500" fill="hold"/>
                                        <p:tgtEl>
                                          <p:spTgt spid="110"/>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108"/>
                                        </p:tgtEl>
                                        <p:attrNameLst>
                                          <p:attrName>style.visibility</p:attrName>
                                        </p:attrNameLst>
                                      </p:cBhvr>
                                      <p:to>
                                        <p:strVal val="visible"/>
                                      </p:to>
                                    </p:set>
                                    <p:anim calcmode="lin" valueType="num">
                                      <p:cBhvr additive="base">
                                        <p:cTn id="31" dur="500" fill="hold"/>
                                        <p:tgtEl>
                                          <p:spTgt spid="108"/>
                                        </p:tgtEl>
                                        <p:attrNameLst>
                                          <p:attrName>ppt_x</p:attrName>
                                        </p:attrNameLst>
                                      </p:cBhvr>
                                      <p:tavLst>
                                        <p:tav tm="0">
                                          <p:val>
                                            <p:strVal val="1+#ppt_w/2"/>
                                          </p:val>
                                        </p:tav>
                                        <p:tav tm="100000">
                                          <p:val>
                                            <p:strVal val="#ppt_x"/>
                                          </p:val>
                                        </p:tav>
                                      </p:tavLst>
                                    </p:anim>
                                    <p:anim calcmode="lin" valueType="num">
                                      <p:cBhvr additive="base">
                                        <p:cTn id="32" dur="500" fill="hold"/>
                                        <p:tgtEl>
                                          <p:spTgt spid="10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9" fill="hold" grpId="0" nodeType="clickEffect">
                                  <p:stCondLst>
                                    <p:cond delay="0"/>
                                  </p:stCondLst>
                                  <p:childTnLst>
                                    <p:set>
                                      <p:cBhvr>
                                        <p:cTn id="36" dur="1" fill="hold">
                                          <p:stCondLst>
                                            <p:cond delay="0"/>
                                          </p:stCondLst>
                                        </p:cTn>
                                        <p:tgtEl>
                                          <p:spTgt spid="113"/>
                                        </p:tgtEl>
                                        <p:attrNameLst>
                                          <p:attrName>style.visibility</p:attrName>
                                        </p:attrNameLst>
                                      </p:cBhvr>
                                      <p:to>
                                        <p:strVal val="visible"/>
                                      </p:to>
                                    </p:set>
                                    <p:anim calcmode="lin" valueType="num">
                                      <p:cBhvr additive="base">
                                        <p:cTn id="37" dur="500" fill="hold"/>
                                        <p:tgtEl>
                                          <p:spTgt spid="113"/>
                                        </p:tgtEl>
                                        <p:attrNameLst>
                                          <p:attrName>ppt_x</p:attrName>
                                        </p:attrNameLst>
                                      </p:cBhvr>
                                      <p:tavLst>
                                        <p:tav tm="0">
                                          <p:val>
                                            <p:strVal val="0-#ppt_w/2"/>
                                          </p:val>
                                        </p:tav>
                                        <p:tav tm="100000">
                                          <p:val>
                                            <p:strVal val="#ppt_x"/>
                                          </p:val>
                                        </p:tav>
                                      </p:tavLst>
                                    </p:anim>
                                    <p:anim calcmode="lin" valueType="num">
                                      <p:cBhvr additive="base">
                                        <p:cTn id="38" dur="500" fill="hold"/>
                                        <p:tgtEl>
                                          <p:spTgt spid="113"/>
                                        </p:tgtEl>
                                        <p:attrNameLst>
                                          <p:attrName>ppt_y</p:attrName>
                                        </p:attrNameLst>
                                      </p:cBhvr>
                                      <p:tavLst>
                                        <p:tav tm="0">
                                          <p:val>
                                            <p:strVal val="0-#ppt_h/2"/>
                                          </p:val>
                                        </p:tav>
                                        <p:tav tm="100000">
                                          <p:val>
                                            <p:strVal val="#ppt_y"/>
                                          </p:val>
                                        </p:tav>
                                      </p:tavLst>
                                    </p:anim>
                                  </p:childTnLst>
                                </p:cTn>
                              </p:par>
                              <p:par>
                                <p:cTn id="39" presetID="2" presetClass="entr" presetSubtype="9" fill="hold" grpId="0" nodeType="withEffect">
                                  <p:stCondLst>
                                    <p:cond delay="0"/>
                                  </p:stCondLst>
                                  <p:childTnLst>
                                    <p:set>
                                      <p:cBhvr>
                                        <p:cTn id="40" dur="1" fill="hold">
                                          <p:stCondLst>
                                            <p:cond delay="0"/>
                                          </p:stCondLst>
                                        </p:cTn>
                                        <p:tgtEl>
                                          <p:spTgt spid="111"/>
                                        </p:tgtEl>
                                        <p:attrNameLst>
                                          <p:attrName>style.visibility</p:attrName>
                                        </p:attrNameLst>
                                      </p:cBhvr>
                                      <p:to>
                                        <p:strVal val="visible"/>
                                      </p:to>
                                    </p:set>
                                    <p:anim calcmode="lin" valueType="num">
                                      <p:cBhvr additive="base">
                                        <p:cTn id="41" dur="500" fill="hold"/>
                                        <p:tgtEl>
                                          <p:spTgt spid="111"/>
                                        </p:tgtEl>
                                        <p:attrNameLst>
                                          <p:attrName>ppt_x</p:attrName>
                                        </p:attrNameLst>
                                      </p:cBhvr>
                                      <p:tavLst>
                                        <p:tav tm="0">
                                          <p:val>
                                            <p:strVal val="0-#ppt_w/2"/>
                                          </p:val>
                                        </p:tav>
                                        <p:tav tm="100000">
                                          <p:val>
                                            <p:strVal val="#ppt_x"/>
                                          </p:val>
                                        </p:tav>
                                      </p:tavLst>
                                    </p:anim>
                                    <p:anim calcmode="lin" valueType="num">
                                      <p:cBhvr additive="base">
                                        <p:cTn id="42" dur="500" fill="hold"/>
                                        <p:tgtEl>
                                          <p:spTgt spid="111"/>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3" fill="hold" grpId="0" nodeType="clickEffect">
                                  <p:stCondLst>
                                    <p:cond delay="0"/>
                                  </p:stCondLst>
                                  <p:childTnLst>
                                    <p:set>
                                      <p:cBhvr>
                                        <p:cTn id="46" dur="1" fill="hold">
                                          <p:stCondLst>
                                            <p:cond delay="0"/>
                                          </p:stCondLst>
                                        </p:cTn>
                                        <p:tgtEl>
                                          <p:spTgt spid="116"/>
                                        </p:tgtEl>
                                        <p:attrNameLst>
                                          <p:attrName>style.visibility</p:attrName>
                                        </p:attrNameLst>
                                      </p:cBhvr>
                                      <p:to>
                                        <p:strVal val="visible"/>
                                      </p:to>
                                    </p:set>
                                    <p:anim calcmode="lin" valueType="num">
                                      <p:cBhvr additive="base">
                                        <p:cTn id="47" dur="500" fill="hold"/>
                                        <p:tgtEl>
                                          <p:spTgt spid="116"/>
                                        </p:tgtEl>
                                        <p:attrNameLst>
                                          <p:attrName>ppt_x</p:attrName>
                                        </p:attrNameLst>
                                      </p:cBhvr>
                                      <p:tavLst>
                                        <p:tav tm="0">
                                          <p:val>
                                            <p:strVal val="1+#ppt_w/2"/>
                                          </p:val>
                                        </p:tav>
                                        <p:tav tm="100000">
                                          <p:val>
                                            <p:strVal val="#ppt_x"/>
                                          </p:val>
                                        </p:tav>
                                      </p:tavLst>
                                    </p:anim>
                                    <p:anim calcmode="lin" valueType="num">
                                      <p:cBhvr additive="base">
                                        <p:cTn id="48" dur="500" fill="hold"/>
                                        <p:tgtEl>
                                          <p:spTgt spid="116"/>
                                        </p:tgtEl>
                                        <p:attrNameLst>
                                          <p:attrName>ppt_y</p:attrName>
                                        </p:attrNameLst>
                                      </p:cBhvr>
                                      <p:tavLst>
                                        <p:tav tm="0">
                                          <p:val>
                                            <p:strVal val="0-#ppt_h/2"/>
                                          </p:val>
                                        </p:tav>
                                        <p:tav tm="100000">
                                          <p:val>
                                            <p:strVal val="#ppt_y"/>
                                          </p:val>
                                        </p:tav>
                                      </p:tavLst>
                                    </p:anim>
                                  </p:childTnLst>
                                </p:cTn>
                              </p:par>
                              <p:par>
                                <p:cTn id="49" presetID="2" presetClass="entr" presetSubtype="3" fill="hold" grpId="0" nodeType="withEffect">
                                  <p:stCondLst>
                                    <p:cond delay="0"/>
                                  </p:stCondLst>
                                  <p:childTnLst>
                                    <p:set>
                                      <p:cBhvr>
                                        <p:cTn id="50" dur="1" fill="hold">
                                          <p:stCondLst>
                                            <p:cond delay="0"/>
                                          </p:stCondLst>
                                        </p:cTn>
                                        <p:tgtEl>
                                          <p:spTgt spid="114"/>
                                        </p:tgtEl>
                                        <p:attrNameLst>
                                          <p:attrName>style.visibility</p:attrName>
                                        </p:attrNameLst>
                                      </p:cBhvr>
                                      <p:to>
                                        <p:strVal val="visible"/>
                                      </p:to>
                                    </p:set>
                                    <p:anim calcmode="lin" valueType="num">
                                      <p:cBhvr additive="base">
                                        <p:cTn id="51" dur="500" fill="hold"/>
                                        <p:tgtEl>
                                          <p:spTgt spid="114"/>
                                        </p:tgtEl>
                                        <p:attrNameLst>
                                          <p:attrName>ppt_x</p:attrName>
                                        </p:attrNameLst>
                                      </p:cBhvr>
                                      <p:tavLst>
                                        <p:tav tm="0">
                                          <p:val>
                                            <p:strVal val="1+#ppt_w/2"/>
                                          </p:val>
                                        </p:tav>
                                        <p:tav tm="100000">
                                          <p:val>
                                            <p:strVal val="#ppt_x"/>
                                          </p:val>
                                        </p:tav>
                                      </p:tavLst>
                                    </p:anim>
                                    <p:anim calcmode="lin" valueType="num">
                                      <p:cBhvr additive="base">
                                        <p:cTn id="52" dur="500" fill="hold"/>
                                        <p:tgtEl>
                                          <p:spTgt spid="114"/>
                                        </p:tgtEl>
                                        <p:attrNameLst>
                                          <p:attrName>ppt_y</p:attrName>
                                        </p:attrNameLst>
                                      </p:cBhvr>
                                      <p:tavLst>
                                        <p:tav tm="0">
                                          <p:val>
                                            <p:strVal val="0-#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19"/>
                                        </p:tgtEl>
                                        <p:attrNameLst>
                                          <p:attrName>style.visibility</p:attrName>
                                        </p:attrNameLst>
                                      </p:cBhvr>
                                      <p:to>
                                        <p:strVal val="visible"/>
                                      </p:to>
                                    </p:set>
                                    <p:anim calcmode="lin" valueType="num">
                                      <p:cBhvr additive="base">
                                        <p:cTn id="57" dur="500" fill="hold"/>
                                        <p:tgtEl>
                                          <p:spTgt spid="119"/>
                                        </p:tgtEl>
                                        <p:attrNameLst>
                                          <p:attrName>ppt_x</p:attrName>
                                        </p:attrNameLst>
                                      </p:cBhvr>
                                      <p:tavLst>
                                        <p:tav tm="0">
                                          <p:val>
                                            <p:strVal val="#ppt_x"/>
                                          </p:val>
                                        </p:tav>
                                        <p:tav tm="100000">
                                          <p:val>
                                            <p:strVal val="#ppt_x"/>
                                          </p:val>
                                        </p:tav>
                                      </p:tavLst>
                                    </p:anim>
                                    <p:anim calcmode="lin" valueType="num">
                                      <p:cBhvr additive="base">
                                        <p:cTn id="58" dur="500" fill="hold"/>
                                        <p:tgtEl>
                                          <p:spTgt spid="119"/>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117"/>
                                        </p:tgtEl>
                                        <p:attrNameLst>
                                          <p:attrName>style.visibility</p:attrName>
                                        </p:attrNameLst>
                                      </p:cBhvr>
                                      <p:to>
                                        <p:strVal val="visible"/>
                                      </p:to>
                                    </p:set>
                                    <p:anim calcmode="lin" valueType="num">
                                      <p:cBhvr additive="base">
                                        <p:cTn id="61" dur="500" fill="hold"/>
                                        <p:tgtEl>
                                          <p:spTgt spid="117"/>
                                        </p:tgtEl>
                                        <p:attrNameLst>
                                          <p:attrName>ppt_x</p:attrName>
                                        </p:attrNameLst>
                                      </p:cBhvr>
                                      <p:tavLst>
                                        <p:tav tm="0">
                                          <p:val>
                                            <p:strVal val="#ppt_x"/>
                                          </p:val>
                                        </p:tav>
                                        <p:tav tm="100000">
                                          <p:val>
                                            <p:strVal val="#ppt_x"/>
                                          </p:val>
                                        </p:tav>
                                      </p:tavLst>
                                    </p:anim>
                                    <p:anim calcmode="lin" valueType="num">
                                      <p:cBhvr additive="base">
                                        <p:cTn id="62" dur="500" fill="hold"/>
                                        <p:tgtEl>
                                          <p:spTgt spid="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 grpId="0" animBg="1"/>
      <p:bldP spid="103" grpId="0"/>
      <p:bldP spid="104" grpId="0" animBg="1"/>
      <p:bldP spid="106" grpId="0"/>
      <p:bldP spid="108" grpId="0" animBg="1"/>
      <p:bldP spid="110" grpId="0"/>
      <p:bldP spid="111" grpId="0" animBg="1"/>
      <p:bldP spid="113" grpId="0"/>
      <p:bldP spid="114" grpId="0" animBg="1"/>
      <p:bldP spid="116" grpId="0"/>
      <p:bldP spid="117" grpId="0" animBg="1"/>
      <p:bldP spid="11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32"/>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20</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81" name="Google Shape;481;p32"/>
          <p:cNvSpPr/>
          <p:nvPr/>
        </p:nvSpPr>
        <p:spPr>
          <a:xfrm>
            <a:off x="462145" y="1678208"/>
            <a:ext cx="6417150" cy="62410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Further statistical analysis reveals that:</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82" name="Google Shape;482;p32"/>
          <p:cNvSpPr txBox="1"/>
          <p:nvPr/>
        </p:nvSpPr>
        <p:spPr>
          <a:xfrm>
            <a:off x="567946" y="2417670"/>
            <a:ext cx="9216916" cy="523180"/>
          </a:xfrm>
          <a:prstGeom prst="rect">
            <a:avLst/>
          </a:prstGeom>
          <a:noFill/>
          <a:ln>
            <a:noFill/>
          </a:ln>
        </p:spPr>
        <p:txBody>
          <a:bodyPr spcFirstLastPara="1" wrap="square" lIns="91425" tIns="45700" rIns="91425" bIns="45700" anchor="t" anchorCtr="0">
            <a:spAutoFit/>
          </a:bodyPr>
          <a:lstStyle/>
          <a:p>
            <a:pPr marL="285750" marR="0" lvl="0" indent="-19685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483" name="Google Shape;483;p32"/>
          <p:cNvSpPr txBox="1"/>
          <p:nvPr/>
        </p:nvSpPr>
        <p:spPr>
          <a:xfrm>
            <a:off x="6879295" y="3195123"/>
            <a:ext cx="5218870" cy="2677616"/>
          </a:xfrm>
          <a:prstGeom prst="rect">
            <a:avLst/>
          </a:prstGeom>
          <a:noFill/>
          <a:ln>
            <a:noFill/>
          </a:ln>
        </p:spPr>
        <p:txBody>
          <a:bodyPr spcFirstLastPara="1" wrap="square" lIns="91425" tIns="45700" rIns="91425" bIns="45700" anchor="t" anchorCtr="0">
            <a:spAutoFit/>
          </a:bodyPr>
          <a:lstStyle/>
          <a:p>
            <a:pPr marL="285750" lvl="0" indent="-285750" algn="just">
              <a:buSzPts val="1400"/>
              <a:buFont typeface="Arial"/>
              <a:buChar char="•"/>
            </a:pP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89.71% </a:t>
            </a:r>
            <a:r>
              <a:rPr lang="en-US" sz="2800" dirty="0">
                <a:latin typeface="Times New Roman" panose="02020603050405020304" pitchFamily="18" charset="0"/>
                <a:cs typeface="Times New Roman" panose="02020603050405020304" pitchFamily="18" charset="0"/>
              </a:rPr>
              <a:t>of the cases corresponds to </a:t>
            </a:r>
            <a:r>
              <a:rPr lang="fr-MA" sz="2800" dirty="0">
                <a:latin typeface="Times New Roman" panose="02020603050405020304" pitchFamily="18" charset="0"/>
                <a:cs typeface="Times New Roman" panose="02020603050405020304" pitchFamily="18" charset="0"/>
              </a:rPr>
              <a:t>instances</a:t>
            </a:r>
            <a:r>
              <a:rPr lang="fr-MA" sz="2800" dirty="0"/>
              <a:t> </a:t>
            </a:r>
            <a:r>
              <a:rPr lang="en-US" sz="2800" dirty="0">
                <a:latin typeface="Times New Roman" panose="02020603050405020304" pitchFamily="18" charset="0"/>
                <a:cs typeface="Times New Roman" panose="02020603050405020304" pitchFamily="18" charset="0"/>
              </a:rPr>
              <a:t>of </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homography.</a:t>
            </a:r>
            <a:endParaRPr sz="2800" dirty="0">
              <a:latin typeface="Times New Roman" panose="02020603050405020304" pitchFamily="18" charset="0"/>
              <a:cs typeface="Times New Roman" panose="02020603050405020304" pitchFamily="18" charset="0"/>
            </a:endParaRPr>
          </a:p>
          <a:p>
            <a:pPr marL="285750" lvl="0" indent="-285750" algn="just">
              <a:buSzPts val="1400"/>
              <a:buFont typeface="Arial"/>
              <a:buChar char="•"/>
            </a:pP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9.31% </a:t>
            </a:r>
            <a:r>
              <a:rPr lang="en-US" sz="2800" dirty="0">
                <a:latin typeface="Times New Roman" panose="02020603050405020304" pitchFamily="18" charset="0"/>
                <a:cs typeface="Times New Roman" panose="02020603050405020304" pitchFamily="18" charset="0"/>
              </a:rPr>
              <a:t>of the cases corresponds to </a:t>
            </a:r>
            <a:r>
              <a:rPr lang="fr-MA" sz="2800" dirty="0">
                <a:latin typeface="Times New Roman" panose="02020603050405020304" pitchFamily="18" charset="0"/>
                <a:cs typeface="Times New Roman" panose="02020603050405020304" pitchFamily="18" charset="0"/>
              </a:rPr>
              <a:t>instances</a:t>
            </a:r>
            <a:r>
              <a:rPr lang="fr-MA" sz="2800" dirty="0"/>
              <a:t> </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of polysemy.</a:t>
            </a:r>
            <a:endParaRPr sz="2800" dirty="0">
              <a:latin typeface="Times New Roman" panose="02020603050405020304" pitchFamily="18" charset="0"/>
              <a:cs typeface="Times New Roman" panose="02020603050405020304" pitchFamily="18" charset="0"/>
            </a:endParaRPr>
          </a:p>
          <a:p>
            <a:pPr marL="285750" marR="0" lvl="0" indent="-285750" algn="just" rtl="0">
              <a:lnSpc>
                <a:spcPct val="100000"/>
              </a:lnSpc>
              <a:spcBef>
                <a:spcPts val="0"/>
              </a:spcBef>
              <a:spcAft>
                <a:spcPts val="0"/>
              </a:spcAft>
              <a:buClr>
                <a:srgbClr val="000000"/>
              </a:buClr>
              <a:buSzPts val="1400"/>
              <a:buFont typeface="Arial"/>
              <a:buChar char="•"/>
            </a:pP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0.98% of the ambiguity is due to the absence of vocalization.</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graphicFrame>
        <p:nvGraphicFramePr>
          <p:cNvPr id="7" name="Chart 6">
            <a:extLst>
              <a:ext uri="{FF2B5EF4-FFF2-40B4-BE49-F238E27FC236}">
                <a16:creationId xmlns:a16="http://schemas.microsoft.com/office/drawing/2014/main" id="{0786D1D0-787A-4C7B-BF8D-9B1824FDD3CF}"/>
              </a:ext>
            </a:extLst>
          </p:cNvPr>
          <p:cNvGraphicFramePr/>
          <p:nvPr>
            <p:extLst>
              <p:ext uri="{D42A27DB-BD31-4B8C-83A1-F6EECF244321}">
                <p14:modId xmlns:p14="http://schemas.microsoft.com/office/powerpoint/2010/main" val="2839391923"/>
              </p:ext>
            </p:extLst>
          </p:nvPr>
        </p:nvGraphicFramePr>
        <p:xfrm>
          <a:off x="567946" y="2165415"/>
          <a:ext cx="6311349" cy="4692585"/>
        </p:xfrm>
        <a:graphic>
          <a:graphicData uri="http://schemas.openxmlformats.org/drawingml/2006/chart">
            <c:chart xmlns:c="http://schemas.openxmlformats.org/drawingml/2006/chart" xmlns:r="http://schemas.openxmlformats.org/officeDocument/2006/relationships" r:id="rId3"/>
          </a:graphicData>
        </a:graphic>
      </p:graphicFrame>
      <p:sp>
        <p:nvSpPr>
          <p:cNvPr id="9" name="Google Shape;470;p31">
            <a:extLst>
              <a:ext uri="{FF2B5EF4-FFF2-40B4-BE49-F238E27FC236}">
                <a16:creationId xmlns:a16="http://schemas.microsoft.com/office/drawing/2014/main" id="{1990FB3D-6361-4709-B7F5-7639327E8EA8}"/>
              </a:ext>
            </a:extLst>
          </p:cNvPr>
          <p:cNvSpPr/>
          <p:nvPr/>
        </p:nvSpPr>
        <p:spPr>
          <a:xfrm>
            <a:off x="291477" y="229132"/>
            <a:ext cx="4140000" cy="428252"/>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Results &amp; discussion</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 name="Google Shape;471;p31">
            <a:extLst>
              <a:ext uri="{FF2B5EF4-FFF2-40B4-BE49-F238E27FC236}">
                <a16:creationId xmlns:a16="http://schemas.microsoft.com/office/drawing/2014/main" id="{43366195-7CC7-4B86-A09E-3E1CFA90BC7C}"/>
              </a:ext>
            </a:extLst>
          </p:cNvPr>
          <p:cNvSpPr/>
          <p:nvPr/>
        </p:nvSpPr>
        <p:spPr>
          <a:xfrm>
            <a:off x="546681" y="980153"/>
            <a:ext cx="3058718"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chemeClr val="lt1"/>
              </a:buClr>
              <a:buSzPts val="2400"/>
              <a:buFont typeface="Calibri"/>
              <a:buNone/>
            </a:pP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Evaluation  </a:t>
            </a:r>
            <a:endParaRPr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83"/>
                                        </p:tgtEl>
                                        <p:attrNameLst>
                                          <p:attrName>style.visibility</p:attrName>
                                        </p:attrNameLst>
                                      </p:cBhvr>
                                      <p:to>
                                        <p:strVal val="visible"/>
                                      </p:to>
                                    </p:set>
                                    <p:animEffect transition="in" filter="fade">
                                      <p:cBhvr>
                                        <p:cTn id="11" dur="500"/>
                                        <p:tgtEl>
                                          <p:spTgt spid="48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 grpId="0"/>
      <p:bldP spid="483" grpId="0"/>
      <p:bldGraphic spid="7"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3"/>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21</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491" name="Google Shape;491;p33"/>
          <p:cNvSpPr/>
          <p:nvPr/>
        </p:nvSpPr>
        <p:spPr>
          <a:xfrm>
            <a:off x="567946" y="1065213"/>
            <a:ext cx="5528054" cy="624102"/>
          </a:xfrm>
          <a:prstGeom prst="roundRect">
            <a:avLst>
              <a:gd name="adj" fmla="val 16667"/>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800" b="0" i="0" u="none" strike="noStrike" cap="none" dirty="0" err="1">
                <a:solidFill>
                  <a:schemeClr val="lt1"/>
                </a:solidFill>
                <a:latin typeface="Times New Roman" panose="02020603050405020304" pitchFamily="18" charset="0"/>
                <a:ea typeface="Calibri"/>
                <a:cs typeface="Times New Roman" panose="02020603050405020304" pitchFamily="18" charset="0"/>
                <a:sym typeface="Calibri"/>
              </a:rPr>
              <a:t>DiMorph's</a:t>
            </a:r>
            <a:r>
              <a:rPr lang="en-US"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Analysis Capacity</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2" name="Google Shape;492;p33"/>
          <p:cNvSpPr/>
          <p:nvPr/>
        </p:nvSpPr>
        <p:spPr>
          <a:xfrm>
            <a:off x="407963" y="2110155"/>
            <a:ext cx="11048832" cy="1811288"/>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Average Analyses per Token:</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742950" marR="0" lvl="1" indent="-28575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 provides, on average, 1.45 possible analyses for each token.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742950" marR="0" lvl="1" indent="-28575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This metric highlights the system's current capability to generate multiple solutions per token, indicating flexibility in interpretation.</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3" name="Google Shape;493;p33"/>
          <p:cNvSpPr/>
          <p:nvPr/>
        </p:nvSpPr>
        <p:spPr>
          <a:xfrm>
            <a:off x="407961" y="4342283"/>
            <a:ext cx="11048833" cy="238740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3200"/>
              <a:buFont typeface="Arial"/>
              <a:buNone/>
            </a:pPr>
            <a:r>
              <a:rPr lang="en-US" sz="32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Challenges: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742950" marR="0" lvl="1" indent="-285750" algn="just" rtl="0">
              <a:lnSpc>
                <a:spcPct val="100000"/>
              </a:lnSpc>
              <a:spcBef>
                <a:spcPts val="0"/>
              </a:spcBef>
              <a:spcAft>
                <a:spcPts val="0"/>
              </a:spcAft>
              <a:buClr>
                <a:schemeClr val="dk1"/>
              </a:buClr>
              <a:buSzPts val="2400"/>
              <a:buFont typeface="Arial"/>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Out-of-Context Issue: While </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DiMorph</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generates multiple analyses, it often lacks the ability to determine the correct analysis in context, leading to potential ambiguity.</a:t>
            </a:r>
            <a:endParaRPr sz="16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494" name="Google Shape;494;p33"/>
          <p:cNvSpPr/>
          <p:nvPr/>
        </p:nvSpPr>
        <p:spPr>
          <a:xfrm>
            <a:off x="206062" y="90925"/>
            <a:ext cx="3368411" cy="624101"/>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800"/>
              <a:buFont typeface="Calibri"/>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Conclusion</a:t>
            </a:r>
            <a:endParaRPr sz="20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grpSp>
        <p:nvGrpSpPr>
          <p:cNvPr id="500" name="Google Shape;500;p34"/>
          <p:cNvGrpSpPr/>
          <p:nvPr/>
        </p:nvGrpSpPr>
        <p:grpSpPr>
          <a:xfrm>
            <a:off x="206062" y="1684256"/>
            <a:ext cx="13472437" cy="4339712"/>
            <a:chOff x="-748169" y="928806"/>
            <a:chExt cx="12940168" cy="3984684"/>
          </a:xfrm>
        </p:grpSpPr>
        <p:sp>
          <p:nvSpPr>
            <p:cNvPr id="501" name="Google Shape;501;p34"/>
            <p:cNvSpPr/>
            <p:nvPr/>
          </p:nvSpPr>
          <p:spPr>
            <a:xfrm rot="-10192514">
              <a:off x="7340599" y="2071557"/>
              <a:ext cx="1785938" cy="1447655"/>
            </a:xfrm>
            <a:custGeom>
              <a:avLst/>
              <a:gdLst/>
              <a:ahLst/>
              <a:cxnLst/>
              <a:rect l="l" t="t" r="r" b="b"/>
              <a:pathLst>
                <a:path w="4254" h="4283" extrusionOk="0">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2" name="Google Shape;502;p34"/>
            <p:cNvSpPr/>
            <p:nvPr/>
          </p:nvSpPr>
          <p:spPr>
            <a:xfrm rot="591553">
              <a:off x="6010275" y="2341871"/>
              <a:ext cx="1798638" cy="1437407"/>
            </a:xfrm>
            <a:custGeom>
              <a:avLst/>
              <a:gdLst/>
              <a:ahLst/>
              <a:cxnLst/>
              <a:rect l="l" t="t" r="r" b="b"/>
              <a:pathLst>
                <a:path w="4290" h="4247" extrusionOk="0">
                  <a:moveTo>
                    <a:pt x="3667" y="853"/>
                  </a:moveTo>
                  <a:lnTo>
                    <a:pt x="3642" y="861"/>
                  </a:lnTo>
                  <a:lnTo>
                    <a:pt x="3618" y="871"/>
                  </a:lnTo>
                  <a:lnTo>
                    <a:pt x="3595" y="879"/>
                  </a:lnTo>
                  <a:lnTo>
                    <a:pt x="3573" y="888"/>
                  </a:lnTo>
                  <a:lnTo>
                    <a:pt x="3552" y="898"/>
                  </a:lnTo>
                  <a:lnTo>
                    <a:pt x="3532" y="907"/>
                  </a:lnTo>
                  <a:lnTo>
                    <a:pt x="3513" y="918"/>
                  </a:lnTo>
                  <a:lnTo>
                    <a:pt x="3496" y="927"/>
                  </a:lnTo>
                  <a:lnTo>
                    <a:pt x="3461" y="948"/>
                  </a:lnTo>
                  <a:lnTo>
                    <a:pt x="3430" y="969"/>
                  </a:lnTo>
                  <a:lnTo>
                    <a:pt x="3400" y="991"/>
                  </a:lnTo>
                  <a:lnTo>
                    <a:pt x="3371" y="1012"/>
                  </a:lnTo>
                  <a:lnTo>
                    <a:pt x="3315" y="1057"/>
                  </a:lnTo>
                  <a:lnTo>
                    <a:pt x="3259" y="1104"/>
                  </a:lnTo>
                  <a:lnTo>
                    <a:pt x="3228" y="1127"/>
                  </a:lnTo>
                  <a:lnTo>
                    <a:pt x="3196" y="1150"/>
                  </a:lnTo>
                  <a:lnTo>
                    <a:pt x="3161" y="1173"/>
                  </a:lnTo>
                  <a:lnTo>
                    <a:pt x="3124" y="1196"/>
                  </a:lnTo>
                  <a:lnTo>
                    <a:pt x="2955" y="0"/>
                  </a:lnTo>
                  <a:lnTo>
                    <a:pt x="1767" y="168"/>
                  </a:lnTo>
                  <a:lnTo>
                    <a:pt x="1789" y="202"/>
                  </a:lnTo>
                  <a:lnTo>
                    <a:pt x="1811" y="233"/>
                  </a:lnTo>
                  <a:lnTo>
                    <a:pt x="1834" y="264"/>
                  </a:lnTo>
                  <a:lnTo>
                    <a:pt x="1855" y="292"/>
                  </a:lnTo>
                  <a:lnTo>
                    <a:pt x="1900" y="346"/>
                  </a:lnTo>
                  <a:lnTo>
                    <a:pt x="1943" y="399"/>
                  </a:lnTo>
                  <a:lnTo>
                    <a:pt x="1964" y="427"/>
                  </a:lnTo>
                  <a:lnTo>
                    <a:pt x="1985" y="457"/>
                  </a:lnTo>
                  <a:lnTo>
                    <a:pt x="2006" y="488"/>
                  </a:lnTo>
                  <a:lnTo>
                    <a:pt x="2025" y="521"/>
                  </a:lnTo>
                  <a:lnTo>
                    <a:pt x="2035" y="538"/>
                  </a:lnTo>
                  <a:lnTo>
                    <a:pt x="2045" y="557"/>
                  </a:lnTo>
                  <a:lnTo>
                    <a:pt x="2053" y="576"/>
                  </a:lnTo>
                  <a:lnTo>
                    <a:pt x="2062" y="596"/>
                  </a:lnTo>
                  <a:lnTo>
                    <a:pt x="2071" y="617"/>
                  </a:lnTo>
                  <a:lnTo>
                    <a:pt x="2080" y="639"/>
                  </a:lnTo>
                  <a:lnTo>
                    <a:pt x="2088" y="662"/>
                  </a:lnTo>
                  <a:lnTo>
                    <a:pt x="2097" y="686"/>
                  </a:lnTo>
                  <a:lnTo>
                    <a:pt x="2100" y="714"/>
                  </a:lnTo>
                  <a:lnTo>
                    <a:pt x="2101" y="742"/>
                  </a:lnTo>
                  <a:lnTo>
                    <a:pt x="2102" y="769"/>
                  </a:lnTo>
                  <a:lnTo>
                    <a:pt x="2101" y="797"/>
                  </a:lnTo>
                  <a:lnTo>
                    <a:pt x="2099" y="824"/>
                  </a:lnTo>
                  <a:lnTo>
                    <a:pt x="2095" y="851"/>
                  </a:lnTo>
                  <a:lnTo>
                    <a:pt x="2089" y="877"/>
                  </a:lnTo>
                  <a:lnTo>
                    <a:pt x="2083" y="903"/>
                  </a:lnTo>
                  <a:lnTo>
                    <a:pt x="2076" y="928"/>
                  </a:lnTo>
                  <a:lnTo>
                    <a:pt x="2068" y="953"/>
                  </a:lnTo>
                  <a:lnTo>
                    <a:pt x="2058" y="977"/>
                  </a:lnTo>
                  <a:lnTo>
                    <a:pt x="2047" y="1001"/>
                  </a:lnTo>
                  <a:lnTo>
                    <a:pt x="2034" y="1025"/>
                  </a:lnTo>
                  <a:lnTo>
                    <a:pt x="2022" y="1047"/>
                  </a:lnTo>
                  <a:lnTo>
                    <a:pt x="2007" y="1069"/>
                  </a:lnTo>
                  <a:lnTo>
                    <a:pt x="1992" y="1091"/>
                  </a:lnTo>
                  <a:lnTo>
                    <a:pt x="1976" y="1112"/>
                  </a:lnTo>
                  <a:lnTo>
                    <a:pt x="1959" y="1130"/>
                  </a:lnTo>
                  <a:lnTo>
                    <a:pt x="1940" y="1150"/>
                  </a:lnTo>
                  <a:lnTo>
                    <a:pt x="1921" y="1168"/>
                  </a:lnTo>
                  <a:lnTo>
                    <a:pt x="1901" y="1185"/>
                  </a:lnTo>
                  <a:lnTo>
                    <a:pt x="1881" y="1201"/>
                  </a:lnTo>
                  <a:lnTo>
                    <a:pt x="1859" y="1216"/>
                  </a:lnTo>
                  <a:lnTo>
                    <a:pt x="1837" y="1230"/>
                  </a:lnTo>
                  <a:lnTo>
                    <a:pt x="1813" y="1244"/>
                  </a:lnTo>
                  <a:lnTo>
                    <a:pt x="1790" y="1256"/>
                  </a:lnTo>
                  <a:lnTo>
                    <a:pt x="1765" y="1267"/>
                  </a:lnTo>
                  <a:lnTo>
                    <a:pt x="1740" y="1276"/>
                  </a:lnTo>
                  <a:lnTo>
                    <a:pt x="1713" y="1285"/>
                  </a:lnTo>
                  <a:lnTo>
                    <a:pt x="1686" y="1292"/>
                  </a:lnTo>
                  <a:lnTo>
                    <a:pt x="1659" y="1298"/>
                  </a:lnTo>
                  <a:lnTo>
                    <a:pt x="1632" y="1302"/>
                  </a:lnTo>
                  <a:lnTo>
                    <a:pt x="1605" y="1306"/>
                  </a:lnTo>
                  <a:lnTo>
                    <a:pt x="1578" y="1308"/>
                  </a:lnTo>
                  <a:lnTo>
                    <a:pt x="1550" y="1308"/>
                  </a:lnTo>
                  <a:lnTo>
                    <a:pt x="1523" y="1308"/>
                  </a:lnTo>
                  <a:lnTo>
                    <a:pt x="1497" y="1306"/>
                  </a:lnTo>
                  <a:lnTo>
                    <a:pt x="1471" y="1301"/>
                  </a:lnTo>
                  <a:lnTo>
                    <a:pt x="1445" y="1297"/>
                  </a:lnTo>
                  <a:lnTo>
                    <a:pt x="1420" y="1291"/>
                  </a:lnTo>
                  <a:lnTo>
                    <a:pt x="1395" y="1284"/>
                  </a:lnTo>
                  <a:lnTo>
                    <a:pt x="1371" y="1276"/>
                  </a:lnTo>
                  <a:lnTo>
                    <a:pt x="1347" y="1267"/>
                  </a:lnTo>
                  <a:lnTo>
                    <a:pt x="1323" y="1257"/>
                  </a:lnTo>
                  <a:lnTo>
                    <a:pt x="1300" y="1245"/>
                  </a:lnTo>
                  <a:lnTo>
                    <a:pt x="1278" y="1233"/>
                  </a:lnTo>
                  <a:lnTo>
                    <a:pt x="1256" y="1219"/>
                  </a:lnTo>
                  <a:lnTo>
                    <a:pt x="1235" y="1204"/>
                  </a:lnTo>
                  <a:lnTo>
                    <a:pt x="1214" y="1189"/>
                  </a:lnTo>
                  <a:lnTo>
                    <a:pt x="1195" y="1172"/>
                  </a:lnTo>
                  <a:lnTo>
                    <a:pt x="1176" y="1154"/>
                  </a:lnTo>
                  <a:lnTo>
                    <a:pt x="1158" y="1137"/>
                  </a:lnTo>
                  <a:lnTo>
                    <a:pt x="1141" y="1118"/>
                  </a:lnTo>
                  <a:lnTo>
                    <a:pt x="1124" y="1098"/>
                  </a:lnTo>
                  <a:lnTo>
                    <a:pt x="1108" y="1077"/>
                  </a:lnTo>
                  <a:lnTo>
                    <a:pt x="1095" y="1055"/>
                  </a:lnTo>
                  <a:lnTo>
                    <a:pt x="1081" y="1033"/>
                  </a:lnTo>
                  <a:lnTo>
                    <a:pt x="1069" y="1010"/>
                  </a:lnTo>
                  <a:lnTo>
                    <a:pt x="1057" y="986"/>
                  </a:lnTo>
                  <a:lnTo>
                    <a:pt x="1047" y="962"/>
                  </a:lnTo>
                  <a:lnTo>
                    <a:pt x="1038" y="937"/>
                  </a:lnTo>
                  <a:lnTo>
                    <a:pt x="1030" y="912"/>
                  </a:lnTo>
                  <a:lnTo>
                    <a:pt x="1023" y="886"/>
                  </a:lnTo>
                  <a:lnTo>
                    <a:pt x="1018" y="859"/>
                  </a:lnTo>
                  <a:lnTo>
                    <a:pt x="1015" y="850"/>
                  </a:lnTo>
                  <a:lnTo>
                    <a:pt x="1014" y="839"/>
                  </a:lnTo>
                  <a:lnTo>
                    <a:pt x="1012" y="822"/>
                  </a:lnTo>
                  <a:lnTo>
                    <a:pt x="1011" y="805"/>
                  </a:lnTo>
                  <a:lnTo>
                    <a:pt x="1011" y="787"/>
                  </a:lnTo>
                  <a:lnTo>
                    <a:pt x="1011" y="770"/>
                  </a:lnTo>
                  <a:lnTo>
                    <a:pt x="1012" y="753"/>
                  </a:lnTo>
                  <a:lnTo>
                    <a:pt x="1013" y="736"/>
                  </a:lnTo>
                  <a:lnTo>
                    <a:pt x="1017" y="719"/>
                  </a:lnTo>
                  <a:lnTo>
                    <a:pt x="1019" y="702"/>
                  </a:lnTo>
                  <a:lnTo>
                    <a:pt x="1027" y="667"/>
                  </a:lnTo>
                  <a:lnTo>
                    <a:pt x="1035" y="632"/>
                  </a:lnTo>
                  <a:lnTo>
                    <a:pt x="1047" y="597"/>
                  </a:lnTo>
                  <a:lnTo>
                    <a:pt x="1058" y="561"/>
                  </a:lnTo>
                  <a:lnTo>
                    <a:pt x="1085" y="489"/>
                  </a:lnTo>
                  <a:lnTo>
                    <a:pt x="1114" y="413"/>
                  </a:lnTo>
                  <a:lnTo>
                    <a:pt x="1127" y="374"/>
                  </a:lnTo>
                  <a:lnTo>
                    <a:pt x="1140" y="334"/>
                  </a:lnTo>
                  <a:lnTo>
                    <a:pt x="1152" y="294"/>
                  </a:lnTo>
                  <a:lnTo>
                    <a:pt x="1164" y="252"/>
                  </a:lnTo>
                  <a:lnTo>
                    <a:pt x="0" y="416"/>
                  </a:lnTo>
                  <a:lnTo>
                    <a:pt x="417" y="3367"/>
                  </a:lnTo>
                  <a:lnTo>
                    <a:pt x="1575" y="3203"/>
                  </a:lnTo>
                  <a:lnTo>
                    <a:pt x="1565" y="3244"/>
                  </a:lnTo>
                  <a:lnTo>
                    <a:pt x="1552" y="3283"/>
                  </a:lnTo>
                  <a:lnTo>
                    <a:pt x="1540" y="3322"/>
                  </a:lnTo>
                  <a:lnTo>
                    <a:pt x="1526" y="3360"/>
                  </a:lnTo>
                  <a:lnTo>
                    <a:pt x="1498" y="3433"/>
                  </a:lnTo>
                  <a:lnTo>
                    <a:pt x="1472" y="3505"/>
                  </a:lnTo>
                  <a:lnTo>
                    <a:pt x="1461" y="3540"/>
                  </a:lnTo>
                  <a:lnTo>
                    <a:pt x="1450" y="3575"/>
                  </a:lnTo>
                  <a:lnTo>
                    <a:pt x="1442" y="3609"/>
                  </a:lnTo>
                  <a:lnTo>
                    <a:pt x="1434" y="3643"/>
                  </a:lnTo>
                  <a:lnTo>
                    <a:pt x="1431" y="3660"/>
                  </a:lnTo>
                  <a:lnTo>
                    <a:pt x="1429" y="3676"/>
                  </a:lnTo>
                  <a:lnTo>
                    <a:pt x="1428" y="3693"/>
                  </a:lnTo>
                  <a:lnTo>
                    <a:pt x="1427" y="3711"/>
                  </a:lnTo>
                  <a:lnTo>
                    <a:pt x="1427" y="3728"/>
                  </a:lnTo>
                  <a:lnTo>
                    <a:pt x="1427" y="3744"/>
                  </a:lnTo>
                  <a:lnTo>
                    <a:pt x="1428" y="3761"/>
                  </a:lnTo>
                  <a:lnTo>
                    <a:pt x="1430" y="3778"/>
                  </a:lnTo>
                  <a:lnTo>
                    <a:pt x="1431" y="3788"/>
                  </a:lnTo>
                  <a:lnTo>
                    <a:pt x="1433" y="3798"/>
                  </a:lnTo>
                  <a:lnTo>
                    <a:pt x="1439" y="3825"/>
                  </a:lnTo>
                  <a:lnTo>
                    <a:pt x="1446" y="3851"/>
                  </a:lnTo>
                  <a:lnTo>
                    <a:pt x="1453" y="3877"/>
                  </a:lnTo>
                  <a:lnTo>
                    <a:pt x="1463" y="3902"/>
                  </a:lnTo>
                  <a:lnTo>
                    <a:pt x="1473" y="3926"/>
                  </a:lnTo>
                  <a:lnTo>
                    <a:pt x="1485" y="3950"/>
                  </a:lnTo>
                  <a:lnTo>
                    <a:pt x="1497" y="3973"/>
                  </a:lnTo>
                  <a:lnTo>
                    <a:pt x="1511" y="3995"/>
                  </a:lnTo>
                  <a:lnTo>
                    <a:pt x="1524" y="4015"/>
                  </a:lnTo>
                  <a:lnTo>
                    <a:pt x="1540" y="4036"/>
                  </a:lnTo>
                  <a:lnTo>
                    <a:pt x="1557" y="4056"/>
                  </a:lnTo>
                  <a:lnTo>
                    <a:pt x="1573" y="4076"/>
                  </a:lnTo>
                  <a:lnTo>
                    <a:pt x="1591" y="4094"/>
                  </a:lnTo>
                  <a:lnTo>
                    <a:pt x="1611" y="4111"/>
                  </a:lnTo>
                  <a:lnTo>
                    <a:pt x="1630" y="4127"/>
                  </a:lnTo>
                  <a:lnTo>
                    <a:pt x="1651" y="4143"/>
                  </a:lnTo>
                  <a:lnTo>
                    <a:pt x="1672" y="4157"/>
                  </a:lnTo>
                  <a:lnTo>
                    <a:pt x="1694" y="4171"/>
                  </a:lnTo>
                  <a:lnTo>
                    <a:pt x="1715" y="4183"/>
                  </a:lnTo>
                  <a:lnTo>
                    <a:pt x="1738" y="4195"/>
                  </a:lnTo>
                  <a:lnTo>
                    <a:pt x="1762" y="4205"/>
                  </a:lnTo>
                  <a:lnTo>
                    <a:pt x="1787" y="4215"/>
                  </a:lnTo>
                  <a:lnTo>
                    <a:pt x="1811" y="4223"/>
                  </a:lnTo>
                  <a:lnTo>
                    <a:pt x="1836" y="4230"/>
                  </a:lnTo>
                  <a:lnTo>
                    <a:pt x="1861" y="4236"/>
                  </a:lnTo>
                  <a:lnTo>
                    <a:pt x="1887" y="4241"/>
                  </a:lnTo>
                  <a:lnTo>
                    <a:pt x="1913" y="4244"/>
                  </a:lnTo>
                  <a:lnTo>
                    <a:pt x="1939" y="4246"/>
                  </a:lnTo>
                  <a:lnTo>
                    <a:pt x="1966" y="4247"/>
                  </a:lnTo>
                  <a:lnTo>
                    <a:pt x="1993" y="4247"/>
                  </a:lnTo>
                  <a:lnTo>
                    <a:pt x="2021" y="4245"/>
                  </a:lnTo>
                  <a:lnTo>
                    <a:pt x="2048" y="4242"/>
                  </a:lnTo>
                  <a:lnTo>
                    <a:pt x="2075" y="4237"/>
                  </a:lnTo>
                  <a:lnTo>
                    <a:pt x="2102" y="4231"/>
                  </a:lnTo>
                  <a:lnTo>
                    <a:pt x="2129" y="4224"/>
                  </a:lnTo>
                  <a:lnTo>
                    <a:pt x="2155" y="4216"/>
                  </a:lnTo>
                  <a:lnTo>
                    <a:pt x="2180" y="4205"/>
                  </a:lnTo>
                  <a:lnTo>
                    <a:pt x="2204" y="4195"/>
                  </a:lnTo>
                  <a:lnTo>
                    <a:pt x="2228" y="4182"/>
                  </a:lnTo>
                  <a:lnTo>
                    <a:pt x="2252" y="4170"/>
                  </a:lnTo>
                  <a:lnTo>
                    <a:pt x="2274" y="4155"/>
                  </a:lnTo>
                  <a:lnTo>
                    <a:pt x="2296" y="4140"/>
                  </a:lnTo>
                  <a:lnTo>
                    <a:pt x="2317" y="4124"/>
                  </a:lnTo>
                  <a:lnTo>
                    <a:pt x="2337" y="4107"/>
                  </a:lnTo>
                  <a:lnTo>
                    <a:pt x="2356" y="4088"/>
                  </a:lnTo>
                  <a:lnTo>
                    <a:pt x="2374" y="4070"/>
                  </a:lnTo>
                  <a:lnTo>
                    <a:pt x="2391" y="4050"/>
                  </a:lnTo>
                  <a:lnTo>
                    <a:pt x="2407" y="4030"/>
                  </a:lnTo>
                  <a:lnTo>
                    <a:pt x="2423" y="4008"/>
                  </a:lnTo>
                  <a:lnTo>
                    <a:pt x="2437" y="3986"/>
                  </a:lnTo>
                  <a:lnTo>
                    <a:pt x="2450" y="3963"/>
                  </a:lnTo>
                  <a:lnTo>
                    <a:pt x="2462" y="3940"/>
                  </a:lnTo>
                  <a:lnTo>
                    <a:pt x="2473" y="3916"/>
                  </a:lnTo>
                  <a:lnTo>
                    <a:pt x="2483" y="3892"/>
                  </a:lnTo>
                  <a:lnTo>
                    <a:pt x="2492" y="3867"/>
                  </a:lnTo>
                  <a:lnTo>
                    <a:pt x="2499" y="3841"/>
                  </a:lnTo>
                  <a:lnTo>
                    <a:pt x="2505" y="3815"/>
                  </a:lnTo>
                  <a:lnTo>
                    <a:pt x="2511" y="3789"/>
                  </a:lnTo>
                  <a:lnTo>
                    <a:pt x="2514" y="3763"/>
                  </a:lnTo>
                  <a:lnTo>
                    <a:pt x="2517" y="3736"/>
                  </a:lnTo>
                  <a:lnTo>
                    <a:pt x="2518" y="3709"/>
                  </a:lnTo>
                  <a:lnTo>
                    <a:pt x="2517" y="3681"/>
                  </a:lnTo>
                  <a:lnTo>
                    <a:pt x="2515" y="3654"/>
                  </a:lnTo>
                  <a:lnTo>
                    <a:pt x="2512" y="3625"/>
                  </a:lnTo>
                  <a:lnTo>
                    <a:pt x="2504" y="3601"/>
                  </a:lnTo>
                  <a:lnTo>
                    <a:pt x="2496" y="3579"/>
                  </a:lnTo>
                  <a:lnTo>
                    <a:pt x="2488" y="3558"/>
                  </a:lnTo>
                  <a:lnTo>
                    <a:pt x="2478" y="3537"/>
                  </a:lnTo>
                  <a:lnTo>
                    <a:pt x="2460" y="3498"/>
                  </a:lnTo>
                  <a:lnTo>
                    <a:pt x="2443" y="3463"/>
                  </a:lnTo>
                  <a:lnTo>
                    <a:pt x="2423" y="3429"/>
                  </a:lnTo>
                  <a:lnTo>
                    <a:pt x="2403" y="3399"/>
                  </a:lnTo>
                  <a:lnTo>
                    <a:pt x="2383" y="3370"/>
                  </a:lnTo>
                  <a:lnTo>
                    <a:pt x="2362" y="3343"/>
                  </a:lnTo>
                  <a:lnTo>
                    <a:pt x="2319" y="3289"/>
                  </a:lnTo>
                  <a:lnTo>
                    <a:pt x="2277" y="3237"/>
                  </a:lnTo>
                  <a:lnTo>
                    <a:pt x="2255" y="3209"/>
                  </a:lnTo>
                  <a:lnTo>
                    <a:pt x="2233" y="3180"/>
                  </a:lnTo>
                  <a:lnTo>
                    <a:pt x="2211" y="3150"/>
                  </a:lnTo>
                  <a:lnTo>
                    <a:pt x="2189" y="3116"/>
                  </a:lnTo>
                  <a:lnTo>
                    <a:pt x="3371" y="2949"/>
                  </a:lnTo>
                  <a:lnTo>
                    <a:pt x="3206" y="1779"/>
                  </a:lnTo>
                  <a:lnTo>
                    <a:pt x="3250" y="1790"/>
                  </a:lnTo>
                  <a:lnTo>
                    <a:pt x="3293" y="1801"/>
                  </a:lnTo>
                  <a:lnTo>
                    <a:pt x="3335" y="1815"/>
                  </a:lnTo>
                  <a:lnTo>
                    <a:pt x="3376" y="1828"/>
                  </a:lnTo>
                  <a:lnTo>
                    <a:pt x="3455" y="1857"/>
                  </a:lnTo>
                  <a:lnTo>
                    <a:pt x="3530" y="1886"/>
                  </a:lnTo>
                  <a:lnTo>
                    <a:pt x="3568" y="1898"/>
                  </a:lnTo>
                  <a:lnTo>
                    <a:pt x="3604" y="1910"/>
                  </a:lnTo>
                  <a:lnTo>
                    <a:pt x="3641" y="1920"/>
                  </a:lnTo>
                  <a:lnTo>
                    <a:pt x="3676" y="1927"/>
                  </a:lnTo>
                  <a:lnTo>
                    <a:pt x="3695" y="1930"/>
                  </a:lnTo>
                  <a:lnTo>
                    <a:pt x="3713" y="1934"/>
                  </a:lnTo>
                  <a:lnTo>
                    <a:pt x="3731" y="1936"/>
                  </a:lnTo>
                  <a:lnTo>
                    <a:pt x="3749" y="1937"/>
                  </a:lnTo>
                  <a:lnTo>
                    <a:pt x="3766" y="1937"/>
                  </a:lnTo>
                  <a:lnTo>
                    <a:pt x="3784" y="1937"/>
                  </a:lnTo>
                  <a:lnTo>
                    <a:pt x="3802" y="1936"/>
                  </a:lnTo>
                  <a:lnTo>
                    <a:pt x="3820" y="1934"/>
                  </a:lnTo>
                  <a:lnTo>
                    <a:pt x="3830" y="1931"/>
                  </a:lnTo>
                  <a:lnTo>
                    <a:pt x="3840" y="1929"/>
                  </a:lnTo>
                  <a:lnTo>
                    <a:pt x="3867" y="1924"/>
                  </a:lnTo>
                  <a:lnTo>
                    <a:pt x="3893" y="1918"/>
                  </a:lnTo>
                  <a:lnTo>
                    <a:pt x="3919" y="1910"/>
                  </a:lnTo>
                  <a:lnTo>
                    <a:pt x="3944" y="1900"/>
                  </a:lnTo>
                  <a:lnTo>
                    <a:pt x="3968" y="1891"/>
                  </a:lnTo>
                  <a:lnTo>
                    <a:pt x="3991" y="1879"/>
                  </a:lnTo>
                  <a:lnTo>
                    <a:pt x="4014" y="1867"/>
                  </a:lnTo>
                  <a:lnTo>
                    <a:pt x="4037" y="1853"/>
                  </a:lnTo>
                  <a:lnTo>
                    <a:pt x="4058" y="1839"/>
                  </a:lnTo>
                  <a:lnTo>
                    <a:pt x="4079" y="1824"/>
                  </a:lnTo>
                  <a:lnTo>
                    <a:pt x="4099" y="1807"/>
                  </a:lnTo>
                  <a:lnTo>
                    <a:pt x="4118" y="1790"/>
                  </a:lnTo>
                  <a:lnTo>
                    <a:pt x="4136" y="1772"/>
                  </a:lnTo>
                  <a:lnTo>
                    <a:pt x="4154" y="1753"/>
                  </a:lnTo>
                  <a:lnTo>
                    <a:pt x="4170" y="1733"/>
                  </a:lnTo>
                  <a:lnTo>
                    <a:pt x="4185" y="1713"/>
                  </a:lnTo>
                  <a:lnTo>
                    <a:pt x="4200" y="1693"/>
                  </a:lnTo>
                  <a:lnTo>
                    <a:pt x="4213" y="1671"/>
                  </a:lnTo>
                  <a:lnTo>
                    <a:pt x="4226" y="1648"/>
                  </a:lnTo>
                  <a:lnTo>
                    <a:pt x="4238" y="1626"/>
                  </a:lnTo>
                  <a:lnTo>
                    <a:pt x="4248" y="1602"/>
                  </a:lnTo>
                  <a:lnTo>
                    <a:pt x="4257" y="1578"/>
                  </a:lnTo>
                  <a:lnTo>
                    <a:pt x="4266" y="1553"/>
                  </a:lnTo>
                  <a:lnTo>
                    <a:pt x="4273" y="1529"/>
                  </a:lnTo>
                  <a:lnTo>
                    <a:pt x="4278" y="1503"/>
                  </a:lnTo>
                  <a:lnTo>
                    <a:pt x="4283" y="1478"/>
                  </a:lnTo>
                  <a:lnTo>
                    <a:pt x="4287" y="1452"/>
                  </a:lnTo>
                  <a:lnTo>
                    <a:pt x="4289" y="1424"/>
                  </a:lnTo>
                  <a:lnTo>
                    <a:pt x="4290" y="1398"/>
                  </a:lnTo>
                  <a:lnTo>
                    <a:pt x="4289" y="1371"/>
                  </a:lnTo>
                  <a:lnTo>
                    <a:pt x="4288" y="1344"/>
                  </a:lnTo>
                  <a:lnTo>
                    <a:pt x="4285" y="1317"/>
                  </a:lnTo>
                  <a:lnTo>
                    <a:pt x="4279" y="1289"/>
                  </a:lnTo>
                  <a:lnTo>
                    <a:pt x="4274" y="1262"/>
                  </a:lnTo>
                  <a:lnTo>
                    <a:pt x="4267" y="1236"/>
                  </a:lnTo>
                  <a:lnTo>
                    <a:pt x="4257" y="1210"/>
                  </a:lnTo>
                  <a:lnTo>
                    <a:pt x="4248" y="1185"/>
                  </a:lnTo>
                  <a:lnTo>
                    <a:pt x="4238" y="1160"/>
                  </a:lnTo>
                  <a:lnTo>
                    <a:pt x="4225" y="1136"/>
                  </a:lnTo>
                  <a:lnTo>
                    <a:pt x="4212" y="1113"/>
                  </a:lnTo>
                  <a:lnTo>
                    <a:pt x="4198" y="1091"/>
                  </a:lnTo>
                  <a:lnTo>
                    <a:pt x="4182" y="1069"/>
                  </a:lnTo>
                  <a:lnTo>
                    <a:pt x="4166" y="1048"/>
                  </a:lnTo>
                  <a:lnTo>
                    <a:pt x="4149" y="1028"/>
                  </a:lnTo>
                  <a:lnTo>
                    <a:pt x="4131" y="1009"/>
                  </a:lnTo>
                  <a:lnTo>
                    <a:pt x="4112" y="991"/>
                  </a:lnTo>
                  <a:lnTo>
                    <a:pt x="4092" y="974"/>
                  </a:lnTo>
                  <a:lnTo>
                    <a:pt x="4071" y="957"/>
                  </a:lnTo>
                  <a:lnTo>
                    <a:pt x="4050" y="943"/>
                  </a:lnTo>
                  <a:lnTo>
                    <a:pt x="4029" y="928"/>
                  </a:lnTo>
                  <a:lnTo>
                    <a:pt x="4006" y="914"/>
                  </a:lnTo>
                  <a:lnTo>
                    <a:pt x="3983" y="903"/>
                  </a:lnTo>
                  <a:lnTo>
                    <a:pt x="3959" y="891"/>
                  </a:lnTo>
                  <a:lnTo>
                    <a:pt x="3933" y="882"/>
                  </a:lnTo>
                  <a:lnTo>
                    <a:pt x="3909" y="874"/>
                  </a:lnTo>
                  <a:lnTo>
                    <a:pt x="3883" y="865"/>
                  </a:lnTo>
                  <a:lnTo>
                    <a:pt x="3857" y="859"/>
                  </a:lnTo>
                  <a:lnTo>
                    <a:pt x="3831" y="855"/>
                  </a:lnTo>
                  <a:lnTo>
                    <a:pt x="3805" y="851"/>
                  </a:lnTo>
                  <a:lnTo>
                    <a:pt x="3778" y="849"/>
                  </a:lnTo>
                  <a:lnTo>
                    <a:pt x="3751" y="848"/>
                  </a:lnTo>
                  <a:lnTo>
                    <a:pt x="3722" y="848"/>
                  </a:lnTo>
                  <a:lnTo>
                    <a:pt x="3695" y="850"/>
                  </a:lnTo>
                  <a:lnTo>
                    <a:pt x="3667" y="853"/>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3" name="Google Shape;503;p34"/>
            <p:cNvSpPr/>
            <p:nvPr/>
          </p:nvSpPr>
          <p:spPr>
            <a:xfrm rot="10332532" flipH="1">
              <a:off x="8562974" y="2346995"/>
              <a:ext cx="1782763" cy="1450218"/>
            </a:xfrm>
            <a:custGeom>
              <a:avLst/>
              <a:gdLst/>
              <a:ahLst/>
              <a:cxnLst/>
              <a:rect l="l" t="t" r="r" b="b"/>
              <a:pathLst>
                <a:path w="4254" h="4283" extrusionOk="0">
                  <a:moveTo>
                    <a:pt x="3632" y="1775"/>
                  </a:moveTo>
                  <a:lnTo>
                    <a:pt x="3608" y="1783"/>
                  </a:lnTo>
                  <a:lnTo>
                    <a:pt x="3586" y="1791"/>
                  </a:lnTo>
                  <a:lnTo>
                    <a:pt x="3564" y="1800"/>
                  </a:lnTo>
                  <a:lnTo>
                    <a:pt x="3543" y="1808"/>
                  </a:lnTo>
                  <a:lnTo>
                    <a:pt x="3504" y="1826"/>
                  </a:lnTo>
                  <a:lnTo>
                    <a:pt x="3469" y="1844"/>
                  </a:lnTo>
                  <a:lnTo>
                    <a:pt x="3435" y="1863"/>
                  </a:lnTo>
                  <a:lnTo>
                    <a:pt x="3405" y="1883"/>
                  </a:lnTo>
                  <a:lnTo>
                    <a:pt x="3376" y="1904"/>
                  </a:lnTo>
                  <a:lnTo>
                    <a:pt x="3349" y="1925"/>
                  </a:lnTo>
                  <a:lnTo>
                    <a:pt x="3295" y="1966"/>
                  </a:lnTo>
                  <a:lnTo>
                    <a:pt x="3243" y="2010"/>
                  </a:lnTo>
                  <a:lnTo>
                    <a:pt x="3215" y="2032"/>
                  </a:lnTo>
                  <a:lnTo>
                    <a:pt x="3187" y="2054"/>
                  </a:lnTo>
                  <a:lnTo>
                    <a:pt x="3155" y="2076"/>
                  </a:lnTo>
                  <a:lnTo>
                    <a:pt x="3122" y="2098"/>
                  </a:lnTo>
                  <a:lnTo>
                    <a:pt x="2956" y="916"/>
                  </a:lnTo>
                  <a:lnTo>
                    <a:pt x="1783" y="1082"/>
                  </a:lnTo>
                  <a:lnTo>
                    <a:pt x="1793" y="1038"/>
                  </a:lnTo>
                  <a:lnTo>
                    <a:pt x="1805" y="995"/>
                  </a:lnTo>
                  <a:lnTo>
                    <a:pt x="1818" y="954"/>
                  </a:lnTo>
                  <a:lnTo>
                    <a:pt x="1832" y="913"/>
                  </a:lnTo>
                  <a:lnTo>
                    <a:pt x="1861" y="834"/>
                  </a:lnTo>
                  <a:lnTo>
                    <a:pt x="1889" y="758"/>
                  </a:lnTo>
                  <a:lnTo>
                    <a:pt x="1902" y="721"/>
                  </a:lnTo>
                  <a:lnTo>
                    <a:pt x="1913" y="684"/>
                  </a:lnTo>
                  <a:lnTo>
                    <a:pt x="1924" y="648"/>
                  </a:lnTo>
                  <a:lnTo>
                    <a:pt x="1931" y="612"/>
                  </a:lnTo>
                  <a:lnTo>
                    <a:pt x="1934" y="594"/>
                  </a:lnTo>
                  <a:lnTo>
                    <a:pt x="1937" y="576"/>
                  </a:lnTo>
                  <a:lnTo>
                    <a:pt x="1939" y="558"/>
                  </a:lnTo>
                  <a:lnTo>
                    <a:pt x="1940" y="541"/>
                  </a:lnTo>
                  <a:lnTo>
                    <a:pt x="1940" y="523"/>
                  </a:lnTo>
                  <a:lnTo>
                    <a:pt x="1940" y="505"/>
                  </a:lnTo>
                  <a:lnTo>
                    <a:pt x="1939" y="487"/>
                  </a:lnTo>
                  <a:lnTo>
                    <a:pt x="1937" y="470"/>
                  </a:lnTo>
                  <a:lnTo>
                    <a:pt x="1935" y="459"/>
                  </a:lnTo>
                  <a:lnTo>
                    <a:pt x="1933" y="449"/>
                  </a:lnTo>
                  <a:lnTo>
                    <a:pt x="1928" y="422"/>
                  </a:lnTo>
                  <a:lnTo>
                    <a:pt x="1922" y="396"/>
                  </a:lnTo>
                  <a:lnTo>
                    <a:pt x="1913" y="371"/>
                  </a:lnTo>
                  <a:lnTo>
                    <a:pt x="1904" y="346"/>
                  </a:lnTo>
                  <a:lnTo>
                    <a:pt x="1894" y="322"/>
                  </a:lnTo>
                  <a:lnTo>
                    <a:pt x="1883" y="298"/>
                  </a:lnTo>
                  <a:lnTo>
                    <a:pt x="1870" y="275"/>
                  </a:lnTo>
                  <a:lnTo>
                    <a:pt x="1857" y="253"/>
                  </a:lnTo>
                  <a:lnTo>
                    <a:pt x="1842" y="231"/>
                  </a:lnTo>
                  <a:lnTo>
                    <a:pt x="1827" y="210"/>
                  </a:lnTo>
                  <a:lnTo>
                    <a:pt x="1811" y="190"/>
                  </a:lnTo>
                  <a:lnTo>
                    <a:pt x="1794" y="171"/>
                  </a:lnTo>
                  <a:lnTo>
                    <a:pt x="1775" y="154"/>
                  </a:lnTo>
                  <a:lnTo>
                    <a:pt x="1756" y="136"/>
                  </a:lnTo>
                  <a:lnTo>
                    <a:pt x="1737" y="119"/>
                  </a:lnTo>
                  <a:lnTo>
                    <a:pt x="1717" y="104"/>
                  </a:lnTo>
                  <a:lnTo>
                    <a:pt x="1696" y="90"/>
                  </a:lnTo>
                  <a:lnTo>
                    <a:pt x="1674" y="76"/>
                  </a:lnTo>
                  <a:lnTo>
                    <a:pt x="1652" y="64"/>
                  </a:lnTo>
                  <a:lnTo>
                    <a:pt x="1629" y="52"/>
                  </a:lnTo>
                  <a:lnTo>
                    <a:pt x="1605" y="42"/>
                  </a:lnTo>
                  <a:lnTo>
                    <a:pt x="1581" y="33"/>
                  </a:lnTo>
                  <a:lnTo>
                    <a:pt x="1557" y="24"/>
                  </a:lnTo>
                  <a:lnTo>
                    <a:pt x="1532" y="17"/>
                  </a:lnTo>
                  <a:lnTo>
                    <a:pt x="1506" y="11"/>
                  </a:lnTo>
                  <a:lnTo>
                    <a:pt x="1481" y="7"/>
                  </a:lnTo>
                  <a:lnTo>
                    <a:pt x="1455" y="3"/>
                  </a:lnTo>
                  <a:lnTo>
                    <a:pt x="1427" y="1"/>
                  </a:lnTo>
                  <a:lnTo>
                    <a:pt x="1401" y="0"/>
                  </a:lnTo>
                  <a:lnTo>
                    <a:pt x="1374" y="0"/>
                  </a:lnTo>
                  <a:lnTo>
                    <a:pt x="1347" y="2"/>
                  </a:lnTo>
                  <a:lnTo>
                    <a:pt x="1320" y="6"/>
                  </a:lnTo>
                  <a:lnTo>
                    <a:pt x="1292" y="10"/>
                  </a:lnTo>
                  <a:lnTo>
                    <a:pt x="1264" y="16"/>
                  </a:lnTo>
                  <a:lnTo>
                    <a:pt x="1238" y="23"/>
                  </a:lnTo>
                  <a:lnTo>
                    <a:pt x="1212" y="32"/>
                  </a:lnTo>
                  <a:lnTo>
                    <a:pt x="1187" y="42"/>
                  </a:lnTo>
                  <a:lnTo>
                    <a:pt x="1162" y="52"/>
                  </a:lnTo>
                  <a:lnTo>
                    <a:pt x="1138" y="65"/>
                  </a:lnTo>
                  <a:lnTo>
                    <a:pt x="1115" y="77"/>
                  </a:lnTo>
                  <a:lnTo>
                    <a:pt x="1093" y="92"/>
                  </a:lnTo>
                  <a:lnTo>
                    <a:pt x="1071" y="107"/>
                  </a:lnTo>
                  <a:lnTo>
                    <a:pt x="1050" y="123"/>
                  </a:lnTo>
                  <a:lnTo>
                    <a:pt x="1030" y="140"/>
                  </a:lnTo>
                  <a:lnTo>
                    <a:pt x="1012" y="159"/>
                  </a:lnTo>
                  <a:lnTo>
                    <a:pt x="993" y="178"/>
                  </a:lnTo>
                  <a:lnTo>
                    <a:pt x="976" y="197"/>
                  </a:lnTo>
                  <a:lnTo>
                    <a:pt x="959" y="217"/>
                  </a:lnTo>
                  <a:lnTo>
                    <a:pt x="945" y="239"/>
                  </a:lnTo>
                  <a:lnTo>
                    <a:pt x="930" y="261"/>
                  </a:lnTo>
                  <a:lnTo>
                    <a:pt x="916" y="283"/>
                  </a:lnTo>
                  <a:lnTo>
                    <a:pt x="905" y="307"/>
                  </a:lnTo>
                  <a:lnTo>
                    <a:pt x="893" y="331"/>
                  </a:lnTo>
                  <a:lnTo>
                    <a:pt x="884" y="355"/>
                  </a:lnTo>
                  <a:lnTo>
                    <a:pt x="876" y="380"/>
                  </a:lnTo>
                  <a:lnTo>
                    <a:pt x="868" y="406"/>
                  </a:lnTo>
                  <a:lnTo>
                    <a:pt x="862" y="431"/>
                  </a:lnTo>
                  <a:lnTo>
                    <a:pt x="857" y="458"/>
                  </a:lnTo>
                  <a:lnTo>
                    <a:pt x="853" y="484"/>
                  </a:lnTo>
                  <a:lnTo>
                    <a:pt x="851" y="511"/>
                  </a:lnTo>
                  <a:lnTo>
                    <a:pt x="850" y="539"/>
                  </a:lnTo>
                  <a:lnTo>
                    <a:pt x="851" y="566"/>
                  </a:lnTo>
                  <a:lnTo>
                    <a:pt x="852" y="594"/>
                  </a:lnTo>
                  <a:lnTo>
                    <a:pt x="855" y="622"/>
                  </a:lnTo>
                  <a:lnTo>
                    <a:pt x="863" y="647"/>
                  </a:lnTo>
                  <a:lnTo>
                    <a:pt x="873" y="671"/>
                  </a:lnTo>
                  <a:lnTo>
                    <a:pt x="881" y="694"/>
                  </a:lnTo>
                  <a:lnTo>
                    <a:pt x="890" y="715"/>
                  </a:lnTo>
                  <a:lnTo>
                    <a:pt x="900" y="736"/>
                  </a:lnTo>
                  <a:lnTo>
                    <a:pt x="909" y="755"/>
                  </a:lnTo>
                  <a:lnTo>
                    <a:pt x="920" y="774"/>
                  </a:lnTo>
                  <a:lnTo>
                    <a:pt x="929" y="793"/>
                  </a:lnTo>
                  <a:lnTo>
                    <a:pt x="950" y="827"/>
                  </a:lnTo>
                  <a:lnTo>
                    <a:pt x="971" y="859"/>
                  </a:lnTo>
                  <a:lnTo>
                    <a:pt x="993" y="889"/>
                  </a:lnTo>
                  <a:lnTo>
                    <a:pt x="1015" y="917"/>
                  </a:lnTo>
                  <a:lnTo>
                    <a:pt x="1061" y="972"/>
                  </a:lnTo>
                  <a:lnTo>
                    <a:pt x="1107" y="1030"/>
                  </a:lnTo>
                  <a:lnTo>
                    <a:pt x="1130" y="1060"/>
                  </a:lnTo>
                  <a:lnTo>
                    <a:pt x="1153" y="1091"/>
                  </a:lnTo>
                  <a:lnTo>
                    <a:pt x="1176" y="1127"/>
                  </a:lnTo>
                  <a:lnTo>
                    <a:pt x="1199" y="1164"/>
                  </a:lnTo>
                  <a:lnTo>
                    <a:pt x="0" y="1333"/>
                  </a:lnTo>
                  <a:lnTo>
                    <a:pt x="168" y="2519"/>
                  </a:lnTo>
                  <a:lnTo>
                    <a:pt x="203" y="2497"/>
                  </a:lnTo>
                  <a:lnTo>
                    <a:pt x="234" y="2474"/>
                  </a:lnTo>
                  <a:lnTo>
                    <a:pt x="265" y="2453"/>
                  </a:lnTo>
                  <a:lnTo>
                    <a:pt x="293" y="2430"/>
                  </a:lnTo>
                  <a:lnTo>
                    <a:pt x="347" y="2386"/>
                  </a:lnTo>
                  <a:lnTo>
                    <a:pt x="400" y="2343"/>
                  </a:lnTo>
                  <a:lnTo>
                    <a:pt x="429" y="2321"/>
                  </a:lnTo>
                  <a:lnTo>
                    <a:pt x="458" y="2300"/>
                  </a:lnTo>
                  <a:lnTo>
                    <a:pt x="489" y="2280"/>
                  </a:lnTo>
                  <a:lnTo>
                    <a:pt x="523" y="2261"/>
                  </a:lnTo>
                  <a:lnTo>
                    <a:pt x="558" y="2242"/>
                  </a:lnTo>
                  <a:lnTo>
                    <a:pt x="598" y="2224"/>
                  </a:lnTo>
                  <a:lnTo>
                    <a:pt x="619" y="2215"/>
                  </a:lnTo>
                  <a:lnTo>
                    <a:pt x="641" y="2206"/>
                  </a:lnTo>
                  <a:lnTo>
                    <a:pt x="664" y="2198"/>
                  </a:lnTo>
                  <a:lnTo>
                    <a:pt x="688" y="2190"/>
                  </a:lnTo>
                  <a:lnTo>
                    <a:pt x="716" y="2187"/>
                  </a:lnTo>
                  <a:lnTo>
                    <a:pt x="744" y="2184"/>
                  </a:lnTo>
                  <a:lnTo>
                    <a:pt x="771" y="2184"/>
                  </a:lnTo>
                  <a:lnTo>
                    <a:pt x="798" y="2186"/>
                  </a:lnTo>
                  <a:lnTo>
                    <a:pt x="826" y="2188"/>
                  </a:lnTo>
                  <a:lnTo>
                    <a:pt x="853" y="2192"/>
                  </a:lnTo>
                  <a:lnTo>
                    <a:pt x="879" y="2196"/>
                  </a:lnTo>
                  <a:lnTo>
                    <a:pt x="905" y="2202"/>
                  </a:lnTo>
                  <a:lnTo>
                    <a:pt x="930" y="2211"/>
                  </a:lnTo>
                  <a:lnTo>
                    <a:pt x="955" y="2219"/>
                  </a:lnTo>
                  <a:lnTo>
                    <a:pt x="979" y="2228"/>
                  </a:lnTo>
                  <a:lnTo>
                    <a:pt x="1003" y="2240"/>
                  </a:lnTo>
                  <a:lnTo>
                    <a:pt x="1027" y="2251"/>
                  </a:lnTo>
                  <a:lnTo>
                    <a:pt x="1049" y="2265"/>
                  </a:lnTo>
                  <a:lnTo>
                    <a:pt x="1072" y="2278"/>
                  </a:lnTo>
                  <a:lnTo>
                    <a:pt x="1093" y="2294"/>
                  </a:lnTo>
                  <a:lnTo>
                    <a:pt x="1114" y="2311"/>
                  </a:lnTo>
                  <a:lnTo>
                    <a:pt x="1134" y="2327"/>
                  </a:lnTo>
                  <a:lnTo>
                    <a:pt x="1153" y="2345"/>
                  </a:lnTo>
                  <a:lnTo>
                    <a:pt x="1170" y="2365"/>
                  </a:lnTo>
                  <a:lnTo>
                    <a:pt x="1187" y="2385"/>
                  </a:lnTo>
                  <a:lnTo>
                    <a:pt x="1204" y="2406"/>
                  </a:lnTo>
                  <a:lnTo>
                    <a:pt x="1219" y="2426"/>
                  </a:lnTo>
                  <a:lnTo>
                    <a:pt x="1233" y="2449"/>
                  </a:lnTo>
                  <a:lnTo>
                    <a:pt x="1247" y="2472"/>
                  </a:lnTo>
                  <a:lnTo>
                    <a:pt x="1258" y="2496"/>
                  </a:lnTo>
                  <a:lnTo>
                    <a:pt x="1270" y="2521"/>
                  </a:lnTo>
                  <a:lnTo>
                    <a:pt x="1279" y="2546"/>
                  </a:lnTo>
                  <a:lnTo>
                    <a:pt x="1287" y="2572"/>
                  </a:lnTo>
                  <a:lnTo>
                    <a:pt x="1295" y="2599"/>
                  </a:lnTo>
                  <a:lnTo>
                    <a:pt x="1301" y="2626"/>
                  </a:lnTo>
                  <a:lnTo>
                    <a:pt x="1305" y="2654"/>
                  </a:lnTo>
                  <a:lnTo>
                    <a:pt x="1308" y="2681"/>
                  </a:lnTo>
                  <a:lnTo>
                    <a:pt x="1310" y="2708"/>
                  </a:lnTo>
                  <a:lnTo>
                    <a:pt x="1310" y="2735"/>
                  </a:lnTo>
                  <a:lnTo>
                    <a:pt x="1310" y="2761"/>
                  </a:lnTo>
                  <a:lnTo>
                    <a:pt x="1308" y="2787"/>
                  </a:lnTo>
                  <a:lnTo>
                    <a:pt x="1304" y="2813"/>
                  </a:lnTo>
                  <a:lnTo>
                    <a:pt x="1300" y="2840"/>
                  </a:lnTo>
                  <a:lnTo>
                    <a:pt x="1294" y="2865"/>
                  </a:lnTo>
                  <a:lnTo>
                    <a:pt x="1286" y="2890"/>
                  </a:lnTo>
                  <a:lnTo>
                    <a:pt x="1279" y="2915"/>
                  </a:lnTo>
                  <a:lnTo>
                    <a:pt x="1270" y="2939"/>
                  </a:lnTo>
                  <a:lnTo>
                    <a:pt x="1259" y="2962"/>
                  </a:lnTo>
                  <a:lnTo>
                    <a:pt x="1248" y="2984"/>
                  </a:lnTo>
                  <a:lnTo>
                    <a:pt x="1235" y="3007"/>
                  </a:lnTo>
                  <a:lnTo>
                    <a:pt x="1222" y="3029"/>
                  </a:lnTo>
                  <a:lnTo>
                    <a:pt x="1207" y="3050"/>
                  </a:lnTo>
                  <a:lnTo>
                    <a:pt x="1191" y="3070"/>
                  </a:lnTo>
                  <a:lnTo>
                    <a:pt x="1175" y="3090"/>
                  </a:lnTo>
                  <a:lnTo>
                    <a:pt x="1158" y="3109"/>
                  </a:lnTo>
                  <a:lnTo>
                    <a:pt x="1139" y="3126"/>
                  </a:lnTo>
                  <a:lnTo>
                    <a:pt x="1120" y="3144"/>
                  </a:lnTo>
                  <a:lnTo>
                    <a:pt x="1100" y="3160"/>
                  </a:lnTo>
                  <a:lnTo>
                    <a:pt x="1079" y="3175"/>
                  </a:lnTo>
                  <a:lnTo>
                    <a:pt x="1058" y="3190"/>
                  </a:lnTo>
                  <a:lnTo>
                    <a:pt x="1036" y="3204"/>
                  </a:lnTo>
                  <a:lnTo>
                    <a:pt x="1013" y="3216"/>
                  </a:lnTo>
                  <a:lnTo>
                    <a:pt x="989" y="3228"/>
                  </a:lnTo>
                  <a:lnTo>
                    <a:pt x="965" y="3237"/>
                  </a:lnTo>
                  <a:lnTo>
                    <a:pt x="939" y="3246"/>
                  </a:lnTo>
                  <a:lnTo>
                    <a:pt x="914" y="3255"/>
                  </a:lnTo>
                  <a:lnTo>
                    <a:pt x="888" y="3261"/>
                  </a:lnTo>
                  <a:lnTo>
                    <a:pt x="861" y="3266"/>
                  </a:lnTo>
                  <a:lnTo>
                    <a:pt x="852" y="3268"/>
                  </a:lnTo>
                  <a:lnTo>
                    <a:pt x="840" y="3270"/>
                  </a:lnTo>
                  <a:lnTo>
                    <a:pt x="823" y="3272"/>
                  </a:lnTo>
                  <a:lnTo>
                    <a:pt x="807" y="3273"/>
                  </a:lnTo>
                  <a:lnTo>
                    <a:pt x="789" y="3273"/>
                  </a:lnTo>
                  <a:lnTo>
                    <a:pt x="772" y="3273"/>
                  </a:lnTo>
                  <a:lnTo>
                    <a:pt x="755" y="3272"/>
                  </a:lnTo>
                  <a:lnTo>
                    <a:pt x="738" y="3270"/>
                  </a:lnTo>
                  <a:lnTo>
                    <a:pt x="721" y="3268"/>
                  </a:lnTo>
                  <a:lnTo>
                    <a:pt x="703" y="3265"/>
                  </a:lnTo>
                  <a:lnTo>
                    <a:pt x="669" y="3258"/>
                  </a:lnTo>
                  <a:lnTo>
                    <a:pt x="633" y="3248"/>
                  </a:lnTo>
                  <a:lnTo>
                    <a:pt x="599" y="3238"/>
                  </a:lnTo>
                  <a:lnTo>
                    <a:pt x="563" y="3225"/>
                  </a:lnTo>
                  <a:lnTo>
                    <a:pt x="490" y="3199"/>
                  </a:lnTo>
                  <a:lnTo>
                    <a:pt x="414" y="3171"/>
                  </a:lnTo>
                  <a:lnTo>
                    <a:pt x="375" y="3158"/>
                  </a:lnTo>
                  <a:lnTo>
                    <a:pt x="336" y="3144"/>
                  </a:lnTo>
                  <a:lnTo>
                    <a:pt x="295" y="3133"/>
                  </a:lnTo>
                  <a:lnTo>
                    <a:pt x="253" y="3121"/>
                  </a:lnTo>
                  <a:lnTo>
                    <a:pt x="417" y="4283"/>
                  </a:lnTo>
                  <a:lnTo>
                    <a:pt x="3373" y="3867"/>
                  </a:lnTo>
                  <a:lnTo>
                    <a:pt x="3209" y="2709"/>
                  </a:lnTo>
                  <a:lnTo>
                    <a:pt x="3249" y="2721"/>
                  </a:lnTo>
                  <a:lnTo>
                    <a:pt x="3289" y="2733"/>
                  </a:lnTo>
                  <a:lnTo>
                    <a:pt x="3328" y="2746"/>
                  </a:lnTo>
                  <a:lnTo>
                    <a:pt x="3366" y="2759"/>
                  </a:lnTo>
                  <a:lnTo>
                    <a:pt x="3441" y="2786"/>
                  </a:lnTo>
                  <a:lnTo>
                    <a:pt x="3512" y="2812"/>
                  </a:lnTo>
                  <a:lnTo>
                    <a:pt x="3546" y="2824"/>
                  </a:lnTo>
                  <a:lnTo>
                    <a:pt x="3582" y="2834"/>
                  </a:lnTo>
                  <a:lnTo>
                    <a:pt x="3615" y="2844"/>
                  </a:lnTo>
                  <a:lnTo>
                    <a:pt x="3650" y="2851"/>
                  </a:lnTo>
                  <a:lnTo>
                    <a:pt x="3666" y="2853"/>
                  </a:lnTo>
                  <a:lnTo>
                    <a:pt x="3683" y="2855"/>
                  </a:lnTo>
                  <a:lnTo>
                    <a:pt x="3701" y="2857"/>
                  </a:lnTo>
                  <a:lnTo>
                    <a:pt x="3717" y="2858"/>
                  </a:lnTo>
                  <a:lnTo>
                    <a:pt x="3734" y="2858"/>
                  </a:lnTo>
                  <a:lnTo>
                    <a:pt x="3751" y="2858"/>
                  </a:lnTo>
                  <a:lnTo>
                    <a:pt x="3768" y="2857"/>
                  </a:lnTo>
                  <a:lnTo>
                    <a:pt x="3784" y="2855"/>
                  </a:lnTo>
                  <a:lnTo>
                    <a:pt x="3795" y="2853"/>
                  </a:lnTo>
                  <a:lnTo>
                    <a:pt x="3805" y="2852"/>
                  </a:lnTo>
                  <a:lnTo>
                    <a:pt x="3831" y="2846"/>
                  </a:lnTo>
                  <a:lnTo>
                    <a:pt x="3857" y="2840"/>
                  </a:lnTo>
                  <a:lnTo>
                    <a:pt x="3884" y="2831"/>
                  </a:lnTo>
                  <a:lnTo>
                    <a:pt x="3909" y="2823"/>
                  </a:lnTo>
                  <a:lnTo>
                    <a:pt x="3933" y="2812"/>
                  </a:lnTo>
                  <a:lnTo>
                    <a:pt x="3957" y="2801"/>
                  </a:lnTo>
                  <a:lnTo>
                    <a:pt x="3980" y="2788"/>
                  </a:lnTo>
                  <a:lnTo>
                    <a:pt x="4002" y="2775"/>
                  </a:lnTo>
                  <a:lnTo>
                    <a:pt x="4023" y="2760"/>
                  </a:lnTo>
                  <a:lnTo>
                    <a:pt x="4043" y="2746"/>
                  </a:lnTo>
                  <a:lnTo>
                    <a:pt x="4063" y="2729"/>
                  </a:lnTo>
                  <a:lnTo>
                    <a:pt x="4083" y="2711"/>
                  </a:lnTo>
                  <a:lnTo>
                    <a:pt x="4101" y="2693"/>
                  </a:lnTo>
                  <a:lnTo>
                    <a:pt x="4119" y="2675"/>
                  </a:lnTo>
                  <a:lnTo>
                    <a:pt x="4134" y="2655"/>
                  </a:lnTo>
                  <a:lnTo>
                    <a:pt x="4150" y="2635"/>
                  </a:lnTo>
                  <a:lnTo>
                    <a:pt x="4165" y="2614"/>
                  </a:lnTo>
                  <a:lnTo>
                    <a:pt x="4178" y="2592"/>
                  </a:lnTo>
                  <a:lnTo>
                    <a:pt x="4191" y="2569"/>
                  </a:lnTo>
                  <a:lnTo>
                    <a:pt x="4202" y="2546"/>
                  </a:lnTo>
                  <a:lnTo>
                    <a:pt x="4213" y="2523"/>
                  </a:lnTo>
                  <a:lnTo>
                    <a:pt x="4222" y="2499"/>
                  </a:lnTo>
                  <a:lnTo>
                    <a:pt x="4230" y="2474"/>
                  </a:lnTo>
                  <a:lnTo>
                    <a:pt x="4238" y="2450"/>
                  </a:lnTo>
                  <a:lnTo>
                    <a:pt x="4243" y="2424"/>
                  </a:lnTo>
                  <a:lnTo>
                    <a:pt x="4248" y="2399"/>
                  </a:lnTo>
                  <a:lnTo>
                    <a:pt x="4251" y="2373"/>
                  </a:lnTo>
                  <a:lnTo>
                    <a:pt x="4253" y="2346"/>
                  </a:lnTo>
                  <a:lnTo>
                    <a:pt x="4254" y="2320"/>
                  </a:lnTo>
                  <a:lnTo>
                    <a:pt x="4254" y="2293"/>
                  </a:lnTo>
                  <a:lnTo>
                    <a:pt x="4252" y="2266"/>
                  </a:lnTo>
                  <a:lnTo>
                    <a:pt x="4249" y="2239"/>
                  </a:lnTo>
                  <a:lnTo>
                    <a:pt x="4244" y="2211"/>
                  </a:lnTo>
                  <a:lnTo>
                    <a:pt x="4239" y="2183"/>
                  </a:lnTo>
                  <a:lnTo>
                    <a:pt x="4231" y="2157"/>
                  </a:lnTo>
                  <a:lnTo>
                    <a:pt x="4223" y="2131"/>
                  </a:lnTo>
                  <a:lnTo>
                    <a:pt x="4213" y="2106"/>
                  </a:lnTo>
                  <a:lnTo>
                    <a:pt x="4202" y="2081"/>
                  </a:lnTo>
                  <a:lnTo>
                    <a:pt x="4190" y="2057"/>
                  </a:lnTo>
                  <a:lnTo>
                    <a:pt x="4177" y="2034"/>
                  </a:lnTo>
                  <a:lnTo>
                    <a:pt x="4163" y="2012"/>
                  </a:lnTo>
                  <a:lnTo>
                    <a:pt x="4148" y="1990"/>
                  </a:lnTo>
                  <a:lnTo>
                    <a:pt x="4131" y="1970"/>
                  </a:lnTo>
                  <a:lnTo>
                    <a:pt x="4114" y="1950"/>
                  </a:lnTo>
                  <a:lnTo>
                    <a:pt x="4096" y="1931"/>
                  </a:lnTo>
                  <a:lnTo>
                    <a:pt x="4077" y="1912"/>
                  </a:lnTo>
                  <a:lnTo>
                    <a:pt x="4057" y="1896"/>
                  </a:lnTo>
                  <a:lnTo>
                    <a:pt x="4037" y="1879"/>
                  </a:lnTo>
                  <a:lnTo>
                    <a:pt x="4015" y="1864"/>
                  </a:lnTo>
                  <a:lnTo>
                    <a:pt x="3993" y="1850"/>
                  </a:lnTo>
                  <a:lnTo>
                    <a:pt x="3970" y="1836"/>
                  </a:lnTo>
                  <a:lnTo>
                    <a:pt x="3947" y="1825"/>
                  </a:lnTo>
                  <a:lnTo>
                    <a:pt x="3923" y="1813"/>
                  </a:lnTo>
                  <a:lnTo>
                    <a:pt x="3899" y="1804"/>
                  </a:lnTo>
                  <a:lnTo>
                    <a:pt x="3874" y="1795"/>
                  </a:lnTo>
                  <a:lnTo>
                    <a:pt x="3848" y="1787"/>
                  </a:lnTo>
                  <a:lnTo>
                    <a:pt x="3822" y="1782"/>
                  </a:lnTo>
                  <a:lnTo>
                    <a:pt x="3796" y="1777"/>
                  </a:lnTo>
                  <a:lnTo>
                    <a:pt x="3770" y="1772"/>
                  </a:lnTo>
                  <a:lnTo>
                    <a:pt x="3743" y="1770"/>
                  </a:lnTo>
                  <a:lnTo>
                    <a:pt x="3715" y="1769"/>
                  </a:lnTo>
                  <a:lnTo>
                    <a:pt x="3687" y="1769"/>
                  </a:lnTo>
                  <a:lnTo>
                    <a:pt x="3660" y="1771"/>
                  </a:lnTo>
                  <a:lnTo>
                    <a:pt x="3632" y="1775"/>
                  </a:lnTo>
                  <a:close/>
                </a:path>
              </a:pathLst>
            </a:custGeom>
            <a:solidFill>
              <a:srgbClr val="54813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4" name="Google Shape;504;p34"/>
            <p:cNvSpPr/>
            <p:nvPr/>
          </p:nvSpPr>
          <p:spPr>
            <a:xfrm>
              <a:off x="7662862" y="950584"/>
              <a:ext cx="1625600" cy="832722"/>
            </a:xfrm>
            <a:custGeom>
              <a:avLst/>
              <a:gdLst/>
              <a:ahLst/>
              <a:cxnLst/>
              <a:rect l="l" t="t" r="r" b="b"/>
              <a:pathLst>
                <a:path w="3874" h="2462" extrusionOk="0">
                  <a:moveTo>
                    <a:pt x="3666" y="819"/>
                  </a:moveTo>
                  <a:lnTo>
                    <a:pt x="3052" y="140"/>
                  </a:lnTo>
                  <a:lnTo>
                    <a:pt x="3048" y="133"/>
                  </a:lnTo>
                  <a:lnTo>
                    <a:pt x="3034" y="114"/>
                  </a:lnTo>
                  <a:lnTo>
                    <a:pt x="3023" y="102"/>
                  </a:lnTo>
                  <a:lnTo>
                    <a:pt x="3009" y="87"/>
                  </a:lnTo>
                  <a:lnTo>
                    <a:pt x="3001" y="80"/>
                  </a:lnTo>
                  <a:lnTo>
                    <a:pt x="2992" y="73"/>
                  </a:lnTo>
                  <a:lnTo>
                    <a:pt x="2981" y="65"/>
                  </a:lnTo>
                  <a:lnTo>
                    <a:pt x="2970" y="58"/>
                  </a:lnTo>
                  <a:lnTo>
                    <a:pt x="2957" y="51"/>
                  </a:lnTo>
                  <a:lnTo>
                    <a:pt x="2945" y="44"/>
                  </a:lnTo>
                  <a:lnTo>
                    <a:pt x="2930" y="37"/>
                  </a:lnTo>
                  <a:lnTo>
                    <a:pt x="2914" y="31"/>
                  </a:lnTo>
                  <a:lnTo>
                    <a:pt x="2898" y="25"/>
                  </a:lnTo>
                  <a:lnTo>
                    <a:pt x="2880" y="19"/>
                  </a:lnTo>
                  <a:lnTo>
                    <a:pt x="2861" y="14"/>
                  </a:lnTo>
                  <a:lnTo>
                    <a:pt x="2841" y="10"/>
                  </a:lnTo>
                  <a:lnTo>
                    <a:pt x="2819" y="6"/>
                  </a:lnTo>
                  <a:lnTo>
                    <a:pt x="2796" y="4"/>
                  </a:lnTo>
                  <a:lnTo>
                    <a:pt x="2772" y="1"/>
                  </a:lnTo>
                  <a:lnTo>
                    <a:pt x="2747" y="0"/>
                  </a:lnTo>
                  <a:lnTo>
                    <a:pt x="2720" y="0"/>
                  </a:lnTo>
                  <a:lnTo>
                    <a:pt x="2691" y="1"/>
                  </a:lnTo>
                  <a:lnTo>
                    <a:pt x="2661" y="3"/>
                  </a:lnTo>
                  <a:lnTo>
                    <a:pt x="2630" y="5"/>
                  </a:lnTo>
                  <a:lnTo>
                    <a:pt x="2575" y="11"/>
                  </a:lnTo>
                  <a:lnTo>
                    <a:pt x="2508" y="17"/>
                  </a:lnTo>
                  <a:lnTo>
                    <a:pt x="2429" y="24"/>
                  </a:lnTo>
                  <a:lnTo>
                    <a:pt x="2344" y="31"/>
                  </a:lnTo>
                  <a:lnTo>
                    <a:pt x="2249" y="39"/>
                  </a:lnTo>
                  <a:lnTo>
                    <a:pt x="2149" y="47"/>
                  </a:lnTo>
                  <a:lnTo>
                    <a:pt x="2044" y="55"/>
                  </a:lnTo>
                  <a:lnTo>
                    <a:pt x="1936" y="64"/>
                  </a:lnTo>
                  <a:lnTo>
                    <a:pt x="1828" y="73"/>
                  </a:lnTo>
                  <a:lnTo>
                    <a:pt x="1719" y="82"/>
                  </a:lnTo>
                  <a:lnTo>
                    <a:pt x="1611" y="91"/>
                  </a:lnTo>
                  <a:lnTo>
                    <a:pt x="1507" y="102"/>
                  </a:lnTo>
                  <a:lnTo>
                    <a:pt x="1408" y="111"/>
                  </a:lnTo>
                  <a:lnTo>
                    <a:pt x="1314" y="122"/>
                  </a:lnTo>
                  <a:lnTo>
                    <a:pt x="1228" y="132"/>
                  </a:lnTo>
                  <a:lnTo>
                    <a:pt x="1151" y="142"/>
                  </a:lnTo>
                  <a:lnTo>
                    <a:pt x="1088" y="151"/>
                  </a:lnTo>
                  <a:lnTo>
                    <a:pt x="1036" y="160"/>
                  </a:lnTo>
                  <a:lnTo>
                    <a:pt x="1014" y="165"/>
                  </a:lnTo>
                  <a:lnTo>
                    <a:pt x="993" y="173"/>
                  </a:lnTo>
                  <a:lnTo>
                    <a:pt x="982" y="177"/>
                  </a:lnTo>
                  <a:lnTo>
                    <a:pt x="973" y="182"/>
                  </a:lnTo>
                  <a:lnTo>
                    <a:pt x="963" y="187"/>
                  </a:lnTo>
                  <a:lnTo>
                    <a:pt x="953" y="194"/>
                  </a:lnTo>
                  <a:lnTo>
                    <a:pt x="944" y="201"/>
                  </a:lnTo>
                  <a:lnTo>
                    <a:pt x="933" y="208"/>
                  </a:lnTo>
                  <a:lnTo>
                    <a:pt x="924" y="218"/>
                  </a:lnTo>
                  <a:lnTo>
                    <a:pt x="914" y="227"/>
                  </a:lnTo>
                  <a:lnTo>
                    <a:pt x="893" y="250"/>
                  </a:lnTo>
                  <a:lnTo>
                    <a:pt x="871" y="278"/>
                  </a:lnTo>
                  <a:lnTo>
                    <a:pt x="847" y="311"/>
                  </a:lnTo>
                  <a:lnTo>
                    <a:pt x="820" y="350"/>
                  </a:lnTo>
                  <a:lnTo>
                    <a:pt x="789" y="396"/>
                  </a:lnTo>
                  <a:lnTo>
                    <a:pt x="756" y="448"/>
                  </a:lnTo>
                  <a:lnTo>
                    <a:pt x="709" y="525"/>
                  </a:lnTo>
                  <a:lnTo>
                    <a:pt x="655" y="615"/>
                  </a:lnTo>
                  <a:lnTo>
                    <a:pt x="598" y="715"/>
                  </a:lnTo>
                  <a:lnTo>
                    <a:pt x="537" y="823"/>
                  </a:lnTo>
                  <a:lnTo>
                    <a:pt x="476" y="935"/>
                  </a:lnTo>
                  <a:lnTo>
                    <a:pt x="413" y="1050"/>
                  </a:lnTo>
                  <a:lnTo>
                    <a:pt x="350" y="1165"/>
                  </a:lnTo>
                  <a:lnTo>
                    <a:pt x="289" y="1278"/>
                  </a:lnTo>
                  <a:lnTo>
                    <a:pt x="231" y="1388"/>
                  </a:lnTo>
                  <a:lnTo>
                    <a:pt x="177" y="1490"/>
                  </a:lnTo>
                  <a:lnTo>
                    <a:pt x="128" y="1583"/>
                  </a:lnTo>
                  <a:lnTo>
                    <a:pt x="85" y="1664"/>
                  </a:lnTo>
                  <a:lnTo>
                    <a:pt x="50" y="1731"/>
                  </a:lnTo>
                  <a:lnTo>
                    <a:pt x="23" y="1782"/>
                  </a:lnTo>
                  <a:lnTo>
                    <a:pt x="6" y="1816"/>
                  </a:lnTo>
                  <a:lnTo>
                    <a:pt x="0" y="1826"/>
                  </a:lnTo>
                  <a:lnTo>
                    <a:pt x="5" y="1829"/>
                  </a:lnTo>
                  <a:lnTo>
                    <a:pt x="17" y="1836"/>
                  </a:lnTo>
                  <a:lnTo>
                    <a:pt x="38" y="1846"/>
                  </a:lnTo>
                  <a:lnTo>
                    <a:pt x="65" y="1857"/>
                  </a:lnTo>
                  <a:lnTo>
                    <a:pt x="82" y="1864"/>
                  </a:lnTo>
                  <a:lnTo>
                    <a:pt x="99" y="1870"/>
                  </a:lnTo>
                  <a:lnTo>
                    <a:pt x="118" y="1875"/>
                  </a:lnTo>
                  <a:lnTo>
                    <a:pt x="138" y="1880"/>
                  </a:lnTo>
                  <a:lnTo>
                    <a:pt x="160" y="1885"/>
                  </a:lnTo>
                  <a:lnTo>
                    <a:pt x="183" y="1889"/>
                  </a:lnTo>
                  <a:lnTo>
                    <a:pt x="207" y="1892"/>
                  </a:lnTo>
                  <a:lnTo>
                    <a:pt x="232" y="1894"/>
                  </a:lnTo>
                  <a:lnTo>
                    <a:pt x="258" y="1895"/>
                  </a:lnTo>
                  <a:lnTo>
                    <a:pt x="286" y="1894"/>
                  </a:lnTo>
                  <a:lnTo>
                    <a:pt x="313" y="1892"/>
                  </a:lnTo>
                  <a:lnTo>
                    <a:pt x="341" y="1888"/>
                  </a:lnTo>
                  <a:lnTo>
                    <a:pt x="370" y="1881"/>
                  </a:lnTo>
                  <a:lnTo>
                    <a:pt x="400" y="1873"/>
                  </a:lnTo>
                  <a:lnTo>
                    <a:pt x="430" y="1864"/>
                  </a:lnTo>
                  <a:lnTo>
                    <a:pt x="460" y="1850"/>
                  </a:lnTo>
                  <a:lnTo>
                    <a:pt x="491" y="1835"/>
                  </a:lnTo>
                  <a:lnTo>
                    <a:pt x="522" y="1817"/>
                  </a:lnTo>
                  <a:lnTo>
                    <a:pt x="553" y="1796"/>
                  </a:lnTo>
                  <a:lnTo>
                    <a:pt x="583" y="1772"/>
                  </a:lnTo>
                  <a:lnTo>
                    <a:pt x="615" y="1745"/>
                  </a:lnTo>
                  <a:lnTo>
                    <a:pt x="646" y="1714"/>
                  </a:lnTo>
                  <a:lnTo>
                    <a:pt x="676" y="1680"/>
                  </a:lnTo>
                  <a:lnTo>
                    <a:pt x="707" y="1641"/>
                  </a:lnTo>
                  <a:lnTo>
                    <a:pt x="787" y="1535"/>
                  </a:lnTo>
                  <a:lnTo>
                    <a:pt x="861" y="1433"/>
                  </a:lnTo>
                  <a:lnTo>
                    <a:pt x="929" y="1337"/>
                  </a:lnTo>
                  <a:lnTo>
                    <a:pt x="992" y="1246"/>
                  </a:lnTo>
                  <a:lnTo>
                    <a:pt x="1048" y="1162"/>
                  </a:lnTo>
                  <a:lnTo>
                    <a:pt x="1098" y="1083"/>
                  </a:lnTo>
                  <a:lnTo>
                    <a:pt x="1121" y="1047"/>
                  </a:lnTo>
                  <a:lnTo>
                    <a:pt x="1142" y="1011"/>
                  </a:lnTo>
                  <a:lnTo>
                    <a:pt x="1162" y="978"/>
                  </a:lnTo>
                  <a:lnTo>
                    <a:pt x="1180" y="948"/>
                  </a:lnTo>
                  <a:lnTo>
                    <a:pt x="1188" y="935"/>
                  </a:lnTo>
                  <a:lnTo>
                    <a:pt x="1200" y="925"/>
                  </a:lnTo>
                  <a:lnTo>
                    <a:pt x="1214" y="915"/>
                  </a:lnTo>
                  <a:lnTo>
                    <a:pt x="1232" y="908"/>
                  </a:lnTo>
                  <a:lnTo>
                    <a:pt x="1251" y="902"/>
                  </a:lnTo>
                  <a:lnTo>
                    <a:pt x="1273" y="897"/>
                  </a:lnTo>
                  <a:lnTo>
                    <a:pt x="1297" y="892"/>
                  </a:lnTo>
                  <a:lnTo>
                    <a:pt x="1322" y="889"/>
                  </a:lnTo>
                  <a:lnTo>
                    <a:pt x="1349" y="887"/>
                  </a:lnTo>
                  <a:lnTo>
                    <a:pt x="1377" y="886"/>
                  </a:lnTo>
                  <a:lnTo>
                    <a:pt x="1407" y="886"/>
                  </a:lnTo>
                  <a:lnTo>
                    <a:pt x="1437" y="887"/>
                  </a:lnTo>
                  <a:lnTo>
                    <a:pt x="1468" y="888"/>
                  </a:lnTo>
                  <a:lnTo>
                    <a:pt x="1499" y="890"/>
                  </a:lnTo>
                  <a:lnTo>
                    <a:pt x="1531" y="893"/>
                  </a:lnTo>
                  <a:lnTo>
                    <a:pt x="1562" y="897"/>
                  </a:lnTo>
                  <a:lnTo>
                    <a:pt x="1624" y="904"/>
                  </a:lnTo>
                  <a:lnTo>
                    <a:pt x="1684" y="911"/>
                  </a:lnTo>
                  <a:lnTo>
                    <a:pt x="1739" y="921"/>
                  </a:lnTo>
                  <a:lnTo>
                    <a:pt x="1788" y="929"/>
                  </a:lnTo>
                  <a:lnTo>
                    <a:pt x="1860" y="943"/>
                  </a:lnTo>
                  <a:lnTo>
                    <a:pt x="1888" y="948"/>
                  </a:lnTo>
                  <a:lnTo>
                    <a:pt x="1897" y="948"/>
                  </a:lnTo>
                  <a:lnTo>
                    <a:pt x="1922" y="948"/>
                  </a:lnTo>
                  <a:lnTo>
                    <a:pt x="1960" y="949"/>
                  </a:lnTo>
                  <a:lnTo>
                    <a:pt x="2011" y="950"/>
                  </a:lnTo>
                  <a:lnTo>
                    <a:pt x="2071" y="953"/>
                  </a:lnTo>
                  <a:lnTo>
                    <a:pt x="2139" y="957"/>
                  </a:lnTo>
                  <a:lnTo>
                    <a:pt x="2212" y="962"/>
                  </a:lnTo>
                  <a:lnTo>
                    <a:pt x="2291" y="971"/>
                  </a:lnTo>
                  <a:lnTo>
                    <a:pt x="2329" y="976"/>
                  </a:lnTo>
                  <a:lnTo>
                    <a:pt x="2369" y="981"/>
                  </a:lnTo>
                  <a:lnTo>
                    <a:pt x="2409" y="987"/>
                  </a:lnTo>
                  <a:lnTo>
                    <a:pt x="2448" y="995"/>
                  </a:lnTo>
                  <a:lnTo>
                    <a:pt x="2486" y="1003"/>
                  </a:lnTo>
                  <a:lnTo>
                    <a:pt x="2523" y="1011"/>
                  </a:lnTo>
                  <a:lnTo>
                    <a:pt x="2560" y="1022"/>
                  </a:lnTo>
                  <a:lnTo>
                    <a:pt x="2596" y="1032"/>
                  </a:lnTo>
                  <a:lnTo>
                    <a:pt x="2629" y="1044"/>
                  </a:lnTo>
                  <a:lnTo>
                    <a:pt x="2660" y="1056"/>
                  </a:lnTo>
                  <a:lnTo>
                    <a:pt x="2690" y="1070"/>
                  </a:lnTo>
                  <a:lnTo>
                    <a:pt x="2716" y="1084"/>
                  </a:lnTo>
                  <a:lnTo>
                    <a:pt x="2741" y="1101"/>
                  </a:lnTo>
                  <a:lnTo>
                    <a:pt x="2762" y="1118"/>
                  </a:lnTo>
                  <a:lnTo>
                    <a:pt x="2779" y="1137"/>
                  </a:lnTo>
                  <a:lnTo>
                    <a:pt x="2794" y="1155"/>
                  </a:lnTo>
                  <a:lnTo>
                    <a:pt x="2821" y="1200"/>
                  </a:lnTo>
                  <a:lnTo>
                    <a:pt x="2848" y="1246"/>
                  </a:lnTo>
                  <a:lnTo>
                    <a:pt x="2877" y="1294"/>
                  </a:lnTo>
                  <a:lnTo>
                    <a:pt x="2905" y="1344"/>
                  </a:lnTo>
                  <a:lnTo>
                    <a:pt x="2961" y="1447"/>
                  </a:lnTo>
                  <a:lnTo>
                    <a:pt x="3018" y="1554"/>
                  </a:lnTo>
                  <a:lnTo>
                    <a:pt x="3074" y="1662"/>
                  </a:lnTo>
                  <a:lnTo>
                    <a:pt x="3128" y="1771"/>
                  </a:lnTo>
                  <a:lnTo>
                    <a:pt x="3181" y="1878"/>
                  </a:lnTo>
                  <a:lnTo>
                    <a:pt x="3231" y="1981"/>
                  </a:lnTo>
                  <a:lnTo>
                    <a:pt x="3277" y="2079"/>
                  </a:lnTo>
                  <a:lnTo>
                    <a:pt x="3320" y="2170"/>
                  </a:lnTo>
                  <a:lnTo>
                    <a:pt x="3357" y="2252"/>
                  </a:lnTo>
                  <a:lnTo>
                    <a:pt x="3389" y="2322"/>
                  </a:lnTo>
                  <a:lnTo>
                    <a:pt x="3416" y="2381"/>
                  </a:lnTo>
                  <a:lnTo>
                    <a:pt x="3435" y="2425"/>
                  </a:lnTo>
                  <a:lnTo>
                    <a:pt x="3447" y="2453"/>
                  </a:lnTo>
                  <a:lnTo>
                    <a:pt x="3451" y="2462"/>
                  </a:lnTo>
                  <a:lnTo>
                    <a:pt x="3470" y="2429"/>
                  </a:lnTo>
                  <a:lnTo>
                    <a:pt x="3501" y="2373"/>
                  </a:lnTo>
                  <a:lnTo>
                    <a:pt x="3542" y="2297"/>
                  </a:lnTo>
                  <a:lnTo>
                    <a:pt x="3589" y="2206"/>
                  </a:lnTo>
                  <a:lnTo>
                    <a:pt x="3614" y="2153"/>
                  </a:lnTo>
                  <a:lnTo>
                    <a:pt x="3640" y="2099"/>
                  </a:lnTo>
                  <a:lnTo>
                    <a:pt x="3666" y="2042"/>
                  </a:lnTo>
                  <a:lnTo>
                    <a:pt x="3693" y="1982"/>
                  </a:lnTo>
                  <a:lnTo>
                    <a:pt x="3718" y="1921"/>
                  </a:lnTo>
                  <a:lnTo>
                    <a:pt x="3743" y="1857"/>
                  </a:lnTo>
                  <a:lnTo>
                    <a:pt x="3766" y="1793"/>
                  </a:lnTo>
                  <a:lnTo>
                    <a:pt x="3789" y="1726"/>
                  </a:lnTo>
                  <a:lnTo>
                    <a:pt x="3809" y="1660"/>
                  </a:lnTo>
                  <a:lnTo>
                    <a:pt x="3826" y="1592"/>
                  </a:lnTo>
                  <a:lnTo>
                    <a:pt x="3843" y="1526"/>
                  </a:lnTo>
                  <a:lnTo>
                    <a:pt x="3856" y="1460"/>
                  </a:lnTo>
                  <a:lnTo>
                    <a:pt x="3865" y="1393"/>
                  </a:lnTo>
                  <a:lnTo>
                    <a:pt x="3871" y="1328"/>
                  </a:lnTo>
                  <a:lnTo>
                    <a:pt x="3874" y="1266"/>
                  </a:lnTo>
                  <a:lnTo>
                    <a:pt x="3872" y="1204"/>
                  </a:lnTo>
                  <a:lnTo>
                    <a:pt x="3866" y="1145"/>
                  </a:lnTo>
                  <a:lnTo>
                    <a:pt x="3855" y="1089"/>
                  </a:lnTo>
                  <a:lnTo>
                    <a:pt x="3839" y="1034"/>
                  </a:lnTo>
                  <a:lnTo>
                    <a:pt x="3817" y="983"/>
                  </a:lnTo>
                  <a:lnTo>
                    <a:pt x="3789" y="936"/>
                  </a:lnTo>
                  <a:lnTo>
                    <a:pt x="3755" y="892"/>
                  </a:lnTo>
                  <a:lnTo>
                    <a:pt x="3715" y="854"/>
                  </a:lnTo>
                  <a:lnTo>
                    <a:pt x="3666" y="819"/>
                  </a:lnTo>
                  <a:close/>
                </a:path>
              </a:pathLst>
            </a:custGeom>
            <a:solidFill>
              <a:srgbClr val="F2BA8B"/>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5" name="Google Shape;505;p34"/>
            <p:cNvSpPr/>
            <p:nvPr/>
          </p:nvSpPr>
          <p:spPr>
            <a:xfrm>
              <a:off x="7818437" y="928806"/>
              <a:ext cx="1576386" cy="868593"/>
            </a:xfrm>
            <a:custGeom>
              <a:avLst/>
              <a:gdLst/>
              <a:ahLst/>
              <a:cxnLst/>
              <a:rect l="l" t="t" r="r" b="b"/>
              <a:pathLst>
                <a:path w="3763" h="2565" extrusionOk="0">
                  <a:moveTo>
                    <a:pt x="3404" y="597"/>
                  </a:moveTo>
                  <a:lnTo>
                    <a:pt x="2614" y="77"/>
                  </a:lnTo>
                  <a:lnTo>
                    <a:pt x="2609" y="71"/>
                  </a:lnTo>
                  <a:lnTo>
                    <a:pt x="2590" y="55"/>
                  </a:lnTo>
                  <a:lnTo>
                    <a:pt x="2576" y="45"/>
                  </a:lnTo>
                  <a:lnTo>
                    <a:pt x="2558" y="35"/>
                  </a:lnTo>
                  <a:lnTo>
                    <a:pt x="2547" y="30"/>
                  </a:lnTo>
                  <a:lnTo>
                    <a:pt x="2536" y="25"/>
                  </a:lnTo>
                  <a:lnTo>
                    <a:pt x="2524" y="21"/>
                  </a:lnTo>
                  <a:lnTo>
                    <a:pt x="2511" y="16"/>
                  </a:lnTo>
                  <a:lnTo>
                    <a:pt x="2497" y="11"/>
                  </a:lnTo>
                  <a:lnTo>
                    <a:pt x="2482" y="8"/>
                  </a:lnTo>
                  <a:lnTo>
                    <a:pt x="2466" y="5"/>
                  </a:lnTo>
                  <a:lnTo>
                    <a:pt x="2448" y="3"/>
                  </a:lnTo>
                  <a:lnTo>
                    <a:pt x="2430" y="1"/>
                  </a:lnTo>
                  <a:lnTo>
                    <a:pt x="2412" y="0"/>
                  </a:lnTo>
                  <a:lnTo>
                    <a:pt x="2391" y="0"/>
                  </a:lnTo>
                  <a:lnTo>
                    <a:pt x="2370" y="1"/>
                  </a:lnTo>
                  <a:lnTo>
                    <a:pt x="2347" y="3"/>
                  </a:lnTo>
                  <a:lnTo>
                    <a:pt x="2324" y="5"/>
                  </a:lnTo>
                  <a:lnTo>
                    <a:pt x="2299" y="9"/>
                  </a:lnTo>
                  <a:lnTo>
                    <a:pt x="2273" y="15"/>
                  </a:lnTo>
                  <a:lnTo>
                    <a:pt x="2245" y="22"/>
                  </a:lnTo>
                  <a:lnTo>
                    <a:pt x="2217" y="30"/>
                  </a:lnTo>
                  <a:lnTo>
                    <a:pt x="2188" y="40"/>
                  </a:lnTo>
                  <a:lnTo>
                    <a:pt x="2158" y="50"/>
                  </a:lnTo>
                  <a:lnTo>
                    <a:pt x="2104" y="70"/>
                  </a:lnTo>
                  <a:lnTo>
                    <a:pt x="2039" y="94"/>
                  </a:lnTo>
                  <a:lnTo>
                    <a:pt x="1962" y="121"/>
                  </a:lnTo>
                  <a:lnTo>
                    <a:pt x="1878" y="150"/>
                  </a:lnTo>
                  <a:lnTo>
                    <a:pt x="1786" y="181"/>
                  </a:lnTo>
                  <a:lnTo>
                    <a:pt x="1688" y="216"/>
                  </a:lnTo>
                  <a:lnTo>
                    <a:pt x="1585" y="251"/>
                  </a:lnTo>
                  <a:lnTo>
                    <a:pt x="1481" y="287"/>
                  </a:lnTo>
                  <a:lnTo>
                    <a:pt x="1374" y="324"/>
                  </a:lnTo>
                  <a:lnTo>
                    <a:pt x="1268" y="362"/>
                  </a:lnTo>
                  <a:lnTo>
                    <a:pt x="1162" y="398"/>
                  </a:lnTo>
                  <a:lnTo>
                    <a:pt x="1061" y="436"/>
                  </a:lnTo>
                  <a:lnTo>
                    <a:pt x="964" y="471"/>
                  </a:lnTo>
                  <a:lnTo>
                    <a:pt x="873" y="506"/>
                  </a:lnTo>
                  <a:lnTo>
                    <a:pt x="789" y="538"/>
                  </a:lnTo>
                  <a:lnTo>
                    <a:pt x="716" y="568"/>
                  </a:lnTo>
                  <a:lnTo>
                    <a:pt x="654" y="593"/>
                  </a:lnTo>
                  <a:lnTo>
                    <a:pt x="605" y="615"/>
                  </a:lnTo>
                  <a:lnTo>
                    <a:pt x="584" y="626"/>
                  </a:lnTo>
                  <a:lnTo>
                    <a:pt x="564" y="638"/>
                  </a:lnTo>
                  <a:lnTo>
                    <a:pt x="556" y="646"/>
                  </a:lnTo>
                  <a:lnTo>
                    <a:pt x="548" y="653"/>
                  </a:lnTo>
                  <a:lnTo>
                    <a:pt x="539" y="661"/>
                  </a:lnTo>
                  <a:lnTo>
                    <a:pt x="531" y="670"/>
                  </a:lnTo>
                  <a:lnTo>
                    <a:pt x="523" y="679"/>
                  </a:lnTo>
                  <a:lnTo>
                    <a:pt x="515" y="689"/>
                  </a:lnTo>
                  <a:lnTo>
                    <a:pt x="508" y="701"/>
                  </a:lnTo>
                  <a:lnTo>
                    <a:pt x="501" y="713"/>
                  </a:lnTo>
                  <a:lnTo>
                    <a:pt x="485" y="742"/>
                  </a:lnTo>
                  <a:lnTo>
                    <a:pt x="470" y="775"/>
                  </a:lnTo>
                  <a:lnTo>
                    <a:pt x="455" y="815"/>
                  </a:lnTo>
                  <a:lnTo>
                    <a:pt x="438" y="861"/>
                  </a:lnTo>
                  <a:lnTo>
                    <a:pt x="419" y="914"/>
                  </a:lnTo>
                  <a:lnTo>
                    <a:pt x="399" y="975"/>
                  </a:lnTo>
                  <a:lnTo>
                    <a:pt x="372" y="1065"/>
                  </a:lnTo>
                  <a:lnTo>
                    <a:pt x="342" y="1168"/>
                  </a:lnTo>
                  <a:lnTo>
                    <a:pt x="311" y="1283"/>
                  </a:lnTo>
                  <a:lnTo>
                    <a:pt x="278" y="1405"/>
                  </a:lnTo>
                  <a:lnTo>
                    <a:pt x="245" y="1533"/>
                  </a:lnTo>
                  <a:lnTo>
                    <a:pt x="211" y="1665"/>
                  </a:lnTo>
                  <a:lnTo>
                    <a:pt x="179" y="1796"/>
                  </a:lnTo>
                  <a:lnTo>
                    <a:pt x="148" y="1925"/>
                  </a:lnTo>
                  <a:lnTo>
                    <a:pt x="117" y="2049"/>
                  </a:lnTo>
                  <a:lnTo>
                    <a:pt x="89" y="2164"/>
                  </a:lnTo>
                  <a:lnTo>
                    <a:pt x="64" y="2271"/>
                  </a:lnTo>
                  <a:lnTo>
                    <a:pt x="43" y="2363"/>
                  </a:lnTo>
                  <a:lnTo>
                    <a:pt x="25" y="2440"/>
                  </a:lnTo>
                  <a:lnTo>
                    <a:pt x="12" y="2497"/>
                  </a:lnTo>
                  <a:lnTo>
                    <a:pt x="2" y="2534"/>
                  </a:lnTo>
                  <a:lnTo>
                    <a:pt x="0" y="2547"/>
                  </a:lnTo>
                  <a:lnTo>
                    <a:pt x="5" y="2548"/>
                  </a:lnTo>
                  <a:lnTo>
                    <a:pt x="19" y="2552"/>
                  </a:lnTo>
                  <a:lnTo>
                    <a:pt x="42" y="2557"/>
                  </a:lnTo>
                  <a:lnTo>
                    <a:pt x="73" y="2561"/>
                  </a:lnTo>
                  <a:lnTo>
                    <a:pt x="91" y="2563"/>
                  </a:lnTo>
                  <a:lnTo>
                    <a:pt x="110" y="2564"/>
                  </a:lnTo>
                  <a:lnTo>
                    <a:pt x="131" y="2565"/>
                  </a:lnTo>
                  <a:lnTo>
                    <a:pt x="152" y="2565"/>
                  </a:lnTo>
                  <a:lnTo>
                    <a:pt x="175" y="2564"/>
                  </a:lnTo>
                  <a:lnTo>
                    <a:pt x="199" y="2562"/>
                  </a:lnTo>
                  <a:lnTo>
                    <a:pt x="224" y="2559"/>
                  </a:lnTo>
                  <a:lnTo>
                    <a:pt x="250" y="2554"/>
                  </a:lnTo>
                  <a:lnTo>
                    <a:pt x="276" y="2548"/>
                  </a:lnTo>
                  <a:lnTo>
                    <a:pt x="302" y="2541"/>
                  </a:lnTo>
                  <a:lnTo>
                    <a:pt x="329" y="2531"/>
                  </a:lnTo>
                  <a:lnTo>
                    <a:pt x="357" y="2520"/>
                  </a:lnTo>
                  <a:lnTo>
                    <a:pt x="384" y="2506"/>
                  </a:lnTo>
                  <a:lnTo>
                    <a:pt x="412" y="2491"/>
                  </a:lnTo>
                  <a:lnTo>
                    <a:pt x="439" y="2473"/>
                  </a:lnTo>
                  <a:lnTo>
                    <a:pt x="466" y="2452"/>
                  </a:lnTo>
                  <a:lnTo>
                    <a:pt x="492" y="2429"/>
                  </a:lnTo>
                  <a:lnTo>
                    <a:pt x="518" y="2403"/>
                  </a:lnTo>
                  <a:lnTo>
                    <a:pt x="545" y="2374"/>
                  </a:lnTo>
                  <a:lnTo>
                    <a:pt x="570" y="2343"/>
                  </a:lnTo>
                  <a:lnTo>
                    <a:pt x="593" y="2307"/>
                  </a:lnTo>
                  <a:lnTo>
                    <a:pt x="616" y="2269"/>
                  </a:lnTo>
                  <a:lnTo>
                    <a:pt x="638" y="2226"/>
                  </a:lnTo>
                  <a:lnTo>
                    <a:pt x="658" y="2180"/>
                  </a:lnTo>
                  <a:lnTo>
                    <a:pt x="686" y="2116"/>
                  </a:lnTo>
                  <a:lnTo>
                    <a:pt x="711" y="2053"/>
                  </a:lnTo>
                  <a:lnTo>
                    <a:pt x="735" y="1992"/>
                  </a:lnTo>
                  <a:lnTo>
                    <a:pt x="759" y="1933"/>
                  </a:lnTo>
                  <a:lnTo>
                    <a:pt x="781" y="1874"/>
                  </a:lnTo>
                  <a:lnTo>
                    <a:pt x="803" y="1818"/>
                  </a:lnTo>
                  <a:lnTo>
                    <a:pt x="822" y="1764"/>
                  </a:lnTo>
                  <a:lnTo>
                    <a:pt x="841" y="1712"/>
                  </a:lnTo>
                  <a:lnTo>
                    <a:pt x="859" y="1661"/>
                  </a:lnTo>
                  <a:lnTo>
                    <a:pt x="876" y="1613"/>
                  </a:lnTo>
                  <a:lnTo>
                    <a:pt x="891" y="1566"/>
                  </a:lnTo>
                  <a:lnTo>
                    <a:pt x="906" y="1521"/>
                  </a:lnTo>
                  <a:lnTo>
                    <a:pt x="920" y="1479"/>
                  </a:lnTo>
                  <a:lnTo>
                    <a:pt x="931" y="1438"/>
                  </a:lnTo>
                  <a:lnTo>
                    <a:pt x="942" y="1401"/>
                  </a:lnTo>
                  <a:lnTo>
                    <a:pt x="952" y="1365"/>
                  </a:lnTo>
                  <a:lnTo>
                    <a:pt x="957" y="1351"/>
                  </a:lnTo>
                  <a:lnTo>
                    <a:pt x="967" y="1337"/>
                  </a:lnTo>
                  <a:lnTo>
                    <a:pt x="978" y="1325"/>
                  </a:lnTo>
                  <a:lnTo>
                    <a:pt x="994" y="1312"/>
                  </a:lnTo>
                  <a:lnTo>
                    <a:pt x="1012" y="1301"/>
                  </a:lnTo>
                  <a:lnTo>
                    <a:pt x="1031" y="1290"/>
                  </a:lnTo>
                  <a:lnTo>
                    <a:pt x="1054" y="1280"/>
                  </a:lnTo>
                  <a:lnTo>
                    <a:pt x="1079" y="1270"/>
                  </a:lnTo>
                  <a:lnTo>
                    <a:pt x="1106" y="1262"/>
                  </a:lnTo>
                  <a:lnTo>
                    <a:pt x="1134" y="1254"/>
                  </a:lnTo>
                  <a:lnTo>
                    <a:pt x="1163" y="1245"/>
                  </a:lnTo>
                  <a:lnTo>
                    <a:pt x="1193" y="1239"/>
                  </a:lnTo>
                  <a:lnTo>
                    <a:pt x="1225" y="1232"/>
                  </a:lnTo>
                  <a:lnTo>
                    <a:pt x="1256" y="1226"/>
                  </a:lnTo>
                  <a:lnTo>
                    <a:pt x="1288" y="1220"/>
                  </a:lnTo>
                  <a:lnTo>
                    <a:pt x="1321" y="1215"/>
                  </a:lnTo>
                  <a:lnTo>
                    <a:pt x="1385" y="1207"/>
                  </a:lnTo>
                  <a:lnTo>
                    <a:pt x="1446" y="1200"/>
                  </a:lnTo>
                  <a:lnTo>
                    <a:pt x="1504" y="1194"/>
                  </a:lnTo>
                  <a:lnTo>
                    <a:pt x="1555" y="1190"/>
                  </a:lnTo>
                  <a:lnTo>
                    <a:pt x="1631" y="1185"/>
                  </a:lnTo>
                  <a:lnTo>
                    <a:pt x="1659" y="1183"/>
                  </a:lnTo>
                  <a:lnTo>
                    <a:pt x="1670" y="1183"/>
                  </a:lnTo>
                  <a:lnTo>
                    <a:pt x="1698" y="1184"/>
                  </a:lnTo>
                  <a:lnTo>
                    <a:pt x="1718" y="1185"/>
                  </a:lnTo>
                  <a:lnTo>
                    <a:pt x="1741" y="1188"/>
                  </a:lnTo>
                  <a:lnTo>
                    <a:pt x="1768" y="1192"/>
                  </a:lnTo>
                  <a:lnTo>
                    <a:pt x="1796" y="1197"/>
                  </a:lnTo>
                  <a:lnTo>
                    <a:pt x="1828" y="1206"/>
                  </a:lnTo>
                  <a:lnTo>
                    <a:pt x="1861" y="1216"/>
                  </a:lnTo>
                  <a:lnTo>
                    <a:pt x="1878" y="1222"/>
                  </a:lnTo>
                  <a:lnTo>
                    <a:pt x="1895" y="1230"/>
                  </a:lnTo>
                  <a:lnTo>
                    <a:pt x="1913" y="1238"/>
                  </a:lnTo>
                  <a:lnTo>
                    <a:pt x="1931" y="1246"/>
                  </a:lnTo>
                  <a:lnTo>
                    <a:pt x="1949" y="1256"/>
                  </a:lnTo>
                  <a:lnTo>
                    <a:pt x="1968" y="1266"/>
                  </a:lnTo>
                  <a:lnTo>
                    <a:pt x="1985" y="1278"/>
                  </a:lnTo>
                  <a:lnTo>
                    <a:pt x="2004" y="1289"/>
                  </a:lnTo>
                  <a:lnTo>
                    <a:pt x="2023" y="1303"/>
                  </a:lnTo>
                  <a:lnTo>
                    <a:pt x="2041" y="1317"/>
                  </a:lnTo>
                  <a:lnTo>
                    <a:pt x="2058" y="1332"/>
                  </a:lnTo>
                  <a:lnTo>
                    <a:pt x="2077" y="1349"/>
                  </a:lnTo>
                  <a:lnTo>
                    <a:pt x="2114" y="1385"/>
                  </a:lnTo>
                  <a:lnTo>
                    <a:pt x="2146" y="1424"/>
                  </a:lnTo>
                  <a:lnTo>
                    <a:pt x="2176" y="1463"/>
                  </a:lnTo>
                  <a:lnTo>
                    <a:pt x="2203" y="1504"/>
                  </a:lnTo>
                  <a:lnTo>
                    <a:pt x="2227" y="1545"/>
                  </a:lnTo>
                  <a:lnTo>
                    <a:pt x="2248" y="1588"/>
                  </a:lnTo>
                  <a:lnTo>
                    <a:pt x="2266" y="1629"/>
                  </a:lnTo>
                  <a:lnTo>
                    <a:pt x="2282" y="1672"/>
                  </a:lnTo>
                  <a:lnTo>
                    <a:pt x="2296" y="1716"/>
                  </a:lnTo>
                  <a:lnTo>
                    <a:pt x="2307" y="1759"/>
                  </a:lnTo>
                  <a:lnTo>
                    <a:pt x="2316" y="1801"/>
                  </a:lnTo>
                  <a:lnTo>
                    <a:pt x="2324" y="1844"/>
                  </a:lnTo>
                  <a:lnTo>
                    <a:pt x="2330" y="1887"/>
                  </a:lnTo>
                  <a:lnTo>
                    <a:pt x="2333" y="1928"/>
                  </a:lnTo>
                  <a:lnTo>
                    <a:pt x="2336" y="1969"/>
                  </a:lnTo>
                  <a:lnTo>
                    <a:pt x="2337" y="2009"/>
                  </a:lnTo>
                  <a:lnTo>
                    <a:pt x="2337" y="2048"/>
                  </a:lnTo>
                  <a:lnTo>
                    <a:pt x="2336" y="2085"/>
                  </a:lnTo>
                  <a:lnTo>
                    <a:pt x="2334" y="2121"/>
                  </a:lnTo>
                  <a:lnTo>
                    <a:pt x="2332" y="2155"/>
                  </a:lnTo>
                  <a:lnTo>
                    <a:pt x="2329" y="2187"/>
                  </a:lnTo>
                  <a:lnTo>
                    <a:pt x="2325" y="2219"/>
                  </a:lnTo>
                  <a:lnTo>
                    <a:pt x="2321" y="2247"/>
                  </a:lnTo>
                  <a:lnTo>
                    <a:pt x="2316" y="2273"/>
                  </a:lnTo>
                  <a:lnTo>
                    <a:pt x="2308" y="2318"/>
                  </a:lnTo>
                  <a:lnTo>
                    <a:pt x="2301" y="2351"/>
                  </a:lnTo>
                  <a:lnTo>
                    <a:pt x="2296" y="2372"/>
                  </a:lnTo>
                  <a:lnTo>
                    <a:pt x="2293" y="2379"/>
                  </a:lnTo>
                  <a:lnTo>
                    <a:pt x="3613" y="2294"/>
                  </a:lnTo>
                  <a:lnTo>
                    <a:pt x="3623" y="2256"/>
                  </a:lnTo>
                  <a:lnTo>
                    <a:pt x="3640" y="2191"/>
                  </a:lnTo>
                  <a:lnTo>
                    <a:pt x="3661" y="2106"/>
                  </a:lnTo>
                  <a:lnTo>
                    <a:pt x="3684" y="2002"/>
                  </a:lnTo>
                  <a:lnTo>
                    <a:pt x="3697" y="1944"/>
                  </a:lnTo>
                  <a:lnTo>
                    <a:pt x="3708" y="1883"/>
                  </a:lnTo>
                  <a:lnTo>
                    <a:pt x="3720" y="1819"/>
                  </a:lnTo>
                  <a:lnTo>
                    <a:pt x="3730" y="1752"/>
                  </a:lnTo>
                  <a:lnTo>
                    <a:pt x="3739" y="1685"/>
                  </a:lnTo>
                  <a:lnTo>
                    <a:pt x="3748" y="1615"/>
                  </a:lnTo>
                  <a:lnTo>
                    <a:pt x="3754" y="1544"/>
                  </a:lnTo>
                  <a:lnTo>
                    <a:pt x="3759" y="1472"/>
                  </a:lnTo>
                  <a:lnTo>
                    <a:pt x="3762" y="1401"/>
                  </a:lnTo>
                  <a:lnTo>
                    <a:pt x="3763" y="1329"/>
                  </a:lnTo>
                  <a:lnTo>
                    <a:pt x="3762" y="1258"/>
                  </a:lnTo>
                  <a:lnTo>
                    <a:pt x="3758" y="1188"/>
                  </a:lnTo>
                  <a:lnTo>
                    <a:pt x="3751" y="1120"/>
                  </a:lnTo>
                  <a:lnTo>
                    <a:pt x="3740" y="1053"/>
                  </a:lnTo>
                  <a:lnTo>
                    <a:pt x="3727" y="990"/>
                  </a:lnTo>
                  <a:lnTo>
                    <a:pt x="3709" y="929"/>
                  </a:lnTo>
                  <a:lnTo>
                    <a:pt x="3687" y="871"/>
                  </a:lnTo>
                  <a:lnTo>
                    <a:pt x="3661" y="818"/>
                  </a:lnTo>
                  <a:lnTo>
                    <a:pt x="3631" y="768"/>
                  </a:lnTo>
                  <a:lnTo>
                    <a:pt x="3596" y="723"/>
                  </a:lnTo>
                  <a:lnTo>
                    <a:pt x="3557" y="682"/>
                  </a:lnTo>
                  <a:lnTo>
                    <a:pt x="3511" y="648"/>
                  </a:lnTo>
                  <a:lnTo>
                    <a:pt x="3460" y="620"/>
                  </a:lnTo>
                  <a:lnTo>
                    <a:pt x="3404" y="597"/>
                  </a:lnTo>
                  <a:close/>
                </a:path>
              </a:pathLst>
            </a:custGeom>
            <a:solidFill>
              <a:srgbClr val="FBC69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6" name="Google Shape;506;p34"/>
            <p:cNvSpPr/>
            <p:nvPr/>
          </p:nvSpPr>
          <p:spPr>
            <a:xfrm>
              <a:off x="6956424" y="1040262"/>
              <a:ext cx="1738313" cy="1387444"/>
            </a:xfrm>
            <a:custGeom>
              <a:avLst/>
              <a:gdLst/>
              <a:ahLst/>
              <a:cxnLst/>
              <a:rect l="l" t="t" r="r" b="b"/>
              <a:pathLst>
                <a:path w="4146" h="4101" extrusionOk="0">
                  <a:moveTo>
                    <a:pt x="3211" y="554"/>
                  </a:moveTo>
                  <a:lnTo>
                    <a:pt x="3211" y="545"/>
                  </a:lnTo>
                  <a:lnTo>
                    <a:pt x="3211" y="535"/>
                  </a:lnTo>
                  <a:lnTo>
                    <a:pt x="3210" y="508"/>
                  </a:lnTo>
                  <a:lnTo>
                    <a:pt x="3207" y="480"/>
                  </a:lnTo>
                  <a:lnTo>
                    <a:pt x="3203" y="454"/>
                  </a:lnTo>
                  <a:lnTo>
                    <a:pt x="3198" y="428"/>
                  </a:lnTo>
                  <a:lnTo>
                    <a:pt x="3192" y="402"/>
                  </a:lnTo>
                  <a:lnTo>
                    <a:pt x="3185" y="377"/>
                  </a:lnTo>
                  <a:lnTo>
                    <a:pt x="3176" y="352"/>
                  </a:lnTo>
                  <a:lnTo>
                    <a:pt x="3166" y="328"/>
                  </a:lnTo>
                  <a:lnTo>
                    <a:pt x="3155" y="305"/>
                  </a:lnTo>
                  <a:lnTo>
                    <a:pt x="3144" y="282"/>
                  </a:lnTo>
                  <a:lnTo>
                    <a:pt x="3130" y="260"/>
                  </a:lnTo>
                  <a:lnTo>
                    <a:pt x="3117" y="238"/>
                  </a:lnTo>
                  <a:lnTo>
                    <a:pt x="3102" y="218"/>
                  </a:lnTo>
                  <a:lnTo>
                    <a:pt x="3085" y="198"/>
                  </a:lnTo>
                  <a:lnTo>
                    <a:pt x="3069" y="178"/>
                  </a:lnTo>
                  <a:lnTo>
                    <a:pt x="3051" y="159"/>
                  </a:lnTo>
                  <a:lnTo>
                    <a:pt x="3033" y="141"/>
                  </a:lnTo>
                  <a:lnTo>
                    <a:pt x="3013" y="125"/>
                  </a:lnTo>
                  <a:lnTo>
                    <a:pt x="2993" y="109"/>
                  </a:lnTo>
                  <a:lnTo>
                    <a:pt x="2973" y="94"/>
                  </a:lnTo>
                  <a:lnTo>
                    <a:pt x="2952" y="80"/>
                  </a:lnTo>
                  <a:lnTo>
                    <a:pt x="2929" y="67"/>
                  </a:lnTo>
                  <a:lnTo>
                    <a:pt x="2906" y="55"/>
                  </a:lnTo>
                  <a:lnTo>
                    <a:pt x="2883" y="44"/>
                  </a:lnTo>
                  <a:lnTo>
                    <a:pt x="2859" y="34"/>
                  </a:lnTo>
                  <a:lnTo>
                    <a:pt x="2834" y="26"/>
                  </a:lnTo>
                  <a:lnTo>
                    <a:pt x="2809" y="18"/>
                  </a:lnTo>
                  <a:lnTo>
                    <a:pt x="2782" y="12"/>
                  </a:lnTo>
                  <a:lnTo>
                    <a:pt x="2756" y="7"/>
                  </a:lnTo>
                  <a:lnTo>
                    <a:pt x="2730" y="3"/>
                  </a:lnTo>
                  <a:lnTo>
                    <a:pt x="2703" y="1"/>
                  </a:lnTo>
                  <a:lnTo>
                    <a:pt x="2675" y="0"/>
                  </a:lnTo>
                  <a:lnTo>
                    <a:pt x="2648" y="0"/>
                  </a:lnTo>
                  <a:lnTo>
                    <a:pt x="2619" y="1"/>
                  </a:lnTo>
                  <a:lnTo>
                    <a:pt x="2592" y="4"/>
                  </a:lnTo>
                  <a:lnTo>
                    <a:pt x="2565" y="8"/>
                  </a:lnTo>
                  <a:lnTo>
                    <a:pt x="2538" y="13"/>
                  </a:lnTo>
                  <a:lnTo>
                    <a:pt x="2513" y="20"/>
                  </a:lnTo>
                  <a:lnTo>
                    <a:pt x="2487" y="29"/>
                  </a:lnTo>
                  <a:lnTo>
                    <a:pt x="2462" y="38"/>
                  </a:lnTo>
                  <a:lnTo>
                    <a:pt x="2438" y="49"/>
                  </a:lnTo>
                  <a:lnTo>
                    <a:pt x="2414" y="60"/>
                  </a:lnTo>
                  <a:lnTo>
                    <a:pt x="2391" y="73"/>
                  </a:lnTo>
                  <a:lnTo>
                    <a:pt x="2368" y="86"/>
                  </a:lnTo>
                  <a:lnTo>
                    <a:pt x="2347" y="101"/>
                  </a:lnTo>
                  <a:lnTo>
                    <a:pt x="2326" y="116"/>
                  </a:lnTo>
                  <a:lnTo>
                    <a:pt x="2305" y="133"/>
                  </a:lnTo>
                  <a:lnTo>
                    <a:pt x="2286" y="151"/>
                  </a:lnTo>
                  <a:lnTo>
                    <a:pt x="2267" y="170"/>
                  </a:lnTo>
                  <a:lnTo>
                    <a:pt x="2250" y="189"/>
                  </a:lnTo>
                  <a:lnTo>
                    <a:pt x="2233" y="209"/>
                  </a:lnTo>
                  <a:lnTo>
                    <a:pt x="2217" y="231"/>
                  </a:lnTo>
                  <a:lnTo>
                    <a:pt x="2203" y="252"/>
                  </a:lnTo>
                  <a:lnTo>
                    <a:pt x="2189" y="275"/>
                  </a:lnTo>
                  <a:lnTo>
                    <a:pt x="2176" y="298"/>
                  </a:lnTo>
                  <a:lnTo>
                    <a:pt x="2165" y="322"/>
                  </a:lnTo>
                  <a:lnTo>
                    <a:pt x="2156" y="347"/>
                  </a:lnTo>
                  <a:lnTo>
                    <a:pt x="2146" y="372"/>
                  </a:lnTo>
                  <a:lnTo>
                    <a:pt x="2138" y="398"/>
                  </a:lnTo>
                  <a:lnTo>
                    <a:pt x="2132" y="424"/>
                  </a:lnTo>
                  <a:lnTo>
                    <a:pt x="2126" y="451"/>
                  </a:lnTo>
                  <a:lnTo>
                    <a:pt x="2122" y="478"/>
                  </a:lnTo>
                  <a:lnTo>
                    <a:pt x="2120" y="505"/>
                  </a:lnTo>
                  <a:lnTo>
                    <a:pt x="2118" y="534"/>
                  </a:lnTo>
                  <a:lnTo>
                    <a:pt x="2122" y="559"/>
                  </a:lnTo>
                  <a:lnTo>
                    <a:pt x="2127" y="582"/>
                  </a:lnTo>
                  <a:lnTo>
                    <a:pt x="2132" y="605"/>
                  </a:lnTo>
                  <a:lnTo>
                    <a:pt x="2137" y="626"/>
                  </a:lnTo>
                  <a:lnTo>
                    <a:pt x="2148" y="668"/>
                  </a:lnTo>
                  <a:lnTo>
                    <a:pt x="2161" y="706"/>
                  </a:lnTo>
                  <a:lnTo>
                    <a:pt x="2175" y="741"/>
                  </a:lnTo>
                  <a:lnTo>
                    <a:pt x="2190" y="775"/>
                  </a:lnTo>
                  <a:lnTo>
                    <a:pt x="2205" y="806"/>
                  </a:lnTo>
                  <a:lnTo>
                    <a:pt x="2221" y="837"/>
                  </a:lnTo>
                  <a:lnTo>
                    <a:pt x="2255" y="896"/>
                  </a:lnTo>
                  <a:lnTo>
                    <a:pt x="2289" y="955"/>
                  </a:lnTo>
                  <a:lnTo>
                    <a:pt x="2306" y="985"/>
                  </a:lnTo>
                  <a:lnTo>
                    <a:pt x="2324" y="1018"/>
                  </a:lnTo>
                  <a:lnTo>
                    <a:pt x="2340" y="1051"/>
                  </a:lnTo>
                  <a:lnTo>
                    <a:pt x="2356" y="1087"/>
                  </a:lnTo>
                  <a:lnTo>
                    <a:pt x="1162" y="1063"/>
                  </a:lnTo>
                  <a:lnTo>
                    <a:pt x="1139" y="2246"/>
                  </a:lnTo>
                  <a:lnTo>
                    <a:pt x="1097" y="2230"/>
                  </a:lnTo>
                  <a:lnTo>
                    <a:pt x="1056" y="2211"/>
                  </a:lnTo>
                  <a:lnTo>
                    <a:pt x="1018" y="2191"/>
                  </a:lnTo>
                  <a:lnTo>
                    <a:pt x="979" y="2170"/>
                  </a:lnTo>
                  <a:lnTo>
                    <a:pt x="906" y="2129"/>
                  </a:lnTo>
                  <a:lnTo>
                    <a:pt x="835" y="2090"/>
                  </a:lnTo>
                  <a:lnTo>
                    <a:pt x="801" y="2071"/>
                  </a:lnTo>
                  <a:lnTo>
                    <a:pt x="766" y="2053"/>
                  </a:lnTo>
                  <a:lnTo>
                    <a:pt x="732" y="2038"/>
                  </a:lnTo>
                  <a:lnTo>
                    <a:pt x="697" y="2024"/>
                  </a:lnTo>
                  <a:lnTo>
                    <a:pt x="680" y="2019"/>
                  </a:lnTo>
                  <a:lnTo>
                    <a:pt x="664" y="2014"/>
                  </a:lnTo>
                  <a:lnTo>
                    <a:pt x="646" y="2008"/>
                  </a:lnTo>
                  <a:lnTo>
                    <a:pt x="628" y="2004"/>
                  </a:lnTo>
                  <a:lnTo>
                    <a:pt x="611" y="2001"/>
                  </a:lnTo>
                  <a:lnTo>
                    <a:pt x="594" y="1999"/>
                  </a:lnTo>
                  <a:lnTo>
                    <a:pt x="576" y="1997"/>
                  </a:lnTo>
                  <a:lnTo>
                    <a:pt x="558" y="1996"/>
                  </a:lnTo>
                  <a:lnTo>
                    <a:pt x="548" y="1996"/>
                  </a:lnTo>
                  <a:lnTo>
                    <a:pt x="537" y="1997"/>
                  </a:lnTo>
                  <a:lnTo>
                    <a:pt x="510" y="1998"/>
                  </a:lnTo>
                  <a:lnTo>
                    <a:pt x="483" y="2000"/>
                  </a:lnTo>
                  <a:lnTo>
                    <a:pt x="456" y="2004"/>
                  </a:lnTo>
                  <a:lnTo>
                    <a:pt x="430" y="2008"/>
                  </a:lnTo>
                  <a:lnTo>
                    <a:pt x="405" y="2015"/>
                  </a:lnTo>
                  <a:lnTo>
                    <a:pt x="379" y="2023"/>
                  </a:lnTo>
                  <a:lnTo>
                    <a:pt x="354" y="2031"/>
                  </a:lnTo>
                  <a:lnTo>
                    <a:pt x="330" y="2041"/>
                  </a:lnTo>
                  <a:lnTo>
                    <a:pt x="307" y="2051"/>
                  </a:lnTo>
                  <a:lnTo>
                    <a:pt x="284" y="2064"/>
                  </a:lnTo>
                  <a:lnTo>
                    <a:pt x="261" y="2076"/>
                  </a:lnTo>
                  <a:lnTo>
                    <a:pt x="241" y="2090"/>
                  </a:lnTo>
                  <a:lnTo>
                    <a:pt x="220" y="2105"/>
                  </a:lnTo>
                  <a:lnTo>
                    <a:pt x="200" y="2121"/>
                  </a:lnTo>
                  <a:lnTo>
                    <a:pt x="180" y="2138"/>
                  </a:lnTo>
                  <a:lnTo>
                    <a:pt x="161" y="2156"/>
                  </a:lnTo>
                  <a:lnTo>
                    <a:pt x="143" y="2174"/>
                  </a:lnTo>
                  <a:lnTo>
                    <a:pt x="127" y="2193"/>
                  </a:lnTo>
                  <a:lnTo>
                    <a:pt x="111" y="2213"/>
                  </a:lnTo>
                  <a:lnTo>
                    <a:pt x="96" y="2234"/>
                  </a:lnTo>
                  <a:lnTo>
                    <a:pt x="82" y="2256"/>
                  </a:lnTo>
                  <a:lnTo>
                    <a:pt x="69" y="2278"/>
                  </a:lnTo>
                  <a:lnTo>
                    <a:pt x="57" y="2301"/>
                  </a:lnTo>
                  <a:lnTo>
                    <a:pt x="46" y="2325"/>
                  </a:lnTo>
                  <a:lnTo>
                    <a:pt x="36" y="2349"/>
                  </a:lnTo>
                  <a:lnTo>
                    <a:pt x="27" y="2373"/>
                  </a:lnTo>
                  <a:lnTo>
                    <a:pt x="20" y="2399"/>
                  </a:lnTo>
                  <a:lnTo>
                    <a:pt x="14" y="2424"/>
                  </a:lnTo>
                  <a:lnTo>
                    <a:pt x="9" y="2450"/>
                  </a:lnTo>
                  <a:lnTo>
                    <a:pt x="4" y="2477"/>
                  </a:lnTo>
                  <a:lnTo>
                    <a:pt x="2" y="2504"/>
                  </a:lnTo>
                  <a:lnTo>
                    <a:pt x="0" y="2531"/>
                  </a:lnTo>
                  <a:lnTo>
                    <a:pt x="1" y="2559"/>
                  </a:lnTo>
                  <a:lnTo>
                    <a:pt x="2" y="2587"/>
                  </a:lnTo>
                  <a:lnTo>
                    <a:pt x="5" y="2615"/>
                  </a:lnTo>
                  <a:lnTo>
                    <a:pt x="10" y="2642"/>
                  </a:lnTo>
                  <a:lnTo>
                    <a:pt x="15" y="2668"/>
                  </a:lnTo>
                  <a:lnTo>
                    <a:pt x="22" y="2694"/>
                  </a:lnTo>
                  <a:lnTo>
                    <a:pt x="31" y="2719"/>
                  </a:lnTo>
                  <a:lnTo>
                    <a:pt x="40" y="2744"/>
                  </a:lnTo>
                  <a:lnTo>
                    <a:pt x="50" y="2769"/>
                  </a:lnTo>
                  <a:lnTo>
                    <a:pt x="62" y="2792"/>
                  </a:lnTo>
                  <a:lnTo>
                    <a:pt x="74" y="2816"/>
                  </a:lnTo>
                  <a:lnTo>
                    <a:pt x="88" y="2838"/>
                  </a:lnTo>
                  <a:lnTo>
                    <a:pt x="103" y="2860"/>
                  </a:lnTo>
                  <a:lnTo>
                    <a:pt x="118" y="2880"/>
                  </a:lnTo>
                  <a:lnTo>
                    <a:pt x="135" y="2900"/>
                  </a:lnTo>
                  <a:lnTo>
                    <a:pt x="153" y="2920"/>
                  </a:lnTo>
                  <a:lnTo>
                    <a:pt x="172" y="2938"/>
                  </a:lnTo>
                  <a:lnTo>
                    <a:pt x="191" y="2956"/>
                  </a:lnTo>
                  <a:lnTo>
                    <a:pt x="211" y="2972"/>
                  </a:lnTo>
                  <a:lnTo>
                    <a:pt x="232" y="2988"/>
                  </a:lnTo>
                  <a:lnTo>
                    <a:pt x="254" y="3003"/>
                  </a:lnTo>
                  <a:lnTo>
                    <a:pt x="277" y="3016"/>
                  </a:lnTo>
                  <a:lnTo>
                    <a:pt x="300" y="3029"/>
                  </a:lnTo>
                  <a:lnTo>
                    <a:pt x="324" y="3040"/>
                  </a:lnTo>
                  <a:lnTo>
                    <a:pt x="349" y="3050"/>
                  </a:lnTo>
                  <a:lnTo>
                    <a:pt x="374" y="3059"/>
                  </a:lnTo>
                  <a:lnTo>
                    <a:pt x="400" y="3067"/>
                  </a:lnTo>
                  <a:lnTo>
                    <a:pt x="426" y="3073"/>
                  </a:lnTo>
                  <a:lnTo>
                    <a:pt x="453" y="3079"/>
                  </a:lnTo>
                  <a:lnTo>
                    <a:pt x="481" y="3083"/>
                  </a:lnTo>
                  <a:lnTo>
                    <a:pt x="508" y="3086"/>
                  </a:lnTo>
                  <a:lnTo>
                    <a:pt x="536" y="3087"/>
                  </a:lnTo>
                  <a:lnTo>
                    <a:pt x="562" y="3083"/>
                  </a:lnTo>
                  <a:lnTo>
                    <a:pt x="587" y="3078"/>
                  </a:lnTo>
                  <a:lnTo>
                    <a:pt x="611" y="3072"/>
                  </a:lnTo>
                  <a:lnTo>
                    <a:pt x="634" y="3067"/>
                  </a:lnTo>
                  <a:lnTo>
                    <a:pt x="656" y="3061"/>
                  </a:lnTo>
                  <a:lnTo>
                    <a:pt x="677" y="3055"/>
                  </a:lnTo>
                  <a:lnTo>
                    <a:pt x="698" y="3048"/>
                  </a:lnTo>
                  <a:lnTo>
                    <a:pt x="717" y="3041"/>
                  </a:lnTo>
                  <a:lnTo>
                    <a:pt x="755" y="3027"/>
                  </a:lnTo>
                  <a:lnTo>
                    <a:pt x="789" y="3011"/>
                  </a:lnTo>
                  <a:lnTo>
                    <a:pt x="822" y="2994"/>
                  </a:lnTo>
                  <a:lnTo>
                    <a:pt x="854" y="2976"/>
                  </a:lnTo>
                  <a:lnTo>
                    <a:pt x="915" y="2941"/>
                  </a:lnTo>
                  <a:lnTo>
                    <a:pt x="979" y="2904"/>
                  </a:lnTo>
                  <a:lnTo>
                    <a:pt x="1013" y="2886"/>
                  </a:lnTo>
                  <a:lnTo>
                    <a:pt x="1048" y="2868"/>
                  </a:lnTo>
                  <a:lnTo>
                    <a:pt x="1087" y="2851"/>
                  </a:lnTo>
                  <a:lnTo>
                    <a:pt x="1128" y="2835"/>
                  </a:lnTo>
                  <a:lnTo>
                    <a:pt x="1103" y="4042"/>
                  </a:lnTo>
                  <a:lnTo>
                    <a:pt x="2303" y="4066"/>
                  </a:lnTo>
                  <a:lnTo>
                    <a:pt x="2287" y="4029"/>
                  </a:lnTo>
                  <a:lnTo>
                    <a:pt x="2269" y="3993"/>
                  </a:lnTo>
                  <a:lnTo>
                    <a:pt x="2253" y="3960"/>
                  </a:lnTo>
                  <a:lnTo>
                    <a:pt x="2235" y="3929"/>
                  </a:lnTo>
                  <a:lnTo>
                    <a:pt x="2199" y="3868"/>
                  </a:lnTo>
                  <a:lnTo>
                    <a:pt x="2166" y="3809"/>
                  </a:lnTo>
                  <a:lnTo>
                    <a:pt x="2149" y="3778"/>
                  </a:lnTo>
                  <a:lnTo>
                    <a:pt x="2134" y="3746"/>
                  </a:lnTo>
                  <a:lnTo>
                    <a:pt x="2118" y="3712"/>
                  </a:lnTo>
                  <a:lnTo>
                    <a:pt x="2104" y="3676"/>
                  </a:lnTo>
                  <a:lnTo>
                    <a:pt x="2091" y="3638"/>
                  </a:lnTo>
                  <a:lnTo>
                    <a:pt x="2079" y="3596"/>
                  </a:lnTo>
                  <a:lnTo>
                    <a:pt x="2074" y="3574"/>
                  </a:lnTo>
                  <a:lnTo>
                    <a:pt x="2069" y="3550"/>
                  </a:lnTo>
                  <a:lnTo>
                    <a:pt x="2065" y="3526"/>
                  </a:lnTo>
                  <a:lnTo>
                    <a:pt x="2060" y="3501"/>
                  </a:lnTo>
                  <a:lnTo>
                    <a:pt x="2062" y="3473"/>
                  </a:lnTo>
                  <a:lnTo>
                    <a:pt x="2065" y="3446"/>
                  </a:lnTo>
                  <a:lnTo>
                    <a:pt x="2068" y="3419"/>
                  </a:lnTo>
                  <a:lnTo>
                    <a:pt x="2073" y="3392"/>
                  </a:lnTo>
                  <a:lnTo>
                    <a:pt x="2080" y="3366"/>
                  </a:lnTo>
                  <a:lnTo>
                    <a:pt x="2088" y="3339"/>
                  </a:lnTo>
                  <a:lnTo>
                    <a:pt x="2097" y="3314"/>
                  </a:lnTo>
                  <a:lnTo>
                    <a:pt x="2107" y="3289"/>
                  </a:lnTo>
                  <a:lnTo>
                    <a:pt x="2119" y="3265"/>
                  </a:lnTo>
                  <a:lnTo>
                    <a:pt x="2132" y="3242"/>
                  </a:lnTo>
                  <a:lnTo>
                    <a:pt x="2145" y="3221"/>
                  </a:lnTo>
                  <a:lnTo>
                    <a:pt x="2160" y="3199"/>
                  </a:lnTo>
                  <a:lnTo>
                    <a:pt x="2175" y="3177"/>
                  </a:lnTo>
                  <a:lnTo>
                    <a:pt x="2192" y="3157"/>
                  </a:lnTo>
                  <a:lnTo>
                    <a:pt x="2209" y="3137"/>
                  </a:lnTo>
                  <a:lnTo>
                    <a:pt x="2228" y="3118"/>
                  </a:lnTo>
                  <a:lnTo>
                    <a:pt x="2247" y="3101"/>
                  </a:lnTo>
                  <a:lnTo>
                    <a:pt x="2267" y="3084"/>
                  </a:lnTo>
                  <a:lnTo>
                    <a:pt x="2288" y="3068"/>
                  </a:lnTo>
                  <a:lnTo>
                    <a:pt x="2310" y="3054"/>
                  </a:lnTo>
                  <a:lnTo>
                    <a:pt x="2332" y="3040"/>
                  </a:lnTo>
                  <a:lnTo>
                    <a:pt x="2355" y="3028"/>
                  </a:lnTo>
                  <a:lnTo>
                    <a:pt x="2379" y="3016"/>
                  </a:lnTo>
                  <a:lnTo>
                    <a:pt x="2403" y="3006"/>
                  </a:lnTo>
                  <a:lnTo>
                    <a:pt x="2428" y="2996"/>
                  </a:lnTo>
                  <a:lnTo>
                    <a:pt x="2454" y="2988"/>
                  </a:lnTo>
                  <a:lnTo>
                    <a:pt x="2480" y="2981"/>
                  </a:lnTo>
                  <a:lnTo>
                    <a:pt x="2507" y="2975"/>
                  </a:lnTo>
                  <a:lnTo>
                    <a:pt x="2534" y="2971"/>
                  </a:lnTo>
                  <a:lnTo>
                    <a:pt x="2561" y="2968"/>
                  </a:lnTo>
                  <a:lnTo>
                    <a:pt x="2589" y="2967"/>
                  </a:lnTo>
                  <a:lnTo>
                    <a:pt x="2617" y="2967"/>
                  </a:lnTo>
                  <a:lnTo>
                    <a:pt x="2644" y="2968"/>
                  </a:lnTo>
                  <a:lnTo>
                    <a:pt x="2672" y="2970"/>
                  </a:lnTo>
                  <a:lnTo>
                    <a:pt x="2698" y="2974"/>
                  </a:lnTo>
                  <a:lnTo>
                    <a:pt x="2725" y="2980"/>
                  </a:lnTo>
                  <a:lnTo>
                    <a:pt x="2750" y="2986"/>
                  </a:lnTo>
                  <a:lnTo>
                    <a:pt x="2775" y="2993"/>
                  </a:lnTo>
                  <a:lnTo>
                    <a:pt x="2800" y="3001"/>
                  </a:lnTo>
                  <a:lnTo>
                    <a:pt x="2824" y="3012"/>
                  </a:lnTo>
                  <a:lnTo>
                    <a:pt x="2848" y="3022"/>
                  </a:lnTo>
                  <a:lnTo>
                    <a:pt x="2871" y="3035"/>
                  </a:lnTo>
                  <a:lnTo>
                    <a:pt x="2893" y="3047"/>
                  </a:lnTo>
                  <a:lnTo>
                    <a:pt x="2915" y="3062"/>
                  </a:lnTo>
                  <a:lnTo>
                    <a:pt x="2935" y="3077"/>
                  </a:lnTo>
                  <a:lnTo>
                    <a:pt x="2956" y="3092"/>
                  </a:lnTo>
                  <a:lnTo>
                    <a:pt x="2975" y="3109"/>
                  </a:lnTo>
                  <a:lnTo>
                    <a:pt x="2993" y="3127"/>
                  </a:lnTo>
                  <a:lnTo>
                    <a:pt x="3011" y="3145"/>
                  </a:lnTo>
                  <a:lnTo>
                    <a:pt x="3028" y="3165"/>
                  </a:lnTo>
                  <a:lnTo>
                    <a:pt x="3044" y="3185"/>
                  </a:lnTo>
                  <a:lnTo>
                    <a:pt x="3058" y="3206"/>
                  </a:lnTo>
                  <a:lnTo>
                    <a:pt x="3073" y="3228"/>
                  </a:lnTo>
                  <a:lnTo>
                    <a:pt x="3085" y="3250"/>
                  </a:lnTo>
                  <a:lnTo>
                    <a:pt x="3097" y="3273"/>
                  </a:lnTo>
                  <a:lnTo>
                    <a:pt x="3108" y="3296"/>
                  </a:lnTo>
                  <a:lnTo>
                    <a:pt x="3118" y="3320"/>
                  </a:lnTo>
                  <a:lnTo>
                    <a:pt x="3126" y="3345"/>
                  </a:lnTo>
                  <a:lnTo>
                    <a:pt x="3133" y="3370"/>
                  </a:lnTo>
                  <a:lnTo>
                    <a:pt x="3140" y="3396"/>
                  </a:lnTo>
                  <a:lnTo>
                    <a:pt x="3145" y="3422"/>
                  </a:lnTo>
                  <a:lnTo>
                    <a:pt x="3149" y="3448"/>
                  </a:lnTo>
                  <a:lnTo>
                    <a:pt x="3151" y="3475"/>
                  </a:lnTo>
                  <a:lnTo>
                    <a:pt x="3152" y="3502"/>
                  </a:lnTo>
                  <a:lnTo>
                    <a:pt x="3153" y="3513"/>
                  </a:lnTo>
                  <a:lnTo>
                    <a:pt x="3152" y="3523"/>
                  </a:lnTo>
                  <a:lnTo>
                    <a:pt x="3152" y="3540"/>
                  </a:lnTo>
                  <a:lnTo>
                    <a:pt x="3150" y="3557"/>
                  </a:lnTo>
                  <a:lnTo>
                    <a:pt x="3148" y="3574"/>
                  </a:lnTo>
                  <a:lnTo>
                    <a:pt x="3145" y="3591"/>
                  </a:lnTo>
                  <a:lnTo>
                    <a:pt x="3141" y="3607"/>
                  </a:lnTo>
                  <a:lnTo>
                    <a:pt x="3137" y="3624"/>
                  </a:lnTo>
                  <a:lnTo>
                    <a:pt x="3131" y="3641"/>
                  </a:lnTo>
                  <a:lnTo>
                    <a:pt x="3126" y="3658"/>
                  </a:lnTo>
                  <a:lnTo>
                    <a:pt x="3114" y="3690"/>
                  </a:lnTo>
                  <a:lnTo>
                    <a:pt x="3099" y="3723"/>
                  </a:lnTo>
                  <a:lnTo>
                    <a:pt x="3082" y="3757"/>
                  </a:lnTo>
                  <a:lnTo>
                    <a:pt x="3064" y="3789"/>
                  </a:lnTo>
                  <a:lnTo>
                    <a:pt x="3027" y="3857"/>
                  </a:lnTo>
                  <a:lnTo>
                    <a:pt x="2987" y="3927"/>
                  </a:lnTo>
                  <a:lnTo>
                    <a:pt x="2967" y="3963"/>
                  </a:lnTo>
                  <a:lnTo>
                    <a:pt x="2949" y="4001"/>
                  </a:lnTo>
                  <a:lnTo>
                    <a:pt x="2930" y="4038"/>
                  </a:lnTo>
                  <a:lnTo>
                    <a:pt x="2912" y="4078"/>
                  </a:lnTo>
                  <a:lnTo>
                    <a:pt x="4087" y="4101"/>
                  </a:lnTo>
                  <a:lnTo>
                    <a:pt x="4146" y="1122"/>
                  </a:lnTo>
                  <a:lnTo>
                    <a:pt x="2976" y="1099"/>
                  </a:lnTo>
                  <a:lnTo>
                    <a:pt x="2992" y="1060"/>
                  </a:lnTo>
                  <a:lnTo>
                    <a:pt x="3011" y="1024"/>
                  </a:lnTo>
                  <a:lnTo>
                    <a:pt x="3030" y="987"/>
                  </a:lnTo>
                  <a:lnTo>
                    <a:pt x="3050" y="952"/>
                  </a:lnTo>
                  <a:lnTo>
                    <a:pt x="3089" y="884"/>
                  </a:lnTo>
                  <a:lnTo>
                    <a:pt x="3125" y="817"/>
                  </a:lnTo>
                  <a:lnTo>
                    <a:pt x="3143" y="785"/>
                  </a:lnTo>
                  <a:lnTo>
                    <a:pt x="3159" y="753"/>
                  </a:lnTo>
                  <a:lnTo>
                    <a:pt x="3173" y="720"/>
                  </a:lnTo>
                  <a:lnTo>
                    <a:pt x="3185" y="687"/>
                  </a:lnTo>
                  <a:lnTo>
                    <a:pt x="3191" y="671"/>
                  </a:lnTo>
                  <a:lnTo>
                    <a:pt x="3195" y="655"/>
                  </a:lnTo>
                  <a:lnTo>
                    <a:pt x="3199" y="639"/>
                  </a:lnTo>
                  <a:lnTo>
                    <a:pt x="3203" y="622"/>
                  </a:lnTo>
                  <a:lnTo>
                    <a:pt x="3207" y="606"/>
                  </a:lnTo>
                  <a:lnTo>
                    <a:pt x="3209" y="589"/>
                  </a:lnTo>
                  <a:lnTo>
                    <a:pt x="3210" y="572"/>
                  </a:lnTo>
                  <a:lnTo>
                    <a:pt x="3211" y="554"/>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7" name="Google Shape;507;p34"/>
            <p:cNvSpPr/>
            <p:nvPr/>
          </p:nvSpPr>
          <p:spPr>
            <a:xfrm>
              <a:off x="8323262" y="936492"/>
              <a:ext cx="1914525" cy="1150438"/>
            </a:xfrm>
            <a:custGeom>
              <a:avLst/>
              <a:gdLst/>
              <a:ahLst/>
              <a:cxnLst/>
              <a:rect l="l" t="t" r="r" b="b"/>
              <a:pathLst>
                <a:path w="4561" h="3398" extrusionOk="0">
                  <a:moveTo>
                    <a:pt x="3125" y="867"/>
                  </a:moveTo>
                  <a:lnTo>
                    <a:pt x="3055" y="835"/>
                  </a:lnTo>
                  <a:lnTo>
                    <a:pt x="2962" y="791"/>
                  </a:lnTo>
                  <a:lnTo>
                    <a:pt x="2847" y="737"/>
                  </a:lnTo>
                  <a:lnTo>
                    <a:pt x="2716" y="676"/>
                  </a:lnTo>
                  <a:lnTo>
                    <a:pt x="2573" y="607"/>
                  </a:lnTo>
                  <a:lnTo>
                    <a:pt x="2422" y="535"/>
                  </a:lnTo>
                  <a:lnTo>
                    <a:pt x="2265" y="460"/>
                  </a:lnTo>
                  <a:lnTo>
                    <a:pt x="2108" y="384"/>
                  </a:lnTo>
                  <a:lnTo>
                    <a:pt x="1956" y="310"/>
                  </a:lnTo>
                  <a:lnTo>
                    <a:pt x="1809" y="240"/>
                  </a:lnTo>
                  <a:lnTo>
                    <a:pt x="1676" y="175"/>
                  </a:lnTo>
                  <a:lnTo>
                    <a:pt x="1557" y="117"/>
                  </a:lnTo>
                  <a:lnTo>
                    <a:pt x="1457" y="69"/>
                  </a:lnTo>
                  <a:lnTo>
                    <a:pt x="1381" y="32"/>
                  </a:lnTo>
                  <a:lnTo>
                    <a:pt x="1333" y="8"/>
                  </a:lnTo>
                  <a:lnTo>
                    <a:pt x="1315" y="0"/>
                  </a:lnTo>
                  <a:lnTo>
                    <a:pt x="1636" y="2131"/>
                  </a:lnTo>
                  <a:lnTo>
                    <a:pt x="1622" y="2136"/>
                  </a:lnTo>
                  <a:lnTo>
                    <a:pt x="1584" y="2149"/>
                  </a:lnTo>
                  <a:lnTo>
                    <a:pt x="1523" y="2169"/>
                  </a:lnTo>
                  <a:lnTo>
                    <a:pt x="1444" y="2198"/>
                  </a:lnTo>
                  <a:lnTo>
                    <a:pt x="1349" y="2231"/>
                  </a:lnTo>
                  <a:lnTo>
                    <a:pt x="1242" y="2271"/>
                  </a:lnTo>
                  <a:lnTo>
                    <a:pt x="1127" y="2314"/>
                  </a:lnTo>
                  <a:lnTo>
                    <a:pt x="1006" y="2362"/>
                  </a:lnTo>
                  <a:lnTo>
                    <a:pt x="944" y="2387"/>
                  </a:lnTo>
                  <a:lnTo>
                    <a:pt x="883" y="2412"/>
                  </a:lnTo>
                  <a:lnTo>
                    <a:pt x="821" y="2438"/>
                  </a:lnTo>
                  <a:lnTo>
                    <a:pt x="761" y="2466"/>
                  </a:lnTo>
                  <a:lnTo>
                    <a:pt x="701" y="2493"/>
                  </a:lnTo>
                  <a:lnTo>
                    <a:pt x="643" y="2520"/>
                  </a:lnTo>
                  <a:lnTo>
                    <a:pt x="586" y="2547"/>
                  </a:lnTo>
                  <a:lnTo>
                    <a:pt x="532" y="2574"/>
                  </a:lnTo>
                  <a:lnTo>
                    <a:pt x="481" y="2601"/>
                  </a:lnTo>
                  <a:lnTo>
                    <a:pt x="433" y="2628"/>
                  </a:lnTo>
                  <a:lnTo>
                    <a:pt x="388" y="2655"/>
                  </a:lnTo>
                  <a:lnTo>
                    <a:pt x="347" y="2682"/>
                  </a:lnTo>
                  <a:lnTo>
                    <a:pt x="310" y="2708"/>
                  </a:lnTo>
                  <a:lnTo>
                    <a:pt x="278" y="2734"/>
                  </a:lnTo>
                  <a:lnTo>
                    <a:pt x="251" y="2758"/>
                  </a:lnTo>
                  <a:lnTo>
                    <a:pt x="230" y="2782"/>
                  </a:lnTo>
                  <a:lnTo>
                    <a:pt x="212" y="2806"/>
                  </a:lnTo>
                  <a:lnTo>
                    <a:pt x="194" y="2831"/>
                  </a:lnTo>
                  <a:lnTo>
                    <a:pt x="178" y="2856"/>
                  </a:lnTo>
                  <a:lnTo>
                    <a:pt x="162" y="2881"/>
                  </a:lnTo>
                  <a:lnTo>
                    <a:pt x="146" y="2907"/>
                  </a:lnTo>
                  <a:lnTo>
                    <a:pt x="132" y="2932"/>
                  </a:lnTo>
                  <a:lnTo>
                    <a:pt x="117" y="2958"/>
                  </a:lnTo>
                  <a:lnTo>
                    <a:pt x="104" y="2984"/>
                  </a:lnTo>
                  <a:lnTo>
                    <a:pt x="92" y="3010"/>
                  </a:lnTo>
                  <a:lnTo>
                    <a:pt x="79" y="3036"/>
                  </a:lnTo>
                  <a:lnTo>
                    <a:pt x="69" y="3062"/>
                  </a:lnTo>
                  <a:lnTo>
                    <a:pt x="58" y="3087"/>
                  </a:lnTo>
                  <a:lnTo>
                    <a:pt x="49" y="3112"/>
                  </a:lnTo>
                  <a:lnTo>
                    <a:pt x="40" y="3137"/>
                  </a:lnTo>
                  <a:lnTo>
                    <a:pt x="32" y="3160"/>
                  </a:lnTo>
                  <a:lnTo>
                    <a:pt x="25" y="3184"/>
                  </a:lnTo>
                  <a:lnTo>
                    <a:pt x="19" y="3206"/>
                  </a:lnTo>
                  <a:lnTo>
                    <a:pt x="14" y="3228"/>
                  </a:lnTo>
                  <a:lnTo>
                    <a:pt x="9" y="3249"/>
                  </a:lnTo>
                  <a:lnTo>
                    <a:pt x="5" y="3269"/>
                  </a:lnTo>
                  <a:lnTo>
                    <a:pt x="3" y="3288"/>
                  </a:lnTo>
                  <a:lnTo>
                    <a:pt x="1" y="3305"/>
                  </a:lnTo>
                  <a:lnTo>
                    <a:pt x="0" y="3322"/>
                  </a:lnTo>
                  <a:lnTo>
                    <a:pt x="0" y="3337"/>
                  </a:lnTo>
                  <a:lnTo>
                    <a:pt x="1" y="3350"/>
                  </a:lnTo>
                  <a:lnTo>
                    <a:pt x="3" y="3363"/>
                  </a:lnTo>
                  <a:lnTo>
                    <a:pt x="6" y="3373"/>
                  </a:lnTo>
                  <a:lnTo>
                    <a:pt x="10" y="3381"/>
                  </a:lnTo>
                  <a:lnTo>
                    <a:pt x="15" y="3389"/>
                  </a:lnTo>
                  <a:lnTo>
                    <a:pt x="21" y="3394"/>
                  </a:lnTo>
                  <a:lnTo>
                    <a:pt x="28" y="3397"/>
                  </a:lnTo>
                  <a:lnTo>
                    <a:pt x="36" y="3398"/>
                  </a:lnTo>
                  <a:lnTo>
                    <a:pt x="49" y="3397"/>
                  </a:lnTo>
                  <a:lnTo>
                    <a:pt x="70" y="3394"/>
                  </a:lnTo>
                  <a:lnTo>
                    <a:pt x="98" y="3390"/>
                  </a:lnTo>
                  <a:lnTo>
                    <a:pt x="135" y="3382"/>
                  </a:lnTo>
                  <a:lnTo>
                    <a:pt x="227" y="3365"/>
                  </a:lnTo>
                  <a:lnTo>
                    <a:pt x="342" y="3341"/>
                  </a:lnTo>
                  <a:lnTo>
                    <a:pt x="476" y="3313"/>
                  </a:lnTo>
                  <a:lnTo>
                    <a:pt x="627" y="3281"/>
                  </a:lnTo>
                  <a:lnTo>
                    <a:pt x="789" y="3247"/>
                  </a:lnTo>
                  <a:lnTo>
                    <a:pt x="960" y="3211"/>
                  </a:lnTo>
                  <a:lnTo>
                    <a:pt x="1136" y="3176"/>
                  </a:lnTo>
                  <a:lnTo>
                    <a:pt x="1311" y="3140"/>
                  </a:lnTo>
                  <a:lnTo>
                    <a:pt x="1485" y="3107"/>
                  </a:lnTo>
                  <a:lnTo>
                    <a:pt x="1651" y="3077"/>
                  </a:lnTo>
                  <a:lnTo>
                    <a:pt x="1729" y="3063"/>
                  </a:lnTo>
                  <a:lnTo>
                    <a:pt x="1805" y="3050"/>
                  </a:lnTo>
                  <a:lnTo>
                    <a:pt x="1878" y="3038"/>
                  </a:lnTo>
                  <a:lnTo>
                    <a:pt x="1947" y="3028"/>
                  </a:lnTo>
                  <a:lnTo>
                    <a:pt x="2011" y="3019"/>
                  </a:lnTo>
                  <a:lnTo>
                    <a:pt x="2070" y="3012"/>
                  </a:lnTo>
                  <a:lnTo>
                    <a:pt x="2124" y="3007"/>
                  </a:lnTo>
                  <a:lnTo>
                    <a:pt x="2171" y="3003"/>
                  </a:lnTo>
                  <a:lnTo>
                    <a:pt x="2228" y="3000"/>
                  </a:lnTo>
                  <a:lnTo>
                    <a:pt x="2299" y="2994"/>
                  </a:lnTo>
                  <a:lnTo>
                    <a:pt x="2382" y="2989"/>
                  </a:lnTo>
                  <a:lnTo>
                    <a:pt x="2473" y="2983"/>
                  </a:lnTo>
                  <a:lnTo>
                    <a:pt x="2571" y="2977"/>
                  </a:lnTo>
                  <a:lnTo>
                    <a:pt x="2672" y="2970"/>
                  </a:lnTo>
                  <a:lnTo>
                    <a:pt x="2776" y="2963"/>
                  </a:lnTo>
                  <a:lnTo>
                    <a:pt x="2878" y="2957"/>
                  </a:lnTo>
                  <a:lnTo>
                    <a:pt x="2979" y="2950"/>
                  </a:lnTo>
                  <a:lnTo>
                    <a:pt x="3073" y="2943"/>
                  </a:lnTo>
                  <a:lnTo>
                    <a:pt x="3158" y="2938"/>
                  </a:lnTo>
                  <a:lnTo>
                    <a:pt x="3235" y="2933"/>
                  </a:lnTo>
                  <a:lnTo>
                    <a:pt x="3297" y="2929"/>
                  </a:lnTo>
                  <a:lnTo>
                    <a:pt x="3345" y="2926"/>
                  </a:lnTo>
                  <a:lnTo>
                    <a:pt x="3377" y="2924"/>
                  </a:lnTo>
                  <a:lnTo>
                    <a:pt x="3387" y="2922"/>
                  </a:lnTo>
                  <a:lnTo>
                    <a:pt x="4073" y="3143"/>
                  </a:lnTo>
                  <a:lnTo>
                    <a:pt x="4561" y="1622"/>
                  </a:lnTo>
                  <a:lnTo>
                    <a:pt x="3950" y="1427"/>
                  </a:lnTo>
                  <a:lnTo>
                    <a:pt x="3944" y="1423"/>
                  </a:lnTo>
                  <a:lnTo>
                    <a:pt x="3925" y="1408"/>
                  </a:lnTo>
                  <a:lnTo>
                    <a:pt x="3896" y="1385"/>
                  </a:lnTo>
                  <a:lnTo>
                    <a:pt x="3857" y="1355"/>
                  </a:lnTo>
                  <a:lnTo>
                    <a:pt x="3809" y="1319"/>
                  </a:lnTo>
                  <a:lnTo>
                    <a:pt x="3755" y="1279"/>
                  </a:lnTo>
                  <a:lnTo>
                    <a:pt x="3695" y="1235"/>
                  </a:lnTo>
                  <a:lnTo>
                    <a:pt x="3632" y="1188"/>
                  </a:lnTo>
                  <a:lnTo>
                    <a:pt x="3565" y="1140"/>
                  </a:lnTo>
                  <a:lnTo>
                    <a:pt x="3496" y="1092"/>
                  </a:lnTo>
                  <a:lnTo>
                    <a:pt x="3427" y="1045"/>
                  </a:lnTo>
                  <a:lnTo>
                    <a:pt x="3360" y="1000"/>
                  </a:lnTo>
                  <a:lnTo>
                    <a:pt x="3294" y="959"/>
                  </a:lnTo>
                  <a:lnTo>
                    <a:pt x="3232" y="922"/>
                  </a:lnTo>
                  <a:lnTo>
                    <a:pt x="3203" y="905"/>
                  </a:lnTo>
                  <a:lnTo>
                    <a:pt x="3175" y="891"/>
                  </a:lnTo>
                  <a:lnTo>
                    <a:pt x="3149" y="877"/>
                  </a:lnTo>
                  <a:lnTo>
                    <a:pt x="3125" y="867"/>
                  </a:lnTo>
                  <a:close/>
                </a:path>
              </a:pathLst>
            </a:custGeom>
            <a:solidFill>
              <a:srgbClr val="FBC69A"/>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8" name="Google Shape;508;p34"/>
            <p:cNvSpPr/>
            <p:nvPr/>
          </p:nvSpPr>
          <p:spPr>
            <a:xfrm>
              <a:off x="9850437" y="1368226"/>
              <a:ext cx="538162" cy="789164"/>
            </a:xfrm>
            <a:custGeom>
              <a:avLst/>
              <a:gdLst/>
              <a:ahLst/>
              <a:cxnLst/>
              <a:rect l="l" t="t" r="r" b="b"/>
              <a:pathLst>
                <a:path w="1285" h="2332" extrusionOk="0">
                  <a:moveTo>
                    <a:pt x="0" y="2160"/>
                  </a:moveTo>
                  <a:lnTo>
                    <a:pt x="555" y="2332"/>
                  </a:lnTo>
                  <a:lnTo>
                    <a:pt x="1285" y="174"/>
                  </a:lnTo>
                  <a:lnTo>
                    <a:pt x="730" y="0"/>
                  </a:lnTo>
                  <a:lnTo>
                    <a:pt x="0" y="2160"/>
                  </a:lnTo>
                  <a:close/>
                </a:path>
              </a:pathLst>
            </a:custGeom>
            <a:solidFill>
              <a:srgbClr val="D0D2D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09" name="Google Shape;509;p34"/>
            <p:cNvSpPr/>
            <p:nvPr/>
          </p:nvSpPr>
          <p:spPr>
            <a:xfrm>
              <a:off x="10002837" y="1369508"/>
              <a:ext cx="385762" cy="421485"/>
            </a:xfrm>
            <a:custGeom>
              <a:avLst/>
              <a:gdLst/>
              <a:ahLst/>
              <a:cxnLst/>
              <a:rect l="l" t="t" r="r" b="b"/>
              <a:pathLst>
                <a:path w="919" h="1246" extrusionOk="0">
                  <a:moveTo>
                    <a:pt x="0" y="1074"/>
                  </a:moveTo>
                  <a:lnTo>
                    <a:pt x="555" y="1246"/>
                  </a:lnTo>
                  <a:lnTo>
                    <a:pt x="919" y="173"/>
                  </a:lnTo>
                  <a:lnTo>
                    <a:pt x="364" y="0"/>
                  </a:lnTo>
                  <a:lnTo>
                    <a:pt x="0" y="1074"/>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0" name="Google Shape;510;p34"/>
            <p:cNvSpPr/>
            <p:nvPr/>
          </p:nvSpPr>
          <p:spPr>
            <a:xfrm>
              <a:off x="10025062" y="1378475"/>
              <a:ext cx="2166937" cy="1359259"/>
            </a:xfrm>
            <a:custGeom>
              <a:avLst/>
              <a:gdLst/>
              <a:ahLst/>
              <a:cxnLst/>
              <a:rect l="l" t="t" r="r" b="b"/>
              <a:pathLst>
                <a:path w="5166" h="4014" extrusionOk="0">
                  <a:moveTo>
                    <a:pt x="796" y="0"/>
                  </a:moveTo>
                  <a:lnTo>
                    <a:pt x="0" y="2356"/>
                  </a:lnTo>
                  <a:lnTo>
                    <a:pt x="5166" y="4014"/>
                  </a:lnTo>
                  <a:lnTo>
                    <a:pt x="5166" y="1402"/>
                  </a:lnTo>
                  <a:lnTo>
                    <a:pt x="796" y="0"/>
                  </a:lnTo>
                  <a:close/>
                </a:path>
              </a:pathLst>
            </a:custGeom>
            <a:solidFill>
              <a:srgbClr val="221F1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1" name="Google Shape;511;p34"/>
            <p:cNvSpPr/>
            <p:nvPr/>
          </p:nvSpPr>
          <p:spPr>
            <a:xfrm>
              <a:off x="10207625" y="2079243"/>
              <a:ext cx="95250" cy="75585"/>
            </a:xfrm>
            <a:custGeom>
              <a:avLst/>
              <a:gdLst/>
              <a:ahLst/>
              <a:cxnLst/>
              <a:rect l="l" t="t" r="r" b="b"/>
              <a:pathLst>
                <a:path w="228" h="227" extrusionOk="0">
                  <a:moveTo>
                    <a:pt x="172" y="16"/>
                  </a:moveTo>
                  <a:lnTo>
                    <a:pt x="162" y="11"/>
                  </a:lnTo>
                  <a:lnTo>
                    <a:pt x="151" y="6"/>
                  </a:lnTo>
                  <a:lnTo>
                    <a:pt x="140" y="3"/>
                  </a:lnTo>
                  <a:lnTo>
                    <a:pt x="129" y="1"/>
                  </a:lnTo>
                  <a:lnTo>
                    <a:pt x="118" y="0"/>
                  </a:lnTo>
                  <a:lnTo>
                    <a:pt x="107" y="0"/>
                  </a:lnTo>
                  <a:lnTo>
                    <a:pt x="96" y="1"/>
                  </a:lnTo>
                  <a:lnTo>
                    <a:pt x="86" y="3"/>
                  </a:lnTo>
                  <a:lnTo>
                    <a:pt x="76" y="7"/>
                  </a:lnTo>
                  <a:lnTo>
                    <a:pt x="65" y="12"/>
                  </a:lnTo>
                  <a:lnTo>
                    <a:pt x="56" y="17"/>
                  </a:lnTo>
                  <a:lnTo>
                    <a:pt x="46" y="22"/>
                  </a:lnTo>
                  <a:lnTo>
                    <a:pt x="38" y="29"/>
                  </a:lnTo>
                  <a:lnTo>
                    <a:pt x="30" y="38"/>
                  </a:lnTo>
                  <a:lnTo>
                    <a:pt x="22" y="46"/>
                  </a:lnTo>
                  <a:lnTo>
                    <a:pt x="16" y="56"/>
                  </a:lnTo>
                  <a:lnTo>
                    <a:pt x="11" y="67"/>
                  </a:lnTo>
                  <a:lnTo>
                    <a:pt x="7" y="77"/>
                  </a:lnTo>
                  <a:lnTo>
                    <a:pt x="4" y="88"/>
                  </a:lnTo>
                  <a:lnTo>
                    <a:pt x="1" y="99"/>
                  </a:lnTo>
                  <a:lnTo>
                    <a:pt x="0" y="110"/>
                  </a:lnTo>
                  <a:lnTo>
                    <a:pt x="0" y="121"/>
                  </a:lnTo>
                  <a:lnTo>
                    <a:pt x="1" y="132"/>
                  </a:lnTo>
                  <a:lnTo>
                    <a:pt x="4" y="142"/>
                  </a:lnTo>
                  <a:lnTo>
                    <a:pt x="7" y="152"/>
                  </a:lnTo>
                  <a:lnTo>
                    <a:pt x="12" y="163"/>
                  </a:lnTo>
                  <a:lnTo>
                    <a:pt x="16" y="172"/>
                  </a:lnTo>
                  <a:lnTo>
                    <a:pt x="22" y="182"/>
                  </a:lnTo>
                  <a:lnTo>
                    <a:pt x="30" y="190"/>
                  </a:lnTo>
                  <a:lnTo>
                    <a:pt x="38" y="198"/>
                  </a:lnTo>
                  <a:lnTo>
                    <a:pt x="46" y="206"/>
                  </a:lnTo>
                  <a:lnTo>
                    <a:pt x="57" y="212"/>
                  </a:lnTo>
                  <a:lnTo>
                    <a:pt x="66" y="217"/>
                  </a:lnTo>
                  <a:lnTo>
                    <a:pt x="78" y="221"/>
                  </a:lnTo>
                  <a:lnTo>
                    <a:pt x="88" y="224"/>
                  </a:lnTo>
                  <a:lnTo>
                    <a:pt x="99" y="226"/>
                  </a:lnTo>
                  <a:lnTo>
                    <a:pt x="110" y="227"/>
                  </a:lnTo>
                  <a:lnTo>
                    <a:pt x="122" y="227"/>
                  </a:lnTo>
                  <a:lnTo>
                    <a:pt x="132" y="226"/>
                  </a:lnTo>
                  <a:lnTo>
                    <a:pt x="142" y="224"/>
                  </a:lnTo>
                  <a:lnTo>
                    <a:pt x="153" y="221"/>
                  </a:lnTo>
                  <a:lnTo>
                    <a:pt x="163" y="216"/>
                  </a:lnTo>
                  <a:lnTo>
                    <a:pt x="173" y="212"/>
                  </a:lnTo>
                  <a:lnTo>
                    <a:pt x="182" y="206"/>
                  </a:lnTo>
                  <a:lnTo>
                    <a:pt x="191" y="198"/>
                  </a:lnTo>
                  <a:lnTo>
                    <a:pt x="199" y="190"/>
                  </a:lnTo>
                  <a:lnTo>
                    <a:pt x="206" y="182"/>
                  </a:lnTo>
                  <a:lnTo>
                    <a:pt x="212" y="172"/>
                  </a:lnTo>
                  <a:lnTo>
                    <a:pt x="218" y="162"/>
                  </a:lnTo>
                  <a:lnTo>
                    <a:pt x="222" y="150"/>
                  </a:lnTo>
                  <a:lnTo>
                    <a:pt x="225" y="140"/>
                  </a:lnTo>
                  <a:lnTo>
                    <a:pt x="227" y="129"/>
                  </a:lnTo>
                  <a:lnTo>
                    <a:pt x="228" y="118"/>
                  </a:lnTo>
                  <a:lnTo>
                    <a:pt x="228" y="108"/>
                  </a:lnTo>
                  <a:lnTo>
                    <a:pt x="227" y="96"/>
                  </a:lnTo>
                  <a:lnTo>
                    <a:pt x="225" y="86"/>
                  </a:lnTo>
                  <a:lnTo>
                    <a:pt x="221" y="75"/>
                  </a:lnTo>
                  <a:lnTo>
                    <a:pt x="217" y="65"/>
                  </a:lnTo>
                  <a:lnTo>
                    <a:pt x="211" y="55"/>
                  </a:lnTo>
                  <a:lnTo>
                    <a:pt x="206" y="46"/>
                  </a:lnTo>
                  <a:lnTo>
                    <a:pt x="199" y="38"/>
                  </a:lnTo>
                  <a:lnTo>
                    <a:pt x="191" y="29"/>
                  </a:lnTo>
                  <a:lnTo>
                    <a:pt x="182" y="22"/>
                  </a:lnTo>
                  <a:lnTo>
                    <a:pt x="172" y="16"/>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2" name="Google Shape;512;p34"/>
            <p:cNvSpPr/>
            <p:nvPr/>
          </p:nvSpPr>
          <p:spPr>
            <a:xfrm>
              <a:off x="10363200" y="2116395"/>
              <a:ext cx="95250" cy="76867"/>
            </a:xfrm>
            <a:custGeom>
              <a:avLst/>
              <a:gdLst/>
              <a:ahLst/>
              <a:cxnLst/>
              <a:rect l="l" t="t" r="r" b="b"/>
              <a:pathLst>
                <a:path w="228" h="227" extrusionOk="0">
                  <a:moveTo>
                    <a:pt x="173" y="16"/>
                  </a:moveTo>
                  <a:lnTo>
                    <a:pt x="162" y="10"/>
                  </a:lnTo>
                  <a:lnTo>
                    <a:pt x="152" y="6"/>
                  </a:lnTo>
                  <a:lnTo>
                    <a:pt x="140" y="3"/>
                  </a:lnTo>
                  <a:lnTo>
                    <a:pt x="130" y="1"/>
                  </a:lnTo>
                  <a:lnTo>
                    <a:pt x="118" y="0"/>
                  </a:lnTo>
                  <a:lnTo>
                    <a:pt x="108" y="0"/>
                  </a:lnTo>
                  <a:lnTo>
                    <a:pt x="96" y="1"/>
                  </a:lnTo>
                  <a:lnTo>
                    <a:pt x="86" y="3"/>
                  </a:lnTo>
                  <a:lnTo>
                    <a:pt x="76" y="7"/>
                  </a:lnTo>
                  <a:lnTo>
                    <a:pt x="66" y="11"/>
                  </a:lnTo>
                  <a:lnTo>
                    <a:pt x="56" y="17"/>
                  </a:lnTo>
                  <a:lnTo>
                    <a:pt x="47" y="22"/>
                  </a:lnTo>
                  <a:lnTo>
                    <a:pt x="38" y="29"/>
                  </a:lnTo>
                  <a:lnTo>
                    <a:pt x="31" y="37"/>
                  </a:lnTo>
                  <a:lnTo>
                    <a:pt x="23" y="46"/>
                  </a:lnTo>
                  <a:lnTo>
                    <a:pt x="17" y="56"/>
                  </a:lnTo>
                  <a:lnTo>
                    <a:pt x="11" y="67"/>
                  </a:lnTo>
                  <a:lnTo>
                    <a:pt x="7" y="77"/>
                  </a:lnTo>
                  <a:lnTo>
                    <a:pt x="3" y="87"/>
                  </a:lnTo>
                  <a:lnTo>
                    <a:pt x="1" y="99"/>
                  </a:lnTo>
                  <a:lnTo>
                    <a:pt x="0" y="109"/>
                  </a:lnTo>
                  <a:lnTo>
                    <a:pt x="1" y="121"/>
                  </a:lnTo>
                  <a:lnTo>
                    <a:pt x="2" y="131"/>
                  </a:lnTo>
                  <a:lnTo>
                    <a:pt x="4" y="142"/>
                  </a:lnTo>
                  <a:lnTo>
                    <a:pt x="8" y="152"/>
                  </a:lnTo>
                  <a:lnTo>
                    <a:pt x="12" y="163"/>
                  </a:lnTo>
                  <a:lnTo>
                    <a:pt x="17" y="172"/>
                  </a:lnTo>
                  <a:lnTo>
                    <a:pt x="23" y="181"/>
                  </a:lnTo>
                  <a:lnTo>
                    <a:pt x="31" y="190"/>
                  </a:lnTo>
                  <a:lnTo>
                    <a:pt x="38" y="198"/>
                  </a:lnTo>
                  <a:lnTo>
                    <a:pt x="47" y="205"/>
                  </a:lnTo>
                  <a:lnTo>
                    <a:pt x="57" y="212"/>
                  </a:lnTo>
                  <a:lnTo>
                    <a:pt x="67" y="217"/>
                  </a:lnTo>
                  <a:lnTo>
                    <a:pt x="78" y="221"/>
                  </a:lnTo>
                  <a:lnTo>
                    <a:pt x="88" y="224"/>
                  </a:lnTo>
                  <a:lnTo>
                    <a:pt x="100" y="226"/>
                  </a:lnTo>
                  <a:lnTo>
                    <a:pt x="110" y="227"/>
                  </a:lnTo>
                  <a:lnTo>
                    <a:pt x="121" y="227"/>
                  </a:lnTo>
                  <a:lnTo>
                    <a:pt x="132" y="226"/>
                  </a:lnTo>
                  <a:lnTo>
                    <a:pt x="143" y="224"/>
                  </a:lnTo>
                  <a:lnTo>
                    <a:pt x="154" y="220"/>
                  </a:lnTo>
                  <a:lnTo>
                    <a:pt x="163" y="216"/>
                  </a:lnTo>
                  <a:lnTo>
                    <a:pt x="173" y="211"/>
                  </a:lnTo>
                  <a:lnTo>
                    <a:pt x="182" y="205"/>
                  </a:lnTo>
                  <a:lnTo>
                    <a:pt x="191" y="198"/>
                  </a:lnTo>
                  <a:lnTo>
                    <a:pt x="199" y="190"/>
                  </a:lnTo>
                  <a:lnTo>
                    <a:pt x="206" y="181"/>
                  </a:lnTo>
                  <a:lnTo>
                    <a:pt x="212" y="171"/>
                  </a:lnTo>
                  <a:lnTo>
                    <a:pt x="218" y="162"/>
                  </a:lnTo>
                  <a:lnTo>
                    <a:pt x="222" y="150"/>
                  </a:lnTo>
                  <a:lnTo>
                    <a:pt x="225" y="140"/>
                  </a:lnTo>
                  <a:lnTo>
                    <a:pt x="227" y="129"/>
                  </a:lnTo>
                  <a:lnTo>
                    <a:pt x="228" y="118"/>
                  </a:lnTo>
                  <a:lnTo>
                    <a:pt x="228" y="107"/>
                  </a:lnTo>
                  <a:lnTo>
                    <a:pt x="227" y="96"/>
                  </a:lnTo>
                  <a:lnTo>
                    <a:pt x="225" y="85"/>
                  </a:lnTo>
                  <a:lnTo>
                    <a:pt x="222" y="75"/>
                  </a:lnTo>
                  <a:lnTo>
                    <a:pt x="218" y="65"/>
                  </a:lnTo>
                  <a:lnTo>
                    <a:pt x="212" y="55"/>
                  </a:lnTo>
                  <a:lnTo>
                    <a:pt x="206" y="46"/>
                  </a:lnTo>
                  <a:lnTo>
                    <a:pt x="199" y="37"/>
                  </a:lnTo>
                  <a:lnTo>
                    <a:pt x="190" y="29"/>
                  </a:lnTo>
                  <a:lnTo>
                    <a:pt x="182" y="22"/>
                  </a:lnTo>
                  <a:lnTo>
                    <a:pt x="173" y="16"/>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3" name="Google Shape;513;p34"/>
            <p:cNvSpPr/>
            <p:nvPr/>
          </p:nvSpPr>
          <p:spPr>
            <a:xfrm>
              <a:off x="10521949" y="2156110"/>
              <a:ext cx="95250" cy="76867"/>
            </a:xfrm>
            <a:custGeom>
              <a:avLst/>
              <a:gdLst/>
              <a:ahLst/>
              <a:cxnLst/>
              <a:rect l="l" t="t" r="r" b="b"/>
              <a:pathLst>
                <a:path w="228" h="227" extrusionOk="0">
                  <a:moveTo>
                    <a:pt x="172" y="15"/>
                  </a:moveTo>
                  <a:lnTo>
                    <a:pt x="161" y="10"/>
                  </a:lnTo>
                  <a:lnTo>
                    <a:pt x="151" y="6"/>
                  </a:lnTo>
                  <a:lnTo>
                    <a:pt x="140" y="3"/>
                  </a:lnTo>
                  <a:lnTo>
                    <a:pt x="129" y="1"/>
                  </a:lnTo>
                  <a:lnTo>
                    <a:pt x="118" y="0"/>
                  </a:lnTo>
                  <a:lnTo>
                    <a:pt x="107" y="0"/>
                  </a:lnTo>
                  <a:lnTo>
                    <a:pt x="96" y="1"/>
                  </a:lnTo>
                  <a:lnTo>
                    <a:pt x="86" y="3"/>
                  </a:lnTo>
                  <a:lnTo>
                    <a:pt x="76" y="6"/>
                  </a:lnTo>
                  <a:lnTo>
                    <a:pt x="65" y="11"/>
                  </a:lnTo>
                  <a:lnTo>
                    <a:pt x="56" y="16"/>
                  </a:lnTo>
                  <a:lnTo>
                    <a:pt x="46" y="22"/>
                  </a:lnTo>
                  <a:lnTo>
                    <a:pt x="38" y="29"/>
                  </a:lnTo>
                  <a:lnTo>
                    <a:pt x="30" y="37"/>
                  </a:lnTo>
                  <a:lnTo>
                    <a:pt x="22" y="46"/>
                  </a:lnTo>
                  <a:lnTo>
                    <a:pt x="16" y="56"/>
                  </a:lnTo>
                  <a:lnTo>
                    <a:pt x="11" y="65"/>
                  </a:lnTo>
                  <a:lnTo>
                    <a:pt x="7" y="77"/>
                  </a:lnTo>
                  <a:lnTo>
                    <a:pt x="3" y="87"/>
                  </a:lnTo>
                  <a:lnTo>
                    <a:pt x="1" y="98"/>
                  </a:lnTo>
                  <a:lnTo>
                    <a:pt x="0" y="109"/>
                  </a:lnTo>
                  <a:lnTo>
                    <a:pt x="0" y="120"/>
                  </a:lnTo>
                  <a:lnTo>
                    <a:pt x="1" y="131"/>
                  </a:lnTo>
                  <a:lnTo>
                    <a:pt x="3" y="142"/>
                  </a:lnTo>
                  <a:lnTo>
                    <a:pt x="7" y="152"/>
                  </a:lnTo>
                  <a:lnTo>
                    <a:pt x="11" y="162"/>
                  </a:lnTo>
                  <a:lnTo>
                    <a:pt x="16" y="172"/>
                  </a:lnTo>
                  <a:lnTo>
                    <a:pt x="22" y="181"/>
                  </a:lnTo>
                  <a:lnTo>
                    <a:pt x="30" y="189"/>
                  </a:lnTo>
                  <a:lnTo>
                    <a:pt x="38" y="198"/>
                  </a:lnTo>
                  <a:lnTo>
                    <a:pt x="46" y="205"/>
                  </a:lnTo>
                  <a:lnTo>
                    <a:pt x="56" y="211"/>
                  </a:lnTo>
                  <a:lnTo>
                    <a:pt x="66" y="217"/>
                  </a:lnTo>
                  <a:lnTo>
                    <a:pt x="77" y="221"/>
                  </a:lnTo>
                  <a:lnTo>
                    <a:pt x="88" y="224"/>
                  </a:lnTo>
                  <a:lnTo>
                    <a:pt x="98" y="226"/>
                  </a:lnTo>
                  <a:lnTo>
                    <a:pt x="110" y="227"/>
                  </a:lnTo>
                  <a:lnTo>
                    <a:pt x="120" y="227"/>
                  </a:lnTo>
                  <a:lnTo>
                    <a:pt x="132" y="226"/>
                  </a:lnTo>
                  <a:lnTo>
                    <a:pt x="142" y="223"/>
                  </a:lnTo>
                  <a:lnTo>
                    <a:pt x="153" y="220"/>
                  </a:lnTo>
                  <a:lnTo>
                    <a:pt x="163" y="216"/>
                  </a:lnTo>
                  <a:lnTo>
                    <a:pt x="173" y="210"/>
                  </a:lnTo>
                  <a:lnTo>
                    <a:pt x="182" y="204"/>
                  </a:lnTo>
                  <a:lnTo>
                    <a:pt x="190" y="198"/>
                  </a:lnTo>
                  <a:lnTo>
                    <a:pt x="199" y="189"/>
                  </a:lnTo>
                  <a:lnTo>
                    <a:pt x="206" y="181"/>
                  </a:lnTo>
                  <a:lnTo>
                    <a:pt x="212" y="171"/>
                  </a:lnTo>
                  <a:lnTo>
                    <a:pt x="218" y="160"/>
                  </a:lnTo>
                  <a:lnTo>
                    <a:pt x="222" y="150"/>
                  </a:lnTo>
                  <a:lnTo>
                    <a:pt x="225" y="139"/>
                  </a:lnTo>
                  <a:lnTo>
                    <a:pt x="227" y="128"/>
                  </a:lnTo>
                  <a:lnTo>
                    <a:pt x="228" y="118"/>
                  </a:lnTo>
                  <a:lnTo>
                    <a:pt x="228" y="106"/>
                  </a:lnTo>
                  <a:lnTo>
                    <a:pt x="226" y="96"/>
                  </a:lnTo>
                  <a:lnTo>
                    <a:pt x="224" y="85"/>
                  </a:lnTo>
                  <a:lnTo>
                    <a:pt x="221" y="75"/>
                  </a:lnTo>
                  <a:lnTo>
                    <a:pt x="217" y="64"/>
                  </a:lnTo>
                  <a:lnTo>
                    <a:pt x="211" y="55"/>
                  </a:lnTo>
                  <a:lnTo>
                    <a:pt x="205" y="46"/>
                  </a:lnTo>
                  <a:lnTo>
                    <a:pt x="199" y="37"/>
                  </a:lnTo>
                  <a:lnTo>
                    <a:pt x="190" y="29"/>
                  </a:lnTo>
                  <a:lnTo>
                    <a:pt x="182" y="22"/>
                  </a:lnTo>
                  <a:lnTo>
                    <a:pt x="172" y="15"/>
                  </a:lnTo>
                  <a:close/>
                </a:path>
              </a:pathLst>
            </a:custGeom>
            <a:solidFill>
              <a:srgbClr val="F0F1F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4" name="Google Shape;514;p34"/>
            <p:cNvSpPr/>
            <p:nvPr/>
          </p:nvSpPr>
          <p:spPr>
            <a:xfrm>
              <a:off x="10191749" y="1378475"/>
              <a:ext cx="2000250" cy="917275"/>
            </a:xfrm>
            <a:custGeom>
              <a:avLst/>
              <a:gdLst/>
              <a:ahLst/>
              <a:cxnLst/>
              <a:rect l="l" t="t" r="r" b="b"/>
              <a:pathLst>
                <a:path w="4768" h="2708" extrusionOk="0">
                  <a:moveTo>
                    <a:pt x="398" y="0"/>
                  </a:moveTo>
                  <a:lnTo>
                    <a:pt x="0" y="1179"/>
                  </a:lnTo>
                  <a:lnTo>
                    <a:pt x="4768" y="2708"/>
                  </a:lnTo>
                  <a:lnTo>
                    <a:pt x="4768" y="1402"/>
                  </a:lnTo>
                  <a:lnTo>
                    <a:pt x="398" y="0"/>
                  </a:lnTo>
                  <a:close/>
                </a:path>
              </a:pathLst>
            </a:custGeom>
            <a:solidFill>
              <a:srgbClr val="403F4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5" name="Google Shape;515;p34"/>
            <p:cNvSpPr/>
            <p:nvPr/>
          </p:nvSpPr>
          <p:spPr>
            <a:xfrm rot="-4918441">
              <a:off x="6164209" y="3177484"/>
              <a:ext cx="1439969" cy="1795462"/>
            </a:xfrm>
            <a:custGeom>
              <a:avLst/>
              <a:gdLst/>
              <a:ahLst/>
              <a:cxnLst/>
              <a:rect l="l" t="t" r="r" b="b"/>
              <a:pathLst>
                <a:path w="4254" h="4283" extrusionOk="0">
                  <a:moveTo>
                    <a:pt x="4086" y="1764"/>
                  </a:moveTo>
                  <a:lnTo>
                    <a:pt x="4052" y="1786"/>
                  </a:lnTo>
                  <a:lnTo>
                    <a:pt x="4020" y="1808"/>
                  </a:lnTo>
                  <a:lnTo>
                    <a:pt x="3990" y="1831"/>
                  </a:lnTo>
                  <a:lnTo>
                    <a:pt x="3962" y="1853"/>
                  </a:lnTo>
                  <a:lnTo>
                    <a:pt x="3907" y="1898"/>
                  </a:lnTo>
                  <a:lnTo>
                    <a:pt x="3854" y="1940"/>
                  </a:lnTo>
                  <a:lnTo>
                    <a:pt x="3826" y="1961"/>
                  </a:lnTo>
                  <a:lnTo>
                    <a:pt x="3797" y="1982"/>
                  </a:lnTo>
                  <a:lnTo>
                    <a:pt x="3765" y="2003"/>
                  </a:lnTo>
                  <a:lnTo>
                    <a:pt x="3733" y="2022"/>
                  </a:lnTo>
                  <a:lnTo>
                    <a:pt x="3696" y="2041"/>
                  </a:lnTo>
                  <a:lnTo>
                    <a:pt x="3657" y="2059"/>
                  </a:lnTo>
                  <a:lnTo>
                    <a:pt x="3636" y="2068"/>
                  </a:lnTo>
                  <a:lnTo>
                    <a:pt x="3614" y="2077"/>
                  </a:lnTo>
                  <a:lnTo>
                    <a:pt x="3591" y="2085"/>
                  </a:lnTo>
                  <a:lnTo>
                    <a:pt x="3567" y="2093"/>
                  </a:lnTo>
                  <a:lnTo>
                    <a:pt x="3539" y="2097"/>
                  </a:lnTo>
                  <a:lnTo>
                    <a:pt x="3511" y="2098"/>
                  </a:lnTo>
                  <a:lnTo>
                    <a:pt x="3483" y="2099"/>
                  </a:lnTo>
                  <a:lnTo>
                    <a:pt x="3456" y="2098"/>
                  </a:lnTo>
                  <a:lnTo>
                    <a:pt x="3429" y="2095"/>
                  </a:lnTo>
                  <a:lnTo>
                    <a:pt x="3403" y="2092"/>
                  </a:lnTo>
                  <a:lnTo>
                    <a:pt x="3376" y="2087"/>
                  </a:lnTo>
                  <a:lnTo>
                    <a:pt x="3351" y="2080"/>
                  </a:lnTo>
                  <a:lnTo>
                    <a:pt x="3324" y="2073"/>
                  </a:lnTo>
                  <a:lnTo>
                    <a:pt x="3299" y="2065"/>
                  </a:lnTo>
                  <a:lnTo>
                    <a:pt x="3275" y="2054"/>
                  </a:lnTo>
                  <a:lnTo>
                    <a:pt x="3251" y="2044"/>
                  </a:lnTo>
                  <a:lnTo>
                    <a:pt x="3227" y="2031"/>
                  </a:lnTo>
                  <a:lnTo>
                    <a:pt x="3205" y="2019"/>
                  </a:lnTo>
                  <a:lnTo>
                    <a:pt x="3183" y="2004"/>
                  </a:lnTo>
                  <a:lnTo>
                    <a:pt x="3161" y="1988"/>
                  </a:lnTo>
                  <a:lnTo>
                    <a:pt x="3142" y="1973"/>
                  </a:lnTo>
                  <a:lnTo>
                    <a:pt x="3122" y="1955"/>
                  </a:lnTo>
                  <a:lnTo>
                    <a:pt x="3103" y="1937"/>
                  </a:lnTo>
                  <a:lnTo>
                    <a:pt x="3084" y="1919"/>
                  </a:lnTo>
                  <a:lnTo>
                    <a:pt x="3067" y="1899"/>
                  </a:lnTo>
                  <a:lnTo>
                    <a:pt x="3051" y="1878"/>
                  </a:lnTo>
                  <a:lnTo>
                    <a:pt x="3036" y="1856"/>
                  </a:lnTo>
                  <a:lnTo>
                    <a:pt x="3021" y="1834"/>
                  </a:lnTo>
                  <a:lnTo>
                    <a:pt x="3008" y="1810"/>
                  </a:lnTo>
                  <a:lnTo>
                    <a:pt x="2996" y="1786"/>
                  </a:lnTo>
                  <a:lnTo>
                    <a:pt x="2985" y="1762"/>
                  </a:lnTo>
                  <a:lnTo>
                    <a:pt x="2975" y="1737"/>
                  </a:lnTo>
                  <a:lnTo>
                    <a:pt x="2967" y="1711"/>
                  </a:lnTo>
                  <a:lnTo>
                    <a:pt x="2960" y="1684"/>
                  </a:lnTo>
                  <a:lnTo>
                    <a:pt x="2954" y="1657"/>
                  </a:lnTo>
                  <a:lnTo>
                    <a:pt x="2949" y="1630"/>
                  </a:lnTo>
                  <a:lnTo>
                    <a:pt x="2946" y="1603"/>
                  </a:lnTo>
                  <a:lnTo>
                    <a:pt x="2944" y="1575"/>
                  </a:lnTo>
                  <a:lnTo>
                    <a:pt x="2944" y="1548"/>
                  </a:lnTo>
                  <a:lnTo>
                    <a:pt x="2944" y="1521"/>
                  </a:lnTo>
                  <a:lnTo>
                    <a:pt x="2947" y="1495"/>
                  </a:lnTo>
                  <a:lnTo>
                    <a:pt x="2950" y="1469"/>
                  </a:lnTo>
                  <a:lnTo>
                    <a:pt x="2955" y="1443"/>
                  </a:lnTo>
                  <a:lnTo>
                    <a:pt x="2961" y="1418"/>
                  </a:lnTo>
                  <a:lnTo>
                    <a:pt x="2968" y="1393"/>
                  </a:lnTo>
                  <a:lnTo>
                    <a:pt x="2975" y="1369"/>
                  </a:lnTo>
                  <a:lnTo>
                    <a:pt x="2985" y="1345"/>
                  </a:lnTo>
                  <a:lnTo>
                    <a:pt x="2995" y="1321"/>
                  </a:lnTo>
                  <a:lnTo>
                    <a:pt x="3007" y="1298"/>
                  </a:lnTo>
                  <a:lnTo>
                    <a:pt x="3019" y="1276"/>
                  </a:lnTo>
                  <a:lnTo>
                    <a:pt x="3033" y="1254"/>
                  </a:lnTo>
                  <a:lnTo>
                    <a:pt x="3048" y="1233"/>
                  </a:lnTo>
                  <a:lnTo>
                    <a:pt x="3063" y="1212"/>
                  </a:lnTo>
                  <a:lnTo>
                    <a:pt x="3080" y="1194"/>
                  </a:lnTo>
                  <a:lnTo>
                    <a:pt x="3098" y="1174"/>
                  </a:lnTo>
                  <a:lnTo>
                    <a:pt x="3115" y="1156"/>
                  </a:lnTo>
                  <a:lnTo>
                    <a:pt x="3134" y="1139"/>
                  </a:lnTo>
                  <a:lnTo>
                    <a:pt x="3154" y="1123"/>
                  </a:lnTo>
                  <a:lnTo>
                    <a:pt x="3175" y="1107"/>
                  </a:lnTo>
                  <a:lnTo>
                    <a:pt x="3197" y="1094"/>
                  </a:lnTo>
                  <a:lnTo>
                    <a:pt x="3219" y="1080"/>
                  </a:lnTo>
                  <a:lnTo>
                    <a:pt x="3242" y="1067"/>
                  </a:lnTo>
                  <a:lnTo>
                    <a:pt x="3266" y="1056"/>
                  </a:lnTo>
                  <a:lnTo>
                    <a:pt x="3290" y="1046"/>
                  </a:lnTo>
                  <a:lnTo>
                    <a:pt x="3315" y="1036"/>
                  </a:lnTo>
                  <a:lnTo>
                    <a:pt x="3340" y="1029"/>
                  </a:lnTo>
                  <a:lnTo>
                    <a:pt x="3366" y="1022"/>
                  </a:lnTo>
                  <a:lnTo>
                    <a:pt x="3393" y="1016"/>
                  </a:lnTo>
                  <a:lnTo>
                    <a:pt x="3404" y="1014"/>
                  </a:lnTo>
                  <a:lnTo>
                    <a:pt x="3414" y="1013"/>
                  </a:lnTo>
                  <a:lnTo>
                    <a:pt x="3431" y="1011"/>
                  </a:lnTo>
                  <a:lnTo>
                    <a:pt x="3449" y="1010"/>
                  </a:lnTo>
                  <a:lnTo>
                    <a:pt x="3465" y="1009"/>
                  </a:lnTo>
                  <a:lnTo>
                    <a:pt x="3482" y="1010"/>
                  </a:lnTo>
                  <a:lnTo>
                    <a:pt x="3500" y="1011"/>
                  </a:lnTo>
                  <a:lnTo>
                    <a:pt x="3517" y="1012"/>
                  </a:lnTo>
                  <a:lnTo>
                    <a:pt x="3534" y="1015"/>
                  </a:lnTo>
                  <a:lnTo>
                    <a:pt x="3551" y="1017"/>
                  </a:lnTo>
                  <a:lnTo>
                    <a:pt x="3586" y="1025"/>
                  </a:lnTo>
                  <a:lnTo>
                    <a:pt x="3621" y="1034"/>
                  </a:lnTo>
                  <a:lnTo>
                    <a:pt x="3657" y="1046"/>
                  </a:lnTo>
                  <a:lnTo>
                    <a:pt x="3692" y="1057"/>
                  </a:lnTo>
                  <a:lnTo>
                    <a:pt x="3764" y="1084"/>
                  </a:lnTo>
                  <a:lnTo>
                    <a:pt x="3841" y="1112"/>
                  </a:lnTo>
                  <a:lnTo>
                    <a:pt x="3879" y="1126"/>
                  </a:lnTo>
                  <a:lnTo>
                    <a:pt x="3919" y="1138"/>
                  </a:lnTo>
                  <a:lnTo>
                    <a:pt x="3960" y="1151"/>
                  </a:lnTo>
                  <a:lnTo>
                    <a:pt x="4001" y="1161"/>
                  </a:lnTo>
                  <a:lnTo>
                    <a:pt x="3837" y="0"/>
                  </a:lnTo>
                  <a:lnTo>
                    <a:pt x="882" y="417"/>
                  </a:lnTo>
                  <a:lnTo>
                    <a:pt x="1046" y="1573"/>
                  </a:lnTo>
                  <a:lnTo>
                    <a:pt x="1005" y="1563"/>
                  </a:lnTo>
                  <a:lnTo>
                    <a:pt x="965" y="1550"/>
                  </a:lnTo>
                  <a:lnTo>
                    <a:pt x="927" y="1537"/>
                  </a:lnTo>
                  <a:lnTo>
                    <a:pt x="888" y="1524"/>
                  </a:lnTo>
                  <a:lnTo>
                    <a:pt x="815" y="1496"/>
                  </a:lnTo>
                  <a:lnTo>
                    <a:pt x="743" y="1470"/>
                  </a:lnTo>
                  <a:lnTo>
                    <a:pt x="708" y="1459"/>
                  </a:lnTo>
                  <a:lnTo>
                    <a:pt x="674" y="1448"/>
                  </a:lnTo>
                  <a:lnTo>
                    <a:pt x="639" y="1440"/>
                  </a:lnTo>
                  <a:lnTo>
                    <a:pt x="605" y="1433"/>
                  </a:lnTo>
                  <a:lnTo>
                    <a:pt x="588" y="1429"/>
                  </a:lnTo>
                  <a:lnTo>
                    <a:pt x="571" y="1427"/>
                  </a:lnTo>
                  <a:lnTo>
                    <a:pt x="555" y="1426"/>
                  </a:lnTo>
                  <a:lnTo>
                    <a:pt x="537" y="1425"/>
                  </a:lnTo>
                  <a:lnTo>
                    <a:pt x="520" y="1424"/>
                  </a:lnTo>
                  <a:lnTo>
                    <a:pt x="504" y="1425"/>
                  </a:lnTo>
                  <a:lnTo>
                    <a:pt x="487" y="1426"/>
                  </a:lnTo>
                  <a:lnTo>
                    <a:pt x="470" y="1428"/>
                  </a:lnTo>
                  <a:lnTo>
                    <a:pt x="460" y="1429"/>
                  </a:lnTo>
                  <a:lnTo>
                    <a:pt x="449" y="1431"/>
                  </a:lnTo>
                  <a:lnTo>
                    <a:pt x="423" y="1437"/>
                  </a:lnTo>
                  <a:lnTo>
                    <a:pt x="397" y="1444"/>
                  </a:lnTo>
                  <a:lnTo>
                    <a:pt x="371" y="1451"/>
                  </a:lnTo>
                  <a:lnTo>
                    <a:pt x="346" y="1461"/>
                  </a:lnTo>
                  <a:lnTo>
                    <a:pt x="322" y="1471"/>
                  </a:lnTo>
                  <a:lnTo>
                    <a:pt x="298" y="1483"/>
                  </a:lnTo>
                  <a:lnTo>
                    <a:pt x="275" y="1495"/>
                  </a:lnTo>
                  <a:lnTo>
                    <a:pt x="253" y="1508"/>
                  </a:lnTo>
                  <a:lnTo>
                    <a:pt x="232" y="1522"/>
                  </a:lnTo>
                  <a:lnTo>
                    <a:pt x="211" y="1538"/>
                  </a:lnTo>
                  <a:lnTo>
                    <a:pt x="191" y="1555"/>
                  </a:lnTo>
                  <a:lnTo>
                    <a:pt x="171" y="1571"/>
                  </a:lnTo>
                  <a:lnTo>
                    <a:pt x="154" y="1589"/>
                  </a:lnTo>
                  <a:lnTo>
                    <a:pt x="136" y="1608"/>
                  </a:lnTo>
                  <a:lnTo>
                    <a:pt x="120" y="1628"/>
                  </a:lnTo>
                  <a:lnTo>
                    <a:pt x="104" y="1648"/>
                  </a:lnTo>
                  <a:lnTo>
                    <a:pt x="90" y="1669"/>
                  </a:lnTo>
                  <a:lnTo>
                    <a:pt x="76" y="1691"/>
                  </a:lnTo>
                  <a:lnTo>
                    <a:pt x="64" y="1713"/>
                  </a:lnTo>
                  <a:lnTo>
                    <a:pt x="52" y="1736"/>
                  </a:lnTo>
                  <a:lnTo>
                    <a:pt x="42" y="1759"/>
                  </a:lnTo>
                  <a:lnTo>
                    <a:pt x="32" y="1783"/>
                  </a:lnTo>
                  <a:lnTo>
                    <a:pt x="24" y="1808"/>
                  </a:lnTo>
                  <a:lnTo>
                    <a:pt x="17" y="1833"/>
                  </a:lnTo>
                  <a:lnTo>
                    <a:pt x="11" y="1858"/>
                  </a:lnTo>
                  <a:lnTo>
                    <a:pt x="6" y="1884"/>
                  </a:lnTo>
                  <a:lnTo>
                    <a:pt x="3" y="1910"/>
                  </a:lnTo>
                  <a:lnTo>
                    <a:pt x="1" y="1936"/>
                  </a:lnTo>
                  <a:lnTo>
                    <a:pt x="0" y="1963"/>
                  </a:lnTo>
                  <a:lnTo>
                    <a:pt x="0" y="1991"/>
                  </a:lnTo>
                  <a:lnTo>
                    <a:pt x="2" y="2017"/>
                  </a:lnTo>
                  <a:lnTo>
                    <a:pt x="5" y="2045"/>
                  </a:lnTo>
                  <a:lnTo>
                    <a:pt x="10" y="2072"/>
                  </a:lnTo>
                  <a:lnTo>
                    <a:pt x="16" y="2099"/>
                  </a:lnTo>
                  <a:lnTo>
                    <a:pt x="23" y="2126"/>
                  </a:lnTo>
                  <a:lnTo>
                    <a:pt x="31" y="2151"/>
                  </a:lnTo>
                  <a:lnTo>
                    <a:pt x="42" y="2177"/>
                  </a:lnTo>
                  <a:lnTo>
                    <a:pt x="52" y="2201"/>
                  </a:lnTo>
                  <a:lnTo>
                    <a:pt x="65" y="2225"/>
                  </a:lnTo>
                  <a:lnTo>
                    <a:pt x="77" y="2248"/>
                  </a:lnTo>
                  <a:lnTo>
                    <a:pt x="92" y="2271"/>
                  </a:lnTo>
                  <a:lnTo>
                    <a:pt x="108" y="2293"/>
                  </a:lnTo>
                  <a:lnTo>
                    <a:pt x="123" y="2314"/>
                  </a:lnTo>
                  <a:lnTo>
                    <a:pt x="141" y="2334"/>
                  </a:lnTo>
                  <a:lnTo>
                    <a:pt x="159" y="2352"/>
                  </a:lnTo>
                  <a:lnTo>
                    <a:pt x="178" y="2370"/>
                  </a:lnTo>
                  <a:lnTo>
                    <a:pt x="197" y="2388"/>
                  </a:lnTo>
                  <a:lnTo>
                    <a:pt x="218" y="2404"/>
                  </a:lnTo>
                  <a:lnTo>
                    <a:pt x="239" y="2419"/>
                  </a:lnTo>
                  <a:lnTo>
                    <a:pt x="261" y="2434"/>
                  </a:lnTo>
                  <a:lnTo>
                    <a:pt x="284" y="2446"/>
                  </a:lnTo>
                  <a:lnTo>
                    <a:pt x="307" y="2459"/>
                  </a:lnTo>
                  <a:lnTo>
                    <a:pt x="331" y="2469"/>
                  </a:lnTo>
                  <a:lnTo>
                    <a:pt x="355" y="2480"/>
                  </a:lnTo>
                  <a:lnTo>
                    <a:pt x="380" y="2488"/>
                  </a:lnTo>
                  <a:lnTo>
                    <a:pt x="406" y="2495"/>
                  </a:lnTo>
                  <a:lnTo>
                    <a:pt x="433" y="2502"/>
                  </a:lnTo>
                  <a:lnTo>
                    <a:pt x="459" y="2507"/>
                  </a:lnTo>
                  <a:lnTo>
                    <a:pt x="485" y="2510"/>
                  </a:lnTo>
                  <a:lnTo>
                    <a:pt x="512" y="2513"/>
                  </a:lnTo>
                  <a:lnTo>
                    <a:pt x="539" y="2513"/>
                  </a:lnTo>
                  <a:lnTo>
                    <a:pt x="567" y="2513"/>
                  </a:lnTo>
                  <a:lnTo>
                    <a:pt x="594" y="2511"/>
                  </a:lnTo>
                  <a:lnTo>
                    <a:pt x="623" y="2508"/>
                  </a:lnTo>
                  <a:lnTo>
                    <a:pt x="647" y="2501"/>
                  </a:lnTo>
                  <a:lnTo>
                    <a:pt x="670" y="2492"/>
                  </a:lnTo>
                  <a:lnTo>
                    <a:pt x="691" y="2484"/>
                  </a:lnTo>
                  <a:lnTo>
                    <a:pt x="711" y="2475"/>
                  </a:lnTo>
                  <a:lnTo>
                    <a:pt x="750" y="2457"/>
                  </a:lnTo>
                  <a:lnTo>
                    <a:pt x="786" y="2438"/>
                  </a:lnTo>
                  <a:lnTo>
                    <a:pt x="819" y="2419"/>
                  </a:lnTo>
                  <a:lnTo>
                    <a:pt x="849" y="2399"/>
                  </a:lnTo>
                  <a:lnTo>
                    <a:pt x="879" y="2380"/>
                  </a:lnTo>
                  <a:lnTo>
                    <a:pt x="906" y="2359"/>
                  </a:lnTo>
                  <a:lnTo>
                    <a:pt x="959" y="2316"/>
                  </a:lnTo>
                  <a:lnTo>
                    <a:pt x="1011" y="2273"/>
                  </a:lnTo>
                  <a:lnTo>
                    <a:pt x="1040" y="2251"/>
                  </a:lnTo>
                  <a:lnTo>
                    <a:pt x="1068" y="2229"/>
                  </a:lnTo>
                  <a:lnTo>
                    <a:pt x="1099" y="2208"/>
                  </a:lnTo>
                  <a:lnTo>
                    <a:pt x="1133" y="2186"/>
                  </a:lnTo>
                  <a:lnTo>
                    <a:pt x="1300" y="3366"/>
                  </a:lnTo>
                  <a:lnTo>
                    <a:pt x="2473" y="3202"/>
                  </a:lnTo>
                  <a:lnTo>
                    <a:pt x="2461" y="3245"/>
                  </a:lnTo>
                  <a:lnTo>
                    <a:pt x="2450" y="3288"/>
                  </a:lnTo>
                  <a:lnTo>
                    <a:pt x="2436" y="3330"/>
                  </a:lnTo>
                  <a:lnTo>
                    <a:pt x="2423" y="3371"/>
                  </a:lnTo>
                  <a:lnTo>
                    <a:pt x="2394" y="3449"/>
                  </a:lnTo>
                  <a:lnTo>
                    <a:pt x="2365" y="3525"/>
                  </a:lnTo>
                  <a:lnTo>
                    <a:pt x="2353" y="3562"/>
                  </a:lnTo>
                  <a:lnTo>
                    <a:pt x="2341" y="3599"/>
                  </a:lnTo>
                  <a:lnTo>
                    <a:pt x="2331" y="3635"/>
                  </a:lnTo>
                  <a:lnTo>
                    <a:pt x="2324" y="3671"/>
                  </a:lnTo>
                  <a:lnTo>
                    <a:pt x="2320" y="3689"/>
                  </a:lnTo>
                  <a:lnTo>
                    <a:pt x="2317" y="3707"/>
                  </a:lnTo>
                  <a:lnTo>
                    <a:pt x="2315" y="3725"/>
                  </a:lnTo>
                  <a:lnTo>
                    <a:pt x="2314" y="3743"/>
                  </a:lnTo>
                  <a:lnTo>
                    <a:pt x="2314" y="3761"/>
                  </a:lnTo>
                  <a:lnTo>
                    <a:pt x="2314" y="3778"/>
                  </a:lnTo>
                  <a:lnTo>
                    <a:pt x="2315" y="3796"/>
                  </a:lnTo>
                  <a:lnTo>
                    <a:pt x="2317" y="3814"/>
                  </a:lnTo>
                  <a:lnTo>
                    <a:pt x="2319" y="3824"/>
                  </a:lnTo>
                  <a:lnTo>
                    <a:pt x="2321" y="3835"/>
                  </a:lnTo>
                  <a:lnTo>
                    <a:pt x="2327" y="3861"/>
                  </a:lnTo>
                  <a:lnTo>
                    <a:pt x="2333" y="3887"/>
                  </a:lnTo>
                  <a:lnTo>
                    <a:pt x="2341" y="3913"/>
                  </a:lnTo>
                  <a:lnTo>
                    <a:pt x="2351" y="3937"/>
                  </a:lnTo>
                  <a:lnTo>
                    <a:pt x="2360" y="3962"/>
                  </a:lnTo>
                  <a:lnTo>
                    <a:pt x="2372" y="3985"/>
                  </a:lnTo>
                  <a:lnTo>
                    <a:pt x="2384" y="4008"/>
                  </a:lnTo>
                  <a:lnTo>
                    <a:pt x="2398" y="4031"/>
                  </a:lnTo>
                  <a:lnTo>
                    <a:pt x="2412" y="4052"/>
                  </a:lnTo>
                  <a:lnTo>
                    <a:pt x="2428" y="4072"/>
                  </a:lnTo>
                  <a:lnTo>
                    <a:pt x="2444" y="4092"/>
                  </a:lnTo>
                  <a:lnTo>
                    <a:pt x="2461" y="4111"/>
                  </a:lnTo>
                  <a:lnTo>
                    <a:pt x="2479" y="4130"/>
                  </a:lnTo>
                  <a:lnTo>
                    <a:pt x="2498" y="4148"/>
                  </a:lnTo>
                  <a:lnTo>
                    <a:pt x="2518" y="4163"/>
                  </a:lnTo>
                  <a:lnTo>
                    <a:pt x="2538" y="4179"/>
                  </a:lnTo>
                  <a:lnTo>
                    <a:pt x="2559" y="4193"/>
                  </a:lnTo>
                  <a:lnTo>
                    <a:pt x="2581" y="4207"/>
                  </a:lnTo>
                  <a:lnTo>
                    <a:pt x="2604" y="4220"/>
                  </a:lnTo>
                  <a:lnTo>
                    <a:pt x="2627" y="4231"/>
                  </a:lnTo>
                  <a:lnTo>
                    <a:pt x="2649" y="4241"/>
                  </a:lnTo>
                  <a:lnTo>
                    <a:pt x="2674" y="4251"/>
                  </a:lnTo>
                  <a:lnTo>
                    <a:pt x="2699" y="4259"/>
                  </a:lnTo>
                  <a:lnTo>
                    <a:pt x="2723" y="4266"/>
                  </a:lnTo>
                  <a:lnTo>
                    <a:pt x="2749" y="4272"/>
                  </a:lnTo>
                  <a:lnTo>
                    <a:pt x="2774" y="4277"/>
                  </a:lnTo>
                  <a:lnTo>
                    <a:pt x="2800" y="4280"/>
                  </a:lnTo>
                  <a:lnTo>
                    <a:pt x="2827" y="4282"/>
                  </a:lnTo>
                  <a:lnTo>
                    <a:pt x="2853" y="4283"/>
                  </a:lnTo>
                  <a:lnTo>
                    <a:pt x="2880" y="4282"/>
                  </a:lnTo>
                  <a:lnTo>
                    <a:pt x="2908" y="4281"/>
                  </a:lnTo>
                  <a:lnTo>
                    <a:pt x="2935" y="4278"/>
                  </a:lnTo>
                  <a:lnTo>
                    <a:pt x="2963" y="4273"/>
                  </a:lnTo>
                  <a:lnTo>
                    <a:pt x="2990" y="4268"/>
                  </a:lnTo>
                  <a:lnTo>
                    <a:pt x="3016" y="4260"/>
                  </a:lnTo>
                  <a:lnTo>
                    <a:pt x="3042" y="4251"/>
                  </a:lnTo>
                  <a:lnTo>
                    <a:pt x="3067" y="4241"/>
                  </a:lnTo>
                  <a:lnTo>
                    <a:pt x="3092" y="4231"/>
                  </a:lnTo>
                  <a:lnTo>
                    <a:pt x="3116" y="4219"/>
                  </a:lnTo>
                  <a:lnTo>
                    <a:pt x="3139" y="4206"/>
                  </a:lnTo>
                  <a:lnTo>
                    <a:pt x="3161" y="4191"/>
                  </a:lnTo>
                  <a:lnTo>
                    <a:pt x="3183" y="4176"/>
                  </a:lnTo>
                  <a:lnTo>
                    <a:pt x="3204" y="4160"/>
                  </a:lnTo>
                  <a:lnTo>
                    <a:pt x="3224" y="4142"/>
                  </a:lnTo>
                  <a:lnTo>
                    <a:pt x="3243" y="4125"/>
                  </a:lnTo>
                  <a:lnTo>
                    <a:pt x="3262" y="4106"/>
                  </a:lnTo>
                  <a:lnTo>
                    <a:pt x="3278" y="4086"/>
                  </a:lnTo>
                  <a:lnTo>
                    <a:pt x="3295" y="4065"/>
                  </a:lnTo>
                  <a:lnTo>
                    <a:pt x="3310" y="4044"/>
                  </a:lnTo>
                  <a:lnTo>
                    <a:pt x="3324" y="4022"/>
                  </a:lnTo>
                  <a:lnTo>
                    <a:pt x="3338" y="3999"/>
                  </a:lnTo>
                  <a:lnTo>
                    <a:pt x="3349" y="3977"/>
                  </a:lnTo>
                  <a:lnTo>
                    <a:pt x="3361" y="3953"/>
                  </a:lnTo>
                  <a:lnTo>
                    <a:pt x="3370" y="3928"/>
                  </a:lnTo>
                  <a:lnTo>
                    <a:pt x="3379" y="3902"/>
                  </a:lnTo>
                  <a:lnTo>
                    <a:pt x="3387" y="3877"/>
                  </a:lnTo>
                  <a:lnTo>
                    <a:pt x="3393" y="3851"/>
                  </a:lnTo>
                  <a:lnTo>
                    <a:pt x="3398" y="3825"/>
                  </a:lnTo>
                  <a:lnTo>
                    <a:pt x="3402" y="3798"/>
                  </a:lnTo>
                  <a:lnTo>
                    <a:pt x="3404" y="3772"/>
                  </a:lnTo>
                  <a:lnTo>
                    <a:pt x="3405" y="3744"/>
                  </a:lnTo>
                  <a:lnTo>
                    <a:pt x="3405" y="3717"/>
                  </a:lnTo>
                  <a:lnTo>
                    <a:pt x="3403" y="3689"/>
                  </a:lnTo>
                  <a:lnTo>
                    <a:pt x="3400" y="3662"/>
                  </a:lnTo>
                  <a:lnTo>
                    <a:pt x="3391" y="3636"/>
                  </a:lnTo>
                  <a:lnTo>
                    <a:pt x="3382" y="3613"/>
                  </a:lnTo>
                  <a:lnTo>
                    <a:pt x="3373" y="3590"/>
                  </a:lnTo>
                  <a:lnTo>
                    <a:pt x="3364" y="3568"/>
                  </a:lnTo>
                  <a:lnTo>
                    <a:pt x="3355" y="3547"/>
                  </a:lnTo>
                  <a:lnTo>
                    <a:pt x="3345" y="3527"/>
                  </a:lnTo>
                  <a:lnTo>
                    <a:pt x="3335" y="3508"/>
                  </a:lnTo>
                  <a:lnTo>
                    <a:pt x="3325" y="3490"/>
                  </a:lnTo>
                  <a:lnTo>
                    <a:pt x="3305" y="3456"/>
                  </a:lnTo>
                  <a:lnTo>
                    <a:pt x="3284" y="3425"/>
                  </a:lnTo>
                  <a:lnTo>
                    <a:pt x="3262" y="3395"/>
                  </a:lnTo>
                  <a:lnTo>
                    <a:pt x="3240" y="3365"/>
                  </a:lnTo>
                  <a:lnTo>
                    <a:pt x="3195" y="3310"/>
                  </a:lnTo>
                  <a:lnTo>
                    <a:pt x="3148" y="3254"/>
                  </a:lnTo>
                  <a:lnTo>
                    <a:pt x="3125" y="3223"/>
                  </a:lnTo>
                  <a:lnTo>
                    <a:pt x="3102" y="3191"/>
                  </a:lnTo>
                  <a:lnTo>
                    <a:pt x="3079" y="3157"/>
                  </a:lnTo>
                  <a:lnTo>
                    <a:pt x="3056" y="3119"/>
                  </a:lnTo>
                  <a:lnTo>
                    <a:pt x="4254" y="2950"/>
                  </a:lnTo>
                  <a:lnTo>
                    <a:pt x="4086" y="1764"/>
                  </a:lnTo>
                  <a:close/>
                </a:path>
              </a:pathLst>
            </a:custGeom>
            <a:solidFill>
              <a:srgbClr val="FFFF6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6" name="Google Shape;516;p34"/>
            <p:cNvSpPr/>
            <p:nvPr/>
          </p:nvSpPr>
          <p:spPr>
            <a:xfrm>
              <a:off x="-748169" y="2948804"/>
              <a:ext cx="695325" cy="561127"/>
            </a:xfrm>
            <a:prstGeom prst="ellipse">
              <a:avLst/>
            </a:prstGeom>
            <a:solidFill>
              <a:srgbClr val="C00000"/>
            </a:solidFill>
            <a:ln w="1905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
          <p:nvSpPr>
            <p:cNvPr id="517" name="Google Shape;517;p34"/>
            <p:cNvSpPr txBox="1"/>
            <p:nvPr/>
          </p:nvSpPr>
          <p:spPr>
            <a:xfrm>
              <a:off x="45506" y="2361043"/>
              <a:ext cx="5694752" cy="282598"/>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518" name="Google Shape;518;p34"/>
            <p:cNvSpPr/>
            <p:nvPr/>
          </p:nvSpPr>
          <p:spPr>
            <a:xfrm>
              <a:off x="-748169" y="1360223"/>
              <a:ext cx="695325" cy="561127"/>
            </a:xfrm>
            <a:prstGeom prst="ellipse">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2000"/>
                <a:buFont typeface="Calibri"/>
                <a:buNone/>
              </a:pPr>
              <a:endParaRPr sz="2000" b="0" i="0" u="none" strike="noStrike" cap="none">
                <a:solidFill>
                  <a:schemeClr val="lt1"/>
                </a:solidFill>
                <a:latin typeface="Times New Roman" panose="02020603050405020304" pitchFamily="18" charset="0"/>
                <a:ea typeface="Times New Roman"/>
                <a:cs typeface="Times New Roman" panose="02020603050405020304" pitchFamily="18" charset="0"/>
                <a:sym typeface="Times New Roman"/>
              </a:endParaRPr>
            </a:p>
          </p:txBody>
        </p:sp>
        <p:sp>
          <p:nvSpPr>
            <p:cNvPr id="519" name="Google Shape;519;p34"/>
            <p:cNvSpPr txBox="1"/>
            <p:nvPr/>
          </p:nvSpPr>
          <p:spPr>
            <a:xfrm>
              <a:off x="104726" y="1420157"/>
              <a:ext cx="5694752" cy="282598"/>
            </a:xfrm>
            <a:prstGeom prst="rect">
              <a:avLst/>
            </a:prstGeom>
            <a:noFill/>
            <a:ln>
              <a:noFill/>
            </a:ln>
          </p:spPr>
          <p:txBody>
            <a:bodyPr spcFirstLastPara="1" wrap="square" lIns="0" tIns="0" rIns="0" bIns="0" anchor="t" anchorCtr="0">
              <a:spAutoFit/>
            </a:bodyPr>
            <a:lstStyle/>
            <a:p>
              <a:pPr marL="0" marR="0" lvl="0" indent="0" algn="just" rtl="0">
                <a:lnSpc>
                  <a:spcPct val="100000"/>
                </a:lnSpc>
                <a:spcBef>
                  <a:spcPts val="0"/>
                </a:spcBef>
                <a:spcAft>
                  <a:spcPts val="0"/>
                </a:spcAft>
                <a:buClr>
                  <a:schemeClr val="dk1"/>
                </a:buClr>
                <a:buSzPts val="2000"/>
                <a:buFont typeface="Calibri"/>
                <a:buNone/>
              </a:pPr>
              <a:endParaRPr sz="20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cxnSp>
          <p:nvCxnSpPr>
            <p:cNvPr id="520" name="Google Shape;520;p34"/>
            <p:cNvCxnSpPr/>
            <p:nvPr/>
          </p:nvCxnSpPr>
          <p:spPr>
            <a:xfrm>
              <a:off x="104726" y="4436766"/>
              <a:ext cx="4777875" cy="4836"/>
            </a:xfrm>
            <a:prstGeom prst="straightConnector1">
              <a:avLst/>
            </a:prstGeom>
            <a:noFill/>
            <a:ln w="9525" cap="flat" cmpd="sng">
              <a:solidFill>
                <a:srgbClr val="00B050"/>
              </a:solidFill>
              <a:prstDash val="lgDash"/>
              <a:miter lim="800000"/>
              <a:headEnd type="oval" w="med" len="med"/>
              <a:tailEnd type="oval" w="med" len="med"/>
            </a:ln>
          </p:spPr>
        </p:cxnSp>
      </p:grpSp>
      <p:cxnSp>
        <p:nvCxnSpPr>
          <p:cNvPr id="521" name="Google Shape;521;p34"/>
          <p:cNvCxnSpPr/>
          <p:nvPr/>
        </p:nvCxnSpPr>
        <p:spPr>
          <a:xfrm>
            <a:off x="1243449" y="3429000"/>
            <a:ext cx="4675583" cy="0"/>
          </a:xfrm>
          <a:prstGeom prst="straightConnector1">
            <a:avLst/>
          </a:prstGeom>
          <a:noFill/>
          <a:ln w="9525" cap="flat" cmpd="sng">
            <a:solidFill>
              <a:srgbClr val="00B050"/>
            </a:solidFill>
            <a:prstDash val="lgDash"/>
            <a:miter lim="800000"/>
            <a:headEnd type="oval" w="med" len="med"/>
            <a:tailEnd type="oval" w="med" len="med"/>
          </a:ln>
        </p:spPr>
      </p:cxnSp>
      <p:sp>
        <p:nvSpPr>
          <p:cNvPr id="522" name="Google Shape;522;p34"/>
          <p:cNvSpPr/>
          <p:nvPr/>
        </p:nvSpPr>
        <p:spPr>
          <a:xfrm>
            <a:off x="971510" y="2200822"/>
            <a:ext cx="5989868" cy="830997"/>
          </a:xfrm>
          <a:prstGeom prst="rect">
            <a:avLst/>
          </a:prstGeom>
          <a:noFill/>
          <a:ln>
            <a:noFill/>
          </a:ln>
        </p:spPr>
        <p:txBody>
          <a:bodyPr spcFirstLastPara="1" wrap="square" lIns="91425" tIns="45700" rIns="91425" bIns="45700" anchor="t" anchorCtr="0">
            <a:noAutofit/>
          </a:bodyPr>
          <a:lstStyle/>
          <a:p>
            <a:pPr marL="457200" marR="0" lvl="1" indent="0" algn="just" rtl="0">
              <a:lnSpc>
                <a:spcPct val="100000"/>
              </a:lnSpc>
              <a:spcBef>
                <a:spcPts val="0"/>
              </a:spcBef>
              <a:spcAft>
                <a:spcPts val="0"/>
              </a:spcAft>
              <a:buClr>
                <a:srgbClr val="000000"/>
              </a:buClr>
              <a:buSzPts val="2800"/>
              <a:buFont typeface="Times New Roman"/>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Enrich the Moroccan DiMorph linguistic resources.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23" name="Google Shape;523;p34"/>
          <p:cNvSpPr/>
          <p:nvPr/>
        </p:nvSpPr>
        <p:spPr>
          <a:xfrm>
            <a:off x="1215447" y="3854112"/>
            <a:ext cx="5745931" cy="1501443"/>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Apply deep learning models to provide context-aware solutions and accurately annotate the Moroccan corpus.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24" name="Google Shape;524;p34"/>
          <p:cNvSpPr/>
          <p:nvPr/>
        </p:nvSpPr>
        <p:spPr>
          <a:xfrm>
            <a:off x="206062" y="218941"/>
            <a:ext cx="3368411" cy="667595"/>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222A35"/>
              </a:buClr>
              <a:buSzPts val="2800"/>
              <a:buFont typeface="Poppins SemiBold"/>
              <a:buNone/>
            </a:pPr>
            <a:r>
              <a:rPr lang="en-US" sz="3200" b="1" i="0" u="none" strike="noStrike" cap="none" dirty="0">
                <a:solidFill>
                  <a:srgbClr val="222A35"/>
                </a:solidFill>
                <a:latin typeface="Times New Roman" panose="02020603050405020304" pitchFamily="18" charset="0"/>
                <a:ea typeface="Poppins SemiBold"/>
                <a:cs typeface="Times New Roman" panose="02020603050405020304" pitchFamily="18" charset="0"/>
                <a:sym typeface="Poppins SemiBold"/>
              </a:rPr>
              <a:t>Perspectives</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25" name="Google Shape;525;p34"/>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22</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0"/>
                                        </p:tgtEl>
                                        <p:attrNameLst>
                                          <p:attrName>style.visibility</p:attrName>
                                        </p:attrNameLst>
                                      </p:cBhvr>
                                      <p:to>
                                        <p:strVal val="visible"/>
                                      </p:to>
                                    </p:set>
                                    <p:animEffect transition="in" filter="fade">
                                      <p:cBhvr>
                                        <p:cTn id="7" dur="500"/>
                                        <p:tgtEl>
                                          <p:spTgt spid="500"/>
                                        </p:tgtEl>
                                      </p:cBhvr>
                                    </p:animEffect>
                                  </p:childTnLst>
                                </p:cTn>
                              </p:par>
                              <p:par>
                                <p:cTn id="8" presetID="10" presetClass="entr" presetSubtype="0" fill="hold" nodeType="withEffect">
                                  <p:stCondLst>
                                    <p:cond delay="0"/>
                                  </p:stCondLst>
                                  <p:childTnLst>
                                    <p:set>
                                      <p:cBhvr>
                                        <p:cTn id="9" dur="1" fill="hold">
                                          <p:stCondLst>
                                            <p:cond delay="0"/>
                                          </p:stCondLst>
                                        </p:cTn>
                                        <p:tgtEl>
                                          <p:spTgt spid="521"/>
                                        </p:tgtEl>
                                        <p:attrNameLst>
                                          <p:attrName>style.visibility</p:attrName>
                                        </p:attrNameLst>
                                      </p:cBhvr>
                                      <p:to>
                                        <p:strVal val="visible"/>
                                      </p:to>
                                    </p:set>
                                    <p:animEffect transition="in" filter="fade">
                                      <p:cBhvr>
                                        <p:cTn id="10" dur="500"/>
                                        <p:tgtEl>
                                          <p:spTgt spid="521"/>
                                        </p:tgtEl>
                                      </p:cBhvr>
                                    </p:animEffect>
                                  </p:childTnLst>
                                </p:cTn>
                              </p:par>
                              <p:par>
                                <p:cTn id="11" presetID="10" presetClass="entr" presetSubtype="0" fill="hold" nodeType="withEffect">
                                  <p:stCondLst>
                                    <p:cond delay="0"/>
                                  </p:stCondLst>
                                  <p:childTnLst>
                                    <p:set>
                                      <p:cBhvr>
                                        <p:cTn id="12" dur="1" fill="hold">
                                          <p:stCondLst>
                                            <p:cond delay="0"/>
                                          </p:stCondLst>
                                        </p:cTn>
                                        <p:tgtEl>
                                          <p:spTgt spid="522"/>
                                        </p:tgtEl>
                                        <p:attrNameLst>
                                          <p:attrName>style.visibility</p:attrName>
                                        </p:attrNameLst>
                                      </p:cBhvr>
                                      <p:to>
                                        <p:strVal val="visible"/>
                                      </p:to>
                                    </p:set>
                                    <p:animEffect transition="in" filter="fade">
                                      <p:cBhvr>
                                        <p:cTn id="13" dur="500"/>
                                        <p:tgtEl>
                                          <p:spTgt spid="522"/>
                                        </p:tgtEl>
                                      </p:cBhvr>
                                    </p:animEffect>
                                  </p:childTnLst>
                                </p:cTn>
                              </p:par>
                              <p:par>
                                <p:cTn id="14" presetID="10" presetClass="entr" presetSubtype="0" fill="hold" nodeType="withEffect">
                                  <p:stCondLst>
                                    <p:cond delay="0"/>
                                  </p:stCondLst>
                                  <p:childTnLst>
                                    <p:set>
                                      <p:cBhvr>
                                        <p:cTn id="15" dur="1" fill="hold">
                                          <p:stCondLst>
                                            <p:cond delay="0"/>
                                          </p:stCondLst>
                                        </p:cTn>
                                        <p:tgtEl>
                                          <p:spTgt spid="523"/>
                                        </p:tgtEl>
                                        <p:attrNameLst>
                                          <p:attrName>style.visibility</p:attrName>
                                        </p:attrNameLst>
                                      </p:cBhvr>
                                      <p:to>
                                        <p:strVal val="visible"/>
                                      </p:to>
                                    </p:set>
                                    <p:animEffect transition="in" filter="fade">
                                      <p:cBhvr>
                                        <p:cTn id="16" dur="500"/>
                                        <p:tgtEl>
                                          <p:spTgt spid="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35"/>
          <p:cNvSpPr/>
          <p:nvPr/>
        </p:nvSpPr>
        <p:spPr>
          <a:xfrm>
            <a:off x="1175293" y="1620562"/>
            <a:ext cx="9135307" cy="3046988"/>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accent1"/>
              </a:buClr>
              <a:buSzPts val="9600"/>
              <a:buFont typeface="Times New Roman"/>
              <a:buNone/>
            </a:pPr>
            <a:r>
              <a:rPr lang="en-US" sz="9600" b="1" i="1" u="none" strike="noStrike" cap="none">
                <a:solidFill>
                  <a:schemeClr val="accent1"/>
                </a:solidFill>
                <a:latin typeface="Times New Roman"/>
                <a:ea typeface="Times New Roman"/>
                <a:cs typeface="Times New Roman"/>
                <a:sym typeface="Times New Roman"/>
              </a:rPr>
              <a:t>Thank you for your attention</a:t>
            </a:r>
            <a:endParaRPr sz="7200" b="1" i="1" u="none" strike="noStrike" cap="none">
              <a:solidFill>
                <a:schemeClr val="accent1"/>
              </a:solidFill>
              <a:latin typeface="Times New Roman"/>
              <a:ea typeface="Times New Roman"/>
              <a:cs typeface="Times New Roman"/>
              <a:sym typeface="Times New Roman"/>
            </a:endParaRPr>
          </a:p>
        </p:txBody>
      </p:sp>
      <p:pic>
        <p:nvPicPr>
          <p:cNvPr id="532" name="Google Shape;532;p35"/>
          <p:cNvPicPr preferRelativeResize="0"/>
          <p:nvPr/>
        </p:nvPicPr>
        <p:blipFill rotWithShape="1">
          <a:blip r:embed="rId3">
            <a:alphaModFix/>
          </a:blip>
          <a:srcRect/>
          <a:stretch/>
        </p:blipFill>
        <p:spPr>
          <a:xfrm>
            <a:off x="85725" y="135761"/>
            <a:ext cx="2800350" cy="940836"/>
          </a:xfrm>
          <a:prstGeom prst="rect">
            <a:avLst/>
          </a:prstGeom>
          <a:noFill/>
          <a:ln>
            <a:noFill/>
          </a:ln>
        </p:spPr>
      </p:pic>
      <p:pic>
        <p:nvPicPr>
          <p:cNvPr id="533" name="Google Shape;533;p35" descr="Faculté des Sciences - UMP Oujda"/>
          <p:cNvPicPr preferRelativeResize="0"/>
          <p:nvPr/>
        </p:nvPicPr>
        <p:blipFill rotWithShape="1">
          <a:blip r:embed="rId4">
            <a:alphaModFix/>
          </a:blip>
          <a:srcRect/>
          <a:stretch/>
        </p:blipFill>
        <p:spPr>
          <a:xfrm>
            <a:off x="10476922" y="0"/>
            <a:ext cx="1771650" cy="1771650"/>
          </a:xfrm>
          <a:prstGeom prst="rect">
            <a:avLst/>
          </a:prstGeom>
          <a:noFill/>
          <a:ln>
            <a:noFill/>
          </a:ln>
        </p:spPr>
      </p:pic>
      <p:pic>
        <p:nvPicPr>
          <p:cNvPr id="534" name="Google Shape;534;p35"/>
          <p:cNvPicPr preferRelativeResize="0"/>
          <p:nvPr/>
        </p:nvPicPr>
        <p:blipFill rotWithShape="1">
          <a:blip r:embed="rId5">
            <a:alphaModFix/>
          </a:blip>
          <a:srcRect r="79014" b="-16187"/>
          <a:stretch/>
        </p:blipFill>
        <p:spPr>
          <a:xfrm>
            <a:off x="10529931" y="4759016"/>
            <a:ext cx="1270861" cy="1594238"/>
          </a:xfrm>
          <a:prstGeom prst="rect">
            <a:avLst/>
          </a:prstGeom>
          <a:noFill/>
          <a:ln>
            <a:noFill/>
          </a:ln>
        </p:spPr>
      </p:pic>
      <p:sp>
        <p:nvSpPr>
          <p:cNvPr id="535" name="Google Shape;535;p35"/>
          <p:cNvSpPr txBox="1"/>
          <p:nvPr/>
        </p:nvSpPr>
        <p:spPr>
          <a:xfrm>
            <a:off x="1724618" y="5106774"/>
            <a:ext cx="8585982" cy="13849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Nadia khlif			</a:t>
            </a:r>
            <a:r>
              <a:rPr lang="en-US" sz="2800" u="sng" dirty="0">
                <a:solidFill>
                  <a:schemeClr val="hlink"/>
                </a:solidFill>
                <a:latin typeface="Times New Roman"/>
                <a:ea typeface="Times New Roman"/>
                <a:cs typeface="Times New Roman"/>
                <a:sym typeface="Times New Roman"/>
              </a:rPr>
              <a:t>nadia.khlif@ump.ac.ma</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err="1">
                <a:solidFill>
                  <a:schemeClr val="dk1"/>
                </a:solidFill>
                <a:latin typeface="Times New Roman"/>
                <a:ea typeface="Times New Roman"/>
                <a:cs typeface="Times New Roman"/>
                <a:sym typeface="Times New Roman"/>
              </a:rPr>
              <a:t>Azzeddine</a:t>
            </a:r>
            <a:r>
              <a:rPr lang="en-US" sz="2800" b="0" i="0" u="none" strike="noStrike" cap="none" dirty="0">
                <a:solidFill>
                  <a:schemeClr val="dk1"/>
                </a:solidFill>
                <a:latin typeface="Times New Roman"/>
                <a:ea typeface="Times New Roman"/>
                <a:cs typeface="Times New Roman"/>
                <a:sym typeface="Times New Roman"/>
              </a:rPr>
              <a:t> Mazroui</a:t>
            </a:r>
            <a:r>
              <a:rPr lang="en-US" sz="2800" b="0" i="0" u="none" strike="noStrike" cap="none">
                <a:solidFill>
                  <a:schemeClr val="dk1"/>
                </a:solidFill>
                <a:latin typeface="Times New Roman"/>
                <a:ea typeface="Times New Roman"/>
                <a:cs typeface="Times New Roman"/>
                <a:sym typeface="Times New Roman"/>
              </a:rPr>
              <a:t>	</a:t>
            </a:r>
            <a:r>
              <a:rPr lang="en-US" sz="2800" b="0" i="0" u="sng" strike="noStrike" cap="none">
                <a:solidFill>
                  <a:schemeClr val="hlink"/>
                </a:solidFill>
                <a:latin typeface="Times New Roman"/>
                <a:ea typeface="Times New Roman"/>
                <a:cs typeface="Times New Roman"/>
                <a:sym typeface="Times New Roman"/>
                <a:hlinkClick r:id="rId6"/>
              </a:rPr>
              <a:t>azze</a:t>
            </a:r>
            <a:r>
              <a:rPr lang="en-US" sz="2800" b="0" i="0" u="sng" strike="noStrike" cap="none" dirty="0">
                <a:solidFill>
                  <a:schemeClr val="hlink"/>
                </a:solidFill>
                <a:latin typeface="Times New Roman"/>
                <a:ea typeface="Times New Roman"/>
                <a:cs typeface="Times New Roman"/>
                <a:sym typeface="Times New Roman"/>
                <a:hlinkClick r:id="rId6"/>
              </a:rPr>
              <a:t>.Mazroui@gmail.com</a:t>
            </a:r>
            <a:endParaRPr sz="2800" b="0" i="0" u="none" strike="noStrike" cap="none" dirty="0">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2800"/>
              <a:buFont typeface="Arial"/>
              <a:buNone/>
            </a:pPr>
            <a:r>
              <a:rPr lang="en-US" sz="2800" b="0" i="0" u="none" strike="noStrike" cap="none" dirty="0">
                <a:solidFill>
                  <a:schemeClr val="dk1"/>
                </a:solidFill>
                <a:latin typeface="Times New Roman"/>
                <a:ea typeface="Times New Roman"/>
                <a:cs typeface="Times New Roman"/>
                <a:sym typeface="Times New Roman"/>
              </a:rPr>
              <a:t>Ouafae Nahli	 	</a:t>
            </a:r>
            <a:r>
              <a:rPr lang="en-US" sz="2800" b="0" i="0" u="sng" strike="noStrike" cap="none" dirty="0">
                <a:solidFill>
                  <a:schemeClr val="hlink"/>
                </a:solidFill>
                <a:latin typeface="Times New Roman"/>
                <a:ea typeface="Times New Roman"/>
                <a:cs typeface="Times New Roman"/>
                <a:sym typeface="Times New Roman"/>
                <a:hlinkClick r:id="rId7"/>
              </a:rPr>
              <a:t>ouafae.nahli@ilc.cnr.it</a:t>
            </a:r>
            <a:endParaRPr sz="2800" b="0" i="0" u="none" strike="noStrike" cap="none" dirty="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5"/>
          <p:cNvPicPr preferRelativeResize="0"/>
          <p:nvPr/>
        </p:nvPicPr>
        <p:blipFill rotWithShape="1">
          <a:blip r:embed="rId3">
            <a:alphaModFix/>
          </a:blip>
          <a:srcRect/>
          <a:stretch/>
        </p:blipFill>
        <p:spPr>
          <a:xfrm>
            <a:off x="8554763" y="128314"/>
            <a:ext cx="3250801" cy="736586"/>
          </a:xfrm>
          <a:prstGeom prst="rect">
            <a:avLst/>
          </a:prstGeom>
          <a:noFill/>
          <a:ln>
            <a:noFill/>
          </a:ln>
        </p:spPr>
      </p:pic>
      <p:sp>
        <p:nvSpPr>
          <p:cNvPr id="129" name="Google Shape;129;p15"/>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3</a:t>
            </a:r>
            <a:endParaRPr sz="1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30" name="Google Shape;130;p15"/>
          <p:cNvSpPr/>
          <p:nvPr/>
        </p:nvSpPr>
        <p:spPr>
          <a:xfrm>
            <a:off x="183202" y="1361142"/>
            <a:ext cx="11808000" cy="5288534"/>
          </a:xfrm>
          <a:prstGeom prst="rect">
            <a:avLst/>
          </a:prstGeom>
          <a:noFill/>
          <a:ln>
            <a:noFill/>
          </a:ln>
        </p:spPr>
        <p:txBody>
          <a:bodyPr spcFirstLastPara="1" wrap="square" lIns="91425" tIns="45700" rIns="91425" bIns="45700" anchor="t" anchorCtr="0">
            <a:noAutofit/>
          </a:bodyPr>
          <a:lstStyle/>
          <a:p>
            <a:pPr marL="342900" indent="-342900" algn="just">
              <a:lnSpc>
                <a:spcPts val="4800"/>
              </a:lnSpc>
              <a:buSzPts val="2000"/>
              <a:buFont typeface="Arial"/>
              <a:buChar char="•"/>
            </a:pPr>
            <a:r>
              <a:rPr lang="en-US" sz="2800" dirty="0">
                <a:latin typeface="Times New Roman" panose="02020603050405020304" pitchFamily="18" charset="0"/>
                <a:ea typeface="Calibri"/>
                <a:cs typeface="Times New Roman" panose="02020603050405020304" pitchFamily="18" charset="0"/>
              </a:rPr>
              <a:t>Arabic NLP faces significant challenges due to </a:t>
            </a:r>
            <a:r>
              <a:rPr lang="en-US" sz="2800" dirty="0" err="1">
                <a:latin typeface="Times New Roman" panose="02020603050405020304" pitchFamily="18" charset="0"/>
                <a:ea typeface="Calibri"/>
                <a:cs typeface="Times New Roman" panose="02020603050405020304" pitchFamily="18" charset="0"/>
              </a:rPr>
              <a:t>diglossia</a:t>
            </a:r>
            <a:r>
              <a:rPr lang="en-US" sz="2800" dirty="0">
                <a:latin typeface="Times New Roman" panose="02020603050405020304" pitchFamily="18" charset="0"/>
                <a:ea typeface="Calibri"/>
                <a:cs typeface="Times New Roman" panose="02020603050405020304" pitchFamily="18" charset="0"/>
              </a:rPr>
              <a:t> with </a:t>
            </a:r>
            <a:r>
              <a:rPr lang="fr-MA" sz="2800" dirty="0">
                <a:latin typeface="Times New Roman" panose="02020603050405020304" pitchFamily="18" charset="0"/>
                <a:ea typeface="Calibri"/>
                <a:cs typeface="Times New Roman" panose="02020603050405020304" pitchFamily="18" charset="0"/>
              </a:rPr>
              <a:t>Modern Standard </a:t>
            </a:r>
            <a:r>
              <a:rPr lang="fr-MA" sz="2800" dirty="0" err="1">
                <a:latin typeface="Times New Roman" panose="02020603050405020304" pitchFamily="18" charset="0"/>
                <a:ea typeface="Calibri"/>
                <a:cs typeface="Times New Roman" panose="02020603050405020304" pitchFamily="18" charset="0"/>
              </a:rPr>
              <a:t>Arabic</a:t>
            </a:r>
            <a:r>
              <a:rPr lang="fr-MA" sz="2800" dirty="0">
                <a:latin typeface="Times New Roman" panose="02020603050405020304" pitchFamily="18" charset="0"/>
                <a:ea typeface="Calibri"/>
                <a:cs typeface="Times New Roman" panose="02020603050405020304" pitchFamily="18" charset="0"/>
              </a:rPr>
              <a:t> </a:t>
            </a:r>
            <a:r>
              <a:rPr lang="fr-MA" sz="2800" dirty="0"/>
              <a:t>(</a:t>
            </a:r>
            <a:r>
              <a:rPr lang="en-US" sz="2800" dirty="0">
                <a:latin typeface="Times New Roman" panose="02020603050405020304" pitchFamily="18" charset="0"/>
                <a:ea typeface="Calibri"/>
                <a:cs typeface="Times New Roman" panose="02020603050405020304" pitchFamily="18" charset="0"/>
              </a:rPr>
              <a:t>MSA) used in writing and dialects in spoken communication.</a:t>
            </a:r>
            <a:endParaRPr lang="en-US" sz="2800" dirty="0">
              <a:latin typeface="Times New Roman" panose="02020603050405020304" pitchFamily="18" charset="0"/>
              <a:ea typeface="Calibri"/>
              <a:cs typeface="Times New Roman" panose="02020603050405020304" pitchFamily="18" charset="0"/>
              <a:sym typeface="Calibri"/>
            </a:endParaRPr>
          </a:p>
          <a:p>
            <a:pPr marL="342900" marR="0" lvl="0" indent="-342900" algn="just" rtl="0">
              <a:lnSpc>
                <a:spcPts val="4800"/>
              </a:lnSpc>
              <a:spcBef>
                <a:spcPts val="0"/>
              </a:spcBef>
              <a:spcAft>
                <a:spcPts val="0"/>
              </a:spcAft>
              <a:buClr>
                <a:srgbClr val="000000"/>
              </a:buClr>
              <a:buSzPts val="2000"/>
              <a:buFont typeface="Arial"/>
              <a:buChar char="•"/>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With social media, dialects now appear widely in written form, but their lack of standardization and limited resources hinder NLP development.</a:t>
            </a:r>
            <a:endParaRPr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endParaRPr>
          </a:p>
          <a:p>
            <a:pPr marL="342900" lvl="0" indent="-342900" algn="just">
              <a:lnSpc>
                <a:spcPts val="4800"/>
              </a:lnSpc>
              <a:buSzPts val="2000"/>
              <a:buFont typeface="Arial"/>
              <a:buChar char="•"/>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To address this gap, our work within the </a:t>
            </a:r>
            <a:r>
              <a:rPr lang="en-US" sz="2800" b="0" i="1"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CWALM</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project focuses on </a:t>
            </a:r>
            <a:r>
              <a:rPr lang="en-US" sz="2800" dirty="0">
                <a:latin typeface="Times New Roman" panose="02020603050405020304" pitchFamily="18" charset="0"/>
                <a:ea typeface="Calibri"/>
                <a:cs typeface="Times New Roman" panose="02020603050405020304" pitchFamily="18" charset="0"/>
              </a:rPr>
              <a:t>developing</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tools for Contemporary Written Arabic. </a:t>
            </a:r>
          </a:p>
          <a:p>
            <a:pPr marL="342900" lvl="0" indent="-342900" algn="just">
              <a:lnSpc>
                <a:spcPts val="4800"/>
              </a:lnSpc>
              <a:buSzPts val="2000"/>
              <a:buFont typeface="Arial"/>
              <a:buChar char="•"/>
            </a:pP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As part of this effort, we have developed </a:t>
            </a:r>
            <a:r>
              <a:rPr lang="en-US" sz="2800" b="1"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DiMorph</a:t>
            </a:r>
            <a:r>
              <a:rPr lang="en-US" sz="2800" b="0" i="0" u="none" strike="noStrike" cap="none" dirty="0">
                <a:solidFill>
                  <a:srgbClr val="000000"/>
                </a:solidFill>
                <a:latin typeface="Times New Roman" panose="02020603050405020304" pitchFamily="18" charset="0"/>
                <a:ea typeface="Calibri"/>
                <a:cs typeface="Times New Roman" panose="02020603050405020304" pitchFamily="18" charset="0"/>
                <a:sym typeface="Calibri"/>
              </a:rPr>
              <a:t>, a morphological </a:t>
            </a:r>
            <a:r>
              <a:rPr lang="en-US" sz="2800" dirty="0">
                <a:latin typeface="Times New Roman" panose="02020603050405020304" pitchFamily="18" charset="0"/>
                <a:ea typeface="Calibri"/>
                <a:cs typeface="Times New Roman" panose="02020603050405020304" pitchFamily="18" charset="0"/>
                <a:sym typeface="Calibri"/>
              </a:rPr>
              <a:t>analyzer </a:t>
            </a:r>
            <a:r>
              <a:rPr lang="en-US" sz="2800" dirty="0">
                <a:latin typeface="Times New Roman" panose="02020603050405020304" pitchFamily="18" charset="0"/>
                <a:ea typeface="Calibri"/>
                <a:cs typeface="Times New Roman" panose="02020603050405020304" pitchFamily="18" charset="0"/>
              </a:rPr>
              <a:t>specifically designed </a:t>
            </a:r>
            <a:r>
              <a:rPr lang="en-US" sz="2800" dirty="0">
                <a:latin typeface="Times New Roman" panose="02020603050405020304" pitchFamily="18" charset="0"/>
                <a:ea typeface="Calibri"/>
                <a:cs typeface="Times New Roman" panose="02020603050405020304" pitchFamily="18" charset="0"/>
                <a:sym typeface="Calibri"/>
              </a:rPr>
              <a:t>to dialectal Arabic.</a:t>
            </a:r>
            <a:endParaRPr sz="2800" dirty="0">
              <a:latin typeface="Times New Roman" panose="02020603050405020304" pitchFamily="18" charset="0"/>
              <a:ea typeface="Calibri"/>
              <a:cs typeface="Times New Roman" panose="02020603050405020304" pitchFamily="18" charset="0"/>
            </a:endParaRPr>
          </a:p>
        </p:txBody>
      </p:sp>
      <p:sp>
        <p:nvSpPr>
          <p:cNvPr id="6" name="Google Shape;149;p16">
            <a:extLst>
              <a:ext uri="{FF2B5EF4-FFF2-40B4-BE49-F238E27FC236}">
                <a16:creationId xmlns:a16="http://schemas.microsoft.com/office/drawing/2014/main" id="{0A27868E-79F4-400A-9328-1EDDCC138706}"/>
              </a:ext>
            </a:extLst>
          </p:cNvPr>
          <p:cNvSpPr/>
          <p:nvPr/>
        </p:nvSpPr>
        <p:spPr>
          <a:xfrm>
            <a:off x="126858" y="122412"/>
            <a:ext cx="6388242" cy="633577"/>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buClr>
                <a:schemeClr val="dk1"/>
              </a:buClr>
              <a:buSzPts val="2800"/>
            </a:pPr>
            <a:r>
              <a:rPr lang="en-US" sz="3200" b="1" dirty="0">
                <a:solidFill>
                  <a:schemeClr val="dk1"/>
                </a:solidFill>
                <a:latin typeface="Times New Roman" panose="02020603050405020304" pitchFamily="18" charset="0"/>
                <a:cs typeface="Times New Roman" panose="02020603050405020304" pitchFamily="18" charset="0"/>
                <a:sym typeface="Calibri"/>
              </a:rPr>
              <a:t>  Introduction</a:t>
            </a:r>
            <a:endParaRPr sz="3200"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0">
                                            <p:txEl>
                                              <p:pRg st="2" end="2"/>
                                            </p:txEl>
                                          </p:spTgt>
                                        </p:tgtEl>
                                        <p:attrNameLst>
                                          <p:attrName>style.visibility</p:attrName>
                                        </p:attrNameLst>
                                      </p:cBhvr>
                                      <p:to>
                                        <p:strVal val="visible"/>
                                      </p:to>
                                    </p:set>
                                    <p:animEffect transition="in" filter="fade">
                                      <p:cBhvr>
                                        <p:cTn id="15" dur="500"/>
                                        <p:tgtEl>
                                          <p:spTgt spid="13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30">
                                            <p:txEl>
                                              <p:pRg st="3" end="3"/>
                                            </p:txEl>
                                          </p:spTgt>
                                        </p:tgtEl>
                                        <p:attrNameLst>
                                          <p:attrName>style.visibility</p:attrName>
                                        </p:attrNameLst>
                                      </p:cBhvr>
                                      <p:to>
                                        <p:strVal val="visible"/>
                                      </p:to>
                                    </p:set>
                                    <p:animEffect transition="in" filter="fade">
                                      <p:cBhvr>
                                        <p:cTn id="20" dur="500"/>
                                        <p:tgtEl>
                                          <p:spTgt spid="1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7" name="Google Shape;137;p16"/>
          <p:cNvSpPr/>
          <p:nvPr/>
        </p:nvSpPr>
        <p:spPr>
          <a:xfrm rot="5400000">
            <a:off x="1504455" y="1446247"/>
            <a:ext cx="2205570" cy="1517318"/>
          </a:xfrm>
          <a:prstGeom prst="chevron">
            <a:avLst>
              <a:gd name="adj" fmla="val 50000"/>
            </a:avLst>
          </a:prstGeom>
          <a:solidFill>
            <a:schemeClr val="accent2"/>
          </a:solidFill>
          <a:ln w="381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38" name="Google Shape;138;p16"/>
          <p:cNvSpPr txBox="1"/>
          <p:nvPr/>
        </p:nvSpPr>
        <p:spPr>
          <a:xfrm>
            <a:off x="1801707" y="1444228"/>
            <a:ext cx="1517318" cy="1427919"/>
          </a:xfrm>
          <a:prstGeom prst="rect">
            <a:avLst/>
          </a:prstGeom>
          <a:noFill/>
          <a:ln>
            <a:noFill/>
          </a:ln>
        </p:spPr>
        <p:txBody>
          <a:bodyPr spcFirstLastPara="1" wrap="square" lIns="11425" tIns="11425" rIns="11425" bIns="11425" anchor="ctr" anchorCtr="0">
            <a:noAutofit/>
          </a:bodyPr>
          <a:lstStyle/>
          <a:p>
            <a:pPr marL="0" marR="0" lvl="0" indent="0" algn="ctr" rtl="0">
              <a:lnSpc>
                <a:spcPct val="90000"/>
              </a:lnSpc>
              <a:spcBef>
                <a:spcPts val="0"/>
              </a:spcBef>
              <a:spcAft>
                <a:spcPts val="0"/>
              </a:spcAft>
              <a:buClr>
                <a:schemeClr val="lt1"/>
              </a:buClr>
              <a:buSzPts val="1800"/>
              <a:buFont typeface="Calibri"/>
              <a:buNone/>
            </a:pPr>
            <a:r>
              <a:rPr lang="en-US" sz="2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Classical Arabic </a:t>
            </a:r>
            <a:endParaRPr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39" name="Google Shape;139;p16"/>
          <p:cNvSpPr/>
          <p:nvPr/>
        </p:nvSpPr>
        <p:spPr>
          <a:xfrm rot="5400000">
            <a:off x="6741338" y="-2255987"/>
            <a:ext cx="1446072" cy="8205450"/>
          </a:xfrm>
          <a:prstGeom prst="round2SameRect">
            <a:avLst>
              <a:gd name="adj1" fmla="val 16667"/>
              <a:gd name="adj2" fmla="val 0"/>
            </a:avLst>
          </a:prstGeom>
          <a:solidFill>
            <a:schemeClr val="lt1">
              <a:alpha val="89411"/>
            </a:schemeClr>
          </a:solidFill>
          <a:ln w="381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40" name="Google Shape;140;p16"/>
          <p:cNvSpPr txBox="1"/>
          <p:nvPr/>
        </p:nvSpPr>
        <p:spPr>
          <a:xfrm>
            <a:off x="3408523" y="1194293"/>
            <a:ext cx="8136633" cy="1304889"/>
          </a:xfrm>
          <a:prstGeom prst="rect">
            <a:avLst/>
          </a:prstGeom>
          <a:noFill/>
          <a:ln>
            <a:noFill/>
          </a:ln>
        </p:spPr>
        <p:txBody>
          <a:bodyPr spcFirstLastPara="1" wrap="square" lIns="142225" tIns="12700" rIns="12700" bIns="127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The Language of the Quran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Adherence to Strict Grammatical Rules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Religious Significance and Unique Lexicon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1" name="Google Shape;141;p16"/>
          <p:cNvSpPr/>
          <p:nvPr/>
        </p:nvSpPr>
        <p:spPr>
          <a:xfrm rot="5400000">
            <a:off x="1438722" y="3083258"/>
            <a:ext cx="2338664" cy="1564192"/>
          </a:xfrm>
          <a:prstGeom prst="chevron">
            <a:avLst>
              <a:gd name="adj" fmla="val 50000"/>
            </a:avLst>
          </a:prstGeom>
          <a:solidFill>
            <a:srgbClr val="548135"/>
          </a:solidFill>
          <a:ln w="38100" cap="flat" cmpd="sng">
            <a:solidFill>
              <a:srgbClr val="54813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42" name="Google Shape;142;p16"/>
          <p:cNvSpPr txBox="1"/>
          <p:nvPr/>
        </p:nvSpPr>
        <p:spPr>
          <a:xfrm>
            <a:off x="1887082" y="3483201"/>
            <a:ext cx="1517318" cy="1113181"/>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24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Modern Standard </a:t>
            </a:r>
            <a:r>
              <a:rPr lang="en-US" sz="2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Arabic</a:t>
            </a:r>
            <a:r>
              <a:rPr lang="en-US" sz="24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 (MSA)</a:t>
            </a:r>
            <a:endParaRPr sz="24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5" name="Google Shape;145;p16"/>
          <p:cNvSpPr/>
          <p:nvPr/>
        </p:nvSpPr>
        <p:spPr>
          <a:xfrm rot="5400000">
            <a:off x="1517946" y="4808243"/>
            <a:ext cx="2144311" cy="1517318"/>
          </a:xfrm>
          <a:prstGeom prst="chevron">
            <a:avLst>
              <a:gd name="adj" fmla="val 50000"/>
            </a:avLst>
          </a:prstGeom>
          <a:solidFill>
            <a:srgbClr val="2E75B5"/>
          </a:solidFill>
          <a:ln w="38100" cap="flat" cmpd="sng">
            <a:solidFill>
              <a:srgbClr val="2E75B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46" name="Google Shape;146;p16"/>
          <p:cNvSpPr txBox="1"/>
          <p:nvPr/>
        </p:nvSpPr>
        <p:spPr>
          <a:xfrm>
            <a:off x="1817435" y="5200161"/>
            <a:ext cx="1517318" cy="894383"/>
          </a:xfrm>
          <a:prstGeom prst="rect">
            <a:avLst/>
          </a:prstGeom>
          <a:noFill/>
          <a:ln>
            <a:noFill/>
          </a:ln>
        </p:spPr>
        <p:txBody>
          <a:bodyPr spcFirstLastPara="1" wrap="square" lIns="10150" tIns="10150" rIns="10150" bIns="10150" anchor="ctr" anchorCtr="0">
            <a:noAutofit/>
          </a:bodyPr>
          <a:lstStyle/>
          <a:p>
            <a:pPr marL="0" marR="0" lvl="0" indent="0" algn="ctr" rtl="0">
              <a:lnSpc>
                <a:spcPct val="90000"/>
              </a:lnSpc>
              <a:spcBef>
                <a:spcPts val="0"/>
              </a:spcBef>
              <a:spcAft>
                <a:spcPts val="0"/>
              </a:spcAft>
              <a:buClr>
                <a:schemeClr val="lt1"/>
              </a:buClr>
              <a:buSzPts val="1600"/>
              <a:buFont typeface="Calibri"/>
              <a:buNone/>
            </a:pPr>
            <a:r>
              <a:rPr lang="en-US" sz="2800" b="1"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rPr>
              <a:t>Arabic Dialects</a:t>
            </a:r>
            <a:endParaRPr sz="2800" b="0" i="0" u="none" strike="noStrike" cap="none" dirty="0">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147" name="Google Shape;147;p16"/>
          <p:cNvSpPr/>
          <p:nvPr/>
        </p:nvSpPr>
        <p:spPr>
          <a:xfrm rot="5400000">
            <a:off x="6594821" y="1173532"/>
            <a:ext cx="1739107" cy="8205448"/>
          </a:xfrm>
          <a:prstGeom prst="round2SameRect">
            <a:avLst>
              <a:gd name="adj1" fmla="val 16667"/>
              <a:gd name="adj2" fmla="val 0"/>
            </a:avLst>
          </a:prstGeom>
          <a:solidFill>
            <a:schemeClr val="lt1">
              <a:alpha val="89411"/>
            </a:schemeClr>
          </a:solidFill>
          <a:ln w="38100" cap="flat" cmpd="sng">
            <a:solidFill>
              <a:srgbClr val="2E75B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48" name="Google Shape;148;p16"/>
          <p:cNvSpPr txBox="1"/>
          <p:nvPr/>
        </p:nvSpPr>
        <p:spPr>
          <a:xfrm>
            <a:off x="3470785" y="4494746"/>
            <a:ext cx="8122689" cy="1569313"/>
          </a:xfrm>
          <a:prstGeom prst="rect">
            <a:avLst/>
          </a:prstGeom>
          <a:noFill/>
          <a:ln>
            <a:noFill/>
          </a:ln>
        </p:spPr>
        <p:txBody>
          <a:bodyPr spcFirstLastPara="1" wrap="square" lIns="128000" tIns="11425" rIns="11425" bIns="11425" anchor="ctr" anchorCtr="0">
            <a:noAutofit/>
          </a:bodyPr>
          <a:lstStyle/>
          <a:p>
            <a:pPr marL="171450" marR="0" lvl="1" indent="-171450" algn="l" rtl="0">
              <a:lnSpc>
                <a:spcPct val="90000"/>
              </a:lnSpc>
              <a:spcBef>
                <a:spcPts val="0"/>
              </a:spcBef>
              <a:spcAft>
                <a:spcPts val="0"/>
              </a:spcAft>
              <a:buClr>
                <a:schemeClr val="dk1"/>
              </a:buClr>
              <a:buSzPts val="18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Localization and Informality</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71450" marR="0" lvl="1" indent="-171450" algn="l" rtl="0">
              <a:lnSpc>
                <a:spcPct val="90000"/>
              </a:lnSpc>
              <a:spcBef>
                <a:spcPts val="270"/>
              </a:spcBef>
              <a:spcAft>
                <a:spcPts val="0"/>
              </a:spcAft>
              <a:buClr>
                <a:schemeClr val="dk1"/>
              </a:buClr>
              <a:buSzPts val="18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Organic Evolution within Communities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171450" marR="0" lvl="1" indent="-171450" algn="l" rtl="0">
              <a:lnSpc>
                <a:spcPct val="90000"/>
              </a:lnSpc>
              <a:spcBef>
                <a:spcPts val="270"/>
              </a:spcBef>
              <a:spcAft>
                <a:spcPts val="0"/>
              </a:spcAft>
              <a:buClr>
                <a:schemeClr val="dk1"/>
              </a:buClr>
              <a:buSzPts val="18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Lack of the formal recognition and standardized grammar rules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49" name="Google Shape;149;p16"/>
          <p:cNvSpPr/>
          <p:nvPr/>
        </p:nvSpPr>
        <p:spPr>
          <a:xfrm>
            <a:off x="126858" y="122412"/>
            <a:ext cx="6388242" cy="633577"/>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buClr>
                <a:schemeClr val="dk1"/>
              </a:buClr>
              <a:buSzPts val="2800"/>
            </a:pPr>
            <a:r>
              <a:rPr lang="en-US" sz="3200" b="1" dirty="0">
                <a:solidFill>
                  <a:schemeClr val="dk1"/>
                </a:solidFill>
                <a:latin typeface="Times New Roman" panose="02020603050405020304" pitchFamily="18" charset="0"/>
                <a:cs typeface="Times New Roman" panose="02020603050405020304" pitchFamily="18" charset="0"/>
                <a:sym typeface="Calibri"/>
              </a:rPr>
              <a:t>Arabic Language &amp; Darija dialect</a:t>
            </a:r>
            <a:endParaRPr sz="3200" b="1" dirty="0">
              <a:solidFill>
                <a:schemeClr val="dk1"/>
              </a:solidFill>
              <a:latin typeface="Times New Roman" panose="02020603050405020304" pitchFamily="18" charset="0"/>
              <a:cs typeface="Times New Roman" panose="02020603050405020304" pitchFamily="18" charset="0"/>
            </a:endParaRPr>
          </a:p>
        </p:txBody>
      </p:sp>
      <p:sp>
        <p:nvSpPr>
          <p:cNvPr id="150" name="Google Shape;150;p16"/>
          <p:cNvSpPr/>
          <p:nvPr/>
        </p:nvSpPr>
        <p:spPr>
          <a:xfrm>
            <a:off x="14445886" y="7265358"/>
            <a:ext cx="851437" cy="580353"/>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4</a:t>
            </a:r>
            <a:endParaRPr sz="2800" b="0" i="0" u="none" strike="noStrike" cap="none">
              <a:solidFill>
                <a:srgbClr val="000000"/>
              </a:solidFill>
              <a:latin typeface="Times New Roman" panose="02020603050405020304" pitchFamily="18" charset="0"/>
              <a:cs typeface="Times New Roman" panose="02020603050405020304" pitchFamily="18" charset="0"/>
              <a:sym typeface="Arial"/>
            </a:endParaRPr>
          </a:p>
        </p:txBody>
      </p:sp>
      <p:sp>
        <p:nvSpPr>
          <p:cNvPr id="17" name="Google Shape;143;p16">
            <a:extLst>
              <a:ext uri="{FF2B5EF4-FFF2-40B4-BE49-F238E27FC236}">
                <a16:creationId xmlns:a16="http://schemas.microsoft.com/office/drawing/2014/main" id="{46D92CB8-8266-43C2-96D6-E44A20F2EAAB}"/>
              </a:ext>
            </a:extLst>
          </p:cNvPr>
          <p:cNvSpPr/>
          <p:nvPr/>
        </p:nvSpPr>
        <p:spPr>
          <a:xfrm rot="5400000">
            <a:off x="6681645" y="-616059"/>
            <a:ext cx="1618210" cy="8205448"/>
          </a:xfrm>
          <a:prstGeom prst="round2SameRect">
            <a:avLst>
              <a:gd name="adj1" fmla="val 16667"/>
              <a:gd name="adj2" fmla="val 0"/>
            </a:avLst>
          </a:prstGeom>
          <a:solidFill>
            <a:schemeClr val="lt1">
              <a:alpha val="89411"/>
            </a:schemeClr>
          </a:solidFill>
          <a:ln w="38100" cap="flat" cmpd="sng">
            <a:solidFill>
              <a:srgbClr val="548135"/>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18" name="Google Shape;144;p16">
            <a:extLst>
              <a:ext uri="{FF2B5EF4-FFF2-40B4-BE49-F238E27FC236}">
                <a16:creationId xmlns:a16="http://schemas.microsoft.com/office/drawing/2014/main" id="{0794A933-A16F-4D0F-A310-4DC4D23627A6}"/>
              </a:ext>
            </a:extLst>
          </p:cNvPr>
          <p:cNvSpPr txBox="1"/>
          <p:nvPr/>
        </p:nvSpPr>
        <p:spPr>
          <a:xfrm>
            <a:off x="3470785" y="2729523"/>
            <a:ext cx="8128442" cy="1460220"/>
          </a:xfrm>
          <a:prstGeom prst="rect">
            <a:avLst/>
          </a:prstGeom>
          <a:noFill/>
          <a:ln>
            <a:noFill/>
          </a:ln>
        </p:spPr>
        <p:txBody>
          <a:bodyPr spcFirstLastPara="1" wrap="square" lIns="142225" tIns="12700" rIns="12700" bIns="12700" anchor="ctr" anchorCtr="0">
            <a:noAutofit/>
          </a:bodyPr>
          <a:lstStyle/>
          <a:p>
            <a:pPr marL="228600" marR="0" lvl="1" indent="-228600" algn="l" rtl="0">
              <a:lnSpc>
                <a:spcPct val="90000"/>
              </a:lnSpc>
              <a:spcBef>
                <a:spcPts val="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Foundation in Classical Arabic</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Linguistic Authorities and Standardization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228600" marR="0" lvl="1" indent="-228600" algn="l" rtl="0">
              <a:lnSpc>
                <a:spcPct val="90000"/>
              </a:lnSpc>
              <a:spcBef>
                <a:spcPts val="300"/>
              </a:spcBef>
              <a:spcAft>
                <a:spcPts val="0"/>
              </a:spcAft>
              <a:buClr>
                <a:schemeClr val="dk1"/>
              </a:buClr>
              <a:buSzPts val="2000"/>
              <a:buFont typeface="Calibri"/>
              <a:buChar char="•"/>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Uniformity in Written Communication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1000"/>
                                        <p:tgtEl>
                                          <p:spTgt spid="137"/>
                                        </p:tgtEl>
                                      </p:cBhvr>
                                    </p:animEffect>
                                    <p:anim calcmode="lin" valueType="num">
                                      <p:cBhvr>
                                        <p:cTn id="8" dur="1000" fill="hold"/>
                                        <p:tgtEl>
                                          <p:spTgt spid="137"/>
                                        </p:tgtEl>
                                        <p:attrNameLst>
                                          <p:attrName>ppt_x</p:attrName>
                                        </p:attrNameLst>
                                      </p:cBhvr>
                                      <p:tavLst>
                                        <p:tav tm="0">
                                          <p:val>
                                            <p:strVal val="#ppt_x"/>
                                          </p:val>
                                        </p:tav>
                                        <p:tav tm="100000">
                                          <p:val>
                                            <p:strVal val="#ppt_x"/>
                                          </p:val>
                                        </p:tav>
                                      </p:tavLst>
                                    </p:anim>
                                    <p:anim calcmode="lin" valueType="num">
                                      <p:cBhvr>
                                        <p:cTn id="9" dur="1000" fill="hold"/>
                                        <p:tgtEl>
                                          <p:spTgt spid="137"/>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38"/>
                                        </p:tgtEl>
                                        <p:attrNameLst>
                                          <p:attrName>style.visibility</p:attrName>
                                        </p:attrNameLst>
                                      </p:cBhvr>
                                      <p:to>
                                        <p:strVal val="visible"/>
                                      </p:to>
                                    </p:set>
                                    <p:animEffect transition="in" filter="fade">
                                      <p:cBhvr>
                                        <p:cTn id="12" dur="1000"/>
                                        <p:tgtEl>
                                          <p:spTgt spid="138"/>
                                        </p:tgtEl>
                                      </p:cBhvr>
                                    </p:animEffect>
                                    <p:anim calcmode="lin" valueType="num">
                                      <p:cBhvr>
                                        <p:cTn id="13" dur="1000" fill="hold"/>
                                        <p:tgtEl>
                                          <p:spTgt spid="138"/>
                                        </p:tgtEl>
                                        <p:attrNameLst>
                                          <p:attrName>ppt_x</p:attrName>
                                        </p:attrNameLst>
                                      </p:cBhvr>
                                      <p:tavLst>
                                        <p:tav tm="0">
                                          <p:val>
                                            <p:strVal val="#ppt_x"/>
                                          </p:val>
                                        </p:tav>
                                        <p:tav tm="100000">
                                          <p:val>
                                            <p:strVal val="#ppt_x"/>
                                          </p:val>
                                        </p:tav>
                                      </p:tavLst>
                                    </p:anim>
                                    <p:anim calcmode="lin" valueType="num">
                                      <p:cBhvr>
                                        <p:cTn id="14" dur="1000" fill="hold"/>
                                        <p:tgtEl>
                                          <p:spTgt spid="138"/>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139"/>
                                        </p:tgtEl>
                                        <p:attrNameLst>
                                          <p:attrName>style.visibility</p:attrName>
                                        </p:attrNameLst>
                                      </p:cBhvr>
                                      <p:to>
                                        <p:strVal val="visible"/>
                                      </p:to>
                                    </p:set>
                                    <p:animEffect transition="in" filter="fade">
                                      <p:cBhvr>
                                        <p:cTn id="17" dur="1000"/>
                                        <p:tgtEl>
                                          <p:spTgt spid="139"/>
                                        </p:tgtEl>
                                      </p:cBhvr>
                                    </p:animEffect>
                                    <p:anim calcmode="lin" valueType="num">
                                      <p:cBhvr>
                                        <p:cTn id="18" dur="1000" fill="hold"/>
                                        <p:tgtEl>
                                          <p:spTgt spid="139"/>
                                        </p:tgtEl>
                                        <p:attrNameLst>
                                          <p:attrName>ppt_x</p:attrName>
                                        </p:attrNameLst>
                                      </p:cBhvr>
                                      <p:tavLst>
                                        <p:tav tm="0">
                                          <p:val>
                                            <p:strVal val="#ppt_x"/>
                                          </p:val>
                                        </p:tav>
                                        <p:tav tm="100000">
                                          <p:val>
                                            <p:strVal val="#ppt_x"/>
                                          </p:val>
                                        </p:tav>
                                      </p:tavLst>
                                    </p:anim>
                                    <p:anim calcmode="lin" valueType="num">
                                      <p:cBhvr>
                                        <p:cTn id="19" dur="1000" fill="hold"/>
                                        <p:tgtEl>
                                          <p:spTgt spid="139"/>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40"/>
                                        </p:tgtEl>
                                        <p:attrNameLst>
                                          <p:attrName>style.visibility</p:attrName>
                                        </p:attrNameLst>
                                      </p:cBhvr>
                                      <p:to>
                                        <p:strVal val="visible"/>
                                      </p:to>
                                    </p:set>
                                    <p:animEffect transition="in" filter="fade">
                                      <p:cBhvr>
                                        <p:cTn id="22" dur="1000"/>
                                        <p:tgtEl>
                                          <p:spTgt spid="140"/>
                                        </p:tgtEl>
                                      </p:cBhvr>
                                    </p:animEffect>
                                    <p:anim calcmode="lin" valueType="num">
                                      <p:cBhvr>
                                        <p:cTn id="23" dur="1000" fill="hold"/>
                                        <p:tgtEl>
                                          <p:spTgt spid="140"/>
                                        </p:tgtEl>
                                        <p:attrNameLst>
                                          <p:attrName>ppt_x</p:attrName>
                                        </p:attrNameLst>
                                      </p:cBhvr>
                                      <p:tavLst>
                                        <p:tav tm="0">
                                          <p:val>
                                            <p:strVal val="#ppt_x"/>
                                          </p:val>
                                        </p:tav>
                                        <p:tav tm="100000">
                                          <p:val>
                                            <p:strVal val="#ppt_x"/>
                                          </p:val>
                                        </p:tav>
                                      </p:tavLst>
                                    </p:anim>
                                    <p:anim calcmode="lin" valueType="num">
                                      <p:cBhvr>
                                        <p:cTn id="24" dur="1000" fill="hold"/>
                                        <p:tgtEl>
                                          <p:spTgt spid="140"/>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141"/>
                                        </p:tgtEl>
                                        <p:attrNameLst>
                                          <p:attrName>style.visibility</p:attrName>
                                        </p:attrNameLst>
                                      </p:cBhvr>
                                      <p:to>
                                        <p:strVal val="visible"/>
                                      </p:to>
                                    </p:set>
                                    <p:animEffect transition="in" filter="fade">
                                      <p:cBhvr>
                                        <p:cTn id="29" dur="1000"/>
                                        <p:tgtEl>
                                          <p:spTgt spid="141"/>
                                        </p:tgtEl>
                                      </p:cBhvr>
                                    </p:animEffect>
                                    <p:anim calcmode="lin" valueType="num">
                                      <p:cBhvr>
                                        <p:cTn id="30" dur="1000" fill="hold"/>
                                        <p:tgtEl>
                                          <p:spTgt spid="141"/>
                                        </p:tgtEl>
                                        <p:attrNameLst>
                                          <p:attrName>ppt_x</p:attrName>
                                        </p:attrNameLst>
                                      </p:cBhvr>
                                      <p:tavLst>
                                        <p:tav tm="0">
                                          <p:val>
                                            <p:strVal val="#ppt_x"/>
                                          </p:val>
                                        </p:tav>
                                        <p:tav tm="100000">
                                          <p:val>
                                            <p:strVal val="#ppt_x"/>
                                          </p:val>
                                        </p:tav>
                                      </p:tavLst>
                                    </p:anim>
                                    <p:anim calcmode="lin" valueType="num">
                                      <p:cBhvr>
                                        <p:cTn id="31" dur="1000" fill="hold"/>
                                        <p:tgtEl>
                                          <p:spTgt spid="141"/>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42"/>
                                        </p:tgtEl>
                                        <p:attrNameLst>
                                          <p:attrName>style.visibility</p:attrName>
                                        </p:attrNameLst>
                                      </p:cBhvr>
                                      <p:to>
                                        <p:strVal val="visible"/>
                                      </p:to>
                                    </p:set>
                                    <p:animEffect transition="in" filter="fade">
                                      <p:cBhvr>
                                        <p:cTn id="34" dur="1000"/>
                                        <p:tgtEl>
                                          <p:spTgt spid="142"/>
                                        </p:tgtEl>
                                      </p:cBhvr>
                                    </p:animEffect>
                                    <p:anim calcmode="lin" valueType="num">
                                      <p:cBhvr>
                                        <p:cTn id="35" dur="1000" fill="hold"/>
                                        <p:tgtEl>
                                          <p:spTgt spid="142"/>
                                        </p:tgtEl>
                                        <p:attrNameLst>
                                          <p:attrName>ppt_x</p:attrName>
                                        </p:attrNameLst>
                                      </p:cBhvr>
                                      <p:tavLst>
                                        <p:tav tm="0">
                                          <p:val>
                                            <p:strVal val="#ppt_x"/>
                                          </p:val>
                                        </p:tav>
                                        <p:tav tm="100000">
                                          <p:val>
                                            <p:strVal val="#ppt_x"/>
                                          </p:val>
                                        </p:tav>
                                      </p:tavLst>
                                    </p:anim>
                                    <p:anim calcmode="lin" valueType="num">
                                      <p:cBhvr>
                                        <p:cTn id="36" dur="1000" fill="hold"/>
                                        <p:tgtEl>
                                          <p:spTgt spid="14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7" presetClass="entr" presetSubtype="0" fill="hold" grpId="0" nodeType="clickEffect">
                                  <p:stCondLst>
                                    <p:cond delay="0"/>
                                  </p:stCondLst>
                                  <p:childTnLst>
                                    <p:set>
                                      <p:cBhvr>
                                        <p:cTn id="40" dur="1" fill="hold">
                                          <p:stCondLst>
                                            <p:cond delay="0"/>
                                          </p:stCondLst>
                                        </p:cTn>
                                        <p:tgtEl>
                                          <p:spTgt spid="146"/>
                                        </p:tgtEl>
                                        <p:attrNameLst>
                                          <p:attrName>style.visibility</p:attrName>
                                        </p:attrNameLst>
                                      </p:cBhvr>
                                      <p:to>
                                        <p:strVal val="visible"/>
                                      </p:to>
                                    </p:set>
                                    <p:animEffect transition="in" filter="fade">
                                      <p:cBhvr>
                                        <p:cTn id="41" dur="1000"/>
                                        <p:tgtEl>
                                          <p:spTgt spid="146"/>
                                        </p:tgtEl>
                                      </p:cBhvr>
                                    </p:animEffect>
                                    <p:anim calcmode="lin" valueType="num">
                                      <p:cBhvr>
                                        <p:cTn id="42" dur="1000" fill="hold"/>
                                        <p:tgtEl>
                                          <p:spTgt spid="146"/>
                                        </p:tgtEl>
                                        <p:attrNameLst>
                                          <p:attrName>ppt_x</p:attrName>
                                        </p:attrNameLst>
                                      </p:cBhvr>
                                      <p:tavLst>
                                        <p:tav tm="0">
                                          <p:val>
                                            <p:strVal val="#ppt_x"/>
                                          </p:val>
                                        </p:tav>
                                        <p:tav tm="100000">
                                          <p:val>
                                            <p:strVal val="#ppt_x"/>
                                          </p:val>
                                        </p:tav>
                                      </p:tavLst>
                                    </p:anim>
                                    <p:anim calcmode="lin" valueType="num">
                                      <p:cBhvr>
                                        <p:cTn id="43" dur="1000" fill="hold"/>
                                        <p:tgtEl>
                                          <p:spTgt spid="146"/>
                                        </p:tgtEl>
                                        <p:attrNameLst>
                                          <p:attrName>ppt_y</p:attrName>
                                        </p:attrNameLst>
                                      </p:cBhvr>
                                      <p:tavLst>
                                        <p:tav tm="0">
                                          <p:val>
                                            <p:strVal val="#ppt_y-.1"/>
                                          </p:val>
                                        </p:tav>
                                        <p:tav tm="100000">
                                          <p:val>
                                            <p:strVal val="#ppt_y"/>
                                          </p:val>
                                        </p:tav>
                                      </p:tavLst>
                                    </p:anim>
                                  </p:childTnLst>
                                </p:cTn>
                              </p:par>
                              <p:par>
                                <p:cTn id="44" presetID="47" presetClass="entr" presetSubtype="0" fill="hold" grpId="0" nodeType="withEffect">
                                  <p:stCondLst>
                                    <p:cond delay="0"/>
                                  </p:stCondLst>
                                  <p:childTnLst>
                                    <p:set>
                                      <p:cBhvr>
                                        <p:cTn id="45" dur="1" fill="hold">
                                          <p:stCondLst>
                                            <p:cond delay="0"/>
                                          </p:stCondLst>
                                        </p:cTn>
                                        <p:tgtEl>
                                          <p:spTgt spid="147"/>
                                        </p:tgtEl>
                                        <p:attrNameLst>
                                          <p:attrName>style.visibility</p:attrName>
                                        </p:attrNameLst>
                                      </p:cBhvr>
                                      <p:to>
                                        <p:strVal val="visible"/>
                                      </p:to>
                                    </p:set>
                                    <p:animEffect transition="in" filter="fade">
                                      <p:cBhvr>
                                        <p:cTn id="46" dur="1000"/>
                                        <p:tgtEl>
                                          <p:spTgt spid="147"/>
                                        </p:tgtEl>
                                      </p:cBhvr>
                                    </p:animEffect>
                                    <p:anim calcmode="lin" valueType="num">
                                      <p:cBhvr>
                                        <p:cTn id="47" dur="1000" fill="hold"/>
                                        <p:tgtEl>
                                          <p:spTgt spid="147"/>
                                        </p:tgtEl>
                                        <p:attrNameLst>
                                          <p:attrName>ppt_x</p:attrName>
                                        </p:attrNameLst>
                                      </p:cBhvr>
                                      <p:tavLst>
                                        <p:tav tm="0">
                                          <p:val>
                                            <p:strVal val="#ppt_x"/>
                                          </p:val>
                                        </p:tav>
                                        <p:tav tm="100000">
                                          <p:val>
                                            <p:strVal val="#ppt_x"/>
                                          </p:val>
                                        </p:tav>
                                      </p:tavLst>
                                    </p:anim>
                                    <p:anim calcmode="lin" valueType="num">
                                      <p:cBhvr>
                                        <p:cTn id="48" dur="1000" fill="hold"/>
                                        <p:tgtEl>
                                          <p:spTgt spid="147"/>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148"/>
                                        </p:tgtEl>
                                        <p:attrNameLst>
                                          <p:attrName>style.visibility</p:attrName>
                                        </p:attrNameLst>
                                      </p:cBhvr>
                                      <p:to>
                                        <p:strVal val="visible"/>
                                      </p:to>
                                    </p:set>
                                    <p:animEffect transition="in" filter="fade">
                                      <p:cBhvr>
                                        <p:cTn id="51" dur="1000"/>
                                        <p:tgtEl>
                                          <p:spTgt spid="148"/>
                                        </p:tgtEl>
                                      </p:cBhvr>
                                    </p:animEffect>
                                    <p:anim calcmode="lin" valueType="num">
                                      <p:cBhvr>
                                        <p:cTn id="52" dur="1000" fill="hold"/>
                                        <p:tgtEl>
                                          <p:spTgt spid="148"/>
                                        </p:tgtEl>
                                        <p:attrNameLst>
                                          <p:attrName>ppt_x</p:attrName>
                                        </p:attrNameLst>
                                      </p:cBhvr>
                                      <p:tavLst>
                                        <p:tav tm="0">
                                          <p:val>
                                            <p:strVal val="#ppt_x"/>
                                          </p:val>
                                        </p:tav>
                                        <p:tav tm="100000">
                                          <p:val>
                                            <p:strVal val="#ppt_x"/>
                                          </p:val>
                                        </p:tav>
                                      </p:tavLst>
                                    </p:anim>
                                    <p:anim calcmode="lin" valueType="num">
                                      <p:cBhvr>
                                        <p:cTn id="53" dur="1000" fill="hold"/>
                                        <p:tgtEl>
                                          <p:spTgt spid="148"/>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145"/>
                                        </p:tgtEl>
                                        <p:attrNameLst>
                                          <p:attrName>style.visibility</p:attrName>
                                        </p:attrNameLst>
                                      </p:cBhvr>
                                      <p:to>
                                        <p:strVal val="visible"/>
                                      </p:to>
                                    </p:set>
                                    <p:animEffect transition="in" filter="fade">
                                      <p:cBhvr>
                                        <p:cTn id="56" dur="1000"/>
                                        <p:tgtEl>
                                          <p:spTgt spid="145"/>
                                        </p:tgtEl>
                                      </p:cBhvr>
                                    </p:animEffect>
                                    <p:anim calcmode="lin" valueType="num">
                                      <p:cBhvr>
                                        <p:cTn id="57" dur="1000" fill="hold"/>
                                        <p:tgtEl>
                                          <p:spTgt spid="145"/>
                                        </p:tgtEl>
                                        <p:attrNameLst>
                                          <p:attrName>ppt_x</p:attrName>
                                        </p:attrNameLst>
                                      </p:cBhvr>
                                      <p:tavLst>
                                        <p:tav tm="0">
                                          <p:val>
                                            <p:strVal val="#ppt_x"/>
                                          </p:val>
                                        </p:tav>
                                        <p:tav tm="100000">
                                          <p:val>
                                            <p:strVal val="#ppt_x"/>
                                          </p:val>
                                        </p:tav>
                                      </p:tavLst>
                                    </p:anim>
                                    <p:anim calcmode="lin" valueType="num">
                                      <p:cBhvr>
                                        <p:cTn id="58" dur="1000" fill="hold"/>
                                        <p:tgtEl>
                                          <p:spTgt spid="145"/>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1000"/>
                                        <p:tgtEl>
                                          <p:spTgt spid="17"/>
                                        </p:tgtEl>
                                      </p:cBhvr>
                                    </p:animEffect>
                                    <p:anim calcmode="lin" valueType="num">
                                      <p:cBhvr>
                                        <p:cTn id="62" dur="1000" fill="hold"/>
                                        <p:tgtEl>
                                          <p:spTgt spid="17"/>
                                        </p:tgtEl>
                                        <p:attrNameLst>
                                          <p:attrName>ppt_x</p:attrName>
                                        </p:attrNameLst>
                                      </p:cBhvr>
                                      <p:tavLst>
                                        <p:tav tm="0">
                                          <p:val>
                                            <p:strVal val="#ppt_x"/>
                                          </p:val>
                                        </p:tav>
                                        <p:tav tm="100000">
                                          <p:val>
                                            <p:strVal val="#ppt_x"/>
                                          </p:val>
                                        </p:tav>
                                      </p:tavLst>
                                    </p:anim>
                                    <p:anim calcmode="lin" valueType="num">
                                      <p:cBhvr>
                                        <p:cTn id="63" dur="1000" fill="hold"/>
                                        <p:tgtEl>
                                          <p:spTgt spid="17"/>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animBg="1"/>
      <p:bldP spid="138" grpId="0"/>
      <p:bldP spid="139" grpId="0" animBg="1"/>
      <p:bldP spid="140" grpId="0"/>
      <p:bldP spid="141" grpId="0" animBg="1"/>
      <p:bldP spid="142" grpId="0"/>
      <p:bldP spid="145" grpId="0" animBg="1"/>
      <p:bldP spid="146" grpId="0"/>
      <p:bldP spid="147" grpId="0" animBg="1"/>
      <p:bldP spid="148" grpId="0"/>
      <p:bldP spid="17" grpId="0" animBg="1"/>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cxnSp>
        <p:nvCxnSpPr>
          <p:cNvPr id="156" name="Google Shape;156;p17"/>
          <p:cNvCxnSpPr/>
          <p:nvPr/>
        </p:nvCxnSpPr>
        <p:spPr>
          <a:xfrm>
            <a:off x="8956198" y="3243930"/>
            <a:ext cx="15150" cy="789465"/>
          </a:xfrm>
          <a:prstGeom prst="straightConnector1">
            <a:avLst/>
          </a:prstGeom>
          <a:noFill/>
          <a:ln w="38100" cap="flat" cmpd="sng">
            <a:solidFill>
              <a:schemeClr val="accent6"/>
            </a:solidFill>
            <a:prstDash val="solid"/>
            <a:miter lim="800000"/>
            <a:headEnd type="none" w="sm" len="sm"/>
            <a:tailEnd type="triangle" w="med" len="med"/>
          </a:ln>
        </p:spPr>
      </p:cxnSp>
      <p:cxnSp>
        <p:nvCxnSpPr>
          <p:cNvPr id="157" name="Google Shape;157;p17"/>
          <p:cNvCxnSpPr/>
          <p:nvPr/>
        </p:nvCxnSpPr>
        <p:spPr>
          <a:xfrm>
            <a:off x="3766220" y="3231576"/>
            <a:ext cx="4309" cy="749834"/>
          </a:xfrm>
          <a:prstGeom prst="straightConnector1">
            <a:avLst/>
          </a:prstGeom>
          <a:noFill/>
          <a:ln w="38100" cap="flat" cmpd="sng">
            <a:solidFill>
              <a:schemeClr val="accent6"/>
            </a:solidFill>
            <a:prstDash val="solid"/>
            <a:miter lim="800000"/>
            <a:headEnd type="none" w="sm" len="sm"/>
            <a:tailEnd type="triangle" w="med" len="med"/>
          </a:ln>
        </p:spPr>
      </p:cxnSp>
      <p:pic>
        <p:nvPicPr>
          <p:cNvPr id="158" name="Google Shape;158;p17"/>
          <p:cNvPicPr preferRelativeResize="0"/>
          <p:nvPr/>
        </p:nvPicPr>
        <p:blipFill rotWithShape="1">
          <a:blip r:embed="rId3">
            <a:alphaModFix/>
          </a:blip>
          <a:srcRect/>
          <a:stretch/>
        </p:blipFill>
        <p:spPr>
          <a:xfrm>
            <a:off x="2673109" y="1178589"/>
            <a:ext cx="2447799" cy="1032526"/>
          </a:xfrm>
          <a:prstGeom prst="rect">
            <a:avLst/>
          </a:prstGeom>
          <a:noFill/>
          <a:ln>
            <a:noFill/>
          </a:ln>
        </p:spPr>
      </p:pic>
      <p:sp>
        <p:nvSpPr>
          <p:cNvPr id="159" name="Google Shape;159;p17"/>
          <p:cNvSpPr/>
          <p:nvPr/>
        </p:nvSpPr>
        <p:spPr>
          <a:xfrm>
            <a:off x="8633092" y="4237627"/>
            <a:ext cx="999759" cy="38753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Car</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60" name="Google Shape;160;p17"/>
          <p:cNvCxnSpPr>
            <a:cxnSpLocks/>
          </p:cNvCxnSpPr>
          <p:nvPr/>
        </p:nvCxnSpPr>
        <p:spPr>
          <a:xfrm>
            <a:off x="3831481" y="4830868"/>
            <a:ext cx="0" cy="504000"/>
          </a:xfrm>
          <a:prstGeom prst="straightConnector1">
            <a:avLst/>
          </a:prstGeom>
          <a:noFill/>
          <a:ln w="34925" cap="flat" cmpd="sng">
            <a:solidFill>
              <a:schemeClr val="accent5"/>
            </a:solidFill>
            <a:prstDash val="solid"/>
            <a:miter lim="800000"/>
            <a:headEnd type="none" w="sm" len="sm"/>
            <a:tailEnd type="triangle" w="med" len="med"/>
          </a:ln>
        </p:spPr>
      </p:cxnSp>
      <p:sp>
        <p:nvSpPr>
          <p:cNvPr id="163" name="Google Shape;163;p17"/>
          <p:cNvSpPr txBox="1"/>
          <p:nvPr/>
        </p:nvSpPr>
        <p:spPr>
          <a:xfrm>
            <a:off x="5634038" y="6131663"/>
            <a:ext cx="3717365" cy="523180"/>
          </a:xfrm>
          <a:prstGeom prst="rect">
            <a:avLst/>
          </a:prstGeom>
          <a:solidFill>
            <a:schemeClr val="lt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BF9000"/>
              </a:buClr>
              <a:buSzPts val="1800"/>
              <a:buFont typeface="Calibri"/>
              <a:buNone/>
            </a:pPr>
            <a:r>
              <a:rPr lang="en-US" sz="2800" b="1" i="0" u="none" strike="noStrike" cap="none" dirty="0">
                <a:solidFill>
                  <a:srgbClr val="BF9000"/>
                </a:solidFill>
                <a:latin typeface="Times New Roman" panose="02020603050405020304" pitchFamily="18" charset="0"/>
                <a:ea typeface="Calibri"/>
                <a:cs typeface="Times New Roman" panose="02020603050405020304" pitchFamily="18" charset="0"/>
                <a:sym typeface="Calibri"/>
              </a:rPr>
              <a:t>Lexical borrowing</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64" name="Google Shape;164;p17"/>
          <p:cNvCxnSpPr>
            <a:cxnSpLocks/>
          </p:cNvCxnSpPr>
          <p:nvPr/>
        </p:nvCxnSpPr>
        <p:spPr>
          <a:xfrm>
            <a:off x="9041532" y="4705172"/>
            <a:ext cx="1403227" cy="682124"/>
          </a:xfrm>
          <a:prstGeom prst="straightConnector1">
            <a:avLst/>
          </a:prstGeom>
          <a:noFill/>
          <a:ln w="34925" cap="flat" cmpd="sng">
            <a:solidFill>
              <a:schemeClr val="accent5"/>
            </a:solidFill>
            <a:prstDash val="solid"/>
            <a:miter lim="800000"/>
            <a:headEnd type="none" w="sm" len="sm"/>
            <a:tailEnd type="triangle" w="med" len="med"/>
          </a:ln>
        </p:spPr>
      </p:cxnSp>
      <p:grpSp>
        <p:nvGrpSpPr>
          <p:cNvPr id="166" name="Google Shape;166;p17"/>
          <p:cNvGrpSpPr/>
          <p:nvPr/>
        </p:nvGrpSpPr>
        <p:grpSpPr>
          <a:xfrm>
            <a:off x="8545702" y="5306378"/>
            <a:ext cx="967758" cy="673374"/>
            <a:chOff x="10381152" y="6238101"/>
            <a:chExt cx="967758" cy="673374"/>
          </a:xfrm>
        </p:grpSpPr>
        <p:sp>
          <p:nvSpPr>
            <p:cNvPr id="167" name="Google Shape;167;p17"/>
            <p:cNvSpPr/>
            <p:nvPr/>
          </p:nvSpPr>
          <p:spPr>
            <a:xfrm>
              <a:off x="10381152" y="6238101"/>
              <a:ext cx="83869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8" name="Google Shape;168;p17"/>
            <p:cNvSpPr/>
            <p:nvPr/>
          </p:nvSpPr>
          <p:spPr>
            <a:xfrm>
              <a:off x="10587932" y="6542143"/>
              <a:ext cx="760978"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Car</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69" name="Google Shape;169;p17"/>
          <p:cNvSpPr/>
          <p:nvPr/>
        </p:nvSpPr>
        <p:spPr>
          <a:xfrm rot="5400000">
            <a:off x="-620112" y="2246698"/>
            <a:ext cx="2772000" cy="1440000"/>
          </a:xfrm>
          <a:prstGeom prst="chevron">
            <a:avLst>
              <a:gd name="adj" fmla="val 50000"/>
            </a:avLst>
          </a:prstGeom>
          <a:solidFill>
            <a:schemeClr val="accent2"/>
          </a:solidFill>
          <a:ln w="12700" cap="flat" cmpd="sng">
            <a:solidFill>
              <a:srgbClr val="AC5B2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0" name="Google Shape;170;p17"/>
          <p:cNvSpPr txBox="1"/>
          <p:nvPr/>
        </p:nvSpPr>
        <p:spPr>
          <a:xfrm>
            <a:off x="29263" y="2101167"/>
            <a:ext cx="1508279" cy="1733477"/>
          </a:xfrm>
          <a:prstGeom prst="rect">
            <a:avLst/>
          </a:prstGeom>
          <a:noFill/>
          <a:ln>
            <a:noFill/>
          </a:ln>
        </p:spPr>
        <p:txBody>
          <a:bodyPr spcFirstLastPara="1" wrap="square" lIns="91425" tIns="45700" rIns="91425" bIns="45700" anchor="ctr" anchorCtr="0">
            <a:noAutofit/>
          </a:bodyPr>
          <a:lstStyle/>
          <a:p>
            <a:pPr lvl="0" algn="ctr">
              <a:buClr>
                <a:schemeClr val="dk1"/>
              </a:buClr>
              <a:buSzPts val="1800"/>
            </a:pPr>
            <a:r>
              <a:rPr lang="en-US" sz="2800" dirty="0">
                <a:solidFill>
                  <a:schemeClr val="dk1"/>
                </a:solidFill>
                <a:latin typeface="Times New Roman" panose="02020603050405020304" pitchFamily="18" charset="0"/>
                <a:ea typeface="Calibri"/>
                <a:cs typeface="Times New Roman" panose="02020603050405020304" pitchFamily="18" charset="0"/>
                <a:sym typeface="Calibri"/>
              </a:rPr>
              <a:t>Classical Arabic</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1" name="Google Shape;171;p17"/>
          <p:cNvSpPr/>
          <p:nvPr/>
        </p:nvSpPr>
        <p:spPr>
          <a:xfrm rot="5400000">
            <a:off x="-263922" y="3711142"/>
            <a:ext cx="2059621" cy="1440000"/>
          </a:xfrm>
          <a:prstGeom prst="chevron">
            <a:avLst>
              <a:gd name="adj" fmla="val 50000"/>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2" name="Google Shape;172;p17"/>
          <p:cNvSpPr txBox="1"/>
          <p:nvPr/>
        </p:nvSpPr>
        <p:spPr>
          <a:xfrm>
            <a:off x="29254" y="3783950"/>
            <a:ext cx="1342345" cy="1018661"/>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MSA</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3" name="Google Shape;173;p17"/>
          <p:cNvSpPr/>
          <p:nvPr/>
        </p:nvSpPr>
        <p:spPr>
          <a:xfrm rot="5400000">
            <a:off x="-206770" y="5037027"/>
            <a:ext cx="1945317" cy="1440000"/>
          </a:xfrm>
          <a:prstGeom prst="chevron">
            <a:avLst>
              <a:gd name="adj" fmla="val 50000"/>
            </a:avLst>
          </a:prstGeom>
          <a:solidFill>
            <a:schemeClr val="accent5"/>
          </a:solidFill>
          <a:ln w="12700" cap="flat" cmpd="sng">
            <a:solidFill>
              <a:srgbClr val="42719B"/>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74" name="Google Shape;174;p17"/>
          <p:cNvSpPr txBox="1"/>
          <p:nvPr/>
        </p:nvSpPr>
        <p:spPr>
          <a:xfrm>
            <a:off x="29252" y="5304827"/>
            <a:ext cx="1342345" cy="90435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Darija</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175" name="Google Shape;175;p17" descr="Car"/>
          <p:cNvPicPr preferRelativeResize="0"/>
          <p:nvPr/>
        </p:nvPicPr>
        <p:blipFill rotWithShape="1">
          <a:blip r:embed="rId4">
            <a:alphaModFix/>
          </a:blip>
          <a:srcRect/>
          <a:stretch/>
        </p:blipFill>
        <p:spPr>
          <a:xfrm>
            <a:off x="10259803" y="3866984"/>
            <a:ext cx="914400" cy="914400"/>
          </a:xfrm>
          <a:prstGeom prst="rect">
            <a:avLst/>
          </a:prstGeom>
          <a:noFill/>
          <a:ln>
            <a:noFill/>
          </a:ln>
        </p:spPr>
      </p:pic>
      <p:pic>
        <p:nvPicPr>
          <p:cNvPr id="176" name="Google Shape;176;p17" descr="Train"/>
          <p:cNvPicPr preferRelativeResize="0"/>
          <p:nvPr/>
        </p:nvPicPr>
        <p:blipFill rotWithShape="1">
          <a:blip r:embed="rId5">
            <a:alphaModFix/>
          </a:blip>
          <a:srcRect/>
          <a:stretch/>
        </p:blipFill>
        <p:spPr>
          <a:xfrm>
            <a:off x="1922623" y="3866984"/>
            <a:ext cx="914400" cy="914400"/>
          </a:xfrm>
          <a:prstGeom prst="rect">
            <a:avLst/>
          </a:prstGeom>
          <a:noFill/>
          <a:ln>
            <a:noFill/>
          </a:ln>
        </p:spPr>
      </p:pic>
      <p:sp>
        <p:nvSpPr>
          <p:cNvPr id="177" name="Google Shape;177;p17"/>
          <p:cNvSpPr/>
          <p:nvPr/>
        </p:nvSpPr>
        <p:spPr>
          <a:xfrm>
            <a:off x="4901787" y="3330489"/>
            <a:ext cx="3064782" cy="522359"/>
          </a:xfrm>
          <a:prstGeom prst="rect">
            <a:avLst/>
          </a:prstGeom>
          <a:solidFill>
            <a:schemeClr val="lt1"/>
          </a:solidFill>
          <a:ln w="38100" cap="flat" cmpd="sng">
            <a:solidFill>
              <a:srgbClr val="FF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FF0000"/>
              </a:buClr>
              <a:buSzPts val="1800"/>
              <a:buFont typeface="Arial"/>
              <a:buNone/>
            </a:pPr>
            <a:r>
              <a:rPr lang="en-US" sz="2800" b="0" i="0" u="none" strike="noStrike" cap="none">
                <a:solidFill>
                  <a:srgbClr val="FF0000"/>
                </a:solidFill>
                <a:latin typeface="Times New Roman" panose="02020603050405020304" pitchFamily="18" charset="0"/>
                <a:cs typeface="Times New Roman" panose="02020603050405020304" pitchFamily="18" charset="0"/>
                <a:sym typeface="Arial"/>
              </a:rPr>
              <a:t>Word Time Shifts</a:t>
            </a:r>
            <a:endParaRPr sz="2800" b="0" i="0" u="none" strike="noStrike" cap="none">
              <a:solidFill>
                <a:srgbClr val="FF0000"/>
              </a:solidFill>
              <a:latin typeface="Times New Roman" panose="02020603050405020304" pitchFamily="18" charset="0"/>
              <a:ea typeface="Calibri"/>
              <a:cs typeface="Times New Roman" panose="02020603050405020304" pitchFamily="18" charset="0"/>
              <a:sym typeface="Calibri"/>
            </a:endParaRPr>
          </a:p>
        </p:txBody>
      </p:sp>
      <p:grpSp>
        <p:nvGrpSpPr>
          <p:cNvPr id="178" name="Google Shape;178;p17"/>
          <p:cNvGrpSpPr/>
          <p:nvPr/>
        </p:nvGrpSpPr>
        <p:grpSpPr>
          <a:xfrm>
            <a:off x="2104371" y="2200463"/>
            <a:ext cx="4329807" cy="724614"/>
            <a:chOff x="1600543" y="3349909"/>
            <a:chExt cx="2956560" cy="724614"/>
          </a:xfrm>
        </p:grpSpPr>
        <p:sp>
          <p:nvSpPr>
            <p:cNvPr id="179" name="Google Shape;179;p17"/>
            <p:cNvSpPr/>
            <p:nvPr/>
          </p:nvSpPr>
          <p:spPr>
            <a:xfrm>
              <a:off x="2207245" y="3349909"/>
              <a:ext cx="1495427"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qi</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Tar</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/قطار</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0" name="Google Shape;180;p17"/>
            <p:cNvSpPr/>
            <p:nvPr/>
          </p:nvSpPr>
          <p:spPr>
            <a:xfrm>
              <a:off x="1600543" y="3692240"/>
              <a:ext cx="2956560" cy="382283"/>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Camel walking in sequence</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181" name="Google Shape;181;p17"/>
          <p:cNvGrpSpPr/>
          <p:nvPr/>
        </p:nvGrpSpPr>
        <p:grpSpPr>
          <a:xfrm>
            <a:off x="6837913" y="2200463"/>
            <a:ext cx="5523767" cy="854554"/>
            <a:chOff x="5099046" y="3367045"/>
            <a:chExt cx="3773133" cy="854554"/>
          </a:xfrm>
        </p:grpSpPr>
        <p:sp>
          <p:nvSpPr>
            <p:cNvPr id="182" name="Google Shape;182;p17"/>
            <p:cNvSpPr/>
            <p:nvPr/>
          </p:nvSpPr>
          <p:spPr>
            <a:xfrm>
              <a:off x="5712285" y="3367045"/>
              <a:ext cx="160672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sayya</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ːrat</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/سيارة  </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3" name="Google Shape;183;p17"/>
            <p:cNvSpPr/>
            <p:nvPr/>
          </p:nvSpPr>
          <p:spPr>
            <a:xfrm>
              <a:off x="5099046" y="3722795"/>
              <a:ext cx="3773133" cy="49880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Camel walking in simultaneous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pic>
        <p:nvPicPr>
          <p:cNvPr id="184" name="Google Shape;184;p17"/>
          <p:cNvPicPr preferRelativeResize="0"/>
          <p:nvPr/>
        </p:nvPicPr>
        <p:blipFill rotWithShape="1">
          <a:blip r:embed="rId6">
            <a:alphaModFix/>
          </a:blip>
          <a:srcRect/>
          <a:stretch/>
        </p:blipFill>
        <p:spPr>
          <a:xfrm>
            <a:off x="7747448" y="1049163"/>
            <a:ext cx="2447799" cy="1202271"/>
          </a:xfrm>
          <a:prstGeom prst="rect">
            <a:avLst/>
          </a:prstGeom>
          <a:noFill/>
          <a:ln>
            <a:noFill/>
          </a:ln>
        </p:spPr>
      </p:pic>
      <p:sp>
        <p:nvSpPr>
          <p:cNvPr id="185" name="Google Shape;185;p17"/>
          <p:cNvSpPr/>
          <p:nvPr/>
        </p:nvSpPr>
        <p:spPr>
          <a:xfrm rot="-5400000">
            <a:off x="6498775" y="1691422"/>
            <a:ext cx="259064" cy="8620817"/>
          </a:xfrm>
          <a:prstGeom prst="leftBracket">
            <a:avLst>
              <a:gd name="adj" fmla="val 8333"/>
            </a:avLst>
          </a:prstGeom>
          <a:noFill/>
          <a:ln w="38100" cap="flat" cmpd="sng">
            <a:solidFill>
              <a:srgbClr val="BF9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2800" b="0" i="0" u="none" strike="noStrike" cap="none">
              <a:solidFill>
                <a:srgbClr val="BF9000"/>
              </a:solidFill>
              <a:latin typeface="Times New Roman" panose="02020603050405020304" pitchFamily="18" charset="0"/>
              <a:ea typeface="Calibri"/>
              <a:cs typeface="Times New Roman" panose="02020603050405020304" pitchFamily="18" charset="0"/>
              <a:sym typeface="Calibri"/>
            </a:endParaRPr>
          </a:p>
        </p:txBody>
      </p:sp>
      <p:grpSp>
        <p:nvGrpSpPr>
          <p:cNvPr id="186" name="Google Shape;186;p17"/>
          <p:cNvGrpSpPr/>
          <p:nvPr/>
        </p:nvGrpSpPr>
        <p:grpSpPr>
          <a:xfrm>
            <a:off x="2863567" y="3923294"/>
            <a:ext cx="1899981" cy="793274"/>
            <a:chOff x="6602243" y="3559136"/>
            <a:chExt cx="1899981" cy="793274"/>
          </a:xfrm>
        </p:grpSpPr>
        <p:sp>
          <p:nvSpPr>
            <p:cNvPr id="161" name="Google Shape;161;p17"/>
            <p:cNvSpPr/>
            <p:nvPr/>
          </p:nvSpPr>
          <p:spPr>
            <a:xfrm>
              <a:off x="7030676" y="3983078"/>
              <a:ext cx="107896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Train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87" name="Google Shape;187;p17"/>
            <p:cNvSpPr/>
            <p:nvPr/>
          </p:nvSpPr>
          <p:spPr>
            <a:xfrm>
              <a:off x="6602243" y="3559136"/>
              <a:ext cx="1899981"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qi</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Tar</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/قطار</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188" name="Google Shape;188;p17"/>
          <p:cNvGrpSpPr/>
          <p:nvPr/>
        </p:nvGrpSpPr>
        <p:grpSpPr>
          <a:xfrm>
            <a:off x="2491715" y="5285506"/>
            <a:ext cx="2706458" cy="685853"/>
            <a:chOff x="7227872" y="4921348"/>
            <a:chExt cx="1362693" cy="685853"/>
          </a:xfrm>
        </p:grpSpPr>
        <p:grpSp>
          <p:nvGrpSpPr>
            <p:cNvPr id="189" name="Google Shape;189;p17"/>
            <p:cNvGrpSpPr/>
            <p:nvPr/>
          </p:nvGrpSpPr>
          <p:grpSpPr>
            <a:xfrm>
              <a:off x="7227872" y="4926477"/>
              <a:ext cx="1142148" cy="680724"/>
              <a:chOff x="7315414" y="6230053"/>
              <a:chExt cx="1142148" cy="680724"/>
            </a:xfrm>
          </p:grpSpPr>
          <p:sp>
            <p:nvSpPr>
              <p:cNvPr id="190" name="Google Shape;190;p17"/>
              <p:cNvSpPr/>
              <p:nvPr/>
            </p:nvSpPr>
            <p:spPr>
              <a:xfrm>
                <a:off x="7315414" y="6230053"/>
                <a:ext cx="522900"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 </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1" name="Google Shape;191;p17"/>
              <p:cNvSpPr/>
              <p:nvPr/>
            </p:nvSpPr>
            <p:spPr>
              <a:xfrm>
                <a:off x="7532947" y="6541445"/>
                <a:ext cx="924615"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Avenir"/>
                  <a:buNone/>
                </a:pPr>
                <a:r>
                  <a:rPr lang="en-US" sz="2800" b="0" i="0" u="none" strike="noStrike" cap="none" dirty="0">
                    <a:solidFill>
                      <a:schemeClr val="dk1"/>
                    </a:solidFill>
                    <a:latin typeface="Times New Roman" panose="02020603050405020304" pitchFamily="18" charset="0"/>
                    <a:ea typeface="Avenir"/>
                    <a:cs typeface="Times New Roman" panose="02020603050405020304" pitchFamily="18" charset="0"/>
                    <a:sym typeface="Avenir"/>
                  </a:rPr>
                  <a:t>Train</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62" name="Google Shape;162;p17"/>
            <p:cNvSpPr/>
            <p:nvPr/>
          </p:nvSpPr>
          <p:spPr>
            <a:xfrm>
              <a:off x="7266741" y="4921348"/>
              <a:ext cx="1323824" cy="369332"/>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tora</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ːn</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تران</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
        <p:nvSpPr>
          <p:cNvPr id="192" name="Google Shape;192;p17"/>
          <p:cNvSpPr/>
          <p:nvPr/>
        </p:nvSpPr>
        <p:spPr>
          <a:xfrm>
            <a:off x="7492721" y="3897731"/>
            <a:ext cx="272534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sayya</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ːrat</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/سيارة  </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3" name="Google Shape;193;p17"/>
          <p:cNvSpPr/>
          <p:nvPr/>
        </p:nvSpPr>
        <p:spPr>
          <a:xfrm>
            <a:off x="6040036" y="5276287"/>
            <a:ext cx="3092935"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Tuːmuːbiːɫ</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طوموبيل</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95" name="Google Shape;195;p17"/>
          <p:cNvSpPr/>
          <p:nvPr/>
        </p:nvSpPr>
        <p:spPr>
          <a:xfrm>
            <a:off x="11323730" y="6227472"/>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5</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65" name="Google Shape;165;p17"/>
          <p:cNvSpPr/>
          <p:nvPr/>
        </p:nvSpPr>
        <p:spPr>
          <a:xfrm>
            <a:off x="9132972" y="5307286"/>
            <a:ext cx="2806454"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sayya</a:t>
            </a:r>
            <a:r>
              <a:rPr lang="en-US" sz="2800" b="0" i="0" u="none" strike="noStrike" cap="none" dirty="0" err="1">
                <a:solidFill>
                  <a:srgbClr val="0D0D0D"/>
                </a:solidFill>
                <a:latin typeface="Times New Roman" panose="02020603050405020304" pitchFamily="18" charset="0"/>
                <a:ea typeface="Calibri"/>
                <a:cs typeface="Times New Roman" panose="02020603050405020304" pitchFamily="18" charset="0"/>
                <a:sym typeface="Calibri"/>
              </a:rPr>
              <a:t>ːrat</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/سيارة  </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cxnSp>
        <p:nvCxnSpPr>
          <p:cNvPr id="196" name="Google Shape;196;p17"/>
          <p:cNvCxnSpPr>
            <a:cxnSpLocks/>
          </p:cNvCxnSpPr>
          <p:nvPr/>
        </p:nvCxnSpPr>
        <p:spPr>
          <a:xfrm flipH="1">
            <a:off x="7495064" y="4705172"/>
            <a:ext cx="1546468" cy="651125"/>
          </a:xfrm>
          <a:prstGeom prst="straightConnector1">
            <a:avLst/>
          </a:prstGeom>
          <a:noFill/>
          <a:ln w="34925" cap="flat" cmpd="sng">
            <a:solidFill>
              <a:schemeClr val="accent5"/>
            </a:solidFill>
            <a:prstDash val="solid"/>
            <a:miter lim="800000"/>
            <a:headEnd type="none" w="sm" len="sm"/>
            <a:tailEnd type="triangle" w="med" len="med"/>
          </a:ln>
        </p:spPr>
      </p:cxnSp>
      <p:sp>
        <p:nvSpPr>
          <p:cNvPr id="43" name="Google Shape;149;p16">
            <a:extLst>
              <a:ext uri="{FF2B5EF4-FFF2-40B4-BE49-F238E27FC236}">
                <a16:creationId xmlns:a16="http://schemas.microsoft.com/office/drawing/2014/main" id="{AA34DA46-E069-4A05-A2D5-9AFB0F974853}"/>
              </a:ext>
            </a:extLst>
          </p:cNvPr>
          <p:cNvSpPr/>
          <p:nvPr/>
        </p:nvSpPr>
        <p:spPr>
          <a:xfrm>
            <a:off x="126858" y="122412"/>
            <a:ext cx="6388242" cy="633577"/>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buClr>
                <a:schemeClr val="dk1"/>
              </a:buClr>
              <a:buSzPts val="2800"/>
            </a:pPr>
            <a:r>
              <a:rPr lang="en-US" sz="3200" b="1" dirty="0">
                <a:solidFill>
                  <a:schemeClr val="dk1"/>
                </a:solidFill>
                <a:latin typeface="Times New Roman" panose="02020603050405020304" pitchFamily="18" charset="0"/>
                <a:cs typeface="Times New Roman" panose="02020603050405020304" pitchFamily="18" charset="0"/>
                <a:sym typeface="Calibri"/>
              </a:rPr>
              <a:t>Arabic Language &amp; Darija dialect</a:t>
            </a:r>
            <a:endParaRPr sz="3200"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7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164"/>
                                        </p:tgtEl>
                                        <p:attrNameLst>
                                          <p:attrName>style.visibility</p:attrName>
                                        </p:attrNameLst>
                                      </p:cBhvr>
                                      <p:to>
                                        <p:strVal val="visible"/>
                                      </p:to>
                                    </p:set>
                                    <p:animEffect transition="in" filter="fade">
                                      <p:cBhvr>
                                        <p:cTn id="61" dur="500"/>
                                        <p:tgtEl>
                                          <p:spTgt spid="164"/>
                                        </p:tgtEl>
                                      </p:cBhvr>
                                    </p:animEffect>
                                  </p:childTnLst>
                                </p:cTn>
                              </p:par>
                              <p:par>
                                <p:cTn id="62" presetID="10" presetClass="entr" presetSubtype="0" fill="hold" nodeType="withEffect">
                                  <p:stCondLst>
                                    <p:cond delay="0"/>
                                  </p:stCondLst>
                                  <p:childTnLst>
                                    <p:set>
                                      <p:cBhvr>
                                        <p:cTn id="63" dur="1" fill="hold">
                                          <p:stCondLst>
                                            <p:cond delay="0"/>
                                          </p:stCondLst>
                                        </p:cTn>
                                        <p:tgtEl>
                                          <p:spTgt spid="165"/>
                                        </p:tgtEl>
                                        <p:attrNameLst>
                                          <p:attrName>style.visibility</p:attrName>
                                        </p:attrNameLst>
                                      </p:cBhvr>
                                      <p:to>
                                        <p:strVal val="visible"/>
                                      </p:to>
                                    </p:set>
                                    <p:animEffect transition="in" filter="fade">
                                      <p:cBhvr>
                                        <p:cTn id="64" dur="500"/>
                                        <p:tgtEl>
                                          <p:spTgt spid="165"/>
                                        </p:tgtEl>
                                      </p:cBhvr>
                                    </p:animEffect>
                                  </p:childTnLst>
                                </p:cTn>
                              </p:par>
                              <p:par>
                                <p:cTn id="65" presetID="10" presetClass="entr" presetSubtype="0" fill="hold" nodeType="withEffect">
                                  <p:stCondLst>
                                    <p:cond delay="0"/>
                                  </p:stCondLst>
                                  <p:childTnLst>
                                    <p:set>
                                      <p:cBhvr>
                                        <p:cTn id="66" dur="1" fill="hold">
                                          <p:stCondLst>
                                            <p:cond delay="0"/>
                                          </p:stCondLst>
                                        </p:cTn>
                                        <p:tgtEl>
                                          <p:spTgt spid="166"/>
                                        </p:tgtEl>
                                        <p:attrNameLst>
                                          <p:attrName>style.visibility</p:attrName>
                                        </p:attrNameLst>
                                      </p:cBhvr>
                                      <p:to>
                                        <p:strVal val="visible"/>
                                      </p:to>
                                    </p:set>
                                    <p:animEffect transition="in" filter="fade">
                                      <p:cBhvr>
                                        <p:cTn id="67" dur="500"/>
                                        <p:tgtEl>
                                          <p:spTgt spid="16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185"/>
                                        </p:tgtEl>
                                        <p:attrNameLst>
                                          <p:attrName>style.visibility</p:attrName>
                                        </p:attrNameLst>
                                      </p:cBhvr>
                                      <p:to>
                                        <p:strVal val="visible"/>
                                      </p:to>
                                    </p:set>
                                    <p:animEffect transition="in" filter="fade">
                                      <p:cBhvr>
                                        <p:cTn id="72" dur="500"/>
                                        <p:tgtEl>
                                          <p:spTgt spid="18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177"/>
                                        </p:tgtEl>
                                        <p:attrNameLst>
                                          <p:attrName>style.visibility</p:attrName>
                                        </p:attrNameLst>
                                      </p:cBhvr>
                                      <p:to>
                                        <p:strVal val="visible"/>
                                      </p:to>
                                    </p:set>
                                    <p:animEffect transition="in" filter="fade">
                                      <p:cBhvr>
                                        <p:cTn id="77" dur="500"/>
                                        <p:tgtEl>
                                          <p:spTgt spid="177"/>
                                        </p:tgtEl>
                                      </p:cBhvr>
                                    </p:animEffect>
                                  </p:childTnLst>
                                </p:cTn>
                              </p:par>
                              <p:par>
                                <p:cTn id="78" presetID="10" presetClass="entr" presetSubtype="0" fill="hold" nodeType="withEffect">
                                  <p:stCondLst>
                                    <p:cond delay="0"/>
                                  </p:stCondLst>
                                  <p:childTnLst>
                                    <p:set>
                                      <p:cBhvr>
                                        <p:cTn id="79" dur="1" fill="hold">
                                          <p:stCondLst>
                                            <p:cond delay="0"/>
                                          </p:stCondLst>
                                        </p:cTn>
                                        <p:tgtEl>
                                          <p:spTgt spid="163"/>
                                        </p:tgtEl>
                                        <p:attrNameLst>
                                          <p:attrName>style.visibility</p:attrName>
                                        </p:attrNameLst>
                                      </p:cBhvr>
                                      <p:to>
                                        <p:strVal val="visible"/>
                                      </p:to>
                                    </p:set>
                                    <p:animEffect transition="in" filter="fade">
                                      <p:cBhvr>
                                        <p:cTn id="80" dur="500"/>
                                        <p:tgtEl>
                                          <p:spTgt spid="1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3" name="Google Shape;203;p18"/>
          <p:cNvSpPr/>
          <p:nvPr/>
        </p:nvSpPr>
        <p:spPr>
          <a:xfrm>
            <a:off x="6709144" y="4606718"/>
            <a:ext cx="5363347" cy="2122967"/>
          </a:xfrm>
          <a:prstGeom prst="rect">
            <a:avLst/>
          </a:prstGeom>
          <a:noFill/>
          <a:ln>
            <a:noFill/>
          </a:ln>
        </p:spPr>
        <p:txBody>
          <a:bodyPr spcFirstLastPara="1" wrap="square" lIns="91425" tIns="45700" rIns="91425" bIns="45700" anchor="t" anchorCtr="0">
            <a:noAutofit/>
          </a:bodyPr>
          <a:lstStyle/>
          <a:p>
            <a:pPr lvl="0" algn="just">
              <a:buClr>
                <a:schemeClr val="dk1"/>
              </a:buClr>
              <a:buSzPts val="1800"/>
            </a:pPr>
            <a:r>
              <a:rPr lang="en-US" sz="2400" dirty="0">
                <a:solidFill>
                  <a:schemeClr val="dk1"/>
                </a:solidFill>
                <a:latin typeface="Times New Roman" panose="02020603050405020304" pitchFamily="18" charset="0"/>
                <a:ea typeface="Calibri"/>
                <a:cs typeface="Times New Roman" panose="02020603050405020304" pitchFamily="18" charset="0"/>
                <a:sym typeface="Calibri"/>
              </a:rPr>
              <a:t>Reference article</a:t>
            </a:r>
            <a:r>
              <a:rPr lang="en-US"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4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just" rtl="0">
              <a:lnSpc>
                <a:spcPct val="100000"/>
              </a:lnSpc>
              <a:spcBef>
                <a:spcPts val="0"/>
              </a:spcBef>
              <a:spcAft>
                <a:spcPts val="0"/>
              </a:spcAft>
              <a:buClr>
                <a:schemeClr val="dk1"/>
              </a:buClr>
              <a:buSzPts val="1800"/>
              <a:buFont typeface="Calibri"/>
              <a:buNone/>
            </a:pPr>
            <a:r>
              <a:rPr lang="en-US" sz="2400" b="0" i="1"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Tachicart</a:t>
            </a:r>
            <a:r>
              <a:rPr lang="en-US" sz="24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400" b="0" i="1"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Ridouane</a:t>
            </a:r>
            <a:r>
              <a:rPr lang="en-US" sz="24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Karim </a:t>
            </a:r>
            <a:r>
              <a:rPr lang="en-US" sz="2400" b="0" i="1"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Bouzoubaa</a:t>
            </a:r>
            <a:r>
              <a:rPr lang="en-US" sz="24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and Hamid Jaafar. 2016. “Lexical differences and similarities between </a:t>
            </a:r>
            <a:r>
              <a:rPr lang="en-US" sz="2400" b="0" i="1"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moroccan</a:t>
            </a:r>
            <a:r>
              <a:rPr lang="en-US" sz="24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dialect and Arabic”. </a:t>
            </a:r>
            <a:endParaRPr sz="2400" b="0" i="1"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05" name="Google Shape;205;p18"/>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6</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aphicFrame>
        <p:nvGraphicFramePr>
          <p:cNvPr id="4" name="Chart 3">
            <a:extLst>
              <a:ext uri="{FF2B5EF4-FFF2-40B4-BE49-F238E27FC236}">
                <a16:creationId xmlns:a16="http://schemas.microsoft.com/office/drawing/2014/main" id="{70EC6D4D-A1AE-4454-BF14-70E450B5E35C}"/>
              </a:ext>
            </a:extLst>
          </p:cNvPr>
          <p:cNvGraphicFramePr/>
          <p:nvPr>
            <p:extLst>
              <p:ext uri="{D42A27DB-BD31-4B8C-83A1-F6EECF244321}">
                <p14:modId xmlns:p14="http://schemas.microsoft.com/office/powerpoint/2010/main" val="3708406900"/>
              </p:ext>
            </p:extLst>
          </p:nvPr>
        </p:nvGraphicFramePr>
        <p:xfrm>
          <a:off x="-519814" y="1106465"/>
          <a:ext cx="8128000" cy="5418667"/>
        </p:xfrm>
        <a:graphic>
          <a:graphicData uri="http://schemas.openxmlformats.org/drawingml/2006/chart">
            <c:chart xmlns:c="http://schemas.openxmlformats.org/drawingml/2006/chart" xmlns:r="http://schemas.openxmlformats.org/officeDocument/2006/relationships" r:id="rId3"/>
          </a:graphicData>
        </a:graphic>
      </p:graphicFrame>
      <p:sp>
        <p:nvSpPr>
          <p:cNvPr id="6" name="Google Shape;149;p16">
            <a:extLst>
              <a:ext uri="{FF2B5EF4-FFF2-40B4-BE49-F238E27FC236}">
                <a16:creationId xmlns:a16="http://schemas.microsoft.com/office/drawing/2014/main" id="{F69EBE44-AC96-4446-A44C-C43B31A28596}"/>
              </a:ext>
            </a:extLst>
          </p:cNvPr>
          <p:cNvSpPr/>
          <p:nvPr/>
        </p:nvSpPr>
        <p:spPr>
          <a:xfrm>
            <a:off x="126858" y="122412"/>
            <a:ext cx="6388242" cy="633577"/>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algn="ctr">
              <a:buClr>
                <a:schemeClr val="dk1"/>
              </a:buClr>
              <a:buSzPts val="2800"/>
            </a:pPr>
            <a:r>
              <a:rPr lang="en-US" sz="3200" b="1" dirty="0">
                <a:solidFill>
                  <a:schemeClr val="dk1"/>
                </a:solidFill>
                <a:latin typeface="Times New Roman" panose="02020603050405020304" pitchFamily="18" charset="0"/>
                <a:cs typeface="Times New Roman" panose="02020603050405020304" pitchFamily="18" charset="0"/>
                <a:sym typeface="Calibri"/>
              </a:rPr>
              <a:t>Arabic Language &amp; Darija dialect</a:t>
            </a:r>
            <a:endParaRPr sz="3200" b="1" dirty="0">
              <a:solidFill>
                <a:schemeClr val="dk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3"/>
                                        </p:tgtEl>
                                        <p:attrNameLst>
                                          <p:attrName>style.visibility</p:attrName>
                                        </p:attrNameLst>
                                      </p:cBhvr>
                                      <p:to>
                                        <p:strVal val="visible"/>
                                      </p:to>
                                    </p:set>
                                    <p:animEffect transition="in" filter="fade">
                                      <p:cBhvr>
                                        <p:cTn id="7" dur="1000"/>
                                        <p:tgtEl>
                                          <p:spTgt spid="2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9"/>
          <p:cNvSpPr/>
          <p:nvPr/>
        </p:nvSpPr>
        <p:spPr>
          <a:xfrm>
            <a:off x="206061" y="93212"/>
            <a:ext cx="3528000" cy="612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Darija’s Challenge</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212" name="Google Shape;212;p19" descr="Questions RTL"/>
          <p:cNvPicPr preferRelativeResize="0"/>
          <p:nvPr/>
        </p:nvPicPr>
        <p:blipFill rotWithShape="1">
          <a:blip r:embed="rId3">
            <a:alphaModFix/>
          </a:blip>
          <a:srcRect/>
          <a:stretch/>
        </p:blipFill>
        <p:spPr>
          <a:xfrm>
            <a:off x="4246716" y="773674"/>
            <a:ext cx="1208688" cy="1197299"/>
          </a:xfrm>
          <a:prstGeom prst="rect">
            <a:avLst/>
          </a:prstGeom>
          <a:noFill/>
          <a:ln>
            <a:noFill/>
          </a:ln>
        </p:spPr>
      </p:pic>
      <p:pic>
        <p:nvPicPr>
          <p:cNvPr id="213" name="Google Shape;213;p19"/>
          <p:cNvPicPr preferRelativeResize="0"/>
          <p:nvPr/>
        </p:nvPicPr>
        <p:blipFill rotWithShape="1">
          <a:blip r:embed="rId4">
            <a:alphaModFix/>
          </a:blip>
          <a:srcRect/>
          <a:stretch/>
        </p:blipFill>
        <p:spPr>
          <a:xfrm>
            <a:off x="2024657" y="3655610"/>
            <a:ext cx="985842" cy="971344"/>
          </a:xfrm>
          <a:prstGeom prst="rect">
            <a:avLst/>
          </a:prstGeom>
          <a:noFill/>
          <a:ln>
            <a:noFill/>
          </a:ln>
        </p:spPr>
      </p:pic>
      <p:pic>
        <p:nvPicPr>
          <p:cNvPr id="214" name="Google Shape;214;p19"/>
          <p:cNvPicPr preferRelativeResize="0"/>
          <p:nvPr/>
        </p:nvPicPr>
        <p:blipFill rotWithShape="1">
          <a:blip r:embed="rId5">
            <a:alphaModFix/>
          </a:blip>
          <a:srcRect/>
          <a:stretch/>
        </p:blipFill>
        <p:spPr>
          <a:xfrm>
            <a:off x="1699491" y="5251039"/>
            <a:ext cx="1617609" cy="1079248"/>
          </a:xfrm>
          <a:prstGeom prst="rect">
            <a:avLst/>
          </a:prstGeom>
          <a:noFill/>
          <a:ln>
            <a:noFill/>
          </a:ln>
        </p:spPr>
      </p:pic>
      <p:pic>
        <p:nvPicPr>
          <p:cNvPr id="215" name="Google Shape;215;p19" descr="Database"/>
          <p:cNvPicPr preferRelativeResize="0"/>
          <p:nvPr/>
        </p:nvPicPr>
        <p:blipFill rotWithShape="1">
          <a:blip r:embed="rId6">
            <a:alphaModFix/>
          </a:blip>
          <a:srcRect/>
          <a:stretch/>
        </p:blipFill>
        <p:spPr>
          <a:xfrm>
            <a:off x="4539260" y="323340"/>
            <a:ext cx="693097" cy="536195"/>
          </a:xfrm>
          <a:prstGeom prst="rect">
            <a:avLst/>
          </a:prstGeom>
          <a:noFill/>
          <a:ln>
            <a:noFill/>
          </a:ln>
        </p:spPr>
      </p:pic>
      <p:pic>
        <p:nvPicPr>
          <p:cNvPr id="216" name="Google Shape;216;p19" descr="Books"/>
          <p:cNvPicPr preferRelativeResize="0"/>
          <p:nvPr/>
        </p:nvPicPr>
        <p:blipFill rotWithShape="1">
          <a:blip r:embed="rId7">
            <a:alphaModFix/>
          </a:blip>
          <a:srcRect/>
          <a:stretch/>
        </p:blipFill>
        <p:spPr>
          <a:xfrm>
            <a:off x="4309384" y="721410"/>
            <a:ext cx="506716" cy="425309"/>
          </a:xfrm>
          <a:prstGeom prst="rect">
            <a:avLst/>
          </a:prstGeom>
          <a:noFill/>
          <a:ln>
            <a:noFill/>
          </a:ln>
        </p:spPr>
      </p:pic>
      <p:pic>
        <p:nvPicPr>
          <p:cNvPr id="217" name="Google Shape;217;p19"/>
          <p:cNvPicPr preferRelativeResize="0"/>
          <p:nvPr/>
        </p:nvPicPr>
        <p:blipFill rotWithShape="1">
          <a:blip r:embed="rId8">
            <a:alphaModFix/>
          </a:blip>
          <a:srcRect/>
          <a:stretch/>
        </p:blipFill>
        <p:spPr>
          <a:xfrm>
            <a:off x="8997304" y="5362980"/>
            <a:ext cx="1896341" cy="1061951"/>
          </a:xfrm>
          <a:prstGeom prst="rect">
            <a:avLst/>
          </a:prstGeom>
          <a:noFill/>
          <a:ln>
            <a:noFill/>
          </a:ln>
        </p:spPr>
      </p:pic>
      <p:pic>
        <p:nvPicPr>
          <p:cNvPr id="218" name="Google Shape;218;p19"/>
          <p:cNvPicPr preferRelativeResize="0"/>
          <p:nvPr/>
        </p:nvPicPr>
        <p:blipFill rotWithShape="1">
          <a:blip r:embed="rId9">
            <a:alphaModFix/>
          </a:blip>
          <a:srcRect/>
          <a:stretch/>
        </p:blipFill>
        <p:spPr>
          <a:xfrm>
            <a:off x="9782420" y="3980034"/>
            <a:ext cx="1250621" cy="833226"/>
          </a:xfrm>
          <a:prstGeom prst="rect">
            <a:avLst/>
          </a:prstGeom>
          <a:noFill/>
          <a:ln>
            <a:noFill/>
          </a:ln>
        </p:spPr>
      </p:pic>
      <p:pic>
        <p:nvPicPr>
          <p:cNvPr id="219" name="Google Shape;219;p19"/>
          <p:cNvPicPr preferRelativeResize="0"/>
          <p:nvPr/>
        </p:nvPicPr>
        <p:blipFill rotWithShape="1">
          <a:blip r:embed="rId10">
            <a:alphaModFix/>
          </a:blip>
          <a:srcRect/>
          <a:stretch/>
        </p:blipFill>
        <p:spPr>
          <a:xfrm>
            <a:off x="9313408" y="4093975"/>
            <a:ext cx="815262" cy="815262"/>
          </a:xfrm>
          <a:prstGeom prst="rect">
            <a:avLst/>
          </a:prstGeom>
          <a:noFill/>
          <a:ln>
            <a:noFill/>
          </a:ln>
        </p:spPr>
      </p:pic>
      <p:sp>
        <p:nvSpPr>
          <p:cNvPr id="220" name="Google Shape;220;p19"/>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7</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221" name="Google Shape;221;p19"/>
          <p:cNvGrpSpPr/>
          <p:nvPr/>
        </p:nvGrpSpPr>
        <p:grpSpPr>
          <a:xfrm>
            <a:off x="4636886" y="2034522"/>
            <a:ext cx="3328458" cy="3328458"/>
            <a:chOff x="4799541" y="0"/>
            <a:chExt cx="3328458" cy="3328458"/>
          </a:xfrm>
        </p:grpSpPr>
        <p:sp>
          <p:nvSpPr>
            <p:cNvPr id="222" name="Google Shape;222;p19"/>
            <p:cNvSpPr/>
            <p:nvPr/>
          </p:nvSpPr>
          <p:spPr>
            <a:xfrm>
              <a:off x="4799541" y="0"/>
              <a:ext cx="3328458" cy="3328458"/>
            </a:xfrm>
            <a:prstGeom prst="ellipse">
              <a:avLst/>
            </a:prstGeom>
            <a:gradFill>
              <a:gsLst>
                <a:gs pos="0">
                  <a:srgbClr val="F08B54">
                    <a:alpha val="49019"/>
                  </a:srgbClr>
                </a:gs>
                <a:gs pos="50000">
                  <a:srgbClr val="F67A26">
                    <a:alpha val="49019"/>
                  </a:srgbClr>
                </a:gs>
                <a:gs pos="100000">
                  <a:srgbClr val="E36A18">
                    <a:alpha val="49019"/>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3" name="Google Shape;223;p19"/>
            <p:cNvSpPr txBox="1"/>
            <p:nvPr/>
          </p:nvSpPr>
          <p:spPr>
            <a:xfrm>
              <a:off x="5141078" y="278973"/>
              <a:ext cx="2661803" cy="2353576"/>
            </a:xfrm>
            <a:prstGeom prst="rect">
              <a:avLst/>
            </a:prstGeom>
            <a:noFill/>
            <a:ln>
              <a:noFill/>
            </a:ln>
          </p:spPr>
          <p:txBody>
            <a:bodyPr spcFirstLastPara="1" wrap="square" lIns="50800" tIns="50800" rIns="50800" bIns="50800" anchor="ctr" anchorCtr="0">
              <a:noAutofit/>
            </a:bodyPr>
            <a:lstStyle/>
            <a:p>
              <a:pPr marL="0" marR="0" lvl="0" indent="0" algn="ctr" rtl="0">
                <a:lnSpc>
                  <a:spcPct val="90000"/>
                </a:lnSpc>
                <a:spcBef>
                  <a:spcPts val="0"/>
                </a:spcBef>
                <a:spcAft>
                  <a:spcPts val="0"/>
                </a:spcAft>
                <a:buClr>
                  <a:schemeClr val="dk1"/>
                </a:buClr>
                <a:buSzPts val="4000"/>
                <a:buFont typeface="Calibri"/>
                <a:buNone/>
              </a:pPr>
              <a:r>
                <a:rPr lang="en-US" sz="36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Challenges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224" name="Google Shape;224;p19"/>
          <p:cNvGrpSpPr/>
          <p:nvPr/>
        </p:nvGrpSpPr>
        <p:grpSpPr>
          <a:xfrm>
            <a:off x="5238453" y="684977"/>
            <a:ext cx="2022499" cy="2008902"/>
            <a:chOff x="3231885" y="253113"/>
            <a:chExt cx="1664229" cy="1664229"/>
          </a:xfrm>
        </p:grpSpPr>
        <p:sp>
          <p:nvSpPr>
            <p:cNvPr id="225" name="Google Shape;225;p19"/>
            <p:cNvSpPr/>
            <p:nvPr/>
          </p:nvSpPr>
          <p:spPr>
            <a:xfrm>
              <a:off x="3231885" y="253113"/>
              <a:ext cx="1664229" cy="1664229"/>
            </a:xfrm>
            <a:prstGeom prst="ellipse">
              <a:avLst/>
            </a:prstGeom>
            <a:gradFill>
              <a:gsLst>
                <a:gs pos="0">
                  <a:schemeClr val="accent6"/>
                </a:gs>
                <a:gs pos="72000">
                  <a:srgbClr val="A8D08C"/>
                </a:gs>
                <a:gs pos="100000">
                  <a:schemeClr val="accent6"/>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6" name="Google Shape;226;p19"/>
            <p:cNvSpPr txBox="1"/>
            <p:nvPr/>
          </p:nvSpPr>
          <p:spPr>
            <a:xfrm>
              <a:off x="3475606" y="49683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Poor resources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227" name="Google Shape;227;p19"/>
          <p:cNvGrpSpPr/>
          <p:nvPr/>
        </p:nvGrpSpPr>
        <p:grpSpPr>
          <a:xfrm>
            <a:off x="2902688" y="3942050"/>
            <a:ext cx="3074756" cy="2172856"/>
            <a:chOff x="1356530" y="3501323"/>
            <a:chExt cx="1664229" cy="1664229"/>
          </a:xfrm>
        </p:grpSpPr>
        <p:sp>
          <p:nvSpPr>
            <p:cNvPr id="228" name="Google Shape;228;p19"/>
            <p:cNvSpPr/>
            <p:nvPr/>
          </p:nvSpPr>
          <p:spPr>
            <a:xfrm>
              <a:off x="1356530" y="3501323"/>
              <a:ext cx="1664229" cy="1664229"/>
            </a:xfrm>
            <a:prstGeom prst="ellipse">
              <a:avLst/>
            </a:prstGeom>
            <a:gradFill>
              <a:gsLst>
                <a:gs pos="0">
                  <a:srgbClr val="6EA5DA">
                    <a:alpha val="49019"/>
                  </a:srgbClr>
                </a:gs>
                <a:gs pos="50000">
                  <a:srgbClr val="529BDA">
                    <a:alpha val="49019"/>
                  </a:srgbClr>
                </a:gs>
                <a:gs pos="100000">
                  <a:srgbClr val="4188C8">
                    <a:alpha val="49019"/>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29" name="Google Shape;229;p19"/>
            <p:cNvSpPr txBox="1"/>
            <p:nvPr/>
          </p:nvSpPr>
          <p:spPr>
            <a:xfrm>
              <a:off x="1566763" y="3745043"/>
              <a:ext cx="1210276" cy="1217934"/>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Issues of Texts retrieved from social platforms</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grpSp>
        <p:nvGrpSpPr>
          <p:cNvPr id="230" name="Google Shape;230;p19"/>
          <p:cNvGrpSpPr/>
          <p:nvPr/>
        </p:nvGrpSpPr>
        <p:grpSpPr>
          <a:xfrm>
            <a:off x="6483981" y="4083669"/>
            <a:ext cx="2892215" cy="2008902"/>
            <a:chOff x="5107240" y="3501323"/>
            <a:chExt cx="1664229" cy="1664229"/>
          </a:xfrm>
        </p:grpSpPr>
        <p:sp>
          <p:nvSpPr>
            <p:cNvPr id="231" name="Google Shape;231;p19"/>
            <p:cNvSpPr/>
            <p:nvPr/>
          </p:nvSpPr>
          <p:spPr>
            <a:xfrm>
              <a:off x="5107240" y="3501323"/>
              <a:ext cx="1664229" cy="1664229"/>
            </a:xfrm>
            <a:prstGeom prst="ellipse">
              <a:avLst/>
            </a:prstGeom>
            <a:gradFill>
              <a:gsLst>
                <a:gs pos="0">
                  <a:srgbClr val="FFC647">
                    <a:alpha val="49019"/>
                  </a:srgbClr>
                </a:gs>
                <a:gs pos="50000">
                  <a:srgbClr val="FFC600">
                    <a:alpha val="49019"/>
                  </a:srgbClr>
                </a:gs>
                <a:gs pos="100000">
                  <a:srgbClr val="E3B400">
                    <a:alpha val="49019"/>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32" name="Google Shape;232;p19"/>
            <p:cNvSpPr txBox="1"/>
            <p:nvPr/>
          </p:nvSpPr>
          <p:spPr>
            <a:xfrm>
              <a:off x="5350961" y="374504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cs typeface="Times New Roman" panose="02020603050405020304" pitchFamily="18" charset="0"/>
                  <a:sym typeface="Arial"/>
                </a:rPr>
                <a:t>Inherent characteristic’s Daija</a:t>
              </a:r>
              <a:endParaRPr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2"/>
                                        </p:tgtEl>
                                        <p:attrNameLst>
                                          <p:attrName>style.visibility</p:attrName>
                                        </p:attrNameLst>
                                      </p:cBhvr>
                                      <p:to>
                                        <p:strVal val="visible"/>
                                      </p:to>
                                    </p:set>
                                    <p:animEffect transition="in" filter="fade">
                                      <p:cBhvr>
                                        <p:cTn id="7" dur="500"/>
                                        <p:tgtEl>
                                          <p:spTgt spid="212"/>
                                        </p:tgtEl>
                                      </p:cBhvr>
                                    </p:animEffect>
                                  </p:childTnLst>
                                </p:cTn>
                              </p:par>
                              <p:par>
                                <p:cTn id="8" presetID="10" presetClass="entr" presetSubtype="0" fill="hold" nodeType="withEffect">
                                  <p:stCondLst>
                                    <p:cond delay="0"/>
                                  </p:stCondLst>
                                  <p:childTnLst>
                                    <p:set>
                                      <p:cBhvr>
                                        <p:cTn id="9" dur="1" fill="hold">
                                          <p:stCondLst>
                                            <p:cond delay="0"/>
                                          </p:stCondLst>
                                        </p:cTn>
                                        <p:tgtEl>
                                          <p:spTgt spid="213"/>
                                        </p:tgtEl>
                                        <p:attrNameLst>
                                          <p:attrName>style.visibility</p:attrName>
                                        </p:attrNameLst>
                                      </p:cBhvr>
                                      <p:to>
                                        <p:strVal val="visible"/>
                                      </p:to>
                                    </p:set>
                                    <p:animEffect transition="in" filter="fade">
                                      <p:cBhvr>
                                        <p:cTn id="10" dur="500"/>
                                        <p:tgtEl>
                                          <p:spTgt spid="213"/>
                                        </p:tgtEl>
                                      </p:cBhvr>
                                    </p:animEffect>
                                  </p:childTnLst>
                                </p:cTn>
                              </p:par>
                              <p:par>
                                <p:cTn id="11" presetID="10" presetClass="entr" presetSubtype="0" fill="hold" nodeType="withEffect">
                                  <p:stCondLst>
                                    <p:cond delay="0"/>
                                  </p:stCondLst>
                                  <p:childTnLst>
                                    <p:set>
                                      <p:cBhvr>
                                        <p:cTn id="12" dur="1" fill="hold">
                                          <p:stCondLst>
                                            <p:cond delay="0"/>
                                          </p:stCondLst>
                                        </p:cTn>
                                        <p:tgtEl>
                                          <p:spTgt spid="214"/>
                                        </p:tgtEl>
                                        <p:attrNameLst>
                                          <p:attrName>style.visibility</p:attrName>
                                        </p:attrNameLst>
                                      </p:cBhvr>
                                      <p:to>
                                        <p:strVal val="visible"/>
                                      </p:to>
                                    </p:set>
                                    <p:animEffect transition="in" filter="fade">
                                      <p:cBhvr>
                                        <p:cTn id="13" dur="500"/>
                                        <p:tgtEl>
                                          <p:spTgt spid="214"/>
                                        </p:tgtEl>
                                      </p:cBhvr>
                                    </p:animEffect>
                                  </p:childTnLst>
                                </p:cTn>
                              </p:par>
                              <p:par>
                                <p:cTn id="14" presetID="10" presetClass="entr" presetSubtype="0" fill="hold" nodeType="withEffect">
                                  <p:stCondLst>
                                    <p:cond delay="0"/>
                                  </p:stCondLst>
                                  <p:childTnLst>
                                    <p:set>
                                      <p:cBhvr>
                                        <p:cTn id="15" dur="1" fill="hold">
                                          <p:stCondLst>
                                            <p:cond delay="0"/>
                                          </p:stCondLst>
                                        </p:cTn>
                                        <p:tgtEl>
                                          <p:spTgt spid="215"/>
                                        </p:tgtEl>
                                        <p:attrNameLst>
                                          <p:attrName>style.visibility</p:attrName>
                                        </p:attrNameLst>
                                      </p:cBhvr>
                                      <p:to>
                                        <p:strVal val="visible"/>
                                      </p:to>
                                    </p:set>
                                    <p:animEffect transition="in" filter="fade">
                                      <p:cBhvr>
                                        <p:cTn id="16" dur="500"/>
                                        <p:tgtEl>
                                          <p:spTgt spid="215"/>
                                        </p:tgtEl>
                                      </p:cBhvr>
                                    </p:animEffect>
                                  </p:childTnLst>
                                </p:cTn>
                              </p:par>
                              <p:par>
                                <p:cTn id="17" presetID="10" presetClass="entr" presetSubtype="0" fill="hold" nodeType="withEffect">
                                  <p:stCondLst>
                                    <p:cond delay="0"/>
                                  </p:stCondLst>
                                  <p:childTnLst>
                                    <p:set>
                                      <p:cBhvr>
                                        <p:cTn id="18" dur="1" fill="hold">
                                          <p:stCondLst>
                                            <p:cond delay="0"/>
                                          </p:stCondLst>
                                        </p:cTn>
                                        <p:tgtEl>
                                          <p:spTgt spid="216"/>
                                        </p:tgtEl>
                                        <p:attrNameLst>
                                          <p:attrName>style.visibility</p:attrName>
                                        </p:attrNameLst>
                                      </p:cBhvr>
                                      <p:to>
                                        <p:strVal val="visible"/>
                                      </p:to>
                                    </p:set>
                                    <p:animEffect transition="in" filter="fade">
                                      <p:cBhvr>
                                        <p:cTn id="19" dur="500"/>
                                        <p:tgtEl>
                                          <p:spTgt spid="216"/>
                                        </p:tgtEl>
                                      </p:cBhvr>
                                    </p:animEffect>
                                  </p:childTnLst>
                                </p:cTn>
                              </p:par>
                              <p:par>
                                <p:cTn id="20" presetID="10" presetClass="entr" presetSubtype="0" fill="hold" nodeType="withEffect">
                                  <p:stCondLst>
                                    <p:cond delay="0"/>
                                  </p:stCondLst>
                                  <p:childTnLst>
                                    <p:set>
                                      <p:cBhvr>
                                        <p:cTn id="21" dur="1" fill="hold">
                                          <p:stCondLst>
                                            <p:cond delay="0"/>
                                          </p:stCondLst>
                                        </p:cTn>
                                        <p:tgtEl>
                                          <p:spTgt spid="217"/>
                                        </p:tgtEl>
                                        <p:attrNameLst>
                                          <p:attrName>style.visibility</p:attrName>
                                        </p:attrNameLst>
                                      </p:cBhvr>
                                      <p:to>
                                        <p:strVal val="visible"/>
                                      </p:to>
                                    </p:set>
                                    <p:animEffect transition="in" filter="fade">
                                      <p:cBhvr>
                                        <p:cTn id="22" dur="500"/>
                                        <p:tgtEl>
                                          <p:spTgt spid="217"/>
                                        </p:tgtEl>
                                      </p:cBhvr>
                                    </p:animEffect>
                                  </p:childTnLst>
                                </p:cTn>
                              </p:par>
                              <p:par>
                                <p:cTn id="23" presetID="10" presetClass="entr" presetSubtype="0" fill="hold" nodeType="withEffect">
                                  <p:stCondLst>
                                    <p:cond delay="0"/>
                                  </p:stCondLst>
                                  <p:childTnLst>
                                    <p:set>
                                      <p:cBhvr>
                                        <p:cTn id="24" dur="1" fill="hold">
                                          <p:stCondLst>
                                            <p:cond delay="0"/>
                                          </p:stCondLst>
                                        </p:cTn>
                                        <p:tgtEl>
                                          <p:spTgt spid="218"/>
                                        </p:tgtEl>
                                        <p:attrNameLst>
                                          <p:attrName>style.visibility</p:attrName>
                                        </p:attrNameLst>
                                      </p:cBhvr>
                                      <p:to>
                                        <p:strVal val="visible"/>
                                      </p:to>
                                    </p:set>
                                    <p:animEffect transition="in" filter="fade">
                                      <p:cBhvr>
                                        <p:cTn id="25" dur="500"/>
                                        <p:tgtEl>
                                          <p:spTgt spid="218"/>
                                        </p:tgtEl>
                                      </p:cBhvr>
                                    </p:animEffect>
                                  </p:childTnLst>
                                </p:cTn>
                              </p:par>
                              <p:par>
                                <p:cTn id="26" presetID="10" presetClass="entr" presetSubtype="0" fill="hold" nodeType="withEffect">
                                  <p:stCondLst>
                                    <p:cond delay="0"/>
                                  </p:stCondLst>
                                  <p:childTnLst>
                                    <p:set>
                                      <p:cBhvr>
                                        <p:cTn id="27" dur="1" fill="hold">
                                          <p:stCondLst>
                                            <p:cond delay="0"/>
                                          </p:stCondLst>
                                        </p:cTn>
                                        <p:tgtEl>
                                          <p:spTgt spid="219"/>
                                        </p:tgtEl>
                                        <p:attrNameLst>
                                          <p:attrName>style.visibility</p:attrName>
                                        </p:attrNameLst>
                                      </p:cBhvr>
                                      <p:to>
                                        <p:strVal val="visible"/>
                                      </p:to>
                                    </p:set>
                                    <p:animEffect transition="in" filter="fade">
                                      <p:cBhvr>
                                        <p:cTn id="28" dur="500"/>
                                        <p:tgtEl>
                                          <p:spTgt spid="219"/>
                                        </p:tgtEl>
                                      </p:cBhvr>
                                    </p:animEffect>
                                  </p:childTnLst>
                                </p:cTn>
                              </p:par>
                              <p:par>
                                <p:cTn id="29" presetID="10" presetClass="entr" presetSubtype="0" fill="hold" nodeType="withEffect">
                                  <p:stCondLst>
                                    <p:cond delay="0"/>
                                  </p:stCondLst>
                                  <p:childTnLst>
                                    <p:set>
                                      <p:cBhvr>
                                        <p:cTn id="30" dur="1" fill="hold">
                                          <p:stCondLst>
                                            <p:cond delay="0"/>
                                          </p:stCondLst>
                                        </p:cTn>
                                        <p:tgtEl>
                                          <p:spTgt spid="221"/>
                                        </p:tgtEl>
                                        <p:attrNameLst>
                                          <p:attrName>style.visibility</p:attrName>
                                        </p:attrNameLst>
                                      </p:cBhvr>
                                      <p:to>
                                        <p:strVal val="visible"/>
                                      </p:to>
                                    </p:set>
                                    <p:animEffect transition="in" filter="fade">
                                      <p:cBhvr>
                                        <p:cTn id="31" dur="500"/>
                                        <p:tgtEl>
                                          <p:spTgt spid="221"/>
                                        </p:tgtEl>
                                      </p:cBhvr>
                                    </p:animEffect>
                                  </p:childTnLst>
                                </p:cTn>
                              </p:par>
                              <p:par>
                                <p:cTn id="32" presetID="10" presetClass="entr" presetSubtype="0" fill="hold" nodeType="withEffect">
                                  <p:stCondLst>
                                    <p:cond delay="0"/>
                                  </p:stCondLst>
                                  <p:childTnLst>
                                    <p:set>
                                      <p:cBhvr>
                                        <p:cTn id="33" dur="1" fill="hold">
                                          <p:stCondLst>
                                            <p:cond delay="0"/>
                                          </p:stCondLst>
                                        </p:cTn>
                                        <p:tgtEl>
                                          <p:spTgt spid="224"/>
                                        </p:tgtEl>
                                        <p:attrNameLst>
                                          <p:attrName>style.visibility</p:attrName>
                                        </p:attrNameLst>
                                      </p:cBhvr>
                                      <p:to>
                                        <p:strVal val="visible"/>
                                      </p:to>
                                    </p:set>
                                    <p:animEffect transition="in" filter="fade">
                                      <p:cBhvr>
                                        <p:cTn id="34" dur="500"/>
                                        <p:tgtEl>
                                          <p:spTgt spid="224"/>
                                        </p:tgtEl>
                                      </p:cBhvr>
                                    </p:animEffect>
                                  </p:childTnLst>
                                </p:cTn>
                              </p:par>
                              <p:par>
                                <p:cTn id="35" presetID="10" presetClass="entr" presetSubtype="0" fill="hold" nodeType="withEffect">
                                  <p:stCondLst>
                                    <p:cond delay="0"/>
                                  </p:stCondLst>
                                  <p:childTnLst>
                                    <p:set>
                                      <p:cBhvr>
                                        <p:cTn id="36" dur="1" fill="hold">
                                          <p:stCondLst>
                                            <p:cond delay="0"/>
                                          </p:stCondLst>
                                        </p:cTn>
                                        <p:tgtEl>
                                          <p:spTgt spid="227"/>
                                        </p:tgtEl>
                                        <p:attrNameLst>
                                          <p:attrName>style.visibility</p:attrName>
                                        </p:attrNameLst>
                                      </p:cBhvr>
                                      <p:to>
                                        <p:strVal val="visible"/>
                                      </p:to>
                                    </p:set>
                                    <p:animEffect transition="in" filter="fade">
                                      <p:cBhvr>
                                        <p:cTn id="37" dur="500"/>
                                        <p:tgtEl>
                                          <p:spTgt spid="227"/>
                                        </p:tgtEl>
                                      </p:cBhvr>
                                    </p:animEffect>
                                  </p:childTnLst>
                                </p:cTn>
                              </p:par>
                              <p:par>
                                <p:cTn id="38" presetID="10" presetClass="entr" presetSubtype="0" fill="hold" nodeType="withEffect">
                                  <p:stCondLst>
                                    <p:cond delay="0"/>
                                  </p:stCondLst>
                                  <p:childTnLst>
                                    <p:set>
                                      <p:cBhvr>
                                        <p:cTn id="39" dur="1" fill="hold">
                                          <p:stCondLst>
                                            <p:cond delay="0"/>
                                          </p:stCondLst>
                                        </p:cTn>
                                        <p:tgtEl>
                                          <p:spTgt spid="230"/>
                                        </p:tgtEl>
                                        <p:attrNameLst>
                                          <p:attrName>style.visibility</p:attrName>
                                        </p:attrNameLst>
                                      </p:cBhvr>
                                      <p:to>
                                        <p:strVal val="visible"/>
                                      </p:to>
                                    </p:set>
                                    <p:animEffect transition="in" filter="fade">
                                      <p:cBhvr>
                                        <p:cTn id="40" dur="5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20"/>
          <p:cNvSpPr/>
          <p:nvPr/>
        </p:nvSpPr>
        <p:spPr>
          <a:xfrm>
            <a:off x="11456794" y="6320579"/>
            <a:ext cx="907301"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8</a:t>
            </a: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grpSp>
        <p:nvGrpSpPr>
          <p:cNvPr id="239" name="Google Shape;239;p20"/>
          <p:cNvGrpSpPr/>
          <p:nvPr/>
        </p:nvGrpSpPr>
        <p:grpSpPr>
          <a:xfrm>
            <a:off x="127591" y="2693534"/>
            <a:ext cx="3302306" cy="1633568"/>
            <a:chOff x="1356530" y="3521895"/>
            <a:chExt cx="1664229" cy="1664229"/>
          </a:xfrm>
        </p:grpSpPr>
        <p:sp>
          <p:nvSpPr>
            <p:cNvPr id="240" name="Google Shape;240;p20"/>
            <p:cNvSpPr/>
            <p:nvPr/>
          </p:nvSpPr>
          <p:spPr>
            <a:xfrm>
              <a:off x="1356530" y="3521895"/>
              <a:ext cx="1664229" cy="1664229"/>
            </a:xfrm>
            <a:prstGeom prst="ellipse">
              <a:avLst/>
            </a:prstGeom>
            <a:gradFill>
              <a:gsLst>
                <a:gs pos="0">
                  <a:srgbClr val="6EA5DA">
                    <a:alpha val="49019"/>
                  </a:srgbClr>
                </a:gs>
                <a:gs pos="50000">
                  <a:srgbClr val="529BDA">
                    <a:alpha val="49019"/>
                  </a:srgbClr>
                </a:gs>
                <a:gs pos="100000">
                  <a:srgbClr val="4188C8">
                    <a:alpha val="49019"/>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41" name="Google Shape;241;p20"/>
            <p:cNvSpPr txBox="1"/>
            <p:nvPr/>
          </p:nvSpPr>
          <p:spPr>
            <a:xfrm>
              <a:off x="1538624" y="3745043"/>
              <a:ext cx="1238414" cy="1217935"/>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1800"/>
                <a:buFont typeface="Arial"/>
                <a:buNone/>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Issues of Texts retrieved from social platforms</a:t>
              </a:r>
              <a:endParaRPr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243" name="Google Shape;243;p20"/>
          <p:cNvSpPr txBox="1"/>
          <p:nvPr/>
        </p:nvSpPr>
        <p:spPr>
          <a:xfrm>
            <a:off x="3454060" y="2812937"/>
            <a:ext cx="8063334" cy="1384954"/>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rgbClr val="000000"/>
              </a:buClr>
              <a:buSzPts val="1800"/>
              <a:buFont typeface="Arial"/>
              <a:buChar char="•"/>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Elongation</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مبر</a:t>
            </a:r>
            <a:r>
              <a:rPr lang="en-US" sz="2800" b="0" i="0" u="none" strike="noStrike" cap="none" dirty="0" err="1">
                <a:solidFill>
                  <a:srgbClr val="FF0000"/>
                </a:solidFill>
                <a:latin typeface="Times New Roman" panose="02020603050405020304" pitchFamily="18" charset="0"/>
                <a:ea typeface="Calibri"/>
                <a:cs typeface="Times New Roman" panose="02020603050405020304" pitchFamily="18" charset="0"/>
                <a:sym typeface="Calibri"/>
              </a:rPr>
              <a:t>وووو</a:t>
            </a:r>
            <a:r>
              <a:rPr lang="en-US" sz="2800" b="0"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ك</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congratulation</a:t>
            </a:r>
            <a:r>
              <a:rPr lang="en-US" sz="2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endParaRPr sz="2800" b="0" i="0" u="none" strike="noStrike" cap="none" dirty="0">
              <a:solidFill>
                <a:srgbClr val="000000"/>
              </a:solidFill>
              <a:latin typeface="Times New Roman" panose="02020603050405020304" pitchFamily="18" charset="0"/>
              <a:cs typeface="Times New Roman" panose="02020603050405020304" pitchFamily="18" charset="0"/>
              <a:sym typeface="Arial"/>
            </a:endParaRPr>
          </a:p>
          <a:p>
            <a:pPr marL="285750" marR="0" lvl="0" indent="-285750" algn="l" rtl="0">
              <a:lnSpc>
                <a:spcPct val="100000"/>
              </a:lnSpc>
              <a:spcBef>
                <a:spcPts val="0"/>
              </a:spcBef>
              <a:spcAft>
                <a:spcPts val="0"/>
              </a:spcAft>
              <a:buClr>
                <a:srgbClr val="000000"/>
              </a:buClr>
              <a:buSzPts val="1800"/>
              <a:buFont typeface="Arial"/>
              <a:buChar char="•"/>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Interjection</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800" b="0" i="0" u="none" strike="noStrike" cap="none" dirty="0" err="1">
                <a:solidFill>
                  <a:srgbClr val="000000"/>
                </a:solidFill>
                <a:latin typeface="Times New Roman" panose="02020603050405020304" pitchFamily="18" charset="0"/>
                <a:cs typeface="Times New Roman" panose="02020603050405020304" pitchFamily="18" charset="0"/>
                <a:sym typeface="Arial"/>
              </a:rPr>
              <a:t>اوف</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 ‘</a:t>
            </a:r>
            <a:r>
              <a:rPr lang="en-US" sz="2800" b="0" i="0" u="none" strike="noStrike" cap="none" dirty="0" err="1">
                <a:solidFill>
                  <a:srgbClr val="000000"/>
                </a:solidFill>
                <a:latin typeface="Times New Roman" panose="02020603050405020304" pitchFamily="18" charset="0"/>
                <a:cs typeface="Times New Roman" panose="02020603050405020304" pitchFamily="18" charset="0"/>
                <a:sym typeface="Arial"/>
              </a:rPr>
              <a:t>ohf</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a:t>
            </a:r>
            <a:endParaRPr sz="2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0"/>
              </a:spcBef>
              <a:spcAft>
                <a:spcPts val="0"/>
              </a:spcAft>
              <a:buClr>
                <a:srgbClr val="000000"/>
              </a:buClr>
              <a:buSzPts val="1800"/>
              <a:buFont typeface="Arial"/>
              <a:buChar char="•"/>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Emoticon</a:t>
            </a:r>
            <a:r>
              <a:rPr lang="en-US" sz="2800" b="0" i="0" u="none" strike="noStrike" cap="none" dirty="0">
                <a:solidFill>
                  <a:srgbClr val="000000"/>
                </a:solidFill>
                <a:latin typeface="Times New Roman" panose="02020603050405020304" pitchFamily="18" charset="0"/>
                <a:cs typeface="Times New Roman" panose="02020603050405020304" pitchFamily="18" charset="0"/>
                <a:sym typeface="Arial"/>
              </a:rPr>
              <a:t>.</a:t>
            </a:r>
            <a:endParaRPr sz="2800" dirty="0">
              <a:latin typeface="Times New Roman" panose="02020603050405020304" pitchFamily="18" charset="0"/>
              <a:cs typeface="Times New Roman" panose="02020603050405020304" pitchFamily="18" charset="0"/>
            </a:endParaRPr>
          </a:p>
        </p:txBody>
      </p:sp>
      <p:grpSp>
        <p:nvGrpSpPr>
          <p:cNvPr id="244" name="Google Shape;244;p20"/>
          <p:cNvGrpSpPr/>
          <p:nvPr/>
        </p:nvGrpSpPr>
        <p:grpSpPr>
          <a:xfrm>
            <a:off x="127591" y="4875823"/>
            <a:ext cx="3302306" cy="1524766"/>
            <a:chOff x="5107240" y="3501323"/>
            <a:chExt cx="1664229" cy="1664229"/>
          </a:xfrm>
        </p:grpSpPr>
        <p:sp>
          <p:nvSpPr>
            <p:cNvPr id="245" name="Google Shape;245;p20"/>
            <p:cNvSpPr/>
            <p:nvPr/>
          </p:nvSpPr>
          <p:spPr>
            <a:xfrm>
              <a:off x="5107240" y="3501323"/>
              <a:ext cx="1664229" cy="1664229"/>
            </a:xfrm>
            <a:prstGeom prst="ellipse">
              <a:avLst/>
            </a:prstGeom>
            <a:gradFill>
              <a:gsLst>
                <a:gs pos="0">
                  <a:srgbClr val="FFC647">
                    <a:alpha val="49019"/>
                  </a:srgbClr>
                </a:gs>
                <a:gs pos="50000">
                  <a:srgbClr val="FFC600">
                    <a:alpha val="49019"/>
                  </a:srgbClr>
                </a:gs>
                <a:gs pos="100000">
                  <a:srgbClr val="E3B400">
                    <a:alpha val="49019"/>
                  </a:srgbClr>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46" name="Google Shape;246;p20"/>
            <p:cNvSpPr txBox="1"/>
            <p:nvPr/>
          </p:nvSpPr>
          <p:spPr>
            <a:xfrm>
              <a:off x="5350961" y="374504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000"/>
                <a:buFont typeface="Calibri"/>
                <a:buNone/>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Inherent characteristic’s Daija</a:t>
              </a:r>
              <a:endParaRPr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247" name="Google Shape;247;p20"/>
          <p:cNvSpPr/>
          <p:nvPr/>
        </p:nvSpPr>
        <p:spPr>
          <a:xfrm>
            <a:off x="3454060" y="4797612"/>
            <a:ext cx="8063333" cy="1815882"/>
          </a:xfrm>
          <a:prstGeom prst="rect">
            <a:avLst/>
          </a:prstGeom>
          <a:noFill/>
          <a:ln>
            <a:noFill/>
          </a:ln>
        </p:spPr>
        <p:txBody>
          <a:bodyPr spcFirstLastPara="1" wrap="square" lIns="91425" tIns="45700" rIns="91425" bIns="45700" anchor="t" anchorCtr="0">
            <a:noAutofit/>
          </a:bodyPr>
          <a:lstStyle/>
          <a:p>
            <a:pPr marL="285750" indent="-285750">
              <a:buSzPts val="1800"/>
              <a:buFont typeface="Arial"/>
              <a:buChar char="•"/>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Lack of Orthographic and Grammatical Rules: </a:t>
            </a:r>
          </a:p>
          <a:p>
            <a:pPr>
              <a:buSzPts val="1800"/>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ar-DZ" sz="2800" dirty="0">
                <a:solidFill>
                  <a:schemeClr val="dk1"/>
                </a:solidFill>
                <a:latin typeface="Times New Roman" panose="02020603050405020304" pitchFamily="18" charset="0"/>
                <a:ea typeface="Calibri"/>
                <a:cs typeface="Times New Roman" panose="02020603050405020304" pitchFamily="18" charset="0"/>
                <a:sym typeface="Calibri"/>
              </a:rPr>
              <a:t>راس ,رءس ,رأس </a:t>
            </a:r>
            <a:endParaRPr sz="2800" dirty="0">
              <a:latin typeface="Times New Roman" panose="02020603050405020304" pitchFamily="18" charset="0"/>
              <a:cs typeface="Times New Roman" panose="02020603050405020304" pitchFamily="18" charset="0"/>
            </a:endParaRPr>
          </a:p>
          <a:p>
            <a:pPr marL="285750" indent="-285750">
              <a:buSzPts val="1800"/>
              <a:buFont typeface="Arial"/>
              <a:buChar char="•"/>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Early Technology Limitations: </a:t>
            </a:r>
            <a:r>
              <a:rPr lang="ar-DZ" sz="2800" dirty="0">
                <a:solidFill>
                  <a:schemeClr val="dk1"/>
                </a:solidFill>
                <a:latin typeface="Times New Roman" panose="02020603050405020304" pitchFamily="18" charset="0"/>
                <a:ea typeface="Calibri"/>
                <a:cs typeface="Times New Roman" panose="02020603050405020304" pitchFamily="18" charset="0"/>
                <a:sym typeface="Calibri"/>
              </a:rPr>
              <a:t>ع   -&gt;  3, ح   -&gt;  7</a:t>
            </a:r>
            <a:endParaRPr sz="2800" dirty="0">
              <a:latin typeface="Times New Roman" panose="02020603050405020304" pitchFamily="18" charset="0"/>
              <a:cs typeface="Times New Roman" panose="02020603050405020304" pitchFamily="18" charset="0"/>
            </a:endParaRPr>
          </a:p>
          <a:p>
            <a:pPr marL="285750" lvl="0" indent="-285750">
              <a:buSzPts val="1800"/>
              <a:buFont typeface="Arial"/>
              <a:buChar char="•"/>
            </a:pPr>
            <a:r>
              <a:rPr lang="en-US" sz="2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Code/Script-mixing:</a:t>
            </a:r>
            <a:r>
              <a:rPr lang="en-US" sz="2800"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2800" dirty="0" err="1">
                <a:solidFill>
                  <a:schemeClr val="dk1"/>
                </a:solidFill>
                <a:latin typeface="Times New Roman" panose="02020603050405020304" pitchFamily="18" charset="0"/>
                <a:ea typeface="Calibri"/>
                <a:cs typeface="Times New Roman" panose="02020603050405020304" pitchFamily="18" charset="0"/>
                <a:sym typeface="Calibri"/>
              </a:rPr>
              <a:t>اطوg</a:t>
            </a:r>
            <a:endParaRPr sz="2800" dirty="0">
              <a:latin typeface="Times New Roman" panose="02020603050405020304" pitchFamily="18" charset="0"/>
              <a:cs typeface="Times New Roman" panose="02020603050405020304" pitchFamily="18" charset="0"/>
            </a:endParaRPr>
          </a:p>
        </p:txBody>
      </p:sp>
      <p:grpSp>
        <p:nvGrpSpPr>
          <p:cNvPr id="248" name="Google Shape;248;p20"/>
          <p:cNvGrpSpPr/>
          <p:nvPr/>
        </p:nvGrpSpPr>
        <p:grpSpPr>
          <a:xfrm>
            <a:off x="177298" y="853715"/>
            <a:ext cx="2981813" cy="1616522"/>
            <a:chOff x="3266713" y="261837"/>
            <a:chExt cx="1664229" cy="1664229"/>
          </a:xfrm>
        </p:grpSpPr>
        <p:sp>
          <p:nvSpPr>
            <p:cNvPr id="249" name="Google Shape;249;p20"/>
            <p:cNvSpPr/>
            <p:nvPr/>
          </p:nvSpPr>
          <p:spPr>
            <a:xfrm>
              <a:off x="3266713" y="261837"/>
              <a:ext cx="1664229" cy="1664229"/>
            </a:xfrm>
            <a:prstGeom prst="ellipse">
              <a:avLst/>
            </a:prstGeom>
            <a:gradFill>
              <a:gsLst>
                <a:gs pos="0">
                  <a:schemeClr val="accent6"/>
                </a:gs>
                <a:gs pos="72000">
                  <a:srgbClr val="A8D08C"/>
                </a:gs>
                <a:gs pos="100000">
                  <a:schemeClr val="accent6"/>
                </a:gs>
              </a:gsLst>
              <a:lin ang="540000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28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50" name="Google Shape;250;p20"/>
            <p:cNvSpPr txBox="1"/>
            <p:nvPr/>
          </p:nvSpPr>
          <p:spPr>
            <a:xfrm>
              <a:off x="3475606" y="496834"/>
              <a:ext cx="1176787" cy="1176787"/>
            </a:xfrm>
            <a:prstGeom prst="rect">
              <a:avLst/>
            </a:prstGeom>
            <a:noFill/>
            <a:ln>
              <a:noFill/>
            </a:ln>
          </p:spPr>
          <p:txBody>
            <a:bodyPr spcFirstLastPara="1" wrap="square" lIns="16500" tIns="16500" rIns="16500" bIns="16500" anchor="ctr" anchorCtr="0">
              <a:noAutofit/>
            </a:bodyPr>
            <a:lstStyle/>
            <a:p>
              <a:pPr marL="0" marR="0" lvl="0" indent="0" algn="ctr" rtl="0">
                <a:lnSpc>
                  <a:spcPct val="90000"/>
                </a:lnSpc>
                <a:spcBef>
                  <a:spcPts val="0"/>
                </a:spcBef>
                <a:spcAft>
                  <a:spcPts val="0"/>
                </a:spcAft>
                <a:buClr>
                  <a:schemeClr val="dk1"/>
                </a:buClr>
                <a:buSzPts val="2400"/>
                <a:buFont typeface="Calibri"/>
                <a:buNone/>
              </a:pPr>
              <a:r>
                <a:rPr lang="en-US" sz="2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rPr>
                <a:t>Poor resources</a:t>
              </a:r>
              <a:endParaRPr sz="2800" b="0" i="0" u="none" strike="noStrike" cap="none">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251" name="Google Shape;251;p20"/>
          <p:cNvSpPr txBox="1"/>
          <p:nvPr/>
        </p:nvSpPr>
        <p:spPr>
          <a:xfrm>
            <a:off x="3454060" y="1081976"/>
            <a:ext cx="7741919" cy="954067"/>
          </a:xfrm>
          <a:prstGeom prst="rect">
            <a:avLst/>
          </a:prstGeom>
          <a:noFill/>
          <a:ln>
            <a:noFill/>
          </a:ln>
        </p:spPr>
        <p:txBody>
          <a:bodyPr spcFirstLastPara="1" wrap="square" lIns="91425" tIns="45700" rIns="91425" bIns="45700" anchor="t" anchorCtr="0">
            <a:spAutoFit/>
          </a:bodyPr>
          <a:lstStyle/>
          <a:p>
            <a:pPr marL="285750" lvl="0" indent="-285750" algn="just">
              <a:buSzPts val="1800"/>
              <a:buFont typeface="Arial"/>
              <a:buChar char="•"/>
            </a:pP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The lack of available linguistic resources and annotated corpora </a:t>
            </a:r>
            <a:r>
              <a:rPr lang="en-US" sz="2800" dirty="0">
                <a:latin typeface="Times New Roman" panose="02020603050405020304" pitchFamily="18" charset="0"/>
                <a:cs typeface="Times New Roman" panose="02020603050405020304" pitchFamily="18" charset="0"/>
                <a:sym typeface="Times New Roman"/>
              </a:rPr>
              <a:t>significantly </a:t>
            </a:r>
            <a:r>
              <a:rPr lang="fr-MA" sz="2800" dirty="0" err="1">
                <a:latin typeface="Times New Roman" panose="02020603050405020304" pitchFamily="18" charset="0"/>
                <a:cs typeface="Times New Roman" panose="02020603050405020304" pitchFamily="18" charset="0"/>
              </a:rPr>
              <a:t>hinders</a:t>
            </a:r>
            <a:r>
              <a:rPr lang="fr-MA" sz="2800" dirty="0">
                <a:latin typeface="Times New Roman" panose="02020603050405020304" pitchFamily="18" charset="0"/>
                <a:cs typeface="Times New Roman" panose="02020603050405020304" pitchFamily="18" charset="0"/>
              </a:rPr>
              <a:t> </a:t>
            </a:r>
            <a:r>
              <a:rPr lang="fr-MA" sz="2800" dirty="0" err="1">
                <a:latin typeface="Times New Roman" panose="02020603050405020304" pitchFamily="18" charset="0"/>
                <a:cs typeface="Times New Roman" panose="02020603050405020304" pitchFamily="18" charset="0"/>
              </a:rPr>
              <a:t>progress</a:t>
            </a:r>
            <a:r>
              <a:rPr lang="en-US" sz="28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a:t>
            </a:r>
            <a:endParaRPr sz="2800" dirty="0">
              <a:latin typeface="Times New Roman" panose="02020603050405020304" pitchFamily="18" charset="0"/>
              <a:cs typeface="Times New Roman" panose="02020603050405020304" pitchFamily="18" charset="0"/>
            </a:endParaRPr>
          </a:p>
        </p:txBody>
      </p:sp>
      <p:sp>
        <p:nvSpPr>
          <p:cNvPr id="16" name="Google Shape;211;p19">
            <a:extLst>
              <a:ext uri="{FF2B5EF4-FFF2-40B4-BE49-F238E27FC236}">
                <a16:creationId xmlns:a16="http://schemas.microsoft.com/office/drawing/2014/main" id="{28191F73-20D9-4553-A3C4-4BB20802C01D}"/>
              </a:ext>
            </a:extLst>
          </p:cNvPr>
          <p:cNvSpPr/>
          <p:nvPr/>
        </p:nvSpPr>
        <p:spPr>
          <a:xfrm>
            <a:off x="206061" y="93212"/>
            <a:ext cx="3528000" cy="612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Darija’s Challenge</a:t>
            </a:r>
            <a:endParaRPr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1"/>
          <p:cNvSpPr/>
          <p:nvPr/>
        </p:nvSpPr>
        <p:spPr>
          <a:xfrm>
            <a:off x="2505743" y="795555"/>
            <a:ext cx="7740226" cy="5267670"/>
          </a:xfrm>
          <a:prstGeom prst="rect">
            <a:avLst/>
          </a:prstGeom>
          <a:solidFill>
            <a:schemeClr val="lt1"/>
          </a:solidFill>
          <a:ln w="38100" cap="flat" cmpd="sng">
            <a:solidFill>
              <a:srgbClr val="2F54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58" name="Google Shape;258;p21"/>
          <p:cNvSpPr/>
          <p:nvPr/>
        </p:nvSpPr>
        <p:spPr>
          <a:xfrm>
            <a:off x="3494930" y="4661354"/>
            <a:ext cx="1765990" cy="720000"/>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dirty="0">
                <a:solidFill>
                  <a:schemeClr val="lt1"/>
                </a:solidFill>
                <a:latin typeface="Times New Roman" panose="02020603050405020304" pitchFamily="18" charset="0"/>
                <a:cs typeface="Times New Roman" panose="02020603050405020304" pitchFamily="18" charset="0"/>
                <a:sym typeface="Arial"/>
              </a:rPr>
              <a:t>Processing of Darija</a:t>
            </a:r>
            <a:endParaRPr sz="2000" b="0" i="0" u="none" strike="noStrike" cap="none" dirty="0">
              <a:solidFill>
                <a:schemeClr val="lt1"/>
              </a:solidFill>
              <a:latin typeface="Times New Roman" panose="02020603050405020304" pitchFamily="18" charset="0"/>
              <a:cs typeface="Times New Roman" panose="02020603050405020304" pitchFamily="18" charset="0"/>
              <a:sym typeface="Arial"/>
            </a:endParaRPr>
          </a:p>
        </p:txBody>
      </p:sp>
      <p:grpSp>
        <p:nvGrpSpPr>
          <p:cNvPr id="259" name="Google Shape;259;p21"/>
          <p:cNvGrpSpPr/>
          <p:nvPr/>
        </p:nvGrpSpPr>
        <p:grpSpPr>
          <a:xfrm>
            <a:off x="1278165" y="4132963"/>
            <a:ext cx="1083937" cy="1056781"/>
            <a:chOff x="811865" y="2208504"/>
            <a:chExt cx="777155" cy="1045321"/>
          </a:xfrm>
        </p:grpSpPr>
        <p:sp>
          <p:nvSpPr>
            <p:cNvPr id="260" name="Google Shape;260;p21"/>
            <p:cNvSpPr/>
            <p:nvPr/>
          </p:nvSpPr>
          <p:spPr>
            <a:xfrm>
              <a:off x="811865" y="2949386"/>
              <a:ext cx="777155" cy="304439"/>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Darija LR</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261" name="Google Shape;261;p21" descr="Database"/>
            <p:cNvPicPr preferRelativeResize="0"/>
            <p:nvPr/>
          </p:nvPicPr>
          <p:blipFill rotWithShape="1">
            <a:blip r:embed="rId3">
              <a:alphaModFix/>
            </a:blip>
            <a:srcRect/>
            <a:stretch/>
          </p:blipFill>
          <p:spPr>
            <a:xfrm>
              <a:off x="821695" y="2208504"/>
              <a:ext cx="650509" cy="890241"/>
            </a:xfrm>
            <a:prstGeom prst="rect">
              <a:avLst/>
            </a:prstGeom>
            <a:noFill/>
            <a:ln>
              <a:noFill/>
            </a:ln>
          </p:spPr>
        </p:pic>
      </p:grpSp>
      <p:cxnSp>
        <p:nvCxnSpPr>
          <p:cNvPr id="262" name="Google Shape;262;p21"/>
          <p:cNvCxnSpPr/>
          <p:nvPr/>
        </p:nvCxnSpPr>
        <p:spPr>
          <a:xfrm>
            <a:off x="1975186" y="4651418"/>
            <a:ext cx="1534070" cy="331152"/>
          </a:xfrm>
          <a:prstGeom prst="straightConnector1">
            <a:avLst/>
          </a:prstGeom>
          <a:noFill/>
          <a:ln w="28575" cap="flat" cmpd="sng">
            <a:solidFill>
              <a:schemeClr val="accent2"/>
            </a:solidFill>
            <a:prstDash val="solid"/>
            <a:miter lim="800000"/>
            <a:headEnd type="none" w="sm" len="sm"/>
            <a:tailEnd type="none" w="sm" len="sm"/>
          </a:ln>
        </p:spPr>
      </p:cxnSp>
      <p:grpSp>
        <p:nvGrpSpPr>
          <p:cNvPr id="263" name="Google Shape;263;p21"/>
          <p:cNvGrpSpPr/>
          <p:nvPr/>
        </p:nvGrpSpPr>
        <p:grpSpPr>
          <a:xfrm>
            <a:off x="3110643" y="4211108"/>
            <a:ext cx="2593283" cy="1375950"/>
            <a:chOff x="2593901" y="433586"/>
            <a:chExt cx="2592000" cy="1606005"/>
          </a:xfrm>
        </p:grpSpPr>
        <p:sp>
          <p:nvSpPr>
            <p:cNvPr id="264" name="Google Shape;264;p21"/>
            <p:cNvSpPr/>
            <p:nvPr/>
          </p:nvSpPr>
          <p:spPr>
            <a:xfrm>
              <a:off x="2593901" y="456372"/>
              <a:ext cx="2592000" cy="1583219"/>
            </a:xfrm>
            <a:prstGeom prst="rect">
              <a:avLst/>
            </a:prstGeom>
            <a:no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65" name="Google Shape;265;p21"/>
            <p:cNvSpPr txBox="1"/>
            <p:nvPr/>
          </p:nvSpPr>
          <p:spPr>
            <a:xfrm>
              <a:off x="2820550" y="433586"/>
              <a:ext cx="2055310" cy="46695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F5496"/>
                </a:buClr>
                <a:buSzPts val="1600"/>
                <a:buFont typeface="Arial"/>
                <a:buNone/>
              </a:pPr>
              <a:r>
                <a:rPr lang="en-US" sz="2000" b="1" i="0" u="none" strike="noStrike" cap="none">
                  <a:solidFill>
                    <a:srgbClr val="2F5496"/>
                  </a:solidFill>
                  <a:latin typeface="Times New Roman" panose="02020603050405020304" pitchFamily="18" charset="0"/>
                  <a:cs typeface="Times New Roman" panose="02020603050405020304" pitchFamily="18" charset="0"/>
                  <a:sym typeface="Arial"/>
                </a:rPr>
                <a:t>PROCESSING</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grpSp>
        <p:nvGrpSpPr>
          <p:cNvPr id="266" name="Google Shape;266;p21"/>
          <p:cNvGrpSpPr/>
          <p:nvPr/>
        </p:nvGrpSpPr>
        <p:grpSpPr>
          <a:xfrm>
            <a:off x="2876033" y="1489737"/>
            <a:ext cx="3787589" cy="2169973"/>
            <a:chOff x="2593901" y="420882"/>
            <a:chExt cx="2592000" cy="1618709"/>
          </a:xfrm>
        </p:grpSpPr>
        <p:sp>
          <p:nvSpPr>
            <p:cNvPr id="267" name="Google Shape;267;p21"/>
            <p:cNvSpPr/>
            <p:nvPr/>
          </p:nvSpPr>
          <p:spPr>
            <a:xfrm>
              <a:off x="2593901" y="456372"/>
              <a:ext cx="2592000" cy="1583219"/>
            </a:xfrm>
            <a:prstGeom prst="rect">
              <a:avLst/>
            </a:prstGeom>
            <a:noFill/>
            <a:ln w="28575"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68" name="Google Shape;268;p21"/>
            <p:cNvSpPr txBox="1"/>
            <p:nvPr/>
          </p:nvSpPr>
          <p:spPr>
            <a:xfrm>
              <a:off x="2877592" y="420882"/>
              <a:ext cx="2055310" cy="29843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F5496"/>
                </a:buClr>
                <a:buSzPts val="1600"/>
                <a:buFont typeface="Arial"/>
                <a:buNone/>
              </a:pPr>
              <a:r>
                <a:rPr lang="en-US" sz="2000" b="1" i="0" u="none" strike="noStrike" cap="none">
                  <a:solidFill>
                    <a:srgbClr val="2F5496"/>
                  </a:solidFill>
                  <a:latin typeface="Times New Roman" panose="02020603050405020304" pitchFamily="18" charset="0"/>
                  <a:cs typeface="Times New Roman" panose="02020603050405020304" pitchFamily="18" charset="0"/>
                  <a:sym typeface="Arial"/>
                </a:rPr>
                <a:t>PREPROCESSING</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269" name="Google Shape;269;p21"/>
          <p:cNvSpPr/>
          <p:nvPr/>
        </p:nvSpPr>
        <p:spPr>
          <a:xfrm>
            <a:off x="3167592" y="1856922"/>
            <a:ext cx="3289365" cy="327655"/>
          </a:xfrm>
          <a:prstGeom prst="roundRect">
            <a:avLst>
              <a:gd name="adj" fmla="val 16667"/>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Script mixing normalization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70" name="Google Shape;270;p21"/>
          <p:cNvSpPr/>
          <p:nvPr/>
        </p:nvSpPr>
        <p:spPr>
          <a:xfrm>
            <a:off x="3143569" y="2287334"/>
            <a:ext cx="3337410" cy="327655"/>
          </a:xfrm>
          <a:prstGeom prst="roundRect">
            <a:avLst>
              <a:gd name="adj" fmla="val 16667"/>
            </a:avLst>
          </a:prstGeom>
          <a:solidFill>
            <a:schemeClr val="lt1"/>
          </a:solidFill>
          <a:ln w="381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Processing Elongation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71" name="Google Shape;271;p21"/>
          <p:cNvSpPr/>
          <p:nvPr/>
        </p:nvSpPr>
        <p:spPr>
          <a:xfrm>
            <a:off x="3143569" y="2755561"/>
            <a:ext cx="3337409" cy="327655"/>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Automatic Tagging</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72" name="Google Shape;272;p21"/>
          <p:cNvSpPr/>
          <p:nvPr/>
        </p:nvSpPr>
        <p:spPr>
          <a:xfrm>
            <a:off x="3637092" y="400308"/>
            <a:ext cx="2092177" cy="387636"/>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Input: Text</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273" name="Google Shape;273;p21"/>
          <p:cNvSpPr/>
          <p:nvPr/>
        </p:nvSpPr>
        <p:spPr>
          <a:xfrm rot="5400000">
            <a:off x="4240377" y="829703"/>
            <a:ext cx="709109"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74" name="Google Shape;274;p21"/>
          <p:cNvSpPr/>
          <p:nvPr/>
        </p:nvSpPr>
        <p:spPr>
          <a:xfrm>
            <a:off x="4736176" y="828702"/>
            <a:ext cx="1774118"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Tokenization</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75" name="Google Shape;275;p21"/>
          <p:cNvSpPr/>
          <p:nvPr/>
        </p:nvSpPr>
        <p:spPr>
          <a:xfrm>
            <a:off x="7624635" y="6367599"/>
            <a:ext cx="2092177" cy="387636"/>
          </a:xfrm>
          <a:prstGeom prst="rect">
            <a:avLst/>
          </a:prstGeom>
          <a:solidFill>
            <a:schemeClr val="lt1"/>
          </a:solidFill>
          <a:ln w="381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2000" b="0" i="0" u="none" strike="noStrike" cap="none" dirty="0">
                <a:solidFill>
                  <a:schemeClr val="dk1"/>
                </a:solidFill>
                <a:latin typeface="Times New Roman" panose="02020603050405020304" pitchFamily="18" charset="0"/>
                <a:cs typeface="Times New Roman" panose="02020603050405020304" pitchFamily="18" charset="0"/>
                <a:sym typeface="Arial"/>
              </a:rPr>
              <a:t>Output: Results</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276" name="Google Shape;276;p21"/>
          <p:cNvSpPr/>
          <p:nvPr/>
        </p:nvSpPr>
        <p:spPr>
          <a:xfrm>
            <a:off x="7385463" y="4672758"/>
            <a:ext cx="2431814" cy="701196"/>
          </a:xfrm>
          <a:prstGeom prst="ellipse">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Orthographic Variation</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cxnSp>
        <p:nvCxnSpPr>
          <p:cNvPr id="277" name="Google Shape;277;p21"/>
          <p:cNvCxnSpPr>
            <a:stCxn id="278" idx="2"/>
            <a:endCxn id="276" idx="0"/>
          </p:cNvCxnSpPr>
          <p:nvPr/>
        </p:nvCxnSpPr>
        <p:spPr>
          <a:xfrm>
            <a:off x="8600359" y="4005975"/>
            <a:ext cx="900" cy="666900"/>
          </a:xfrm>
          <a:prstGeom prst="straightConnector1">
            <a:avLst/>
          </a:prstGeom>
          <a:noFill/>
          <a:ln w="38100" cap="flat" cmpd="sng">
            <a:solidFill>
              <a:srgbClr val="FF0000"/>
            </a:solidFill>
            <a:prstDash val="solid"/>
            <a:miter lim="800000"/>
            <a:headEnd type="none" w="sm" len="sm"/>
            <a:tailEnd type="triangle" w="med" len="med"/>
          </a:ln>
        </p:spPr>
      </p:cxnSp>
      <p:sp>
        <p:nvSpPr>
          <p:cNvPr id="279" name="Google Shape;279;p21"/>
          <p:cNvSpPr txBox="1"/>
          <p:nvPr/>
        </p:nvSpPr>
        <p:spPr>
          <a:xfrm>
            <a:off x="8599063" y="3977070"/>
            <a:ext cx="1519884"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600"/>
              <a:buFont typeface="Arial"/>
              <a:buNone/>
            </a:pPr>
            <a:r>
              <a:rPr lang="en-US" sz="2000" b="1" i="0" u="none" strike="noStrike" cap="none" dirty="0">
                <a:solidFill>
                  <a:srgbClr val="FF0000"/>
                </a:solidFill>
                <a:latin typeface="Times New Roman" panose="02020603050405020304" pitchFamily="18" charset="0"/>
                <a:cs typeface="Times New Roman" panose="02020603050405020304" pitchFamily="18" charset="0"/>
                <a:sym typeface="Arial"/>
              </a:rPr>
              <a:t>Not Found</a:t>
            </a:r>
            <a:endParaRPr sz="2000" b="1" i="0" u="none" strike="noStrike" cap="none" dirty="0">
              <a:solidFill>
                <a:srgbClr val="FF0000"/>
              </a:solidFill>
              <a:latin typeface="Times New Roman" panose="02020603050405020304" pitchFamily="18" charset="0"/>
              <a:cs typeface="Times New Roman" panose="02020603050405020304" pitchFamily="18" charset="0"/>
              <a:sym typeface="Arial"/>
            </a:endParaRPr>
          </a:p>
        </p:txBody>
      </p:sp>
      <p:sp>
        <p:nvSpPr>
          <p:cNvPr id="278" name="Google Shape;278;p21"/>
          <p:cNvSpPr/>
          <p:nvPr/>
        </p:nvSpPr>
        <p:spPr>
          <a:xfrm>
            <a:off x="7840417" y="3285975"/>
            <a:ext cx="1519884" cy="720000"/>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Code mixing</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cxnSp>
        <p:nvCxnSpPr>
          <p:cNvPr id="280" name="Google Shape;280;p21"/>
          <p:cNvCxnSpPr>
            <a:endCxn id="278" idx="3"/>
          </p:cNvCxnSpPr>
          <p:nvPr/>
        </p:nvCxnSpPr>
        <p:spPr>
          <a:xfrm flipH="1">
            <a:off x="9360301" y="3296475"/>
            <a:ext cx="1546200" cy="349500"/>
          </a:xfrm>
          <a:prstGeom prst="straightConnector1">
            <a:avLst/>
          </a:prstGeom>
          <a:noFill/>
          <a:ln w="28575" cap="flat" cmpd="sng">
            <a:solidFill>
              <a:schemeClr val="accent2"/>
            </a:solidFill>
            <a:prstDash val="solid"/>
            <a:miter lim="800000"/>
            <a:headEnd type="none" w="sm" len="sm"/>
            <a:tailEnd type="none" w="sm" len="sm"/>
          </a:ln>
        </p:spPr>
      </p:cxnSp>
      <p:grpSp>
        <p:nvGrpSpPr>
          <p:cNvPr id="281" name="Google Shape;281;p21"/>
          <p:cNvGrpSpPr/>
          <p:nvPr/>
        </p:nvGrpSpPr>
        <p:grpSpPr>
          <a:xfrm>
            <a:off x="10333094" y="2797243"/>
            <a:ext cx="1980937" cy="1024796"/>
            <a:chOff x="9456707" y="1657891"/>
            <a:chExt cx="1928709" cy="1024796"/>
          </a:xfrm>
        </p:grpSpPr>
        <p:pic>
          <p:nvPicPr>
            <p:cNvPr id="282" name="Google Shape;282;p21" descr="Database"/>
            <p:cNvPicPr preferRelativeResize="0"/>
            <p:nvPr/>
          </p:nvPicPr>
          <p:blipFill rotWithShape="1">
            <a:blip r:embed="rId4">
              <a:alphaModFix/>
            </a:blip>
            <a:srcRect/>
            <a:stretch/>
          </p:blipFill>
          <p:spPr>
            <a:xfrm>
              <a:off x="9746329" y="1657891"/>
              <a:ext cx="850552" cy="827999"/>
            </a:xfrm>
            <a:prstGeom prst="rect">
              <a:avLst/>
            </a:prstGeom>
            <a:noFill/>
            <a:ln>
              <a:noFill/>
            </a:ln>
          </p:spPr>
        </p:pic>
        <p:sp>
          <p:nvSpPr>
            <p:cNvPr id="283" name="Google Shape;283;p21"/>
            <p:cNvSpPr/>
            <p:nvPr/>
          </p:nvSpPr>
          <p:spPr>
            <a:xfrm>
              <a:off x="9456707" y="2343703"/>
              <a:ext cx="1928709" cy="3389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MSA / Darija  LR</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grpSp>
      <p:sp>
        <p:nvSpPr>
          <p:cNvPr id="284" name="Google Shape;284;p21"/>
          <p:cNvSpPr/>
          <p:nvPr/>
        </p:nvSpPr>
        <p:spPr>
          <a:xfrm>
            <a:off x="7175473" y="2982084"/>
            <a:ext cx="2883558" cy="2548651"/>
          </a:xfrm>
          <a:prstGeom prst="rect">
            <a:avLst/>
          </a:pr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85" name="Google Shape;285;p21"/>
          <p:cNvSpPr txBox="1"/>
          <p:nvPr/>
        </p:nvSpPr>
        <p:spPr>
          <a:xfrm>
            <a:off x="7172873" y="2961874"/>
            <a:ext cx="2643394"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2F5496"/>
              </a:buClr>
              <a:buSzPts val="1600"/>
              <a:buFont typeface="Arial"/>
              <a:buNone/>
            </a:pPr>
            <a:r>
              <a:rPr lang="en-US" sz="2000" b="1" i="0" u="none" strike="noStrike" cap="none" dirty="0">
                <a:solidFill>
                  <a:srgbClr val="2F5496"/>
                </a:solidFill>
                <a:latin typeface="Times New Roman" panose="02020603050405020304" pitchFamily="18" charset="0"/>
                <a:cs typeface="Times New Roman" panose="02020603050405020304" pitchFamily="18" charset="0"/>
                <a:sym typeface="Arial"/>
              </a:rPr>
              <a:t>POSTPROCESSING</a:t>
            </a:r>
            <a:endParaRPr sz="2000" b="0" i="0" u="none" strike="noStrike" cap="none" dirty="0">
              <a:solidFill>
                <a:schemeClr val="dk1"/>
              </a:solidFill>
              <a:latin typeface="Times New Roman" panose="02020603050405020304" pitchFamily="18" charset="0"/>
              <a:cs typeface="Times New Roman" panose="02020603050405020304" pitchFamily="18" charset="0"/>
              <a:sym typeface="Arial"/>
            </a:endParaRPr>
          </a:p>
        </p:txBody>
      </p:sp>
      <p:sp>
        <p:nvSpPr>
          <p:cNvPr id="286" name="Google Shape;286;p21"/>
          <p:cNvSpPr/>
          <p:nvPr/>
        </p:nvSpPr>
        <p:spPr>
          <a:xfrm>
            <a:off x="7172873" y="2979379"/>
            <a:ext cx="2879662" cy="1342080"/>
          </a:xfrm>
          <a:prstGeom prst="rect">
            <a:avLst/>
          </a:prstGeom>
          <a:noFill/>
          <a:ln w="1905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87" name="Google Shape;287;p21"/>
          <p:cNvSpPr/>
          <p:nvPr/>
        </p:nvSpPr>
        <p:spPr>
          <a:xfrm rot="5400000">
            <a:off x="8245926" y="5598730"/>
            <a:ext cx="804622" cy="656868"/>
          </a:xfrm>
          <a:prstGeom prst="rightArrow">
            <a:avLst>
              <a:gd name="adj1" fmla="val 50000"/>
              <a:gd name="adj2" fmla="val 50000"/>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88" name="Google Shape;288;p21"/>
          <p:cNvSpPr txBox="1"/>
          <p:nvPr/>
        </p:nvSpPr>
        <p:spPr>
          <a:xfrm>
            <a:off x="5703926" y="5192070"/>
            <a:ext cx="1197484" cy="70784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FF0000"/>
              </a:buClr>
              <a:buSzPts val="1600"/>
              <a:buFont typeface="Arial"/>
              <a:buNone/>
            </a:pPr>
            <a:r>
              <a:rPr lang="en-US" sz="2000" b="1" i="0" u="none" strike="noStrike" cap="none">
                <a:solidFill>
                  <a:srgbClr val="FF0000"/>
                </a:solidFill>
                <a:latin typeface="Times New Roman" panose="02020603050405020304" pitchFamily="18" charset="0"/>
                <a:cs typeface="Times New Roman" panose="02020603050405020304" pitchFamily="18" charset="0"/>
                <a:sym typeface="Arial"/>
              </a:rPr>
              <a:t>Not Found</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sp>
        <p:nvSpPr>
          <p:cNvPr id="289" name="Google Shape;289;p21"/>
          <p:cNvSpPr/>
          <p:nvPr/>
        </p:nvSpPr>
        <p:spPr>
          <a:xfrm>
            <a:off x="5717487" y="4844113"/>
            <a:ext cx="1436129" cy="482324"/>
          </a:xfrm>
          <a:prstGeom prst="rightArrow">
            <a:avLst>
              <a:gd name="adj1" fmla="val 50000"/>
              <a:gd name="adj2" fmla="val 50000"/>
            </a:avLst>
          </a:prstGeom>
          <a:solidFill>
            <a:srgbClr val="FF000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8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90" name="Google Shape;290;p21"/>
          <p:cNvSpPr/>
          <p:nvPr/>
        </p:nvSpPr>
        <p:spPr>
          <a:xfrm rot="5400000">
            <a:off x="4143409" y="3617103"/>
            <a:ext cx="567096"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grpSp>
        <p:nvGrpSpPr>
          <p:cNvPr id="291" name="Google Shape;291;p21"/>
          <p:cNvGrpSpPr/>
          <p:nvPr/>
        </p:nvGrpSpPr>
        <p:grpSpPr>
          <a:xfrm>
            <a:off x="1304273" y="2513419"/>
            <a:ext cx="1423028" cy="1184106"/>
            <a:chOff x="947268" y="2171870"/>
            <a:chExt cx="1020275" cy="1171266"/>
          </a:xfrm>
        </p:grpSpPr>
        <p:sp>
          <p:nvSpPr>
            <p:cNvPr id="292" name="Google Shape;292;p21"/>
            <p:cNvSpPr/>
            <p:nvPr/>
          </p:nvSpPr>
          <p:spPr>
            <a:xfrm>
              <a:off x="947268" y="2959458"/>
              <a:ext cx="1020275" cy="38367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600"/>
                <a:buFont typeface="Arial"/>
                <a:buNone/>
              </a:pPr>
              <a:r>
                <a:rPr lang="en-US" sz="2000" b="0" i="0" u="none" strike="noStrike" cap="none">
                  <a:solidFill>
                    <a:schemeClr val="dk1"/>
                  </a:solidFill>
                  <a:latin typeface="Times New Roman" panose="02020603050405020304" pitchFamily="18" charset="0"/>
                  <a:cs typeface="Times New Roman" panose="02020603050405020304" pitchFamily="18" charset="0"/>
                  <a:sym typeface="Arial"/>
                </a:rPr>
                <a:t>MWs LR</a:t>
              </a:r>
              <a:endParaRPr sz="2000" b="0" i="0" u="none" strike="noStrike" cap="none">
                <a:solidFill>
                  <a:schemeClr val="dk1"/>
                </a:solidFill>
                <a:latin typeface="Times New Roman" panose="02020603050405020304" pitchFamily="18" charset="0"/>
                <a:cs typeface="Times New Roman" panose="02020603050405020304" pitchFamily="18" charset="0"/>
                <a:sym typeface="Arial"/>
              </a:endParaRPr>
            </a:p>
          </p:txBody>
        </p:sp>
        <p:pic>
          <p:nvPicPr>
            <p:cNvPr id="293" name="Google Shape;293;p21" descr="Database"/>
            <p:cNvPicPr preferRelativeResize="0"/>
            <p:nvPr/>
          </p:nvPicPr>
          <p:blipFill rotWithShape="1">
            <a:blip r:embed="rId3">
              <a:alphaModFix/>
            </a:blip>
            <a:srcRect/>
            <a:stretch/>
          </p:blipFill>
          <p:spPr>
            <a:xfrm>
              <a:off x="969686" y="2171870"/>
              <a:ext cx="650509" cy="890241"/>
            </a:xfrm>
            <a:prstGeom prst="rect">
              <a:avLst/>
            </a:prstGeom>
            <a:noFill/>
            <a:ln>
              <a:noFill/>
            </a:ln>
          </p:spPr>
        </p:pic>
      </p:grpSp>
      <p:cxnSp>
        <p:nvCxnSpPr>
          <p:cNvPr id="294" name="Google Shape;294;p21"/>
          <p:cNvCxnSpPr>
            <a:endCxn id="295" idx="1"/>
          </p:cNvCxnSpPr>
          <p:nvPr/>
        </p:nvCxnSpPr>
        <p:spPr>
          <a:xfrm>
            <a:off x="1987092" y="3016873"/>
            <a:ext cx="1180500" cy="339300"/>
          </a:xfrm>
          <a:prstGeom prst="straightConnector1">
            <a:avLst/>
          </a:prstGeom>
          <a:noFill/>
          <a:ln w="28575" cap="flat" cmpd="sng">
            <a:solidFill>
              <a:schemeClr val="accent2"/>
            </a:solidFill>
            <a:prstDash val="solid"/>
            <a:miter lim="800000"/>
            <a:headEnd type="none" w="sm" len="sm"/>
            <a:tailEnd type="none" w="sm" len="sm"/>
          </a:ln>
        </p:spPr>
      </p:cxnSp>
      <p:sp>
        <p:nvSpPr>
          <p:cNvPr id="295" name="Google Shape;295;p21"/>
          <p:cNvSpPr/>
          <p:nvPr/>
        </p:nvSpPr>
        <p:spPr>
          <a:xfrm>
            <a:off x="3167592" y="3192345"/>
            <a:ext cx="3289365" cy="327655"/>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Detection of Multi Words</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96" name="Google Shape;296;p21"/>
          <p:cNvSpPr/>
          <p:nvPr/>
        </p:nvSpPr>
        <p:spPr>
          <a:xfrm rot="5400000">
            <a:off x="4958703" y="4593032"/>
            <a:ext cx="1285239" cy="3244694"/>
          </a:xfrm>
          <a:prstGeom prst="bentUpArrow">
            <a:avLst>
              <a:gd name="adj1" fmla="val 25000"/>
              <a:gd name="adj2" fmla="val 25000"/>
              <a:gd name="adj3" fmla="val 25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297" name="Google Shape;297;p21"/>
          <p:cNvSpPr/>
          <p:nvPr/>
        </p:nvSpPr>
        <p:spPr>
          <a:xfrm>
            <a:off x="3167592" y="1856266"/>
            <a:ext cx="3289365" cy="327655"/>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Script mixing normalization</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98" name="Google Shape;298;p21"/>
          <p:cNvSpPr/>
          <p:nvPr/>
        </p:nvSpPr>
        <p:spPr>
          <a:xfrm>
            <a:off x="3143569" y="2286678"/>
            <a:ext cx="3337410" cy="327655"/>
          </a:xfrm>
          <a:prstGeom prst="roundRect">
            <a:avLst>
              <a:gd name="adj" fmla="val 16667"/>
            </a:avLst>
          </a:prstGeom>
          <a:solidFill>
            <a:schemeClr val="accent6"/>
          </a:solidFill>
          <a:ln w="12700" cap="flat" cmpd="sng">
            <a:solidFill>
              <a:srgbClr val="517E3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600"/>
              <a:buFont typeface="Arial"/>
              <a:buNone/>
            </a:pPr>
            <a:r>
              <a:rPr lang="en-US" sz="2000" b="0" i="0" u="none" strike="noStrike" cap="none">
                <a:solidFill>
                  <a:schemeClr val="lt1"/>
                </a:solidFill>
                <a:latin typeface="Times New Roman" panose="02020603050405020304" pitchFamily="18" charset="0"/>
                <a:cs typeface="Times New Roman" panose="02020603050405020304" pitchFamily="18" charset="0"/>
                <a:sym typeface="Arial"/>
              </a:rPr>
              <a:t>Processing Elongation</a:t>
            </a: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299" name="Google Shape;299;p21"/>
          <p:cNvSpPr/>
          <p:nvPr/>
        </p:nvSpPr>
        <p:spPr>
          <a:xfrm rot="5400000">
            <a:off x="4240376" y="829743"/>
            <a:ext cx="709109"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300" name="Google Shape;300;p21"/>
          <p:cNvSpPr/>
          <p:nvPr/>
        </p:nvSpPr>
        <p:spPr>
          <a:xfrm rot="5400000">
            <a:off x="4143408" y="3617143"/>
            <a:ext cx="567096" cy="656868"/>
          </a:xfrm>
          <a:prstGeom prst="rightArrow">
            <a:avLst>
              <a:gd name="adj1" fmla="val 50000"/>
              <a:gd name="adj2" fmla="val 50000"/>
            </a:avLst>
          </a:prstGeom>
          <a:solidFill>
            <a:schemeClr val="accent1"/>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301" name="Google Shape;301;p21"/>
          <p:cNvSpPr/>
          <p:nvPr/>
        </p:nvSpPr>
        <p:spPr>
          <a:xfrm rot="5400000">
            <a:off x="4958703" y="4593033"/>
            <a:ext cx="1285239" cy="3244694"/>
          </a:xfrm>
          <a:prstGeom prst="bentUpArrow">
            <a:avLst>
              <a:gd name="adj1" fmla="val 25000"/>
              <a:gd name="adj2" fmla="val 25000"/>
              <a:gd name="adj3" fmla="val 25000"/>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2000" b="0" i="0" u="none" strike="noStrike" cap="none">
              <a:solidFill>
                <a:schemeClr val="lt1"/>
              </a:solidFill>
              <a:latin typeface="Times New Roman" panose="02020603050405020304" pitchFamily="18" charset="0"/>
              <a:ea typeface="Calibri"/>
              <a:cs typeface="Times New Roman" panose="02020603050405020304" pitchFamily="18" charset="0"/>
              <a:sym typeface="Calibri"/>
            </a:endParaRPr>
          </a:p>
        </p:txBody>
      </p:sp>
      <p:sp>
        <p:nvSpPr>
          <p:cNvPr id="302" name="Google Shape;302;p21"/>
          <p:cNvSpPr/>
          <p:nvPr/>
        </p:nvSpPr>
        <p:spPr>
          <a:xfrm rot="5400000">
            <a:off x="4240376" y="829744"/>
            <a:ext cx="709109" cy="656868"/>
          </a:xfrm>
          <a:prstGeom prst="rightArrow">
            <a:avLst>
              <a:gd name="adj1" fmla="val 50000"/>
              <a:gd name="adj2" fmla="val 50000"/>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303" name="Google Shape;303;p21"/>
          <p:cNvSpPr/>
          <p:nvPr/>
        </p:nvSpPr>
        <p:spPr>
          <a:xfrm rot="5400000">
            <a:off x="4143408" y="3617144"/>
            <a:ext cx="567096" cy="656868"/>
          </a:xfrm>
          <a:prstGeom prst="rightArrow">
            <a:avLst>
              <a:gd name="adj1" fmla="val 50000"/>
              <a:gd name="adj2" fmla="val 50000"/>
            </a:avLst>
          </a:prstGeom>
          <a:solidFill>
            <a:schemeClr val="accent3"/>
          </a:solidFill>
          <a:ln w="12700" cap="flat" cmpd="sng">
            <a:solidFill>
              <a:srgbClr val="78787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chemeClr val="dk1"/>
              </a:buClr>
              <a:buSzPts val="1600"/>
              <a:buFont typeface="Calibri"/>
              <a:buNone/>
            </a:pPr>
            <a:endParaRPr sz="2000" b="0" i="0" u="none" strike="noStrike" cap="none">
              <a:solidFill>
                <a:schemeClr val="lt1"/>
              </a:solidFill>
              <a:latin typeface="Times New Roman" panose="02020603050405020304" pitchFamily="18" charset="0"/>
              <a:cs typeface="Times New Roman" panose="02020603050405020304" pitchFamily="18" charset="0"/>
              <a:sym typeface="Arial"/>
            </a:endParaRPr>
          </a:p>
        </p:txBody>
      </p:sp>
      <p:sp>
        <p:nvSpPr>
          <p:cNvPr id="304" name="Google Shape;304;p21"/>
          <p:cNvSpPr txBox="1"/>
          <p:nvPr/>
        </p:nvSpPr>
        <p:spPr>
          <a:xfrm>
            <a:off x="4904820" y="6034540"/>
            <a:ext cx="1197484"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48135"/>
              </a:buClr>
              <a:buSzPts val="1600"/>
              <a:buFont typeface="Arial"/>
              <a:buNone/>
            </a:pPr>
            <a:r>
              <a:rPr lang="en-US" sz="2000" b="1" i="0" u="none" strike="noStrike" cap="none">
                <a:solidFill>
                  <a:srgbClr val="548135"/>
                </a:solidFill>
                <a:latin typeface="Times New Roman" panose="02020603050405020304" pitchFamily="18" charset="0"/>
                <a:cs typeface="Times New Roman" panose="02020603050405020304" pitchFamily="18" charset="0"/>
                <a:sym typeface="Arial"/>
              </a:rPr>
              <a:t>Found</a:t>
            </a:r>
            <a:endParaRPr sz="2000" b="0" i="0" u="none" strike="noStrike" cap="none">
              <a:solidFill>
                <a:srgbClr val="548135"/>
              </a:solidFill>
              <a:latin typeface="Times New Roman" panose="02020603050405020304" pitchFamily="18" charset="0"/>
              <a:cs typeface="Times New Roman" panose="02020603050405020304" pitchFamily="18" charset="0"/>
              <a:sym typeface="Arial"/>
            </a:endParaRPr>
          </a:p>
        </p:txBody>
      </p:sp>
      <p:sp>
        <p:nvSpPr>
          <p:cNvPr id="305" name="Google Shape;305;p21"/>
          <p:cNvSpPr txBox="1"/>
          <p:nvPr/>
        </p:nvSpPr>
        <p:spPr>
          <a:xfrm>
            <a:off x="8919110" y="5579245"/>
            <a:ext cx="1197484"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548135"/>
              </a:buClr>
              <a:buSzPts val="1600"/>
              <a:buFont typeface="Arial"/>
              <a:buNone/>
            </a:pPr>
            <a:r>
              <a:rPr lang="en-US" sz="2000" b="1" i="0" u="none" strike="noStrike" cap="none">
                <a:solidFill>
                  <a:srgbClr val="548135"/>
                </a:solidFill>
                <a:latin typeface="Times New Roman" panose="02020603050405020304" pitchFamily="18" charset="0"/>
                <a:cs typeface="Times New Roman" panose="02020603050405020304" pitchFamily="18" charset="0"/>
                <a:sym typeface="Arial"/>
              </a:rPr>
              <a:t>Found</a:t>
            </a:r>
            <a:endParaRPr sz="2000" b="0" i="0" u="none" strike="noStrike" cap="none">
              <a:solidFill>
                <a:srgbClr val="548135"/>
              </a:solidFill>
              <a:latin typeface="Times New Roman" panose="02020603050405020304" pitchFamily="18" charset="0"/>
              <a:cs typeface="Times New Roman" panose="02020603050405020304" pitchFamily="18" charset="0"/>
              <a:sym typeface="Arial"/>
            </a:endParaRPr>
          </a:p>
        </p:txBody>
      </p:sp>
      <p:sp>
        <p:nvSpPr>
          <p:cNvPr id="306" name="Google Shape;306;p21"/>
          <p:cNvSpPr/>
          <p:nvPr/>
        </p:nvSpPr>
        <p:spPr>
          <a:xfrm>
            <a:off x="160342" y="116072"/>
            <a:ext cx="2983227" cy="540000"/>
          </a:xfrm>
          <a:prstGeom prst="roundRect">
            <a:avLst>
              <a:gd name="adj" fmla="val 16667"/>
            </a:avLst>
          </a:prstGeom>
          <a:solidFill>
            <a:schemeClr val="lt1"/>
          </a:solidFill>
          <a:ln w="2857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32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DiMorph</a:t>
            </a:r>
            <a:endParaRPr sz="3200" b="1"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
        <p:nvSpPr>
          <p:cNvPr id="307" name="Google Shape;307;p21"/>
          <p:cNvSpPr/>
          <p:nvPr/>
        </p:nvSpPr>
        <p:spPr>
          <a:xfrm>
            <a:off x="11456795" y="6320579"/>
            <a:ext cx="615696" cy="409107"/>
          </a:xfrm>
          <a:prstGeom prst="roundRect">
            <a:avLst>
              <a:gd name="adj" fmla="val 16667"/>
            </a:avLst>
          </a:prstGeom>
          <a:gradFill>
            <a:gsLst>
              <a:gs pos="0">
                <a:srgbClr val="B4D4A5"/>
              </a:gs>
              <a:gs pos="50000">
                <a:srgbClr val="A8CD97"/>
              </a:gs>
              <a:gs pos="100000">
                <a:srgbClr val="9BC985"/>
              </a:gs>
            </a:gsLst>
            <a:lin ang="5400000" scaled="0"/>
          </a:gradFill>
          <a:ln w="9525"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r>
              <a:rPr lang="en-US"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9</a:t>
            </a:r>
            <a:endParaRPr sz="2000" b="0" i="0" u="none" strike="noStrike" cap="none">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5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7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8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8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9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9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9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9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9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9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0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0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0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30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0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258" grpId="0" animBg="1"/>
      <p:bldP spid="269" grpId="0" animBg="1"/>
      <p:bldP spid="270" grpId="0" animBg="1"/>
      <p:bldP spid="271" grpId="0" animBg="1"/>
      <p:bldP spid="272" grpId="0" animBg="1"/>
      <p:bldP spid="273" grpId="0" animBg="1"/>
      <p:bldP spid="274" grpId="0"/>
      <p:bldP spid="275" grpId="0" animBg="1"/>
      <p:bldP spid="276" grpId="0" animBg="1"/>
      <p:bldP spid="279" grpId="0"/>
      <p:bldP spid="278" grpId="0" animBg="1"/>
      <p:bldP spid="284" grpId="0" animBg="1"/>
      <p:bldP spid="285" grpId="0"/>
      <p:bldP spid="286" grpId="0" animBg="1"/>
      <p:bldP spid="287" grpId="0" animBg="1"/>
      <p:bldP spid="288" grpId="0"/>
      <p:bldP spid="289" grpId="0" animBg="1"/>
      <p:bldP spid="290" grpId="0" animBg="1"/>
      <p:bldP spid="295" grpId="0" animBg="1"/>
      <p:bldP spid="296" grpId="0" animBg="1"/>
      <p:bldP spid="297" grpId="0" animBg="1"/>
      <p:bldP spid="298" grpId="0" animBg="1"/>
      <p:bldP spid="299" grpId="0" animBg="1"/>
      <p:bldP spid="300" grpId="0" animBg="1"/>
      <p:bldP spid="301" grpId="0" animBg="1"/>
      <p:bldP spid="302" grpId="0" animBg="1"/>
      <p:bldP spid="303" grpId="0" animBg="1"/>
      <p:bldP spid="304" grpId="0"/>
      <p:bldP spid="305" grpId="0"/>
      <p:bldP spid="307"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TotalTime>
  <Words>3022</Words>
  <Application>Microsoft Office PowerPoint</Application>
  <PresentationFormat>Widescreen</PresentationFormat>
  <Paragraphs>388</Paragraphs>
  <Slides>23</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Poppins SemiBold</vt:lpstr>
      <vt:lpstr>Calibri</vt:lpstr>
      <vt:lpstr>Arial</vt:lpstr>
      <vt:lpstr>Times New Roman</vt:lpstr>
      <vt:lpstr>Avenir</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HP</cp:lastModifiedBy>
  <cp:revision>88</cp:revision>
  <dcterms:modified xsi:type="dcterms:W3CDTF">2025-04-23T16:28:09Z</dcterms:modified>
</cp:coreProperties>
</file>