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6"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6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15C42C-B00E-40A2-99F1-D0E8A0000BB7}" type="datetimeFigureOut">
              <a:rPr lang="en-US" smtClean="0"/>
              <a:t>7/26/2015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9C157-90FA-46AC-9824-5E021CF627E5}" type="slidenum">
              <a:rPr lang="en-US" smtClean="0"/>
              <a:t>‹#›</a:t>
            </a:fld>
            <a:endParaRPr lang="en-US"/>
          </a:p>
        </p:txBody>
      </p:sp>
    </p:spTree>
    <p:extLst>
      <p:ext uri="{BB962C8B-B14F-4D97-AF65-F5344CB8AC3E}">
        <p14:creationId xmlns:p14="http://schemas.microsoft.com/office/powerpoint/2010/main" val="390637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15C42C-B00E-40A2-99F1-D0E8A0000BB7}" type="datetimeFigureOut">
              <a:rPr lang="en-US" smtClean="0"/>
              <a:t>7/26/2015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9C157-90FA-46AC-9824-5E021CF627E5}" type="slidenum">
              <a:rPr lang="en-US" smtClean="0"/>
              <a:t>‹#›</a:t>
            </a:fld>
            <a:endParaRPr lang="en-US"/>
          </a:p>
        </p:txBody>
      </p:sp>
    </p:spTree>
    <p:extLst>
      <p:ext uri="{BB962C8B-B14F-4D97-AF65-F5344CB8AC3E}">
        <p14:creationId xmlns:p14="http://schemas.microsoft.com/office/powerpoint/2010/main" val="4117993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15C42C-B00E-40A2-99F1-D0E8A0000BB7}" type="datetimeFigureOut">
              <a:rPr lang="en-US" smtClean="0"/>
              <a:t>7/26/2015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9C157-90FA-46AC-9824-5E021CF627E5}" type="slidenum">
              <a:rPr lang="en-US" smtClean="0"/>
              <a:t>‹#›</a:t>
            </a:fld>
            <a:endParaRPr lang="en-US"/>
          </a:p>
        </p:txBody>
      </p:sp>
    </p:spTree>
    <p:extLst>
      <p:ext uri="{BB962C8B-B14F-4D97-AF65-F5344CB8AC3E}">
        <p14:creationId xmlns:p14="http://schemas.microsoft.com/office/powerpoint/2010/main" val="3140389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15C42C-B00E-40A2-99F1-D0E8A0000BB7}" type="datetimeFigureOut">
              <a:rPr lang="en-US" smtClean="0"/>
              <a:t>7/26/2015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9C157-90FA-46AC-9824-5E021CF627E5}" type="slidenum">
              <a:rPr lang="en-US" smtClean="0"/>
              <a:t>‹#›</a:t>
            </a:fld>
            <a:endParaRPr lang="en-US"/>
          </a:p>
        </p:txBody>
      </p:sp>
    </p:spTree>
    <p:extLst>
      <p:ext uri="{BB962C8B-B14F-4D97-AF65-F5344CB8AC3E}">
        <p14:creationId xmlns:p14="http://schemas.microsoft.com/office/powerpoint/2010/main" val="118823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15C42C-B00E-40A2-99F1-D0E8A0000BB7}" type="datetimeFigureOut">
              <a:rPr lang="en-US" smtClean="0"/>
              <a:t>7/26/2015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9C157-90FA-46AC-9824-5E021CF627E5}" type="slidenum">
              <a:rPr lang="en-US" smtClean="0"/>
              <a:t>‹#›</a:t>
            </a:fld>
            <a:endParaRPr lang="en-US"/>
          </a:p>
        </p:txBody>
      </p:sp>
    </p:spTree>
    <p:extLst>
      <p:ext uri="{BB962C8B-B14F-4D97-AF65-F5344CB8AC3E}">
        <p14:creationId xmlns:p14="http://schemas.microsoft.com/office/powerpoint/2010/main" val="118757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15C42C-B00E-40A2-99F1-D0E8A0000BB7}" type="datetimeFigureOut">
              <a:rPr lang="en-US" smtClean="0"/>
              <a:t>7/26/2015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9C157-90FA-46AC-9824-5E021CF627E5}" type="slidenum">
              <a:rPr lang="en-US" smtClean="0"/>
              <a:t>‹#›</a:t>
            </a:fld>
            <a:endParaRPr lang="en-US"/>
          </a:p>
        </p:txBody>
      </p:sp>
    </p:spTree>
    <p:extLst>
      <p:ext uri="{BB962C8B-B14F-4D97-AF65-F5344CB8AC3E}">
        <p14:creationId xmlns:p14="http://schemas.microsoft.com/office/powerpoint/2010/main" val="1239916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15C42C-B00E-40A2-99F1-D0E8A0000BB7}" type="datetimeFigureOut">
              <a:rPr lang="en-US" smtClean="0"/>
              <a:t>7/26/2015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9C157-90FA-46AC-9824-5E021CF627E5}" type="slidenum">
              <a:rPr lang="en-US" smtClean="0"/>
              <a:t>‹#›</a:t>
            </a:fld>
            <a:endParaRPr lang="en-US"/>
          </a:p>
        </p:txBody>
      </p:sp>
    </p:spTree>
    <p:extLst>
      <p:ext uri="{BB962C8B-B14F-4D97-AF65-F5344CB8AC3E}">
        <p14:creationId xmlns:p14="http://schemas.microsoft.com/office/powerpoint/2010/main" val="416863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15C42C-B00E-40A2-99F1-D0E8A0000BB7}" type="datetimeFigureOut">
              <a:rPr lang="en-US" smtClean="0"/>
              <a:t>7/26/2015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9C157-90FA-46AC-9824-5E021CF627E5}" type="slidenum">
              <a:rPr lang="en-US" smtClean="0"/>
              <a:t>‹#›</a:t>
            </a:fld>
            <a:endParaRPr lang="en-US"/>
          </a:p>
        </p:txBody>
      </p:sp>
    </p:spTree>
    <p:extLst>
      <p:ext uri="{BB962C8B-B14F-4D97-AF65-F5344CB8AC3E}">
        <p14:creationId xmlns:p14="http://schemas.microsoft.com/office/powerpoint/2010/main" val="8243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5C42C-B00E-40A2-99F1-D0E8A0000BB7}" type="datetimeFigureOut">
              <a:rPr lang="en-US" smtClean="0"/>
              <a:t>7/26/2015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9C157-90FA-46AC-9824-5E021CF627E5}" type="slidenum">
              <a:rPr lang="en-US" smtClean="0"/>
              <a:t>‹#›</a:t>
            </a:fld>
            <a:endParaRPr lang="en-US"/>
          </a:p>
        </p:txBody>
      </p:sp>
    </p:spTree>
    <p:extLst>
      <p:ext uri="{BB962C8B-B14F-4D97-AF65-F5344CB8AC3E}">
        <p14:creationId xmlns:p14="http://schemas.microsoft.com/office/powerpoint/2010/main" val="903462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15C42C-B00E-40A2-99F1-D0E8A0000BB7}" type="datetimeFigureOut">
              <a:rPr lang="en-US" smtClean="0"/>
              <a:t>7/26/2015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9C157-90FA-46AC-9824-5E021CF627E5}" type="slidenum">
              <a:rPr lang="en-US" smtClean="0"/>
              <a:t>‹#›</a:t>
            </a:fld>
            <a:endParaRPr lang="en-US"/>
          </a:p>
        </p:txBody>
      </p:sp>
    </p:spTree>
    <p:extLst>
      <p:ext uri="{BB962C8B-B14F-4D97-AF65-F5344CB8AC3E}">
        <p14:creationId xmlns:p14="http://schemas.microsoft.com/office/powerpoint/2010/main" val="183136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15C42C-B00E-40A2-99F1-D0E8A0000BB7}" type="datetimeFigureOut">
              <a:rPr lang="en-US" smtClean="0"/>
              <a:t>7/26/2015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9C157-90FA-46AC-9824-5E021CF627E5}" type="slidenum">
              <a:rPr lang="en-US" smtClean="0"/>
              <a:t>‹#›</a:t>
            </a:fld>
            <a:endParaRPr lang="en-US"/>
          </a:p>
        </p:txBody>
      </p:sp>
    </p:spTree>
    <p:extLst>
      <p:ext uri="{BB962C8B-B14F-4D97-AF65-F5344CB8AC3E}">
        <p14:creationId xmlns:p14="http://schemas.microsoft.com/office/powerpoint/2010/main" val="4063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5C42C-B00E-40A2-99F1-D0E8A0000BB7}" type="datetimeFigureOut">
              <a:rPr lang="en-US" smtClean="0"/>
              <a:t>7/26/2015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59C157-90FA-46AC-9824-5E021CF627E5}" type="slidenum">
              <a:rPr lang="en-US" smtClean="0"/>
              <a:t>‹#›</a:t>
            </a:fld>
            <a:endParaRPr lang="en-US"/>
          </a:p>
        </p:txBody>
      </p:sp>
    </p:spTree>
    <p:extLst>
      <p:ext uri="{BB962C8B-B14F-4D97-AF65-F5344CB8AC3E}">
        <p14:creationId xmlns:p14="http://schemas.microsoft.com/office/powerpoint/2010/main" val="2788146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72937" cy="6858000"/>
          </a:xfrm>
          <a:prstGeom prst="rect">
            <a:avLst/>
          </a:prstGeom>
        </p:spPr>
      </p:pic>
      <p:sp>
        <p:nvSpPr>
          <p:cNvPr id="2" name="Title 1"/>
          <p:cNvSpPr>
            <a:spLocks noGrp="1"/>
          </p:cNvSpPr>
          <p:nvPr>
            <p:ph type="ctrTitle"/>
          </p:nvPr>
        </p:nvSpPr>
        <p:spPr>
          <a:xfrm>
            <a:off x="8720919" y="399032"/>
            <a:ext cx="3471081" cy="2387600"/>
          </a:xfrm>
        </p:spPr>
        <p:txBody>
          <a:bodyPr>
            <a:normAutofit fontScale="90000"/>
          </a:bodyPr>
          <a:lstStyle/>
          <a:p>
            <a:r>
              <a:rPr lang="en-US" dirty="0" smtClean="0"/>
              <a:t>How to make a Poster</a:t>
            </a:r>
            <a:endParaRPr lang="en-US" dirty="0"/>
          </a:p>
        </p:txBody>
      </p:sp>
      <p:sp>
        <p:nvSpPr>
          <p:cNvPr id="3" name="Subtitle 2"/>
          <p:cNvSpPr>
            <a:spLocks noGrp="1"/>
          </p:cNvSpPr>
          <p:nvPr>
            <p:ph type="subTitle" idx="1"/>
          </p:nvPr>
        </p:nvSpPr>
        <p:spPr>
          <a:xfrm>
            <a:off x="9614847" y="3656629"/>
            <a:ext cx="1683224" cy="1655762"/>
          </a:xfrm>
        </p:spPr>
        <p:txBody>
          <a:bodyPr/>
          <a:lstStyle/>
          <a:p>
            <a:r>
              <a:rPr lang="en-US" dirty="0" smtClean="0"/>
              <a:t>by</a:t>
            </a:r>
          </a:p>
          <a:p>
            <a:r>
              <a:rPr lang="en-US" dirty="0" smtClean="0"/>
              <a:t>WSCI </a:t>
            </a:r>
            <a:r>
              <a:rPr lang="en-US" dirty="0" smtClean="0"/>
              <a:t>2015 Team</a:t>
            </a:r>
            <a:endParaRPr lang="en-US" dirty="0"/>
          </a:p>
        </p:txBody>
      </p:sp>
    </p:spTree>
    <p:extLst>
      <p:ext uri="{BB962C8B-B14F-4D97-AF65-F5344CB8AC3E}">
        <p14:creationId xmlns:p14="http://schemas.microsoft.com/office/powerpoint/2010/main" val="245692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it!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pPr marL="0" indent="0">
              <a:buNone/>
            </a:pPr>
            <a:endParaRPr lang="en-US" dirty="0"/>
          </a:p>
          <a:p>
            <a:pPr marL="0" indent="0">
              <a:buNone/>
            </a:pPr>
            <a:r>
              <a:rPr lang="en-US" dirty="0" smtClean="0"/>
              <a:t>The internet is full of </a:t>
            </a:r>
            <a:r>
              <a:rPr lang="en-US" dirty="0" smtClean="0"/>
              <a:t>examples </a:t>
            </a:r>
            <a:r>
              <a:rPr lang="en-US" dirty="0" smtClean="0"/>
              <a:t>of scientific posters that you can download and use as templates for your </a:t>
            </a:r>
            <a:r>
              <a:rPr lang="en-US" dirty="0" smtClean="0"/>
              <a:t>WSCI poster</a:t>
            </a:r>
            <a:r>
              <a:rPr lang="en-US" dirty="0" smtClean="0"/>
              <a:t>. </a:t>
            </a:r>
          </a:p>
          <a:p>
            <a:pPr marL="0" indent="0">
              <a:buNone/>
            </a:pPr>
            <a:endParaRPr lang="en-US" dirty="0" smtClean="0"/>
          </a:p>
          <a:p>
            <a:pPr marL="0" indent="0">
              <a:buNone/>
            </a:pPr>
            <a:endParaRPr lang="en-US" dirty="0"/>
          </a:p>
          <a:p>
            <a:pPr marL="0" indent="0">
              <a:buNone/>
            </a:pPr>
            <a:r>
              <a:rPr lang="en-US" dirty="0" smtClean="0"/>
              <a:t>And most importantly…. HAVE FUN!</a:t>
            </a:r>
          </a:p>
          <a:p>
            <a:pPr marL="0" indent="0">
              <a:buNone/>
            </a:pPr>
            <a:endParaRPr lang="en-US" dirty="0"/>
          </a:p>
          <a:p>
            <a:pPr marL="0" indent="0" algn="r">
              <a:buNone/>
            </a:pPr>
            <a:r>
              <a:rPr lang="en-US" dirty="0" smtClean="0"/>
              <a:t>See you in Israel!!!</a:t>
            </a:r>
          </a:p>
          <a:p>
            <a:pPr marL="0" indent="0" algn="r">
              <a:buNone/>
            </a:pPr>
            <a:r>
              <a:rPr lang="en-US" dirty="0" smtClean="0"/>
              <a:t>The WSCI 2015 Team</a:t>
            </a:r>
          </a:p>
        </p:txBody>
      </p:sp>
      <p:pic>
        <p:nvPicPr>
          <p:cNvPr id="1026" name="Picture 2" descr="http://static.wixstatic.com/media/67f2f1_da98d7931dd044d38c2b251d1fef541b.png_srb_p_260_113_75_22_0.50_1.20_0.00_png_sr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5" y="5795697"/>
            <a:ext cx="2476500" cy="106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220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tatic.wixstatic.com/media/67f2f1_da98d7931dd044d38c2b251d1fef541b.png_srb_p_260_113_75_22_0.50_1.20_0.00_png_sr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5" y="5795697"/>
            <a:ext cx="2476500" cy="10668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163420"/>
            <a:ext cx="10515600" cy="1325563"/>
          </a:xfrm>
        </p:spPr>
        <p:txBody>
          <a:bodyPr/>
          <a:lstStyle/>
          <a:p>
            <a:r>
              <a:rPr lang="en-US" dirty="0" smtClean="0"/>
              <a:t>Why posters?</a:t>
            </a:r>
            <a:endParaRPr lang="en-US" dirty="0"/>
          </a:p>
        </p:txBody>
      </p:sp>
      <p:sp>
        <p:nvSpPr>
          <p:cNvPr id="3" name="Content Placeholder 2"/>
          <p:cNvSpPr>
            <a:spLocks noGrp="1"/>
          </p:cNvSpPr>
          <p:nvPr>
            <p:ph idx="1"/>
          </p:nvPr>
        </p:nvSpPr>
        <p:spPr>
          <a:xfrm>
            <a:off x="838200" y="1193616"/>
            <a:ext cx="10515600" cy="5381996"/>
          </a:xfrm>
        </p:spPr>
        <p:txBody>
          <a:bodyPr>
            <a:normAutofit/>
          </a:bodyPr>
          <a:lstStyle/>
          <a:p>
            <a:pPr marL="0" indent="0">
              <a:buNone/>
            </a:pPr>
            <a:r>
              <a:rPr lang="en-US" dirty="0" smtClean="0"/>
              <a:t>Scientific meetings are usually full of the right people with the right message, but short on time to give everyone the chance to deliver a lecture. Therefore, the best scientific meetings in the world often include a poster session in which selected works will be displayed in a concise way, and participants can walk around and focus on the work they are most interested in. </a:t>
            </a:r>
          </a:p>
          <a:p>
            <a:pPr marL="0" indent="0">
              <a:buNone/>
            </a:pPr>
            <a:r>
              <a:rPr lang="en-US" dirty="0" smtClean="0"/>
              <a:t>It is customary that the scientists responsible for the poster (or at least one member of the team) will stand next to the poster and answer to any questions the viewers may have. </a:t>
            </a:r>
          </a:p>
          <a:p>
            <a:pPr marL="0" indent="0">
              <a:buNone/>
            </a:pPr>
            <a:r>
              <a:rPr lang="en-US" dirty="0" smtClean="0"/>
              <a:t>A good poster is: Concise, Deep, Effective and Elegant…</a:t>
            </a:r>
          </a:p>
          <a:p>
            <a:pPr marL="0" indent="0">
              <a:buNone/>
            </a:pPr>
            <a:r>
              <a:rPr lang="en-US" dirty="0" smtClean="0"/>
              <a:t>***</a:t>
            </a:r>
            <a:r>
              <a:rPr lang="en-US" dirty="0" smtClean="0">
                <a:solidFill>
                  <a:srgbClr val="FF0000"/>
                </a:solidFill>
              </a:rPr>
              <a:t>The following are just guidelines to help you out a little, if the group decides to make the poster in a different way – go for it!!! </a:t>
            </a:r>
            <a:endParaRPr lang="en-US" dirty="0">
              <a:solidFill>
                <a:srgbClr val="FF0000"/>
              </a:solidFill>
            </a:endParaRPr>
          </a:p>
        </p:txBody>
      </p:sp>
    </p:spTree>
    <p:extLst>
      <p:ext uri="{BB962C8B-B14F-4D97-AF65-F5344CB8AC3E}">
        <p14:creationId xmlns:p14="http://schemas.microsoft.com/office/powerpoint/2010/main" val="2657483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tatic.wixstatic.com/media/67f2f1_da98d7931dd044d38c2b251d1fef541b.png_srb_p_260_113_75_22_0.50_1.20_0.00_png_sr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5" y="5795697"/>
            <a:ext cx="2476500" cy="10668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Concise</a:t>
            </a:r>
            <a:endParaRPr lang="en-US" dirty="0"/>
          </a:p>
        </p:txBody>
      </p:sp>
      <p:sp>
        <p:nvSpPr>
          <p:cNvPr id="3" name="Content Placeholder 2"/>
          <p:cNvSpPr>
            <a:spLocks noGrp="1"/>
          </p:cNvSpPr>
          <p:nvPr>
            <p:ph idx="1"/>
          </p:nvPr>
        </p:nvSpPr>
        <p:spPr>
          <a:xfrm>
            <a:off x="838200" y="1473958"/>
            <a:ext cx="10515600" cy="5213445"/>
          </a:xfrm>
        </p:spPr>
        <p:txBody>
          <a:bodyPr>
            <a:normAutofit lnSpcReduction="10000"/>
          </a:bodyPr>
          <a:lstStyle/>
          <a:p>
            <a:pPr marL="0" indent="0">
              <a:buNone/>
            </a:pPr>
            <a:r>
              <a:rPr lang="en-US" dirty="0" smtClean="0"/>
              <a:t>The sections of a poster are traditionally similar to those you can find in a scientific paper, with some exceptions.</a:t>
            </a:r>
          </a:p>
          <a:p>
            <a:pPr marL="514350" indent="-514350">
              <a:buAutoNum type="arabicParenR"/>
            </a:pPr>
            <a:r>
              <a:rPr lang="en-US" dirty="0" smtClean="0"/>
              <a:t>Title, Names of Authors, Affiliations. </a:t>
            </a:r>
          </a:p>
          <a:p>
            <a:pPr marL="514350" indent="-514350">
              <a:buAutoNum type="arabicParenR"/>
            </a:pPr>
            <a:r>
              <a:rPr lang="en-US" dirty="0" smtClean="0"/>
              <a:t>Introduction, Results and Conclusions are almost always a there. </a:t>
            </a:r>
          </a:p>
          <a:p>
            <a:pPr marL="514350" indent="-514350">
              <a:buAutoNum type="arabicParenR"/>
            </a:pPr>
            <a:r>
              <a:rPr lang="en-US" dirty="0" smtClean="0"/>
              <a:t>To include a section on Aims/Objectives is a good idea, depending on the nature of the poster. </a:t>
            </a:r>
          </a:p>
          <a:p>
            <a:pPr marL="514350" indent="-514350">
              <a:buAutoNum type="arabicParenR"/>
            </a:pPr>
            <a:r>
              <a:rPr lang="en-US" dirty="0" smtClean="0"/>
              <a:t>Methods – if the poster includes data on experiments (i.e., is not a pure theoretical poster), then yes. However, in some cases the methods can be merged with the legends of the </a:t>
            </a:r>
            <a:r>
              <a:rPr lang="en-US" dirty="0" smtClean="0"/>
              <a:t>figures where the results obtained by applying that method are shown. </a:t>
            </a:r>
            <a:endParaRPr lang="en-US" dirty="0" smtClean="0"/>
          </a:p>
          <a:p>
            <a:pPr marL="514350" indent="-514350">
              <a:buAutoNum type="arabicParenR"/>
            </a:pPr>
            <a:r>
              <a:rPr lang="en-US" dirty="0" smtClean="0"/>
              <a:t>No need for abstract, and definitely no space for discussion, long acknowledgments, or long list of references. </a:t>
            </a:r>
            <a:endParaRPr lang="en-US" dirty="0"/>
          </a:p>
        </p:txBody>
      </p:sp>
    </p:spTree>
    <p:extLst>
      <p:ext uri="{BB962C8B-B14F-4D97-AF65-F5344CB8AC3E}">
        <p14:creationId xmlns:p14="http://schemas.microsoft.com/office/powerpoint/2010/main" val="1289610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tatic.wixstatic.com/media/67f2f1_da98d7931dd044d38c2b251d1fef541b.png_srb_p_260_113_75_22_0.50_1.20_0.00_png_sr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5" y="5795697"/>
            <a:ext cx="2476500" cy="10668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Title, Authorship, Affiliations</a:t>
            </a:r>
            <a:endParaRPr lang="en-US" dirty="0"/>
          </a:p>
        </p:txBody>
      </p:sp>
      <p:sp>
        <p:nvSpPr>
          <p:cNvPr id="3" name="Content Placeholder 2"/>
          <p:cNvSpPr>
            <a:spLocks noGrp="1"/>
          </p:cNvSpPr>
          <p:nvPr>
            <p:ph idx="1"/>
          </p:nvPr>
        </p:nvSpPr>
        <p:spPr/>
        <p:txBody>
          <a:bodyPr>
            <a:normAutofit/>
          </a:bodyPr>
          <a:lstStyle/>
          <a:p>
            <a:r>
              <a:rPr lang="en-US" dirty="0" smtClean="0"/>
              <a:t>The Title should be one single sentence, as short as possible but still able to convey the central message of the poster: </a:t>
            </a:r>
          </a:p>
          <a:p>
            <a:pPr marL="0" indent="0">
              <a:buNone/>
            </a:pPr>
            <a:r>
              <a:rPr lang="en-US" dirty="0" smtClean="0"/>
              <a:t>“The Novel Gene XYZ is Critical for Lung Development”</a:t>
            </a:r>
          </a:p>
          <a:p>
            <a:pPr marL="0" indent="0">
              <a:buNone/>
            </a:pPr>
            <a:r>
              <a:rPr lang="en-US" dirty="0" smtClean="0"/>
              <a:t>“A New Method for Synthesizing Super-Conductors”</a:t>
            </a:r>
          </a:p>
          <a:p>
            <a:pPr marL="0" indent="0">
              <a:buNone/>
            </a:pPr>
            <a:r>
              <a:rPr lang="en-US" dirty="0" smtClean="0"/>
              <a:t>“Radioactive Characterization and Classification of Jurassic-Era Fossils”</a:t>
            </a:r>
          </a:p>
          <a:p>
            <a:pPr marL="0" indent="0">
              <a:buNone/>
            </a:pPr>
            <a:endParaRPr lang="en-US" dirty="0"/>
          </a:p>
          <a:p>
            <a:r>
              <a:rPr lang="en-US" dirty="0" smtClean="0"/>
              <a:t>The names and affiliations of the people involved should appear right below the title, in smaller fonts. In the case of WSCI participants you can just name your Group by number </a:t>
            </a:r>
            <a:r>
              <a:rPr lang="en-US" dirty="0" smtClean="0"/>
              <a:t>and the </a:t>
            </a:r>
            <a:r>
              <a:rPr lang="en-US" dirty="0" smtClean="0"/>
              <a:t>nickname you chose. </a:t>
            </a:r>
            <a:endParaRPr lang="en-US" dirty="0"/>
          </a:p>
        </p:txBody>
      </p:sp>
    </p:spTree>
    <p:extLst>
      <p:ext uri="{BB962C8B-B14F-4D97-AF65-F5344CB8AC3E}">
        <p14:creationId xmlns:p14="http://schemas.microsoft.com/office/powerpoint/2010/main" val="3713163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tatic.wixstatic.com/media/67f2f1_da98d7931dd044d38c2b251d1fef541b.png_srb_p_260_113_75_22_0.50_1.20_0.00_png_sr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5" y="5795697"/>
            <a:ext cx="2476500" cy="10668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347566"/>
            <a:ext cx="10515600" cy="1325563"/>
          </a:xfrm>
        </p:spPr>
        <p:txBody>
          <a:bodyPr/>
          <a:lstStyle/>
          <a:p>
            <a:r>
              <a:rPr lang="en-US" dirty="0" smtClean="0"/>
              <a:t>Introduction</a:t>
            </a:r>
            <a:endParaRPr lang="en-US" dirty="0"/>
          </a:p>
        </p:txBody>
      </p:sp>
      <p:sp>
        <p:nvSpPr>
          <p:cNvPr id="3" name="Content Placeholder 2"/>
          <p:cNvSpPr>
            <a:spLocks noGrp="1"/>
          </p:cNvSpPr>
          <p:nvPr>
            <p:ph idx="1"/>
          </p:nvPr>
        </p:nvSpPr>
        <p:spPr>
          <a:xfrm>
            <a:off x="838200" y="911229"/>
            <a:ext cx="10515600" cy="4351338"/>
          </a:xfrm>
        </p:spPr>
        <p:txBody>
          <a:bodyPr>
            <a:noAutofit/>
          </a:bodyPr>
          <a:lstStyle/>
          <a:p>
            <a:r>
              <a:rPr lang="en-US" sz="2400" b="1" dirty="0" smtClean="0"/>
              <a:t>Summarize in a few sentences the following messages </a:t>
            </a:r>
          </a:p>
          <a:p>
            <a:pPr>
              <a:buFontTx/>
              <a:buChar char="-"/>
            </a:pPr>
            <a:r>
              <a:rPr lang="en-US" sz="2400" dirty="0" smtClean="0">
                <a:solidFill>
                  <a:srgbClr val="FF0000"/>
                </a:solidFill>
              </a:rPr>
              <a:t>General definition of the field/question/area of research:</a:t>
            </a:r>
          </a:p>
          <a:p>
            <a:pPr marL="0" indent="0">
              <a:buNone/>
            </a:pPr>
            <a:r>
              <a:rPr lang="en-US" sz="2400" dirty="0" smtClean="0"/>
              <a:t>“Cancer is a disease characterized by malignant growth of cells”</a:t>
            </a:r>
          </a:p>
          <a:p>
            <a:pPr>
              <a:buFontTx/>
              <a:buChar char="-"/>
            </a:pPr>
            <a:r>
              <a:rPr lang="en-US" sz="2400" dirty="0" smtClean="0">
                <a:solidFill>
                  <a:srgbClr val="FF0000"/>
                </a:solidFill>
              </a:rPr>
              <a:t>Specific definitions or descriptions that can help the reader focus his/her attention on the main topic:</a:t>
            </a:r>
          </a:p>
          <a:p>
            <a:pPr marL="0" indent="0">
              <a:buNone/>
            </a:pPr>
            <a:r>
              <a:rPr lang="en-US" sz="2400" dirty="0" smtClean="0"/>
              <a:t>“Skin cancer affects large portions of the population and can be caused by exposure to Ultra-Violet (UV) light. In addition, the molecule known as ABC is known to block UV radiation”. </a:t>
            </a:r>
          </a:p>
          <a:p>
            <a:pPr>
              <a:buFontTx/>
              <a:buChar char="-"/>
            </a:pPr>
            <a:r>
              <a:rPr lang="en-US" sz="2400" dirty="0" smtClean="0">
                <a:solidFill>
                  <a:srgbClr val="FF0000"/>
                </a:solidFill>
              </a:rPr>
              <a:t>State the main Hypothesis of the research:</a:t>
            </a:r>
          </a:p>
          <a:p>
            <a:pPr marL="0" indent="0">
              <a:buNone/>
            </a:pPr>
            <a:r>
              <a:rPr lang="en-US" sz="2400" dirty="0" smtClean="0"/>
              <a:t>“We hypothesized that ABC can be used in the design of a new UV-blocker which can prevent skin cancer”. </a:t>
            </a:r>
          </a:p>
          <a:p>
            <a:pPr>
              <a:buFontTx/>
              <a:buChar char="-"/>
            </a:pPr>
            <a:r>
              <a:rPr lang="en-US" sz="2400" dirty="0" smtClean="0">
                <a:solidFill>
                  <a:srgbClr val="FF0000"/>
                </a:solidFill>
              </a:rPr>
              <a:t>Highlight the significance of the research:</a:t>
            </a:r>
          </a:p>
          <a:p>
            <a:pPr marL="0" indent="0">
              <a:buNone/>
            </a:pPr>
            <a:r>
              <a:rPr lang="en-US" sz="2400" dirty="0" smtClean="0"/>
              <a:t>“Therefore, if successful, this strategy can potentially prevent skin cancer at a very low cost”. </a:t>
            </a:r>
            <a:endParaRPr lang="en-US" sz="2400" dirty="0"/>
          </a:p>
        </p:txBody>
      </p:sp>
    </p:spTree>
    <p:extLst>
      <p:ext uri="{BB962C8B-B14F-4D97-AF65-F5344CB8AC3E}">
        <p14:creationId xmlns:p14="http://schemas.microsoft.com/office/powerpoint/2010/main" val="2366062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tatic.wixstatic.com/media/67f2f1_da98d7931dd044d38c2b251d1fef541b.png_srb_p_260_113_75_22_0.50_1.20_0.00_png_sr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5" y="5795697"/>
            <a:ext cx="2476500" cy="10668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838200" y="-2483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Showing “Results” in the Posters @ WSCI2015</a:t>
            </a:r>
            <a:endParaRPr lang="en-US" dirty="0"/>
          </a:p>
        </p:txBody>
      </p:sp>
      <p:sp>
        <p:nvSpPr>
          <p:cNvPr id="3" name="Content Placeholder 2"/>
          <p:cNvSpPr txBox="1">
            <a:spLocks/>
          </p:cNvSpPr>
          <p:nvPr/>
        </p:nvSpPr>
        <p:spPr>
          <a:xfrm>
            <a:off x="838200" y="739588"/>
            <a:ext cx="10515600" cy="591670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results you are going to show at WSCI2015 are “Results”, that’s because you are not going to do any experiments of your </a:t>
            </a:r>
            <a:r>
              <a:rPr lang="en-US" dirty="0" smtClean="0"/>
              <a:t>own. T</a:t>
            </a:r>
            <a:r>
              <a:rPr lang="en-US" dirty="0" smtClean="0"/>
              <a:t>herefore</a:t>
            </a:r>
            <a:r>
              <a:rPr lang="en-US" dirty="0"/>
              <a:t>, you may consider </a:t>
            </a:r>
            <a:r>
              <a:rPr lang="en-US" dirty="0" smtClean="0"/>
              <a:t>replacing</a:t>
            </a:r>
            <a:r>
              <a:rPr lang="en-US" dirty="0"/>
              <a:t> the section of results </a:t>
            </a:r>
            <a:r>
              <a:rPr lang="en-US" dirty="0" smtClean="0"/>
              <a:t>with the following:</a:t>
            </a:r>
            <a:endParaRPr lang="en-US" dirty="0" smtClean="0"/>
          </a:p>
          <a:p>
            <a:pPr marL="514350" indent="-514350">
              <a:buAutoNum type="arabicParenR"/>
            </a:pPr>
            <a:r>
              <a:rPr lang="en-US" b="1" u="sng" dirty="0" smtClean="0">
                <a:solidFill>
                  <a:srgbClr val="FF0000"/>
                </a:solidFill>
              </a:rPr>
              <a:t>Proposals for experiments </a:t>
            </a:r>
            <a:r>
              <a:rPr lang="en-US" dirty="0" smtClean="0"/>
              <a:t>to be conducted and expected results, original ideas on how to test the hypothesis stated in the introduction/aims section. </a:t>
            </a:r>
          </a:p>
          <a:p>
            <a:pPr marL="514350" indent="-514350">
              <a:buAutoNum type="arabicParenR"/>
            </a:pPr>
            <a:r>
              <a:rPr lang="en-US" b="1" u="sng" dirty="0" smtClean="0">
                <a:solidFill>
                  <a:srgbClr val="FF0000"/>
                </a:solidFill>
              </a:rPr>
              <a:t>A summary of a topic showing the most important experiments </a:t>
            </a:r>
            <a:r>
              <a:rPr lang="en-US" dirty="0" smtClean="0"/>
              <a:t>conducted by other scientists, preferably those who won the Nobel Prize </a:t>
            </a:r>
            <a:r>
              <a:rPr lang="en-US" dirty="0"/>
              <a:t>and whom you are going to meet! However, you are expected to provide an original and innovative interpretation</a:t>
            </a:r>
            <a:r>
              <a:rPr lang="en-US" dirty="0" smtClean="0"/>
              <a:t>.</a:t>
            </a:r>
            <a:r>
              <a:rPr lang="en-US" dirty="0" smtClean="0"/>
              <a:t> </a:t>
            </a:r>
            <a:endParaRPr lang="en-US" dirty="0" smtClean="0"/>
          </a:p>
          <a:p>
            <a:pPr marL="514350" indent="-514350">
              <a:buAutoNum type="arabicParenR"/>
            </a:pPr>
            <a:r>
              <a:rPr lang="en-US" b="1" u="sng" dirty="0" smtClean="0">
                <a:solidFill>
                  <a:srgbClr val="FF0000"/>
                </a:solidFill>
              </a:rPr>
              <a:t>A summary of a topic and a proposal </a:t>
            </a:r>
            <a:r>
              <a:rPr lang="en-US" dirty="0" smtClean="0"/>
              <a:t>on how to continue that work </a:t>
            </a:r>
            <a:r>
              <a:rPr lang="en-US" dirty="0" smtClean="0"/>
              <a:t>forward</a:t>
            </a:r>
            <a:r>
              <a:rPr lang="en-US" dirty="0" smtClean="0"/>
              <a:t>. </a:t>
            </a:r>
            <a:endParaRPr lang="en-US" dirty="0" smtClean="0"/>
          </a:p>
          <a:p>
            <a:pPr marL="514350" indent="-514350">
              <a:buAutoNum type="arabicParenR"/>
            </a:pPr>
            <a:r>
              <a:rPr lang="en-US" b="1" u="sng" dirty="0">
                <a:solidFill>
                  <a:srgbClr val="FF0000"/>
                </a:solidFill>
              </a:rPr>
              <a:t>A proposal for a technological application </a:t>
            </a:r>
            <a:r>
              <a:rPr lang="en-US" dirty="0"/>
              <a:t>or improvement, based on scientific data/principles. </a:t>
            </a:r>
            <a:endParaRPr lang="en-US" dirty="0" smtClean="0"/>
          </a:p>
          <a:p>
            <a:pPr marL="514350" indent="-514350">
              <a:buAutoNum type="arabicParenR"/>
            </a:pPr>
            <a:r>
              <a:rPr lang="en-US" b="1" u="sng" dirty="0" smtClean="0">
                <a:solidFill>
                  <a:srgbClr val="FF0000"/>
                </a:solidFill>
              </a:rPr>
              <a:t>Any other idea you might think about!</a:t>
            </a:r>
          </a:p>
        </p:txBody>
      </p:sp>
    </p:spTree>
    <p:extLst>
      <p:ext uri="{BB962C8B-B14F-4D97-AF65-F5344CB8AC3E}">
        <p14:creationId xmlns:p14="http://schemas.microsoft.com/office/powerpoint/2010/main" val="124883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tatic.wixstatic.com/media/67f2f1_da98d7931dd044d38c2b251d1fef541b.png_srb_p_260_113_75_22_0.50_1.20_0.00_png_sr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5" y="5795697"/>
            <a:ext cx="2476500" cy="10668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Showing “Results” in the Posters @ WSCI2015</a:t>
            </a:r>
            <a:endParaRPr lang="en-US" dirty="0"/>
          </a:p>
        </p:txBody>
      </p:sp>
      <p:sp>
        <p:nvSpPr>
          <p:cNvPr id="3" name="Content Placeholder 2"/>
          <p:cNvSpPr txBox="1">
            <a:spLocks/>
          </p:cNvSpPr>
          <p:nvPr/>
        </p:nvSpPr>
        <p:spPr>
          <a:xfrm>
            <a:off x="838200" y="1479175"/>
            <a:ext cx="10515600" cy="498017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Remember that if </a:t>
            </a:r>
            <a:r>
              <a:rPr lang="en-US" dirty="0" smtClean="0"/>
              <a:t>you choose to present </a:t>
            </a:r>
            <a:r>
              <a:rPr lang="en-US" dirty="0" smtClean="0"/>
              <a:t>a poster about research other scientists have carried out, you need to show some figures describing that research. </a:t>
            </a:r>
          </a:p>
          <a:p>
            <a:r>
              <a:rPr lang="en-US" dirty="0" smtClean="0"/>
              <a:t>If your figure shows an experiment that has been carried out in the context of a specific research, try to describe that experiment to the best of your </a:t>
            </a:r>
            <a:r>
              <a:rPr lang="en-US" dirty="0" smtClean="0"/>
              <a:t>knowledge/understanding in the legen</a:t>
            </a:r>
            <a:r>
              <a:rPr lang="en-US" dirty="0" smtClean="0"/>
              <a:t>d of the figure</a:t>
            </a:r>
            <a:r>
              <a:rPr lang="en-US" dirty="0" smtClean="0"/>
              <a:t>. </a:t>
            </a:r>
            <a:endParaRPr lang="en-US" dirty="0" smtClean="0"/>
          </a:p>
          <a:p>
            <a:r>
              <a:rPr lang="en-US" dirty="0" smtClean="0"/>
              <a:t>If your figure describes the conclusions/consequences of a research, you can design schematic views (</a:t>
            </a:r>
            <a:r>
              <a:rPr lang="en-US" dirty="0" smtClean="0">
                <a:solidFill>
                  <a:srgbClr val="FF0000"/>
                </a:solidFill>
              </a:rPr>
              <a:t>diagrams, cartoons, </a:t>
            </a:r>
            <a:r>
              <a:rPr lang="en-US" dirty="0" err="1" smtClean="0">
                <a:solidFill>
                  <a:srgbClr val="FF0000"/>
                </a:solidFill>
              </a:rPr>
              <a:t>etc</a:t>
            </a:r>
            <a:r>
              <a:rPr lang="en-US" dirty="0" smtClean="0"/>
              <a:t>) that will achieve the goal. </a:t>
            </a:r>
          </a:p>
          <a:p>
            <a:r>
              <a:rPr lang="en-US" dirty="0" smtClean="0"/>
              <a:t>Remember always to give credit to people that deserve it, by citing the original study or mentioning the name of the lab were the research was carried out at. </a:t>
            </a:r>
          </a:p>
        </p:txBody>
      </p:sp>
    </p:spTree>
    <p:extLst>
      <p:ext uri="{BB962C8B-B14F-4D97-AF65-F5344CB8AC3E}">
        <p14:creationId xmlns:p14="http://schemas.microsoft.com/office/powerpoint/2010/main" val="9807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Conclusions</a:t>
            </a:r>
            <a:endParaRPr lang="en-US" dirty="0"/>
          </a:p>
        </p:txBody>
      </p:sp>
      <p:sp>
        <p:nvSpPr>
          <p:cNvPr id="3" name="Content Placeholder 2"/>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conclusions should be concise and to the point, usually the same size in terms of text length as for the Introduction.  </a:t>
            </a:r>
          </a:p>
          <a:p>
            <a:r>
              <a:rPr lang="en-US" dirty="0" smtClean="0"/>
              <a:t>Conclusions are usually comprised of several parts: </a:t>
            </a:r>
          </a:p>
          <a:p>
            <a:pPr marL="0" indent="0">
              <a:buNone/>
            </a:pPr>
            <a:r>
              <a:rPr lang="en-US" dirty="0" smtClean="0"/>
              <a:t>1- How do we interpret the data showed in the “Results”/Proposal? Do they support or not our initial Hypothesis? </a:t>
            </a:r>
          </a:p>
          <a:p>
            <a:pPr marL="0" indent="0">
              <a:buNone/>
            </a:pPr>
            <a:r>
              <a:rPr lang="en-US" dirty="0" smtClean="0"/>
              <a:t>2- What are the open questions that remain to be answered? </a:t>
            </a:r>
          </a:p>
          <a:p>
            <a:pPr marL="0" indent="0">
              <a:buNone/>
            </a:pPr>
            <a:r>
              <a:rPr lang="en-US" dirty="0" smtClean="0"/>
              <a:t>3- What are the future plans for this research? </a:t>
            </a:r>
          </a:p>
        </p:txBody>
      </p:sp>
      <p:pic>
        <p:nvPicPr>
          <p:cNvPr id="4" name="Picture 2" descr="http://static.wixstatic.com/media/67f2f1_da98d7931dd044d38c2b251d1fef541b.png_srb_p_260_113_75_22_0.50_1.20_0.00_png_sr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5" y="5795697"/>
            <a:ext cx="2476500" cy="106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68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Concise, Deep, Effective and Elegant</a:t>
            </a:r>
            <a:endParaRPr lang="en-US" dirty="0"/>
          </a:p>
        </p:txBody>
      </p:sp>
      <p:sp>
        <p:nvSpPr>
          <p:cNvPr id="3" name="Content Placeholder 2"/>
          <p:cNvSpPr>
            <a:spLocks noGrp="1"/>
          </p:cNvSpPr>
          <p:nvPr>
            <p:ph idx="1"/>
          </p:nvPr>
        </p:nvSpPr>
        <p:spPr>
          <a:xfrm>
            <a:off x="838200" y="1825625"/>
            <a:ext cx="10515600" cy="3524297"/>
          </a:xfrm>
        </p:spPr>
        <p:txBody>
          <a:bodyPr>
            <a:noAutofit/>
          </a:bodyPr>
          <a:lstStyle/>
          <a:p>
            <a:r>
              <a:rPr lang="en-US" sz="2000" dirty="0" smtClean="0"/>
              <a:t>“DEEP”: Science is powerful because (among other things…), is very </a:t>
            </a:r>
            <a:r>
              <a:rPr lang="en-US" sz="2000" b="1" dirty="0" smtClean="0">
                <a:solidFill>
                  <a:srgbClr val="FF0000"/>
                </a:solidFill>
              </a:rPr>
              <a:t>specific</a:t>
            </a:r>
            <a:r>
              <a:rPr lang="en-US" sz="2000" dirty="0" smtClean="0"/>
              <a:t> and </a:t>
            </a:r>
            <a:r>
              <a:rPr lang="en-US" sz="2000" b="1" dirty="0" smtClean="0">
                <a:solidFill>
                  <a:srgbClr val="FF0000"/>
                </a:solidFill>
              </a:rPr>
              <a:t>accurate</a:t>
            </a:r>
            <a:r>
              <a:rPr lang="en-US" sz="2000" dirty="0" smtClean="0"/>
              <a:t>. A poster should be deep in terms of being able to convey specific and accurate information regarding the topic it deals with. Irrelevant information should be avoided. Relevant information should be provided as accurately and specifically as possible.   </a:t>
            </a:r>
          </a:p>
          <a:p>
            <a:r>
              <a:rPr lang="en-US" sz="2000" dirty="0" smtClean="0"/>
              <a:t>“EFFECTIVE”: The purpose of the poster is not to “show off” or demonstrate your knowledge. The purpose is to </a:t>
            </a:r>
            <a:r>
              <a:rPr lang="en-US" sz="2000" b="1" dirty="0" smtClean="0">
                <a:solidFill>
                  <a:srgbClr val="FF0000"/>
                </a:solidFill>
              </a:rPr>
              <a:t>convey a message</a:t>
            </a:r>
            <a:r>
              <a:rPr lang="en-US" sz="2000" dirty="0" smtClean="0">
                <a:solidFill>
                  <a:srgbClr val="FF0000"/>
                </a:solidFill>
              </a:rPr>
              <a:t> </a:t>
            </a:r>
            <a:r>
              <a:rPr lang="en-US" sz="2000" dirty="0" smtClean="0"/>
              <a:t>regarding a scientific discovery, nature or the cosmos, not about how hard scientists worked on that, or how amazing they are for doing it (let’s leave the egos for when we all win the Nobel Prize!). </a:t>
            </a:r>
          </a:p>
          <a:p>
            <a:r>
              <a:rPr lang="en-US" sz="2000" dirty="0" smtClean="0"/>
              <a:t>“ELEGANT”: The poster should be aesthetically pleasing. Sometimes we feel tempted to use flashy colors, or put some specific pattern or image as the background. This is OK, as along as it does not distract the reader from the main issue, and as long as it doesn’t make the poster hard to read (because of low contrast between text and background, etc.). By the way, </a:t>
            </a:r>
            <a:r>
              <a:rPr lang="en-US" sz="2000" b="1" u="sng" dirty="0" smtClean="0">
                <a:solidFill>
                  <a:srgbClr val="FF0000"/>
                </a:solidFill>
              </a:rPr>
              <a:t>the posters will be displayed on 50-inch screens. </a:t>
            </a:r>
            <a:endParaRPr lang="en-US" sz="2000" b="1" u="sng" dirty="0">
              <a:solidFill>
                <a:srgbClr val="FF0000"/>
              </a:solidFill>
            </a:endParaRPr>
          </a:p>
        </p:txBody>
      </p:sp>
      <p:pic>
        <p:nvPicPr>
          <p:cNvPr id="4" name="Picture 2" descr="http://static.wixstatic.com/media/67f2f1_da98d7931dd044d38c2b251d1fef541b.png_srb_p_260_113_75_22_0.50_1.20_0.00_png_sr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5" y="5795697"/>
            <a:ext cx="2476500" cy="106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479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TotalTime>
  <Words>1035</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How to make a Poster</vt:lpstr>
      <vt:lpstr>Why posters?</vt:lpstr>
      <vt:lpstr>Concise</vt:lpstr>
      <vt:lpstr>Title, Authorship, Affiliations</vt:lpstr>
      <vt:lpstr>Introduction</vt:lpstr>
      <vt:lpstr>PowerPoint Presentation</vt:lpstr>
      <vt:lpstr>PowerPoint Presentation</vt:lpstr>
      <vt:lpstr>PowerPoint Presentation</vt:lpstr>
      <vt:lpstr>Concise, Deep, Effective and Elegant</vt:lpstr>
      <vt:lpstr>Google it!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a Poster</dc:title>
  <dc:creator>MT</dc:creator>
  <cp:lastModifiedBy>MT</cp:lastModifiedBy>
  <cp:revision>36</cp:revision>
  <dcterms:created xsi:type="dcterms:W3CDTF">2015-07-20T01:29:12Z</dcterms:created>
  <dcterms:modified xsi:type="dcterms:W3CDTF">2015-07-26T20:17:38Z</dcterms:modified>
</cp:coreProperties>
</file>