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22.pn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6.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748409">
            <a:off x="-1871927" y="7973496"/>
            <a:ext cx="6755091" cy="6130246"/>
          </a:xfrm>
          <a:custGeom>
            <a:avLst/>
            <a:gdLst/>
            <a:ahLst/>
            <a:cxnLst/>
            <a:rect r="r" b="b" t="t" l="l"/>
            <a:pathLst>
              <a:path h="6130246" w="6755091">
                <a:moveTo>
                  <a:pt x="0" y="0"/>
                </a:moveTo>
                <a:lnTo>
                  <a:pt x="6755092" y="0"/>
                </a:lnTo>
                <a:lnTo>
                  <a:pt x="6755092" y="6130246"/>
                </a:lnTo>
                <a:lnTo>
                  <a:pt x="0" y="6130246"/>
                </a:lnTo>
                <a:lnTo>
                  <a:pt x="0" y="0"/>
                </a:lnTo>
                <a:close/>
              </a:path>
            </a:pathLst>
          </a:custGeom>
          <a:blipFill>
            <a:blip r:embed="rId3"/>
            <a:stretch>
              <a:fillRect l="0" t="0" r="0" b="0"/>
            </a:stretch>
          </a:blipFill>
        </p:spPr>
      </p:sp>
      <p:sp>
        <p:nvSpPr>
          <p:cNvPr name="Freeform 4" id="4"/>
          <p:cNvSpPr/>
          <p:nvPr/>
        </p:nvSpPr>
        <p:spPr>
          <a:xfrm flipH="false" flipV="false" rot="2223819">
            <a:off x="10214960" y="-5715833"/>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Freeform 5" id="5"/>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grpSp>
        <p:nvGrpSpPr>
          <p:cNvPr name="Group 7" id="7"/>
          <p:cNvGrpSpPr>
            <a:grpSpLocks noChangeAspect="true"/>
          </p:cNvGrpSpPr>
          <p:nvPr/>
        </p:nvGrpSpPr>
        <p:grpSpPr>
          <a:xfrm rot="0">
            <a:off x="10168395" y="5693248"/>
            <a:ext cx="4018070" cy="4018070"/>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048AFF">
                    <a:alpha val="100000"/>
                  </a:srgbClr>
                </a:gs>
                <a:gs pos="100000">
                  <a:srgbClr val="B100E8">
                    <a:alpha val="100000"/>
                  </a:srgbClr>
                </a:gs>
              </a:gsLst>
              <a:lin ang="2100000"/>
            </a:gra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2B1511"/>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0" r="223" b="0"/>
              </a:stretch>
            </a:blipFill>
          </p:spPr>
        </p:sp>
      </p:grpSp>
      <p:sp>
        <p:nvSpPr>
          <p:cNvPr name="Freeform 11" id="11"/>
          <p:cNvSpPr/>
          <p:nvPr/>
        </p:nvSpPr>
        <p:spPr>
          <a:xfrm flipH="false" flipV="false" rot="0">
            <a:off x="1505619" y="1890785"/>
            <a:ext cx="662893" cy="661330"/>
          </a:xfrm>
          <a:custGeom>
            <a:avLst/>
            <a:gdLst/>
            <a:ahLst/>
            <a:cxnLst/>
            <a:rect r="r" b="b" t="t" l="l"/>
            <a:pathLst>
              <a:path h="661330" w="662893">
                <a:moveTo>
                  <a:pt x="0" y="0"/>
                </a:moveTo>
                <a:lnTo>
                  <a:pt x="662893" y="0"/>
                </a:lnTo>
                <a:lnTo>
                  <a:pt x="662893" y="661330"/>
                </a:lnTo>
                <a:lnTo>
                  <a:pt x="0" y="661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168512" y="1919599"/>
            <a:ext cx="603701" cy="603701"/>
          </a:xfrm>
          <a:custGeom>
            <a:avLst/>
            <a:gdLst/>
            <a:ahLst/>
            <a:cxnLst/>
            <a:rect r="r" b="b" t="t" l="l"/>
            <a:pathLst>
              <a:path h="603701" w="603701">
                <a:moveTo>
                  <a:pt x="0" y="0"/>
                </a:moveTo>
                <a:lnTo>
                  <a:pt x="603701" y="0"/>
                </a:lnTo>
                <a:lnTo>
                  <a:pt x="603701" y="603701"/>
                </a:lnTo>
                <a:lnTo>
                  <a:pt x="0" y="6037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554361" y="2552115"/>
            <a:ext cx="565409" cy="582350"/>
          </a:xfrm>
          <a:custGeom>
            <a:avLst/>
            <a:gdLst/>
            <a:ahLst/>
            <a:cxnLst/>
            <a:rect r="r" b="b" t="t" l="l"/>
            <a:pathLst>
              <a:path h="582350" w="565409">
                <a:moveTo>
                  <a:pt x="0" y="0"/>
                </a:moveTo>
                <a:lnTo>
                  <a:pt x="565409" y="0"/>
                </a:lnTo>
                <a:lnTo>
                  <a:pt x="565409" y="582350"/>
                </a:lnTo>
                <a:lnTo>
                  <a:pt x="0" y="5823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2158482" y="2502235"/>
            <a:ext cx="613731" cy="622064"/>
          </a:xfrm>
          <a:custGeom>
            <a:avLst/>
            <a:gdLst/>
            <a:ahLst/>
            <a:cxnLst/>
            <a:rect r="r" b="b" t="t" l="l"/>
            <a:pathLst>
              <a:path h="622064" w="613731">
                <a:moveTo>
                  <a:pt x="0" y="0"/>
                </a:moveTo>
                <a:lnTo>
                  <a:pt x="613731" y="0"/>
                </a:lnTo>
                <a:lnTo>
                  <a:pt x="613731" y="622064"/>
                </a:lnTo>
                <a:lnTo>
                  <a:pt x="0" y="622064"/>
                </a:lnTo>
                <a:lnTo>
                  <a:pt x="0" y="0"/>
                </a:lnTo>
                <a:close/>
              </a:path>
            </a:pathLst>
          </a:custGeom>
          <a:blipFill>
            <a:blip r:embed="rId13"/>
            <a:stretch>
              <a:fillRect l="-910" t="0" r="-320" b="0"/>
            </a:stretch>
          </a:blipFill>
        </p:spPr>
      </p:sp>
      <p:sp>
        <p:nvSpPr>
          <p:cNvPr name="TextBox 15" id="15"/>
          <p:cNvSpPr txBox="true"/>
          <p:nvPr/>
        </p:nvSpPr>
        <p:spPr>
          <a:xfrm rot="0">
            <a:off x="1042490" y="4441139"/>
            <a:ext cx="9125905" cy="2275618"/>
          </a:xfrm>
          <a:prstGeom prst="rect">
            <a:avLst/>
          </a:prstGeom>
        </p:spPr>
        <p:txBody>
          <a:bodyPr anchor="t" rtlCol="false" tIns="0" lIns="0" bIns="0" rIns="0">
            <a:spAutoFit/>
          </a:bodyPr>
          <a:lstStyle/>
          <a:p>
            <a:pPr>
              <a:lnSpc>
                <a:spcPts val="18231"/>
              </a:lnSpc>
            </a:pPr>
            <a:r>
              <a:rPr lang="en-US" sz="13307">
                <a:solidFill>
                  <a:srgbClr val="B100E8"/>
                </a:solidFill>
                <a:latin typeface="Now Bold"/>
              </a:rPr>
              <a:t>WITH TEXT</a:t>
            </a:r>
          </a:p>
        </p:txBody>
      </p:sp>
      <p:sp>
        <p:nvSpPr>
          <p:cNvPr name="TextBox 16" id="16"/>
          <p:cNvSpPr txBox="true"/>
          <p:nvPr/>
        </p:nvSpPr>
        <p:spPr>
          <a:xfrm rot="0">
            <a:off x="669492" y="3421988"/>
            <a:ext cx="11160829" cy="1318821"/>
          </a:xfrm>
          <a:prstGeom prst="rect">
            <a:avLst/>
          </a:prstGeom>
        </p:spPr>
        <p:txBody>
          <a:bodyPr anchor="t" rtlCol="false" tIns="0" lIns="0" bIns="0" rIns="0">
            <a:spAutoFit/>
          </a:bodyPr>
          <a:lstStyle/>
          <a:p>
            <a:pPr>
              <a:lnSpc>
                <a:spcPts val="10645"/>
              </a:lnSpc>
            </a:pPr>
            <a:r>
              <a:rPr lang="en-US" sz="7658">
                <a:solidFill>
                  <a:srgbClr val="048AFF"/>
                </a:solidFill>
                <a:latin typeface="Now Bold"/>
              </a:rPr>
              <a:t>EMOTION DETECTION</a:t>
            </a:r>
          </a:p>
        </p:txBody>
      </p:sp>
      <p:sp>
        <p:nvSpPr>
          <p:cNvPr name="TextBox 17" id="17"/>
          <p:cNvSpPr txBox="true"/>
          <p:nvPr/>
        </p:nvSpPr>
        <p:spPr>
          <a:xfrm rot="0">
            <a:off x="1554361" y="6444378"/>
            <a:ext cx="9349045" cy="1776314"/>
          </a:xfrm>
          <a:prstGeom prst="rect">
            <a:avLst/>
          </a:prstGeom>
        </p:spPr>
        <p:txBody>
          <a:bodyPr anchor="t" rtlCol="false" tIns="0" lIns="0" bIns="0" rIns="0">
            <a:spAutoFit/>
          </a:bodyPr>
          <a:lstStyle/>
          <a:p>
            <a:pPr>
              <a:lnSpc>
                <a:spcPts val="3583"/>
              </a:lnSpc>
            </a:pPr>
            <a:r>
              <a:rPr lang="en-US" sz="2913">
                <a:solidFill>
                  <a:srgbClr val="FFFAEB"/>
                </a:solidFill>
                <a:latin typeface="DM Sans Italics"/>
              </a:rPr>
              <a:t>Presented by: </a:t>
            </a:r>
          </a:p>
          <a:p>
            <a:pPr>
              <a:lnSpc>
                <a:spcPts val="3583"/>
              </a:lnSpc>
            </a:pPr>
            <a:r>
              <a:rPr lang="en-US" sz="2913">
                <a:solidFill>
                  <a:srgbClr val="FFFAEB"/>
                </a:solidFill>
                <a:latin typeface="DM Sans Italics"/>
              </a:rPr>
              <a:t>           N.ILLAKYA VARNAA</a:t>
            </a:r>
          </a:p>
          <a:p>
            <a:pPr>
              <a:lnSpc>
                <a:spcPts val="3583"/>
              </a:lnSpc>
            </a:pPr>
            <a:r>
              <a:rPr lang="en-US" sz="2913">
                <a:solidFill>
                  <a:srgbClr val="FFFAEB"/>
                </a:solidFill>
                <a:latin typeface="DM Sans Italics"/>
              </a:rPr>
              <a:t>           813821243022</a:t>
            </a:r>
          </a:p>
          <a:p>
            <a:pPr algn="l" marL="0" indent="0" lvl="0">
              <a:lnSpc>
                <a:spcPts val="3583"/>
              </a:lnSpc>
              <a:spcBef>
                <a:spcPct val="0"/>
              </a:spcBef>
            </a:pPr>
            <a:r>
              <a:rPr lang="en-US" sz="2913">
                <a:solidFill>
                  <a:srgbClr val="FFFAEB"/>
                </a:solidFill>
                <a:latin typeface="DM Sans Italics"/>
              </a:rPr>
              <a:t>           SARANATHAN COLLEGE OF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0" y="-478469"/>
            <a:ext cx="18288000" cy="4760696"/>
          </a:xfrm>
          <a:custGeom>
            <a:avLst/>
            <a:gdLst/>
            <a:ahLst/>
            <a:cxnLst/>
            <a:rect r="r" b="b" t="t" l="l"/>
            <a:pathLst>
              <a:path h="4760696" w="18288000">
                <a:moveTo>
                  <a:pt x="0" y="0"/>
                </a:moveTo>
                <a:lnTo>
                  <a:pt x="18288000" y="0"/>
                </a:lnTo>
                <a:lnTo>
                  <a:pt x="18288000" y="4760696"/>
                </a:lnTo>
                <a:lnTo>
                  <a:pt x="0" y="4760696"/>
                </a:lnTo>
                <a:lnTo>
                  <a:pt x="0" y="0"/>
                </a:lnTo>
                <a:close/>
              </a:path>
            </a:pathLst>
          </a:custGeom>
          <a:blipFill>
            <a:blip r:embed="rId3"/>
            <a:stretch>
              <a:fillRect l="0" t="-77968" r="0" b="-77968"/>
            </a:stretch>
          </a:blipFill>
        </p:spPr>
      </p:sp>
      <p:grpSp>
        <p:nvGrpSpPr>
          <p:cNvPr name="Group 4" id="4"/>
          <p:cNvGrpSpPr/>
          <p:nvPr/>
        </p:nvGrpSpPr>
        <p:grpSpPr>
          <a:xfrm rot="0">
            <a:off x="4165301" y="3171202"/>
            <a:ext cx="9957398" cy="2297414"/>
            <a:chOff x="0" y="0"/>
            <a:chExt cx="2622525" cy="605080"/>
          </a:xfrm>
        </p:grpSpPr>
        <p:sp>
          <p:nvSpPr>
            <p:cNvPr name="Freeform 5" id="5"/>
            <p:cNvSpPr/>
            <p:nvPr/>
          </p:nvSpPr>
          <p:spPr>
            <a:xfrm flipH="false" flipV="false" rot="0">
              <a:off x="0" y="0"/>
              <a:ext cx="2622525" cy="605080"/>
            </a:xfrm>
            <a:custGeom>
              <a:avLst/>
              <a:gdLst/>
              <a:ahLst/>
              <a:cxnLst/>
              <a:rect r="r" b="b" t="t" l="l"/>
              <a:pathLst>
                <a:path h="605080" w="2622525">
                  <a:moveTo>
                    <a:pt x="10885" y="0"/>
                  </a:moveTo>
                  <a:lnTo>
                    <a:pt x="2611640" y="0"/>
                  </a:lnTo>
                  <a:cubicBezTo>
                    <a:pt x="2614526" y="0"/>
                    <a:pt x="2617295" y="1147"/>
                    <a:pt x="2619336" y="3188"/>
                  </a:cubicBezTo>
                  <a:cubicBezTo>
                    <a:pt x="2621378" y="5230"/>
                    <a:pt x="2622525" y="7998"/>
                    <a:pt x="2622525" y="10885"/>
                  </a:cubicBezTo>
                  <a:lnTo>
                    <a:pt x="2622525" y="594195"/>
                  </a:lnTo>
                  <a:cubicBezTo>
                    <a:pt x="2622525" y="600207"/>
                    <a:pt x="2617651" y="605080"/>
                    <a:pt x="2611640" y="605080"/>
                  </a:cubicBezTo>
                  <a:lnTo>
                    <a:pt x="10885" y="605080"/>
                  </a:lnTo>
                  <a:cubicBezTo>
                    <a:pt x="7998" y="605080"/>
                    <a:pt x="5230" y="603933"/>
                    <a:pt x="3188" y="601892"/>
                  </a:cubicBezTo>
                  <a:cubicBezTo>
                    <a:pt x="1147" y="599851"/>
                    <a:pt x="0" y="597082"/>
                    <a:pt x="0" y="594195"/>
                  </a:cubicBezTo>
                  <a:lnTo>
                    <a:pt x="0" y="10885"/>
                  </a:lnTo>
                  <a:cubicBezTo>
                    <a:pt x="0" y="7998"/>
                    <a:pt x="1147" y="5230"/>
                    <a:pt x="3188" y="3188"/>
                  </a:cubicBezTo>
                  <a:cubicBezTo>
                    <a:pt x="5230" y="1147"/>
                    <a:pt x="7998" y="0"/>
                    <a:pt x="10885" y="0"/>
                  </a:cubicBezTo>
                  <a:close/>
                </a:path>
              </a:pathLst>
            </a:custGeom>
            <a:gradFill rotWithShape="true">
              <a:gsLst>
                <a:gs pos="0">
                  <a:srgbClr val="048AFF">
                    <a:alpha val="63000"/>
                  </a:srgbClr>
                </a:gs>
                <a:gs pos="100000">
                  <a:srgbClr val="B100E8">
                    <a:alpha val="63000"/>
                  </a:srgbClr>
                </a:gs>
              </a:gsLst>
              <a:path path="circle">
                <a:fillToRect l="0" r="100000" t="0" b="100000"/>
              </a:path>
              <a:tileRect r="0" l="-100000" b="0" t="-100000"/>
            </a:gradFill>
            <a:ln cap="sq">
              <a:noFill/>
              <a:prstDash val="solid"/>
              <a:miter/>
            </a:ln>
          </p:spPr>
        </p:sp>
        <p:sp>
          <p:nvSpPr>
            <p:cNvPr name="TextBox 6" id="6"/>
            <p:cNvSpPr txBox="true"/>
            <p:nvPr/>
          </p:nvSpPr>
          <p:spPr>
            <a:xfrm>
              <a:off x="0" y="-9525"/>
              <a:ext cx="2622525" cy="614605"/>
            </a:xfrm>
            <a:prstGeom prst="rect">
              <a:avLst/>
            </a:prstGeom>
          </p:spPr>
          <p:txBody>
            <a:bodyPr anchor="ctr" rtlCol="false" tIns="50800" lIns="50800" bIns="50800" rIns="50800"/>
            <a:lstStyle/>
            <a:p>
              <a:pPr algn="ctr" marL="0" indent="0" lvl="0">
                <a:lnSpc>
                  <a:spcPts val="3131"/>
                </a:lnSpc>
                <a:spcBef>
                  <a:spcPct val="0"/>
                </a:spcBef>
              </a:pPr>
            </a:p>
          </p:txBody>
        </p:sp>
      </p:grpSp>
      <p:sp>
        <p:nvSpPr>
          <p:cNvPr name="Freeform 7" id="7"/>
          <p:cNvSpPr/>
          <p:nvPr/>
        </p:nvSpPr>
        <p:spPr>
          <a:xfrm flipH="false" flipV="false" rot="0">
            <a:off x="-56859" y="-3463498"/>
            <a:ext cx="18344859" cy="7710963"/>
          </a:xfrm>
          <a:custGeom>
            <a:avLst/>
            <a:gdLst/>
            <a:ahLst/>
            <a:cxnLst/>
            <a:rect r="r" b="b" t="t" l="l"/>
            <a:pathLst>
              <a:path h="7710963" w="18344859">
                <a:moveTo>
                  <a:pt x="0" y="0"/>
                </a:moveTo>
                <a:lnTo>
                  <a:pt x="18344859" y="0"/>
                </a:lnTo>
                <a:lnTo>
                  <a:pt x="18344859" y="7710963"/>
                </a:lnTo>
                <a:lnTo>
                  <a:pt x="0" y="7710963"/>
                </a:lnTo>
                <a:lnTo>
                  <a:pt x="0" y="0"/>
                </a:lnTo>
                <a:close/>
              </a:path>
            </a:pathLst>
          </a:custGeom>
          <a:blipFill>
            <a:blip r:embed="rId4"/>
            <a:stretch>
              <a:fillRect l="0" t="-16911" r="0" b="-16911"/>
            </a:stretch>
          </a:blipFill>
        </p:spPr>
      </p:sp>
      <p:sp>
        <p:nvSpPr>
          <p:cNvPr name="TextBox 8" id="8"/>
          <p:cNvSpPr txBox="true"/>
          <p:nvPr/>
        </p:nvSpPr>
        <p:spPr>
          <a:xfrm rot="0">
            <a:off x="4761453" y="3489395"/>
            <a:ext cx="8765094" cy="1433390"/>
          </a:xfrm>
          <a:prstGeom prst="rect">
            <a:avLst/>
          </a:prstGeom>
        </p:spPr>
        <p:txBody>
          <a:bodyPr anchor="t" rtlCol="false" tIns="0" lIns="0" bIns="0" rIns="0">
            <a:spAutoFit/>
          </a:bodyPr>
          <a:lstStyle/>
          <a:p>
            <a:pPr algn="ctr" marL="0" indent="0" lvl="0">
              <a:lnSpc>
                <a:spcPts val="11561"/>
              </a:lnSpc>
              <a:spcBef>
                <a:spcPct val="0"/>
              </a:spcBef>
            </a:pPr>
            <a:r>
              <a:rPr lang="en-US" sz="8317">
                <a:solidFill>
                  <a:srgbClr val="FFFFFF"/>
                </a:solidFill>
                <a:latin typeface="Now Bold"/>
              </a:rPr>
              <a:t>Models</a:t>
            </a:r>
          </a:p>
        </p:txBody>
      </p:sp>
      <p:sp>
        <p:nvSpPr>
          <p:cNvPr name="TextBox 9" id="9"/>
          <p:cNvSpPr txBox="true"/>
          <p:nvPr/>
        </p:nvSpPr>
        <p:spPr>
          <a:xfrm rot="0">
            <a:off x="1209880" y="6393464"/>
            <a:ext cx="8770796" cy="3086460"/>
          </a:xfrm>
          <a:prstGeom prst="rect">
            <a:avLst/>
          </a:prstGeom>
        </p:spPr>
        <p:txBody>
          <a:bodyPr anchor="t" rtlCol="false" tIns="0" lIns="0" bIns="0" rIns="0">
            <a:spAutoFit/>
          </a:bodyPr>
          <a:lstStyle/>
          <a:p>
            <a:pPr marL="725096" indent="-362548" lvl="1">
              <a:lnSpc>
                <a:spcPts val="4903"/>
              </a:lnSpc>
              <a:buFont typeface="Arial"/>
              <a:buChar char="•"/>
            </a:pPr>
            <a:r>
              <a:rPr lang="en-US" sz="3358">
                <a:solidFill>
                  <a:srgbClr val="FFFFFF"/>
                </a:solidFill>
                <a:latin typeface="DM Sans"/>
              </a:rPr>
              <a:t>Random Forest Classifier</a:t>
            </a:r>
          </a:p>
          <a:p>
            <a:pPr marL="725096" indent="-362548" lvl="1">
              <a:lnSpc>
                <a:spcPts val="4903"/>
              </a:lnSpc>
              <a:buFont typeface="Arial"/>
              <a:buChar char="•"/>
            </a:pPr>
            <a:r>
              <a:rPr lang="en-US" sz="3358">
                <a:solidFill>
                  <a:srgbClr val="FFFFFF"/>
                </a:solidFill>
                <a:latin typeface="DM Sans"/>
              </a:rPr>
              <a:t>Support Vector Machine (SVM) Classifier</a:t>
            </a:r>
          </a:p>
          <a:p>
            <a:pPr marL="725096" indent="-362548" lvl="1">
              <a:lnSpc>
                <a:spcPts val="4903"/>
              </a:lnSpc>
              <a:buFont typeface="Arial"/>
              <a:buChar char="•"/>
            </a:pPr>
            <a:r>
              <a:rPr lang="en-US" sz="3358">
                <a:solidFill>
                  <a:srgbClr val="FFFFFF"/>
                </a:solidFill>
                <a:latin typeface="DM Sans"/>
              </a:rPr>
              <a:t>Multinomial Naive Bayes Classifier</a:t>
            </a:r>
          </a:p>
          <a:p>
            <a:pPr>
              <a:lnSpc>
                <a:spcPts val="4903"/>
              </a:lnSpc>
            </a:pPr>
          </a:p>
        </p:txBody>
      </p:sp>
      <p:sp>
        <p:nvSpPr>
          <p:cNvPr name="TextBox 10" id="10"/>
          <p:cNvSpPr txBox="true"/>
          <p:nvPr/>
        </p:nvSpPr>
        <p:spPr>
          <a:xfrm rot="0">
            <a:off x="1209880" y="5411467"/>
            <a:ext cx="12005207" cy="1425519"/>
          </a:xfrm>
          <a:prstGeom prst="rect">
            <a:avLst/>
          </a:prstGeom>
        </p:spPr>
        <p:txBody>
          <a:bodyPr anchor="t" rtlCol="false" tIns="0" lIns="0" bIns="0" rIns="0">
            <a:spAutoFit/>
          </a:bodyPr>
          <a:lstStyle/>
          <a:p>
            <a:pPr>
              <a:lnSpc>
                <a:spcPts val="4059"/>
              </a:lnSpc>
            </a:pPr>
            <a:r>
              <a:rPr lang="en-US" sz="2920">
                <a:solidFill>
                  <a:srgbClr val="B100E8"/>
                </a:solidFill>
                <a:latin typeface="Now Bold"/>
              </a:rPr>
              <a:t>The project utilizes various machine learning models, including:</a:t>
            </a:r>
          </a:p>
          <a:p>
            <a:pPr>
              <a:lnSpc>
                <a:spcPts val="3642"/>
              </a:lnSpc>
            </a:pPr>
          </a:p>
          <a:p>
            <a:pPr>
              <a:lnSpc>
                <a:spcPts val="3642"/>
              </a:lnSpc>
            </a:pPr>
          </a:p>
        </p:txBody>
      </p:sp>
      <p:sp>
        <p:nvSpPr>
          <p:cNvPr name="TextBox 11" id="11"/>
          <p:cNvSpPr txBox="true"/>
          <p:nvPr/>
        </p:nvSpPr>
        <p:spPr>
          <a:xfrm rot="0">
            <a:off x="9742087" y="6393464"/>
            <a:ext cx="8785215" cy="1844694"/>
          </a:xfrm>
          <a:prstGeom prst="rect">
            <a:avLst/>
          </a:prstGeom>
        </p:spPr>
        <p:txBody>
          <a:bodyPr anchor="t" rtlCol="false" tIns="0" lIns="0" bIns="0" rIns="0">
            <a:spAutoFit/>
          </a:bodyPr>
          <a:lstStyle/>
          <a:p>
            <a:pPr marL="726288" indent="-363144" lvl="1">
              <a:lnSpc>
                <a:spcPts val="4911"/>
              </a:lnSpc>
              <a:buFont typeface="Arial"/>
              <a:buChar char="•"/>
            </a:pPr>
            <a:r>
              <a:rPr lang="en-US" sz="3364">
                <a:solidFill>
                  <a:srgbClr val="FFFFFF"/>
                </a:solidFill>
                <a:latin typeface="DM Sans"/>
              </a:rPr>
              <a:t>Gradient Boosting Classifier</a:t>
            </a:r>
          </a:p>
          <a:p>
            <a:pPr marL="726288" indent="-363144" lvl="1">
              <a:lnSpc>
                <a:spcPts val="4911"/>
              </a:lnSpc>
              <a:buFont typeface="Arial"/>
              <a:buChar char="•"/>
            </a:pPr>
            <a:r>
              <a:rPr lang="en-US" sz="3364">
                <a:solidFill>
                  <a:srgbClr val="FFFFFF"/>
                </a:solidFill>
                <a:latin typeface="DM Sans"/>
              </a:rPr>
              <a:t>Logistic Regression Classifier</a:t>
            </a:r>
          </a:p>
          <a:p>
            <a:pPr>
              <a:lnSpc>
                <a:spcPts val="491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15431023" y="7619197"/>
            <a:ext cx="1469330" cy="1421243"/>
          </a:xfrm>
          <a:custGeom>
            <a:avLst/>
            <a:gdLst/>
            <a:ahLst/>
            <a:cxnLst/>
            <a:rect r="r" b="b" t="t" l="l"/>
            <a:pathLst>
              <a:path h="1421243" w="1469330">
                <a:moveTo>
                  <a:pt x="0" y="0"/>
                </a:moveTo>
                <a:lnTo>
                  <a:pt x="1469331" y="0"/>
                </a:lnTo>
                <a:lnTo>
                  <a:pt x="1469331" y="1421243"/>
                </a:lnTo>
                <a:lnTo>
                  <a:pt x="0" y="14212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533262" y="1322373"/>
            <a:ext cx="8717735" cy="982536"/>
          </a:xfrm>
          <a:prstGeom prst="rect">
            <a:avLst/>
          </a:prstGeom>
        </p:spPr>
        <p:txBody>
          <a:bodyPr anchor="t" rtlCol="false" tIns="0" lIns="0" bIns="0" rIns="0">
            <a:spAutoFit/>
          </a:bodyPr>
          <a:lstStyle/>
          <a:p>
            <a:pPr algn="ctr" marL="0" indent="0" lvl="0">
              <a:lnSpc>
                <a:spcPts val="7981"/>
              </a:lnSpc>
              <a:spcBef>
                <a:spcPct val="0"/>
              </a:spcBef>
            </a:pPr>
            <a:r>
              <a:rPr lang="en-US" sz="5741">
                <a:solidFill>
                  <a:srgbClr val="048AFF"/>
                </a:solidFill>
                <a:latin typeface="Now Bold"/>
              </a:rPr>
              <a:t>Model Architecture</a:t>
            </a:r>
          </a:p>
        </p:txBody>
      </p:sp>
      <p:sp>
        <p:nvSpPr>
          <p:cNvPr name="TextBox 5" id="5"/>
          <p:cNvSpPr txBox="true"/>
          <p:nvPr/>
        </p:nvSpPr>
        <p:spPr>
          <a:xfrm rot="0">
            <a:off x="680963" y="3407107"/>
            <a:ext cx="16926075" cy="3779396"/>
          </a:xfrm>
          <a:prstGeom prst="rect">
            <a:avLst/>
          </a:prstGeom>
        </p:spPr>
        <p:txBody>
          <a:bodyPr anchor="t" rtlCol="false" tIns="0" lIns="0" bIns="0" rIns="0">
            <a:spAutoFit/>
          </a:bodyPr>
          <a:lstStyle/>
          <a:p>
            <a:pPr algn="ctr">
              <a:lnSpc>
                <a:spcPts val="6069"/>
              </a:lnSpc>
            </a:pPr>
            <a:r>
              <a:rPr lang="en-US" sz="4156">
                <a:solidFill>
                  <a:srgbClr val="FFFFFF"/>
                </a:solidFill>
                <a:latin typeface="DM Sans"/>
              </a:rPr>
              <a:t>Each machine learning model is trained on the preprocessed data, consisting of TF-IDF vectors representing the text features. The models are evaluated using classification metrics such as accuracy, precision, recall, and F1-score to assess their performance in emotion detection.</a:t>
            </a:r>
          </a:p>
        </p:txBody>
      </p:sp>
      <p:sp>
        <p:nvSpPr>
          <p:cNvPr name="Freeform 6" id="6"/>
          <p:cNvSpPr/>
          <p:nvPr/>
        </p:nvSpPr>
        <p:spPr>
          <a:xfrm flipH="false" flipV="false" rot="0">
            <a:off x="-2368424" y="7867652"/>
            <a:ext cx="5257108" cy="5250537"/>
          </a:xfrm>
          <a:custGeom>
            <a:avLst/>
            <a:gdLst/>
            <a:ahLst/>
            <a:cxnLst/>
            <a:rect r="r" b="b" t="t" l="l"/>
            <a:pathLst>
              <a:path h="5250537" w="5257108">
                <a:moveTo>
                  <a:pt x="0" y="0"/>
                </a:moveTo>
                <a:lnTo>
                  <a:pt x="5257108" y="0"/>
                </a:lnTo>
                <a:lnTo>
                  <a:pt x="5257108" y="5250536"/>
                </a:lnTo>
                <a:lnTo>
                  <a:pt x="0" y="5250536"/>
                </a:lnTo>
                <a:lnTo>
                  <a:pt x="0" y="0"/>
                </a:lnTo>
                <a:close/>
              </a:path>
            </a:pathLst>
          </a:custGeom>
          <a:blipFill>
            <a:blip r:embed="rId5"/>
            <a:stretch>
              <a:fillRect l="0" t="0" r="0" b="0"/>
            </a:stretch>
          </a:blipFill>
        </p:spPr>
      </p:sp>
      <p:sp>
        <p:nvSpPr>
          <p:cNvPr name="Freeform 7" id="7"/>
          <p:cNvSpPr/>
          <p:nvPr/>
        </p:nvSpPr>
        <p:spPr>
          <a:xfrm flipH="false" flipV="false" rot="0">
            <a:off x="15431023" y="-2171348"/>
            <a:ext cx="5257108" cy="5250537"/>
          </a:xfrm>
          <a:custGeom>
            <a:avLst/>
            <a:gdLst/>
            <a:ahLst/>
            <a:cxnLst/>
            <a:rect r="r" b="b" t="t" l="l"/>
            <a:pathLst>
              <a:path h="5250537" w="5257108">
                <a:moveTo>
                  <a:pt x="0" y="0"/>
                </a:moveTo>
                <a:lnTo>
                  <a:pt x="5257108" y="0"/>
                </a:lnTo>
                <a:lnTo>
                  <a:pt x="5257108" y="5250537"/>
                </a:lnTo>
                <a:lnTo>
                  <a:pt x="0" y="5250537"/>
                </a:lnTo>
                <a:lnTo>
                  <a:pt x="0" y="0"/>
                </a:lnTo>
                <a:close/>
              </a:path>
            </a:pathLst>
          </a:custGeom>
          <a:blipFill>
            <a:blip r:embed="rId5"/>
            <a:stretch>
              <a:fillRect l="0" t="0" r="0" b="0"/>
            </a:stretch>
          </a:blipFill>
        </p:spPr>
      </p:sp>
      <p:sp>
        <p:nvSpPr>
          <p:cNvPr name="Freeform 8" id="8"/>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alphaModFix amt="67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Freeform 5" id="5"/>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24181" y="1211229"/>
            <a:ext cx="11370537" cy="1392499"/>
          </a:xfrm>
          <a:prstGeom prst="rect">
            <a:avLst/>
          </a:prstGeom>
        </p:spPr>
        <p:txBody>
          <a:bodyPr anchor="t" rtlCol="false" tIns="0" lIns="0" bIns="0" rIns="0">
            <a:spAutoFit/>
          </a:bodyPr>
          <a:lstStyle/>
          <a:p>
            <a:pPr algn="ctr">
              <a:lnSpc>
                <a:spcPts val="11242"/>
              </a:lnSpc>
            </a:pPr>
            <a:r>
              <a:rPr lang="en-US" sz="8087">
                <a:solidFill>
                  <a:srgbClr val="048AFF"/>
                </a:solidFill>
                <a:latin typeface="Now Bold"/>
              </a:rPr>
              <a:t>RESULTS</a:t>
            </a:r>
          </a:p>
        </p:txBody>
      </p:sp>
      <p:sp>
        <p:nvSpPr>
          <p:cNvPr name="TextBox 7" id="7"/>
          <p:cNvSpPr txBox="true"/>
          <p:nvPr/>
        </p:nvSpPr>
        <p:spPr>
          <a:xfrm rot="0">
            <a:off x="2078318" y="3072965"/>
            <a:ext cx="15716528" cy="4266761"/>
          </a:xfrm>
          <a:prstGeom prst="rect">
            <a:avLst/>
          </a:prstGeom>
        </p:spPr>
        <p:txBody>
          <a:bodyPr anchor="t" rtlCol="false" tIns="0" lIns="0" bIns="0" rIns="0">
            <a:spAutoFit/>
          </a:bodyPr>
          <a:lstStyle/>
          <a:p>
            <a:pPr algn="l" marL="0" indent="0" lvl="0">
              <a:lnSpc>
                <a:spcPts val="5700"/>
              </a:lnSpc>
              <a:spcBef>
                <a:spcPct val="0"/>
              </a:spcBef>
            </a:pPr>
            <a:r>
              <a:rPr lang="en-US" sz="4634">
                <a:solidFill>
                  <a:srgbClr val="FFFAEB"/>
                </a:solidFill>
                <a:latin typeface="DM Sans Italics"/>
              </a:rPr>
              <a:t>The project aims to deliver accurate and reliable emotion detection models that can effectively classify emotions expressed in textual data. Through thorough evaluation and analysis, the goal is to provide valuable insights and tools for sentiment analysis, customer feedback analysis, and mental health assessment.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23819">
            <a:off x="-4572963" y="4006074"/>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sp>
        <p:nvSpPr>
          <p:cNvPr name="Freeform 4" id="4"/>
          <p:cNvSpPr/>
          <p:nvPr/>
        </p:nvSpPr>
        <p:spPr>
          <a:xfrm flipH="false" flipV="false" rot="0">
            <a:off x="15132358" y="7708556"/>
            <a:ext cx="1769644" cy="1711728"/>
          </a:xfrm>
          <a:custGeom>
            <a:avLst/>
            <a:gdLst/>
            <a:ahLst/>
            <a:cxnLst/>
            <a:rect r="r" b="b" t="t" l="l"/>
            <a:pathLst>
              <a:path h="1711728" w="1769644">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809349" y="3301278"/>
            <a:ext cx="6669301" cy="4800561"/>
          </a:xfrm>
          <a:prstGeom prst="rect">
            <a:avLst/>
          </a:prstGeom>
        </p:spPr>
        <p:txBody>
          <a:bodyPr anchor="t" rtlCol="false" tIns="0" lIns="0" bIns="0" rIns="0">
            <a:spAutoFit/>
          </a:bodyPr>
          <a:lstStyle/>
          <a:p>
            <a:pPr marL="595784" indent="-297892" lvl="1">
              <a:lnSpc>
                <a:spcPts val="4304"/>
              </a:lnSpc>
              <a:buFont typeface="Arial"/>
              <a:buChar char="•"/>
            </a:pPr>
            <a:r>
              <a:rPr lang="en-US" sz="2759">
                <a:solidFill>
                  <a:srgbClr val="FFFAEB"/>
                </a:solidFill>
                <a:latin typeface="DM Sans Italics"/>
              </a:rPr>
              <a:t>Problem statement</a:t>
            </a:r>
          </a:p>
          <a:p>
            <a:pPr marL="595784" indent="-297892" lvl="1">
              <a:lnSpc>
                <a:spcPts val="4304"/>
              </a:lnSpc>
              <a:buFont typeface="Arial"/>
              <a:buChar char="•"/>
            </a:pPr>
            <a:r>
              <a:rPr lang="en-US" sz="2759">
                <a:solidFill>
                  <a:srgbClr val="FFFAEB"/>
                </a:solidFill>
                <a:latin typeface="DM Sans Italics"/>
              </a:rPr>
              <a:t>Project overview</a:t>
            </a:r>
          </a:p>
          <a:p>
            <a:pPr marL="595784" indent="-297892" lvl="1">
              <a:lnSpc>
                <a:spcPts val="4304"/>
              </a:lnSpc>
              <a:buFont typeface="Arial"/>
              <a:buChar char="•"/>
            </a:pPr>
            <a:r>
              <a:rPr lang="en-US" sz="2759">
                <a:solidFill>
                  <a:srgbClr val="FFFAEB"/>
                </a:solidFill>
                <a:latin typeface="DM Sans Italics"/>
              </a:rPr>
              <a:t>End users</a:t>
            </a:r>
          </a:p>
          <a:p>
            <a:pPr marL="595784" indent="-297892" lvl="1">
              <a:lnSpc>
                <a:spcPts val="4304"/>
              </a:lnSpc>
              <a:buFont typeface="Arial"/>
              <a:buChar char="•"/>
            </a:pPr>
            <a:r>
              <a:rPr lang="en-US" sz="2759">
                <a:solidFill>
                  <a:srgbClr val="FFFAEB"/>
                </a:solidFill>
                <a:latin typeface="DM Sans Italics"/>
              </a:rPr>
              <a:t>Solution and value  proposition</a:t>
            </a:r>
          </a:p>
          <a:p>
            <a:pPr marL="595784" indent="-297892" lvl="1">
              <a:lnSpc>
                <a:spcPts val="4304"/>
              </a:lnSpc>
              <a:buFont typeface="Arial"/>
              <a:buChar char="•"/>
            </a:pPr>
            <a:r>
              <a:rPr lang="en-US" sz="2759">
                <a:solidFill>
                  <a:srgbClr val="FFFAEB"/>
                </a:solidFill>
                <a:latin typeface="DM Sans Italics"/>
              </a:rPr>
              <a:t>Process flow</a:t>
            </a:r>
          </a:p>
          <a:p>
            <a:pPr marL="595784" indent="-297892" lvl="1">
              <a:lnSpc>
                <a:spcPts val="4304"/>
              </a:lnSpc>
              <a:buFont typeface="Arial"/>
              <a:buChar char="•"/>
            </a:pPr>
            <a:r>
              <a:rPr lang="en-US" sz="2759">
                <a:solidFill>
                  <a:srgbClr val="FFFAEB"/>
                </a:solidFill>
                <a:latin typeface="DM Sans Italics"/>
              </a:rPr>
              <a:t>Solution</a:t>
            </a:r>
          </a:p>
          <a:p>
            <a:pPr marL="595784" indent="-297892" lvl="1">
              <a:lnSpc>
                <a:spcPts val="4304"/>
              </a:lnSpc>
              <a:buFont typeface="Arial"/>
              <a:buChar char="•"/>
            </a:pPr>
            <a:r>
              <a:rPr lang="en-US" sz="2759">
                <a:solidFill>
                  <a:srgbClr val="FFFAEB"/>
                </a:solidFill>
                <a:latin typeface="DM Sans Italics"/>
              </a:rPr>
              <a:t>Models</a:t>
            </a:r>
          </a:p>
          <a:p>
            <a:pPr marL="595784" indent="-297892" lvl="1">
              <a:lnSpc>
                <a:spcPts val="4304"/>
              </a:lnSpc>
              <a:buFont typeface="Arial"/>
              <a:buChar char="•"/>
            </a:pPr>
            <a:r>
              <a:rPr lang="en-US" sz="2759">
                <a:solidFill>
                  <a:srgbClr val="FFFAEB"/>
                </a:solidFill>
                <a:latin typeface="DM Sans Italics"/>
              </a:rPr>
              <a:t>Model architecture</a:t>
            </a:r>
          </a:p>
          <a:p>
            <a:pPr algn="l" marL="595784" indent="-297892" lvl="1">
              <a:lnSpc>
                <a:spcPts val="4304"/>
              </a:lnSpc>
              <a:buFont typeface="Arial"/>
              <a:buChar char="•"/>
            </a:pPr>
            <a:r>
              <a:rPr lang="en-US" sz="2759">
                <a:solidFill>
                  <a:srgbClr val="FFFAEB"/>
                </a:solidFill>
                <a:latin typeface="DM Sans Italics"/>
              </a:rPr>
              <a:t>Result</a:t>
            </a:r>
          </a:p>
        </p:txBody>
      </p:sp>
      <p:sp>
        <p:nvSpPr>
          <p:cNvPr name="TextBox 6" id="6"/>
          <p:cNvSpPr txBox="true"/>
          <p:nvPr/>
        </p:nvSpPr>
        <p:spPr>
          <a:xfrm rot="0">
            <a:off x="6728644" y="1794630"/>
            <a:ext cx="4830711" cy="781760"/>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Bold"/>
              </a:rPr>
              <a:t>AGENDA</a:t>
            </a:r>
          </a:p>
        </p:txBody>
      </p:sp>
      <p:grpSp>
        <p:nvGrpSpPr>
          <p:cNvPr name="Group 7" id="7"/>
          <p:cNvGrpSpPr/>
          <p:nvPr/>
        </p:nvGrpSpPr>
        <p:grpSpPr>
          <a:xfrm rot="0">
            <a:off x="16017180" y="-1431186"/>
            <a:ext cx="3656258" cy="365625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AutoShape 10" id="10"/>
          <p:cNvSpPr/>
          <p:nvPr/>
        </p:nvSpPr>
        <p:spPr>
          <a:xfrm>
            <a:off x="6085397" y="2796124"/>
            <a:ext cx="6076393" cy="0"/>
          </a:xfrm>
          <a:prstGeom prst="line">
            <a:avLst/>
          </a:prstGeom>
          <a:ln cap="flat" w="38100">
            <a:solidFill>
              <a:srgbClr val="048A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grpSp>
        <p:nvGrpSpPr>
          <p:cNvPr name="Group 4" id="4"/>
          <p:cNvGrpSpPr/>
          <p:nvPr/>
        </p:nvGrpSpPr>
        <p:grpSpPr>
          <a:xfrm rot="0">
            <a:off x="9589607" y="0"/>
            <a:ext cx="8698393" cy="10400373"/>
            <a:chOff x="0" y="0"/>
            <a:chExt cx="8603361" cy="10286746"/>
          </a:xfrm>
        </p:grpSpPr>
        <p:sp>
          <p:nvSpPr>
            <p:cNvPr name="Freeform 5" id="5"/>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9783" t="0" r="-9783" b="0"/>
              </a:stretch>
            </a:blipFill>
          </p:spPr>
        </p:sp>
      </p:grpSp>
      <p:sp>
        <p:nvSpPr>
          <p:cNvPr name="Freeform 6" id="6"/>
          <p:cNvSpPr/>
          <p:nvPr/>
        </p:nvSpPr>
        <p:spPr>
          <a:xfrm flipH="false" flipV="false" rot="0">
            <a:off x="7584476" y="8616204"/>
            <a:ext cx="4010261" cy="4005248"/>
          </a:xfrm>
          <a:custGeom>
            <a:avLst/>
            <a:gdLst/>
            <a:ahLst/>
            <a:cxnLst/>
            <a:rect r="r" b="b" t="t" l="l"/>
            <a:pathLst>
              <a:path h="4005248" w="4010261">
                <a:moveTo>
                  <a:pt x="0" y="0"/>
                </a:moveTo>
                <a:lnTo>
                  <a:pt x="4010261" y="0"/>
                </a:lnTo>
                <a:lnTo>
                  <a:pt x="4010261" y="4005248"/>
                </a:lnTo>
                <a:lnTo>
                  <a:pt x="0" y="4005248"/>
                </a:lnTo>
                <a:lnTo>
                  <a:pt x="0" y="0"/>
                </a:lnTo>
                <a:close/>
              </a:path>
            </a:pathLst>
          </a:custGeom>
          <a:blipFill>
            <a:blip r:embed="rId3"/>
            <a:stretch>
              <a:fillRect l="0" t="0" r="0" b="0"/>
            </a:stretch>
          </a:blipFill>
        </p:spPr>
      </p:sp>
      <p:sp>
        <p:nvSpPr>
          <p:cNvPr name="TextBox 7" id="7"/>
          <p:cNvSpPr txBox="true"/>
          <p:nvPr/>
        </p:nvSpPr>
        <p:spPr>
          <a:xfrm rot="0">
            <a:off x="2381796" y="2475219"/>
            <a:ext cx="7207810" cy="7026886"/>
          </a:xfrm>
          <a:prstGeom prst="rect">
            <a:avLst/>
          </a:prstGeom>
        </p:spPr>
        <p:txBody>
          <a:bodyPr anchor="t" rtlCol="false" tIns="0" lIns="0" bIns="0" rIns="0">
            <a:spAutoFit/>
          </a:bodyPr>
          <a:lstStyle/>
          <a:p>
            <a:pPr marL="636004" indent="-318002" lvl="1">
              <a:lnSpc>
                <a:spcPts val="4300"/>
              </a:lnSpc>
              <a:buFont typeface="Arial"/>
              <a:buChar char="•"/>
            </a:pPr>
            <a:r>
              <a:rPr lang="en-US" sz="2945">
                <a:solidFill>
                  <a:srgbClr val="FFFFFF"/>
                </a:solidFill>
                <a:latin typeface="DM Sans"/>
              </a:rPr>
              <a:t>The problem statement revolves around developing a machine learning model capable of accurately classifying emotions expressed in textual data. This involves preprocessing text, training various classifiers, and evaluating their performance. The objective is to provide a effective solution for emotion detection, with potential applications in sentiment analysis, customer feedback analysis, and mental health assessment.</a:t>
            </a:r>
          </a:p>
        </p:txBody>
      </p:sp>
      <p:sp>
        <p:nvSpPr>
          <p:cNvPr name="Freeform 8" id="8"/>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67000"/>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792965" y="-4982246"/>
            <a:ext cx="8083465" cy="8073361"/>
          </a:xfrm>
          <a:custGeom>
            <a:avLst/>
            <a:gdLst/>
            <a:ahLst/>
            <a:cxnLst/>
            <a:rect r="r" b="b" t="t" l="l"/>
            <a:pathLst>
              <a:path h="8073361" w="8083465">
                <a:moveTo>
                  <a:pt x="0" y="0"/>
                </a:moveTo>
                <a:lnTo>
                  <a:pt x="8083465" y="0"/>
                </a:lnTo>
                <a:lnTo>
                  <a:pt x="8083465" y="8073361"/>
                </a:lnTo>
                <a:lnTo>
                  <a:pt x="0" y="8073361"/>
                </a:lnTo>
                <a:lnTo>
                  <a:pt x="0" y="0"/>
                </a:lnTo>
                <a:close/>
              </a:path>
            </a:pathLst>
          </a:custGeom>
          <a:blipFill>
            <a:blip r:embed="rId3"/>
            <a:stretch>
              <a:fillRect l="0" t="0" r="0" b="0"/>
            </a:stretch>
          </a:blipFill>
        </p:spPr>
      </p:sp>
      <p:sp>
        <p:nvSpPr>
          <p:cNvPr name="TextBox 10" id="10"/>
          <p:cNvSpPr txBox="true"/>
          <p:nvPr/>
        </p:nvSpPr>
        <p:spPr>
          <a:xfrm rot="0">
            <a:off x="1866561" y="1171767"/>
            <a:ext cx="6438099" cy="908396"/>
          </a:xfrm>
          <a:prstGeom prst="rect">
            <a:avLst/>
          </a:prstGeom>
        </p:spPr>
        <p:txBody>
          <a:bodyPr anchor="t" rtlCol="false" tIns="0" lIns="0" bIns="0" rIns="0">
            <a:spAutoFit/>
          </a:bodyPr>
          <a:lstStyle/>
          <a:p>
            <a:pPr>
              <a:lnSpc>
                <a:spcPts val="7312"/>
              </a:lnSpc>
            </a:pPr>
            <a:r>
              <a:rPr lang="en-US" sz="5260">
                <a:solidFill>
                  <a:srgbClr val="048AFF"/>
                </a:solidFill>
                <a:latin typeface="Now Bold"/>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12438410" y="-5076387"/>
            <a:ext cx="9641780" cy="9629727"/>
          </a:xfrm>
          <a:custGeom>
            <a:avLst/>
            <a:gdLst/>
            <a:ahLst/>
            <a:cxnLst/>
            <a:rect r="r" b="b" t="t" l="l"/>
            <a:pathLst>
              <a:path h="9629727" w="9641780">
                <a:moveTo>
                  <a:pt x="0" y="0"/>
                </a:moveTo>
                <a:lnTo>
                  <a:pt x="9641780" y="0"/>
                </a:lnTo>
                <a:lnTo>
                  <a:pt x="9641780" y="9629728"/>
                </a:lnTo>
                <a:lnTo>
                  <a:pt x="0" y="9629728"/>
                </a:lnTo>
                <a:lnTo>
                  <a:pt x="0" y="0"/>
                </a:lnTo>
                <a:close/>
              </a:path>
            </a:pathLst>
          </a:custGeom>
          <a:blipFill>
            <a:blip r:embed="rId3"/>
            <a:stretch>
              <a:fillRect l="0" t="0" r="0" b="0"/>
            </a:stretch>
          </a:blipFill>
        </p:spPr>
      </p:sp>
      <p:sp>
        <p:nvSpPr>
          <p:cNvPr name="Freeform 4" id="4"/>
          <p:cNvSpPr/>
          <p:nvPr/>
        </p:nvSpPr>
        <p:spPr>
          <a:xfrm flipH="false" flipV="false" rot="0">
            <a:off x="15789970" y="7909420"/>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327715" y="6542790"/>
            <a:ext cx="9641780" cy="9629727"/>
          </a:xfrm>
          <a:custGeom>
            <a:avLst/>
            <a:gdLst/>
            <a:ahLst/>
            <a:cxnLst/>
            <a:rect r="r" b="b" t="t" l="l"/>
            <a:pathLst>
              <a:path h="9629727" w="9641780">
                <a:moveTo>
                  <a:pt x="0" y="0"/>
                </a:moveTo>
                <a:lnTo>
                  <a:pt x="9641780" y="0"/>
                </a:lnTo>
                <a:lnTo>
                  <a:pt x="9641780" y="9629727"/>
                </a:lnTo>
                <a:lnTo>
                  <a:pt x="0" y="9629727"/>
                </a:lnTo>
                <a:lnTo>
                  <a:pt x="0" y="0"/>
                </a:lnTo>
                <a:close/>
              </a:path>
            </a:pathLst>
          </a:custGeom>
          <a:blipFill>
            <a:blip r:embed="rId3"/>
            <a:stretch>
              <a:fillRect l="0" t="0" r="0" b="0"/>
            </a:stretch>
          </a:blipFill>
        </p:spPr>
      </p:sp>
      <p:sp>
        <p:nvSpPr>
          <p:cNvPr name="Freeform 6" id="6"/>
          <p:cNvSpPr/>
          <p:nvPr/>
        </p:nvSpPr>
        <p:spPr>
          <a:xfrm flipH="false" flipV="false" rot="0">
            <a:off x="12002534" y="5143500"/>
            <a:ext cx="5637991" cy="4711090"/>
          </a:xfrm>
          <a:custGeom>
            <a:avLst/>
            <a:gdLst/>
            <a:ahLst/>
            <a:cxnLst/>
            <a:rect r="r" b="b" t="t" l="l"/>
            <a:pathLst>
              <a:path h="4711090" w="5637991">
                <a:moveTo>
                  <a:pt x="0" y="0"/>
                </a:moveTo>
                <a:lnTo>
                  <a:pt x="5637991" y="0"/>
                </a:lnTo>
                <a:lnTo>
                  <a:pt x="5637991" y="4711090"/>
                </a:lnTo>
                <a:lnTo>
                  <a:pt x="0" y="4711090"/>
                </a:lnTo>
                <a:lnTo>
                  <a:pt x="0" y="0"/>
                </a:lnTo>
                <a:close/>
              </a:path>
            </a:pathLst>
          </a:custGeom>
          <a:blipFill>
            <a:blip r:embed="rId6"/>
            <a:stretch>
              <a:fillRect l="-56203" t="-64576" r="-60790" b="0"/>
            </a:stretch>
          </a:blipFill>
        </p:spPr>
      </p:sp>
      <p:sp>
        <p:nvSpPr>
          <p:cNvPr name="TextBox 7" id="7"/>
          <p:cNvSpPr txBox="true"/>
          <p:nvPr/>
        </p:nvSpPr>
        <p:spPr>
          <a:xfrm rot="0">
            <a:off x="1680829" y="923925"/>
            <a:ext cx="6310097" cy="908419"/>
          </a:xfrm>
          <a:prstGeom prst="rect">
            <a:avLst/>
          </a:prstGeom>
        </p:spPr>
        <p:txBody>
          <a:bodyPr anchor="t" rtlCol="false" tIns="0" lIns="0" bIns="0" rIns="0">
            <a:spAutoFit/>
          </a:bodyPr>
          <a:lstStyle/>
          <a:p>
            <a:pPr algn="ctr">
              <a:lnSpc>
                <a:spcPts val="7311"/>
              </a:lnSpc>
            </a:pPr>
            <a:r>
              <a:rPr lang="en-US" sz="5259">
                <a:solidFill>
                  <a:srgbClr val="048AFF"/>
                </a:solidFill>
                <a:latin typeface="Now Bold"/>
              </a:rPr>
              <a:t>Project Overview</a:t>
            </a:r>
          </a:p>
        </p:txBody>
      </p:sp>
      <p:sp>
        <p:nvSpPr>
          <p:cNvPr name="TextBox 8" id="8"/>
          <p:cNvSpPr txBox="true"/>
          <p:nvPr/>
        </p:nvSpPr>
        <p:spPr>
          <a:xfrm rot="0">
            <a:off x="493175" y="2136048"/>
            <a:ext cx="11509358" cy="3354398"/>
          </a:xfrm>
          <a:prstGeom prst="rect">
            <a:avLst/>
          </a:prstGeom>
        </p:spPr>
        <p:txBody>
          <a:bodyPr anchor="t" rtlCol="false" tIns="0" lIns="0" bIns="0" rIns="0">
            <a:spAutoFit/>
          </a:bodyPr>
          <a:lstStyle/>
          <a:p>
            <a:pPr algn="ctr">
              <a:lnSpc>
                <a:spcPts val="4811"/>
              </a:lnSpc>
              <a:spcBef>
                <a:spcPct val="0"/>
              </a:spcBef>
            </a:pPr>
          </a:p>
          <a:p>
            <a:pPr algn="just">
              <a:lnSpc>
                <a:spcPts val="4352"/>
              </a:lnSpc>
              <a:spcBef>
                <a:spcPct val="0"/>
              </a:spcBef>
            </a:pPr>
            <a:r>
              <a:rPr lang="en-US" sz="3538">
                <a:solidFill>
                  <a:srgbClr val="FFFFFF"/>
                </a:solidFill>
                <a:latin typeface="DM Sans Italics"/>
              </a:rPr>
              <a:t>This project aims to develop a machine learning model that accurately classifies emotions based on textual data. Leveraging natural language processing (NLP) techniques and machine learning algorithms, the goal is to provide a reliable solution for emotion detection.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221768" y="923925"/>
            <a:ext cx="7318867" cy="908419"/>
          </a:xfrm>
          <a:prstGeom prst="rect">
            <a:avLst/>
          </a:prstGeom>
        </p:spPr>
        <p:txBody>
          <a:bodyPr anchor="t" rtlCol="false" tIns="0" lIns="0" bIns="0" rIns="0">
            <a:spAutoFit/>
          </a:bodyPr>
          <a:lstStyle/>
          <a:p>
            <a:pPr algn="ctr">
              <a:lnSpc>
                <a:spcPts val="7311"/>
              </a:lnSpc>
            </a:pPr>
            <a:r>
              <a:rPr lang="en-US" sz="5259">
                <a:solidFill>
                  <a:srgbClr val="048AFF"/>
                </a:solidFill>
                <a:latin typeface="Now Bold"/>
              </a:rPr>
              <a:t>End User</a:t>
            </a:r>
          </a:p>
        </p:txBody>
      </p:sp>
      <p:sp>
        <p:nvSpPr>
          <p:cNvPr name="Freeform 4" id="4"/>
          <p:cNvSpPr/>
          <p:nvPr/>
        </p:nvSpPr>
        <p:spPr>
          <a:xfrm flipH="false" flipV="false" rot="0">
            <a:off x="-3829643" y="6244472"/>
            <a:ext cx="8403333" cy="8403333"/>
          </a:xfrm>
          <a:custGeom>
            <a:avLst/>
            <a:gdLst/>
            <a:ahLst/>
            <a:cxnLst/>
            <a:rect r="r" b="b" t="t" l="l"/>
            <a:pathLst>
              <a:path h="8403333" w="8403333">
                <a:moveTo>
                  <a:pt x="0" y="0"/>
                </a:moveTo>
                <a:lnTo>
                  <a:pt x="8403332" y="0"/>
                </a:lnTo>
                <a:lnTo>
                  <a:pt x="8403332" y="8403333"/>
                </a:lnTo>
                <a:lnTo>
                  <a:pt x="0" y="8403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70471" y="2783668"/>
            <a:ext cx="16256417" cy="6110364"/>
          </a:xfrm>
          <a:prstGeom prst="rect">
            <a:avLst/>
          </a:prstGeom>
        </p:spPr>
        <p:txBody>
          <a:bodyPr anchor="t" rtlCol="false" tIns="0" lIns="0" bIns="0" rIns="0">
            <a:spAutoFit/>
          </a:bodyPr>
          <a:lstStyle/>
          <a:p>
            <a:pPr algn="ctr" marL="866974" indent="-433487" lvl="1">
              <a:lnSpc>
                <a:spcPts val="4939"/>
              </a:lnSpc>
              <a:spcBef>
                <a:spcPct val="0"/>
              </a:spcBef>
              <a:buFont typeface="Arial"/>
              <a:buChar char="•"/>
            </a:pPr>
            <a:r>
              <a:rPr lang="en-US" sz="4015">
                <a:solidFill>
                  <a:srgbClr val="FFFFFF"/>
                </a:solidFill>
                <a:latin typeface="DM Sans Italics"/>
              </a:rPr>
              <a:t>Companies seeking t</a:t>
            </a:r>
            <a:r>
              <a:rPr lang="en-US" sz="4015">
                <a:solidFill>
                  <a:srgbClr val="FFFFFF"/>
                </a:solidFill>
                <a:latin typeface="DM Sans Italics"/>
              </a:rPr>
              <a:t>o analyze customer sentiment in online reviews and feedback.</a:t>
            </a:r>
          </a:p>
          <a:p>
            <a:pPr algn="ctr">
              <a:lnSpc>
                <a:spcPts val="4939"/>
              </a:lnSpc>
              <a:spcBef>
                <a:spcPct val="0"/>
              </a:spcBef>
            </a:pPr>
          </a:p>
          <a:p>
            <a:pPr algn="ctr" marL="866974" indent="-433487" lvl="1">
              <a:lnSpc>
                <a:spcPts val="4939"/>
              </a:lnSpc>
              <a:spcBef>
                <a:spcPct val="0"/>
              </a:spcBef>
              <a:buFont typeface="Arial"/>
              <a:buChar char="•"/>
            </a:pPr>
            <a:r>
              <a:rPr lang="en-US" sz="4015">
                <a:solidFill>
                  <a:srgbClr val="FFFFFF"/>
                </a:solidFill>
                <a:latin typeface="DM Sans Italics"/>
              </a:rPr>
              <a:t>Mental health professionals looking to assess the emotional state of individuals based on their text-based communications</a:t>
            </a:r>
          </a:p>
          <a:p>
            <a:pPr algn="ctr">
              <a:lnSpc>
                <a:spcPts val="4939"/>
              </a:lnSpc>
              <a:spcBef>
                <a:spcPct val="0"/>
              </a:spcBef>
            </a:pPr>
          </a:p>
          <a:p>
            <a:pPr algn="ctr" marL="866974" indent="-433487" lvl="1">
              <a:lnSpc>
                <a:spcPts val="4939"/>
              </a:lnSpc>
              <a:spcBef>
                <a:spcPct val="0"/>
              </a:spcBef>
              <a:buFont typeface="Arial"/>
              <a:buChar char="•"/>
            </a:pPr>
            <a:r>
              <a:rPr lang="en-US" sz="4015">
                <a:solidFill>
                  <a:srgbClr val="FFFFFF"/>
                </a:solidFill>
                <a:latin typeface="DM Sans Italics"/>
              </a:rPr>
              <a:t>Social media platforms interested in automatically categorizing user posts and comments for content moderation and sentiment analysis.</a:t>
            </a:r>
          </a:p>
          <a:p>
            <a:pPr algn="ctr">
              <a:lnSpc>
                <a:spcPts val="422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567097">
            <a:off x="14624984" y="-2635166"/>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2878546" y="3596887"/>
            <a:ext cx="2878546" cy="2878546"/>
            <a:chOff x="0" y="0"/>
            <a:chExt cx="6350000" cy="6350000"/>
          </a:xfrm>
        </p:grpSpPr>
        <p:sp>
          <p:nvSpPr>
            <p:cNvPr name="Freeform 5" id="5"/>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4"/>
              <a:stretch>
                <a:fillRect l="-25031" t="0" r="-25031" b="0"/>
              </a:stretch>
            </a:blipFill>
          </p:spPr>
        </p:sp>
        <p:sp>
          <p:nvSpPr>
            <p:cNvPr name="Freeform 6" id="6"/>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Freeform 7" id="7"/>
          <p:cNvSpPr/>
          <p:nvPr/>
        </p:nvSpPr>
        <p:spPr>
          <a:xfrm flipH="false" flipV="false" rot="3567097">
            <a:off x="-967133" y="7873757"/>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sp>
        <p:nvSpPr>
          <p:cNvPr name="TextBox 8" id="8"/>
          <p:cNvSpPr txBox="true"/>
          <p:nvPr/>
        </p:nvSpPr>
        <p:spPr>
          <a:xfrm rot="0">
            <a:off x="5223744" y="388493"/>
            <a:ext cx="8026833" cy="2107957"/>
          </a:xfrm>
          <a:prstGeom prst="rect">
            <a:avLst/>
          </a:prstGeom>
        </p:spPr>
        <p:txBody>
          <a:bodyPr anchor="t" rtlCol="false" tIns="0" lIns="0" bIns="0" rIns="0">
            <a:spAutoFit/>
          </a:bodyPr>
          <a:lstStyle/>
          <a:p>
            <a:pPr algn="ctr" marL="0" indent="0" lvl="0">
              <a:lnSpc>
                <a:spcPts val="8400"/>
              </a:lnSpc>
              <a:spcBef>
                <a:spcPct val="0"/>
              </a:spcBef>
            </a:pPr>
            <a:r>
              <a:rPr lang="en-US" sz="6043">
                <a:solidFill>
                  <a:srgbClr val="048AFF"/>
                </a:solidFill>
                <a:latin typeface="Now Bold"/>
              </a:rPr>
              <a:t>Solution and Value Proposition</a:t>
            </a:r>
          </a:p>
        </p:txBody>
      </p:sp>
      <p:sp>
        <p:nvSpPr>
          <p:cNvPr name="Freeform 9" id="9"/>
          <p:cNvSpPr/>
          <p:nvPr/>
        </p:nvSpPr>
        <p:spPr>
          <a:xfrm flipH="false" flipV="false" rot="0">
            <a:off x="15789970" y="7837057"/>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895004" y="2818698"/>
            <a:ext cx="12894965" cy="5874431"/>
          </a:xfrm>
          <a:prstGeom prst="rect">
            <a:avLst/>
          </a:prstGeom>
        </p:spPr>
        <p:txBody>
          <a:bodyPr anchor="t" rtlCol="false" tIns="0" lIns="0" bIns="0" rIns="0">
            <a:spAutoFit/>
          </a:bodyPr>
          <a:lstStyle/>
          <a:p>
            <a:pPr algn="ctr">
              <a:lnSpc>
                <a:spcPts val="4724"/>
              </a:lnSpc>
            </a:pPr>
            <a:r>
              <a:rPr lang="en-US" sz="3235">
                <a:solidFill>
                  <a:srgbClr val="FFFFFF"/>
                </a:solidFill>
                <a:latin typeface="DM Sans"/>
              </a:rPr>
              <a:t>The solution involves preprocessing textual data to clean, tokenize, and convert it into numerical features using TF-IDF vectorization. Various machine learning models, including Random Forest Classifier, Support Vector Machine, Multinomial Naive Bayes Classifier, Gradient Boosting Classifier, and Logistic Regression Classifier, are trained on the preprocessed data. The value proposition lies in providing an accurate and reliable tool for emotion detection, which can aid in sentiment analysis, customer feedback analysis, and mental health assessment, thereby enabling businesses and professionals to make informed decisions.</a:t>
            </a:r>
          </a:p>
        </p:txBody>
      </p:sp>
      <p:sp>
        <p:nvSpPr>
          <p:cNvPr name="Freeform 11" id="11"/>
          <p:cNvSpPr/>
          <p:nvPr/>
        </p:nvSpPr>
        <p:spPr>
          <a:xfrm flipH="false" flipV="false" rot="3567097">
            <a:off x="-1385063" y="-3257626"/>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TextBox 3" id="3"/>
          <p:cNvSpPr txBox="true"/>
          <p:nvPr/>
        </p:nvSpPr>
        <p:spPr>
          <a:xfrm rot="0">
            <a:off x="2991075" y="414814"/>
            <a:ext cx="5309389" cy="982536"/>
          </a:xfrm>
          <a:prstGeom prst="rect">
            <a:avLst/>
          </a:prstGeom>
        </p:spPr>
        <p:txBody>
          <a:bodyPr anchor="t" rtlCol="false" tIns="0" lIns="0" bIns="0" rIns="0">
            <a:spAutoFit/>
          </a:bodyPr>
          <a:lstStyle/>
          <a:p>
            <a:pPr marL="0" indent="0" lvl="0">
              <a:lnSpc>
                <a:spcPts val="7981"/>
              </a:lnSpc>
              <a:spcBef>
                <a:spcPct val="0"/>
              </a:spcBef>
            </a:pPr>
            <a:r>
              <a:rPr lang="en-US" sz="5741">
                <a:solidFill>
                  <a:srgbClr val="048AFF"/>
                </a:solidFill>
                <a:latin typeface="Now Bold"/>
              </a:rPr>
              <a:t>Process Flow</a:t>
            </a:r>
          </a:p>
        </p:txBody>
      </p:sp>
      <p:sp>
        <p:nvSpPr>
          <p:cNvPr name="Freeform 4" id="4"/>
          <p:cNvSpPr/>
          <p:nvPr/>
        </p:nvSpPr>
        <p:spPr>
          <a:xfrm flipH="false" flipV="false" rot="0">
            <a:off x="-8344763" y="4270557"/>
            <a:ext cx="17894953" cy="17894953"/>
          </a:xfrm>
          <a:custGeom>
            <a:avLst/>
            <a:gdLst/>
            <a:ahLst/>
            <a:cxnLst/>
            <a:rect r="r" b="b" t="t" l="l"/>
            <a:pathLst>
              <a:path h="17894953" w="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991075" y="1596767"/>
            <a:ext cx="12683897" cy="8341215"/>
          </a:xfrm>
          <a:prstGeom prst="rect">
            <a:avLst/>
          </a:prstGeom>
        </p:spPr>
        <p:txBody>
          <a:bodyPr anchor="t" rtlCol="false" tIns="0" lIns="0" bIns="0" rIns="0">
            <a:spAutoFit/>
          </a:bodyPr>
          <a:lstStyle/>
          <a:p>
            <a:pPr marL="703465" indent="-351733" lvl="1">
              <a:lnSpc>
                <a:spcPts val="4757"/>
              </a:lnSpc>
              <a:buFont typeface="Arial"/>
              <a:buChar char="•"/>
            </a:pPr>
            <a:r>
              <a:rPr lang="en-US" sz="3258">
                <a:solidFill>
                  <a:srgbClr val="FFFFFF"/>
                </a:solidFill>
                <a:latin typeface="DM Sans Bold"/>
              </a:rPr>
              <a:t>Data C</a:t>
            </a:r>
            <a:r>
              <a:rPr lang="en-US" sz="3258">
                <a:solidFill>
                  <a:srgbClr val="FFFFFF"/>
                </a:solidFill>
                <a:latin typeface="DM Sans Bold"/>
              </a:rPr>
              <a:t>ollection</a:t>
            </a:r>
            <a:r>
              <a:rPr lang="en-US" sz="3258">
                <a:solidFill>
                  <a:srgbClr val="FFFFFF"/>
                </a:solidFill>
                <a:latin typeface="DM Sans"/>
              </a:rPr>
              <a:t>: </a:t>
            </a:r>
          </a:p>
          <a:p>
            <a:pPr>
              <a:lnSpc>
                <a:spcPts val="4757"/>
              </a:lnSpc>
            </a:pPr>
            <a:r>
              <a:rPr lang="en-US" sz="3258">
                <a:solidFill>
                  <a:srgbClr val="FFFFFF"/>
                </a:solidFill>
                <a:latin typeface="DM Sans"/>
              </a:rPr>
              <a:t>                Obtain a dataset containing textual data along with </a:t>
            </a:r>
          </a:p>
          <a:p>
            <a:pPr>
              <a:lnSpc>
                <a:spcPts val="4757"/>
              </a:lnSpc>
            </a:pPr>
            <a:r>
              <a:rPr lang="en-US" sz="3258">
                <a:solidFill>
                  <a:srgbClr val="FFFFFF"/>
                </a:solidFill>
                <a:latin typeface="DM Sans"/>
              </a:rPr>
              <a:t>     </a:t>
            </a:r>
            <a:r>
              <a:rPr lang="en-US" sz="3258">
                <a:solidFill>
                  <a:srgbClr val="FFFFFF"/>
                </a:solidFill>
                <a:latin typeface="DM Sans"/>
              </a:rPr>
              <a:t> corresponding emotion labels.</a:t>
            </a:r>
          </a:p>
          <a:p>
            <a:pPr>
              <a:lnSpc>
                <a:spcPts val="4757"/>
              </a:lnSpc>
            </a:pPr>
          </a:p>
          <a:p>
            <a:pPr marL="703465" indent="-351733" lvl="1">
              <a:lnSpc>
                <a:spcPts val="4757"/>
              </a:lnSpc>
              <a:buFont typeface="Arial"/>
              <a:buChar char="•"/>
            </a:pPr>
            <a:r>
              <a:rPr lang="en-US" sz="3258">
                <a:solidFill>
                  <a:srgbClr val="FFFFFF"/>
                </a:solidFill>
                <a:latin typeface="DM Sans Bold"/>
              </a:rPr>
              <a:t>Text Preprocessing</a:t>
            </a:r>
            <a:r>
              <a:rPr lang="en-US" sz="3258">
                <a:solidFill>
                  <a:srgbClr val="FFFFFF"/>
                </a:solidFill>
                <a:latin typeface="DM Sans"/>
              </a:rPr>
              <a:t>:</a:t>
            </a:r>
          </a:p>
          <a:p>
            <a:pPr marL="703465" indent="-351733" lvl="1">
              <a:lnSpc>
                <a:spcPts val="4757"/>
              </a:lnSpc>
              <a:buFont typeface="Arial"/>
              <a:buChar char="•"/>
            </a:pPr>
            <a:r>
              <a:rPr lang="en-US" sz="3258">
                <a:solidFill>
                  <a:srgbClr val="FFFFFF"/>
                </a:solidFill>
                <a:latin typeface="DM Sans"/>
              </a:rPr>
              <a:t>           Clean the text data by removing noise, punctuation, and special characters. Tokenize the text and convert it into numerical features using TF-IDF vectorization.</a:t>
            </a:r>
          </a:p>
          <a:p>
            <a:pPr>
              <a:lnSpc>
                <a:spcPts val="4757"/>
              </a:lnSpc>
            </a:pPr>
          </a:p>
          <a:p>
            <a:pPr marL="703465" indent="-351733" lvl="1">
              <a:lnSpc>
                <a:spcPts val="4757"/>
              </a:lnSpc>
              <a:buFont typeface="Arial"/>
              <a:buChar char="•"/>
            </a:pPr>
            <a:r>
              <a:rPr lang="en-US" sz="3258">
                <a:solidFill>
                  <a:srgbClr val="FFFFFF"/>
                </a:solidFill>
                <a:latin typeface="DM Sans Bold"/>
              </a:rPr>
              <a:t>Model Training:</a:t>
            </a:r>
            <a:r>
              <a:rPr lang="en-US" sz="3258">
                <a:solidFill>
                  <a:srgbClr val="FFFFFF"/>
                </a:solidFill>
                <a:latin typeface="DM Sans"/>
              </a:rPr>
              <a:t> </a:t>
            </a:r>
          </a:p>
          <a:p>
            <a:pPr marL="703465" indent="-351733" lvl="1">
              <a:lnSpc>
                <a:spcPts val="4757"/>
              </a:lnSpc>
              <a:buFont typeface="Arial"/>
              <a:buChar char="•"/>
            </a:pPr>
            <a:r>
              <a:rPr lang="en-US" sz="3258">
                <a:solidFill>
                  <a:srgbClr val="FFFFFF"/>
                </a:solidFill>
                <a:latin typeface="DM Sans"/>
              </a:rPr>
              <a:t>           Train various machine learning models on the preprocessed data, including Random Forest Classifier, SVM, Naive Bayes, Gradient Boosting, and Logistic Regression.</a:t>
            </a:r>
          </a:p>
          <a:p>
            <a:pPr>
              <a:lnSpc>
                <a:spcPts val="4757"/>
              </a:lnSpc>
            </a:pPr>
          </a:p>
        </p:txBody>
      </p:sp>
      <p:sp>
        <p:nvSpPr>
          <p:cNvPr name="Freeform 6" id="6"/>
          <p:cNvSpPr/>
          <p:nvPr/>
        </p:nvSpPr>
        <p:spPr>
          <a:xfrm flipH="false" flipV="false" rot="0">
            <a:off x="-824620" y="-1132633"/>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
        <p:nvSpPr>
          <p:cNvPr name="Freeform 7" id="7"/>
          <p:cNvSpPr/>
          <p:nvPr/>
        </p:nvSpPr>
        <p:spPr>
          <a:xfrm flipH="false" flipV="false" rot="0">
            <a:off x="16633710" y="8634778"/>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grpSp>
        <p:nvGrpSpPr>
          <p:cNvPr name="Group 3" id="3"/>
          <p:cNvGrpSpPr/>
          <p:nvPr/>
        </p:nvGrpSpPr>
        <p:grpSpPr>
          <a:xfrm rot="0">
            <a:off x="0" y="8854449"/>
            <a:ext cx="18288000" cy="2067474"/>
            <a:chOff x="0" y="0"/>
            <a:chExt cx="4816593" cy="544520"/>
          </a:xfrm>
        </p:grpSpPr>
        <p:sp>
          <p:nvSpPr>
            <p:cNvPr name="Freeform 4" id="4"/>
            <p:cNvSpPr/>
            <p:nvPr/>
          </p:nvSpPr>
          <p:spPr>
            <a:xfrm flipH="false" flipV="false" rot="0">
              <a:off x="0" y="0"/>
              <a:ext cx="4816592" cy="544520"/>
            </a:xfrm>
            <a:custGeom>
              <a:avLst/>
              <a:gdLst/>
              <a:ahLst/>
              <a:cxnLst/>
              <a:rect r="r" b="b" t="t" l="l"/>
              <a:pathLst>
                <a:path h="544520" w="4816592">
                  <a:moveTo>
                    <a:pt x="0" y="0"/>
                  </a:moveTo>
                  <a:lnTo>
                    <a:pt x="4816592" y="0"/>
                  </a:lnTo>
                  <a:lnTo>
                    <a:pt x="4816592" y="544520"/>
                  </a:lnTo>
                  <a:lnTo>
                    <a:pt x="0" y="54452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4816593" cy="554045"/>
            </a:xfrm>
            <a:prstGeom prst="rect">
              <a:avLst/>
            </a:prstGeom>
          </p:spPr>
          <p:txBody>
            <a:bodyPr anchor="ctr" rtlCol="false" tIns="50800" lIns="50800" bIns="50800" rIns="50800"/>
            <a:lstStyle/>
            <a:p>
              <a:pPr algn="ctr">
                <a:lnSpc>
                  <a:spcPts val="3131"/>
                </a:lnSpc>
              </a:pPr>
            </a:p>
          </p:txBody>
        </p:sp>
      </p:grpSp>
      <p:sp>
        <p:nvSpPr>
          <p:cNvPr name="TextBox 6" id="6"/>
          <p:cNvSpPr txBox="true"/>
          <p:nvPr/>
        </p:nvSpPr>
        <p:spPr>
          <a:xfrm rot="0">
            <a:off x="2919025" y="1634210"/>
            <a:ext cx="12449949" cy="6923331"/>
          </a:xfrm>
          <a:prstGeom prst="rect">
            <a:avLst/>
          </a:prstGeom>
        </p:spPr>
        <p:txBody>
          <a:bodyPr anchor="t" rtlCol="false" tIns="0" lIns="0" bIns="0" rIns="0">
            <a:spAutoFit/>
          </a:bodyPr>
          <a:lstStyle/>
          <a:p>
            <a:pPr algn="ctr" marL="814316" indent="-407158" lvl="1">
              <a:lnSpc>
                <a:spcPts val="5506"/>
              </a:lnSpc>
              <a:buFont typeface="Arial"/>
              <a:buChar char="•"/>
            </a:pPr>
            <a:r>
              <a:rPr lang="en-US" sz="3771">
                <a:solidFill>
                  <a:srgbClr val="FFFFFF"/>
                </a:solidFill>
                <a:latin typeface="DM Sans Bold"/>
              </a:rPr>
              <a:t>M</a:t>
            </a:r>
            <a:r>
              <a:rPr lang="en-US" sz="3771">
                <a:solidFill>
                  <a:srgbClr val="FFFFFF"/>
                </a:solidFill>
                <a:latin typeface="DM Sans Bold"/>
              </a:rPr>
              <a:t>odel Evaluation:</a:t>
            </a:r>
            <a:r>
              <a:rPr lang="en-US" sz="3771">
                <a:solidFill>
                  <a:srgbClr val="FFFFFF"/>
                </a:solidFill>
                <a:latin typeface="DM Sans"/>
              </a:rPr>
              <a:t> Evaluate the performance of       each trained model using metrics such as accuracy, precision, recall, and F1-score.</a:t>
            </a:r>
          </a:p>
          <a:p>
            <a:pPr algn="ctr">
              <a:lnSpc>
                <a:spcPts val="5506"/>
              </a:lnSpc>
            </a:pPr>
          </a:p>
          <a:p>
            <a:pPr algn="ctr" marL="814316" indent="-407158" lvl="1">
              <a:lnSpc>
                <a:spcPts val="5506"/>
              </a:lnSpc>
              <a:buFont typeface="Arial"/>
              <a:buChar char="•"/>
            </a:pPr>
            <a:r>
              <a:rPr lang="en-US" sz="3771">
                <a:solidFill>
                  <a:srgbClr val="FFFFFF"/>
                </a:solidFill>
                <a:latin typeface="DM Sans Bold"/>
              </a:rPr>
              <a:t>Visualization and Analysis:</a:t>
            </a:r>
            <a:r>
              <a:rPr lang="en-US" sz="3771">
                <a:solidFill>
                  <a:srgbClr val="FFFFFF"/>
                </a:solidFill>
                <a:latin typeface="DM Sans"/>
              </a:rPr>
              <a:t> Conduct exploratory data analysis (EDA) to gain insights into the dataset. Create visualizations such as word clouds and TF-IDF score distributions to understand the structure and characteristics of the text data</a:t>
            </a:r>
          </a:p>
          <a:p>
            <a:pPr algn="ctr">
              <a:lnSpc>
                <a:spcPts val="5506"/>
              </a:lnSpc>
            </a:pPr>
          </a:p>
        </p:txBody>
      </p:sp>
      <p:grpSp>
        <p:nvGrpSpPr>
          <p:cNvPr name="Group 7" id="7"/>
          <p:cNvGrpSpPr/>
          <p:nvPr/>
        </p:nvGrpSpPr>
        <p:grpSpPr>
          <a:xfrm rot="0">
            <a:off x="0" y="-918120"/>
            <a:ext cx="18288000" cy="2321031"/>
            <a:chOff x="0" y="0"/>
            <a:chExt cx="4816593" cy="611300"/>
          </a:xfrm>
        </p:grpSpPr>
        <p:sp>
          <p:nvSpPr>
            <p:cNvPr name="Freeform 8" id="8"/>
            <p:cNvSpPr/>
            <p:nvPr/>
          </p:nvSpPr>
          <p:spPr>
            <a:xfrm flipH="false" flipV="false" rot="0">
              <a:off x="0" y="0"/>
              <a:ext cx="4816592" cy="611300"/>
            </a:xfrm>
            <a:custGeom>
              <a:avLst/>
              <a:gdLst/>
              <a:ahLst/>
              <a:cxnLst/>
              <a:rect r="r" b="b" t="t" l="l"/>
              <a:pathLst>
                <a:path h="611300" w="4816592">
                  <a:moveTo>
                    <a:pt x="0" y="0"/>
                  </a:moveTo>
                  <a:lnTo>
                    <a:pt x="4816592" y="0"/>
                  </a:lnTo>
                  <a:lnTo>
                    <a:pt x="4816592" y="611300"/>
                  </a:lnTo>
                  <a:lnTo>
                    <a:pt x="0" y="61130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9" id="9"/>
            <p:cNvSpPr txBox="true"/>
            <p:nvPr/>
          </p:nvSpPr>
          <p:spPr>
            <a:xfrm>
              <a:off x="0" y="-9525"/>
              <a:ext cx="4816593" cy="620825"/>
            </a:xfrm>
            <a:prstGeom prst="rect">
              <a:avLst/>
            </a:prstGeom>
          </p:spPr>
          <p:txBody>
            <a:bodyPr anchor="ctr" rtlCol="false" tIns="50800" lIns="50800" bIns="50800" rIns="50800"/>
            <a:lstStyle/>
            <a:p>
              <a:pPr algn="ctr">
                <a:lnSpc>
                  <a:spcPts val="3131"/>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grpSp>
        <p:nvGrpSpPr>
          <p:cNvPr name="Group 3" id="3"/>
          <p:cNvGrpSpPr/>
          <p:nvPr/>
        </p:nvGrpSpPr>
        <p:grpSpPr>
          <a:xfrm rot="0">
            <a:off x="-1041088" y="0"/>
            <a:ext cx="6782652" cy="10287000"/>
            <a:chOff x="0" y="0"/>
            <a:chExt cx="1786377" cy="2709333"/>
          </a:xfrm>
        </p:grpSpPr>
        <p:sp>
          <p:nvSpPr>
            <p:cNvPr name="Freeform 4" id="4"/>
            <p:cNvSpPr/>
            <p:nvPr/>
          </p:nvSpPr>
          <p:spPr>
            <a:xfrm flipH="false" flipV="false" rot="0">
              <a:off x="0" y="0"/>
              <a:ext cx="1786377" cy="2709333"/>
            </a:xfrm>
            <a:custGeom>
              <a:avLst/>
              <a:gdLst/>
              <a:ahLst/>
              <a:cxnLst/>
              <a:rect r="r" b="b" t="t" l="l"/>
              <a:pathLst>
                <a:path h="2709333" w="1786377">
                  <a:moveTo>
                    <a:pt x="0" y="0"/>
                  </a:moveTo>
                  <a:lnTo>
                    <a:pt x="1786377" y="0"/>
                  </a:lnTo>
                  <a:lnTo>
                    <a:pt x="1786377" y="2709333"/>
                  </a:lnTo>
                  <a:lnTo>
                    <a:pt x="0" y="2709333"/>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1786377" cy="2718858"/>
            </a:xfrm>
            <a:prstGeom prst="rect">
              <a:avLst/>
            </a:prstGeom>
          </p:spPr>
          <p:txBody>
            <a:bodyPr anchor="ctr" rtlCol="false" tIns="50800" lIns="50800" bIns="50800" rIns="50800"/>
            <a:lstStyle/>
            <a:p>
              <a:pPr algn="ctr">
                <a:lnSpc>
                  <a:spcPts val="3131"/>
                </a:lnSpc>
              </a:pPr>
            </a:p>
          </p:txBody>
        </p:sp>
      </p:grpSp>
      <p:sp>
        <p:nvSpPr>
          <p:cNvPr name="Freeform 6" id="6"/>
          <p:cNvSpPr/>
          <p:nvPr/>
        </p:nvSpPr>
        <p:spPr>
          <a:xfrm flipH="false" flipV="false" rot="-1486492">
            <a:off x="15563637" y="8055643"/>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7" id="7"/>
          <p:cNvSpPr/>
          <p:nvPr/>
        </p:nvSpPr>
        <p:spPr>
          <a:xfrm flipH="false" flipV="false" rot="1973881">
            <a:off x="12869941" y="-1899995"/>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TextBox 8" id="8"/>
          <p:cNvSpPr txBox="true"/>
          <p:nvPr/>
        </p:nvSpPr>
        <p:spPr>
          <a:xfrm rot="0">
            <a:off x="6171003" y="1452902"/>
            <a:ext cx="5339762" cy="1126766"/>
          </a:xfrm>
          <a:prstGeom prst="rect">
            <a:avLst/>
          </a:prstGeom>
        </p:spPr>
        <p:txBody>
          <a:bodyPr anchor="t" rtlCol="false" tIns="0" lIns="0" bIns="0" rIns="0">
            <a:spAutoFit/>
          </a:bodyPr>
          <a:lstStyle/>
          <a:p>
            <a:pPr marL="0" indent="0" lvl="0">
              <a:lnSpc>
                <a:spcPts val="9119"/>
              </a:lnSpc>
              <a:spcBef>
                <a:spcPct val="0"/>
              </a:spcBef>
            </a:pPr>
            <a:r>
              <a:rPr lang="en-US" sz="6560">
                <a:solidFill>
                  <a:srgbClr val="048AFF"/>
                </a:solidFill>
                <a:latin typeface="Now Bold"/>
              </a:rPr>
              <a:t>Solution</a:t>
            </a:r>
          </a:p>
        </p:txBody>
      </p:sp>
      <p:sp>
        <p:nvSpPr>
          <p:cNvPr name="TextBox 9" id="9"/>
          <p:cNvSpPr txBox="true"/>
          <p:nvPr/>
        </p:nvSpPr>
        <p:spPr>
          <a:xfrm rot="0">
            <a:off x="6604337" y="3616981"/>
            <a:ext cx="11235364" cy="3883959"/>
          </a:xfrm>
          <a:prstGeom prst="rect">
            <a:avLst/>
          </a:prstGeom>
        </p:spPr>
        <p:txBody>
          <a:bodyPr anchor="t" rtlCol="false" tIns="0" lIns="0" bIns="0" rIns="0">
            <a:spAutoFit/>
          </a:bodyPr>
          <a:lstStyle/>
          <a:p>
            <a:pPr>
              <a:lnSpc>
                <a:spcPts val="5197"/>
              </a:lnSpc>
            </a:pPr>
            <a:r>
              <a:rPr lang="en-US" sz="3560">
                <a:solidFill>
                  <a:srgbClr val="FFFFFF"/>
                </a:solidFill>
                <a:latin typeface="DM Sans"/>
              </a:rPr>
              <a:t>The solution involves developing a machine learning model capable of accurately classifying emotions expressed in textual data. By preprocessing the text, training various classifiers, and evaluating their performance, the goal is to provide a reliable tool for emotion detection.</a:t>
            </a:r>
          </a:p>
        </p:txBody>
      </p:sp>
      <p:grpSp>
        <p:nvGrpSpPr>
          <p:cNvPr name="Group 10" id="10"/>
          <p:cNvGrpSpPr/>
          <p:nvPr/>
        </p:nvGrpSpPr>
        <p:grpSpPr>
          <a:xfrm rot="0">
            <a:off x="4803638" y="2859040"/>
            <a:ext cx="1757360" cy="175736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prstDash val="solid"/>
              <a:miter/>
            </a:ln>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DAGBgUchBlI</dc:identifier>
  <dcterms:modified xsi:type="dcterms:W3CDTF">2011-08-01T06:04:30Z</dcterms:modified>
  <cp:revision>1</cp:revision>
  <dc:title>Studio Shodwe</dc:title>
</cp:coreProperties>
</file>