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9" r:id="rId12"/>
    <p:sldId id="268"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3/22/2024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EMOTIONS ON SOCIAL MEDIA USING NLP</a:t>
            </a:r>
            <a:endParaRPr lang="en-IN" dirty="0"/>
          </a:p>
        </p:txBody>
      </p:sp>
      <p:sp>
        <p:nvSpPr>
          <p:cNvPr id="3" name="Subtitle 2"/>
          <p:cNvSpPr>
            <a:spLocks noGrp="1"/>
          </p:cNvSpPr>
          <p:nvPr>
            <p:ph type="subTitle" idx="1"/>
          </p:nvPr>
        </p:nvSpPr>
        <p:spPr/>
        <p:txBody>
          <a:bodyPr/>
          <a:lstStyle/>
          <a:p>
            <a:pPr algn="r"/>
            <a:r>
              <a:rPr lang="en-IN" dirty="0" smtClean="0"/>
              <a:t>By</a:t>
            </a:r>
          </a:p>
          <a:p>
            <a:pPr algn="r"/>
            <a:r>
              <a:rPr lang="en-IN" dirty="0" smtClean="0"/>
              <a:t>Nagaraju </a:t>
            </a:r>
            <a:r>
              <a:rPr lang="en-IN" dirty="0" err="1" smtClean="0"/>
              <a:t>illuri</a:t>
            </a:r>
            <a:endParaRPr lang="en-IN" dirty="0"/>
          </a:p>
        </p:txBody>
      </p:sp>
    </p:spTree>
    <p:extLst>
      <p:ext uri="{BB962C8B-B14F-4D97-AF65-F5344CB8AC3E}">
        <p14:creationId xmlns:p14="http://schemas.microsoft.com/office/powerpoint/2010/main" val="1336071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19809"/>
            <a:ext cx="10364451" cy="879230"/>
          </a:xfrm>
        </p:spPr>
        <p:txBody>
          <a:bodyPr>
            <a:normAutofit/>
          </a:bodyPr>
          <a:lstStyle/>
          <a:p>
            <a:r>
              <a:rPr lang="en-IN" dirty="0" smtClean="0"/>
              <a:t>outcomes</a:t>
            </a:r>
            <a:endParaRPr lang="en-IN"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266824"/>
            <a:ext cx="12192001" cy="5591175"/>
          </a:xfrm>
        </p:spPr>
      </p:pic>
    </p:spTree>
    <p:extLst>
      <p:ext uri="{BB962C8B-B14F-4D97-AF65-F5344CB8AC3E}">
        <p14:creationId xmlns:p14="http://schemas.microsoft.com/office/powerpoint/2010/main" val="213125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58262"/>
            <a:ext cx="10364451" cy="738554"/>
          </a:xfrm>
        </p:spPr>
        <p:txBody>
          <a:bodyPr>
            <a:normAutofit/>
          </a:bodyPr>
          <a:lstStyle/>
          <a:p>
            <a:r>
              <a:rPr lang="en-IN" dirty="0" smtClean="0"/>
              <a:t>outcomes</a:t>
            </a:r>
            <a:endParaRPr lang="en-IN"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 y="1195754"/>
            <a:ext cx="12192000" cy="5662245"/>
          </a:xfrm>
        </p:spPr>
      </p:pic>
    </p:spTree>
    <p:extLst>
      <p:ext uri="{BB962C8B-B14F-4D97-AF65-F5344CB8AC3E}">
        <p14:creationId xmlns:p14="http://schemas.microsoft.com/office/powerpoint/2010/main" val="291259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02223"/>
            <a:ext cx="10364451" cy="993531"/>
          </a:xfrm>
        </p:spPr>
        <p:txBody>
          <a:bodyPr>
            <a:normAutofit/>
          </a:bodyPr>
          <a:lstStyle/>
          <a:p>
            <a:r>
              <a:rPr lang="en-IN" dirty="0" smtClean="0"/>
              <a:t>Models accuracy</a:t>
            </a:r>
            <a:endParaRPr lang="en-IN"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47346" y="1582615"/>
            <a:ext cx="10647485" cy="4870939"/>
          </a:xfrm>
        </p:spPr>
      </p:pic>
    </p:spTree>
    <p:extLst>
      <p:ext uri="{BB962C8B-B14F-4D97-AF65-F5344CB8AC3E}">
        <p14:creationId xmlns:p14="http://schemas.microsoft.com/office/powerpoint/2010/main" val="2801282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3"/>
          </p:nvPr>
        </p:nvSpPr>
        <p:spPr/>
        <p:txBody>
          <a:bodyPr/>
          <a:lstStyle/>
          <a:p>
            <a:r>
              <a:rPr lang="en-US" dirty="0"/>
              <a:t>Natural Language Processing (NLP) techniques for emotions prediction in social media holds significant promise for understanding and analyzing human behavior and sentiment in digital environments. By extracting insights from textual data, such as social media posts, comments, and messages, NLP models can accurately classify and predict the range of emotions expressed by users. These predictions not only offer valuable insights into individual and collective emotional states but also enable targeted interventions and personalized experiences in various domains, including marketing, mental health, and social analytics.</a:t>
            </a:r>
            <a:endParaRPr lang="en-IN" dirty="0"/>
          </a:p>
        </p:txBody>
      </p:sp>
    </p:spTree>
    <p:extLst>
      <p:ext uri="{BB962C8B-B14F-4D97-AF65-F5344CB8AC3E}">
        <p14:creationId xmlns:p14="http://schemas.microsoft.com/office/powerpoint/2010/main" val="82715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Capstone </a:t>
            </a:r>
            <a:r>
              <a:rPr lang="en-IN" dirty="0" smtClean="0"/>
              <a:t>PROJECT 2</a:t>
            </a:r>
            <a:r>
              <a:rPr lang="en-IN" dirty="0" smtClean="0"/>
              <a:t>:-</a:t>
            </a:r>
            <a:endParaRPr lang="en-IN" dirty="0"/>
          </a:p>
        </p:txBody>
      </p:sp>
      <p:sp>
        <p:nvSpPr>
          <p:cNvPr id="3" name="Content Placeholder 2"/>
          <p:cNvSpPr>
            <a:spLocks noGrp="1"/>
          </p:cNvSpPr>
          <p:nvPr>
            <p:ph sz="quarter" idx="13"/>
          </p:nvPr>
        </p:nvSpPr>
        <p:spPr/>
        <p:txBody>
          <a:bodyPr>
            <a:normAutofit lnSpcReduction="10000"/>
          </a:bodyPr>
          <a:lstStyle/>
          <a:p>
            <a:r>
              <a:rPr lang="en-US" dirty="0" smtClean="0">
                <a:latin typeface="Algerian" panose="04020705040A02060702" pitchFamily="82" charset="0"/>
              </a:rPr>
              <a:t>Project Goals:-</a:t>
            </a:r>
          </a:p>
          <a:p>
            <a:pPr marL="0" indent="0">
              <a:buNone/>
            </a:pPr>
            <a:r>
              <a:rPr lang="en-US" sz="1800" dirty="0" smtClean="0"/>
              <a:t>In </a:t>
            </a:r>
            <a:r>
              <a:rPr lang="en-US" sz="1800" dirty="0"/>
              <a:t>this project, I'm going to preprocess and clean data, run exploratory data analysis (EDA) and find descriptive statistical </a:t>
            </a:r>
            <a:r>
              <a:rPr lang="en-US" sz="1800" dirty="0" smtClean="0"/>
              <a:t>measurements </a:t>
            </a:r>
            <a:r>
              <a:rPr lang="en-US" sz="1800" dirty="0"/>
              <a:t>as analysis data with making an </a:t>
            </a:r>
            <a:r>
              <a:rPr lang="en-US" sz="1800" dirty="0" smtClean="0"/>
              <a:t>PREDICTIVE MODEL on emotion using a dataset which has more than 1000000+ Records. </a:t>
            </a:r>
          </a:p>
          <a:p>
            <a:pPr marL="0" indent="0">
              <a:buNone/>
            </a:pPr>
            <a:r>
              <a:rPr lang="en-IN" sz="2200" dirty="0" smtClean="0">
                <a:latin typeface="Algerian" panose="04020705040A02060702" pitchFamily="82" charset="0"/>
              </a:rPr>
              <a:t>Language</a:t>
            </a:r>
            <a:r>
              <a:rPr lang="en-IN" sz="2200" dirty="0">
                <a:latin typeface="Algerian" panose="04020705040A02060702" pitchFamily="82" charset="0"/>
              </a:rPr>
              <a:t>, libraries, tools</a:t>
            </a:r>
            <a:r>
              <a:rPr lang="en-IN" sz="2200" dirty="0" smtClean="0">
                <a:latin typeface="Algerian" panose="04020705040A02060702" pitchFamily="82" charset="0"/>
              </a:rPr>
              <a:t>:</a:t>
            </a:r>
          </a:p>
          <a:p>
            <a:r>
              <a:rPr lang="en-IN" dirty="0" smtClean="0">
                <a:latin typeface="Algerian" panose="04020705040A02060702" pitchFamily="82" charset="0"/>
              </a:rPr>
              <a:t>Language</a:t>
            </a:r>
            <a:r>
              <a:rPr lang="en-IN" dirty="0"/>
              <a:t>: </a:t>
            </a:r>
            <a:r>
              <a:rPr lang="en-IN" dirty="0" smtClean="0"/>
              <a:t>Python</a:t>
            </a:r>
          </a:p>
          <a:p>
            <a:r>
              <a:rPr lang="en-IN" dirty="0" smtClean="0"/>
              <a:t> </a:t>
            </a:r>
            <a:r>
              <a:rPr lang="en-IN" dirty="0" smtClean="0">
                <a:latin typeface="Algerian" panose="04020705040A02060702" pitchFamily="82" charset="0"/>
              </a:rPr>
              <a:t>Libraries</a:t>
            </a:r>
            <a:r>
              <a:rPr lang="en-IN" dirty="0">
                <a:latin typeface="Algerian" panose="04020705040A02060702" pitchFamily="82" charset="0"/>
              </a:rPr>
              <a:t>: </a:t>
            </a:r>
            <a:r>
              <a:rPr lang="en-IN" sz="1700" dirty="0"/>
              <a:t>Pandas, </a:t>
            </a:r>
            <a:r>
              <a:rPr lang="en-IN" sz="1700" dirty="0" smtClean="0"/>
              <a:t> </a:t>
            </a:r>
            <a:r>
              <a:rPr lang="en-IN" sz="1700" dirty="0" err="1" smtClean="0"/>
              <a:t>NumPy</a:t>
            </a:r>
            <a:r>
              <a:rPr lang="en-IN" sz="1700" dirty="0" smtClean="0"/>
              <a:t>, tensor flow</a:t>
            </a:r>
            <a:endParaRPr lang="en-IN" sz="1700" dirty="0" smtClean="0"/>
          </a:p>
          <a:p>
            <a:r>
              <a:rPr lang="en-IN" dirty="0" smtClean="0">
                <a:latin typeface="Algerian" panose="04020705040A02060702" pitchFamily="82" charset="0"/>
              </a:rPr>
              <a:t>IDE</a:t>
            </a:r>
            <a:r>
              <a:rPr lang="en-IN" dirty="0">
                <a:latin typeface="Algerian" panose="04020705040A02060702" pitchFamily="82" charset="0"/>
              </a:rPr>
              <a:t>: </a:t>
            </a:r>
            <a:r>
              <a:rPr lang="en-IN" sz="1700" dirty="0" err="1"/>
              <a:t>Jupyter</a:t>
            </a:r>
            <a:r>
              <a:rPr lang="en-IN" sz="1700" dirty="0"/>
              <a:t> </a:t>
            </a:r>
            <a:r>
              <a:rPr lang="en-IN" sz="1700" dirty="0" smtClean="0"/>
              <a:t>Notebook </a:t>
            </a:r>
            <a:endParaRPr lang="en-IN" sz="1700" dirty="0" smtClean="0"/>
          </a:p>
          <a:p>
            <a:endParaRPr lang="en-IN" sz="1700" dirty="0" smtClean="0">
              <a:latin typeface="Algerian" panose="04020705040A02060702" pitchFamily="82" charset="0"/>
            </a:endParaRPr>
          </a:p>
          <a:p>
            <a:pPr marL="0" indent="0">
              <a:buNone/>
            </a:pPr>
            <a:endParaRPr lang="en-IN" sz="1700" dirty="0"/>
          </a:p>
        </p:txBody>
      </p:sp>
    </p:spTree>
    <p:extLst>
      <p:ext uri="{BB962C8B-B14F-4D97-AF65-F5344CB8AC3E}">
        <p14:creationId xmlns:p14="http://schemas.microsoft.com/office/powerpoint/2010/main" val="152266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87191"/>
          </a:xfrm>
        </p:spPr>
        <p:txBody>
          <a:bodyPr/>
          <a:lstStyle/>
          <a:p>
            <a:pPr algn="l"/>
            <a:r>
              <a:rPr lang="en-IN" dirty="0" smtClean="0"/>
              <a:t>Data COLUMNS:-</a:t>
            </a:r>
            <a:endParaRPr lang="en-IN" dirty="0"/>
          </a:p>
        </p:txBody>
      </p:sp>
      <p:sp>
        <p:nvSpPr>
          <p:cNvPr id="3" name="Content Placeholder 2"/>
          <p:cNvSpPr>
            <a:spLocks noGrp="1"/>
          </p:cNvSpPr>
          <p:nvPr>
            <p:ph sz="quarter" idx="13"/>
          </p:nvPr>
        </p:nvSpPr>
        <p:spPr>
          <a:xfrm>
            <a:off x="395654" y="1705708"/>
            <a:ext cx="10881946" cy="4906107"/>
          </a:xfrm>
        </p:spPr>
        <p:txBody>
          <a:bodyPr>
            <a:normAutofit/>
          </a:bodyPr>
          <a:lstStyle/>
          <a:p>
            <a:r>
              <a:rPr lang="en-US" b="1" u="sng" dirty="0" smtClean="0">
                <a:latin typeface="Algerian" panose="04020705040A02060702" pitchFamily="82" charset="0"/>
              </a:rPr>
              <a:t>target</a:t>
            </a:r>
            <a:r>
              <a:rPr lang="en-US" b="1" u="sng" dirty="0" smtClean="0">
                <a:latin typeface="Algerian" panose="04020705040A02060702" pitchFamily="82" charset="0"/>
              </a:rPr>
              <a:t>:-</a:t>
            </a:r>
            <a:r>
              <a:rPr lang="en-US" dirty="0"/>
              <a:t>This could refer to the target variable or label in a machine learning </a:t>
            </a:r>
            <a:r>
              <a:rPr lang="en-US" dirty="0" smtClean="0"/>
              <a:t>     context</a:t>
            </a:r>
            <a:r>
              <a:rPr lang="en-US" dirty="0"/>
              <a:t>. For sentiment analysis, for example, it might represent the sentiment polarity (positive, negative, neutral) of a tweet.</a:t>
            </a:r>
          </a:p>
          <a:p>
            <a:r>
              <a:rPr lang="en-US" u="sng" dirty="0" smtClean="0">
                <a:latin typeface="Algerian" panose="04020705040A02060702" pitchFamily="82" charset="0"/>
              </a:rPr>
              <a:t>ids:-</a:t>
            </a:r>
            <a:r>
              <a:rPr lang="en-US" dirty="0"/>
              <a:t>This likely represents the unique identifier or ID associated with each </a:t>
            </a:r>
            <a:r>
              <a:rPr lang="en-US" dirty="0" smtClean="0"/>
              <a:t>tweet.</a:t>
            </a:r>
          </a:p>
          <a:p>
            <a:r>
              <a:rPr lang="en-US" u="sng" dirty="0">
                <a:latin typeface="Algerian" panose="04020705040A02060702" pitchFamily="82" charset="0"/>
              </a:rPr>
              <a:t>Date</a:t>
            </a:r>
            <a:r>
              <a:rPr lang="en-US" u="sng" dirty="0" smtClean="0">
                <a:latin typeface="Algerian" panose="04020705040A02060702" pitchFamily="82" charset="0"/>
              </a:rPr>
              <a:t> :-</a:t>
            </a:r>
            <a:r>
              <a:rPr lang="en-US" dirty="0"/>
              <a:t>This represents the date and time when the tweet was posted</a:t>
            </a:r>
            <a:r>
              <a:rPr lang="en-US" dirty="0" smtClean="0"/>
              <a:t>.</a:t>
            </a:r>
            <a:endParaRPr lang="en-US" dirty="0" smtClean="0">
              <a:latin typeface="Algerian" panose="04020705040A02060702" pitchFamily="82" charset="0"/>
            </a:endParaRPr>
          </a:p>
          <a:p>
            <a:r>
              <a:rPr lang="en-US" b="1" u="sng" dirty="0">
                <a:latin typeface="Algerian" panose="04020705040A02060702" pitchFamily="82" charset="0"/>
              </a:rPr>
              <a:t>flag</a:t>
            </a:r>
            <a:r>
              <a:rPr lang="en-US" b="1" u="sng" dirty="0" smtClean="0">
                <a:latin typeface="Algerian" panose="04020705040A02060702" pitchFamily="82" charset="0"/>
              </a:rPr>
              <a:t> :-</a:t>
            </a:r>
            <a:r>
              <a:rPr lang="en-US" dirty="0"/>
              <a:t>This could refer to a flag or indicator associated with the tweet, although its specific meaning may vary depending on the context of the </a:t>
            </a:r>
            <a:r>
              <a:rPr lang="en-US" dirty="0" smtClean="0"/>
              <a:t>dataset</a:t>
            </a:r>
          </a:p>
          <a:p>
            <a:r>
              <a:rPr lang="en-US" dirty="0" smtClean="0">
                <a:latin typeface="Algerian" panose="04020705040A02060702" pitchFamily="82" charset="0"/>
              </a:rPr>
              <a:t> </a:t>
            </a:r>
            <a:r>
              <a:rPr lang="en-US" b="1" u="sng" dirty="0" smtClean="0">
                <a:latin typeface="Algerian" panose="04020705040A02060702" pitchFamily="82" charset="0"/>
              </a:rPr>
              <a:t>user</a:t>
            </a:r>
            <a:r>
              <a:rPr lang="en-US" u="sng" dirty="0" smtClean="0">
                <a:latin typeface="Algerian" panose="04020705040A02060702" pitchFamily="82" charset="0"/>
              </a:rPr>
              <a:t>:-</a:t>
            </a:r>
            <a:r>
              <a:rPr lang="en-US" dirty="0"/>
              <a:t>This represents the username or handle of the Twitter user who posted the </a:t>
            </a:r>
            <a:r>
              <a:rPr lang="en-US" dirty="0" smtClean="0"/>
              <a:t>  tweet.</a:t>
            </a:r>
          </a:p>
          <a:p>
            <a:r>
              <a:rPr lang="en-US" b="1" u="sng" dirty="0" err="1" smtClean="0">
                <a:latin typeface="Algerian" panose="04020705040A02060702" pitchFamily="82" charset="0"/>
              </a:rPr>
              <a:t>Tweettext</a:t>
            </a:r>
            <a:r>
              <a:rPr lang="en-US" u="sng" dirty="0" smtClean="0">
                <a:latin typeface="Algerian" panose="04020705040A02060702" pitchFamily="82" charset="0"/>
              </a:rPr>
              <a:t> :-</a:t>
            </a:r>
            <a:r>
              <a:rPr lang="en-US" dirty="0"/>
              <a:t>This likely refers to the main text or body of the tweet.</a:t>
            </a:r>
            <a:endParaRPr lang="en-US" dirty="0" smtClean="0">
              <a:latin typeface="Algerian" panose="04020705040A02060702" pitchFamily="82" charset="0"/>
            </a:endParaRPr>
          </a:p>
        </p:txBody>
      </p:sp>
    </p:spTree>
    <p:extLst>
      <p:ext uri="{BB962C8B-B14F-4D97-AF65-F5344CB8AC3E}">
        <p14:creationId xmlns:p14="http://schemas.microsoft.com/office/powerpoint/2010/main" val="184216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SOURCES</a:t>
            </a:r>
            <a:endParaRPr lang="en-IN" dirty="0"/>
          </a:p>
        </p:txBody>
      </p:sp>
      <p:sp>
        <p:nvSpPr>
          <p:cNvPr id="3" name="Content Placeholder 2"/>
          <p:cNvSpPr>
            <a:spLocks noGrp="1"/>
          </p:cNvSpPr>
          <p:nvPr>
            <p:ph sz="quarter" idx="13"/>
          </p:nvPr>
        </p:nvSpPr>
        <p:spPr/>
        <p:txBody>
          <a:bodyPr/>
          <a:lstStyle/>
          <a:p>
            <a:r>
              <a:rPr lang="en-IN" dirty="0" smtClean="0">
                <a:latin typeface="Algerian" panose="04020705040A02060702" pitchFamily="82" charset="0"/>
              </a:rPr>
              <a:t>PRIMARY DATA</a:t>
            </a:r>
            <a:r>
              <a:rPr lang="en-IN" dirty="0" smtClean="0">
                <a:latin typeface="Algerian" panose="04020705040A02060702" pitchFamily="82" charset="0"/>
              </a:rPr>
              <a:t>:-</a:t>
            </a:r>
            <a:r>
              <a:rPr lang="en-US" dirty="0"/>
              <a:t> </a:t>
            </a:r>
            <a:r>
              <a:rPr lang="en-US" dirty="0" smtClean="0"/>
              <a:t>the </a:t>
            </a:r>
            <a:r>
              <a:rPr lang="en-US" dirty="0"/>
              <a:t>primary data in these columns are the tweet text ("</a:t>
            </a:r>
            <a:r>
              <a:rPr lang="en-US" dirty="0" err="1"/>
              <a:t>TweetText</a:t>
            </a:r>
            <a:r>
              <a:rPr lang="en-US" dirty="0"/>
              <a:t>"), user identifiers ("user"), timestamps ("date"), and potentially labels or target variables ("target") depending on the specific task the dataset is intended for. </a:t>
            </a:r>
            <a:endParaRPr lang="en-IN" dirty="0"/>
          </a:p>
          <a:p>
            <a:r>
              <a:rPr lang="en-IN" dirty="0" smtClean="0">
                <a:latin typeface="Algerian" panose="04020705040A02060702" pitchFamily="82" charset="0"/>
              </a:rPr>
              <a:t>SECONDARY </a:t>
            </a:r>
            <a:r>
              <a:rPr lang="en-IN" dirty="0" smtClean="0">
                <a:latin typeface="Algerian" panose="04020705040A02060702" pitchFamily="82" charset="0"/>
              </a:rPr>
              <a:t>DATA:</a:t>
            </a:r>
            <a:r>
              <a:rPr lang="en-US" dirty="0"/>
              <a:t> </a:t>
            </a:r>
            <a:r>
              <a:rPr lang="en-US" dirty="0" smtClean="0"/>
              <a:t>the remaining columns such as (‘flags’) and (“</a:t>
            </a:r>
            <a:r>
              <a:rPr lang="en-US" dirty="0" err="1" smtClean="0"/>
              <a:t>idS</a:t>
            </a:r>
            <a:r>
              <a:rPr lang="en-US" dirty="0" smtClean="0"/>
              <a:t>”) which are not very useful in predictive analysis so that is the reason we name them as secondary data</a:t>
            </a:r>
            <a:endParaRPr lang="en-IN" dirty="0"/>
          </a:p>
        </p:txBody>
      </p:sp>
    </p:spTree>
    <p:extLst>
      <p:ext uri="{BB962C8B-B14F-4D97-AF65-F5344CB8AC3E}">
        <p14:creationId xmlns:p14="http://schemas.microsoft.com/office/powerpoint/2010/main" val="2474717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60814"/>
          </a:xfrm>
        </p:spPr>
        <p:txBody>
          <a:bodyPr/>
          <a:lstStyle/>
          <a:p>
            <a:r>
              <a:rPr lang="en-IN" dirty="0"/>
              <a:t>methodology</a:t>
            </a:r>
          </a:p>
        </p:txBody>
      </p:sp>
      <p:sp>
        <p:nvSpPr>
          <p:cNvPr id="3" name="Content Placeholder 2"/>
          <p:cNvSpPr>
            <a:spLocks noGrp="1"/>
          </p:cNvSpPr>
          <p:nvPr>
            <p:ph sz="quarter" idx="13"/>
          </p:nvPr>
        </p:nvSpPr>
        <p:spPr>
          <a:xfrm>
            <a:off x="756138" y="1679332"/>
            <a:ext cx="10744200" cy="4334606"/>
          </a:xfrm>
        </p:spPr>
        <p:txBody>
          <a:bodyPr>
            <a:normAutofit fontScale="92500" lnSpcReduction="20000"/>
          </a:bodyPr>
          <a:lstStyle/>
          <a:p>
            <a:r>
              <a:rPr lang="en-US" dirty="0"/>
              <a:t>The methodology for emotions prediction using Natural Language Processing (NLP) involves several key steps. Firstly, the dataset containing social media text data is collected and preprocessed to remove noise, such as punctuation and </a:t>
            </a:r>
            <a:r>
              <a:rPr lang="en-US" dirty="0" err="1"/>
              <a:t>stopwords</a:t>
            </a:r>
            <a:r>
              <a:rPr lang="en-US" dirty="0"/>
              <a:t>, and to standardize text formatting. Next, feature extraction techniques, such as TF-IDF (Term Frequency-Inverse Document Frequency) or word </a:t>
            </a:r>
            <a:r>
              <a:rPr lang="en-US" dirty="0" err="1"/>
              <a:t>embeddings</a:t>
            </a:r>
            <a:r>
              <a:rPr lang="en-US" dirty="0"/>
              <a:t>, are applied to represent the text data in a numerical format suitable for machine learning algorithms. </a:t>
            </a:r>
            <a:endParaRPr lang="en-US" dirty="0" smtClean="0"/>
          </a:p>
          <a:p>
            <a:r>
              <a:rPr lang="en-US" dirty="0" smtClean="0"/>
              <a:t>Subsequently</a:t>
            </a:r>
            <a:r>
              <a:rPr lang="en-US" dirty="0"/>
              <a:t>, machine learning models, such as Support Vector Machines (SVM), Random Forests, or Neural Networks, are trained on the preprocessed and transformed text data to predict the emotional sentiment or category associated with each piece of text. The models are evaluated using appropriate metrics, such as accuracy, precision, recall, or F1-score, to assess their performance. Additionally, techniques like cross-validation and </a:t>
            </a:r>
            <a:r>
              <a:rPr lang="en-US" dirty="0" err="1"/>
              <a:t>hyperparameter</a:t>
            </a:r>
            <a:r>
              <a:rPr lang="en-US" dirty="0"/>
              <a:t> tuning may be employed to optimize model performance. Finally, the trained models are deployed to make predictions on new, unseen text data, enabling real-time analysis and monitoring of emotions expressed on social media platforms.</a:t>
            </a:r>
            <a:endParaRPr lang="en-IN" dirty="0"/>
          </a:p>
        </p:txBody>
      </p:sp>
    </p:spTree>
    <p:extLst>
      <p:ext uri="{BB962C8B-B14F-4D97-AF65-F5344CB8AC3E}">
        <p14:creationId xmlns:p14="http://schemas.microsoft.com/office/powerpoint/2010/main" val="399057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a:t>
            </a:r>
            <a:r>
              <a:rPr lang="en-IN" dirty="0"/>
              <a:t>and technologies</a:t>
            </a:r>
          </a:p>
        </p:txBody>
      </p:sp>
      <p:sp>
        <p:nvSpPr>
          <p:cNvPr id="3" name="Content Placeholder 2"/>
          <p:cNvSpPr>
            <a:spLocks noGrp="1"/>
          </p:cNvSpPr>
          <p:nvPr>
            <p:ph sz="quarter" idx="13"/>
          </p:nvPr>
        </p:nvSpPr>
        <p:spPr/>
        <p:txBody>
          <a:bodyPr/>
          <a:lstStyle/>
          <a:p>
            <a:r>
              <a:rPr lang="en-IN" dirty="0" smtClean="0"/>
              <a:t>EXCEL </a:t>
            </a:r>
            <a:r>
              <a:rPr lang="en-IN" dirty="0"/>
              <a:t>FOR DATA </a:t>
            </a:r>
            <a:r>
              <a:rPr lang="en-IN" dirty="0" smtClean="0"/>
              <a:t>EXTRACTION</a:t>
            </a:r>
          </a:p>
          <a:p>
            <a:r>
              <a:rPr lang="en-IN" dirty="0" err="1" smtClean="0"/>
              <a:t>Jupyter</a:t>
            </a:r>
            <a:r>
              <a:rPr lang="en-IN" dirty="0"/>
              <a:t> </a:t>
            </a:r>
            <a:r>
              <a:rPr lang="en-IN" dirty="0" smtClean="0"/>
              <a:t>notebook for </a:t>
            </a:r>
            <a:r>
              <a:rPr lang="en-IN" smtClean="0"/>
              <a:t>building mofr</a:t>
            </a:r>
            <a:endParaRPr lang="en-IN" dirty="0"/>
          </a:p>
        </p:txBody>
      </p:sp>
    </p:spTree>
    <p:extLst>
      <p:ext uri="{BB962C8B-B14F-4D97-AF65-F5344CB8AC3E}">
        <p14:creationId xmlns:p14="http://schemas.microsoft.com/office/powerpoint/2010/main" val="127869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78069"/>
            <a:ext cx="10364451" cy="949569"/>
          </a:xfrm>
        </p:spPr>
        <p:txBody>
          <a:bodyPr/>
          <a:lstStyle/>
          <a:p>
            <a:r>
              <a:rPr lang="en-IN" dirty="0" smtClean="0"/>
              <a:t>outcomes</a:t>
            </a:r>
            <a:endParaRPr lang="en-IN"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 y="1327637"/>
            <a:ext cx="12191726" cy="5530363"/>
          </a:xfrm>
        </p:spPr>
      </p:pic>
    </p:spTree>
    <p:extLst>
      <p:ext uri="{BB962C8B-B14F-4D97-AF65-F5344CB8AC3E}">
        <p14:creationId xmlns:p14="http://schemas.microsoft.com/office/powerpoint/2010/main" val="275100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04447"/>
            <a:ext cx="10364451" cy="677007"/>
          </a:xfrm>
        </p:spPr>
        <p:txBody>
          <a:bodyPr/>
          <a:lstStyle/>
          <a:p>
            <a:r>
              <a:rPr lang="en-IN" dirty="0" smtClean="0"/>
              <a:t>outcomes</a:t>
            </a:r>
            <a:endParaRPr lang="en-IN"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257300"/>
            <a:ext cx="12191999" cy="5600700"/>
          </a:xfrm>
        </p:spPr>
      </p:pic>
    </p:spTree>
    <p:extLst>
      <p:ext uri="{BB962C8B-B14F-4D97-AF65-F5344CB8AC3E}">
        <p14:creationId xmlns:p14="http://schemas.microsoft.com/office/powerpoint/2010/main" val="185206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58263"/>
            <a:ext cx="10364451" cy="984738"/>
          </a:xfrm>
        </p:spPr>
        <p:txBody>
          <a:bodyPr>
            <a:normAutofit/>
          </a:bodyPr>
          <a:lstStyle/>
          <a:p>
            <a:r>
              <a:rPr lang="en-IN" dirty="0" smtClean="0"/>
              <a:t>outcomes</a:t>
            </a:r>
            <a:endParaRPr lang="en-IN"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 y="1142999"/>
            <a:ext cx="12192000" cy="5635869"/>
          </a:xfrm>
        </p:spPr>
      </p:pic>
    </p:spTree>
    <p:extLst>
      <p:ext uri="{BB962C8B-B14F-4D97-AF65-F5344CB8AC3E}">
        <p14:creationId xmlns:p14="http://schemas.microsoft.com/office/powerpoint/2010/main" val="261989990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139</TotalTime>
  <Words>611</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Algerian</vt:lpstr>
      <vt:lpstr>Arial</vt:lpstr>
      <vt:lpstr>Tw Cen MT</vt:lpstr>
      <vt:lpstr>Droplet</vt:lpstr>
      <vt:lpstr>EMOTIONS ON SOCIAL MEDIA USING NLP</vt:lpstr>
      <vt:lpstr>Capstone PROJECT 2:-</vt:lpstr>
      <vt:lpstr>Data COLUMNS:-</vt:lpstr>
      <vt:lpstr>DATA SOURCES</vt:lpstr>
      <vt:lpstr>methodology</vt:lpstr>
      <vt:lpstr>tools and technologies</vt:lpstr>
      <vt:lpstr>outcomes</vt:lpstr>
      <vt:lpstr>outcomes</vt:lpstr>
      <vt:lpstr>outcomes</vt:lpstr>
      <vt:lpstr>outcomes</vt:lpstr>
      <vt:lpstr>outcomes</vt:lpstr>
      <vt:lpstr>Models accuracy</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Adidas product sales</dc:title>
  <dc:creator>nagaraju reddy</dc:creator>
  <cp:lastModifiedBy>nagaraju reddy</cp:lastModifiedBy>
  <cp:revision>12</cp:revision>
  <dcterms:created xsi:type="dcterms:W3CDTF">2024-02-16T08:18:51Z</dcterms:created>
  <dcterms:modified xsi:type="dcterms:W3CDTF">2024-03-22T13:12:34Z</dcterms:modified>
</cp:coreProperties>
</file>