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0"/>
  </p:notesMasterIdLst>
  <p:handoutMasterIdLst>
    <p:handoutMasterId r:id="rId51"/>
  </p:handoutMasterIdLst>
  <p:sldIdLst>
    <p:sldId id="291" r:id="rId2"/>
    <p:sldId id="561" r:id="rId3"/>
    <p:sldId id="612" r:id="rId4"/>
    <p:sldId id="613" r:id="rId5"/>
    <p:sldId id="747" r:id="rId6"/>
    <p:sldId id="748" r:id="rId7"/>
    <p:sldId id="750" r:id="rId8"/>
    <p:sldId id="749" r:id="rId9"/>
    <p:sldId id="751" r:id="rId10"/>
    <p:sldId id="752" r:id="rId11"/>
    <p:sldId id="753" r:id="rId12"/>
    <p:sldId id="754" r:id="rId13"/>
    <p:sldId id="711" r:id="rId14"/>
    <p:sldId id="712" r:id="rId15"/>
    <p:sldId id="714" r:id="rId16"/>
    <p:sldId id="507" r:id="rId17"/>
    <p:sldId id="508" r:id="rId18"/>
    <p:sldId id="509" r:id="rId19"/>
    <p:sldId id="619" r:id="rId20"/>
    <p:sldId id="620" r:id="rId21"/>
    <p:sldId id="755" r:id="rId22"/>
    <p:sldId id="756" r:id="rId23"/>
    <p:sldId id="757" r:id="rId24"/>
    <p:sldId id="758" r:id="rId25"/>
    <p:sldId id="759" r:id="rId26"/>
    <p:sldId id="761" r:id="rId27"/>
    <p:sldId id="760" r:id="rId28"/>
    <p:sldId id="642" r:id="rId29"/>
    <p:sldId id="643" r:id="rId30"/>
    <p:sldId id="644" r:id="rId31"/>
    <p:sldId id="762" r:id="rId32"/>
    <p:sldId id="646" r:id="rId33"/>
    <p:sldId id="647" r:id="rId34"/>
    <p:sldId id="648" r:id="rId35"/>
    <p:sldId id="763" r:id="rId36"/>
    <p:sldId id="649" r:id="rId37"/>
    <p:sldId id="650" r:id="rId38"/>
    <p:sldId id="651" r:id="rId39"/>
    <p:sldId id="652" r:id="rId40"/>
    <p:sldId id="653" r:id="rId41"/>
    <p:sldId id="654" r:id="rId42"/>
    <p:sldId id="764" r:id="rId43"/>
    <p:sldId id="656" r:id="rId44"/>
    <p:sldId id="736" r:id="rId45"/>
    <p:sldId id="737" r:id="rId46"/>
    <p:sldId id="738" r:id="rId47"/>
    <p:sldId id="765" r:id="rId48"/>
    <p:sldId id="766" r:id="rId49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41" autoAdjust="0"/>
    <p:restoredTop sz="83382" autoAdjust="0"/>
  </p:normalViewPr>
  <p:slideViewPr>
    <p:cSldViewPr>
      <p:cViewPr>
        <p:scale>
          <a:sx n="75" d="100"/>
          <a:sy n="75" d="100"/>
        </p:scale>
        <p:origin x="-1368" y="-264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11/16/2015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11/16/2015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F9F258-51D9-4A1E-AB12-9D8C0D2ADEDD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100" b="1" smtClean="0"/>
              <a:t>//</a:t>
            </a:r>
            <a:r>
              <a:rPr lang="zh-CN" altLang="en-US" sz="1100" b="1" smtClean="0"/>
              <a:t>这是函数调用 </a:t>
            </a:r>
            <a:r>
              <a:rPr lang="en-US" altLang="zh-CN" sz="1100" b="1" smtClean="0"/>
              <a:t>operator&lt;&lt;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我们暂时把命名空间理解成一座座房子，而我们的资源都被分割在一座座的房子里面，我们只用打开了门才能使用，当然一个房子里还可能有门，这个我们就不深究了。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特点，不用再指定类型，直接打印变量就可以了。</a:t>
            </a:r>
          </a:p>
          <a:p>
            <a:r>
              <a:rPr lang="zh-CN" altLang="en-US" smtClean="0"/>
              <a:t>有了</a:t>
            </a:r>
            <a:r>
              <a:rPr lang="en-US" altLang="zh-CN" smtClean="0"/>
              <a:t>C++</a:t>
            </a:r>
            <a:r>
              <a:rPr lang="zh-CN" altLang="en-US" smtClean="0"/>
              <a:t>就是这么神奇，</a:t>
            </a:r>
            <a:r>
              <a:rPr lang="en-US" altLang="zh-CN" smtClean="0"/>
              <a:t>C++</a:t>
            </a:r>
            <a:r>
              <a:rPr lang="zh-CN" altLang="en-US" smtClean="0"/>
              <a:t>的威力还远远不止这些，后面我们会逐步引导大家学习和喜欢</a:t>
            </a:r>
            <a:r>
              <a:rPr lang="en-US" altLang="zh-CN" smtClean="0"/>
              <a:t>C++</a:t>
            </a:r>
            <a:r>
              <a:rPr lang="zh-CN" altLang="en-US" smtClean="0"/>
              <a:t>语言</a:t>
            </a:r>
          </a:p>
          <a:p>
            <a:r>
              <a:rPr lang="en-US" altLang="en-US" smtClean="0"/>
              <a:t>当然这个程序仅仅使用了对象cout，离面向对象还很遥远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3CF5319-4626-410F-B97E-B51C0C745A4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&lt;&lt;</a:t>
            </a:r>
            <a:r>
              <a:rPr lang="zh-CN" altLang="en-US" smtClean="0"/>
              <a:t>的指向代表流的方向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cin </a:t>
            </a:r>
            <a:r>
              <a:rPr lang="zh-CN" altLang="en-US" smtClean="0"/>
              <a:t>键盘 鼠标 </a:t>
            </a:r>
            <a:r>
              <a:rPr lang="en-US" altLang="zh-CN" smtClean="0"/>
              <a:t>cout </a:t>
            </a:r>
            <a:r>
              <a:rPr lang="zh-CN" altLang="en-US" smtClean="0"/>
              <a:t>显示器对象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D5B08AC-AD86-48A3-ACFB-D68CBDF3F11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smtClean="0"/>
              <a:t>manip</a:t>
            </a:r>
            <a:r>
              <a:rPr lang="zh-CN" altLang="en-US" b="1" smtClean="0"/>
              <a:t>是</a:t>
            </a:r>
            <a:r>
              <a:rPr lang="en-US" altLang="zh-CN" b="1" smtClean="0"/>
              <a:t>manipulator(</a:t>
            </a:r>
            <a:r>
              <a:rPr lang="zh-CN" altLang="en-US" b="1" smtClean="0"/>
              <a:t>操纵器</a:t>
            </a:r>
            <a:r>
              <a:rPr lang="en-US" altLang="zh-CN" b="1" smtClean="0"/>
              <a:t>)</a:t>
            </a:r>
            <a:r>
              <a:rPr lang="zh-CN" altLang="en-US" b="1" smtClean="0"/>
              <a:t>的缩写 </a:t>
            </a:r>
            <a:r>
              <a:rPr lang="en-US" altLang="zh-CN" b="1" smtClean="0"/>
              <a:t>iomanip</a:t>
            </a:r>
            <a:r>
              <a:rPr lang="zh-CN" altLang="en-US" b="1" smtClean="0"/>
              <a:t>的作用</a:t>
            </a:r>
            <a:r>
              <a:rPr lang="en-US" altLang="zh-CN" b="1" smtClean="0"/>
              <a:t>: </a:t>
            </a:r>
            <a:r>
              <a:rPr lang="zh-CN" altLang="en-US" b="1" smtClean="0"/>
              <a:t>主要是对</a:t>
            </a:r>
            <a:r>
              <a:rPr lang="en-US" altLang="zh-CN" b="1" smtClean="0"/>
              <a:t>cin,cout</a:t>
            </a:r>
            <a:r>
              <a:rPr lang="zh-CN" altLang="en-US" b="1" smtClean="0"/>
              <a:t>之类的一些操纵运算子，比如</a:t>
            </a:r>
            <a:r>
              <a:rPr lang="en-US" altLang="zh-CN" b="1" smtClean="0"/>
              <a:t>setfill,setw,setbase,setprecision</a:t>
            </a:r>
            <a:r>
              <a:rPr lang="zh-CN" altLang="en-US" b="1" smtClean="0"/>
              <a:t>等等</a:t>
            </a:r>
            <a:endParaRPr lang="en-US" altLang="zh-CN" sz="1000" b="1" smtClean="0"/>
          </a:p>
          <a:p>
            <a:pPr>
              <a:lnSpc>
                <a:spcPct val="110000"/>
              </a:lnSpc>
            </a:pPr>
            <a:endParaRPr lang="en-US" altLang="en-US" sz="1000" b="1" smtClean="0"/>
          </a:p>
          <a:p>
            <a:r>
              <a:rPr lang="en-US" altLang="zh-CN" smtClean="0">
                <a:solidFill>
                  <a:srgbClr val="990000"/>
                </a:solidFill>
              </a:rPr>
              <a:t>0000000000</a:t>
            </a:r>
            <a:r>
              <a:rPr lang="en-US" altLang="zh-CN" smtClean="0"/>
              <a:t>10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11DEFDD-3AE7-46A1-8615-7112A6E9975C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//</a:t>
            </a:r>
            <a:r>
              <a:rPr lang="zh-CN" altLang="en-US" smtClean="0">
                <a:sym typeface="Wingdings" pitchFamily="2" charset="2"/>
              </a:rPr>
              <a:t>其它格式控制待需要时可查阅相关的帮助文档</a:t>
            </a:r>
          </a:p>
          <a:p>
            <a:r>
              <a:rPr lang="en-US" altLang="en-US" sz="1000" b="1" smtClean="0"/>
              <a:t> //是的，setw仅在一次控制有效。</a:t>
            </a:r>
            <a:endParaRPr lang="en-US" altLang="zh-CN" sz="1000" b="1" smtClean="0"/>
          </a:p>
          <a:p>
            <a:r>
              <a:rPr lang="en-US" altLang="zh-CN" b="1" smtClean="0"/>
              <a:t>#include &lt;iomanip&gt;</a:t>
            </a:r>
          </a:p>
          <a:p>
            <a:r>
              <a:rPr lang="en-US" altLang="zh-CN" b="1" smtClean="0"/>
              <a:t>#include &lt;iostream&gt;</a:t>
            </a:r>
          </a:p>
          <a:p>
            <a:r>
              <a:rPr lang="en-US" altLang="zh-CN" b="1" smtClean="0"/>
              <a:t>using namespace std;</a:t>
            </a:r>
          </a:p>
          <a:p>
            <a:endParaRPr lang="en-US" altLang="zh-CN" b="1" smtClean="0"/>
          </a:p>
          <a:p>
            <a:r>
              <a:rPr lang="en-US" altLang="zh-CN" b="1" smtClean="0"/>
              <a:t>void main()</a:t>
            </a:r>
          </a:p>
          <a:p>
            <a:r>
              <a:rPr lang="en-US" altLang="zh-CN" b="1" smtClean="0"/>
              <a:t>{   </a:t>
            </a:r>
          </a:p>
          <a:p>
            <a:r>
              <a:rPr lang="en-US" altLang="zh-CN" b="1" smtClean="0"/>
              <a:t>    int hour = 6;</a:t>
            </a:r>
          </a:p>
          <a:p>
            <a:r>
              <a:rPr lang="en-US" altLang="zh-CN" b="1" smtClean="0"/>
              <a:t>    int min = 2;</a:t>
            </a:r>
          </a:p>
          <a:p>
            <a:r>
              <a:rPr lang="en-US" altLang="zh-CN" b="1" smtClean="0"/>
              <a:t>    cout&lt;&lt; setfill('0');</a:t>
            </a:r>
          </a:p>
          <a:p>
            <a:r>
              <a:rPr lang="en-US" altLang="zh-CN" b="1" smtClean="0"/>
              <a:t>    cout&lt;&lt;setw(2)&lt;&lt;hour&lt;&lt;":"&lt;&lt;setw(2)&lt;&lt;min&lt;&lt;endl;</a:t>
            </a:r>
          </a:p>
          <a:p>
            <a:r>
              <a:rPr lang="en-US" altLang="zh-CN" b="1" smtClean="0"/>
              <a:t>    cout&lt;&lt;setfill(' ');	//</a:t>
            </a:r>
            <a:r>
              <a:rPr lang="zh-CN" altLang="en-US" b="1" smtClean="0"/>
              <a:t>恢复成默认状态</a:t>
            </a:r>
          </a:p>
          <a:p>
            <a:r>
              <a:rPr lang="zh-CN" altLang="en-US" b="1" smtClean="0"/>
              <a:t>    </a:t>
            </a:r>
            <a:r>
              <a:rPr lang="en-US" altLang="zh-CN" b="1" smtClean="0"/>
              <a:t>int i = 10;</a:t>
            </a:r>
          </a:p>
          <a:p>
            <a:r>
              <a:rPr lang="en-US" altLang="zh-CN" b="1" smtClean="0"/>
              <a:t>    cout&lt;&lt;setw(12)&lt;&lt;i&lt;&lt;endl;	//?</a:t>
            </a:r>
            <a:r>
              <a:rPr lang="zh-CN" altLang="en-US" b="1" smtClean="0"/>
              <a:t>这下舒服多了</a:t>
            </a:r>
          </a:p>
          <a:p>
            <a:r>
              <a:rPr lang="en-US" altLang="zh-CN" b="1" smtClean="0"/>
              <a:t>}</a:t>
            </a:r>
            <a:endParaRPr lang="zh-CN" altLang="en-US" b="1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419400-A6BA-4B72-BA53-0A871E72C04B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如影随形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主从关系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0F3AA99-A157-436D-BEAD-C9F5C55C0C6C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smtClean="0"/>
              <a:t>即引用引入了一个变量或对象的同义词。当建立引用时，程序用另一个变量或者对象的名字初始化它。从那时起，引用就作为目标的别名而使用，对引用的改动实际上是对目标本身的改动。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int &amp; ri(i); </a:t>
            </a:r>
            <a:r>
              <a:rPr lang="zh-CN" altLang="en-US" b="1" smtClean="0"/>
              <a:t>原因： </a:t>
            </a:r>
            <a:r>
              <a:rPr lang="en-US" altLang="zh-CN" smtClean="0">
                <a:solidFill>
                  <a:srgbClr val="000099"/>
                </a:solidFill>
              </a:rPr>
              <a:t>VC 6.0</a:t>
            </a:r>
            <a:r>
              <a:rPr lang="zh-CN" altLang="en-US" smtClean="0">
                <a:solidFill>
                  <a:srgbClr val="000099"/>
                </a:solidFill>
              </a:rPr>
              <a:t>编译器理解为函数声明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300" smtClean="0"/>
              <a:t>(iii)  </a:t>
            </a:r>
            <a:r>
              <a:rPr lang="zh-CN" altLang="en-US" sz="1300" smtClean="0"/>
              <a:t>如何声明一个数组的引用？</a:t>
            </a:r>
          </a:p>
          <a:p>
            <a:r>
              <a:rPr lang="en-US" altLang="zh-CN" sz="1300" smtClean="0"/>
              <a:t>        int a[10]; </a:t>
            </a:r>
            <a:endParaRPr lang="zh-CN" altLang="en-US" sz="1300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另外，不可声明引用的引用、指向引用的指针、</a:t>
            </a:r>
            <a:r>
              <a:rPr lang="en-US" altLang="zh-CN" smtClean="0"/>
              <a:t>void</a:t>
            </a:r>
            <a:r>
              <a:rPr lang="zh-CN" altLang="en-US" smtClean="0"/>
              <a:t>类型的引用、或引用的数组       </a:t>
            </a:r>
            <a:r>
              <a:rPr lang="en-US" altLang="zh-CN" smtClean="0"/>
              <a:t>Why?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引用是常属性 </a:t>
            </a:r>
            <a:r>
              <a:rPr lang="en-US" altLang="zh-CN" smtClean="0"/>
              <a:t>&amp;10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i[10];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(&amp;ri)[10] = i;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36877AD-381B-4729-9892-2C6143E9EC6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#define ARRAY_SIZE(arr) (sizeof(arr)/sizeof(int))</a:t>
            </a:r>
          </a:p>
          <a:p>
            <a:r>
              <a:rPr lang="en-US" altLang="zh-CN" noProof="1" smtClean="0"/>
              <a:t>void swap( int val1, int val2);</a:t>
            </a:r>
          </a:p>
          <a:p>
            <a:r>
              <a:rPr lang="en-US" altLang="zh-CN" noProof="1" smtClean="0"/>
              <a:t>void display( int arr[], int size);</a:t>
            </a:r>
          </a:p>
          <a:p>
            <a:r>
              <a:rPr lang="en-US" altLang="zh-CN" noProof="1" smtClean="0"/>
              <a:t>void main()</a:t>
            </a:r>
          </a:p>
          <a:p>
            <a:r>
              <a:rPr lang="en-US" altLang="zh-CN" noProof="1" smtClean="0"/>
              <a:t>{  </a:t>
            </a:r>
          </a:p>
          <a:p>
            <a:r>
              <a:rPr lang="en-US" altLang="zh-CN" smtClean="0"/>
              <a:t>    </a:t>
            </a:r>
            <a:r>
              <a:rPr lang="en-US" altLang="zh-CN" noProof="1" smtClean="0"/>
              <a:t>int ia[2] = {34, 8};</a:t>
            </a:r>
          </a:p>
          <a:p>
            <a:r>
              <a:rPr lang="en-US" altLang="zh-CN" noProof="1" smtClean="0"/>
              <a:t>    int size = ARRAY_SIZE(ia);</a:t>
            </a:r>
          </a:p>
          <a:p>
            <a:r>
              <a:rPr lang="en-US" altLang="zh-CN" noProof="1" smtClean="0"/>
              <a:t>    cout&lt;&lt;"before swap: ";</a:t>
            </a:r>
          </a:p>
          <a:p>
            <a:r>
              <a:rPr lang="en-US" altLang="zh-CN" noProof="1" smtClean="0"/>
              <a:t>    display( ia, ARRAY_SIZE(ia) );</a:t>
            </a:r>
          </a:p>
          <a:p>
            <a:r>
              <a:rPr lang="en-US" altLang="zh-CN" noProof="1" smtClean="0"/>
              <a:t>    swap(ia[0], ia[1]);</a:t>
            </a:r>
          </a:p>
          <a:p>
            <a:r>
              <a:rPr lang="en-US" altLang="zh-CN" noProof="1" smtClean="0"/>
              <a:t>    cout&lt;&lt;"after swap:  ";</a:t>
            </a:r>
          </a:p>
          <a:p>
            <a:r>
              <a:rPr lang="en-US" altLang="zh-CN" noProof="1" smtClean="0"/>
              <a:t>    display( ia,ARRAY_SIZE(ia) );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display( int arr[], int size ) //</a:t>
            </a:r>
            <a:r>
              <a:rPr lang="zh-CN" smtClean="0"/>
              <a:t>显示向量元素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for(int ix = 0; ix &lt; size; ix++ )</a:t>
            </a:r>
          </a:p>
          <a:p>
            <a:r>
              <a:rPr lang="en-US" altLang="zh-CN" noProof="1" smtClean="0"/>
              <a:t>        cout&lt;&lt;arr[ix]&lt;&lt;' ';</a:t>
            </a:r>
          </a:p>
          <a:p>
            <a:r>
              <a:rPr lang="en-US" altLang="zh-CN" noProof="1" smtClean="0"/>
              <a:t>    cout&lt;&lt;endl;  </a:t>
            </a:r>
          </a:p>
          <a:p>
            <a:r>
              <a:rPr lang="en-US" altLang="zh-CN" noProof="1" smtClean="0"/>
              <a:t>}</a:t>
            </a:r>
          </a:p>
          <a:p>
            <a:r>
              <a:rPr lang="en-US" altLang="zh-CN" noProof="1" smtClean="0"/>
              <a:t>void swap(int val1, int val2 )  //</a:t>
            </a:r>
            <a:r>
              <a:rPr lang="zh-CN" smtClean="0"/>
              <a:t>交换两个元素</a:t>
            </a:r>
          </a:p>
          <a:p>
            <a:r>
              <a:rPr lang="zh-CN" altLang="zh-CN" noProof="1" smtClean="0"/>
              <a:t>{  </a:t>
            </a:r>
          </a:p>
          <a:p>
            <a:r>
              <a:rPr lang="en-US" altLang="zh-CN" noProof="1" smtClean="0"/>
              <a:t>    int temp1= val1;</a:t>
            </a:r>
          </a:p>
          <a:p>
            <a:r>
              <a:rPr lang="en-US" altLang="zh-CN" noProof="1" smtClean="0"/>
              <a:t>    val1 = val2;</a:t>
            </a:r>
          </a:p>
          <a:p>
            <a:r>
              <a:rPr lang="en-US" altLang="zh-CN" noProof="1" smtClean="0"/>
              <a:t>    val2 = temp1;</a:t>
            </a:r>
          </a:p>
          <a:p>
            <a:r>
              <a:rPr lang="en-US" altLang="zh-CN" noProof="1" smtClean="0"/>
              <a:t>}</a:t>
            </a:r>
          </a:p>
          <a:p>
            <a:endParaRPr lang="en-US" altLang="zh-CN" noProof="1" smtClean="0"/>
          </a:p>
          <a:p>
            <a:endParaRPr lang="en-US" altLang="zh-CN" noProof="1" smtClean="0"/>
          </a:p>
          <a:p>
            <a:endParaRPr lang="en-US" altLang="zh-CN" noProof="1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3EF3C8C7-C5D8-4A32-9F72-E77E98EC5862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777777"/>
              </a:buClr>
              <a:buSzPct val="85000"/>
            </a:pPr>
            <a:r>
              <a:rPr lang="zh-CN" altLang="en-US" b="1" smtClean="0">
                <a:solidFill>
                  <a:schemeClr val="bg1"/>
                </a:solidFill>
              </a:rPr>
              <a:t>稍有编程经验的人会一眼看出，毛病就出在这儿</a:t>
            </a:r>
            <a:r>
              <a:rPr lang="en-US" altLang="zh-CN" b="1" smtClean="0">
                <a:solidFill>
                  <a:schemeClr val="bg1"/>
                </a:solidFill>
              </a:rPr>
              <a:t>——</a:t>
            </a:r>
            <a:r>
              <a:rPr lang="zh-CN" altLang="en-US" b="1" smtClean="0">
                <a:solidFill>
                  <a:schemeClr val="bg1"/>
                </a:solidFill>
              </a:rPr>
              <a:t>传值</a:t>
            </a:r>
            <a:r>
              <a:rPr lang="en-US" altLang="zh-CN" b="1" smtClean="0">
                <a:solidFill>
                  <a:schemeClr val="bg1"/>
                </a:solidFill>
              </a:rPr>
              <a:t>!</a:t>
            </a:r>
            <a:endParaRPr lang="zh-CN" altLang="en-US" b="1" smtClean="0">
              <a:solidFill>
                <a:schemeClr val="bg1"/>
              </a:solidFill>
            </a:endParaRP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335CABF-E84A-464D-B9F2-4D40D9C1E720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：当确定函数的参数在函数内部不需要修改的时候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：当函数的返回值不希望被修改时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：当类的属性成员不希望被修改时</a:t>
            </a:r>
          </a:p>
          <a:p>
            <a:endParaRPr lang="zh-CN" altLang="en-US" smtClean="0"/>
          </a:p>
          <a:p>
            <a:r>
              <a:rPr lang="en-US" altLang="zh-CN" smtClean="0"/>
              <a:t>#include &lt;iostream&gt;</a:t>
            </a:r>
          </a:p>
          <a:p>
            <a:r>
              <a:rPr lang="en-US" altLang="zh-CN" smtClean="0"/>
              <a:t>using namespace std;</a:t>
            </a:r>
          </a:p>
          <a:p>
            <a:endParaRPr lang="en-US" altLang="zh-CN" smtClean="0"/>
          </a:p>
          <a:p>
            <a:r>
              <a:rPr lang="en-US" altLang="zh-CN" smtClean="0"/>
              <a:t>const int val = 5;</a:t>
            </a:r>
          </a:p>
          <a:p>
            <a:endParaRPr lang="en-US" altLang="zh-CN" smtClean="0"/>
          </a:p>
          <a:p>
            <a:r>
              <a:rPr lang="en-US" altLang="zh-CN" smtClean="0"/>
              <a:t>const int *AA()</a:t>
            </a:r>
          </a:p>
          <a:p>
            <a:r>
              <a:rPr lang="en-US" altLang="zh-CN" smtClean="0"/>
              <a:t>{</a:t>
            </a:r>
          </a:p>
          <a:p>
            <a:endParaRPr lang="en-US" altLang="zh-CN" smtClean="0"/>
          </a:p>
          <a:p>
            <a:r>
              <a:rPr lang="en-US" altLang="zh-CN" smtClean="0"/>
              <a:t>    return &amp;val;</a:t>
            </a:r>
          </a:p>
          <a:p>
            <a:r>
              <a:rPr lang="en-US" altLang="zh-CN" smtClean="0"/>
              <a:t>} </a:t>
            </a:r>
          </a:p>
          <a:p>
            <a:endParaRPr lang="en-US" altLang="zh-CN" smtClean="0"/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const int* pval2 = AA();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int a[259024];	//262144 = 1024 * 1024 /4;	1M 4GB //</a:t>
            </a:r>
            <a:r>
              <a:rPr lang="zh-CN" altLang="en-US" smtClean="0"/>
              <a:t>这个地方要让学生试一下，存在栈溢出，为什么使用动态空间申请</a:t>
            </a:r>
          </a:p>
          <a:p>
            <a:r>
              <a:rPr lang="en-US" altLang="zh-CN" smtClean="0"/>
              <a:t>new / delete </a:t>
            </a:r>
            <a:r>
              <a:rPr lang="zh-CN" altLang="en-US" smtClean="0"/>
              <a:t>针对面向对象，一个调用</a:t>
            </a:r>
            <a:r>
              <a:rPr lang="en-US" altLang="zh-CN" smtClean="0"/>
              <a:t>A() ~A()</a:t>
            </a:r>
          </a:p>
          <a:p>
            <a:r>
              <a:rPr lang="zh-CN" altLang="en-US" smtClean="0"/>
              <a:t>定义 </a:t>
            </a:r>
            <a:r>
              <a:rPr lang="en-US" altLang="zh-CN" smtClean="0"/>
              <a:t>new</a:t>
            </a:r>
            <a:r>
              <a:rPr lang="zh-CN" altLang="en-US" smtClean="0"/>
              <a:t>和</a:t>
            </a:r>
            <a:r>
              <a:rPr lang="en-US" altLang="zh-CN" smtClean="0"/>
              <a:t>delete</a:t>
            </a:r>
            <a:r>
              <a:rPr lang="zh-CN" altLang="en-US" smtClean="0"/>
              <a:t>运算符的必要想在哪里？</a:t>
            </a:r>
          </a:p>
          <a:p>
            <a:r>
              <a:rPr lang="en-US" altLang="zh-CN" smtClean="0"/>
              <a:t>malloc,free</a:t>
            </a:r>
            <a:r>
              <a:rPr lang="zh-CN" altLang="en-US" smtClean="0"/>
              <a:t>的使用</a:t>
            </a:r>
            <a:r>
              <a:rPr lang="en-US" altLang="zh-CN" smtClean="0"/>
              <a:t>,</a:t>
            </a:r>
            <a:r>
              <a:rPr lang="zh-CN" altLang="en-US" smtClean="0"/>
              <a:t>在</a:t>
            </a:r>
            <a:r>
              <a:rPr lang="en-US" altLang="zh-CN" smtClean="0"/>
              <a:t>C</a:t>
            </a:r>
            <a:r>
              <a:rPr lang="zh-CN" altLang="en-US" smtClean="0"/>
              <a:t>语言中有相关的规则要求</a:t>
            </a:r>
            <a:r>
              <a:rPr lang="en-US" altLang="zh-CN" smtClean="0"/>
              <a:t>,</a:t>
            </a:r>
            <a:r>
              <a:rPr lang="zh-CN" altLang="en-US" smtClean="0"/>
              <a:t>如</a:t>
            </a:r>
            <a:r>
              <a:rPr lang="en-US" altLang="zh-CN" smtClean="0"/>
              <a:t>:</a:t>
            </a:r>
            <a:r>
              <a:rPr lang="zh-CN" altLang="en-US" smtClean="0"/>
              <a:t>分配多大内存</a:t>
            </a:r>
            <a:r>
              <a:rPr lang="en-US" altLang="zh-CN" smtClean="0"/>
              <a:t>,</a:t>
            </a:r>
            <a:r>
              <a:rPr lang="zh-CN" altLang="en-US" smtClean="0"/>
              <a:t>不使用超过分配的内存范围外的内存，不再需要时释放内存，只有不再需要时释放内存，切记检查每个分配需求，看是否成功。一不留神容易出错。</a:t>
            </a:r>
          </a:p>
          <a:p>
            <a:r>
              <a:rPr lang="zh-CN" altLang="en-US" smtClean="0"/>
              <a:t>看起来 </a:t>
            </a:r>
            <a:r>
              <a:rPr lang="en-US" altLang="zh-CN" smtClean="0"/>
              <a:t>new </a:t>
            </a:r>
            <a:r>
              <a:rPr lang="zh-CN" altLang="en-US" smtClean="0"/>
              <a:t>使用起来比 </a:t>
            </a:r>
            <a:r>
              <a:rPr lang="en-US" altLang="zh-CN" smtClean="0"/>
              <a:t>malloc</a:t>
            </a:r>
            <a:r>
              <a:rPr lang="zh-CN" altLang="en-US" smtClean="0"/>
              <a:t>方便的多，但实际却复杂的多</a:t>
            </a:r>
            <a:r>
              <a:rPr lang="zh-CN" altLang="en-US" smtClean="0">
                <a:sym typeface="Wingdings" pitchFamily="2" charset="2"/>
              </a:rPr>
              <a:t>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new / delete </a:t>
            </a:r>
            <a:r>
              <a:rPr lang="zh-CN" altLang="en-US" smtClean="0"/>
              <a:t>针对面向对象，分别调用</a:t>
            </a:r>
            <a:r>
              <a:rPr lang="en-US" altLang="zh-CN" smtClean="0"/>
              <a:t>A() / ~A()</a:t>
            </a:r>
            <a:endParaRPr lang="zh-CN" altLang="en-US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9B95403-9A4F-4921-95E4-78BB2277EA9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我们发现，比使用</a:t>
            </a:r>
            <a:r>
              <a:rPr lang="en-US" altLang="zh-CN" smtClean="0"/>
              <a:t>malloc</a:t>
            </a:r>
            <a:r>
              <a:rPr lang="zh-CN" altLang="en-US" smtClean="0"/>
              <a:t>方便得多，其它过程都很相似。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这里我不讲</a:t>
            </a:r>
            <a:r>
              <a:rPr lang="en-US" altLang="zh-CN" smtClean="0"/>
              <a:t>buffer head </a:t>
            </a:r>
            <a:r>
              <a:rPr lang="zh-CN" altLang="en-US" smtClean="0"/>
              <a:t>不讲</a:t>
            </a:r>
            <a:r>
              <a:rPr lang="en-US" altLang="zh-CN" smtClean="0"/>
              <a:t>new</a:t>
            </a:r>
            <a:r>
              <a:rPr lang="zh-CN" altLang="en-US" smtClean="0"/>
              <a:t>的那几个步骤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Operator new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（</a:t>
            </a:r>
            <a:r>
              <a:rPr lang="en-US" altLang="zh-CN" smtClean="0"/>
              <a:t>A*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A::A()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48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BE6D74D-8FEA-4EFE-B506-E59C4CEEC347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market.android.com/" TargetMode="External"/><Relationship Id="rId4" Type="http://schemas.openxmlformats.org/officeDocument/2006/relationships/hyperlink" Target="http://androidappdocs.appspot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why.com/android_13_15_zh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E:\..\android-sdk-windows-1.5_r3\docs\images\e-mini-hvga-p.png" TargetMode="External"/><Relationship Id="rId5" Type="http://schemas.openxmlformats.org/officeDocument/2006/relationships/image" Target="../media/image29.png"/><Relationship Id="rId4" Type="http://schemas.openxmlformats.org/officeDocument/2006/relationships/image" Target="file:///E:\..\android-sdk-windows-1.5_r3\docs\images\e-mini-hvga-l.p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file:///E:\..\android-sdk-windows-1.5_r3\docs\images\e-mini-qvga-l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E:\..\android-sdk-windows-1.5_r3\docs\images\e-mini-qvga-p.png" TargetMode="Externa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android.com/project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sysgit/" TargetMode="External"/><Relationship Id="rId4" Type="http://schemas.openxmlformats.org/officeDocument/2006/relationships/hyperlink" Target="http://android.git.kernel.org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+mj-ea"/>
                <a:ea typeface="+mj-ea"/>
              </a:rPr>
              <a:t>Android</a:t>
            </a:r>
            <a:r>
              <a:rPr lang="zh-CN" altLang="en-US" dirty="0" smtClean="0">
                <a:latin typeface="+mj-ea"/>
                <a:ea typeface="+mj-ea"/>
              </a:rPr>
              <a:t>系统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Android </a:t>
            </a:r>
            <a:r>
              <a:rPr lang="zh-CN" altLang="en-US" sz="2000" dirty="0" smtClean="0">
                <a:ea typeface="宋体" charset="-122"/>
              </a:rPr>
              <a:t>软件系列包括操作系统、中间件和一些关键应用。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是基于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的系统，运行在 </a:t>
            </a:r>
            <a:r>
              <a:rPr lang="en-US" altLang="zh-CN" sz="2000" dirty="0" smtClean="0">
                <a:ea typeface="宋体" charset="-122"/>
              </a:rPr>
              <a:t>Linux 2.6</a:t>
            </a:r>
            <a:r>
              <a:rPr lang="zh-CN" altLang="en-US" sz="2000" dirty="0" smtClean="0">
                <a:ea typeface="宋体" charset="-122"/>
              </a:rPr>
              <a:t>核上。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Android SDK </a:t>
            </a:r>
            <a:r>
              <a:rPr lang="zh-CN" altLang="en-US" sz="2000" dirty="0" smtClean="0">
                <a:ea typeface="宋体" charset="-122"/>
              </a:rPr>
              <a:t>提供多种开发所必要的工具与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。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特点</a:t>
            </a:r>
            <a:r>
              <a:rPr lang="en-US" altLang="zh-CN" sz="2000" dirty="0" smtClean="0">
                <a:ea typeface="宋体" charset="-122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应用框架可以重复使用，其组件也可以更换。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虚拟机针对移动设备进行了优化。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优化的图形能力支持</a:t>
            </a:r>
            <a:r>
              <a:rPr lang="en-US" altLang="zh-CN" sz="2000" dirty="0" smtClean="0">
                <a:ea typeface="宋体" charset="-122"/>
              </a:rPr>
              <a:t>2D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en-US" altLang="zh-CN" sz="2000" dirty="0" smtClean="0">
                <a:ea typeface="宋体" charset="-122"/>
              </a:rPr>
              <a:t>3D</a:t>
            </a:r>
            <a:r>
              <a:rPr lang="zh-CN" altLang="en-US" sz="2000" dirty="0" smtClean="0">
                <a:ea typeface="宋体" charset="-122"/>
              </a:rPr>
              <a:t>图形</a:t>
            </a:r>
            <a:r>
              <a:rPr lang="en-US" altLang="zh-CN" sz="2000" dirty="0" smtClean="0">
                <a:ea typeface="宋体" charset="-122"/>
              </a:rPr>
              <a:t>(OpenGL ES )</a:t>
            </a:r>
            <a:r>
              <a:rPr lang="zh-CN" altLang="en-US" sz="2000" dirty="0" smtClean="0">
                <a:ea typeface="宋体" charset="-122"/>
              </a:rPr>
              <a:t>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集成了基于开源</a:t>
            </a:r>
            <a:r>
              <a:rPr lang="en-US" altLang="zh-CN" sz="2000" dirty="0" err="1" smtClean="0">
                <a:ea typeface="宋体" charset="-122"/>
              </a:rPr>
              <a:t>WebKit</a:t>
            </a:r>
            <a:r>
              <a:rPr lang="zh-CN" altLang="en-US" sz="2000" dirty="0" smtClean="0">
                <a:ea typeface="宋体" charset="-122"/>
              </a:rPr>
              <a:t>引掣的浏览器。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 smtClean="0">
                <a:ea typeface="宋体" charset="-122"/>
              </a:rPr>
              <a:t>SQLite</a:t>
            </a:r>
            <a:r>
              <a:rPr lang="zh-CN" altLang="en-US" sz="2000" dirty="0" smtClean="0">
                <a:ea typeface="宋体" charset="-122"/>
              </a:rPr>
              <a:t>作为结构化数据存储。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多媒体支持多种音频、视频格式。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GSM Telephony (hardware dependent)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支持蓝牙</a:t>
            </a:r>
            <a:r>
              <a:rPr lang="en-US" altLang="zh-CN" sz="2000" dirty="0" smtClean="0">
                <a:ea typeface="宋体" charset="-122"/>
              </a:rPr>
              <a:t>Bluetooth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3G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err="1" smtClean="0">
                <a:ea typeface="宋体" charset="-122"/>
              </a:rPr>
              <a:t>WiFi</a:t>
            </a:r>
            <a:endParaRPr lang="en-US" altLang="zh-CN" sz="2000" dirty="0" smtClean="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支持照相机、</a:t>
            </a:r>
            <a:r>
              <a:rPr lang="en-US" altLang="zh-CN" sz="2000" dirty="0" smtClean="0">
                <a:ea typeface="宋体" charset="-122"/>
              </a:rPr>
              <a:t>GPS</a:t>
            </a:r>
            <a:r>
              <a:rPr lang="zh-CN" altLang="en-US" sz="2000" dirty="0" smtClean="0">
                <a:ea typeface="宋体" charset="-122"/>
              </a:rPr>
              <a:t>、指南针和加速度仪等传感器硬件。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丰富的开发环境。包括模拟机、调试工具、内存运行检测，以及为</a:t>
            </a:r>
            <a:r>
              <a:rPr lang="en-US" altLang="zh-CN" sz="2000" dirty="0" smtClean="0">
                <a:ea typeface="宋体" charset="-122"/>
              </a:rPr>
              <a:t>Eclipse IDE</a:t>
            </a:r>
            <a:r>
              <a:rPr lang="zh-CN" altLang="en-US" sz="2000" dirty="0" smtClean="0">
                <a:ea typeface="宋体" charset="-122"/>
              </a:rPr>
              <a:t>所写的插件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 lvl="2">
              <a:lnSpc>
                <a:spcPct val="90000"/>
              </a:lnSpc>
            </a:pPr>
            <a:endParaRPr lang="zh-CN" altLang="en-US" sz="1800" dirty="0" smtClean="0">
              <a:ea typeface="宋体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-8/9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-9/9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latin typeface="+mj-ea"/>
                <a:ea typeface="+mj-ea"/>
              </a:rPr>
              <a:t>Android</a:t>
            </a:r>
            <a:r>
              <a:rPr lang="zh-CN" altLang="en-US" dirty="0" smtClean="0">
                <a:latin typeface="+mj-ea"/>
                <a:ea typeface="+mj-ea"/>
              </a:rPr>
              <a:t>的优势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源代码完全开放，便于开发人员更清楚的把握实现细节，便于提高开发人员的技术水平，有利于开发出更具差异性的应用。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采用了对有限内存、电池和</a:t>
            </a:r>
            <a:r>
              <a:rPr lang="en-US" altLang="zh-CN" sz="2000" dirty="0" smtClean="0">
                <a:ea typeface="宋体" charset="-122"/>
              </a:rPr>
              <a:t>CPU </a:t>
            </a:r>
            <a:r>
              <a:rPr lang="zh-CN" altLang="en-US" sz="2000" dirty="0" smtClean="0">
                <a:ea typeface="宋体" charset="-122"/>
              </a:rPr>
              <a:t>优化过的虚拟机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Android </a:t>
            </a:r>
            <a:r>
              <a:rPr lang="zh-CN" altLang="en-US" sz="2000" dirty="0" smtClean="0">
                <a:ea typeface="宋体" charset="-122"/>
              </a:rPr>
              <a:t>的运行速度比想象的要快很多。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运营商（中国移动等）的大力支持，产业链条的热捧。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良好的盈利模式（</a:t>
            </a:r>
            <a:r>
              <a:rPr lang="en-US" altLang="zh-CN" sz="2000" dirty="0" smtClean="0">
                <a:ea typeface="宋体" charset="-122"/>
              </a:rPr>
              <a:t>3/7 </a:t>
            </a:r>
            <a:r>
              <a:rPr lang="zh-CN" altLang="en-US" sz="2000" dirty="0" smtClean="0">
                <a:ea typeface="宋体" charset="-122"/>
              </a:rPr>
              <a:t>开），产业链条的各方：运营商、制造商、独立软件生产商都可以获得不错的利益。将移动终端的评价标准从硬件向软件转变，极大的激发了软件开发者的热情。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charset="-122"/>
              </a:rPr>
              <a:t>Android </a:t>
            </a:r>
            <a:r>
              <a:rPr lang="zh-CN" altLang="en-US" sz="2000" dirty="0" smtClean="0">
                <a:ea typeface="宋体" charset="-122"/>
              </a:rPr>
              <a:t>的源代码遵循</a:t>
            </a:r>
            <a:r>
              <a:rPr lang="en-US" altLang="zh-CN" sz="2000" dirty="0" smtClean="0">
                <a:ea typeface="宋体" charset="-122"/>
              </a:rPr>
              <a:t>Apache V2 </a:t>
            </a:r>
            <a:r>
              <a:rPr lang="zh-CN" altLang="en-US" sz="2000" dirty="0" smtClean="0">
                <a:ea typeface="宋体" charset="-122"/>
              </a:rPr>
              <a:t>软件许可，而不是通常的</a:t>
            </a:r>
            <a:r>
              <a:rPr lang="en-US" altLang="zh-CN" sz="2000" dirty="0" smtClean="0">
                <a:ea typeface="宋体" charset="-122"/>
              </a:rPr>
              <a:t>GPL v2 </a:t>
            </a:r>
            <a:r>
              <a:rPr lang="zh-CN" altLang="en-US" sz="2000" dirty="0" smtClean="0">
                <a:ea typeface="宋体" charset="-122"/>
              </a:rPr>
              <a:t>许可。有利于商业开发。</a:t>
            </a:r>
          </a:p>
          <a:p>
            <a:pPr>
              <a:lnSpc>
                <a:spcPct val="90000"/>
              </a:lnSpc>
            </a:pPr>
            <a:endParaRPr lang="zh-CN" altLang="en-US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ea typeface="宋体" charset="-122"/>
              </a:rPr>
              <a:t>具有强大的</a:t>
            </a:r>
            <a:r>
              <a:rPr lang="en-US" altLang="zh-CN" sz="2000" dirty="0" smtClean="0">
                <a:ea typeface="宋体" charset="-122"/>
              </a:rPr>
              <a:t>Linux </a:t>
            </a:r>
            <a:r>
              <a:rPr lang="zh-CN" altLang="en-US" sz="2000" dirty="0" smtClean="0">
                <a:ea typeface="宋体" charset="-122"/>
              </a:rPr>
              <a:t>社区的支持。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1.1 Android</a:t>
            </a:r>
            <a:r>
              <a:rPr lang="zh-CN" altLang="en-US" sz="2000" dirty="0" smtClean="0"/>
              <a:t>平台介绍、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平台架构</a:t>
            </a:r>
            <a:endParaRPr lang="en-US" altLang="zh-CN" sz="20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1.2 Android SDK</a:t>
            </a:r>
            <a:r>
              <a:rPr lang="zh-CN" altLang="en-US" sz="2000" u="sng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1.3 Android</a:t>
            </a:r>
            <a:r>
              <a:rPr lang="zh-CN" altLang="en-US" sz="2000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1.4 Android</a:t>
            </a:r>
            <a:r>
              <a:rPr lang="zh-CN" altLang="en-US" sz="2000" dirty="0" smtClean="0"/>
              <a:t>项目结构分析</a:t>
            </a:r>
            <a:endParaRPr lang="en-US" altLang="zh-CN" sz="20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</a:t>
            </a:r>
            <a:r>
              <a:rPr lang="zh-CN" altLang="en-US" dirty="0" smtClean="0">
                <a:ea typeface="宋体" charset="-122"/>
              </a:rPr>
              <a:t>系统环境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Android </a:t>
            </a:r>
            <a:r>
              <a:rPr lang="en-US" altLang="zh-CN" smtClean="0">
                <a:ea typeface="宋体" charset="-122"/>
              </a:rPr>
              <a:t>SDK(</a:t>
            </a:r>
            <a:r>
              <a:rPr lang="en-US" smtClean="0"/>
              <a:t>Software Development Kit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ea typeface="宋体" charset="-122"/>
              </a:rPr>
              <a:t>所</a:t>
            </a:r>
            <a:r>
              <a:rPr lang="zh-CN" altLang="en-US" dirty="0" smtClean="0">
                <a:ea typeface="宋体" charset="-122"/>
              </a:rPr>
              <a:t>支持的操作系统：</a:t>
            </a:r>
          </a:p>
          <a:p>
            <a:pPr lvl="1"/>
            <a:endParaRPr lang="zh-CN" altLang="en-US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Windows XP (32-bit) or Vista (32- or 64-bit)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Mac OS X 10.4.8 or later (x86 only)</a:t>
            </a: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Linux (tested on Linux </a:t>
            </a:r>
            <a:r>
              <a:rPr lang="en-US" altLang="zh-CN" dirty="0" err="1" smtClean="0">
                <a:ea typeface="宋体" charset="-122"/>
              </a:rPr>
              <a:t>Ubuntu</a:t>
            </a:r>
            <a:r>
              <a:rPr lang="en-US" altLang="zh-CN" dirty="0" smtClean="0">
                <a:ea typeface="宋体" charset="-122"/>
              </a:rPr>
              <a:t> Dapper Drake)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</a:t>
            </a:r>
            <a:r>
              <a:rPr lang="en-US" altLang="zh-CN" dirty="0"/>
              <a:t>.2.2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的系统架构</a:t>
            </a:r>
            <a:endParaRPr lang="en-US" altLang="zh-CN" dirty="0"/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876800" y="3886200"/>
            <a:ext cx="2057400" cy="685800"/>
          </a:xfrm>
          <a:prstGeom prst="wedgeRoundRectCallout">
            <a:avLst>
              <a:gd name="adj1" fmla="val -170292"/>
              <a:gd name="adj2" fmla="val 168056"/>
              <a:gd name="adj3" fmla="val 16667"/>
            </a:avLst>
          </a:prstGeom>
          <a:solidFill>
            <a:srgbClr val="99CCFF"/>
          </a:solidFill>
          <a:ln w="19050" algn="ctr">
            <a:solidFill>
              <a:srgbClr val="32588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l">
              <a:lnSpc>
                <a:spcPct val="100000"/>
              </a:lnSpc>
              <a:buClr>
                <a:srgbClr val="FFFF00"/>
              </a:buClr>
              <a:buFont typeface="Wingdings 2" pitchFamily="18" charset="2"/>
              <a:buNone/>
            </a:pPr>
            <a:r>
              <a:rPr lang="zh-CN" altLang="en-US" sz="2200">
                <a:ea typeface="黑体" pitchFamily="2" charset="-122"/>
              </a:rPr>
              <a:t>变量的作用域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981075"/>
            <a:ext cx="7920037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的系统架构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核心层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Android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内核，但不是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内核提供系统核心服务，如进程、内存、电源管理，网络连接，驱动与安全等。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并不包括全部的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Linux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。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系统运行库层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C/C++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库：被各种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组件使用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,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通过应用程序框架开发者可以使用其功能包括：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媒体库：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MPEG4 H.264 MP3 JPG PNG .....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charset="-122"/>
                <a:ea typeface="宋体" charset="-122"/>
              </a:rPr>
              <a:t>WebKit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LibWebCore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：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Web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浏览引擎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>
                <a:latin typeface="宋体" charset="-122"/>
                <a:ea typeface="宋体" charset="-122"/>
              </a:rPr>
              <a:t>SQLite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关系数据库引擎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2D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，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3D 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图形库、引擎</a:t>
            </a: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安全于许可权限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:Android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提供了安全机制，有助于保障用户数据的安全，并且避免硬件设备为恶意软件所利用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147050" cy="4249738"/>
          </a:xfrm>
        </p:spPr>
        <p:txBody>
          <a:bodyPr/>
          <a:lstStyle/>
          <a:p>
            <a:r>
              <a:rPr lang="zh-CN" altLang="en-US" sz="2000" dirty="0" smtClean="0">
                <a:ea typeface="宋体" charset="-122"/>
              </a:rPr>
              <a:t>应用开发语言：</a:t>
            </a:r>
            <a:r>
              <a:rPr lang="en-US" altLang="zh-CN" sz="2000" dirty="0" smtClean="0">
                <a:ea typeface="宋体" charset="-122"/>
              </a:rPr>
              <a:t>Java</a:t>
            </a:r>
          </a:p>
          <a:p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虚拟机</a:t>
            </a:r>
            <a:r>
              <a:rPr lang="en-US" altLang="zh-CN" sz="2000" dirty="0" smtClean="0">
                <a:ea typeface="宋体" charset="-122"/>
              </a:rPr>
              <a:t>: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为移动设备进行了优化设计，具有较小的内存占用，多个虚拟器可并发的在手机上运行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指令 </a:t>
            </a:r>
            <a:r>
              <a:rPr lang="en-US" altLang="zh-CN" sz="2000" dirty="0" smtClean="0">
                <a:ea typeface="宋体" charset="-122"/>
              </a:rPr>
              <a:t>: 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err="1" smtClean="0">
                <a:ea typeface="宋体" charset="-122"/>
              </a:rPr>
              <a:t>Excutable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标准库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把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代码编译为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zh-CN" altLang="en-US" sz="2000" dirty="0" smtClean="0">
                <a:ea typeface="宋体" charset="-122"/>
              </a:rPr>
              <a:t>可执行文件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err="1" smtClean="0">
                <a:ea typeface="宋体" charset="-122"/>
              </a:rPr>
              <a:t>dex</a:t>
            </a:r>
            <a:r>
              <a:rPr lang="en-US" altLang="zh-CN" sz="2000" dirty="0" smtClean="0">
                <a:ea typeface="宋体" charset="-122"/>
              </a:rPr>
              <a:t> format)</a:t>
            </a:r>
          </a:p>
          <a:p>
            <a:r>
              <a:rPr lang="zh-CN" altLang="en-US" sz="2000" dirty="0" smtClean="0">
                <a:ea typeface="宋体" charset="-122"/>
              </a:rPr>
              <a:t>每一个</a:t>
            </a:r>
            <a:r>
              <a:rPr lang="en-US" altLang="zh-CN" sz="2000" dirty="0" smtClean="0">
                <a:ea typeface="宋体" charset="-122"/>
              </a:rPr>
              <a:t>Android </a:t>
            </a:r>
            <a:r>
              <a:rPr lang="zh-CN" altLang="en-US" sz="2000" dirty="0" smtClean="0">
                <a:ea typeface="宋体" charset="-122"/>
              </a:rPr>
              <a:t>应用程序在它自己的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en-US" altLang="zh-CN" sz="2000" dirty="0" smtClean="0">
                <a:ea typeface="宋体" charset="-122"/>
              </a:rPr>
              <a:t> VM </a:t>
            </a:r>
            <a:r>
              <a:rPr lang="zh-CN" altLang="en-US" sz="2000" dirty="0" smtClean="0">
                <a:ea typeface="宋体" charset="-122"/>
              </a:rPr>
              <a:t>实例中运行</a:t>
            </a:r>
            <a:r>
              <a:rPr lang="en-US" altLang="zh-CN" sz="2000" dirty="0" smtClean="0">
                <a:ea typeface="宋体" charset="-122"/>
              </a:rPr>
              <a:t>VM </a:t>
            </a:r>
            <a:r>
              <a:rPr lang="zh-CN" altLang="en-US" sz="2000" dirty="0" smtClean="0">
                <a:ea typeface="宋体" charset="-122"/>
              </a:rPr>
              <a:t>执行优化的</a:t>
            </a:r>
            <a:r>
              <a:rPr lang="en-US" altLang="zh-CN" sz="2000" dirty="0" err="1" smtClean="0">
                <a:ea typeface="宋体" charset="-122"/>
              </a:rPr>
              <a:t>Dalvik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可执行文件</a:t>
            </a:r>
            <a:r>
              <a:rPr lang="en-US" altLang="zh-CN" sz="2000" dirty="0" smtClean="0">
                <a:ea typeface="宋体" charset="-122"/>
              </a:rPr>
              <a:t>(.</a:t>
            </a:r>
            <a:r>
              <a:rPr lang="en-US" altLang="zh-CN" sz="2000" dirty="0" err="1" smtClean="0">
                <a:ea typeface="宋体" charset="-122"/>
              </a:rPr>
              <a:t>dex</a:t>
            </a:r>
            <a:r>
              <a:rPr lang="en-US" altLang="zh-CN" sz="2000" dirty="0" smtClean="0">
                <a:ea typeface="宋体" charset="-122"/>
              </a:rPr>
              <a:t>),</a:t>
            </a:r>
            <a:r>
              <a:rPr lang="zh-CN" altLang="en-US" sz="2000" dirty="0" smtClean="0">
                <a:ea typeface="宋体" charset="-122"/>
              </a:rPr>
              <a:t>解决了因为应用程序崩溃而导致的设备崩溃可能性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2000" dirty="0" err="1" smtClean="0">
                <a:ea typeface="宋体" charset="-122"/>
              </a:rPr>
              <a:t>Dx</a:t>
            </a:r>
            <a:r>
              <a:rPr lang="en-US" altLang="zh-CN" sz="2000" dirty="0" smtClean="0">
                <a:ea typeface="宋体" charset="-122"/>
              </a:rPr>
              <a:t>-</a:t>
            </a:r>
            <a:r>
              <a:rPr lang="zh-CN" altLang="en-US" sz="2000" dirty="0" smtClean="0">
                <a:ea typeface="宋体" charset="-122"/>
              </a:rPr>
              <a:t>工具把编译过的</a:t>
            </a:r>
            <a:r>
              <a:rPr lang="en-US" altLang="zh-CN" sz="2000" dirty="0" smtClean="0">
                <a:ea typeface="宋体" charset="-122"/>
              </a:rPr>
              <a:t>Java </a:t>
            </a:r>
            <a:r>
              <a:rPr lang="zh-CN" altLang="en-US" sz="2000" dirty="0" smtClean="0">
                <a:ea typeface="宋体" charset="-122"/>
              </a:rPr>
              <a:t>文件转换为</a:t>
            </a:r>
            <a:r>
              <a:rPr lang="en-US" altLang="zh-CN" sz="2000" dirty="0" err="1" smtClean="0">
                <a:ea typeface="宋体" charset="-122"/>
              </a:rPr>
              <a:t>dex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文件</a:t>
            </a:r>
            <a:endParaRPr lang="zh-CN" altLang="en-US" sz="2000" dirty="0"/>
          </a:p>
        </p:txBody>
      </p:sp>
      <p:sp>
        <p:nvSpPr>
          <p:cNvPr id="1070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7283450" cy="706438"/>
          </a:xfrm>
          <a:noFill/>
        </p:spPr>
        <p:txBody>
          <a:bodyPr/>
          <a:lstStyle/>
          <a:p>
            <a:r>
              <a:rPr lang="en-US" altLang="zh-CN" dirty="0"/>
              <a:t>1.2.4 </a:t>
            </a:r>
            <a:r>
              <a:rPr lang="en-US" altLang="zh-CN" dirty="0" err="1" smtClean="0">
                <a:ea typeface="宋体" charset="-122"/>
              </a:rPr>
              <a:t>Andoid</a:t>
            </a:r>
            <a:r>
              <a:rPr lang="en-US" altLang="zh-CN" dirty="0" smtClean="0">
                <a:ea typeface="宋体" charset="-122"/>
              </a:rPr>
              <a:t> Runtime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5214950"/>
            <a:ext cx="3568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71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1.2.5 </a:t>
            </a:r>
            <a:r>
              <a:rPr lang="en-US" altLang="zh-CN" dirty="0" smtClean="0">
                <a:ea typeface="宋体" charset="-122"/>
              </a:rPr>
              <a:t>Applications Framework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123950"/>
            <a:ext cx="814705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Activity manager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管理运行应用程序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Content Provider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在各应用之间共享数据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Resource Manager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管理非代码资源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Notification Manager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显示用户提示和状态栏</a:t>
            </a:r>
          </a:p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kern="0" dirty="0" smtClean="0">
                <a:latin typeface="+mn-lt"/>
                <a:ea typeface="宋体" charset="-122"/>
              </a:rPr>
              <a:t>Views System</a:t>
            </a:r>
          </a:p>
          <a:p>
            <a:pPr marL="800100" lvl="1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kern="0" dirty="0" smtClean="0">
                <a:latin typeface="+mn-lt"/>
                <a:ea typeface="宋体" charset="-122"/>
              </a:rPr>
              <a:t>可扩展显示，可构建</a:t>
            </a:r>
            <a:r>
              <a:rPr lang="en-US" altLang="zh-CN" sz="2000" b="0" kern="0" dirty="0" smtClean="0">
                <a:latin typeface="+mn-lt"/>
                <a:ea typeface="宋体" charset="-122"/>
              </a:rPr>
              <a:t>UI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50"/>
            <a:ext cx="899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JDK</a:t>
            </a:r>
          </a:p>
          <a:p>
            <a:r>
              <a:rPr lang="en-US" altLang="zh-CN" dirty="0" smtClean="0">
                <a:ea typeface="宋体" charset="-122"/>
              </a:rPr>
              <a:t>IDE – Eclipse </a:t>
            </a:r>
          </a:p>
          <a:p>
            <a:r>
              <a:rPr lang="en-US" altLang="zh-CN" dirty="0" smtClean="0">
                <a:ea typeface="宋体" charset="-122"/>
              </a:rPr>
              <a:t>Eclipse plug-in – ADT</a:t>
            </a:r>
          </a:p>
          <a:p>
            <a:r>
              <a:rPr lang="en-US" altLang="zh-CN" dirty="0" smtClean="0">
                <a:ea typeface="宋体" charset="-122"/>
              </a:rPr>
              <a:t>Android SDK</a:t>
            </a:r>
          </a:p>
          <a:p>
            <a:r>
              <a:rPr lang="en-US" altLang="zh-CN" dirty="0" smtClean="0">
                <a:ea typeface="宋体" charset="-122"/>
              </a:rPr>
              <a:t>Android Emulator</a:t>
            </a:r>
          </a:p>
          <a:p>
            <a:r>
              <a:rPr lang="en-US" altLang="zh-CN" dirty="0" err="1" smtClean="0">
                <a:ea typeface="宋体" charset="-122"/>
              </a:rPr>
              <a:t>Debuger</a:t>
            </a:r>
            <a:endParaRPr lang="zh-CN" altLang="en-US" dirty="0"/>
          </a:p>
        </p:txBody>
      </p:sp>
      <p:sp>
        <p:nvSpPr>
          <p:cNvPr id="10721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1.2.6</a:t>
            </a:r>
            <a:r>
              <a:rPr lang="zh-CN" altLang="en-US" dirty="0" smtClean="0">
                <a:ea typeface="宋体" charset="-122"/>
              </a:rPr>
              <a:t>开发环境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1.2.7 </a:t>
            </a:r>
            <a:r>
              <a:rPr lang="zh-CN" altLang="en-US" dirty="0" smtClean="0"/>
              <a:t>开发版本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pic>
        <p:nvPicPr>
          <p:cNvPr id="7" name="Picture 4" descr="ver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857232"/>
            <a:ext cx="735811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1.1 Android</a:t>
            </a:r>
            <a:r>
              <a:rPr lang="zh-CN" altLang="en-US" sz="2000" u="sng" dirty="0" smtClean="0"/>
              <a:t>平台介绍、</a:t>
            </a:r>
            <a:r>
              <a:rPr lang="en-US" altLang="zh-CN" sz="2000" u="sng" dirty="0" smtClean="0"/>
              <a:t>Android</a:t>
            </a:r>
            <a:r>
              <a:rPr lang="zh-CN" altLang="en-US" sz="2000" u="sng" dirty="0" smtClean="0"/>
              <a:t>平台架构</a:t>
            </a:r>
            <a:endParaRPr lang="en-US" altLang="zh-CN" sz="2000" u="sng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1.2 Android SDK</a:t>
            </a:r>
            <a:r>
              <a:rPr lang="zh-CN" altLang="en-US" sz="2000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1.3 Android</a:t>
            </a:r>
            <a:r>
              <a:rPr lang="zh-CN" altLang="en-US" sz="2000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1.4 Android</a:t>
            </a:r>
            <a:r>
              <a:rPr lang="zh-CN" altLang="en-US" sz="2000" dirty="0" smtClean="0"/>
              <a:t>项目结构分析</a:t>
            </a:r>
            <a:endParaRPr lang="en-US" altLang="zh-CN" sz="20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  <a:hlinkClick r:id="rId3"/>
              </a:rPr>
              <a:t>http://developer.android.com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有时需要翻墙</a:t>
            </a:r>
          </a:p>
          <a:p>
            <a:r>
              <a:rPr lang="en-US" altLang="zh-CN" dirty="0" smtClean="0">
                <a:ea typeface="宋体" charset="-122"/>
                <a:hlinkClick r:id="rId4"/>
              </a:rPr>
              <a:t>http://androidappdocs.appspot.com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下载</a:t>
            </a:r>
            <a:r>
              <a:rPr lang="en-US" altLang="zh-CN" dirty="0" smtClean="0">
                <a:ea typeface="宋体" charset="-122"/>
              </a:rPr>
              <a:t>SDK</a:t>
            </a:r>
            <a:r>
              <a:rPr lang="zh-CN" altLang="en-US" dirty="0" smtClean="0">
                <a:ea typeface="宋体" charset="-122"/>
              </a:rPr>
              <a:t>等相关软件</a:t>
            </a:r>
          </a:p>
          <a:p>
            <a:pPr lvl="1"/>
            <a:r>
              <a:rPr lang="zh-CN" altLang="en-US" dirty="0" smtClean="0">
                <a:ea typeface="宋体" charset="-122"/>
              </a:rPr>
              <a:t>查看文档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在线帮助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开发社区</a:t>
            </a:r>
          </a:p>
          <a:p>
            <a:r>
              <a:rPr lang="en-US" altLang="zh-CN" dirty="0" smtClean="0">
                <a:ea typeface="宋体" charset="-122"/>
                <a:hlinkClick r:id="rId5"/>
              </a:rPr>
              <a:t>https://market.android.com/</a:t>
            </a:r>
            <a:endParaRPr lang="zh-CN" altLang="en-US" sz="2200" dirty="0"/>
          </a:p>
        </p:txBody>
      </p:sp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1.2.8</a:t>
            </a:r>
            <a:r>
              <a:rPr lang="zh-CN" altLang="en-US" dirty="0" smtClean="0">
                <a:ea typeface="宋体" charset="-122"/>
              </a:rPr>
              <a:t>获取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资料的途径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2163" y="2565400"/>
            <a:ext cx="4541837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JDK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Eclipse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安装</a:t>
            </a:r>
            <a:r>
              <a:rPr lang="en-US" altLang="zh-CN" sz="2000" dirty="0" smtClean="0">
                <a:ea typeface="宋体" charset="-122"/>
              </a:rPr>
              <a:t>JDK</a:t>
            </a:r>
          </a:p>
          <a:p>
            <a:pPr marL="1022350" lvl="2" indent="-350838"/>
            <a:r>
              <a:rPr lang="en-US" altLang="zh-CN" dirty="0" smtClean="0">
                <a:ea typeface="宋体" charset="-122"/>
                <a:hlinkClick r:id="rId2"/>
              </a:rPr>
              <a:t>http://www.oracle.com/technetwork/java/javase/downloads/index.html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选择下载：</a:t>
            </a:r>
            <a:r>
              <a:rPr lang="en-US" altLang="zh-CN" dirty="0" smtClean="0">
                <a:ea typeface="宋体" charset="-122"/>
              </a:rPr>
              <a:t>JDK6 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安装</a:t>
            </a:r>
            <a:r>
              <a:rPr lang="en-US" altLang="zh-CN" sz="2000" dirty="0" smtClean="0">
                <a:ea typeface="宋体" charset="-122"/>
              </a:rPr>
              <a:t>Eclipse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浏览器：</a:t>
            </a:r>
            <a:r>
              <a:rPr lang="en-US" altLang="zh-CN" dirty="0" smtClean="0">
                <a:ea typeface="宋体" charset="-122"/>
                <a:hlinkClick r:id="rId3"/>
              </a:rPr>
              <a:t>http://www.eclipse.org/downloads</a:t>
            </a:r>
            <a:endParaRPr lang="en-US" altLang="zh-CN" dirty="0" smtClean="0">
              <a:ea typeface="宋体" charset="-122"/>
            </a:endParaRP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选择下载：</a:t>
            </a:r>
            <a:r>
              <a:rPr lang="en-US" altLang="zh-CN" dirty="0" smtClean="0">
                <a:ea typeface="宋体" charset="-122"/>
              </a:rPr>
              <a:t>Eclipse IDE for Java Developers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解压到相应的目录中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ADT</a:t>
            </a:r>
            <a:r>
              <a:rPr lang="zh-CN" altLang="en-US" dirty="0" smtClean="0">
                <a:ea typeface="宋体" charset="-122"/>
              </a:rPr>
              <a:t>插件</a:t>
            </a:r>
          </a:p>
          <a:p>
            <a:pPr>
              <a:buFontTx/>
              <a:buNone/>
            </a:pPr>
            <a:r>
              <a:rPr lang="zh-CN" altLang="en-US" sz="2500" dirty="0" smtClean="0">
                <a:ea typeface="宋体" charset="-122"/>
              </a:rPr>
              <a:t>     </a:t>
            </a:r>
            <a:r>
              <a:rPr lang="zh-CN" altLang="en-US" sz="1800" dirty="0" smtClean="0">
                <a:ea typeface="宋体" charset="-122"/>
              </a:rPr>
              <a:t>安装</a:t>
            </a:r>
            <a:r>
              <a:rPr lang="en-US" altLang="zh-CN" sz="1800" dirty="0" smtClean="0">
                <a:ea typeface="宋体" charset="-122"/>
              </a:rPr>
              <a:t>ADT</a:t>
            </a:r>
            <a:r>
              <a:rPr lang="zh-CN" altLang="en-US" sz="1800" dirty="0" smtClean="0">
                <a:ea typeface="宋体" charset="-122"/>
              </a:rPr>
              <a:t>有两种方法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手动下载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下载网址：</a:t>
            </a:r>
            <a:r>
              <a:rPr lang="en-US" altLang="zh-CN" dirty="0" smtClean="0">
                <a:ea typeface="宋体" charset="-122"/>
              </a:rPr>
              <a:t>https://dl-ssl.google.com/android/eclipse/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smtClean="0">
                <a:ea typeface="宋体" charset="-122"/>
              </a:rPr>
              <a:t>Android SDK</a:t>
            </a:r>
            <a:r>
              <a:rPr lang="zh-CN" altLang="en-US" dirty="0" smtClean="0">
                <a:ea typeface="宋体" charset="-122"/>
              </a:rPr>
              <a:t>帮助文档中的下载页面，下载页面位置：</a:t>
            </a:r>
            <a:r>
              <a:rPr lang="en-US" altLang="zh-CN" dirty="0" smtClean="0">
                <a:ea typeface="宋体" charset="-122"/>
              </a:rPr>
              <a:t>&lt;Android SDK&gt;/docs/</a:t>
            </a:r>
            <a:r>
              <a:rPr lang="en-US" altLang="zh-CN" dirty="0" err="1" smtClean="0">
                <a:ea typeface="宋体" charset="-122"/>
              </a:rPr>
              <a:t>sdk</a:t>
            </a:r>
            <a:r>
              <a:rPr lang="en-US" altLang="zh-CN" dirty="0" smtClean="0">
                <a:ea typeface="宋体" charset="-122"/>
              </a:rPr>
              <a:t>/adt_download.html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选择下载：</a:t>
            </a:r>
            <a:r>
              <a:rPr lang="en-US" altLang="zh-CN" dirty="0" smtClean="0">
                <a:ea typeface="宋体" charset="-122"/>
              </a:rPr>
              <a:t>ADT_10.0.1.zip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ADT</a:t>
            </a:r>
            <a:r>
              <a:rPr lang="zh-CN" altLang="en-US" dirty="0" smtClean="0">
                <a:ea typeface="宋体" charset="-122"/>
              </a:rPr>
              <a:t>插件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安装插件：启动</a:t>
            </a:r>
            <a:r>
              <a:rPr lang="en-US" altLang="zh-CN" dirty="0" smtClean="0">
                <a:ea typeface="宋体" charset="-122"/>
              </a:rPr>
              <a:t>Eclipse.</a:t>
            </a:r>
            <a:r>
              <a:rPr lang="zh-CN" altLang="en-US" dirty="0" smtClean="0">
                <a:ea typeface="宋体" charset="-122"/>
              </a:rPr>
              <a:t>选择</a:t>
            </a:r>
            <a:r>
              <a:rPr lang="en-US" altLang="zh-CN" dirty="0" smtClean="0">
                <a:ea typeface="宋体" charset="-122"/>
              </a:rPr>
              <a:t>Help → Install New Software,</a:t>
            </a:r>
            <a:r>
              <a:rPr lang="zh-CN" altLang="en-US" dirty="0" smtClean="0">
                <a:ea typeface="宋体" charset="-122"/>
              </a:rPr>
              <a:t>打开</a:t>
            </a:r>
            <a:r>
              <a:rPr lang="en-US" altLang="zh-CN" dirty="0" smtClean="0">
                <a:ea typeface="宋体" charset="-122"/>
              </a:rPr>
              <a:t>Eclipse</a:t>
            </a:r>
            <a:r>
              <a:rPr lang="zh-CN" altLang="en-US" dirty="0" smtClean="0">
                <a:ea typeface="宋体" charset="-122"/>
              </a:rPr>
              <a:t>插件的安装界面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点击“</a:t>
            </a:r>
            <a:r>
              <a:rPr lang="en-US" altLang="zh-CN" dirty="0" smtClean="0">
                <a:ea typeface="宋体" charset="-122"/>
              </a:rPr>
              <a:t>Add”</a:t>
            </a:r>
          </a:p>
        </p:txBody>
      </p:sp>
      <p:pic>
        <p:nvPicPr>
          <p:cNvPr id="4" name="Picture 2" descr="未标题-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1862" y="3143269"/>
            <a:ext cx="4800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-4/5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ADT</a:t>
            </a:r>
            <a:r>
              <a:rPr lang="zh-CN" altLang="en-US" dirty="0" smtClean="0">
                <a:ea typeface="宋体" charset="-122"/>
              </a:rPr>
              <a:t>插件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</a:t>
            </a:r>
          </a:p>
          <a:p>
            <a:pPr marL="669925" lvl="1" indent="-325438">
              <a:buFontTx/>
              <a:buNone/>
            </a:pPr>
            <a:r>
              <a:rPr lang="zh-CN" altLang="en-US" sz="2000" dirty="0" smtClean="0">
                <a:ea typeface="宋体" charset="-122"/>
              </a:rPr>
              <a:t>           下载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插件的方法和手动方法安装相似，不同之处在于：直接输入插件压缩包的下载地址</a:t>
            </a:r>
          </a:p>
          <a:p>
            <a:pPr marL="669925" lvl="1" indent="-325438">
              <a:buFontTx/>
              <a:buNone/>
            </a:pPr>
            <a:r>
              <a:rPr lang="en-US" altLang="zh-CN" dirty="0" smtClean="0">
                <a:ea typeface="宋体" charset="-122"/>
              </a:rPr>
              <a:t>	https://dl-ssl.google.com/android/eclipse/ </a:t>
            </a:r>
            <a:endParaRPr lang="en-US" altLang="zh-CN" sz="2000" dirty="0" smtClean="0">
              <a:ea typeface="宋体" charset="-122"/>
            </a:endParaRPr>
          </a:p>
        </p:txBody>
      </p:sp>
      <p:pic>
        <p:nvPicPr>
          <p:cNvPr id="5" name="Picture 2" descr="未标题-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71876"/>
            <a:ext cx="64770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开发环境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-5/5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安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装</a:t>
            </a:r>
            <a:r>
              <a:rPr lang="en-US" altLang="zh-CN" smtClean="0">
                <a:ea typeface="宋体" charset="-122"/>
              </a:rPr>
              <a:t>ADT(Android Development Tools)</a:t>
            </a:r>
            <a:r>
              <a:rPr lang="zh-CN" altLang="en-US" smtClean="0">
                <a:ea typeface="宋体" charset="-122"/>
              </a:rPr>
              <a:t>插</a:t>
            </a:r>
            <a:r>
              <a:rPr lang="zh-CN" altLang="en-US" dirty="0" smtClean="0">
                <a:ea typeface="宋体" charset="-122"/>
              </a:rPr>
              <a:t>件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设置</a:t>
            </a:r>
            <a:r>
              <a:rPr lang="en-US" altLang="zh-CN" sz="2000" dirty="0" smtClean="0">
                <a:ea typeface="宋体" charset="-122"/>
              </a:rPr>
              <a:t>Android SDK</a:t>
            </a:r>
            <a:r>
              <a:rPr lang="zh-CN" altLang="en-US" sz="2000" dirty="0" smtClean="0">
                <a:ea typeface="宋体" charset="-122"/>
              </a:rPr>
              <a:t>的保存路径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选择：</a:t>
            </a:r>
            <a:r>
              <a:rPr lang="en-US" altLang="zh-CN" dirty="0" err="1" smtClean="0">
                <a:ea typeface="宋体" charset="-122"/>
              </a:rPr>
              <a:t>Windows→Preferences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打开</a:t>
            </a:r>
            <a:r>
              <a:rPr lang="en-US" altLang="zh-CN" dirty="0" smtClean="0">
                <a:ea typeface="宋体" charset="-122"/>
              </a:rPr>
              <a:t>Eclipse</a:t>
            </a:r>
            <a:r>
              <a:rPr lang="zh-CN" altLang="en-US" dirty="0" smtClean="0">
                <a:ea typeface="宋体" charset="-122"/>
              </a:rPr>
              <a:t>的配置界面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输入</a:t>
            </a:r>
            <a:r>
              <a:rPr lang="en-US" altLang="zh-CN" dirty="0" smtClean="0">
                <a:ea typeface="宋体" charset="-122"/>
              </a:rPr>
              <a:t>Android SDK </a:t>
            </a:r>
            <a:r>
              <a:rPr lang="zh-CN" altLang="en-US" dirty="0" smtClean="0">
                <a:ea typeface="宋体" charset="-122"/>
              </a:rPr>
              <a:t>的保存路径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点击“</a:t>
            </a:r>
            <a:r>
              <a:rPr lang="en-US" altLang="zh-CN" dirty="0" smtClean="0">
                <a:ea typeface="宋体" charset="-122"/>
              </a:rPr>
              <a:t>Apply”</a:t>
            </a:r>
          </a:p>
        </p:txBody>
      </p:sp>
      <p:pic>
        <p:nvPicPr>
          <p:cNvPr id="6" name="Picture 2" descr="未标题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49632"/>
            <a:ext cx="6172200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1.1 Android</a:t>
            </a:r>
            <a:r>
              <a:rPr lang="zh-CN" altLang="en-US" sz="2000" dirty="0" smtClean="0"/>
              <a:t>平台介绍、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平台架构</a:t>
            </a:r>
            <a:endParaRPr lang="en-US" altLang="zh-CN" sz="20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1.2 Android SDK</a:t>
            </a:r>
            <a:r>
              <a:rPr lang="zh-CN" altLang="en-US" sz="2000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1.3 Android</a:t>
            </a:r>
            <a:r>
              <a:rPr lang="zh-CN" altLang="en-US" sz="2000" u="sng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1.4 Android</a:t>
            </a:r>
            <a:r>
              <a:rPr lang="zh-CN" altLang="en-US" sz="2000" dirty="0" smtClean="0"/>
              <a:t>项目结构分析</a:t>
            </a:r>
            <a:endParaRPr lang="en-US" altLang="zh-CN" sz="2000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</a:t>
            </a:r>
            <a:r>
              <a:rPr lang="en-US" altLang="zh-CN" dirty="0" smtClean="0">
                <a:ea typeface="宋体" charset="-122"/>
              </a:rPr>
              <a:t>Android SDK-1/8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目录结构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add-one </a:t>
            </a:r>
            <a:r>
              <a:rPr lang="zh-CN" altLang="en-US" sz="2400" dirty="0" smtClean="0">
                <a:ea typeface="宋体" charset="-122"/>
              </a:rPr>
              <a:t>目录下的是</a:t>
            </a:r>
            <a:r>
              <a:rPr lang="en-US" altLang="zh-CN" sz="2400" dirty="0" smtClean="0">
                <a:ea typeface="宋体" charset="-122"/>
              </a:rPr>
              <a:t>Google</a:t>
            </a:r>
            <a:r>
              <a:rPr lang="zh-CN" altLang="en-US" sz="2400" dirty="0" smtClean="0">
                <a:ea typeface="宋体" charset="-122"/>
              </a:rPr>
              <a:t>提供地图开发的库函数，支持基于</a:t>
            </a:r>
            <a:r>
              <a:rPr lang="en-US" altLang="zh-CN" sz="2400" dirty="0" smtClean="0">
                <a:ea typeface="宋体" charset="-122"/>
              </a:rPr>
              <a:t>Google Map </a:t>
            </a:r>
            <a:r>
              <a:rPr lang="zh-CN" altLang="en-US" sz="2400" dirty="0" smtClean="0">
                <a:ea typeface="宋体" charset="-122"/>
              </a:rPr>
              <a:t>的地图开发</a:t>
            </a:r>
          </a:p>
          <a:p>
            <a:pPr lvl="1"/>
            <a:endParaRPr lang="zh-CN" altLang="en-US" dirty="0" smtClean="0">
              <a:ea typeface="宋体" charset="-122"/>
            </a:endParaRPr>
          </a:p>
        </p:txBody>
      </p:sp>
      <p:pic>
        <p:nvPicPr>
          <p:cNvPr id="5" name="Picture 10" descr="a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8486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SDK-2/8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147050" cy="4968875"/>
          </a:xfrm>
          <a:noFill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目录结构</a:t>
            </a:r>
          </a:p>
          <a:p>
            <a:pPr marL="669925" lvl="1" indent="-325438"/>
            <a:r>
              <a:rPr lang="en-US" altLang="zh-CN" dirty="0" smtClean="0">
                <a:ea typeface="宋体" charset="-122"/>
              </a:rPr>
              <a:t>add-ons</a:t>
            </a:r>
            <a:r>
              <a:rPr lang="zh-CN" altLang="en-US" dirty="0" smtClean="0">
                <a:ea typeface="宋体" charset="-122"/>
              </a:rPr>
              <a:t>：这里面保存着附加库，比如</a:t>
            </a:r>
            <a:r>
              <a:rPr lang="en-US" altLang="zh-CN" dirty="0" smtClean="0">
                <a:ea typeface="宋体" charset="-122"/>
              </a:rPr>
              <a:t>Google Maps</a:t>
            </a:r>
            <a:r>
              <a:rPr lang="zh-CN" altLang="en-US" dirty="0" smtClean="0">
                <a:ea typeface="宋体" charset="-122"/>
              </a:rPr>
              <a:t>，当然你如果安装了</a:t>
            </a:r>
            <a:r>
              <a:rPr lang="en-US" altLang="zh-CN" dirty="0" err="1" smtClean="0">
                <a:ea typeface="宋体" charset="-122"/>
              </a:rPr>
              <a:t>Ophone</a:t>
            </a:r>
            <a:r>
              <a:rPr lang="en-US" altLang="zh-CN" dirty="0" smtClean="0">
                <a:ea typeface="宋体" charset="-122"/>
              </a:rPr>
              <a:t> SDK</a:t>
            </a:r>
            <a:r>
              <a:rPr lang="zh-CN" altLang="en-US" dirty="0" smtClean="0">
                <a:ea typeface="宋体" charset="-122"/>
              </a:rPr>
              <a:t>，这里也会有一些类库在里面。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docs</a:t>
            </a:r>
            <a:r>
              <a:rPr lang="zh-CN" altLang="en-US" sz="2000" dirty="0" smtClean="0">
                <a:ea typeface="宋体" charset="-122"/>
              </a:rPr>
              <a:t>目录下的是</a:t>
            </a:r>
            <a:r>
              <a:rPr lang="en-US" altLang="zh-CN" sz="2000" dirty="0" smtClean="0">
                <a:ea typeface="宋体" charset="-122"/>
              </a:rPr>
              <a:t>Android SDK</a:t>
            </a:r>
            <a:r>
              <a:rPr lang="zh-CN" altLang="en-US" sz="2000" dirty="0" smtClean="0">
                <a:ea typeface="宋体" charset="-122"/>
              </a:rPr>
              <a:t>的帮助文档，通过根目录下的</a:t>
            </a:r>
            <a:r>
              <a:rPr lang="en-US" altLang="zh-CN" sz="2000" dirty="0" smtClean="0">
                <a:ea typeface="宋体" charset="-122"/>
              </a:rPr>
              <a:t>documentation.html</a:t>
            </a:r>
            <a:r>
              <a:rPr lang="zh-CN" altLang="en-US" sz="2000" dirty="0" smtClean="0">
                <a:ea typeface="宋体" charset="-122"/>
              </a:rPr>
              <a:t>文件启动 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platforms</a:t>
            </a:r>
            <a:r>
              <a:rPr lang="zh-CN" altLang="en-US" sz="2000" dirty="0" smtClean="0">
                <a:ea typeface="宋体" charset="-122"/>
              </a:rPr>
              <a:t>目录中是不同版本的</a:t>
            </a:r>
            <a:r>
              <a:rPr lang="en-US" altLang="zh-CN" sz="2000" dirty="0" smtClean="0">
                <a:ea typeface="宋体" charset="-122"/>
              </a:rPr>
              <a:t>Android SDK </a:t>
            </a:r>
            <a:r>
              <a:rPr lang="zh-CN" altLang="en-US" sz="2000" dirty="0" smtClean="0">
                <a:ea typeface="宋体" charset="-122"/>
              </a:rPr>
              <a:t>的库函数、外观样式、程序示例和辅助工具等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tools</a:t>
            </a:r>
            <a:r>
              <a:rPr lang="zh-CN" altLang="en-US" sz="2000" dirty="0" smtClean="0">
                <a:ea typeface="宋体" charset="-122"/>
              </a:rPr>
              <a:t>目录下的是通用的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开发和调试工具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usb_driver</a:t>
            </a:r>
            <a:r>
              <a:rPr lang="zh-CN" altLang="en-US" sz="2000" dirty="0" smtClean="0">
                <a:ea typeface="宋体" charset="-122"/>
              </a:rPr>
              <a:t>目录下保了用于</a:t>
            </a:r>
            <a:r>
              <a:rPr lang="en-US" altLang="zh-CN" sz="2000" dirty="0" smtClean="0">
                <a:ea typeface="宋体" charset="-122"/>
              </a:rPr>
              <a:t>amd64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x86</a:t>
            </a:r>
            <a:r>
              <a:rPr lang="zh-CN" altLang="en-US" sz="2000" dirty="0" smtClean="0">
                <a:ea typeface="宋体" charset="-122"/>
              </a:rPr>
              <a:t>平台的</a:t>
            </a:r>
            <a:r>
              <a:rPr lang="en-US" altLang="zh-CN" sz="2000" dirty="0" smtClean="0">
                <a:ea typeface="宋体" charset="-122"/>
              </a:rPr>
              <a:t>USB</a:t>
            </a:r>
            <a:r>
              <a:rPr lang="zh-CN" altLang="en-US" sz="2000" dirty="0" smtClean="0">
                <a:ea typeface="宋体" charset="-122"/>
              </a:rPr>
              <a:t>驱动程序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RELEASE_NOTES.html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smtClean="0">
                <a:ea typeface="宋体" charset="-122"/>
              </a:rPr>
              <a:t>Android SDK</a:t>
            </a:r>
            <a:r>
              <a:rPr lang="zh-CN" altLang="en-US" sz="2000" dirty="0" smtClean="0">
                <a:ea typeface="宋体" charset="-122"/>
              </a:rPr>
              <a:t>的发布说明</a:t>
            </a:r>
          </a:p>
          <a:p>
            <a:pPr marL="669925" lvl="1" indent="-325438"/>
            <a:r>
              <a:rPr lang="en-US" altLang="zh-CN" dirty="0" err="1" smtClean="0">
                <a:ea typeface="宋体" charset="-122"/>
              </a:rPr>
              <a:t>market_licensing</a:t>
            </a:r>
            <a:r>
              <a:rPr lang="zh-CN" altLang="en-US" dirty="0" smtClean="0">
                <a:ea typeface="宋体" charset="-122"/>
              </a:rPr>
              <a:t>：作为</a:t>
            </a:r>
            <a:r>
              <a:rPr lang="en-US" altLang="zh-CN" dirty="0" smtClean="0">
                <a:ea typeface="宋体" charset="-122"/>
                <a:hlinkClick r:id="rId3" tooltip="Android Market"/>
              </a:rPr>
              <a:t>Android Market</a:t>
            </a:r>
            <a:r>
              <a:rPr lang="zh-CN" altLang="en-US" dirty="0" smtClean="0">
                <a:ea typeface="宋体" charset="-122"/>
              </a:rPr>
              <a:t>版权保护组件，一般发布付费应用到电子市场可以用它来反盗版。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开发工具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模拟器</a:t>
            </a:r>
          </a:p>
          <a:p>
            <a:pPr marL="1022350" lvl="2" indent="-350838"/>
            <a:r>
              <a:rPr lang="en-US" altLang="zh-CN" dirty="0" smtClean="0">
                <a:ea typeface="宋体" charset="-122"/>
              </a:rPr>
              <a:t>Android SDK </a:t>
            </a:r>
            <a:r>
              <a:rPr lang="zh-CN" altLang="en-US" dirty="0" smtClean="0">
                <a:ea typeface="宋体" charset="-122"/>
              </a:rPr>
              <a:t>的最重要的工具 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支持加载</a:t>
            </a:r>
            <a:r>
              <a:rPr lang="en-US" altLang="zh-CN" dirty="0" smtClean="0">
                <a:ea typeface="宋体" charset="-122"/>
              </a:rPr>
              <a:t>SD</a:t>
            </a:r>
            <a:r>
              <a:rPr lang="zh-CN" altLang="en-US" dirty="0" smtClean="0">
                <a:ea typeface="宋体" charset="-122"/>
              </a:rPr>
              <a:t>卡映像文件，更改模拟网络状态，延迟和速度，模拟电话呼叫和接收短信等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不支持接听真实电话，</a:t>
            </a:r>
            <a:r>
              <a:rPr lang="en-US" altLang="zh-CN" dirty="0" smtClean="0">
                <a:ea typeface="宋体" charset="-122"/>
              </a:rPr>
              <a:t>USB</a:t>
            </a:r>
            <a:r>
              <a:rPr lang="zh-CN" altLang="en-US" dirty="0" smtClean="0">
                <a:ea typeface="宋体" charset="-122"/>
              </a:rPr>
              <a:t>连接，摄像头捕获，设备耳机，电池电量和</a:t>
            </a:r>
            <a:r>
              <a:rPr lang="en-US" altLang="zh-CN" dirty="0" smtClean="0">
                <a:ea typeface="宋体" charset="-122"/>
              </a:rPr>
              <a:t>AC</a:t>
            </a:r>
            <a:r>
              <a:rPr lang="zh-CN" altLang="en-US" dirty="0" smtClean="0">
                <a:ea typeface="宋体" charset="-122"/>
              </a:rPr>
              <a:t>电源检测，</a:t>
            </a:r>
            <a:r>
              <a:rPr lang="en-US" altLang="zh-CN" dirty="0" smtClean="0">
                <a:ea typeface="宋体" charset="-122"/>
              </a:rPr>
              <a:t>SD</a:t>
            </a:r>
            <a:r>
              <a:rPr lang="zh-CN" altLang="en-US" dirty="0" smtClean="0">
                <a:ea typeface="宋体" charset="-122"/>
              </a:rPr>
              <a:t>卡插拔检查和使用蓝牙设备</a:t>
            </a:r>
          </a:p>
          <a:p>
            <a:pPr marL="1022350" lvl="2" indent="-350838"/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模拟器外观</a:t>
            </a:r>
            <a:endParaRPr lang="zh-CN" altLang="en-US" dirty="0"/>
          </a:p>
        </p:txBody>
      </p:sp>
      <p:sp>
        <p:nvSpPr>
          <p:cNvPr id="13097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SDK-3/8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147050" cy="825471"/>
          </a:xfrm>
        </p:spPr>
        <p:txBody>
          <a:bodyPr/>
          <a:lstStyle/>
          <a:p>
            <a:r>
              <a:rPr lang="zh-CN" altLang="en-US" dirty="0" smtClean="0"/>
              <a:t>我们身处中国移动互联网时代的开端</a:t>
            </a:r>
            <a:endParaRPr lang="zh-CN" altLang="en-US" dirty="0"/>
          </a:p>
        </p:txBody>
      </p:sp>
      <p:pic>
        <p:nvPicPr>
          <p:cNvPr id="4" name="Picture 3" descr="20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91440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-1/9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SDK-4/8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zh-CN" altLang="en-US" dirty="0" smtClean="0">
                <a:ea typeface="宋体" charset="-122"/>
              </a:rPr>
              <a:t>开发工具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模拟器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2285992"/>
          <a:ext cx="6400800" cy="3692526"/>
        </p:xfrm>
        <a:graphic>
          <a:graphicData uri="http://schemas.openxmlformats.org/drawingml/2006/table">
            <a:tbl>
              <a:tblPr/>
              <a:tblGrid>
                <a:gridCol w="3311525"/>
                <a:gridCol w="1046163"/>
                <a:gridCol w="2043112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外观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外观</a:t>
                      </a: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ID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HVGA-L</a:t>
                      </a: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480x320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方向：横向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HVGA-P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320x480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方向：纵向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缺省配置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E:\..\android-sdk-windows-1.5_r3\docs\images\e-mini-hvga-l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214546" y="3000372"/>
            <a:ext cx="1733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E:\..\android-sdk-windows-1.5_r3\docs\images\e-mini-hvga-p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2500298" y="4000504"/>
            <a:ext cx="10668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zh-CN" altLang="en-US" dirty="0" smtClean="0">
                <a:ea typeface="宋体" charset="-122"/>
              </a:rPr>
              <a:t>开发工具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模拟器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pic>
        <p:nvPicPr>
          <p:cNvPr id="31748" name="Picture 1" descr="E:\..\android-sdk-windows-1.5_r3\docs\images\e-mini-qvga-l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590800" y="2133600"/>
            <a:ext cx="10668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2133600"/>
          <a:ext cx="6400800" cy="1752600"/>
        </p:xfrm>
        <a:graphic>
          <a:graphicData uri="http://schemas.openxmlformats.org/drawingml/2006/table">
            <a:tbl>
              <a:tblPr/>
              <a:tblGrid>
                <a:gridCol w="3311525"/>
                <a:gridCol w="1046163"/>
                <a:gridCol w="2043112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QVGA-L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320x240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方向：横向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24000" y="3886200"/>
          <a:ext cx="6400800" cy="1981200"/>
        </p:xfrm>
        <a:graphic>
          <a:graphicData uri="http://schemas.openxmlformats.org/drawingml/2006/table">
            <a:tbl>
              <a:tblPr/>
              <a:tblGrid>
                <a:gridCol w="3311525"/>
                <a:gridCol w="1046163"/>
                <a:gridCol w="2043112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QVGA-P</a:t>
                      </a:r>
                      <a:endParaRPr kumimoji="0" lang="zh-CN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解析度：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240x320</a:t>
                      </a:r>
                      <a:endParaRPr kumimoji="0" lang="zh-CN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方向：纵向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69" name="Picture 3" descr="E:\..\android-sdk-windows-1.5_r3\docs\images\e-mini-qvga-p.png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2590800" y="3962400"/>
            <a:ext cx="10668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1.3.1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Android SDK-5/8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SDK-6/8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QVGA (240x320, low density, small screen)</a:t>
            </a:r>
          </a:p>
          <a:p>
            <a:r>
              <a:rPr lang="en-US" altLang="zh-CN" dirty="0" smtClean="0">
                <a:ea typeface="宋体" charset="-122"/>
              </a:rPr>
              <a:t>WQVGA400 (240x400, low density, normal screen)</a:t>
            </a:r>
          </a:p>
          <a:p>
            <a:r>
              <a:rPr lang="en-US" altLang="zh-CN" dirty="0" smtClean="0">
                <a:ea typeface="宋体" charset="-122"/>
              </a:rPr>
              <a:t>WQVGA432 (240x432, low density, normal screen)</a:t>
            </a:r>
          </a:p>
          <a:p>
            <a:r>
              <a:rPr lang="en-US" altLang="zh-CN" dirty="0" smtClean="0">
                <a:ea typeface="宋体" charset="-122"/>
              </a:rPr>
              <a:t>HVGA (320x480, medium density, normal screen)</a:t>
            </a:r>
          </a:p>
          <a:p>
            <a:r>
              <a:rPr lang="en-US" altLang="zh-CN" dirty="0" smtClean="0">
                <a:ea typeface="宋体" charset="-122"/>
              </a:rPr>
              <a:t>WVGA800 (480x800, high density, normal screen)</a:t>
            </a:r>
          </a:p>
          <a:p>
            <a:r>
              <a:rPr lang="en-US" altLang="zh-CN" dirty="0" smtClean="0">
                <a:ea typeface="宋体" charset="-122"/>
              </a:rPr>
              <a:t>WVGA854 (480x854 high density, normal screen)</a:t>
            </a:r>
          </a:p>
          <a:p>
            <a:r>
              <a:rPr lang="en-US" altLang="zh-CN" dirty="0" smtClean="0">
                <a:ea typeface="宋体" charset="-122"/>
              </a:rPr>
              <a:t>WXGA720 (1280x720, extra-high density, normal screen)</a:t>
            </a:r>
          </a:p>
          <a:p>
            <a:r>
              <a:rPr lang="en-US" altLang="zh-CN" dirty="0" smtClean="0">
                <a:ea typeface="宋体" charset="-122"/>
              </a:rPr>
              <a:t>WSVGA (1024x600, medium density, large screen)</a:t>
            </a:r>
          </a:p>
          <a:p>
            <a:r>
              <a:rPr lang="en-US" altLang="zh-CN" dirty="0" smtClean="0">
                <a:ea typeface="宋体" charset="-122"/>
              </a:rPr>
              <a:t>WXGA (1280x800, medium density, </a:t>
            </a:r>
            <a:r>
              <a:rPr lang="en-US" altLang="zh-CN" dirty="0" err="1" smtClean="0">
                <a:ea typeface="宋体" charset="-122"/>
              </a:rPr>
              <a:t>xlarge</a:t>
            </a:r>
            <a:r>
              <a:rPr lang="en-US" altLang="zh-CN" dirty="0" smtClean="0">
                <a:ea typeface="宋体" charset="-122"/>
              </a:rPr>
              <a:t> screen)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en-US" altLang="zh-CN" dirty="0" smtClean="0">
                <a:ea typeface="宋体" charset="-122"/>
              </a:rPr>
              <a:t>Android SDK-7/8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开发工具</a:t>
            </a:r>
          </a:p>
          <a:p>
            <a:pPr marL="669925" lvl="1" indent="-325438" algn="l">
              <a:lnSpc>
                <a:spcPct val="130000"/>
              </a:lnSpc>
              <a:buFontTx/>
              <a:buChar char="–"/>
              <a:defRPr/>
            </a:pPr>
            <a:r>
              <a:rPr lang="en-US" altLang="zh-CN" sz="2000" b="0" kern="0" smtClean="0">
                <a:ea typeface="宋体" charset="-122"/>
              </a:rPr>
              <a:t>DDMS(</a:t>
            </a:r>
            <a:r>
              <a:rPr lang="en-US" sz="2000" smtClean="0"/>
              <a:t>Dalvik Debug Monitor Service</a:t>
            </a:r>
            <a:r>
              <a:rPr lang="en-US" altLang="zh-CN" sz="2000" b="0" kern="0" smtClean="0">
                <a:ea typeface="宋体" charset="-122"/>
              </a:rPr>
              <a:t>)</a:t>
            </a: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Android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系统中内置的调试工具</a:t>
            </a: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监视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Android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系统中进程、堆栈信息，查看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logcat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日志，实现端口转发服务和屏幕截图功能，模拟器电话呼叫和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SMS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短信，以及浏览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Android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模拟器文件系统等</a:t>
            </a: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启动文件：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&lt;Android SDK&gt; /tools/ddms.bat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1.3.1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Android SDK-8/8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开发工具</a:t>
            </a:r>
          </a:p>
          <a:p>
            <a:pPr marL="669925" lvl="1" indent="-325438" algn="l">
              <a:lnSpc>
                <a:spcPct val="130000"/>
              </a:lnSpc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DDMS(</a:t>
            </a:r>
            <a:r>
              <a:rPr lang="en-US" sz="2000" smtClean="0"/>
              <a:t>Dalvik Debug Monitor Service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</a:endParaRPr>
          </a:p>
          <a:p>
            <a:pPr marL="1022350" marR="0" lvl="2" indent="-35083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其他工具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00364" y="2214554"/>
          <a:ext cx="5791200" cy="3778250"/>
        </p:xfrm>
        <a:graphic>
          <a:graphicData uri="http://schemas.openxmlformats.org/drawingml/2006/table">
            <a:tbl>
              <a:tblPr/>
              <a:tblGrid>
                <a:gridCol w="1279525"/>
                <a:gridCol w="2136775"/>
                <a:gridCol w="23749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工具名称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启动文件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数据库工具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sqlite3.exe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用来创建和管理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SQLite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数据库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打包工具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apkbuilder.bat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将应用程序打包成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apk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层级观察器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hierarchyviewer.bat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对用户界面进行分析和调试，以图形化的方式展示树形结构的界面布局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跟踪显示工具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traceview.bat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以图形化的方式显示应用程序的执行日志，用来调试应用程序，分析执行效率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SD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卡映像创建工具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mksdcard.exe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建立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SD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卡的映像文件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NinePatch</a:t>
                      </a:r>
                      <a:r>
                        <a:rPr kumimoji="0" lang="zh-CN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文件编辑工具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draw9patch.bat</a:t>
                      </a: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NinePatch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Android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提供的可伸缩的图形文件格式，基于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PNG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文件。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draw9patch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工具可以使用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WYSIWYG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编辑器建立</a:t>
                      </a: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NinePatch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第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章</a:t>
            </a:r>
            <a:r>
              <a:rPr lang="zh-CN" altLang="en-US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dirty="0" smtClean="0">
                <a:latin typeface="Frutiger LT 45 Light" pitchFamily="34" charset="0"/>
                <a:ea typeface="黑体" pitchFamily="2" charset="-122"/>
              </a:rPr>
              <a:t>Android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643570" y="2071678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714348" y="1412875"/>
            <a:ext cx="481648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Frutiger LT 45 Light" pitchFamily="34" charset="0"/>
                <a:ea typeface="黑体" pitchFamily="2" charset="-122"/>
              </a:rPr>
              <a:t>认识</a:t>
            </a:r>
            <a:r>
              <a:rPr lang="en-US" altLang="zh-CN" sz="2400" dirty="0" smtClean="0">
                <a:latin typeface="Frutiger LT 45 Light" pitchFamily="34" charset="0"/>
                <a:ea typeface="黑体" pitchFamily="2" charset="-122"/>
              </a:rPr>
              <a:t>Android </a:t>
            </a:r>
            <a:r>
              <a:rPr lang="zh-CN" altLang="en-US" sz="2200" dirty="0" smtClean="0">
                <a:latin typeface="宋体" pitchFamily="2" charset="-122"/>
              </a:rPr>
              <a:t>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1.1 Android</a:t>
            </a:r>
            <a:r>
              <a:rPr lang="zh-CN" altLang="en-US" sz="2000" dirty="0" smtClean="0"/>
              <a:t>平台介绍、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平台架构</a:t>
            </a:r>
            <a:endParaRPr lang="en-US" altLang="zh-CN" sz="2000" dirty="0" smtClean="0"/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1.2 Android SDK</a:t>
            </a:r>
            <a:r>
              <a:rPr lang="zh-CN" altLang="en-US" sz="2000" dirty="0" smtClean="0"/>
              <a:t>及其开发环境搭建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dirty="0" smtClean="0"/>
              <a:t>1.3 Android</a:t>
            </a:r>
            <a:r>
              <a:rPr lang="zh-CN" altLang="en-US" sz="2000" dirty="0" smtClean="0"/>
              <a:t>模拟器使用</a:t>
            </a:r>
          </a:p>
          <a:p>
            <a:pPr marL="457200" indent="-457200" algn="l" defTabSz="850900">
              <a:buClrTx/>
              <a:buSzTx/>
            </a:pPr>
            <a:r>
              <a:rPr lang="en-US" altLang="zh-CN" sz="2000" u="sng" dirty="0" smtClean="0"/>
              <a:t>1.4 Android</a:t>
            </a:r>
            <a:r>
              <a:rPr lang="zh-CN" altLang="en-US" sz="2000" u="sng" dirty="0" smtClean="0"/>
              <a:t>项目结构分析</a:t>
            </a:r>
            <a:endParaRPr lang="en-US" altLang="zh-CN" sz="2000" u="sng" dirty="0" smtClean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第一个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创建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选择创建方式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可以创建新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工程，也可利用已有代码创建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工程，缺省为创建新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工程；选择“</a:t>
            </a:r>
            <a:r>
              <a:rPr lang="en-US" altLang="zh-CN" dirty="0" smtClean="0">
                <a:ea typeface="宋体" charset="-122"/>
              </a:rPr>
              <a:t>Create new project in workspace”</a:t>
            </a:r>
          </a:p>
          <a:p>
            <a:pPr marL="1022350" lvl="2" indent="-350838"/>
            <a:r>
              <a:rPr lang="zh-CN" altLang="en-US" dirty="0" smtClean="0">
                <a:ea typeface="宋体" charset="-122"/>
              </a:rPr>
              <a:t>可以使用默认位置存储，也可取消复选框，选择其他位置保存，缺省为使用默认位置</a:t>
            </a:r>
            <a:r>
              <a:rPr lang="en-US" altLang="zh-CN" dirty="0" smtClean="0">
                <a:ea typeface="宋体" charset="-122"/>
              </a:rPr>
              <a:t>E:/Android/workplace/</a:t>
            </a:r>
            <a:r>
              <a:rPr lang="zh-CN" altLang="en-US" dirty="0" smtClean="0">
                <a:ea typeface="宋体" charset="-122"/>
              </a:rPr>
              <a:t>。使用默认位置存储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这里保存位置在： </a:t>
            </a:r>
            <a:r>
              <a:rPr lang="en-US" altLang="zh-CN" dirty="0" smtClean="0">
                <a:ea typeface="宋体" charset="-122"/>
              </a:rPr>
              <a:t>E:/Android/workplace/HelloAndroid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038748"/>
            <a:ext cx="6945312" cy="167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>
                <a:latin typeface="宋体" charset="-122"/>
                <a:ea typeface="宋体" charset="-122"/>
              </a:rPr>
              <a:t>创</a:t>
            </a:r>
            <a:r>
              <a:rPr lang="zh-CN" altLang="en-US" sz="2000" smtClean="0">
                <a:latin typeface="宋体" charset="-122"/>
                <a:ea typeface="宋体" charset="-122"/>
              </a:rPr>
              <a:t>建（</a:t>
            </a:r>
            <a:r>
              <a:rPr lang="en-US" altLang="zh-CN" sz="2000" smtClean="0">
                <a:latin typeface="宋体" charset="-122"/>
                <a:ea typeface="宋体" charset="-122"/>
              </a:rPr>
              <a:t>AVD</a:t>
            </a:r>
            <a:r>
              <a:rPr lang="zh-CN" altLang="en-US" sz="2000" smtClean="0">
                <a:latin typeface="宋体" charset="-122"/>
                <a:ea typeface="宋体" charset="-122"/>
              </a:rPr>
              <a:t>）</a:t>
            </a:r>
            <a:r>
              <a:rPr lang="en-US" sz="2000" smtClean="0"/>
              <a:t> Android </a:t>
            </a:r>
            <a:r>
              <a:rPr lang="en-US" sz="2000" smtClean="0"/>
              <a:t>Virtual </a:t>
            </a:r>
            <a:r>
              <a:rPr lang="en-US" sz="2000" smtClean="0"/>
              <a:t>Device，Android</a:t>
            </a:r>
            <a:r>
              <a:rPr lang="zh-CN" altLang="en-US" sz="2000" smtClean="0"/>
              <a:t>运行的虚拟设备</a:t>
            </a: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000" dirty="0" smtClean="0">
                <a:latin typeface="宋体" charset="-122"/>
                <a:ea typeface="宋体" charset="-122"/>
              </a:rPr>
              <a:t>AVD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是对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模拟器进行自定义的配置清单，能够配置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模拟器的硬件列表和外观，支持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系统版本、附件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SDK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库和储存设置等信息。</a:t>
            </a:r>
          </a:p>
          <a:p>
            <a:r>
              <a:rPr lang="zh-CN" altLang="en-US" sz="2000" dirty="0" smtClean="0">
                <a:latin typeface="宋体" charset="-122"/>
                <a:ea typeface="宋体" charset="-122"/>
              </a:rPr>
              <a:t>设置允许手机设备安装来源于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Android Market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之外的应用程序</a:t>
            </a:r>
          </a:p>
          <a:p>
            <a:r>
              <a:rPr lang="en-US" altLang="zh-CN" sz="2000" dirty="0" err="1" smtClean="0">
                <a:latin typeface="宋体" charset="-122"/>
                <a:ea typeface="宋体" charset="-122"/>
              </a:rPr>
              <a:t>Setting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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application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: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开启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unknown sources</a:t>
            </a:r>
          </a:p>
          <a:p>
            <a:r>
              <a:rPr lang="zh-CN" altLang="en-US" sz="2000" dirty="0" smtClean="0">
                <a:latin typeface="宋体" charset="-122"/>
                <a:ea typeface="宋体" charset="-122"/>
              </a:rPr>
              <a:t>配置硬件以供调试：</a:t>
            </a:r>
          </a:p>
          <a:p>
            <a:r>
              <a:rPr lang="en-US" altLang="zh-CN" sz="2000" dirty="0" err="1" smtClean="0">
                <a:latin typeface="宋体" charset="-122"/>
                <a:ea typeface="宋体" charset="-122"/>
              </a:rPr>
              <a:t>Setting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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application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development</a:t>
            </a:r>
            <a:endParaRPr lang="en-US" altLang="zh-CN" sz="2000" dirty="0" smtClean="0">
              <a:latin typeface="宋体" charset="-122"/>
              <a:ea typeface="宋体" charset="-122"/>
              <a:sym typeface="Wingdings" pitchFamily="2" charset="2"/>
            </a:endParaRPr>
          </a:p>
          <a:p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Usb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调试</a:t>
            </a:r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: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允许通过</a:t>
            </a:r>
            <a:r>
              <a:rPr lang="en-US" altLang="zh-CN" sz="2000" dirty="0" err="1" smtClean="0">
                <a:latin typeface="宋体" charset="-122"/>
                <a:ea typeface="宋体" charset="-122"/>
                <a:sym typeface="Wingdings" pitchFamily="2" charset="2"/>
              </a:rPr>
              <a:t>usb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连接调试应用程序</a:t>
            </a:r>
          </a:p>
          <a:p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Stay awake: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在设备连接后，该选项避免在你进行发开工作时进入休眠状态</a:t>
            </a:r>
          </a:p>
          <a:p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Allow mock locations:</a:t>
            </a:r>
            <a:r>
              <a:rPr lang="zh-CN" altLang="en-US" sz="2000" dirty="0" smtClean="0">
                <a:latin typeface="宋体" charset="-122"/>
                <a:ea typeface="宋体" charset="-122"/>
                <a:sym typeface="Wingdings" pitchFamily="2" charset="2"/>
              </a:rPr>
              <a:t>允许向手机发送虚拟的位置信息</a:t>
            </a:r>
            <a:r>
              <a:rPr lang="en-US" altLang="zh-CN" sz="2000" dirty="0" smtClean="0">
                <a:latin typeface="宋体" charset="-122"/>
                <a:ea typeface="宋体" charset="-122"/>
                <a:sym typeface="Wingdings" pitchFamily="2" charset="2"/>
              </a:rPr>
              <a:t>.</a:t>
            </a:r>
            <a:endParaRPr lang="zh-CN" altLang="en-US" sz="2000" dirty="0"/>
          </a:p>
        </p:txBody>
      </p:sp>
      <p:sp>
        <p:nvSpPr>
          <p:cNvPr id="132096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第一个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-2/2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4043362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android.jar</a:t>
            </a:r>
            <a:r>
              <a:rPr lang="zh-CN" altLang="en-US" sz="2000" dirty="0" smtClean="0">
                <a:ea typeface="宋体" charset="-122"/>
              </a:rPr>
              <a:t>文件是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程序所能引用的函数库文件，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通过平台所支持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都包含在这个文件中</a:t>
            </a:r>
          </a:p>
          <a:p>
            <a:endParaRPr lang="zh-CN" altLang="en-US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目录用来存放原始格式的文件，例如音频文件、视频文件等二进制格式文件。此目录中的资源不能被</a:t>
            </a:r>
            <a:r>
              <a:rPr lang="en-US" altLang="zh-CN" sz="2000" dirty="0" smtClean="0">
                <a:ea typeface="宋体" charset="-122"/>
              </a:rPr>
              <a:t>R.java</a:t>
            </a:r>
            <a:r>
              <a:rPr lang="zh-CN" altLang="en-US" sz="2000" dirty="0" smtClean="0">
                <a:ea typeface="宋体" charset="-122"/>
              </a:rPr>
              <a:t>文件索引。，所以只能以资截流的形式读取。一般情况下为空</a:t>
            </a:r>
          </a:p>
        </p:txBody>
      </p:sp>
      <p:pic>
        <p:nvPicPr>
          <p:cNvPr id="5" name="Picture 5" descr="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1176355"/>
            <a:ext cx="36274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-2/9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4757742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res</a:t>
            </a:r>
            <a:r>
              <a:rPr lang="zh-CN" altLang="en-US" sz="2000" dirty="0" smtClean="0">
                <a:ea typeface="宋体" charset="-122"/>
              </a:rPr>
              <a:t>目录是资源目录，有三个子目录用来保存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程序所有资源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drawable</a:t>
            </a:r>
            <a:r>
              <a:rPr lang="zh-CN" altLang="en-US" sz="2000" dirty="0" smtClean="0">
                <a:ea typeface="宋体" charset="-122"/>
              </a:rPr>
              <a:t>目录用来保存图像文件</a:t>
            </a: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layout</a:t>
            </a:r>
            <a:r>
              <a:rPr lang="zh-CN" altLang="en-US" sz="2000" dirty="0" smtClean="0">
                <a:ea typeface="宋体" charset="-122"/>
              </a:rPr>
              <a:t>目录用来保存与用户界面相关的布局文件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valuse</a:t>
            </a:r>
            <a:r>
              <a:rPr lang="zh-CN" altLang="en-US" sz="2000" dirty="0" smtClean="0">
                <a:ea typeface="宋体" charset="-122"/>
              </a:rPr>
              <a:t>目录保存文件颜色、风格、主题和字符串等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smtClean="0">
                <a:ea typeface="宋体" charset="-122"/>
              </a:rPr>
              <a:t>Hello Android</a:t>
            </a:r>
            <a:r>
              <a:rPr lang="zh-CN" altLang="en-US" sz="2000" dirty="0" smtClean="0">
                <a:ea typeface="宋体" charset="-122"/>
              </a:rPr>
              <a:t>工程中，</a:t>
            </a:r>
            <a:r>
              <a:rPr lang="en-US" altLang="zh-CN" sz="2000" dirty="0" smtClean="0">
                <a:ea typeface="宋体" charset="-122"/>
              </a:rPr>
              <a:t>ADT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err="1" smtClean="0">
                <a:ea typeface="宋体" charset="-122"/>
              </a:rPr>
              <a:t>drawable</a:t>
            </a:r>
            <a:r>
              <a:rPr lang="zh-CN" altLang="en-US" sz="2000" dirty="0" smtClean="0">
                <a:ea typeface="宋体" charset="-122"/>
              </a:rPr>
              <a:t>目录中自动引入了</a:t>
            </a:r>
            <a:r>
              <a:rPr lang="en-US" altLang="zh-CN" sz="2000" dirty="0" smtClean="0">
                <a:ea typeface="宋体" charset="-122"/>
              </a:rPr>
              <a:t>icon.png</a:t>
            </a:r>
            <a:r>
              <a:rPr lang="zh-CN" altLang="en-US" sz="2000" dirty="0" smtClean="0">
                <a:ea typeface="宋体" charset="-122"/>
              </a:rPr>
              <a:t>文件，作为</a:t>
            </a:r>
            <a:r>
              <a:rPr lang="en-US" altLang="zh-CN" sz="2000" dirty="0" err="1" smtClean="0">
                <a:ea typeface="宋体" charset="-122"/>
              </a:rPr>
              <a:t>HelloAndroid</a:t>
            </a:r>
            <a:r>
              <a:rPr lang="zh-CN" altLang="en-US" sz="2000" dirty="0" smtClean="0">
                <a:ea typeface="宋体" charset="-122"/>
              </a:rPr>
              <a:t>程序的图标文件；在</a:t>
            </a:r>
            <a:r>
              <a:rPr lang="en-US" altLang="zh-CN" sz="2000" dirty="0" smtClean="0">
                <a:ea typeface="宋体" charset="-122"/>
              </a:rPr>
              <a:t>layout</a:t>
            </a:r>
            <a:r>
              <a:rPr lang="zh-CN" altLang="en-US" sz="2000" dirty="0" smtClean="0">
                <a:ea typeface="宋体" charset="-122"/>
              </a:rPr>
              <a:t>目录生成了</a:t>
            </a:r>
            <a:r>
              <a:rPr lang="en-US" altLang="zh-CN" sz="2000" dirty="0" smtClean="0">
                <a:ea typeface="宋体" charset="-122"/>
              </a:rPr>
              <a:t>mail.xml</a:t>
            </a:r>
            <a:r>
              <a:rPr lang="zh-CN" altLang="en-US" sz="2000" dirty="0" smtClean="0">
                <a:ea typeface="宋体" charset="-122"/>
              </a:rPr>
              <a:t>文件，用于描述用户界面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6" descr="d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176356"/>
            <a:ext cx="3627438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lackberry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4429132"/>
            <a:ext cx="2209800" cy="1133475"/>
          </a:xfrm>
          <a:prstGeom prst="rect">
            <a:avLst/>
          </a:prstGeom>
          <a:noFill/>
        </p:spPr>
      </p:pic>
      <p:pic>
        <p:nvPicPr>
          <p:cNvPr id="6" name="Picture 3" descr="linu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500570"/>
            <a:ext cx="2133600" cy="1293813"/>
          </a:xfrm>
          <a:prstGeom prst="rect">
            <a:avLst/>
          </a:prstGeom>
          <a:noFill/>
        </p:spPr>
      </p:pic>
      <p:pic>
        <p:nvPicPr>
          <p:cNvPr id="7" name="Picture 4" descr="iphoneo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847956"/>
            <a:ext cx="2362200" cy="1397000"/>
          </a:xfrm>
          <a:prstGeom prst="rect">
            <a:avLst/>
          </a:prstGeom>
          <a:noFill/>
        </p:spPr>
      </p:pic>
      <p:pic>
        <p:nvPicPr>
          <p:cNvPr id="8" name="Picture 5" descr="Symbian_OS_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3714752"/>
            <a:ext cx="2209800" cy="1239838"/>
          </a:xfrm>
          <a:prstGeom prst="rect">
            <a:avLst/>
          </a:prstGeom>
          <a:noFill/>
        </p:spPr>
      </p:pic>
      <p:pic>
        <p:nvPicPr>
          <p:cNvPr id="9" name="Picture 6" descr="palm_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00892" y="1142984"/>
            <a:ext cx="1589088" cy="1589088"/>
          </a:xfrm>
          <a:prstGeom prst="rect">
            <a:avLst/>
          </a:prstGeom>
          <a:noFill/>
        </p:spPr>
      </p:pic>
      <p:pic>
        <p:nvPicPr>
          <p:cNvPr id="10" name="Picture 7" descr="图片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488" y="1071546"/>
            <a:ext cx="2895600" cy="2971800"/>
          </a:xfrm>
          <a:prstGeom prst="rect">
            <a:avLst/>
          </a:prstGeom>
          <a:noFill/>
        </p:spPr>
      </p:pic>
      <p:pic>
        <p:nvPicPr>
          <p:cNvPr id="11" name="Picture 8" descr="Windows-Phone-7-logo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20" y="1142984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-2/9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4114800" cy="4968875"/>
          </a:xfrm>
          <a:noFill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main.xml</a:t>
            </a:r>
            <a:r>
              <a:rPr lang="zh-CN" altLang="en-US" dirty="0" smtClean="0">
                <a:ea typeface="宋体" charset="-122"/>
              </a:rPr>
              <a:t>文件，是界面布局文件，利用</a:t>
            </a:r>
            <a:r>
              <a:rPr lang="en-US" altLang="zh-CN" dirty="0" smtClean="0">
                <a:ea typeface="宋体" charset="-122"/>
              </a:rPr>
              <a:t>XML</a:t>
            </a:r>
            <a:r>
              <a:rPr lang="zh-CN" altLang="en-US" dirty="0" smtClean="0">
                <a:ea typeface="宋体" charset="-122"/>
              </a:rPr>
              <a:t>语言描述的用户界面</a:t>
            </a:r>
          </a:p>
          <a:p>
            <a:endParaRPr lang="zh-CN" altLang="en-US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界面布局的相关内容将在用户界面设计中进行详细介绍</a:t>
            </a:r>
          </a:p>
        </p:txBody>
      </p:sp>
      <p:pic>
        <p:nvPicPr>
          <p:cNvPr id="4" name="Picture 5" descr="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1176355"/>
            <a:ext cx="36274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4116387" cy="4968875"/>
          </a:xfrm>
          <a:noFill/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smtClean="0">
                <a:ea typeface="宋体" charset="-122"/>
              </a:rPr>
              <a:t>XML</a:t>
            </a:r>
            <a:r>
              <a:rPr lang="zh-CN" altLang="en-US" sz="2000" dirty="0" smtClean="0">
                <a:ea typeface="宋体" charset="-122"/>
              </a:rPr>
              <a:t>格式的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程序声明文件，包含了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系统运行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程序前所必须掌握的重要信息，这些信息包含应用程序名称、图标、包名称、模块组成、授权和</a:t>
            </a:r>
            <a:r>
              <a:rPr lang="en-US" altLang="zh-CN" sz="2000" dirty="0" smtClean="0">
                <a:ea typeface="宋体" charset="-122"/>
              </a:rPr>
              <a:t>SDK</a:t>
            </a:r>
            <a:r>
              <a:rPr lang="zh-CN" altLang="en-US" sz="2000" dirty="0" smtClean="0">
                <a:ea typeface="宋体" charset="-122"/>
              </a:rPr>
              <a:t>最低版本等，而且每个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程序必须在根目录下包含一个</a:t>
            </a:r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-4/9</a:t>
            </a:r>
            <a:endParaRPr lang="en-US" altLang="zh-CN" dirty="0"/>
          </a:p>
        </p:txBody>
      </p:sp>
      <p:pic>
        <p:nvPicPr>
          <p:cNvPr id="5" name="Picture 6" descr="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53" y="1176355"/>
            <a:ext cx="3627437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40325"/>
          </a:xfrm>
        </p:spPr>
        <p:txBody>
          <a:bodyPr lIns="91440" tIns="45720" rIns="91440" bIns="45720"/>
          <a:lstStyle/>
          <a:p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文件的代码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1.4.2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Android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程序结构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-5/9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1531959"/>
            <a:ext cx="8147050" cy="496887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&lt;?xml version="1.0" encoding="utf-8"?&gt;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&lt;manifest xmlns:android="http://schemas.android.com/apk/res/android"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package="edu.hrbeu.HelloAndroid"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android:versionCode="1"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android:versionName="1.0"&gt;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&lt;application android:icon="@drawable/icon"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    android:label="@string/app_name"&gt;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&lt;activity android:name=".HelloAndroid"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    android:label="@string/app_name"&gt;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&lt;intent-filter&gt;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&lt;action android:name="android.intent.action.MAIN" 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   &lt;category android:name="android.intent.category.LAUNCHER" 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     &lt;/intent-filter&gt;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    &lt;/activity&gt;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&lt;/application&gt;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   &lt;uses-sdk android:minSdkVersion="3" 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Courier New" pitchFamily="49" charset="0"/>
              </a:rPr>
              <a:t>&lt;/manifest&gt;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文件的根元素是</a:t>
            </a:r>
            <a:r>
              <a:rPr lang="en-US" altLang="zh-CN" sz="2000" dirty="0" smtClean="0">
                <a:ea typeface="宋体" charset="-122"/>
              </a:rPr>
              <a:t>manifest</a:t>
            </a:r>
            <a:r>
              <a:rPr lang="zh-CN" altLang="en-US" sz="2000" dirty="0" smtClean="0">
                <a:ea typeface="宋体" charset="-122"/>
              </a:rPr>
              <a:t>，包含了</a:t>
            </a:r>
            <a:r>
              <a:rPr lang="en-US" altLang="zh-CN" sz="2000" dirty="0" err="1" smtClean="0">
                <a:ea typeface="宋体" charset="-122"/>
              </a:rPr>
              <a:t>xmlns:android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en-US" altLang="zh-CN" sz="2000" dirty="0" smtClean="0">
                <a:ea typeface="宋体" charset="-122"/>
              </a:rPr>
              <a:t>package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en-US" altLang="zh-CN" sz="2000" dirty="0" err="1" smtClean="0">
                <a:ea typeface="宋体" charset="-122"/>
              </a:rPr>
              <a:t>android:versionCode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err="1" smtClean="0">
                <a:ea typeface="宋体" charset="-122"/>
              </a:rPr>
              <a:t>android:versionName</a:t>
            </a:r>
            <a:r>
              <a:rPr lang="zh-CN" altLang="en-US" sz="2000" dirty="0" smtClean="0">
                <a:ea typeface="宋体" charset="-122"/>
              </a:rPr>
              <a:t>共</a:t>
            </a:r>
            <a:r>
              <a:rPr lang="en-US" altLang="zh-CN" sz="2000" dirty="0" smtClean="0">
                <a:ea typeface="宋体" charset="-122"/>
              </a:rPr>
              <a:t>4</a:t>
            </a:r>
            <a:r>
              <a:rPr lang="zh-CN" altLang="en-US" sz="2000" dirty="0" smtClean="0">
                <a:ea typeface="宋体" charset="-122"/>
              </a:rPr>
              <a:t>个属性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xmlns:android</a:t>
            </a:r>
            <a:r>
              <a:rPr lang="zh-CN" altLang="en-US" sz="2000" dirty="0" smtClean="0">
                <a:ea typeface="宋体" charset="-122"/>
              </a:rPr>
              <a:t>定义了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的命名空间，值为</a:t>
            </a:r>
            <a:r>
              <a:rPr lang="en-US" altLang="zh-CN" sz="2000" dirty="0" smtClean="0">
                <a:ea typeface="宋体" charset="-122"/>
                <a:hlinkClick r:id="rId3"/>
              </a:rPr>
              <a:t>http://schemas.android.com/apk/res/android</a:t>
            </a:r>
            <a:endParaRPr lang="en-US" altLang="zh-CN" sz="2000" dirty="0" smtClean="0">
              <a:ea typeface="宋体" charset="-122"/>
            </a:endParaRPr>
          </a:p>
          <a:p>
            <a:pPr marL="669925" lvl="1" indent="-325438"/>
            <a:r>
              <a:rPr lang="en-US" altLang="zh-CN" sz="2000" dirty="0" smtClean="0">
                <a:ea typeface="宋体" charset="-122"/>
              </a:rPr>
              <a:t>package</a:t>
            </a:r>
            <a:r>
              <a:rPr lang="zh-CN" altLang="en-US" sz="2000" dirty="0" smtClean="0">
                <a:ea typeface="宋体" charset="-122"/>
              </a:rPr>
              <a:t>定义了应用程序的包名称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android:versionCode</a:t>
            </a:r>
            <a:r>
              <a:rPr lang="zh-CN" altLang="en-US" sz="2000" dirty="0" smtClean="0">
                <a:ea typeface="宋体" charset="-122"/>
              </a:rPr>
              <a:t>定义了应用程序的版本号，是一个整数值，数值越大说明版本越新，但仅在程序内部使用，并不提供给应用程序的使用者</a:t>
            </a:r>
          </a:p>
          <a:p>
            <a:pPr marL="669925" lvl="1" indent="-325438"/>
            <a:r>
              <a:rPr lang="en-US" altLang="zh-CN" sz="2000" dirty="0" err="1" smtClean="0">
                <a:ea typeface="宋体" charset="-122"/>
              </a:rPr>
              <a:t>android:versionName</a:t>
            </a:r>
            <a:r>
              <a:rPr lang="zh-CN" altLang="en-US" sz="2000" dirty="0" smtClean="0">
                <a:ea typeface="宋体" charset="-122"/>
              </a:rPr>
              <a:t>定义了应用程序的版本名称，是一个字符串，仅限于为用户提供一个版本标识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-6/9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-7/9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manifest</a:t>
            </a:r>
            <a:r>
              <a:rPr lang="zh-CN" altLang="en-US" dirty="0" smtClean="0">
                <a:ea typeface="宋体" charset="-122"/>
              </a:rPr>
              <a:t>元素仅能包含一个</a:t>
            </a:r>
            <a:r>
              <a:rPr lang="en-US" altLang="zh-CN" dirty="0" smtClean="0">
                <a:ea typeface="宋体" charset="-122"/>
              </a:rPr>
              <a:t>application</a:t>
            </a:r>
            <a:r>
              <a:rPr lang="zh-CN" altLang="en-US" dirty="0" smtClean="0">
                <a:ea typeface="宋体" charset="-122"/>
              </a:rPr>
              <a:t>元素，</a:t>
            </a:r>
            <a:r>
              <a:rPr lang="en-US" altLang="zh-CN" dirty="0" smtClean="0">
                <a:ea typeface="宋体" charset="-122"/>
              </a:rPr>
              <a:t>application</a:t>
            </a:r>
            <a:r>
              <a:rPr lang="zh-CN" altLang="en-US" dirty="0" smtClean="0">
                <a:ea typeface="宋体" charset="-122"/>
              </a:rPr>
              <a:t>元素中能够声明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ea typeface="宋体" charset="-122"/>
              </a:rPr>
              <a:t>程序中最重要的四个组成部分，包括</a:t>
            </a:r>
            <a:r>
              <a:rPr lang="en-US" altLang="zh-CN" dirty="0" smtClean="0">
                <a:ea typeface="宋体" charset="-122"/>
              </a:rPr>
              <a:t>Activity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Service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err="1" smtClean="0">
                <a:ea typeface="宋体" charset="-122"/>
              </a:rPr>
              <a:t>BroadcastReceiver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err="1" smtClean="0">
                <a:ea typeface="宋体" charset="-122"/>
              </a:rPr>
              <a:t>ContentProvider</a:t>
            </a:r>
            <a:r>
              <a:rPr lang="zh-CN" altLang="en-US" dirty="0" smtClean="0">
                <a:ea typeface="宋体" charset="-122"/>
              </a:rPr>
              <a:t>，所定义的属性将影响所有组成部分</a:t>
            </a:r>
          </a:p>
          <a:p>
            <a:pPr marL="669925" lvl="1" indent="-325438"/>
            <a:r>
              <a:rPr lang="zh-CN" altLang="en-US" sz="2400" dirty="0" smtClean="0">
                <a:ea typeface="宋体" charset="-122"/>
              </a:rPr>
              <a:t>第</a:t>
            </a:r>
            <a:r>
              <a:rPr lang="en-US" altLang="zh-CN" sz="2400" dirty="0" smtClean="0">
                <a:ea typeface="宋体" charset="-122"/>
              </a:rPr>
              <a:t>6</a:t>
            </a:r>
            <a:r>
              <a:rPr lang="zh-CN" altLang="en-US" sz="2400" dirty="0" smtClean="0">
                <a:ea typeface="宋体" charset="-122"/>
              </a:rPr>
              <a:t>行属性</a:t>
            </a:r>
            <a:r>
              <a:rPr lang="en-US" altLang="zh-CN" sz="2400" dirty="0" err="1" smtClean="0">
                <a:ea typeface="宋体" charset="-122"/>
              </a:rPr>
              <a:t>android:icon</a:t>
            </a:r>
            <a:r>
              <a:rPr lang="zh-CN" altLang="en-US" sz="2400" dirty="0" smtClean="0">
                <a:ea typeface="宋体" charset="-122"/>
              </a:rPr>
              <a:t>定义了</a:t>
            </a:r>
            <a:r>
              <a:rPr lang="en-US" altLang="zh-CN" sz="2400" dirty="0" smtClean="0">
                <a:ea typeface="宋体" charset="-122"/>
              </a:rPr>
              <a:t>Android</a:t>
            </a:r>
            <a:r>
              <a:rPr lang="zh-CN" altLang="en-US" sz="2400" dirty="0" smtClean="0">
                <a:ea typeface="宋体" charset="-122"/>
              </a:rPr>
              <a:t>应用程序的图标，其中</a:t>
            </a:r>
            <a:r>
              <a:rPr lang="en-US" altLang="zh-CN" sz="2400" dirty="0" smtClean="0">
                <a:ea typeface="宋体" charset="-122"/>
              </a:rPr>
              <a:t>@</a:t>
            </a:r>
            <a:r>
              <a:rPr lang="en-US" altLang="zh-CN" sz="2400" dirty="0" err="1" smtClean="0">
                <a:ea typeface="宋体" charset="-122"/>
              </a:rPr>
              <a:t>drawable</a:t>
            </a:r>
            <a:r>
              <a:rPr lang="en-US" altLang="zh-CN" sz="2400" dirty="0" smtClean="0">
                <a:ea typeface="宋体" charset="-122"/>
              </a:rPr>
              <a:t>/icon</a:t>
            </a:r>
            <a:r>
              <a:rPr lang="zh-CN" altLang="en-US" sz="2400" dirty="0" smtClean="0">
                <a:ea typeface="宋体" charset="-122"/>
              </a:rPr>
              <a:t>是一种资源引用方式，表示资源类型是图像，资源名称为</a:t>
            </a:r>
            <a:r>
              <a:rPr lang="en-US" altLang="zh-CN" sz="2400" dirty="0" smtClean="0">
                <a:ea typeface="宋体" charset="-122"/>
              </a:rPr>
              <a:t>icon</a:t>
            </a:r>
            <a:r>
              <a:rPr lang="zh-CN" altLang="en-US" sz="2400" dirty="0" smtClean="0">
                <a:ea typeface="宋体" charset="-122"/>
              </a:rPr>
              <a:t>，对应的资源文件为</a:t>
            </a:r>
            <a:r>
              <a:rPr lang="en-US" altLang="zh-CN" sz="2400" dirty="0" smtClean="0">
                <a:ea typeface="宋体" charset="-122"/>
              </a:rPr>
              <a:t>res/</a:t>
            </a:r>
            <a:r>
              <a:rPr lang="en-US" altLang="zh-CN" sz="2400" dirty="0" err="1" smtClean="0">
                <a:ea typeface="宋体" charset="-122"/>
              </a:rPr>
              <a:t>drawable</a:t>
            </a:r>
            <a:r>
              <a:rPr lang="zh-CN" altLang="en-US" sz="2400" dirty="0" smtClean="0">
                <a:ea typeface="宋体" charset="-122"/>
              </a:rPr>
              <a:t>目录下的</a:t>
            </a:r>
            <a:r>
              <a:rPr lang="en-US" altLang="zh-CN" sz="2400" dirty="0" smtClean="0">
                <a:ea typeface="宋体" charset="-122"/>
              </a:rPr>
              <a:t>icon.png</a:t>
            </a:r>
          </a:p>
          <a:p>
            <a:pPr marL="669925" lvl="1" indent="-325438"/>
            <a:r>
              <a:rPr lang="zh-CN" altLang="en-US" sz="2400" dirty="0" smtClean="0">
                <a:ea typeface="宋体" charset="-122"/>
              </a:rPr>
              <a:t>第</a:t>
            </a:r>
            <a:r>
              <a:rPr lang="en-US" altLang="zh-CN" sz="2400" dirty="0" smtClean="0">
                <a:ea typeface="宋体" charset="-122"/>
              </a:rPr>
              <a:t>7</a:t>
            </a:r>
            <a:r>
              <a:rPr lang="zh-CN" altLang="en-US" sz="2400" dirty="0" smtClean="0">
                <a:ea typeface="宋体" charset="-122"/>
              </a:rPr>
              <a:t>行属性</a:t>
            </a:r>
            <a:r>
              <a:rPr lang="en-US" altLang="zh-CN" sz="2400" dirty="0" err="1" smtClean="0">
                <a:ea typeface="宋体" charset="-122"/>
              </a:rPr>
              <a:t>android:label</a:t>
            </a:r>
            <a:r>
              <a:rPr lang="zh-CN" altLang="en-US" sz="2400" dirty="0" smtClean="0">
                <a:ea typeface="宋体" charset="-122"/>
              </a:rPr>
              <a:t>则定义了</a:t>
            </a:r>
            <a:r>
              <a:rPr lang="en-US" altLang="zh-CN" sz="2400" dirty="0" smtClean="0">
                <a:ea typeface="宋体" charset="-122"/>
              </a:rPr>
              <a:t>Android</a:t>
            </a:r>
            <a:r>
              <a:rPr lang="zh-CN" altLang="en-US" sz="2400" dirty="0" smtClean="0">
                <a:ea typeface="宋体" charset="-122"/>
              </a:rPr>
              <a:t>应用程序的标签名称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-8/9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元素是对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子类的声明，必须在</a:t>
            </a:r>
            <a:r>
              <a:rPr lang="en-US" altLang="zh-CN" sz="2000" dirty="0" smtClean="0">
                <a:ea typeface="宋体" charset="-122"/>
              </a:rPr>
              <a:t>AndroidManifest.xml</a:t>
            </a:r>
            <a:r>
              <a:rPr lang="zh-CN" altLang="en-US" sz="2000" dirty="0" smtClean="0">
                <a:ea typeface="宋体" charset="-122"/>
              </a:rPr>
              <a:t>文件中声明的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才能在用户界面中显示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第</a:t>
            </a:r>
            <a:r>
              <a:rPr lang="en-US" altLang="zh-CN" sz="2000" dirty="0" smtClean="0">
                <a:ea typeface="宋体" charset="-122"/>
              </a:rPr>
              <a:t>8</a:t>
            </a:r>
            <a:r>
              <a:rPr lang="zh-CN" altLang="en-US" sz="2000" dirty="0" smtClean="0">
                <a:ea typeface="宋体" charset="-122"/>
              </a:rPr>
              <a:t>行属性</a:t>
            </a:r>
            <a:r>
              <a:rPr lang="en-US" altLang="zh-CN" sz="2000" dirty="0" err="1" smtClean="0">
                <a:ea typeface="宋体" charset="-122"/>
              </a:rPr>
              <a:t>android:name</a:t>
            </a:r>
            <a:r>
              <a:rPr lang="zh-CN" altLang="en-US" sz="2000" dirty="0" smtClean="0">
                <a:ea typeface="宋体" charset="-122"/>
              </a:rPr>
              <a:t>定义了实现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类的名称，可以是完整的类名称，也可以是简化后的类名称</a:t>
            </a:r>
          </a:p>
          <a:p>
            <a:pPr marL="669925" lvl="1" indent="-325438"/>
            <a:r>
              <a:rPr lang="zh-CN" altLang="en-US" sz="2000" dirty="0" smtClean="0">
                <a:ea typeface="宋体" charset="-122"/>
              </a:rPr>
              <a:t>第</a:t>
            </a:r>
            <a:r>
              <a:rPr lang="en-US" altLang="zh-CN" sz="2000" dirty="0" smtClean="0">
                <a:ea typeface="宋体" charset="-122"/>
              </a:rPr>
              <a:t>9</a:t>
            </a:r>
            <a:r>
              <a:rPr lang="zh-CN" altLang="en-US" sz="2000" dirty="0" smtClean="0">
                <a:ea typeface="宋体" charset="-122"/>
              </a:rPr>
              <a:t>行属性</a:t>
            </a:r>
            <a:r>
              <a:rPr lang="en-US" altLang="zh-CN" sz="2000" dirty="0" err="1" smtClean="0">
                <a:ea typeface="宋体" charset="-122"/>
              </a:rPr>
              <a:t>android:label</a:t>
            </a:r>
            <a:r>
              <a:rPr lang="zh-CN" altLang="en-US" sz="2000" dirty="0" smtClean="0">
                <a:ea typeface="宋体" charset="-122"/>
              </a:rPr>
              <a:t>则定义了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的标签名称，标签名称将在用户界面的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上部显示，</a:t>
            </a:r>
            <a:r>
              <a:rPr lang="en-US" altLang="zh-CN" sz="2000" dirty="0" smtClean="0">
                <a:ea typeface="宋体" charset="-122"/>
              </a:rPr>
              <a:t>@string/</a:t>
            </a:r>
            <a:r>
              <a:rPr lang="en-US" altLang="zh-CN" sz="2000" dirty="0" err="1" smtClean="0">
                <a:ea typeface="宋体" charset="-122"/>
              </a:rPr>
              <a:t>app_name</a:t>
            </a:r>
            <a:r>
              <a:rPr lang="zh-CN" altLang="en-US" sz="2000" dirty="0" smtClean="0">
                <a:ea typeface="宋体" charset="-122"/>
              </a:rPr>
              <a:t>同样属于资源引用，表示资源类型是字符串，资源名称为</a:t>
            </a:r>
            <a:r>
              <a:rPr lang="en-US" altLang="zh-CN" sz="2000" dirty="0" err="1" smtClean="0">
                <a:ea typeface="宋体" charset="-122"/>
              </a:rPr>
              <a:t>app_name</a:t>
            </a:r>
            <a:r>
              <a:rPr lang="zh-CN" altLang="en-US" sz="2000" dirty="0" smtClean="0">
                <a:ea typeface="宋体" charset="-122"/>
              </a:rPr>
              <a:t>，资源保存在</a:t>
            </a:r>
            <a:r>
              <a:rPr lang="en-US" altLang="zh-CN" sz="2000" dirty="0" smtClean="0">
                <a:ea typeface="宋体" charset="-122"/>
              </a:rPr>
              <a:t>res/values</a:t>
            </a:r>
            <a:r>
              <a:rPr lang="zh-CN" altLang="en-US" sz="2000" dirty="0" smtClean="0">
                <a:ea typeface="宋体" charset="-122"/>
              </a:rPr>
              <a:t>目录下的</a:t>
            </a:r>
            <a:r>
              <a:rPr lang="en-US" altLang="zh-CN" sz="2000" dirty="0" smtClean="0">
                <a:ea typeface="宋体" charset="-122"/>
              </a:rPr>
              <a:t>strings.xml</a:t>
            </a:r>
            <a:r>
              <a:rPr lang="zh-CN" altLang="en-US" sz="2000" dirty="0" smtClean="0">
                <a:ea typeface="宋体" charset="-122"/>
              </a:rPr>
              <a:t>文件中</a:t>
            </a:r>
          </a:p>
          <a:p>
            <a:r>
              <a:rPr lang="en-US" altLang="zh-CN" sz="2000" dirty="0" smtClean="0">
                <a:ea typeface="宋体" charset="-122"/>
              </a:rPr>
              <a:t>intent-filter</a:t>
            </a:r>
            <a:r>
              <a:rPr lang="zh-CN" altLang="en-US" sz="2000" dirty="0" smtClean="0">
                <a:ea typeface="宋体" charset="-122"/>
              </a:rPr>
              <a:t>中声明了两个子元素</a:t>
            </a:r>
            <a:r>
              <a:rPr lang="en-US" altLang="zh-CN" sz="2000" dirty="0" smtClean="0">
                <a:ea typeface="宋体" charset="-122"/>
              </a:rPr>
              <a:t>action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category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intent-filter</a:t>
            </a:r>
            <a:r>
              <a:rPr lang="zh-CN" altLang="en-US" sz="2000" dirty="0" smtClean="0">
                <a:ea typeface="宋体" charset="-122"/>
              </a:rPr>
              <a:t>使</a:t>
            </a:r>
            <a:r>
              <a:rPr lang="en-US" altLang="zh-CN" sz="2000" dirty="0" err="1" smtClean="0">
                <a:ea typeface="宋体" charset="-122"/>
              </a:rPr>
              <a:t>HelloAndroid</a:t>
            </a:r>
            <a:r>
              <a:rPr lang="zh-CN" altLang="en-US" sz="2000" dirty="0" smtClean="0">
                <a:ea typeface="宋体" charset="-122"/>
              </a:rPr>
              <a:t>程序在启动时，将</a:t>
            </a:r>
            <a:r>
              <a:rPr lang="en-US" altLang="zh-CN" sz="2000" dirty="0" smtClean="0">
                <a:ea typeface="宋体" charset="-122"/>
              </a:rPr>
              <a:t>.</a:t>
            </a:r>
            <a:r>
              <a:rPr lang="en-US" altLang="zh-CN" sz="2000" dirty="0" err="1" smtClean="0">
                <a:ea typeface="宋体" charset="-122"/>
              </a:rPr>
              <a:t>HelloAndroid</a:t>
            </a:r>
            <a:r>
              <a:rPr lang="zh-CN" altLang="en-US" sz="2000" dirty="0" smtClean="0">
                <a:ea typeface="宋体" charset="-122"/>
              </a:rPr>
              <a:t>这个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作为默认启动模块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en-US" altLang="zh-CN" dirty="0" smtClean="0">
                <a:ea typeface="宋体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-9/9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资源分布说明：</a:t>
            </a:r>
            <a:r>
              <a:rPr lang="en-US" altLang="zh-CN" sz="2000" dirty="0" smtClean="0">
                <a:ea typeface="宋体" charset="-122"/>
                <a:hlinkClick r:id="rId3"/>
              </a:rPr>
              <a:t>http://source.android.com/projects#TOC-External-projects</a:t>
            </a:r>
            <a:r>
              <a:rPr lang="en-US" altLang="zh-CN" sz="2000" dirty="0" smtClean="0">
                <a:ea typeface="宋体" charset="-122"/>
              </a:rPr>
              <a:t> </a:t>
            </a:r>
          </a:p>
          <a:p>
            <a:pPr>
              <a:buNone/>
            </a:pP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err="1" smtClean="0">
                <a:ea typeface="宋体" charset="-122"/>
              </a:rPr>
              <a:t>Git</a:t>
            </a:r>
            <a:r>
              <a:rPr lang="zh-CN" altLang="en-US" sz="2000" dirty="0" smtClean="0">
                <a:ea typeface="宋体" charset="-122"/>
              </a:rPr>
              <a:t>资源：</a:t>
            </a:r>
            <a:r>
              <a:rPr lang="en-US" altLang="zh-CN" sz="2000" dirty="0" smtClean="0">
                <a:ea typeface="宋体" charset="-122"/>
                <a:hlinkClick r:id="rId4"/>
              </a:rPr>
              <a:t>http://android.git.kernel.org/</a:t>
            </a:r>
            <a:r>
              <a:rPr lang="en-US" altLang="zh-CN" sz="2000" dirty="0" smtClean="0">
                <a:ea typeface="宋体" charset="-122"/>
              </a:rPr>
              <a:t> </a:t>
            </a:r>
          </a:p>
          <a:p>
            <a:pPr>
              <a:buNone/>
            </a:pP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err="1" smtClean="0">
                <a:ea typeface="宋体" charset="-122"/>
              </a:rPr>
              <a:t>Git</a:t>
            </a:r>
            <a:r>
              <a:rPr lang="zh-CN" altLang="en-US" sz="2000" dirty="0" smtClean="0">
                <a:ea typeface="宋体" charset="-122"/>
              </a:rPr>
              <a:t>下载地址：</a:t>
            </a:r>
            <a:r>
              <a:rPr lang="en-US" altLang="zh-CN" sz="2000" dirty="0" smtClean="0">
                <a:ea typeface="宋体" charset="-122"/>
                <a:hlinkClick r:id="rId5"/>
              </a:rPr>
              <a:t>http://code.google.com/p/msysgit/</a:t>
            </a:r>
            <a:endParaRPr lang="zh-CN" altLang="en-US" sz="2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了解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平台、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平台架构</a:t>
            </a: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 SDK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及其开发环境搭建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模拟器使用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理解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项目结构</a:t>
            </a:r>
          </a:p>
          <a:p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9144000" cy="5643578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-3/9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/>
              <a:t>开放手机联盟</a:t>
            </a:r>
            <a:r>
              <a:rPr lang="zh-CN" altLang="en-US" sz="2000" dirty="0" smtClean="0">
                <a:ea typeface="宋体" charset="-122"/>
              </a:rPr>
              <a:t> ，</a:t>
            </a:r>
            <a:r>
              <a:rPr lang="en-US" altLang="zh-CN" sz="2000" dirty="0" smtClean="0">
                <a:ea typeface="宋体" charset="-122"/>
              </a:rPr>
              <a:t>Open Handset Alliance</a:t>
            </a:r>
            <a:r>
              <a:rPr lang="zh-CN" altLang="en-US" sz="2000" dirty="0" smtClean="0">
                <a:ea typeface="宋体" charset="-122"/>
              </a:rPr>
              <a:t>：是美国</a:t>
            </a:r>
            <a:r>
              <a:rPr lang="en-US" altLang="zh-CN" sz="2000" dirty="0" smtClean="0">
                <a:ea typeface="宋体" charset="-122"/>
              </a:rPr>
              <a:t>Google </a:t>
            </a:r>
            <a:r>
              <a:rPr lang="zh-CN" altLang="en-US" sz="2000" dirty="0" smtClean="0">
                <a:ea typeface="宋体" charset="-122"/>
              </a:rPr>
              <a:t>公司于</a:t>
            </a:r>
            <a:r>
              <a:rPr lang="en-US" altLang="zh-CN" sz="2000" dirty="0" smtClean="0">
                <a:ea typeface="宋体" charset="-122"/>
              </a:rPr>
              <a:t>2007 </a:t>
            </a:r>
            <a:r>
              <a:rPr lang="zh-CN" altLang="en-US" sz="2000" dirty="0" smtClean="0">
                <a:ea typeface="宋体" charset="-122"/>
              </a:rPr>
              <a:t>年</a:t>
            </a:r>
            <a:r>
              <a:rPr lang="en-US" altLang="zh-CN" sz="2000" dirty="0" smtClean="0">
                <a:ea typeface="宋体" charset="-122"/>
              </a:rPr>
              <a:t>11 </a:t>
            </a:r>
            <a:r>
              <a:rPr lang="zh-CN" altLang="en-US" sz="2000" dirty="0" smtClean="0">
                <a:ea typeface="宋体" charset="-122"/>
              </a:rPr>
              <a:t>月</a:t>
            </a:r>
            <a:r>
              <a:rPr lang="en-US" altLang="zh-CN" sz="2000" dirty="0" smtClean="0">
                <a:ea typeface="宋体" charset="-122"/>
              </a:rPr>
              <a:t>5 </a:t>
            </a:r>
            <a:r>
              <a:rPr lang="zh-CN" altLang="en-US" sz="2000" dirty="0" smtClean="0">
                <a:ea typeface="宋体" charset="-122"/>
              </a:rPr>
              <a:t>日宣布组建的一个全球性的联盟组织。</a:t>
            </a:r>
            <a:endParaRPr lang="en-US" altLang="zh-CN" sz="2000" dirty="0" smtClean="0"/>
          </a:p>
          <a:p>
            <a:r>
              <a:rPr lang="zh-CN" altLang="en-US" sz="2000" dirty="0" smtClean="0">
                <a:ea typeface="宋体" charset="-122"/>
              </a:rPr>
              <a:t>开放手机联盟是一个由世界上最大、最成功的几家从事移动产业的公司组成的商业联盟</a:t>
            </a:r>
          </a:p>
          <a:p>
            <a:r>
              <a:rPr lang="zh-CN" altLang="en-US" sz="2000" dirty="0" smtClean="0">
                <a:ea typeface="宋体" charset="-122"/>
              </a:rPr>
              <a:t>成员包括</a:t>
            </a:r>
            <a:r>
              <a:rPr lang="en-US" altLang="zh-CN" sz="2000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芯片制造商：英特尔、高通、德州仪器、</a:t>
            </a:r>
            <a:r>
              <a:rPr lang="en-US" altLang="zh-CN" sz="2000" dirty="0" err="1" smtClean="0">
                <a:ea typeface="宋体" charset="-122"/>
              </a:rPr>
              <a:t>Nvidia</a:t>
            </a:r>
            <a:r>
              <a:rPr lang="zh-CN" altLang="en-US" sz="2000" dirty="0" smtClean="0">
                <a:ea typeface="宋体" charset="-122"/>
              </a:rPr>
              <a:t>公司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手机制造商：摩托罗拉、三星、</a:t>
            </a:r>
            <a:r>
              <a:rPr lang="en-US" altLang="zh-CN" sz="2000" dirty="0" smtClean="0">
                <a:ea typeface="宋体" charset="-122"/>
              </a:rPr>
              <a:t>LG</a:t>
            </a:r>
            <a:r>
              <a:rPr lang="zh-CN" altLang="en-US" sz="2000" dirty="0" smtClean="0">
                <a:ea typeface="宋体" charset="-122"/>
              </a:rPr>
              <a:t>和宏达（</a:t>
            </a:r>
            <a:r>
              <a:rPr lang="en-US" altLang="zh-CN" sz="2000" dirty="0" smtClean="0">
                <a:ea typeface="宋体" charset="-122"/>
              </a:rPr>
              <a:t>HTC</a:t>
            </a:r>
            <a:r>
              <a:rPr lang="zh-CN" altLang="en-US" sz="2000" dirty="0" smtClean="0">
                <a:ea typeface="宋体" charset="-122"/>
              </a:rPr>
              <a:t>）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移动运营商：美国的</a:t>
            </a:r>
            <a:r>
              <a:rPr lang="en-US" altLang="zh-CN" sz="2000" dirty="0" smtClean="0">
                <a:ea typeface="宋体" charset="-122"/>
              </a:rPr>
              <a:t>Sprint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T-Mobile</a:t>
            </a:r>
            <a:r>
              <a:rPr lang="zh-CN" altLang="en-US" sz="2000" dirty="0" smtClean="0">
                <a:ea typeface="宋体" charset="-122"/>
              </a:rPr>
              <a:t>美国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zh-CN" altLang="en-US" sz="2000" dirty="0" smtClean="0">
                <a:ea typeface="宋体" charset="-122"/>
              </a:rPr>
              <a:t>日本的</a:t>
            </a:r>
            <a:r>
              <a:rPr lang="en-US" altLang="zh-CN" sz="2000" dirty="0" smtClean="0">
                <a:ea typeface="宋体" charset="-122"/>
              </a:rPr>
              <a:t>NTT </a:t>
            </a:r>
            <a:r>
              <a:rPr lang="en-US" altLang="zh-CN" sz="2000" dirty="0" err="1" smtClean="0">
                <a:ea typeface="宋体" charset="-122"/>
              </a:rPr>
              <a:t>DoCoMo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KDDI, 10</a:t>
            </a:r>
            <a:r>
              <a:rPr lang="zh-CN" altLang="en-US" sz="2000" dirty="0" smtClean="0">
                <a:ea typeface="宋体" charset="-122"/>
              </a:rPr>
              <a:t>个欧洲国家的</a:t>
            </a:r>
            <a:r>
              <a:rPr lang="en-US" altLang="zh-CN" sz="2000" dirty="0" smtClean="0">
                <a:ea typeface="宋体" charset="-122"/>
              </a:rPr>
              <a:t>T-Mobile</a:t>
            </a:r>
            <a:r>
              <a:rPr lang="zh-CN" altLang="en-US" sz="2000" dirty="0" smtClean="0">
                <a:ea typeface="宋体" charset="-122"/>
              </a:rPr>
              <a:t>，中国移动等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软件开发人员</a:t>
            </a:r>
          </a:p>
          <a:p>
            <a:pPr lvl="1"/>
            <a:r>
              <a:rPr lang="zh-CN" altLang="en-US" sz="2000" dirty="0" smtClean="0">
                <a:ea typeface="宋体" charset="-122"/>
              </a:rPr>
              <a:t>服务提供商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整个手机市场供应链都 被涵盖其中。</a:t>
            </a:r>
          </a:p>
          <a:p>
            <a:r>
              <a:rPr lang="zh-CN" altLang="en-US" sz="2000" dirty="0" smtClean="0">
                <a:ea typeface="宋体" charset="-122"/>
              </a:rPr>
              <a:t>目前，联盟成员数量已经达到了</a:t>
            </a:r>
            <a:r>
              <a:rPr lang="en-US" altLang="zh-CN" sz="2000" dirty="0" smtClean="0">
                <a:ea typeface="宋体" charset="-122"/>
              </a:rPr>
              <a:t>43 </a:t>
            </a:r>
            <a:r>
              <a:rPr lang="zh-CN" altLang="en-US" sz="2000" dirty="0" smtClean="0">
                <a:ea typeface="宋体" charset="-122"/>
              </a:rPr>
              <a:t>家。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58246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-4/9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52513"/>
            <a:ext cx="8358245" cy="509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-5/9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之父</a:t>
            </a: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Andy Rubin </a:t>
            </a:r>
          </a:p>
          <a:p>
            <a:r>
              <a:rPr lang="zh-CN" altLang="en-US" sz="2000" dirty="0" smtClean="0">
                <a:ea typeface="宋体" charset="-122"/>
              </a:rPr>
              <a:t>安迪</a:t>
            </a:r>
            <a:r>
              <a:rPr lang="en-US" altLang="zh-CN" sz="2000" dirty="0" smtClean="0">
                <a:ea typeface="宋体" charset="-122"/>
              </a:rPr>
              <a:t>.</a:t>
            </a:r>
            <a:r>
              <a:rPr lang="zh-CN" altLang="en-US" sz="2000" dirty="0" smtClean="0">
                <a:ea typeface="宋体" charset="-122"/>
              </a:rPr>
              <a:t>罗宾</a:t>
            </a:r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pPr>
              <a:buNone/>
            </a:pPr>
            <a:endParaRPr lang="zh-CN" altLang="en-US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1989</a:t>
            </a:r>
            <a:r>
              <a:rPr lang="zh-CN" altLang="en-US" sz="2000" dirty="0" smtClean="0">
                <a:ea typeface="宋体" charset="-122"/>
              </a:rPr>
              <a:t>年加入苹果公司。 </a:t>
            </a:r>
          </a:p>
          <a:p>
            <a:r>
              <a:rPr lang="en-US" altLang="zh-CN" sz="2000" dirty="0" smtClean="0">
                <a:ea typeface="宋体" charset="-122"/>
              </a:rPr>
              <a:t>1990</a:t>
            </a:r>
            <a:r>
              <a:rPr lang="zh-CN" altLang="en-US" sz="2000" dirty="0" smtClean="0">
                <a:ea typeface="宋体" charset="-122"/>
              </a:rPr>
              <a:t>年，苹果将手持电脑和通讯设备部门剥离出来，成立了一个新公司。两年后，</a:t>
            </a:r>
            <a:r>
              <a:rPr lang="en-US" altLang="zh-CN" sz="2000" dirty="0" smtClean="0">
                <a:ea typeface="宋体" charset="-122"/>
              </a:rPr>
              <a:t>Andy Rubin</a:t>
            </a:r>
            <a:r>
              <a:rPr lang="zh-CN" altLang="en-US" sz="2000" dirty="0" smtClean="0">
                <a:ea typeface="宋体" charset="-122"/>
              </a:rPr>
              <a:t>加入这个新公司。 </a:t>
            </a:r>
          </a:p>
          <a:p>
            <a:r>
              <a:rPr lang="en-US" altLang="zh-CN" sz="2000" dirty="0" smtClean="0">
                <a:ea typeface="宋体" charset="-122"/>
              </a:rPr>
              <a:t>1997</a:t>
            </a:r>
            <a:r>
              <a:rPr lang="zh-CN" altLang="en-US" sz="2000" dirty="0" smtClean="0">
                <a:ea typeface="宋体" charset="-122"/>
              </a:rPr>
              <a:t>年，</a:t>
            </a:r>
            <a:r>
              <a:rPr lang="en-US" altLang="zh-CN" sz="2000" dirty="0" smtClean="0">
                <a:ea typeface="宋体" charset="-122"/>
              </a:rPr>
              <a:t>Artemis</a:t>
            </a:r>
            <a:r>
              <a:rPr lang="zh-CN" altLang="en-US" sz="2000" dirty="0" smtClean="0">
                <a:ea typeface="宋体" charset="-122"/>
              </a:rPr>
              <a:t>公司被微软收购 </a:t>
            </a:r>
          </a:p>
          <a:p>
            <a:r>
              <a:rPr lang="en-US" altLang="zh-CN" sz="2000" dirty="0" smtClean="0">
                <a:ea typeface="宋体" charset="-122"/>
              </a:rPr>
              <a:t>1999</a:t>
            </a:r>
            <a:r>
              <a:rPr lang="zh-CN" altLang="en-US" sz="2000" dirty="0" smtClean="0">
                <a:ea typeface="宋体" charset="-122"/>
              </a:rPr>
              <a:t>年，</a:t>
            </a:r>
            <a:r>
              <a:rPr lang="en-US" altLang="zh-CN" sz="2000" dirty="0" smtClean="0">
                <a:ea typeface="宋体" charset="-122"/>
              </a:rPr>
              <a:t>Andy Rubin</a:t>
            </a:r>
            <a:r>
              <a:rPr lang="zh-CN" altLang="en-US" sz="2000" dirty="0" smtClean="0">
                <a:ea typeface="宋体" charset="-122"/>
              </a:rPr>
              <a:t>离开微软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之后成立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公司</a:t>
            </a:r>
          </a:p>
          <a:p>
            <a:r>
              <a:rPr lang="en-US" altLang="zh-CN" sz="2000" dirty="0" smtClean="0">
                <a:ea typeface="宋体" charset="-122"/>
              </a:rPr>
              <a:t>2005</a:t>
            </a:r>
            <a:r>
              <a:rPr lang="zh-CN" altLang="en-US" sz="2000" dirty="0" smtClean="0">
                <a:ea typeface="宋体" charset="-122"/>
              </a:rPr>
              <a:t>年</a:t>
            </a:r>
            <a:r>
              <a:rPr lang="en-US" altLang="zh-CN" sz="2000" dirty="0" err="1" smtClean="0">
                <a:ea typeface="宋体" charset="-122"/>
              </a:rPr>
              <a:t>google</a:t>
            </a:r>
            <a:r>
              <a:rPr lang="zh-CN" altLang="en-US" sz="2000" dirty="0" smtClean="0">
                <a:ea typeface="宋体" charset="-122"/>
              </a:rPr>
              <a:t>收购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公司，担任</a:t>
            </a:r>
            <a:r>
              <a:rPr lang="en-US" altLang="zh-CN" sz="2000" dirty="0" err="1" smtClean="0">
                <a:ea typeface="宋体" charset="-122"/>
              </a:rPr>
              <a:t>google</a:t>
            </a:r>
            <a:r>
              <a:rPr lang="zh-CN" altLang="en-US" sz="2000" dirty="0" smtClean="0">
                <a:ea typeface="宋体" charset="-122"/>
              </a:rPr>
              <a:t>公司技术副总裁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5" descr="d002b34ba5fa17a783025ce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857232"/>
            <a:ext cx="24923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-6/9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Google Phone :</a:t>
            </a:r>
            <a:r>
              <a:rPr lang="zh-CN" altLang="en-US" sz="2000" dirty="0" smtClean="0">
                <a:ea typeface="宋体" charset="-122"/>
              </a:rPr>
              <a:t>最早的</a:t>
            </a:r>
            <a:r>
              <a:rPr lang="en-US" altLang="zh-CN" sz="2000" dirty="0" err="1" smtClean="0">
                <a:ea typeface="宋体" charset="-122"/>
              </a:rPr>
              <a:t>Andori</a:t>
            </a:r>
            <a:r>
              <a:rPr lang="zh-CN" altLang="en-US" sz="2000" dirty="0" smtClean="0">
                <a:ea typeface="宋体" charset="-122"/>
              </a:rPr>
              <a:t>手机由</a:t>
            </a:r>
            <a:r>
              <a:rPr lang="en-US" altLang="zh-CN" sz="2000" dirty="0" smtClean="0">
                <a:ea typeface="宋体" charset="-122"/>
              </a:rPr>
              <a:t>T-Mobil G1</a:t>
            </a:r>
            <a:r>
              <a:rPr lang="zh-CN" altLang="en-US" sz="2000" dirty="0" smtClean="0">
                <a:ea typeface="宋体" charset="-122"/>
              </a:rPr>
              <a:t>由</a:t>
            </a:r>
            <a:r>
              <a:rPr lang="en-US" altLang="zh-CN" sz="2000" dirty="0" smtClean="0">
                <a:ea typeface="宋体" charset="-122"/>
              </a:rPr>
              <a:t>HTC</a:t>
            </a:r>
            <a:r>
              <a:rPr lang="zh-CN" altLang="en-US" sz="2000" dirty="0" smtClean="0">
                <a:ea typeface="宋体" charset="-122"/>
              </a:rPr>
              <a:t>设计开发，并由</a:t>
            </a:r>
            <a:r>
              <a:rPr lang="en-US" altLang="zh-CN" sz="2000" dirty="0" smtClean="0">
                <a:ea typeface="宋体" charset="-122"/>
              </a:rPr>
              <a:t>T-Mobil</a:t>
            </a:r>
            <a:r>
              <a:rPr lang="zh-CN" altLang="en-US" sz="2000" dirty="0" smtClean="0">
                <a:ea typeface="宋体" charset="-122"/>
              </a:rPr>
              <a:t>（德国电信）提供配到服务</a:t>
            </a:r>
            <a:r>
              <a:rPr lang="en-US" altLang="zh-CN" sz="2000" dirty="0" smtClean="0">
                <a:ea typeface="宋体" charset="-122"/>
              </a:rPr>
              <a:t>.</a:t>
            </a:r>
            <a:r>
              <a:rPr lang="zh-CN" altLang="en-US" sz="2000" dirty="0" smtClean="0">
                <a:ea typeface="宋体" charset="-122"/>
              </a:rPr>
              <a:t>于</a:t>
            </a:r>
            <a:r>
              <a:rPr lang="en-US" altLang="zh-CN" sz="2000" dirty="0" smtClean="0">
                <a:ea typeface="宋体" charset="-122"/>
              </a:rPr>
              <a:t>2008</a:t>
            </a:r>
            <a:r>
              <a:rPr lang="zh-CN" altLang="en-US" sz="2000" dirty="0" smtClean="0">
                <a:ea typeface="宋体" charset="-122"/>
              </a:rPr>
              <a:t>年</a:t>
            </a:r>
            <a:r>
              <a:rPr lang="en-US" altLang="zh-CN" sz="2000" dirty="0" smtClean="0">
                <a:ea typeface="宋体" charset="-122"/>
              </a:rPr>
              <a:t>10</a:t>
            </a:r>
            <a:r>
              <a:rPr lang="zh-CN" altLang="en-US" sz="2000" dirty="0" smtClean="0">
                <a:ea typeface="宋体" charset="-122"/>
              </a:rPr>
              <a:t>月正式发布</a:t>
            </a:r>
            <a:r>
              <a:rPr lang="en-US" altLang="zh-CN" sz="2000" dirty="0" smtClean="0">
                <a:ea typeface="宋体" charset="-122"/>
              </a:rPr>
              <a:t>.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6250" t="11581" r="7500" b="36636"/>
          <a:stretch>
            <a:fillRect/>
          </a:stretch>
        </p:blipFill>
        <p:spPr bwMode="auto">
          <a:xfrm>
            <a:off x="4000496" y="1857364"/>
            <a:ext cx="492918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24001" r="24998"/>
          <a:stretch>
            <a:fillRect/>
          </a:stretch>
        </p:blipFill>
        <p:spPr bwMode="auto">
          <a:xfrm>
            <a:off x="785786" y="2000240"/>
            <a:ext cx="12144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 l="1907" r="58015"/>
          <a:stretch>
            <a:fillRect/>
          </a:stretch>
        </p:blipFill>
        <p:spPr bwMode="auto">
          <a:xfrm>
            <a:off x="2357422" y="3857628"/>
            <a:ext cx="12461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 l="15909" r="15909"/>
          <a:stretch>
            <a:fillRect/>
          </a:stretch>
        </p:blipFill>
        <p:spPr bwMode="auto">
          <a:xfrm>
            <a:off x="6286512" y="4143380"/>
            <a:ext cx="11017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706437"/>
          </a:xfrm>
        </p:spPr>
        <p:txBody>
          <a:bodyPr/>
          <a:lstStyle/>
          <a:p>
            <a:r>
              <a:rPr lang="en-US" altLang="zh-CN" dirty="0" smtClean="0"/>
              <a:t>1.1 Android</a:t>
            </a:r>
            <a:r>
              <a:rPr lang="zh-CN" altLang="en-US" dirty="0" smtClean="0"/>
              <a:t>平台介绍、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平台架构</a:t>
            </a:r>
            <a:r>
              <a:rPr lang="en-US" altLang="zh-CN" dirty="0" smtClean="0"/>
              <a:t>-7/9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15394</TotalTime>
  <Words>5420</Words>
  <Application>Microsoft Office PowerPoint</Application>
  <PresentationFormat>全屏显示(4:3)</PresentationFormat>
  <Paragraphs>511</Paragraphs>
  <Slides>48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3_默认设计模板</vt:lpstr>
      <vt:lpstr>幻灯片 1</vt:lpstr>
      <vt:lpstr>第1章认识Android</vt:lpstr>
      <vt:lpstr>1.1 Android平台介绍、Android平台架构-1/9</vt:lpstr>
      <vt:lpstr>1.1 Android平台介绍、Android平台架构-2/9</vt:lpstr>
      <vt:lpstr>1.1 Android平台介绍、Android平台架构-3/9</vt:lpstr>
      <vt:lpstr>1.1 Android平台介绍、Android平台架构-4/9</vt:lpstr>
      <vt:lpstr>1.1 Android平台介绍、Android平台架构-5/9</vt:lpstr>
      <vt:lpstr>1.1 Android平台介绍、Android平台架构-6/9</vt:lpstr>
      <vt:lpstr>1.1 Android平台介绍、Android平台架构-7/9</vt:lpstr>
      <vt:lpstr>1.1 Android平台介绍、Android平台架构-8/9</vt:lpstr>
      <vt:lpstr>1.1 Android平台介绍、Android平台架构-9/9</vt:lpstr>
      <vt:lpstr>第1章认识Android</vt:lpstr>
      <vt:lpstr>1.2.1系统环境</vt:lpstr>
      <vt:lpstr>1.2.2 Android的系统架构</vt:lpstr>
      <vt:lpstr>1.2.3 Android的系统架构</vt:lpstr>
      <vt:lpstr>1.2.4 Andoid Runtime</vt:lpstr>
      <vt:lpstr>1.2.5 Applications Framework</vt:lpstr>
      <vt:lpstr>1.2.6开发环境</vt:lpstr>
      <vt:lpstr>1.2.7 开发版本</vt:lpstr>
      <vt:lpstr>1.2.8获取Android资料的途径</vt:lpstr>
      <vt:lpstr>1.2.9安装Android开发环境-1/5</vt:lpstr>
      <vt:lpstr>1.2.9安装Android开发环境-2/5</vt:lpstr>
      <vt:lpstr>1.2.9安装Android开发环境-3/5</vt:lpstr>
      <vt:lpstr>1.2.9安装Android开发环境-4/5</vt:lpstr>
      <vt:lpstr>1.2.9安装Android开发环境-5/5</vt:lpstr>
      <vt:lpstr>第1章认识Android</vt:lpstr>
      <vt:lpstr>1.3.1 Android SDK-1/8</vt:lpstr>
      <vt:lpstr>1.3.1 Android SDK-2/8</vt:lpstr>
      <vt:lpstr>1.3.1 Android SDK-3/8</vt:lpstr>
      <vt:lpstr>1.3.1 Android SDK-4/8</vt:lpstr>
      <vt:lpstr>幻灯片 31</vt:lpstr>
      <vt:lpstr>1.3.1 Android SDK-6/8</vt:lpstr>
      <vt:lpstr>1.3.1 Android SDK-7/8</vt:lpstr>
      <vt:lpstr>幻灯片 34</vt:lpstr>
      <vt:lpstr>第1章认识Android</vt:lpstr>
      <vt:lpstr>1.4.1 第一个Android程序-1/2</vt:lpstr>
      <vt:lpstr>1.4.1 第一个Android程序-2/2</vt:lpstr>
      <vt:lpstr>1.4.2 Android程序结构-1/9</vt:lpstr>
      <vt:lpstr>1.4.2 Android程序结构-2/9</vt:lpstr>
      <vt:lpstr>1.4.2 Android程序结构-3/9</vt:lpstr>
      <vt:lpstr>1.4.2 Android程序结构-4/9</vt:lpstr>
      <vt:lpstr>幻灯片 42</vt:lpstr>
      <vt:lpstr>1.4.2 Android程序结构-6/9</vt:lpstr>
      <vt:lpstr>1.4.2 Android程序结构-7/9</vt:lpstr>
      <vt:lpstr>1.4.2 Android程序结构-8/9</vt:lpstr>
      <vt:lpstr>1.4.2 Android程序结构-9/9</vt:lpstr>
      <vt:lpstr>本章小结</vt:lpstr>
      <vt:lpstr>幻灯片 48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administrator</cp:lastModifiedBy>
  <cp:revision>3320</cp:revision>
  <dcterms:created xsi:type="dcterms:W3CDTF">2007-09-10T03:19:36Z</dcterms:created>
  <dcterms:modified xsi:type="dcterms:W3CDTF">2015-11-16T00:50:13Z</dcterms:modified>
</cp:coreProperties>
</file>