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41"/>
  </p:notesMasterIdLst>
  <p:handoutMasterIdLst>
    <p:handoutMasterId r:id="rId42"/>
  </p:handoutMasterIdLst>
  <p:sldIdLst>
    <p:sldId id="291" r:id="rId2"/>
    <p:sldId id="561" r:id="rId3"/>
    <p:sldId id="612" r:id="rId4"/>
    <p:sldId id="613" r:id="rId5"/>
    <p:sldId id="747" r:id="rId6"/>
    <p:sldId id="748" r:id="rId7"/>
    <p:sldId id="749" r:id="rId8"/>
    <p:sldId id="711" r:id="rId9"/>
    <p:sldId id="750" r:id="rId10"/>
    <p:sldId id="751" r:id="rId11"/>
    <p:sldId id="752" r:id="rId12"/>
    <p:sldId id="712" r:id="rId13"/>
    <p:sldId id="713" r:id="rId14"/>
    <p:sldId id="714" r:id="rId15"/>
    <p:sldId id="507" r:id="rId16"/>
    <p:sldId id="618" r:id="rId17"/>
    <p:sldId id="753" r:id="rId18"/>
    <p:sldId id="617" r:id="rId19"/>
    <p:sldId id="754" r:id="rId20"/>
    <p:sldId id="508" r:id="rId21"/>
    <p:sldId id="619" r:id="rId22"/>
    <p:sldId id="620" r:id="rId23"/>
    <p:sldId id="755" r:id="rId24"/>
    <p:sldId id="756" r:id="rId25"/>
    <p:sldId id="757" r:id="rId26"/>
    <p:sldId id="758" r:id="rId27"/>
    <p:sldId id="759" r:id="rId28"/>
    <p:sldId id="761" r:id="rId29"/>
    <p:sldId id="760" r:id="rId30"/>
    <p:sldId id="762" r:id="rId31"/>
    <p:sldId id="763" r:id="rId32"/>
    <p:sldId id="764" r:id="rId33"/>
    <p:sldId id="765" r:id="rId34"/>
    <p:sldId id="766" r:id="rId35"/>
    <p:sldId id="767" r:id="rId36"/>
    <p:sldId id="768" r:id="rId37"/>
    <p:sldId id="769" r:id="rId38"/>
    <p:sldId id="770" r:id="rId39"/>
    <p:sldId id="771" r:id="rId40"/>
  </p:sldIdLst>
  <p:sldSz cx="9144000" cy="6858000" type="screen4x3"/>
  <p:notesSz cx="7099300" cy="10234613"/>
  <p:defaultTextStyle>
    <a:defPPr>
      <a:defRPr lang="zh-CN"/>
    </a:defPPr>
    <a:lvl1pPr algn="ctr" rtl="0" fontAlgn="base">
      <a:lnSpc>
        <a:spcPct val="120000"/>
      </a:lnSpc>
      <a:spcBef>
        <a:spcPct val="0"/>
      </a:spcBef>
      <a:spcAft>
        <a:spcPct val="0"/>
      </a:spcAft>
      <a:buClr>
        <a:srgbClr val="777777"/>
      </a:buClr>
      <a:buSzPct val="8500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lnSpc>
        <a:spcPct val="120000"/>
      </a:lnSpc>
      <a:spcBef>
        <a:spcPct val="0"/>
      </a:spcBef>
      <a:spcAft>
        <a:spcPct val="0"/>
      </a:spcAft>
      <a:buClr>
        <a:srgbClr val="777777"/>
      </a:buClr>
      <a:buSzPct val="8500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lnSpc>
        <a:spcPct val="120000"/>
      </a:lnSpc>
      <a:spcBef>
        <a:spcPct val="0"/>
      </a:spcBef>
      <a:spcAft>
        <a:spcPct val="0"/>
      </a:spcAft>
      <a:buClr>
        <a:srgbClr val="777777"/>
      </a:buClr>
      <a:buSzPct val="8500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lnSpc>
        <a:spcPct val="120000"/>
      </a:lnSpc>
      <a:spcBef>
        <a:spcPct val="0"/>
      </a:spcBef>
      <a:spcAft>
        <a:spcPct val="0"/>
      </a:spcAft>
      <a:buClr>
        <a:srgbClr val="777777"/>
      </a:buClr>
      <a:buSzPct val="8500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lnSpc>
        <a:spcPct val="120000"/>
      </a:lnSpc>
      <a:spcBef>
        <a:spcPct val="0"/>
      </a:spcBef>
      <a:spcAft>
        <a:spcPct val="0"/>
      </a:spcAft>
      <a:buClr>
        <a:srgbClr val="777777"/>
      </a:buClr>
      <a:buSzPct val="8500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CC6600"/>
    <a:srgbClr val="FF6600"/>
    <a:srgbClr val="FF3399"/>
    <a:srgbClr val="CC0066"/>
    <a:srgbClr val="000099"/>
    <a:srgbClr val="005782"/>
    <a:srgbClr val="00679A"/>
    <a:srgbClr val="0078B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641" autoAdjust="0"/>
    <p:restoredTop sz="86471" autoAdjust="0"/>
  </p:normalViewPr>
  <p:slideViewPr>
    <p:cSldViewPr>
      <p:cViewPr>
        <p:scale>
          <a:sx n="75" d="100"/>
          <a:sy n="75" d="100"/>
        </p:scale>
        <p:origin x="-1374" y="-144"/>
      </p:cViewPr>
      <p:guideLst>
        <p:guide orient="horz" pos="3612"/>
        <p:guide orient="horz" pos="119"/>
        <p:guide orient="horz" pos="864"/>
        <p:guide orient="horz" pos="3657"/>
        <p:guide orient="horz" pos="2784"/>
        <p:guide orient="horz" pos="2928"/>
        <p:guide orient="horz" pos="2640"/>
        <p:guide pos="3408"/>
        <p:guide pos="385"/>
        <p:guide pos="5647"/>
        <p:guide pos="5136"/>
        <p:guide pos="3787"/>
        <p:guide pos="20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t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fld id="{2E8BA0FF-A84D-4EC7-A5E2-FA650CE33327}" type="datetime1">
              <a:rPr lang="en-US" altLang="zh-CN"/>
              <a:pPr/>
              <a:t>6/8/2012</a:t>
            </a:fld>
            <a:endParaRPr lang="en-US" altLang="zh-CN"/>
          </a:p>
        </p:txBody>
      </p:sp>
      <p:sp>
        <p:nvSpPr>
          <p:cNvPr id="256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b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56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buClrTx/>
              <a:buSzTx/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33DDBB0-FC5E-4502-961F-EE5A775DBD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t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fld id="{2B9E4078-F322-404D-A988-C1CE6D1E8B19}" type="datetime1">
              <a:rPr lang="en-US" altLang="zh-CN"/>
              <a:pPr/>
              <a:t>6/8/2012</a:t>
            </a:fld>
            <a:endParaRPr lang="en-US" altLang="zh-CN"/>
          </a:p>
        </p:txBody>
      </p:sp>
      <p:sp>
        <p:nvSpPr>
          <p:cNvPr id="1187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3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3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b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43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buClrTx/>
              <a:buSzTx/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94C413D-84F5-4504-B153-3A960C7265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512AC3DE-422B-417E-BFBA-5DA226D52653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129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9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C++,++</a:t>
            </a:r>
            <a:r>
              <a:rPr lang="zh-CN" altLang="en-US" smtClean="0"/>
              <a:t>的含义</a:t>
            </a:r>
            <a:r>
              <a:rPr lang="en-US" altLang="zh-CN" smtClean="0"/>
              <a:t>…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1BE6D74D-8FEA-4EFE-B506-E59C4CEEC347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115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55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15D685E7-52CF-46C3-9512-57CF5B458876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126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60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#include &lt;stdio.h&gt;</a:t>
            </a:r>
          </a:p>
          <a:p>
            <a:r>
              <a:rPr lang="en-US" altLang="zh-CN" smtClean="0"/>
              <a:t>int main()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    float f = 4.5F;</a:t>
            </a:r>
          </a:p>
          <a:p>
            <a:r>
              <a:rPr lang="en-US" altLang="zh-CN" smtClean="0"/>
              <a:t>    printf("%d\n",f);</a:t>
            </a:r>
          </a:p>
          <a:p>
            <a:r>
              <a:rPr lang="en-US" altLang="zh-CN" smtClean="0"/>
              <a:t>    printf("%d, %d.\n", f, sizeof(double));</a:t>
            </a:r>
          </a:p>
          <a:p>
            <a:r>
              <a:rPr lang="en-US" altLang="zh-CN" smtClean="0"/>
              <a:t>    return 0;</a:t>
            </a:r>
          </a:p>
          <a:p>
            <a:r>
              <a:rPr lang="en-US" altLang="zh-CN" smtClean="0"/>
              <a:t>}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AEB5801C-103F-4FAB-AA7F-D20B0B8BACC0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125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58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D1B4391D-EAF0-4D94-ABC2-2F8989F82F29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112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4AF9F258-51D9-4A1E-AB12-9D8C0D2ADEDD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113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33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4D5B08AC-AD86-48A3-ACFB-D68CBDF3F11D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126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62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endParaRPr lang="en-US" altLang="zh-CN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B11DEFDD-3AE7-46A1-8615-7112A6E9975C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1264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64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>
                <a:sym typeface="Wingdings" pitchFamily="2" charset="2"/>
              </a:rPr>
              <a:t>//</a:t>
            </a:r>
            <a:r>
              <a:rPr lang="zh-CN" altLang="en-US" smtClean="0">
                <a:sym typeface="Wingdings" pitchFamily="2" charset="2"/>
              </a:rPr>
              <a:t>其它格式控制待需要时可查阅相关的帮助文档</a:t>
            </a:r>
          </a:p>
          <a:p>
            <a:r>
              <a:rPr lang="en-US" altLang="en-US" sz="1000" b="1" smtClean="0"/>
              <a:t> //是的，setw仅在一次控制有效。</a:t>
            </a:r>
            <a:endParaRPr lang="en-US" altLang="zh-CN" sz="1000" b="1" smtClean="0"/>
          </a:p>
          <a:p>
            <a:r>
              <a:rPr lang="en-US" altLang="zh-CN" b="1" smtClean="0"/>
              <a:t>#include &lt;iomanip&gt;</a:t>
            </a:r>
          </a:p>
          <a:p>
            <a:r>
              <a:rPr lang="en-US" altLang="zh-CN" b="1" smtClean="0"/>
              <a:t>#include &lt;iostream&gt;</a:t>
            </a:r>
          </a:p>
          <a:p>
            <a:r>
              <a:rPr lang="en-US" altLang="zh-CN" b="1" smtClean="0"/>
              <a:t>using namespace std;</a:t>
            </a:r>
          </a:p>
          <a:p>
            <a:endParaRPr lang="en-US" altLang="zh-CN" b="1" smtClean="0"/>
          </a:p>
          <a:p>
            <a:r>
              <a:rPr lang="en-US" altLang="zh-CN" b="1" smtClean="0"/>
              <a:t>void main()</a:t>
            </a:r>
          </a:p>
          <a:p>
            <a:r>
              <a:rPr lang="en-US" altLang="zh-CN" b="1" smtClean="0"/>
              <a:t>{   </a:t>
            </a:r>
          </a:p>
          <a:p>
            <a:r>
              <a:rPr lang="en-US" altLang="zh-CN" b="1" smtClean="0"/>
              <a:t>    int hour = 6;</a:t>
            </a:r>
          </a:p>
          <a:p>
            <a:r>
              <a:rPr lang="en-US" altLang="zh-CN" b="1" smtClean="0"/>
              <a:t>    int min = 2;</a:t>
            </a:r>
          </a:p>
          <a:p>
            <a:r>
              <a:rPr lang="en-US" altLang="zh-CN" b="1" smtClean="0"/>
              <a:t>    cout&lt;&lt; setfill('0');</a:t>
            </a:r>
          </a:p>
          <a:p>
            <a:r>
              <a:rPr lang="en-US" altLang="zh-CN" b="1" smtClean="0"/>
              <a:t>    cout&lt;&lt;setw(2)&lt;&lt;hour&lt;&lt;":"&lt;&lt;setw(2)&lt;&lt;min&lt;&lt;endl;</a:t>
            </a:r>
          </a:p>
          <a:p>
            <a:r>
              <a:rPr lang="en-US" altLang="zh-CN" b="1" smtClean="0"/>
              <a:t>    cout&lt;&lt;setfill(' ');	//</a:t>
            </a:r>
            <a:r>
              <a:rPr lang="zh-CN" altLang="en-US" b="1" smtClean="0"/>
              <a:t>恢复成默认状态</a:t>
            </a:r>
          </a:p>
          <a:p>
            <a:r>
              <a:rPr lang="zh-CN" altLang="en-US" b="1" smtClean="0"/>
              <a:t>    </a:t>
            </a:r>
            <a:r>
              <a:rPr lang="en-US" altLang="zh-CN" b="1" smtClean="0"/>
              <a:t>int i = 10;</a:t>
            </a:r>
          </a:p>
          <a:p>
            <a:r>
              <a:rPr lang="en-US" altLang="zh-CN" b="1" smtClean="0"/>
              <a:t>    cout&lt;&lt;setw(12)&lt;&lt;i&lt;&lt;endl;	//?</a:t>
            </a:r>
            <a:r>
              <a:rPr lang="zh-CN" altLang="en-US" b="1" smtClean="0"/>
              <a:t>这下舒服多了</a:t>
            </a:r>
          </a:p>
          <a:p>
            <a:r>
              <a:rPr lang="en-US" altLang="zh-CN" b="1" smtClean="0"/>
              <a:t>}</a:t>
            </a:r>
            <a:endParaRPr lang="zh-CN" altLang="en-US" b="1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D1B4391D-EAF0-4D94-ABC2-2F8989F82F29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112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7E40EE-80FD-4F7F-87BC-7B403AF7E7CC}" type="slidenum">
              <a:rPr lang="en-US" altLang="zh-CN" smtClean="0">
                <a:latin typeface="Arial" pitchFamily="34" charset="0"/>
              </a:rPr>
              <a:pPr/>
              <a:t>39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0243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8" tIns="49520" rIns="99038" bIns="49520" anchor="b"/>
          <a:lstStyle/>
          <a:p>
            <a:pPr algn="r" defTabSz="990600">
              <a:spcBef>
                <a:spcPct val="0"/>
              </a:spcBef>
              <a:buFontTx/>
              <a:buNone/>
            </a:pPr>
            <a:fld id="{6D61D264-C958-4A4E-A2D9-6D69A58D1354}" type="slidenum">
              <a:rPr lang="zh-CN" altLang="en-US" sz="1300" b="0">
                <a:latin typeface="Arial" pitchFamily="34" charset="0"/>
                <a:ea typeface="宋体" pitchFamily="2" charset="-122"/>
              </a:rPr>
              <a:pPr algn="r" defTabSz="990600"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3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9038" tIns="49520" rIns="99038" bIns="49520"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D1B4391D-EAF0-4D94-ABC2-2F8989F82F29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112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29A4039C-2B32-4115-ACC8-E77C4484065D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124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54772BCD-A610-47EE-9086-6D33B48AE8C9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25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50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D1B4391D-EAF0-4D94-ABC2-2F8989F82F29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112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1F1C1F29-B1F2-4B34-87A2-989986680653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140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1F1C1F29-B1F2-4B34-87A2-989986680653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140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1F1C1F29-B1F2-4B34-87A2-989986680653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40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2ABAEA84-DF0E-4E19-882C-6806E65FBA75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41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1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1998</a:t>
            </a:r>
            <a:r>
              <a:rPr lang="zh-CN" altLang="en-US" smtClean="0"/>
              <a:t>年标准库制定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67488" y="274638"/>
            <a:ext cx="2036762" cy="57467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957888" cy="57467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450" cy="706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450" cy="706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2364" name="Picture 22" descr="2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6083300"/>
            <a:ext cx="915035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236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28345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236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pic>
        <p:nvPicPr>
          <p:cNvPr id="612367" name="Picture 15" descr="LOGO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908925" y="0"/>
            <a:ext cx="1235075" cy="1295400"/>
          </a:xfrm>
          <a:prstGeom prst="rect">
            <a:avLst/>
          </a:prstGeom>
          <a:noFill/>
        </p:spPr>
      </p:pic>
      <p:sp>
        <p:nvSpPr>
          <p:cNvPr id="612368" name="Text Box 16"/>
          <p:cNvSpPr txBox="1">
            <a:spLocks noChangeArrowheads="1"/>
          </p:cNvSpPr>
          <p:nvPr userDrawn="1"/>
        </p:nvSpPr>
        <p:spPr bwMode="gray">
          <a:xfrm>
            <a:off x="8567738" y="6254750"/>
            <a:ext cx="57626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buClrTx/>
              <a:buSzTx/>
            </a:pPr>
            <a:fld id="{95A60D5F-900E-496F-8D23-839C99ADC8F6}" type="slidenum">
              <a:rPr lang="zh-CN" altLang="en-US" sz="1400" b="0">
                <a:solidFill>
                  <a:srgbClr val="000000"/>
                </a:solidFill>
              </a:rPr>
              <a:pPr algn="l" eaLnBrk="0" hangingPunct="0">
                <a:lnSpc>
                  <a:spcPct val="100000"/>
                </a:lnSpc>
                <a:buClrTx/>
                <a:buSzTx/>
              </a:pPr>
              <a:t>‹#›</a:t>
            </a:fld>
            <a:endParaRPr lang="en-US" altLang="zh-CN" sz="1400" b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9pPr>
    </p:titleStyle>
    <p:bodyStyle>
      <a:lvl1pPr marL="342900" indent="-3429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474" name="Picture 11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7475" name="Text Box 3"/>
          <p:cNvSpPr txBox="1">
            <a:spLocks noChangeArrowheads="1"/>
          </p:cNvSpPr>
          <p:nvPr/>
        </p:nvSpPr>
        <p:spPr bwMode="auto">
          <a:xfrm>
            <a:off x="539750" y="1125538"/>
            <a:ext cx="63357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algn="l">
              <a:lnSpc>
                <a:spcPct val="100000"/>
              </a:lnSpc>
              <a:buClrTx/>
              <a:buSzTx/>
            </a:pPr>
            <a:r>
              <a:rPr lang="en-US" altLang="zh-CN" sz="3600" dirty="0" smtClean="0">
                <a:solidFill>
                  <a:schemeClr val="tx2"/>
                </a:solidFill>
                <a:ea typeface="黑体" pitchFamily="2" charset="-122"/>
              </a:rPr>
              <a:t>Android</a:t>
            </a:r>
            <a:r>
              <a:rPr lang="zh-CN" altLang="en-US" sz="3600" dirty="0" smtClean="0">
                <a:solidFill>
                  <a:schemeClr val="tx2"/>
                </a:solidFill>
                <a:ea typeface="黑体" pitchFamily="2" charset="-122"/>
              </a:rPr>
              <a:t>移动应用基础</a:t>
            </a:r>
            <a:endParaRPr lang="zh-CN" altLang="en-US" sz="3600" dirty="0">
              <a:solidFill>
                <a:schemeClr val="tx2"/>
              </a:solidFill>
              <a:ea typeface="黑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en-US" altLang="zh-CN" dirty="0" smtClean="0">
                <a:ea typeface="宋体" pitchFamily="2" charset="-122"/>
              </a:rPr>
              <a:t>Activity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生命周期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-3/11</a:t>
            </a:r>
            <a:endParaRPr lang="zh-CN" altLang="en-US" dirty="0"/>
          </a:p>
        </p:txBody>
      </p:sp>
      <p:sp>
        <p:nvSpPr>
          <p:cNvPr id="140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Activity</a:t>
            </a:r>
            <a:r>
              <a:rPr lang="zh-CN" altLang="en-US" dirty="0" smtClean="0">
                <a:ea typeface="宋体" pitchFamily="2" charset="-122"/>
              </a:rPr>
              <a:t>栈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zh-CN" altLang="en-US" sz="2000" dirty="0" smtClean="0">
                <a:ea typeface="宋体" pitchFamily="2" charset="-122"/>
              </a:rPr>
              <a:t>遵循“后进先出”的规则</a:t>
            </a:r>
          </a:p>
        </p:txBody>
      </p:sp>
      <p:graphicFrame>
        <p:nvGraphicFramePr>
          <p:cNvPr id="2050" name="Object 1"/>
          <p:cNvGraphicFramePr>
            <a:graphicFrameLocks noChangeAspect="1"/>
          </p:cNvGraphicFramePr>
          <p:nvPr/>
        </p:nvGraphicFramePr>
        <p:xfrm>
          <a:off x="1219200" y="2057400"/>
          <a:ext cx="6942138" cy="4343400"/>
        </p:xfrm>
        <a:graphic>
          <a:graphicData uri="http://schemas.openxmlformats.org/presentationml/2006/ole">
            <p:oleObj spid="_x0000_s2050" name="Visio" r:id="rId4" imgW="5572760" imgH="3490383" progId="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 lIns="91440" tIns="45720" rIns="91440" bIns="45720"/>
          <a:lstStyle/>
          <a:p>
            <a:r>
              <a:rPr lang="zh-CN" altLang="en-US">
                <a:ea typeface="宋体" pitchFamily="2" charset="-122"/>
              </a:rPr>
              <a:t>事件的回调函数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2.2 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Activity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生命周期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-4/11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gray">
          <a:xfrm>
            <a:off x="457200" y="1857364"/>
            <a:ext cx="8147050" cy="3214710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81000" marR="0" lvl="0" indent="-381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>
                <a:tab pos="228600" algn="ctr"/>
                <a:tab pos="5273675" algn="r"/>
              </a:tabLst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public class 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MyActivity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extends Activity {</a:t>
            </a:r>
            <a:endParaRPr kumimoji="0" lang="zh-CN" altLang="zh-CN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381000" marR="0" lvl="0" indent="-381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>
                <a:tab pos="228600" algn="ctr"/>
                <a:tab pos="5273675" algn="r"/>
              </a:tabLst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protected void 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onCreate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(Bundle 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savedInstanceState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</a:t>
            </a:r>
            <a:endParaRPr kumimoji="0" lang="zh-CN" altLang="zh-CN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381000" marR="0" lvl="0" indent="-381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>
                <a:tab pos="228600" algn="ctr"/>
                <a:tab pos="5273675" algn="r"/>
              </a:tabLst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protected void 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onStart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();</a:t>
            </a:r>
            <a:endParaRPr kumimoji="0" lang="zh-CN" altLang="zh-CN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381000" marR="0" lvl="0" indent="-381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>
                <a:tab pos="228600" algn="ctr"/>
                <a:tab pos="5273675" algn="r"/>
              </a:tabLst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protected void 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onRestart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();</a:t>
            </a:r>
            <a:endParaRPr kumimoji="0" lang="zh-CN" altLang="zh-CN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381000" marR="0" lvl="0" indent="-381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>
                <a:tab pos="228600" algn="ctr"/>
                <a:tab pos="5273675" algn="r"/>
              </a:tabLst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protected void 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onResume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();</a:t>
            </a:r>
            <a:endParaRPr kumimoji="0" lang="zh-CN" altLang="zh-CN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381000" marR="0" lvl="0" indent="-381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>
                <a:tab pos="228600" algn="ctr"/>
                <a:tab pos="5273675" algn="r"/>
              </a:tabLst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protected void 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onPause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();</a:t>
            </a:r>
            <a:endParaRPr kumimoji="0" lang="zh-CN" altLang="zh-CN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381000" marR="0" lvl="0" indent="-381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>
                <a:tab pos="228600" algn="ctr"/>
                <a:tab pos="5273675" algn="r"/>
              </a:tabLst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protected void 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onStop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();</a:t>
            </a:r>
            <a:endParaRPr kumimoji="0" lang="zh-CN" altLang="zh-CN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381000" marR="0" lvl="0" indent="-381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>
                <a:tab pos="228600" algn="ctr"/>
                <a:tab pos="5273675" algn="r"/>
              </a:tabLst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protected void 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onDestroy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();</a:t>
            </a:r>
            <a:endParaRPr kumimoji="0" lang="zh-CN" altLang="zh-CN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381000" marR="0" lvl="0" indent="-381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>
                <a:tab pos="228600" algn="ctr"/>
                <a:tab pos="5273675" algn="r"/>
              </a:tabLst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}</a:t>
            </a:r>
          </a:p>
          <a:p>
            <a:pPr marL="381000" marR="0" lvl="0" indent="-381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>
                <a:tab pos="228600" algn="ctr"/>
                <a:tab pos="5273675" algn="r"/>
              </a:tabLst>
              <a:defRPr/>
            </a:pP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381000" marR="0" lvl="0" indent="-381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>
                <a:tab pos="228600" algn="ctr"/>
                <a:tab pos="5273675" algn="r"/>
              </a:tabLst>
              <a:defRPr/>
            </a:pPr>
            <a:r>
              <a:rPr kumimoji="0" lang="zh-CN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android:theme="@android:style/Theme.Dialog"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0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2.2 </a:t>
            </a:r>
            <a:r>
              <a:rPr lang="en-US" altLang="zh-CN" dirty="0" smtClean="0">
                <a:ea typeface="宋体" pitchFamily="2" charset="-122"/>
              </a:rPr>
              <a:t>Activity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生命周期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-5/11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/>
          </a:p>
        </p:txBody>
      </p:sp>
      <p:pic>
        <p:nvPicPr>
          <p:cNvPr id="7" name="图片 4" descr="activity_lifecycl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714356"/>
            <a:ext cx="6400818" cy="60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0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en-US" altLang="zh-CN" dirty="0" smtClean="0">
                <a:ea typeface="宋体" pitchFamily="2" charset="-122"/>
              </a:rPr>
              <a:t>Activity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生命周期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-6/11</a:t>
            </a:r>
            <a:endParaRPr lang="en-US" altLang="zh-CN" dirty="0"/>
          </a:p>
        </p:txBody>
      </p:sp>
      <p:graphicFrame>
        <p:nvGraphicFramePr>
          <p:cNvPr id="3074" name="Object 1"/>
          <p:cNvGraphicFramePr>
            <a:graphicFrameLocks noChangeAspect="1"/>
          </p:cNvGraphicFramePr>
          <p:nvPr/>
        </p:nvGraphicFramePr>
        <p:xfrm>
          <a:off x="0" y="1371600"/>
          <a:ext cx="9144000" cy="4495800"/>
        </p:xfrm>
        <a:graphic>
          <a:graphicData uri="http://schemas.openxmlformats.org/presentationml/2006/ole">
            <p:oleObj spid="_x0000_s3074" name="Visio" r:id="rId3" imgW="7647517" imgH="2944707" progId="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en-US" altLang="zh-CN" dirty="0" smtClean="0">
                <a:ea typeface="宋体" pitchFamily="2" charset="-122"/>
              </a:rPr>
              <a:t>Activity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生命周期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-7/11</a:t>
            </a:r>
            <a:endParaRPr lang="zh-CN" altLang="en-US" dirty="0"/>
          </a:p>
        </p:txBody>
      </p:sp>
      <p:sp>
        <p:nvSpPr>
          <p:cNvPr id="141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28670"/>
            <a:ext cx="8147050" cy="4968875"/>
          </a:xfrm>
        </p:spPr>
        <p:txBody>
          <a:bodyPr/>
          <a:lstStyle/>
          <a:p>
            <a:r>
              <a:rPr lang="zh-CN" altLang="en-US" sz="2000" dirty="0" smtClean="0">
                <a:ea typeface="宋体" pitchFamily="2" charset="-122"/>
              </a:rPr>
              <a:t>全生命周期</a:t>
            </a:r>
            <a:endParaRPr lang="en-US" altLang="zh-CN" sz="2000" dirty="0" smtClean="0">
              <a:ea typeface="宋体" pitchFamily="2" charset="-122"/>
            </a:endParaRPr>
          </a:p>
          <a:p>
            <a:pPr lvl="1"/>
            <a:r>
              <a:rPr lang="zh-CN" altLang="en-US" sz="2000" dirty="0" smtClean="0">
                <a:ea typeface="宋体" pitchFamily="2" charset="-122"/>
              </a:rPr>
              <a:t>全生命周期是从</a:t>
            </a:r>
            <a:r>
              <a:rPr lang="en-US" altLang="zh-CN" sz="2000" dirty="0" smtClean="0">
                <a:ea typeface="宋体" pitchFamily="2" charset="-122"/>
              </a:rPr>
              <a:t>Activity</a:t>
            </a:r>
            <a:r>
              <a:rPr lang="zh-CN" altLang="en-US" sz="2000" dirty="0" smtClean="0">
                <a:ea typeface="宋体" pitchFamily="2" charset="-122"/>
              </a:rPr>
              <a:t>建立到销毁的全部过程，始于</a:t>
            </a:r>
            <a:r>
              <a:rPr lang="en-US" altLang="zh-CN" sz="2000" dirty="0" err="1" smtClean="0">
                <a:ea typeface="宋体" pitchFamily="2" charset="-122"/>
              </a:rPr>
              <a:t>onCreate</a:t>
            </a:r>
            <a:r>
              <a:rPr lang="en-US" altLang="zh-CN" sz="2000" dirty="0" smtClean="0">
                <a:ea typeface="宋体" pitchFamily="2" charset="-122"/>
              </a:rPr>
              <a:t>()</a:t>
            </a:r>
            <a:r>
              <a:rPr lang="zh-CN" altLang="en-US" sz="2000" dirty="0" smtClean="0">
                <a:ea typeface="宋体" pitchFamily="2" charset="-122"/>
              </a:rPr>
              <a:t>，结束于</a:t>
            </a:r>
            <a:r>
              <a:rPr lang="en-US" altLang="zh-CN" sz="2000" dirty="0" err="1" smtClean="0">
                <a:ea typeface="宋体" pitchFamily="2" charset="-122"/>
              </a:rPr>
              <a:t>onDestroy</a:t>
            </a:r>
            <a:r>
              <a:rPr lang="en-US" altLang="zh-CN" sz="2000" dirty="0" smtClean="0">
                <a:ea typeface="宋体" pitchFamily="2" charset="-122"/>
              </a:rPr>
              <a:t>()</a:t>
            </a:r>
          </a:p>
          <a:p>
            <a:pPr lvl="2"/>
            <a:r>
              <a:rPr lang="zh-CN" altLang="en-US" sz="2000" dirty="0" smtClean="0"/>
              <a:t>使用者通常在</a:t>
            </a:r>
            <a:r>
              <a:rPr lang="en-US" altLang="zh-CN" sz="2000" dirty="0" err="1" smtClean="0"/>
              <a:t>onCreate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中初始化</a:t>
            </a:r>
            <a:r>
              <a:rPr lang="en-US" altLang="zh-CN" sz="2000" dirty="0" smtClean="0"/>
              <a:t>Activity</a:t>
            </a:r>
            <a:r>
              <a:rPr lang="zh-CN" altLang="en-US" sz="2000" dirty="0" smtClean="0"/>
              <a:t>所能使用的全局资源和状态，并在</a:t>
            </a:r>
            <a:r>
              <a:rPr lang="en-US" altLang="zh-CN" sz="2000" dirty="0" err="1" smtClean="0"/>
              <a:t>onDestroy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中释放这些资源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在一些极端的情况下，</a:t>
            </a:r>
            <a:r>
              <a:rPr lang="en-US" altLang="zh-CN" sz="2000" dirty="0" smtClean="0"/>
              <a:t>Android</a:t>
            </a:r>
            <a:r>
              <a:rPr lang="zh-CN" altLang="en-US" sz="2000" dirty="0" smtClean="0"/>
              <a:t>系统会不调用</a:t>
            </a:r>
            <a:r>
              <a:rPr lang="en-US" altLang="zh-CN" sz="2000" dirty="0" err="1" smtClean="0"/>
              <a:t>onDestroy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函数，而直接终止进</a:t>
            </a:r>
          </a:p>
          <a:p>
            <a:pPr lvl="1"/>
            <a:r>
              <a:rPr lang="zh-CN" altLang="en-US" sz="2000" dirty="0" smtClean="0">
                <a:ea typeface="宋体" pitchFamily="2" charset="-122"/>
              </a:rPr>
              <a:t>函数的调用顺序：</a:t>
            </a:r>
            <a:r>
              <a:rPr lang="en-US" altLang="zh-CN" sz="2000" dirty="0" err="1" smtClean="0">
                <a:ea typeface="宋体" pitchFamily="2" charset="-122"/>
              </a:rPr>
              <a:t>onCreate</a:t>
            </a:r>
            <a:r>
              <a:rPr lang="en-US" altLang="zh-CN" sz="2000" dirty="0" smtClean="0">
                <a:ea typeface="宋体" pitchFamily="2" charset="-122"/>
              </a:rPr>
              <a:t>() </a:t>
            </a:r>
            <a:r>
              <a:rPr lang="zh-CN" altLang="zh-CN" sz="2000" dirty="0" smtClean="0">
                <a:ea typeface="宋体" pitchFamily="2" charset="-122"/>
              </a:rPr>
              <a:t>→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onStart</a:t>
            </a:r>
            <a:r>
              <a:rPr lang="en-US" altLang="zh-CN" sz="2000" dirty="0" smtClean="0">
                <a:ea typeface="宋体" pitchFamily="2" charset="-122"/>
              </a:rPr>
              <a:t>()</a:t>
            </a:r>
            <a:r>
              <a:rPr lang="zh-CN" altLang="zh-CN" sz="2000" dirty="0" smtClean="0">
                <a:ea typeface="宋体" pitchFamily="2" charset="-122"/>
              </a:rPr>
              <a:t>→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onResume</a:t>
            </a:r>
            <a:r>
              <a:rPr lang="en-US" altLang="zh-CN" sz="2000" dirty="0" smtClean="0">
                <a:ea typeface="宋体" pitchFamily="2" charset="-122"/>
              </a:rPr>
              <a:t>() </a:t>
            </a:r>
            <a:r>
              <a:rPr lang="zh-CN" altLang="zh-CN" sz="2000" dirty="0" smtClean="0">
                <a:ea typeface="宋体" pitchFamily="2" charset="-122"/>
              </a:rPr>
              <a:t>→ </a:t>
            </a:r>
            <a:r>
              <a:rPr lang="en-US" altLang="zh-CN" sz="2000" dirty="0" err="1" smtClean="0">
                <a:ea typeface="宋体" pitchFamily="2" charset="-122"/>
              </a:rPr>
              <a:t>onPause</a:t>
            </a:r>
            <a:r>
              <a:rPr lang="en-US" altLang="zh-CN" sz="2000" dirty="0" smtClean="0">
                <a:ea typeface="宋体" pitchFamily="2" charset="-122"/>
              </a:rPr>
              <a:t>()</a:t>
            </a:r>
            <a:r>
              <a:rPr lang="zh-CN" altLang="zh-CN" sz="2000" dirty="0" smtClean="0">
                <a:ea typeface="宋体" pitchFamily="2" charset="-122"/>
              </a:rPr>
              <a:t>→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onStop</a:t>
            </a:r>
            <a:r>
              <a:rPr lang="en-US" altLang="zh-CN" sz="2000" dirty="0" smtClean="0">
                <a:ea typeface="宋体" pitchFamily="2" charset="-122"/>
              </a:rPr>
              <a:t>()</a:t>
            </a:r>
            <a:r>
              <a:rPr lang="zh-CN" altLang="zh-CN" sz="2000" dirty="0" smtClean="0">
                <a:ea typeface="宋体" pitchFamily="2" charset="-122"/>
              </a:rPr>
              <a:t>→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onDestroy</a:t>
            </a:r>
            <a:r>
              <a:rPr lang="en-US" altLang="zh-CN" sz="2000" dirty="0" smtClean="0">
                <a:ea typeface="宋体" pitchFamily="2" charset="-122"/>
              </a:rPr>
              <a:t>()</a:t>
            </a:r>
            <a:endParaRPr lang="zh-CN" altLang="zh-CN" sz="2000" dirty="0" smtClean="0">
              <a:ea typeface="宋体" pitchFamily="2" charset="-122"/>
            </a:endParaRPr>
          </a:p>
          <a:p>
            <a:pPr lvl="2"/>
            <a:r>
              <a:rPr lang="zh-CN" altLang="en-US" sz="2000" dirty="0" smtClean="0"/>
              <a:t>调用</a:t>
            </a:r>
            <a:r>
              <a:rPr lang="en-US" altLang="zh-CN" sz="2000" dirty="0" err="1" smtClean="0"/>
              <a:t>onCreate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函数分配资源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调用</a:t>
            </a:r>
            <a:r>
              <a:rPr lang="en-US" altLang="zh-CN" sz="2000" dirty="0" err="1" smtClean="0"/>
              <a:t>onStart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将</a:t>
            </a:r>
            <a:r>
              <a:rPr lang="en-US" altLang="zh-CN" sz="2000" dirty="0" smtClean="0"/>
              <a:t>Activity</a:t>
            </a:r>
            <a:r>
              <a:rPr lang="zh-CN" altLang="en-US" sz="2000" dirty="0" smtClean="0"/>
              <a:t>显示在屏幕上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调用</a:t>
            </a:r>
            <a:r>
              <a:rPr lang="en-US" altLang="zh-CN" sz="2000" dirty="0" err="1" smtClean="0"/>
              <a:t>onResume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获取屏幕焦点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调用</a:t>
            </a:r>
            <a:r>
              <a:rPr lang="en-US" altLang="zh-CN" sz="2000" dirty="0" err="1" smtClean="0"/>
              <a:t>onPause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onStop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onDestroy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，释放资源并销毁进程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3950"/>
            <a:ext cx="8147050" cy="4249738"/>
          </a:xfrm>
        </p:spPr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可视生命周期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zh-CN" altLang="en-US" sz="2000" dirty="0" smtClean="0">
                <a:ea typeface="宋体" pitchFamily="2" charset="-122"/>
              </a:rPr>
              <a:t>可视生命周期是</a:t>
            </a:r>
            <a:r>
              <a:rPr lang="en-US" altLang="zh-CN" sz="2000" dirty="0" smtClean="0">
                <a:ea typeface="宋体" pitchFamily="2" charset="-122"/>
              </a:rPr>
              <a:t>Activity</a:t>
            </a:r>
            <a:r>
              <a:rPr lang="zh-CN" altLang="en-US" sz="2000" dirty="0" smtClean="0">
                <a:ea typeface="宋体" pitchFamily="2" charset="-122"/>
              </a:rPr>
              <a:t>在界面上从可见到不可见的过程，开始于</a:t>
            </a:r>
            <a:r>
              <a:rPr lang="en-US" altLang="zh-CN" sz="2000" dirty="0" err="1" smtClean="0">
                <a:ea typeface="宋体" pitchFamily="2" charset="-122"/>
              </a:rPr>
              <a:t>onStart</a:t>
            </a:r>
            <a:r>
              <a:rPr lang="en-US" altLang="zh-CN" sz="2000" dirty="0" smtClean="0">
                <a:ea typeface="宋体" pitchFamily="2" charset="-122"/>
              </a:rPr>
              <a:t>()</a:t>
            </a:r>
            <a:r>
              <a:rPr lang="zh-CN" altLang="en-US" sz="2000" dirty="0" smtClean="0">
                <a:ea typeface="宋体" pitchFamily="2" charset="-122"/>
              </a:rPr>
              <a:t>，结束于</a:t>
            </a:r>
            <a:r>
              <a:rPr lang="en-US" altLang="zh-CN" sz="2000" dirty="0" err="1" smtClean="0">
                <a:ea typeface="宋体" pitchFamily="2" charset="-122"/>
              </a:rPr>
              <a:t>onStop</a:t>
            </a:r>
            <a:r>
              <a:rPr lang="en-US" altLang="zh-CN" sz="2000" dirty="0" smtClean="0">
                <a:ea typeface="宋体" pitchFamily="2" charset="-122"/>
              </a:rPr>
              <a:t>()</a:t>
            </a:r>
          </a:p>
          <a:p>
            <a:pPr lvl="1"/>
            <a:r>
              <a:rPr lang="zh-CN" altLang="en-US" sz="2000" dirty="0" smtClean="0">
                <a:ea typeface="宋体" pitchFamily="2" charset="-122"/>
              </a:rPr>
              <a:t>函数的调用顺序：</a:t>
            </a:r>
            <a:r>
              <a:rPr lang="en-US" sz="2000" dirty="0" smtClean="0"/>
              <a:t> </a:t>
            </a:r>
            <a:r>
              <a:rPr lang="en-US" altLang="zh-CN" sz="2000" dirty="0" err="1" smtClean="0">
                <a:ea typeface="宋体" pitchFamily="2" charset="-122"/>
              </a:rPr>
              <a:t>onSaveInstanceState</a:t>
            </a:r>
            <a:r>
              <a:rPr lang="en-US" altLang="zh-CN" sz="2000" dirty="0" smtClean="0">
                <a:ea typeface="宋体" pitchFamily="2" charset="-122"/>
              </a:rPr>
              <a:t> ()</a:t>
            </a:r>
            <a:r>
              <a:rPr lang="zh-CN" altLang="zh-CN" sz="2000" dirty="0" smtClean="0">
                <a:ea typeface="宋体" pitchFamily="2" charset="-122"/>
              </a:rPr>
              <a:t>→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onPause</a:t>
            </a:r>
            <a:r>
              <a:rPr lang="en-US" altLang="zh-CN" sz="2000" dirty="0" smtClean="0">
                <a:ea typeface="宋体" pitchFamily="2" charset="-122"/>
              </a:rPr>
              <a:t>()</a:t>
            </a:r>
            <a:r>
              <a:rPr lang="zh-CN" altLang="zh-CN" sz="2000" dirty="0" smtClean="0">
                <a:ea typeface="宋体" pitchFamily="2" charset="-122"/>
              </a:rPr>
              <a:t>→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onStop</a:t>
            </a:r>
            <a:r>
              <a:rPr lang="en-US" altLang="zh-CN" sz="2000" dirty="0" smtClean="0">
                <a:ea typeface="宋体" pitchFamily="2" charset="-122"/>
              </a:rPr>
              <a:t>() </a:t>
            </a:r>
            <a:r>
              <a:rPr lang="zh-CN" altLang="zh-CN" sz="2000" dirty="0" smtClean="0">
                <a:ea typeface="宋体" pitchFamily="2" charset="-122"/>
              </a:rPr>
              <a:t>→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onRestart</a:t>
            </a:r>
            <a:r>
              <a:rPr lang="en-US" altLang="zh-CN" sz="2000" dirty="0" smtClean="0">
                <a:ea typeface="宋体" pitchFamily="2" charset="-122"/>
              </a:rPr>
              <a:t>()</a:t>
            </a:r>
            <a:r>
              <a:rPr lang="zh-CN" altLang="zh-CN" sz="2000" dirty="0" smtClean="0">
                <a:ea typeface="宋体" pitchFamily="2" charset="-122"/>
              </a:rPr>
              <a:t>→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onStart</a:t>
            </a:r>
            <a:r>
              <a:rPr lang="en-US" altLang="zh-CN" sz="2000" dirty="0" smtClean="0">
                <a:ea typeface="宋体" pitchFamily="2" charset="-122"/>
              </a:rPr>
              <a:t>()</a:t>
            </a:r>
            <a:r>
              <a:rPr lang="zh-CN" altLang="zh-CN" sz="2000" dirty="0" smtClean="0">
                <a:ea typeface="宋体" pitchFamily="2" charset="-122"/>
              </a:rPr>
              <a:t>→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onResume</a:t>
            </a:r>
            <a:r>
              <a:rPr lang="en-US" altLang="zh-CN" sz="2000" dirty="0" smtClean="0">
                <a:ea typeface="宋体" pitchFamily="2" charset="-122"/>
              </a:rPr>
              <a:t>()</a:t>
            </a:r>
          </a:p>
          <a:p>
            <a:pPr lvl="2"/>
            <a:r>
              <a:rPr lang="zh-CN" altLang="en-US" dirty="0" smtClean="0"/>
              <a:t>调用</a:t>
            </a:r>
            <a:r>
              <a:rPr lang="en-US" altLang="zh-CN" dirty="0" err="1" smtClean="0"/>
              <a:t>onSaveInstanceState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函数保存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调用</a:t>
            </a:r>
            <a:r>
              <a:rPr lang="en-US" altLang="zh-CN" dirty="0" err="1" smtClean="0"/>
              <a:t>onPause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onStop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，停止对不可见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的更新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调用</a:t>
            </a:r>
            <a:r>
              <a:rPr lang="en-US" altLang="zh-CN" dirty="0" err="1" smtClean="0"/>
              <a:t>onRestart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恢复需要界面上需要更新的信息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调用</a:t>
            </a:r>
            <a:r>
              <a:rPr lang="en-US" altLang="zh-CN" dirty="0" err="1" smtClean="0"/>
              <a:t>onStart</a:t>
            </a:r>
            <a:r>
              <a:rPr lang="en-US" altLang="zh-CN" dirty="0" smtClean="0"/>
              <a:t>()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onResume</a:t>
            </a:r>
            <a:r>
              <a:rPr lang="en-US" altLang="zh-CN" dirty="0" smtClean="0"/>
              <a:t>()</a:t>
            </a:r>
            <a:r>
              <a:rPr lang="zh-CN" altLang="en-US" dirty="0" smtClean="0"/>
              <a:t>重新显示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，并接受用户交互</a:t>
            </a:r>
            <a:endParaRPr lang="en-US" dirty="0" smtClean="0"/>
          </a:p>
          <a:p>
            <a:endParaRPr lang="zh-CN" altLang="en-US" dirty="0"/>
          </a:p>
        </p:txBody>
      </p:sp>
      <p:sp>
        <p:nvSpPr>
          <p:cNvPr id="1070085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7283450" cy="706438"/>
          </a:xfrm>
          <a:noFill/>
        </p:spPr>
        <p:txBody>
          <a:bodyPr/>
          <a:lstStyle/>
          <a:p>
            <a:r>
              <a:rPr lang="en-US" altLang="zh-CN" dirty="0" smtClean="0"/>
              <a:t>2.2 </a:t>
            </a:r>
            <a:r>
              <a:rPr lang="en-US" altLang="zh-CN" dirty="0" smtClean="0">
                <a:ea typeface="宋体" pitchFamily="2" charset="-122"/>
              </a:rPr>
              <a:t>Activity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生命周期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-8/11</a:t>
            </a:r>
            <a:endParaRPr lang="en-US" altLang="zh-CN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活动生命周期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zh-CN" altLang="en-US" sz="2000" dirty="0" smtClean="0">
                <a:ea typeface="宋体" pitchFamily="2" charset="-122"/>
              </a:rPr>
              <a:t>活动生命周期是</a:t>
            </a:r>
            <a:r>
              <a:rPr lang="en-US" altLang="zh-CN" sz="2000" dirty="0" smtClean="0">
                <a:ea typeface="宋体" pitchFamily="2" charset="-122"/>
              </a:rPr>
              <a:t>Activity</a:t>
            </a:r>
            <a:r>
              <a:rPr lang="zh-CN" altLang="en-US" sz="2000" dirty="0" smtClean="0">
                <a:ea typeface="宋体" pitchFamily="2" charset="-122"/>
              </a:rPr>
              <a:t>在屏幕的最上层，并能够与用户交互的阶段，开始于</a:t>
            </a:r>
            <a:r>
              <a:rPr lang="en-US" altLang="zh-CN" sz="2000" dirty="0" err="1" smtClean="0">
                <a:ea typeface="宋体" pitchFamily="2" charset="-122"/>
              </a:rPr>
              <a:t>onResume</a:t>
            </a:r>
            <a:r>
              <a:rPr lang="en-US" altLang="zh-CN" sz="2000" dirty="0" smtClean="0">
                <a:ea typeface="宋体" pitchFamily="2" charset="-122"/>
              </a:rPr>
              <a:t>()</a:t>
            </a:r>
            <a:r>
              <a:rPr lang="zh-CN" altLang="en-US" sz="2000" dirty="0" smtClean="0">
                <a:ea typeface="宋体" pitchFamily="2" charset="-122"/>
              </a:rPr>
              <a:t>，结束于</a:t>
            </a:r>
            <a:r>
              <a:rPr lang="en-US" altLang="zh-CN" sz="2000" dirty="0" err="1" smtClean="0">
                <a:ea typeface="宋体" pitchFamily="2" charset="-122"/>
              </a:rPr>
              <a:t>onPause</a:t>
            </a:r>
            <a:r>
              <a:rPr lang="en-US" altLang="zh-CN" sz="2000" dirty="0" smtClean="0">
                <a:ea typeface="宋体" pitchFamily="2" charset="-122"/>
              </a:rPr>
              <a:t>()</a:t>
            </a:r>
          </a:p>
          <a:p>
            <a:pPr lvl="1"/>
            <a:r>
              <a:rPr lang="zh-CN" altLang="en-US" sz="2000" dirty="0" smtClean="0">
                <a:ea typeface="宋体" pitchFamily="2" charset="-122"/>
              </a:rPr>
              <a:t>在</a:t>
            </a:r>
            <a:r>
              <a:rPr lang="en-US" altLang="zh-CN" sz="2000" dirty="0" smtClean="0">
                <a:ea typeface="宋体" pitchFamily="2" charset="-122"/>
              </a:rPr>
              <a:t>Activity</a:t>
            </a:r>
            <a:r>
              <a:rPr lang="zh-CN" altLang="en-US" sz="2000" dirty="0" smtClean="0">
                <a:ea typeface="宋体" pitchFamily="2" charset="-122"/>
              </a:rPr>
              <a:t>的状态变换过程中</a:t>
            </a:r>
            <a:r>
              <a:rPr lang="en-US" altLang="zh-CN" sz="2000" dirty="0" err="1" smtClean="0">
                <a:ea typeface="宋体" pitchFamily="2" charset="-122"/>
              </a:rPr>
              <a:t>onResume</a:t>
            </a:r>
            <a:r>
              <a:rPr lang="en-US" altLang="zh-CN" sz="2000" dirty="0" smtClean="0">
                <a:ea typeface="宋体" pitchFamily="2" charset="-122"/>
              </a:rPr>
              <a:t>()</a:t>
            </a:r>
            <a:r>
              <a:rPr lang="zh-CN" altLang="en-US" sz="2000" dirty="0" smtClean="0">
                <a:ea typeface="宋体" pitchFamily="2" charset="-122"/>
              </a:rPr>
              <a:t>和</a:t>
            </a:r>
            <a:r>
              <a:rPr lang="en-US" altLang="zh-CN" sz="2000" dirty="0" err="1" smtClean="0">
                <a:ea typeface="宋体" pitchFamily="2" charset="-122"/>
              </a:rPr>
              <a:t>onPause</a:t>
            </a:r>
            <a:r>
              <a:rPr lang="en-US" altLang="zh-CN" sz="2000" dirty="0" smtClean="0">
                <a:ea typeface="宋体" pitchFamily="2" charset="-122"/>
              </a:rPr>
              <a:t>()</a:t>
            </a:r>
            <a:r>
              <a:rPr lang="zh-CN" altLang="en-US" sz="2000" dirty="0" smtClean="0">
                <a:ea typeface="宋体" pitchFamily="2" charset="-122"/>
              </a:rPr>
              <a:t>经常被调用，因此这两个函数中应使用更为简单、高效的代码</a:t>
            </a:r>
            <a:endParaRPr lang="en-US" altLang="zh-CN" sz="2000" dirty="0" smtClean="0">
              <a:ea typeface="宋体" pitchFamily="2" charset="-122"/>
            </a:endParaRPr>
          </a:p>
          <a:p>
            <a:pPr lvl="1"/>
            <a:r>
              <a:rPr lang="zh-CN" altLang="en-US" sz="2000" dirty="0" smtClean="0">
                <a:ea typeface="宋体" pitchFamily="2" charset="-122"/>
              </a:rPr>
              <a:t>函数调用顺序如下：</a:t>
            </a:r>
            <a:r>
              <a:rPr lang="en-US" altLang="zh-CN" sz="2000" dirty="0" err="1" smtClean="0">
                <a:ea typeface="宋体" pitchFamily="2" charset="-122"/>
              </a:rPr>
              <a:t>onSaveInstanceState</a:t>
            </a:r>
            <a:r>
              <a:rPr lang="en-US" altLang="zh-CN" sz="2000" dirty="0" smtClean="0">
                <a:ea typeface="宋体" pitchFamily="2" charset="-122"/>
              </a:rPr>
              <a:t>() </a:t>
            </a:r>
            <a:r>
              <a:rPr lang="zh-CN" altLang="zh-CN" sz="2000" dirty="0" smtClean="0">
                <a:ea typeface="宋体" pitchFamily="2" charset="-122"/>
              </a:rPr>
              <a:t>→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onPause</a:t>
            </a:r>
            <a:r>
              <a:rPr lang="en-US" altLang="zh-CN" sz="2000" dirty="0" smtClean="0">
                <a:ea typeface="宋体" pitchFamily="2" charset="-122"/>
              </a:rPr>
              <a:t>() </a:t>
            </a:r>
            <a:r>
              <a:rPr lang="zh-CN" altLang="zh-CN" sz="2000" dirty="0" smtClean="0">
                <a:ea typeface="宋体" pitchFamily="2" charset="-122"/>
              </a:rPr>
              <a:t>→ </a:t>
            </a:r>
            <a:r>
              <a:rPr lang="en-US" altLang="zh-CN" sz="2000" dirty="0" err="1" smtClean="0">
                <a:ea typeface="宋体" pitchFamily="2" charset="-122"/>
              </a:rPr>
              <a:t>onResume</a:t>
            </a:r>
            <a:r>
              <a:rPr lang="en-US" altLang="zh-CN" sz="2000" dirty="0" smtClean="0">
                <a:ea typeface="宋体" pitchFamily="2" charset="-122"/>
              </a:rPr>
              <a:t>()</a:t>
            </a:r>
            <a:endParaRPr lang="en-US" altLang="zh-CN" dirty="0" smtClean="0">
              <a:ea typeface="宋体" pitchFamily="2" charset="-122"/>
            </a:endParaRPr>
          </a:p>
          <a:p>
            <a:pPr lvl="2"/>
            <a:r>
              <a:rPr lang="zh-CN" altLang="en-US" dirty="0" smtClean="0"/>
              <a:t>调用</a:t>
            </a:r>
            <a:r>
              <a:rPr lang="en-US" altLang="zh-CN" dirty="0" err="1" smtClean="0"/>
              <a:t>onSaveInstanceState</a:t>
            </a:r>
            <a:r>
              <a:rPr lang="en-US" altLang="zh-CN" dirty="0" smtClean="0"/>
              <a:t> ()</a:t>
            </a:r>
            <a:r>
              <a:rPr lang="zh-CN" altLang="en-US" dirty="0" smtClean="0"/>
              <a:t>保存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的状态</a:t>
            </a:r>
          </a:p>
          <a:p>
            <a:pPr lvl="2"/>
            <a:r>
              <a:rPr lang="zh-CN" altLang="en-US" dirty="0" smtClean="0"/>
              <a:t>调用</a:t>
            </a:r>
            <a:r>
              <a:rPr lang="en-US" altLang="zh-CN" dirty="0" err="1" smtClean="0"/>
              <a:t>onPause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停止与用户交互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调用</a:t>
            </a:r>
            <a:r>
              <a:rPr lang="en-US" altLang="zh-CN" dirty="0" err="1" smtClean="0"/>
              <a:t>onResume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恢复与用户的交互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某次输出：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scanf</a:t>
            </a:r>
            <a:r>
              <a:rPr lang="zh-CN" altLang="en-US" dirty="0"/>
              <a:t>在使用时需要变量的地址更让我们头疼</a:t>
            </a:r>
          </a:p>
        </p:txBody>
      </p:sp>
      <p:sp>
        <p:nvSpPr>
          <p:cNvPr id="12595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en-US" altLang="zh-CN" dirty="0" smtClean="0">
                <a:ea typeface="宋体" pitchFamily="2" charset="-122"/>
              </a:rPr>
              <a:t>Activity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生命周期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-9/11</a:t>
            </a:r>
            <a:endParaRPr lang="zh-CN" altLang="en-US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95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5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59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5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5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5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59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59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595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 lIns="91440" tIns="45720" rIns="91440" bIns="45720"/>
          <a:lstStyle/>
          <a:p>
            <a:r>
              <a:rPr lang="en-US" altLang="zh-CN" sz="2000" dirty="0">
                <a:ea typeface="宋体" pitchFamily="2" charset="-122"/>
              </a:rPr>
              <a:t>Activity</a:t>
            </a:r>
            <a:r>
              <a:rPr lang="zh-CN" altLang="en-US" sz="2000" dirty="0">
                <a:ea typeface="宋体" pitchFamily="2" charset="-122"/>
              </a:rPr>
              <a:t>生命周期的事件回调函数</a:t>
            </a:r>
          </a:p>
          <a:p>
            <a:endParaRPr lang="zh-CN" altLang="en-US" dirty="0">
              <a:ea typeface="宋体" pitchFamily="2" charset="-122"/>
            </a:endParaRPr>
          </a:p>
        </p:txBody>
      </p:sp>
      <p:graphicFrame>
        <p:nvGraphicFramePr>
          <p:cNvPr id="100400" name="Group 48"/>
          <p:cNvGraphicFramePr>
            <a:graphicFrameLocks noGrp="1"/>
          </p:cNvGraphicFramePr>
          <p:nvPr/>
        </p:nvGraphicFramePr>
        <p:xfrm>
          <a:off x="533400" y="1524000"/>
          <a:ext cx="8229600" cy="4582160"/>
        </p:xfrm>
        <a:graphic>
          <a:graphicData uri="http://schemas.openxmlformats.org/drawingml/2006/table">
            <a:tbl>
              <a:tblPr/>
              <a:tblGrid>
                <a:gridCol w="1519238"/>
                <a:gridCol w="6710362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函数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说明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onCreate()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Activity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启动后第一个被调用的函数，常用来进行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Activity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的初始化，例如创建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View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、绑定数据或恢复信息等。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onStart()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当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Activity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显示在屏幕上时，该函数被调用。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onRestart()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当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Activity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从停止状态进入活动状态前，调用该函数。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09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onResume()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当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Activity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能够与用户交互，接受用户输入时，该函数被调用。此时的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Activity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位于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Activity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栈的栈顶。此方法是获取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Activity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运行所需资源的最佳方法，非常适合用于启动音频、视频、动画。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onPause()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当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Activity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进入暂停状态时，该函数被调用。一般用来保存持久的数据或释放占用的资源。应该终止在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onResume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方法中播放的视频等其他资源，关闭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Cursor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对象等。此方法是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Activity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在后台最后一次能够有机会进行清理工作、释放无需资源地方，需要保存未提交的数据。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onStop()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当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Activity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进入停止状态时，该函数被调用。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onDestroy()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在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Activity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被终止前，即进入非活动状态前，该函数被调用。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2.2 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Activity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生命周期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-10/11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避免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Activiy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对象被销毁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在低内存资源的情况下，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系统会终止任何一暂停、停止或销毁的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Activity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进程，这意味着不处于前台的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Activity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都可能被关闭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.</a:t>
            </a: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如果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ActivityonPause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方法调用后被关闭，那么他的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onStop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onDestory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方法可能不会被调用，在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onPause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方法中释放越多的资源，转入后台的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Activity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被终止的可能性越小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.</a:t>
            </a: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onDestory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中销毁静态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Activity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数据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.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当一个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Activity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呗销毁，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onDestroy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方法将被调用，在下面两种情况下回被回调：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Activity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自然的完成了它的生命周期，或者由于资源占用的原因被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操作系统终止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.</a:t>
            </a:r>
          </a:p>
          <a:p>
            <a:endParaRPr lang="zh-CN" altLang="en-US" dirty="0"/>
          </a:p>
        </p:txBody>
      </p:sp>
      <p:sp>
        <p:nvSpPr>
          <p:cNvPr id="12574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en-US" altLang="zh-CN" dirty="0" smtClean="0">
                <a:ea typeface="宋体" pitchFamily="2" charset="-122"/>
              </a:rPr>
              <a:t>Activity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生命周期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-11/11</a:t>
            </a:r>
            <a:endParaRPr lang="zh-CN" altLang="en-US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</a:rPr>
              <a:t>第</a:t>
            </a:r>
            <a:r>
              <a:rPr lang="en-US" altLang="zh-CN" dirty="0" smtClean="0">
                <a:latin typeface="Arial" charset="0"/>
              </a:rPr>
              <a:t>2</a:t>
            </a:r>
            <a:r>
              <a:rPr lang="zh-CN" altLang="en-US" dirty="0" smtClean="0">
                <a:latin typeface="Arial" charset="0"/>
              </a:rPr>
              <a:t>章  </a:t>
            </a:r>
            <a:r>
              <a:rPr lang="en-US" altLang="zh-CN" b="0" dirty="0" smtClean="0">
                <a:latin typeface="黑体" pitchFamily="2" charset="-122"/>
                <a:ea typeface="黑体" pitchFamily="2" charset="-122"/>
              </a:rPr>
              <a:t>Activity</a:t>
            </a:r>
            <a:r>
              <a:rPr lang="zh-CN" altLang="en-US" b="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b="0" dirty="0" smtClean="0">
                <a:latin typeface="黑体" pitchFamily="2" charset="-122"/>
                <a:ea typeface="黑体" pitchFamily="2" charset="-122"/>
              </a:rPr>
              <a:t>Intent</a:t>
            </a:r>
            <a:r>
              <a:rPr lang="zh-CN" altLang="en-US" b="0" dirty="0" smtClean="0">
                <a:latin typeface="黑体" pitchFamily="2" charset="-122"/>
                <a:ea typeface="黑体" pitchFamily="2" charset="-122"/>
              </a:rPr>
              <a:t>、资源使用</a:t>
            </a:r>
            <a:endParaRPr lang="en-US" altLang="zh-CN" dirty="0">
              <a:latin typeface="Arial" charset="0"/>
            </a:endParaRPr>
          </a:p>
        </p:txBody>
      </p:sp>
      <p:sp>
        <p:nvSpPr>
          <p:cNvPr id="1125379" name="Line 3"/>
          <p:cNvSpPr>
            <a:spLocks noChangeShapeType="1"/>
          </p:cNvSpPr>
          <p:nvPr/>
        </p:nvSpPr>
        <p:spPr bwMode="auto">
          <a:xfrm>
            <a:off x="5364163" y="2133600"/>
            <a:ext cx="0" cy="17891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5380" name="Text Box 4"/>
          <p:cNvSpPr txBox="1">
            <a:spLocks noChangeArrowheads="1"/>
          </p:cNvSpPr>
          <p:nvPr/>
        </p:nvSpPr>
        <p:spPr bwMode="auto">
          <a:xfrm>
            <a:off x="827088" y="1412875"/>
            <a:ext cx="3744912" cy="38877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84965" tIns="42482" rIns="84965" bIns="42482"/>
          <a:lstStyle/>
          <a:p>
            <a:pPr marL="457200" indent="-457200" algn="l" defTabSz="850900">
              <a:buClrTx/>
              <a:buSzTx/>
            </a:pPr>
            <a:r>
              <a:rPr lang="zh-CN" altLang="en-US" sz="2400" dirty="0" smtClean="0">
                <a:latin typeface="宋体" pitchFamily="2" charset="-122"/>
              </a:rPr>
              <a:t>目标：</a:t>
            </a:r>
            <a:endParaRPr lang="zh-CN" altLang="en-US" sz="2400" dirty="0">
              <a:ea typeface="黑体" pitchFamily="2" charset="-122"/>
            </a:endParaRPr>
          </a:p>
          <a:p>
            <a:pPr marL="457200" indent="-457200" algn="l" defTabSz="850900">
              <a:buClrTx/>
              <a:buSzTx/>
            </a:pPr>
            <a:r>
              <a:rPr lang="en-US" altLang="zh-CN" sz="2400" dirty="0" smtClean="0"/>
              <a:t>2.1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什么是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Activity</a:t>
            </a:r>
            <a:endParaRPr lang="en-US" altLang="zh-CN" sz="2400" dirty="0"/>
          </a:p>
          <a:p>
            <a:pPr marL="457200" indent="-457200" algn="l" defTabSz="850900">
              <a:buClrTx/>
              <a:buSzTx/>
            </a:pPr>
            <a:r>
              <a:rPr lang="en-US" altLang="zh-CN" sz="2400" dirty="0" smtClean="0"/>
              <a:t>2.2 </a:t>
            </a:r>
            <a:r>
              <a:rPr lang="en-US" altLang="en-US" sz="2400" dirty="0" err="1" smtClean="0">
                <a:latin typeface="黑体" pitchFamily="2" charset="-122"/>
                <a:ea typeface="黑体" pitchFamily="2" charset="-122"/>
              </a:rPr>
              <a:t>Activity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</a:rPr>
              <a:t>的生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命周期</a:t>
            </a:r>
            <a:endParaRPr lang="zh-CN" altLang="en-US" sz="2400" dirty="0"/>
          </a:p>
          <a:p>
            <a:pPr marL="457200" indent="-457200" algn="l" defTabSz="850900">
              <a:buClrTx/>
              <a:buSzTx/>
            </a:pPr>
            <a:r>
              <a:rPr lang="en-US" altLang="zh-CN" sz="2400" u="sng" dirty="0" smtClean="0"/>
              <a:t>2.3 </a:t>
            </a:r>
            <a:r>
              <a:rPr lang="en-US" altLang="en-US" sz="2400" u="sng" dirty="0" err="1" smtClean="0">
                <a:latin typeface="黑体" pitchFamily="2" charset="-122"/>
                <a:ea typeface="黑体" pitchFamily="2" charset="-122"/>
              </a:rPr>
              <a:t>Intent在不同Activity之间实现跳转</a:t>
            </a:r>
            <a:endParaRPr lang="zh-CN" altLang="en-US" sz="2400" u="sng" dirty="0"/>
          </a:p>
          <a:p>
            <a:pPr marL="457200" indent="-457200" algn="l" defTabSz="850900">
              <a:buClrTx/>
              <a:buSzTx/>
            </a:pPr>
            <a:r>
              <a:rPr lang="en-US" altLang="zh-CN" sz="2400" dirty="0" smtClean="0"/>
              <a:t>2.4 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</a:rPr>
              <a:t>资源创建与使用</a:t>
            </a:r>
            <a:endParaRPr lang="en-US" altLang="zh-CN" sz="2400" dirty="0"/>
          </a:p>
          <a:p>
            <a:pPr marL="457200" indent="-457200" algn="l" defTabSz="85090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zh-CN" altLang="en-US" sz="2200" dirty="0" smtClean="0"/>
              <a:t> </a:t>
            </a:r>
            <a:endParaRPr lang="zh-CN" altLang="en-US" sz="2200" dirty="0"/>
          </a:p>
        </p:txBody>
      </p:sp>
      <p:sp>
        <p:nvSpPr>
          <p:cNvPr id="1125381" name="AutoShape 5"/>
          <p:cNvSpPr>
            <a:spLocks noChangeArrowheads="1"/>
          </p:cNvSpPr>
          <p:nvPr/>
        </p:nvSpPr>
        <p:spPr bwMode="auto">
          <a:xfrm>
            <a:off x="5791200" y="2209800"/>
            <a:ext cx="2813050" cy="1219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noFill/>
            <a:round/>
            <a:headEnd/>
            <a:tailE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 algn="l">
              <a:lnSpc>
                <a:spcPct val="100000"/>
              </a:lnSpc>
              <a:buClrTx/>
              <a:buSzTx/>
            </a:pPr>
            <a:r>
              <a:rPr lang="zh-CN" altLang="en-US">
                <a:solidFill>
                  <a:schemeClr val="bg1"/>
                </a:solidFill>
                <a:ea typeface="黑体" pitchFamily="2" charset="-122"/>
              </a:rPr>
              <a:t>时间：</a:t>
            </a:r>
            <a:r>
              <a:rPr lang="en-US" altLang="zh-CN">
                <a:solidFill>
                  <a:schemeClr val="bg1"/>
                </a:solidFill>
                <a:ea typeface="黑体" pitchFamily="2" charset="-122"/>
              </a:rPr>
              <a:t>6 </a:t>
            </a:r>
            <a:r>
              <a:rPr lang="zh-CN" altLang="en-US">
                <a:solidFill>
                  <a:schemeClr val="bg1"/>
                </a:solidFill>
                <a:ea typeface="黑体" pitchFamily="2" charset="-122"/>
              </a:rPr>
              <a:t>学时</a:t>
            </a:r>
          </a:p>
          <a:p>
            <a:pPr algn="l">
              <a:lnSpc>
                <a:spcPct val="100000"/>
              </a:lnSpc>
              <a:buClrTx/>
              <a:buSzTx/>
            </a:pPr>
            <a:endParaRPr lang="zh-CN" altLang="en-US">
              <a:solidFill>
                <a:schemeClr val="bg1"/>
              </a:solidFill>
              <a:ea typeface="黑体" pitchFamily="2" charset="-122"/>
            </a:endParaRPr>
          </a:p>
          <a:p>
            <a:pPr algn="l">
              <a:lnSpc>
                <a:spcPct val="100000"/>
              </a:lnSpc>
              <a:buClrTx/>
              <a:buSzTx/>
            </a:pPr>
            <a:r>
              <a:rPr lang="zh-CN" altLang="en-US">
                <a:solidFill>
                  <a:schemeClr val="bg1"/>
                </a:solidFill>
                <a:ea typeface="黑体" pitchFamily="2" charset="-122"/>
              </a:rPr>
              <a:t>教学方法：</a:t>
            </a:r>
            <a:r>
              <a:rPr lang="en-US" altLang="zh-CN">
                <a:solidFill>
                  <a:schemeClr val="bg1"/>
                </a:solidFill>
                <a:ea typeface="黑体" pitchFamily="2" charset="-122"/>
              </a:rPr>
              <a:t>PPT</a:t>
            </a:r>
            <a:r>
              <a:rPr lang="zh-CN" altLang="en-US">
                <a:solidFill>
                  <a:schemeClr val="bg1"/>
                </a:solidFill>
                <a:ea typeface="黑体" pitchFamily="2" charset="-122"/>
              </a:rPr>
              <a:t>讲解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</a:rPr>
              <a:t>第</a:t>
            </a:r>
            <a:r>
              <a:rPr lang="en-US" altLang="zh-CN" dirty="0" smtClean="0">
                <a:latin typeface="Arial" charset="0"/>
              </a:rPr>
              <a:t>2</a:t>
            </a:r>
            <a:r>
              <a:rPr lang="zh-CN" altLang="en-US" dirty="0" smtClean="0">
                <a:latin typeface="Arial" charset="0"/>
              </a:rPr>
              <a:t>章  </a:t>
            </a:r>
            <a:r>
              <a:rPr lang="en-US" altLang="zh-CN" b="0" dirty="0" smtClean="0">
                <a:latin typeface="黑体" pitchFamily="2" charset="-122"/>
                <a:ea typeface="黑体" pitchFamily="2" charset="-122"/>
              </a:rPr>
              <a:t>Activity</a:t>
            </a:r>
            <a:r>
              <a:rPr lang="zh-CN" altLang="en-US" b="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b="0" dirty="0" smtClean="0">
                <a:latin typeface="黑体" pitchFamily="2" charset="-122"/>
                <a:ea typeface="黑体" pitchFamily="2" charset="-122"/>
              </a:rPr>
              <a:t>Intent</a:t>
            </a:r>
            <a:r>
              <a:rPr lang="zh-CN" altLang="en-US" b="0" dirty="0" smtClean="0">
                <a:latin typeface="黑体" pitchFamily="2" charset="-122"/>
                <a:ea typeface="黑体" pitchFamily="2" charset="-122"/>
              </a:rPr>
              <a:t>、资源使用</a:t>
            </a:r>
            <a:endParaRPr lang="en-US" altLang="zh-CN" dirty="0">
              <a:latin typeface="Arial" charset="0"/>
            </a:endParaRPr>
          </a:p>
        </p:txBody>
      </p:sp>
      <p:sp>
        <p:nvSpPr>
          <p:cNvPr id="1125379" name="Line 3"/>
          <p:cNvSpPr>
            <a:spLocks noChangeShapeType="1"/>
          </p:cNvSpPr>
          <p:nvPr/>
        </p:nvSpPr>
        <p:spPr bwMode="auto">
          <a:xfrm>
            <a:off x="5364163" y="2133600"/>
            <a:ext cx="0" cy="17891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5380" name="Text Box 4"/>
          <p:cNvSpPr txBox="1">
            <a:spLocks noChangeArrowheads="1"/>
          </p:cNvSpPr>
          <p:nvPr/>
        </p:nvSpPr>
        <p:spPr bwMode="auto">
          <a:xfrm>
            <a:off x="827088" y="1412875"/>
            <a:ext cx="3744912" cy="38877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84965" tIns="42482" rIns="84965" bIns="42482"/>
          <a:lstStyle/>
          <a:p>
            <a:pPr marL="457200" indent="-457200" algn="l" defTabSz="850900">
              <a:buClrTx/>
              <a:buSzTx/>
            </a:pPr>
            <a:r>
              <a:rPr lang="zh-CN" altLang="en-US" sz="2400" dirty="0" smtClean="0">
                <a:latin typeface="宋体" pitchFamily="2" charset="-122"/>
              </a:rPr>
              <a:t>目标：</a:t>
            </a:r>
            <a:endParaRPr lang="zh-CN" altLang="en-US" sz="2400" dirty="0">
              <a:ea typeface="黑体" pitchFamily="2" charset="-122"/>
            </a:endParaRPr>
          </a:p>
          <a:p>
            <a:pPr marL="457200" indent="-457200" algn="l" defTabSz="850900">
              <a:buClrTx/>
              <a:buSzTx/>
            </a:pPr>
            <a:r>
              <a:rPr lang="en-US" altLang="zh-CN" sz="2400" u="sng" dirty="0" smtClean="0"/>
              <a:t>2.1</a:t>
            </a:r>
            <a:r>
              <a:rPr lang="zh-CN" altLang="en-US" sz="2400" u="sng" dirty="0" smtClean="0">
                <a:latin typeface="黑体" pitchFamily="2" charset="-122"/>
                <a:ea typeface="黑体" pitchFamily="2" charset="-122"/>
              </a:rPr>
              <a:t>什么是</a:t>
            </a:r>
            <a:r>
              <a:rPr lang="en-US" altLang="zh-CN" sz="2400" u="sng" dirty="0" smtClean="0">
                <a:latin typeface="黑体" pitchFamily="2" charset="-122"/>
                <a:ea typeface="黑体" pitchFamily="2" charset="-122"/>
              </a:rPr>
              <a:t>Activity</a:t>
            </a:r>
            <a:endParaRPr lang="en-US" altLang="zh-CN" sz="2400" u="sng" dirty="0"/>
          </a:p>
          <a:p>
            <a:pPr marL="457200" indent="-457200" algn="l" defTabSz="850900">
              <a:buClrTx/>
              <a:buSzTx/>
            </a:pPr>
            <a:r>
              <a:rPr lang="en-US" altLang="zh-CN" sz="2400" dirty="0" smtClean="0"/>
              <a:t>2.2 </a:t>
            </a:r>
            <a:r>
              <a:rPr lang="en-US" altLang="en-US" sz="2400" dirty="0" err="1" smtClean="0">
                <a:latin typeface="黑体" pitchFamily="2" charset="-122"/>
                <a:ea typeface="黑体" pitchFamily="2" charset="-122"/>
              </a:rPr>
              <a:t>Activity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</a:rPr>
              <a:t>的生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命周期</a:t>
            </a:r>
            <a:endParaRPr lang="zh-CN" altLang="en-US" sz="2400" dirty="0"/>
          </a:p>
          <a:p>
            <a:pPr marL="457200" indent="-457200" algn="l" defTabSz="850900">
              <a:buClrTx/>
              <a:buSzTx/>
            </a:pPr>
            <a:r>
              <a:rPr lang="en-US" altLang="zh-CN" sz="2400" dirty="0" smtClean="0"/>
              <a:t>2.3 </a:t>
            </a:r>
            <a:r>
              <a:rPr lang="en-US" altLang="en-US" sz="2400" dirty="0" err="1" smtClean="0">
                <a:latin typeface="黑体" pitchFamily="2" charset="-122"/>
                <a:ea typeface="黑体" pitchFamily="2" charset="-122"/>
              </a:rPr>
              <a:t>Intent在不同Activity之间实现跳转</a:t>
            </a:r>
            <a:endParaRPr lang="zh-CN" altLang="en-US" sz="2400" dirty="0"/>
          </a:p>
          <a:p>
            <a:pPr marL="457200" indent="-457200" algn="l" defTabSz="850900">
              <a:buClrTx/>
              <a:buSzTx/>
            </a:pPr>
            <a:r>
              <a:rPr lang="en-US" altLang="zh-CN" sz="2400" dirty="0" smtClean="0"/>
              <a:t>2.4 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</a:rPr>
              <a:t>资源创建与使用</a:t>
            </a:r>
            <a:endParaRPr lang="en-US" altLang="zh-CN" sz="2400" dirty="0"/>
          </a:p>
          <a:p>
            <a:pPr marL="457200" indent="-457200" algn="l" defTabSz="85090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zh-CN" altLang="en-US" sz="2200" dirty="0" smtClean="0"/>
              <a:t> </a:t>
            </a:r>
            <a:endParaRPr lang="zh-CN" altLang="en-US" sz="2200" dirty="0"/>
          </a:p>
        </p:txBody>
      </p:sp>
      <p:sp>
        <p:nvSpPr>
          <p:cNvPr id="1125381" name="AutoShape 5"/>
          <p:cNvSpPr>
            <a:spLocks noChangeArrowheads="1"/>
          </p:cNvSpPr>
          <p:nvPr/>
        </p:nvSpPr>
        <p:spPr bwMode="auto">
          <a:xfrm>
            <a:off x="5791200" y="2209800"/>
            <a:ext cx="2813050" cy="1219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noFill/>
            <a:round/>
            <a:headEnd/>
            <a:tailE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 algn="l">
              <a:lnSpc>
                <a:spcPct val="100000"/>
              </a:lnSpc>
              <a:buClrTx/>
              <a:buSzTx/>
            </a:pPr>
            <a:r>
              <a:rPr lang="zh-CN" altLang="en-US">
                <a:solidFill>
                  <a:schemeClr val="bg1"/>
                </a:solidFill>
                <a:ea typeface="黑体" pitchFamily="2" charset="-122"/>
              </a:rPr>
              <a:t>时间：</a:t>
            </a:r>
            <a:r>
              <a:rPr lang="en-US" altLang="zh-CN">
                <a:solidFill>
                  <a:schemeClr val="bg1"/>
                </a:solidFill>
                <a:ea typeface="黑体" pitchFamily="2" charset="-122"/>
              </a:rPr>
              <a:t>6 </a:t>
            </a:r>
            <a:r>
              <a:rPr lang="zh-CN" altLang="en-US">
                <a:solidFill>
                  <a:schemeClr val="bg1"/>
                </a:solidFill>
                <a:ea typeface="黑体" pitchFamily="2" charset="-122"/>
              </a:rPr>
              <a:t>学时</a:t>
            </a:r>
          </a:p>
          <a:p>
            <a:pPr algn="l">
              <a:lnSpc>
                <a:spcPct val="100000"/>
              </a:lnSpc>
              <a:buClrTx/>
              <a:buSzTx/>
            </a:pPr>
            <a:endParaRPr lang="zh-CN" altLang="en-US">
              <a:solidFill>
                <a:schemeClr val="bg1"/>
              </a:solidFill>
              <a:ea typeface="黑体" pitchFamily="2" charset="-122"/>
            </a:endParaRPr>
          </a:p>
          <a:p>
            <a:pPr algn="l">
              <a:lnSpc>
                <a:spcPct val="100000"/>
              </a:lnSpc>
              <a:buClrTx/>
              <a:buSzTx/>
            </a:pPr>
            <a:r>
              <a:rPr lang="zh-CN" altLang="en-US">
                <a:solidFill>
                  <a:schemeClr val="bg1"/>
                </a:solidFill>
                <a:ea typeface="黑体" pitchFamily="2" charset="-122"/>
              </a:rPr>
              <a:t>教学方法：</a:t>
            </a:r>
            <a:r>
              <a:rPr lang="en-US" altLang="zh-CN">
                <a:solidFill>
                  <a:schemeClr val="bg1"/>
                </a:solidFill>
                <a:ea typeface="黑体" pitchFamily="2" charset="-122"/>
              </a:rPr>
              <a:t>PPT</a:t>
            </a:r>
            <a:r>
              <a:rPr lang="zh-CN" altLang="en-US">
                <a:solidFill>
                  <a:schemeClr val="bg1"/>
                </a:solidFill>
                <a:ea typeface="黑体" pitchFamily="2" charset="-122"/>
              </a:rPr>
              <a:t>讲解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000108"/>
            <a:ext cx="8147050" cy="3521082"/>
          </a:xfrm>
        </p:spPr>
        <p:txBody>
          <a:bodyPr/>
          <a:lstStyle/>
          <a:p>
            <a:pPr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0711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2.3.1 </a:t>
            </a:r>
            <a:r>
              <a:rPr lang="en-US" altLang="zh-CN" dirty="0" smtClean="0">
                <a:ea typeface="宋体" pitchFamily="2" charset="-122"/>
              </a:rPr>
              <a:t>Intent（</a:t>
            </a:r>
            <a:r>
              <a:rPr lang="zh-CN" altLang="en-US" dirty="0" smtClean="0">
                <a:ea typeface="宋体" pitchFamily="2" charset="-122"/>
              </a:rPr>
              <a:t>意图</a:t>
            </a:r>
            <a:r>
              <a:rPr lang="en-US" altLang="zh-CN" dirty="0" smtClean="0">
                <a:ea typeface="宋体" pitchFamily="2" charset="-122"/>
              </a:rPr>
              <a:t>）-1/3</a:t>
            </a:r>
            <a:endParaRPr lang="zh-CN" altLang="en-US" dirty="0">
              <a:solidFill>
                <a:schemeClr val="hlink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130000"/>
              </a:lnSpc>
              <a:buFontTx/>
              <a:buChar char="•"/>
            </a:pPr>
            <a:r>
              <a:rPr lang="en-US" altLang="zh-CN" sz="2000" b="0" dirty="0" smtClean="0"/>
              <a:t>Intent (</a:t>
            </a:r>
            <a:r>
              <a:rPr lang="zh-CN" altLang="en-US" sz="2000" b="0" dirty="0" smtClean="0"/>
              <a:t>意图</a:t>
            </a:r>
            <a:r>
              <a:rPr lang="en-US" altLang="zh-CN" sz="2000" b="0" dirty="0" smtClean="0"/>
              <a:t>) </a:t>
            </a:r>
            <a:r>
              <a:rPr lang="zh-CN" altLang="en-US" sz="2000" b="0" dirty="0" smtClean="0"/>
              <a:t>，</a:t>
            </a:r>
            <a:r>
              <a:rPr lang="en-US" altLang="zh-CN" sz="2000" b="0" dirty="0" smtClean="0"/>
              <a:t>Intent</a:t>
            </a:r>
            <a:r>
              <a:rPr lang="zh-CN" altLang="en-US" sz="2000" b="0" dirty="0" smtClean="0"/>
              <a:t>提供了一种通用的消息系统，它允许在你的应用程序与其它的应用程序间传递</a:t>
            </a:r>
            <a:r>
              <a:rPr lang="en-US" altLang="zh-CN" sz="2000" b="0" dirty="0" smtClean="0"/>
              <a:t>Intent</a:t>
            </a:r>
            <a:r>
              <a:rPr lang="zh-CN" altLang="en-US" sz="2000" b="0" dirty="0" smtClean="0"/>
              <a:t>来执行动作和产生事件</a:t>
            </a:r>
            <a:endParaRPr lang="en-US" altLang="zh-CN" sz="2000" b="0" dirty="0" smtClean="0"/>
          </a:p>
          <a:p>
            <a:pPr marL="342900" indent="-342900" algn="l">
              <a:lnSpc>
                <a:spcPct val="130000"/>
              </a:lnSpc>
              <a:buFontTx/>
              <a:buChar char="•"/>
            </a:pPr>
            <a:r>
              <a:rPr lang="en-US" altLang="zh-CN" sz="2000" b="0" dirty="0" smtClean="0"/>
              <a:t>Intent</a:t>
            </a:r>
            <a:r>
              <a:rPr lang="zh-CN" altLang="en-US" sz="2000" b="0" dirty="0" smtClean="0"/>
              <a:t>是对一次将要进行的操作的抽象描述</a:t>
            </a:r>
          </a:p>
          <a:p>
            <a:pPr marL="342900" indent="-342900" algn="l">
              <a:lnSpc>
                <a:spcPct val="130000"/>
              </a:lnSpc>
              <a:buFontTx/>
              <a:buChar char="•"/>
            </a:pPr>
            <a:r>
              <a:rPr lang="zh-CN" altLang="en-US" sz="2000" b="0" dirty="0" smtClean="0"/>
              <a:t>我们使用</a:t>
            </a:r>
            <a:r>
              <a:rPr lang="en-US" altLang="zh-CN" sz="2000" b="0" dirty="0" smtClean="0"/>
              <a:t>Intent</a:t>
            </a:r>
            <a:r>
              <a:rPr lang="zh-CN" altLang="en-US" sz="2000" b="0" dirty="0" smtClean="0"/>
              <a:t>启动一个</a:t>
            </a:r>
            <a:r>
              <a:rPr lang="en-US" altLang="zh-CN" sz="2000" b="0" dirty="0" smtClean="0"/>
              <a:t>Activity</a:t>
            </a:r>
            <a:r>
              <a:rPr lang="zh-CN" altLang="en-US" sz="2000" b="0" dirty="0" smtClean="0"/>
              <a:t>、</a:t>
            </a:r>
            <a:r>
              <a:rPr lang="en-US" altLang="zh-CN" sz="2000" b="0" dirty="0" smtClean="0"/>
              <a:t>Service</a:t>
            </a:r>
            <a:r>
              <a:rPr lang="zh-CN" altLang="en-US" sz="2000" b="0" dirty="0" smtClean="0"/>
              <a:t>、</a:t>
            </a:r>
            <a:r>
              <a:rPr lang="en-US" altLang="zh-CN" sz="2000" b="0" dirty="0" err="1" smtClean="0"/>
              <a:t>Boradcast</a:t>
            </a:r>
            <a:r>
              <a:rPr lang="zh-CN" altLang="en-US" sz="2000" b="0" dirty="0" smtClean="0"/>
              <a:t>等，并进行数据的传递</a:t>
            </a: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Intent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可以划分成显式意图和隐式意图。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显式意图：调用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Intent.setComponent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或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Intent.setClass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方法指定了组件名或类对象的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Intent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为显式意图，显式意图明确指定了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Intent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应该传递给哪个组件。</a:t>
            </a: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隐式意图：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系统会根据隐式意图中设置的动作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(action)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、类别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(category)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、数据（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URI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和数据类型）找到最合适的组件来处理这个意图。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Intent Filter（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过滤器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其实就是用来匹配隐式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Intent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的，如果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Intent Filter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定义的动作、类别、数据（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URI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和数据类型）与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Intent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匹配，就会使用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Intent Filter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所在的组件来处理该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Intent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。想要接收使用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startActivity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方法传递的隐式意图的活动必须在它们的意图过滤器中包含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"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android.intent.category.DEFAULT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"</a:t>
            </a:r>
          </a:p>
          <a:p>
            <a:endParaRPr lang="zh-CN" altLang="en-US" dirty="0"/>
          </a:p>
        </p:txBody>
      </p:sp>
      <p:sp>
        <p:nvSpPr>
          <p:cNvPr id="12615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2.3.1 </a:t>
            </a:r>
            <a:r>
              <a:rPr lang="en-US" altLang="zh-CN" dirty="0" smtClean="0">
                <a:ea typeface="宋体" pitchFamily="2" charset="-122"/>
              </a:rPr>
              <a:t>Intent（</a:t>
            </a:r>
            <a:r>
              <a:rPr lang="zh-CN" altLang="en-US" dirty="0" smtClean="0">
                <a:ea typeface="宋体" pitchFamily="2" charset="-122"/>
              </a:rPr>
              <a:t>意图</a:t>
            </a:r>
            <a:r>
              <a:rPr lang="en-US" altLang="zh-CN" dirty="0" smtClean="0">
                <a:ea typeface="宋体" pitchFamily="2" charset="-122"/>
              </a:rPr>
              <a:t>）-2/3</a:t>
            </a:r>
            <a:endParaRPr lang="zh-CN" altLang="en-US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28670"/>
            <a:ext cx="8147050" cy="4968875"/>
          </a:xfrm>
        </p:spPr>
        <p:txBody>
          <a:bodyPr/>
          <a:lstStyle/>
          <a:p>
            <a:r>
              <a:rPr lang="en-US" altLang="zh-CN" sz="2000" dirty="0" smtClean="0"/>
              <a:t>Intent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=  </a:t>
            </a:r>
            <a:r>
              <a:rPr lang="en-US" altLang="zh-CN" sz="2000" b="1" dirty="0" smtClean="0"/>
              <a:t>new</a:t>
            </a:r>
            <a:r>
              <a:rPr lang="en-US" altLang="zh-CN" sz="2000" dirty="0" smtClean="0"/>
              <a:t> Intent();</a:t>
            </a:r>
          </a:p>
          <a:p>
            <a:r>
              <a:rPr lang="en-US" altLang="zh-CN" sz="2000" dirty="0" err="1" smtClean="0"/>
              <a:t>i.setAction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Intent.</a:t>
            </a:r>
            <a:r>
              <a:rPr lang="en-US" altLang="zh-CN" sz="2000" i="1" dirty="0" err="1" smtClean="0"/>
              <a:t>ACTION_CALL</a:t>
            </a:r>
            <a:r>
              <a:rPr lang="en-US" altLang="zh-CN" sz="2000" dirty="0" smtClean="0"/>
              <a:t>);</a:t>
            </a:r>
          </a:p>
          <a:p>
            <a:r>
              <a:rPr lang="en-US" altLang="zh-CN" sz="2000" dirty="0" err="1" smtClean="0"/>
              <a:t>i.setData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Uri.</a:t>
            </a:r>
            <a:r>
              <a:rPr lang="en-US" altLang="zh-CN" sz="2000" i="1" dirty="0" err="1" smtClean="0"/>
              <a:t>parse</a:t>
            </a:r>
            <a:r>
              <a:rPr lang="en-US" altLang="zh-CN" sz="2000" dirty="0" smtClean="0"/>
              <a:t>("tel:222"));</a:t>
            </a:r>
          </a:p>
          <a:p>
            <a:r>
              <a:rPr lang="en-US" altLang="zh-CN" sz="2000" dirty="0" err="1" smtClean="0"/>
              <a:t>startActivity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);</a:t>
            </a:r>
            <a:endParaRPr lang="zh-CN" altLang="en-US" sz="2000" dirty="0" smtClean="0"/>
          </a:p>
          <a:p>
            <a:r>
              <a:rPr lang="en-US" altLang="zh-CN" sz="2000" dirty="0" smtClean="0"/>
              <a:t>Intent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= </a:t>
            </a:r>
            <a:r>
              <a:rPr lang="en-US" altLang="zh-CN" sz="2000" b="1" dirty="0" smtClean="0"/>
              <a:t>new</a:t>
            </a:r>
            <a:r>
              <a:rPr lang="en-US" altLang="zh-CN" sz="2000" dirty="0" smtClean="0"/>
              <a:t> Intent();</a:t>
            </a:r>
          </a:p>
          <a:p>
            <a:r>
              <a:rPr lang="en-US" altLang="zh-CN" sz="2000" dirty="0" err="1" smtClean="0"/>
              <a:t>i.setAction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Intent.</a:t>
            </a:r>
            <a:r>
              <a:rPr lang="en-US" altLang="zh-CN" sz="2000" i="1" dirty="0" err="1" smtClean="0"/>
              <a:t>ACTION_SENDTO</a:t>
            </a:r>
            <a:r>
              <a:rPr lang="en-US" altLang="zh-CN" sz="2000" dirty="0" smtClean="0"/>
              <a:t>);</a:t>
            </a:r>
          </a:p>
          <a:p>
            <a:r>
              <a:rPr lang="en-US" altLang="zh-CN" sz="2000" dirty="0" err="1" smtClean="0"/>
              <a:t>i.setData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Uri.</a:t>
            </a:r>
            <a:r>
              <a:rPr lang="en-US" altLang="zh-CN" sz="2000" i="1" dirty="0" err="1" smtClean="0"/>
              <a:t>parse</a:t>
            </a:r>
            <a:r>
              <a:rPr lang="en-US" altLang="zh-CN" sz="2000" dirty="0" smtClean="0"/>
              <a:t>("smsto:5554"));</a:t>
            </a:r>
          </a:p>
          <a:p>
            <a:r>
              <a:rPr lang="en-US" altLang="zh-CN" sz="2000" dirty="0" err="1" smtClean="0"/>
              <a:t>i.putExtra</a:t>
            </a:r>
            <a:r>
              <a:rPr lang="en-US" altLang="zh-CN" sz="2000" dirty="0" smtClean="0"/>
              <a:t>("</a:t>
            </a:r>
            <a:r>
              <a:rPr lang="en-US" altLang="zh-CN" sz="2000" dirty="0" err="1" smtClean="0"/>
              <a:t>sms_body","aaaaaaaaaaaaaaaa</a:t>
            </a:r>
            <a:r>
              <a:rPr lang="en-US" altLang="zh-CN" sz="2000" dirty="0" smtClean="0"/>
              <a:t>");</a:t>
            </a:r>
          </a:p>
          <a:p>
            <a:r>
              <a:rPr lang="en-US" altLang="zh-CN" sz="2000" dirty="0" err="1" smtClean="0"/>
              <a:t>startActivity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);</a:t>
            </a:r>
          </a:p>
          <a:p>
            <a:r>
              <a:rPr lang="zh-CN" altLang="en-US" sz="2000" dirty="0" smtClean="0"/>
              <a:t> </a:t>
            </a:r>
            <a:r>
              <a:rPr lang="en-US" altLang="zh-CN" sz="2000" dirty="0" smtClean="0"/>
              <a:t>Intent i3 = </a:t>
            </a:r>
            <a:r>
              <a:rPr lang="en-US" altLang="zh-CN" sz="2000" b="1" dirty="0" smtClean="0"/>
              <a:t>new</a:t>
            </a:r>
            <a:r>
              <a:rPr lang="en-US" altLang="zh-CN" sz="2000" dirty="0" smtClean="0"/>
              <a:t> Intent(</a:t>
            </a:r>
            <a:r>
              <a:rPr lang="en-US" altLang="zh-CN" sz="2000" dirty="0" err="1" smtClean="0"/>
              <a:t>Intent.</a:t>
            </a:r>
            <a:r>
              <a:rPr lang="en-US" altLang="zh-CN" sz="2000" i="1" dirty="0" err="1" smtClean="0"/>
              <a:t>ACTION_VIEW</a:t>
            </a:r>
            <a:r>
              <a:rPr lang="en-US" altLang="zh-CN" sz="2000" dirty="0" err="1" smtClean="0"/>
              <a:t>,Uri.</a:t>
            </a:r>
            <a:r>
              <a:rPr lang="en-US" altLang="zh-CN" sz="2000" i="1" dirty="0" err="1" smtClean="0"/>
              <a:t>parse</a:t>
            </a:r>
            <a:r>
              <a:rPr lang="en-US" altLang="zh-CN" sz="2000" dirty="0" smtClean="0"/>
              <a:t>("http://www.baidu.com"));  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startActivity</a:t>
            </a:r>
            <a:r>
              <a:rPr lang="en-US" altLang="zh-CN" sz="2000" dirty="0" smtClean="0"/>
              <a:t>(i3);</a:t>
            </a:r>
            <a:endParaRPr lang="zh-CN" altLang="en-US" sz="2000" dirty="0" smtClean="0"/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打开权限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636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2.3.1 </a:t>
            </a:r>
            <a:r>
              <a:rPr lang="en-US" altLang="zh-CN" dirty="0" smtClean="0">
                <a:ea typeface="宋体" pitchFamily="2" charset="-122"/>
              </a:rPr>
              <a:t>Intent（</a:t>
            </a:r>
            <a:r>
              <a:rPr lang="zh-CN" altLang="en-US" dirty="0" smtClean="0">
                <a:ea typeface="宋体" pitchFamily="2" charset="-122"/>
              </a:rPr>
              <a:t>意图</a:t>
            </a:r>
            <a:r>
              <a:rPr lang="en-US" altLang="zh-CN" dirty="0" smtClean="0">
                <a:ea typeface="宋体" pitchFamily="2" charset="-122"/>
              </a:rPr>
              <a:t>）-3/3</a:t>
            </a:r>
            <a:endParaRPr lang="en-US" altLang="zh-CN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2.3.2 </a:t>
            </a:r>
            <a:r>
              <a:rPr lang="zh-CN" altLang="en-US" dirty="0" smtClean="0">
                <a:ea typeface="宋体" pitchFamily="2" charset="-122"/>
              </a:rPr>
              <a:t>打开新的</a:t>
            </a:r>
            <a:r>
              <a:rPr lang="en-US" altLang="zh-CN" dirty="0" smtClean="0">
                <a:ea typeface="宋体" pitchFamily="2" charset="-122"/>
              </a:rPr>
              <a:t>Activity,</a:t>
            </a:r>
            <a:r>
              <a:rPr lang="zh-CN" altLang="en-US" dirty="0" smtClean="0">
                <a:ea typeface="宋体" pitchFamily="2" charset="-122"/>
              </a:rPr>
              <a:t>传递参数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altLang="zh-CN" sz="2000" dirty="0" smtClean="0">
                <a:ea typeface="宋体" pitchFamily="2" charset="-122"/>
              </a:rPr>
              <a:t>//</a:t>
            </a:r>
            <a:r>
              <a:rPr lang="zh-CN" altLang="en-US" sz="2000" dirty="0" smtClean="0">
                <a:ea typeface="宋体" pitchFamily="2" charset="-122"/>
              </a:rPr>
              <a:t>传递数据	      </a:t>
            </a: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dirty="0" smtClean="0">
                <a:ea typeface="宋体" pitchFamily="2" charset="-122"/>
              </a:rPr>
              <a:t>	Intent </a:t>
            </a:r>
            <a:r>
              <a:rPr lang="en-US" altLang="zh-CN" sz="2000" dirty="0" err="1" smtClean="0">
                <a:ea typeface="宋体" pitchFamily="2" charset="-122"/>
              </a:rPr>
              <a:t>intent</a:t>
            </a:r>
            <a:r>
              <a:rPr lang="en-US" altLang="zh-CN" sz="2000" dirty="0" smtClean="0">
                <a:ea typeface="宋体" pitchFamily="2" charset="-122"/>
              </a:rPr>
              <a:t> = new Intent(</a:t>
            </a:r>
            <a:r>
              <a:rPr lang="en-US" altLang="zh-CN" sz="2000" dirty="0" err="1" smtClean="0">
                <a:ea typeface="宋体" pitchFamily="2" charset="-122"/>
              </a:rPr>
              <a:t>MainActivity.this</a:t>
            </a:r>
            <a:r>
              <a:rPr lang="en-US" altLang="zh-CN" sz="2000" dirty="0" smtClean="0">
                <a:ea typeface="宋体" pitchFamily="2" charset="-122"/>
              </a:rPr>
              <a:t>, </a:t>
            </a:r>
            <a:r>
              <a:rPr lang="en-US" altLang="zh-CN" sz="2000" dirty="0" err="1" smtClean="0">
                <a:ea typeface="宋体" pitchFamily="2" charset="-122"/>
              </a:rPr>
              <a:t>NewActivity.class</a:t>
            </a:r>
            <a:r>
              <a:rPr lang="en-US" altLang="zh-CN" sz="2000" dirty="0" smtClean="0">
                <a:ea typeface="宋体" pitchFamily="2" charset="-122"/>
              </a:rPr>
              <a:t>)</a:t>
            </a: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dirty="0" smtClean="0"/>
              <a:t>	Bundle </a:t>
            </a:r>
            <a:r>
              <a:rPr lang="en-US" altLang="zh-CN" sz="2000" dirty="0" err="1" smtClean="0"/>
              <a:t>bundle</a:t>
            </a:r>
            <a:r>
              <a:rPr lang="en-US" altLang="zh-CN" sz="2000" dirty="0" smtClean="0"/>
              <a:t> = new Bundle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();//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该类用作携带数据</a:t>
            </a:r>
            <a:r>
              <a:rPr lang="en-US" altLang="zh-CN" sz="2000" dirty="0" err="1" smtClean="0"/>
              <a:t>bundle.putString</a:t>
            </a:r>
            <a:r>
              <a:rPr lang="en-US" altLang="zh-CN" sz="2000" dirty="0" smtClean="0"/>
              <a:t>("name", “</a:t>
            </a:r>
            <a:r>
              <a:rPr lang="en-US" altLang="zh-CN" sz="2000" dirty="0" err="1" smtClean="0"/>
              <a:t>xxxx</a:t>
            </a:r>
            <a:r>
              <a:rPr lang="en-US" altLang="zh-CN" sz="2000" dirty="0" smtClean="0"/>
              <a:t>");</a:t>
            </a: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bundle.putInt</a:t>
            </a:r>
            <a:r>
              <a:rPr lang="en-US" altLang="zh-CN" sz="2000" dirty="0" smtClean="0"/>
              <a:t>("age", 4);</a:t>
            </a: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intent.putExtras</a:t>
            </a:r>
            <a:r>
              <a:rPr lang="en-US" altLang="zh-CN" sz="2000" dirty="0" smtClean="0"/>
              <a:t>(bundle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);//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附带上额外的数据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startActivity</a:t>
            </a:r>
            <a:r>
              <a:rPr lang="en-US" altLang="zh-CN" sz="2000" dirty="0" smtClean="0"/>
              <a:t>(intent);</a:t>
            </a: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endParaRPr lang="en-US" altLang="zh-CN" sz="2000" dirty="0" smtClean="0"/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altLang="zh-CN" sz="2000" dirty="0" smtClean="0">
                <a:ea typeface="宋体" pitchFamily="2" charset="-122"/>
              </a:rPr>
              <a:t>//</a:t>
            </a:r>
            <a:r>
              <a:rPr lang="zh-CN" altLang="en-US" sz="2000" dirty="0" smtClean="0">
                <a:ea typeface="宋体" pitchFamily="2" charset="-122"/>
              </a:rPr>
              <a:t>获取数据</a:t>
            </a: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dirty="0" smtClean="0">
                <a:ea typeface="宋体" pitchFamily="2" charset="-122"/>
              </a:rPr>
              <a:t>	Bundle </a:t>
            </a:r>
            <a:r>
              <a:rPr lang="en-US" altLang="zh-CN" sz="2000" dirty="0" err="1" smtClean="0">
                <a:ea typeface="宋体" pitchFamily="2" charset="-122"/>
              </a:rPr>
              <a:t>bundle</a:t>
            </a:r>
            <a:r>
              <a:rPr lang="en-US" altLang="zh-CN" sz="2000" dirty="0" smtClean="0">
                <a:ea typeface="宋体" pitchFamily="2" charset="-122"/>
              </a:rPr>
              <a:t> = </a:t>
            </a:r>
            <a:r>
              <a:rPr lang="en-US" altLang="zh-CN" sz="2000" dirty="0" err="1" smtClean="0">
                <a:ea typeface="宋体" pitchFamily="2" charset="-122"/>
              </a:rPr>
              <a:t>this.getIntent</a:t>
            </a:r>
            <a:r>
              <a:rPr lang="en-US" altLang="zh-CN" sz="2000" dirty="0" smtClean="0">
                <a:ea typeface="宋体" pitchFamily="2" charset="-122"/>
              </a:rPr>
              <a:t>().</a:t>
            </a:r>
            <a:r>
              <a:rPr lang="en-US" altLang="zh-CN" sz="2000" dirty="0" err="1" smtClean="0">
                <a:ea typeface="宋体" pitchFamily="2" charset="-122"/>
              </a:rPr>
              <a:t>getExtras</a:t>
            </a:r>
            <a:r>
              <a:rPr lang="en-US" altLang="zh-CN" sz="2000" dirty="0" smtClean="0">
                <a:ea typeface="宋体" pitchFamily="2" charset="-122"/>
              </a:rPr>
              <a:t>();</a:t>
            </a: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dirty="0" smtClean="0">
                <a:ea typeface="宋体" pitchFamily="2" charset="-122"/>
              </a:rPr>
              <a:t>	String name = </a:t>
            </a:r>
            <a:r>
              <a:rPr lang="en-US" altLang="zh-CN" sz="2000" dirty="0" err="1" smtClean="0">
                <a:ea typeface="宋体" pitchFamily="2" charset="-122"/>
              </a:rPr>
              <a:t>bundle.getString</a:t>
            </a:r>
            <a:r>
              <a:rPr lang="en-US" altLang="zh-CN" sz="2000" dirty="0" smtClean="0">
                <a:ea typeface="宋体" pitchFamily="2" charset="-122"/>
              </a:rPr>
              <a:t>("name");</a:t>
            </a: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dirty="0" smtClean="0">
                <a:ea typeface="宋体" pitchFamily="2" charset="-122"/>
              </a:rPr>
              <a:t>	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age = </a:t>
            </a:r>
            <a:r>
              <a:rPr lang="en-US" altLang="zh-CN" sz="2000" dirty="0" err="1" smtClean="0">
                <a:ea typeface="宋体" pitchFamily="2" charset="-122"/>
              </a:rPr>
              <a:t>bundle.getInt</a:t>
            </a:r>
            <a:r>
              <a:rPr lang="en-US" altLang="zh-CN" sz="2000" dirty="0" smtClean="0">
                <a:ea typeface="宋体" pitchFamily="2" charset="-122"/>
              </a:rPr>
              <a:t>("age");</a:t>
            </a: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endParaRPr lang="en-US" altLang="zh-CN" sz="2000" dirty="0" smtClean="0">
              <a:ea typeface="宋体" pitchFamily="2" charset="-122"/>
            </a:endParaRP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Bundle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类用作携带数据，它类似于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Map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，用于存放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key-value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名值对形式的值。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Bundle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的内部实际上是使用了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HashMap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&lt;String, Object&gt;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类型的变量来存放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putXxx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方法放入的值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2.3.3 </a:t>
            </a:r>
            <a:r>
              <a:rPr lang="zh-CN" altLang="en-US" dirty="0" smtClean="0">
                <a:ea typeface="宋体" pitchFamily="2" charset="-122"/>
              </a:rPr>
              <a:t>为</a:t>
            </a:r>
            <a:r>
              <a:rPr lang="en-US" altLang="zh-CN" dirty="0" smtClean="0">
                <a:ea typeface="宋体" pitchFamily="2" charset="-122"/>
              </a:rPr>
              <a:t>Intent</a:t>
            </a:r>
            <a:r>
              <a:rPr lang="zh-CN" altLang="en-US" dirty="0" smtClean="0">
                <a:ea typeface="宋体" pitchFamily="2" charset="-122"/>
              </a:rPr>
              <a:t>附加数据的两种方法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第一种写法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用于批量添加数据到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Intent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：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tx1"/>
              </a:buClr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	Intent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intent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= new Intent();</a:t>
            </a: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	Bundle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bundle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= new Bundle();//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该类用作携带数据</a:t>
            </a: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bundle.putString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("name", “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xxxxxx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");</a:t>
            </a: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intent.putExtras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(bundle);//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为意图追加额外的数据，意图原来已经具有的数据不会丢失，但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key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同名的数据会被替换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第二种写法：这种写法的作用等价于上面的写法，只不过这种写法是把数据一个个地添加进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Intent，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这种写法使用起来比较方便，而且只需要编写少量的代码。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tx1"/>
              </a:buClr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	Intent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intent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= new Intent();</a:t>
            </a: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intent.putExtra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("name", “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xxxxx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");</a:t>
            </a: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	Intent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提供了各种常用类型重载后的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putExtra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方法，在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putExtra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方法内部会判断当前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Intent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对象内部是否已经存在一个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Bundle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对象，如果不存在就会新建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Bundle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对象，以后调用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putExtra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方法传入的值都会存放于该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Bundle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对象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43824" cy="706437"/>
          </a:xfrm>
        </p:spPr>
        <p:txBody>
          <a:bodyPr/>
          <a:lstStyle/>
          <a:p>
            <a:r>
              <a:rPr lang="en-US" altLang="zh-CN" dirty="0" smtClean="0"/>
              <a:t>2.3.4 </a:t>
            </a:r>
            <a:r>
              <a:rPr lang="en-US" altLang="zh-CN" dirty="0" smtClean="0">
                <a:ea typeface="宋体" pitchFamily="2" charset="-122"/>
              </a:rPr>
              <a:t>Activity </a:t>
            </a:r>
            <a:r>
              <a:rPr lang="zh-CN" altLang="en-US" dirty="0" smtClean="0">
                <a:ea typeface="宋体" pitchFamily="2" charset="-122"/>
              </a:rPr>
              <a:t>关闭后返回的数据</a:t>
            </a:r>
            <a:r>
              <a:rPr lang="en-US" altLang="zh-CN" dirty="0" smtClean="0">
                <a:ea typeface="宋体" pitchFamily="2" charset="-122"/>
              </a:rPr>
              <a:t>-1/3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zh-CN" altLang="en-US" sz="2000" dirty="0" smtClean="0">
                <a:ea typeface="宋体" pitchFamily="2" charset="-122"/>
              </a:rPr>
              <a:t>在</a:t>
            </a:r>
            <a:r>
              <a:rPr lang="en-US" altLang="zh-CN" sz="2000" dirty="0" smtClean="0">
                <a:ea typeface="宋体" pitchFamily="2" charset="-122"/>
              </a:rPr>
              <a:t>Activity</a:t>
            </a:r>
            <a:r>
              <a:rPr lang="zh-CN" altLang="en-US" sz="2000" dirty="0" smtClean="0">
                <a:ea typeface="宋体" pitchFamily="2" charset="-122"/>
              </a:rPr>
              <a:t>中得到新打开</a:t>
            </a:r>
            <a:r>
              <a:rPr lang="en-US" altLang="zh-CN" sz="2000" dirty="0" smtClean="0">
                <a:ea typeface="宋体" pitchFamily="2" charset="-122"/>
              </a:rPr>
              <a:t>Activity </a:t>
            </a:r>
            <a:r>
              <a:rPr lang="zh-CN" altLang="en-US" sz="2000" dirty="0" smtClean="0">
                <a:ea typeface="宋体" pitchFamily="2" charset="-122"/>
              </a:rPr>
              <a:t>关闭后返回的数据，需要使用系统提供的</a:t>
            </a:r>
            <a:r>
              <a:rPr lang="en-US" altLang="zh-CN" sz="2000" dirty="0" err="1" smtClean="0">
                <a:ea typeface="宋体" pitchFamily="2" charset="-122"/>
              </a:rPr>
              <a:t>startActivityForResult</a:t>
            </a:r>
            <a:r>
              <a:rPr lang="en-US" altLang="zh-CN" sz="2000" dirty="0" smtClean="0">
                <a:ea typeface="宋体" pitchFamily="2" charset="-122"/>
              </a:rPr>
              <a:t>(Intent </a:t>
            </a:r>
            <a:r>
              <a:rPr lang="en-US" altLang="zh-CN" sz="2000" dirty="0" err="1" smtClean="0">
                <a:ea typeface="宋体" pitchFamily="2" charset="-122"/>
              </a:rPr>
              <a:t>intent</a:t>
            </a:r>
            <a:r>
              <a:rPr lang="en-US" altLang="zh-CN" sz="2000" dirty="0" smtClean="0">
                <a:ea typeface="宋体" pitchFamily="2" charset="-122"/>
              </a:rPr>
              <a:t>, 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requestCode</a:t>
            </a:r>
            <a:r>
              <a:rPr lang="en-US" altLang="zh-CN" sz="2000" dirty="0" smtClean="0">
                <a:ea typeface="宋体" pitchFamily="2" charset="-122"/>
              </a:rPr>
              <a:t>)</a:t>
            </a:r>
            <a:r>
              <a:rPr lang="zh-CN" altLang="en-US" sz="2000" dirty="0" smtClean="0">
                <a:ea typeface="宋体" pitchFamily="2" charset="-122"/>
              </a:rPr>
              <a:t>方法打开新的</a:t>
            </a:r>
            <a:r>
              <a:rPr lang="en-US" altLang="zh-CN" sz="2000" dirty="0" smtClean="0">
                <a:ea typeface="宋体" pitchFamily="2" charset="-122"/>
              </a:rPr>
              <a:t>Activity,</a:t>
            </a:r>
            <a:r>
              <a:rPr lang="zh-CN" altLang="en-US" sz="2000" dirty="0" smtClean="0">
                <a:ea typeface="宋体" pitchFamily="2" charset="-122"/>
              </a:rPr>
              <a:t>新的</a:t>
            </a:r>
            <a:r>
              <a:rPr lang="en-US" altLang="zh-CN" sz="2000" dirty="0" smtClean="0">
                <a:ea typeface="宋体" pitchFamily="2" charset="-122"/>
              </a:rPr>
              <a:t>Activity </a:t>
            </a:r>
            <a:r>
              <a:rPr lang="zh-CN" altLang="en-US" sz="2000" dirty="0" smtClean="0">
                <a:ea typeface="宋体" pitchFamily="2" charset="-122"/>
              </a:rPr>
              <a:t>关闭后会向前面的</a:t>
            </a:r>
            <a:r>
              <a:rPr lang="en-US" altLang="zh-CN" sz="2000" dirty="0" smtClean="0">
                <a:ea typeface="宋体" pitchFamily="2" charset="-122"/>
              </a:rPr>
              <a:t>Activity </a:t>
            </a:r>
            <a:r>
              <a:rPr lang="zh-CN" altLang="en-US" sz="2000" dirty="0" smtClean="0">
                <a:ea typeface="宋体" pitchFamily="2" charset="-122"/>
              </a:rPr>
              <a:t>传回数据，为了得到传回的数据在前面的</a:t>
            </a:r>
            <a:r>
              <a:rPr lang="en-US" altLang="zh-CN" sz="2000" dirty="0" smtClean="0">
                <a:ea typeface="宋体" pitchFamily="2" charset="-122"/>
              </a:rPr>
              <a:t>Activity</a:t>
            </a:r>
            <a:r>
              <a:rPr lang="zh-CN" altLang="en-US" sz="2000" dirty="0" smtClean="0">
                <a:ea typeface="宋体" pitchFamily="2" charset="-122"/>
              </a:rPr>
              <a:t>中重写</a:t>
            </a:r>
            <a:r>
              <a:rPr lang="en-US" altLang="zh-CN" sz="2000" dirty="0" err="1" smtClean="0">
                <a:ea typeface="宋体" pitchFamily="2" charset="-122"/>
              </a:rPr>
              <a:t>onActivityResult</a:t>
            </a:r>
            <a:r>
              <a:rPr lang="en-US" altLang="zh-CN" sz="2000" dirty="0" smtClean="0">
                <a:ea typeface="宋体" pitchFamily="2" charset="-122"/>
              </a:rPr>
              <a:t>(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requestCode</a:t>
            </a:r>
            <a:r>
              <a:rPr lang="en-US" altLang="zh-CN" sz="2000" dirty="0" smtClean="0">
                <a:ea typeface="宋体" pitchFamily="2" charset="-122"/>
              </a:rPr>
              <a:t>, 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resultCode</a:t>
            </a:r>
            <a:r>
              <a:rPr lang="en-US" altLang="zh-CN" sz="2000" dirty="0" smtClean="0">
                <a:ea typeface="宋体" pitchFamily="2" charset="-122"/>
              </a:rPr>
              <a:t>, Intent data)</a:t>
            </a:r>
            <a:r>
              <a:rPr lang="zh-CN" altLang="en-US" sz="2000" dirty="0" smtClean="0">
                <a:ea typeface="宋体" pitchFamily="2" charset="-122"/>
              </a:rPr>
              <a:t>方法：</a:t>
            </a:r>
            <a:endParaRPr lang="en-US" altLang="zh-CN" sz="2000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altLang="zh-CN" sz="2000" dirty="0" smtClean="0">
                <a:ea typeface="宋体" pitchFamily="2" charset="-122"/>
              </a:rPr>
              <a:t>    //</a:t>
            </a:r>
            <a:r>
              <a:rPr lang="zh-CN" altLang="en-US" sz="2000" dirty="0" smtClean="0">
                <a:ea typeface="宋体" pitchFamily="2" charset="-122"/>
              </a:rPr>
              <a:t>第一个参数为请求码，即调用</a:t>
            </a:r>
            <a:r>
              <a:rPr lang="en-US" altLang="zh-CN" sz="2000" dirty="0" err="1" smtClean="0">
                <a:ea typeface="宋体" pitchFamily="2" charset="-122"/>
              </a:rPr>
              <a:t>startActivityForResult</a:t>
            </a:r>
            <a:r>
              <a:rPr lang="en-US" altLang="zh-CN" sz="2000" dirty="0" smtClean="0">
                <a:ea typeface="宋体" pitchFamily="2" charset="-122"/>
              </a:rPr>
              <a:t>()</a:t>
            </a:r>
            <a:r>
              <a:rPr lang="zh-CN" altLang="en-US" sz="2000" dirty="0" smtClean="0">
                <a:ea typeface="宋体" pitchFamily="2" charset="-122"/>
              </a:rPr>
              <a:t>传递过去的值</a:t>
            </a:r>
            <a:endParaRPr lang="en-US" altLang="zh-CN" sz="2000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altLang="zh-CN" sz="2000" dirty="0" smtClean="0">
                <a:ea typeface="宋体" pitchFamily="2" charset="-122"/>
              </a:rPr>
              <a:t>  	  //</a:t>
            </a:r>
            <a:r>
              <a:rPr lang="zh-CN" altLang="en-US" sz="2000" dirty="0" smtClean="0">
                <a:ea typeface="宋体" pitchFamily="2" charset="-122"/>
              </a:rPr>
              <a:t>第二个参数为结果码，结果码用于标识返回数据来自哪个新</a:t>
            </a:r>
            <a:r>
              <a:rPr lang="en-US" altLang="zh-CN" sz="2000" dirty="0" smtClean="0">
                <a:ea typeface="宋体" pitchFamily="2" charset="-122"/>
              </a:rPr>
              <a:t>Activity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endParaRPr lang="en-US" altLang="zh-CN" sz="20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dirty="0" smtClean="0">
                <a:ea typeface="宋体" pitchFamily="2" charset="-122"/>
              </a:rPr>
              <a:t>   @Override protected void </a:t>
            </a:r>
            <a:r>
              <a:rPr lang="en-US" altLang="zh-CN" sz="2000" dirty="0" err="1" smtClean="0">
                <a:ea typeface="宋体" pitchFamily="2" charset="-122"/>
              </a:rPr>
              <a:t>onActivityResult</a:t>
            </a:r>
            <a:r>
              <a:rPr lang="en-US" altLang="zh-CN" sz="2000" dirty="0" smtClean="0">
                <a:ea typeface="宋体" pitchFamily="2" charset="-122"/>
              </a:rPr>
              <a:t>(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requestCode</a:t>
            </a:r>
            <a:r>
              <a:rPr lang="en-US" altLang="zh-CN" sz="2000" dirty="0" smtClean="0">
                <a:ea typeface="宋体" pitchFamily="2" charset="-122"/>
              </a:rPr>
              <a:t>, 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resultCode</a:t>
            </a:r>
            <a:r>
              <a:rPr lang="en-US" altLang="zh-CN" sz="2000" dirty="0" smtClean="0">
                <a:ea typeface="宋体" pitchFamily="2" charset="-122"/>
              </a:rPr>
              <a:t>, Intent data) {</a:t>
            </a: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dirty="0" smtClean="0">
                <a:ea typeface="宋体" pitchFamily="2" charset="-122"/>
              </a:rPr>
              <a:t>		String result = </a:t>
            </a:r>
            <a:r>
              <a:rPr lang="en-US" altLang="zh-CN" sz="2000" dirty="0" err="1" smtClean="0">
                <a:ea typeface="宋体" pitchFamily="2" charset="-122"/>
              </a:rPr>
              <a:t>data.getExtras</a:t>
            </a:r>
            <a:r>
              <a:rPr lang="en-US" altLang="zh-CN" sz="2000" dirty="0" smtClean="0">
                <a:ea typeface="宋体" pitchFamily="2" charset="-122"/>
              </a:rPr>
              <a:t>().</a:t>
            </a:r>
            <a:r>
              <a:rPr lang="en-US" altLang="zh-CN" sz="2000" dirty="0" err="1" smtClean="0">
                <a:ea typeface="宋体" pitchFamily="2" charset="-122"/>
              </a:rPr>
              <a:t>getString</a:t>
            </a:r>
            <a:r>
              <a:rPr lang="en-US" altLang="zh-CN" sz="2000" dirty="0" smtClean="0">
                <a:ea typeface="宋体" pitchFamily="2" charset="-122"/>
              </a:rPr>
              <a:t>(“result”));</a:t>
            </a: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dirty="0" smtClean="0">
                <a:ea typeface="宋体" pitchFamily="2" charset="-122"/>
              </a:rPr>
              <a:t>		//</a:t>
            </a:r>
            <a:r>
              <a:rPr lang="zh-CN" altLang="en-US" sz="2000" dirty="0" smtClean="0">
                <a:ea typeface="宋体" pitchFamily="2" charset="-122"/>
              </a:rPr>
              <a:t>得到新</a:t>
            </a:r>
            <a:r>
              <a:rPr lang="en-US" altLang="zh-CN" sz="2000" dirty="0" smtClean="0">
                <a:ea typeface="宋体" pitchFamily="2" charset="-122"/>
              </a:rPr>
              <a:t>Activity </a:t>
            </a:r>
            <a:r>
              <a:rPr lang="zh-CN" altLang="en-US" sz="2000" dirty="0" smtClean="0">
                <a:ea typeface="宋体" pitchFamily="2" charset="-122"/>
              </a:rPr>
              <a:t>关闭后返回的数据</a:t>
            </a:r>
            <a:endParaRPr lang="en-US" altLang="zh-CN" sz="20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dirty="0" smtClean="0">
                <a:ea typeface="宋体" pitchFamily="2" charset="-122"/>
              </a:rPr>
              <a:t>    }</a:t>
            </a: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endParaRPr lang="zh-CN" altLang="en-US" sz="2000" dirty="0"/>
          </a:p>
        </p:txBody>
      </p:sp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86700" cy="706437"/>
          </a:xfrm>
        </p:spPr>
        <p:txBody>
          <a:bodyPr/>
          <a:lstStyle/>
          <a:p>
            <a:r>
              <a:rPr lang="en-US" altLang="zh-CN" dirty="0" smtClean="0"/>
              <a:t>2.3.4 </a:t>
            </a:r>
            <a:r>
              <a:rPr lang="en-US" altLang="zh-CN" dirty="0" smtClean="0">
                <a:ea typeface="宋体" pitchFamily="2" charset="-122"/>
              </a:rPr>
              <a:t>Activity </a:t>
            </a:r>
            <a:r>
              <a:rPr lang="zh-CN" altLang="en-US" dirty="0" smtClean="0">
                <a:ea typeface="宋体" pitchFamily="2" charset="-122"/>
              </a:rPr>
              <a:t>关闭后返回的数据</a:t>
            </a:r>
            <a:r>
              <a:rPr lang="en-US" altLang="zh-CN" dirty="0" smtClean="0">
                <a:ea typeface="宋体" pitchFamily="2" charset="-122"/>
              </a:rPr>
              <a:t>-2/3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zh-CN" altLang="en-US" sz="2000" dirty="0" smtClean="0">
                <a:ea typeface="宋体" pitchFamily="2" charset="-122"/>
              </a:rPr>
              <a:t>使用</a:t>
            </a:r>
            <a:r>
              <a:rPr lang="en-US" altLang="zh-CN" sz="2000" dirty="0" err="1" smtClean="0">
                <a:ea typeface="宋体" pitchFamily="2" charset="-122"/>
              </a:rPr>
              <a:t>startActivityForResult</a:t>
            </a:r>
            <a:r>
              <a:rPr lang="en-US" altLang="zh-CN" sz="2000" dirty="0" smtClean="0">
                <a:ea typeface="宋体" pitchFamily="2" charset="-122"/>
              </a:rPr>
              <a:t>(Intent </a:t>
            </a:r>
            <a:r>
              <a:rPr lang="en-US" altLang="zh-CN" sz="2000" dirty="0" err="1" smtClean="0">
                <a:ea typeface="宋体" pitchFamily="2" charset="-122"/>
              </a:rPr>
              <a:t>intent</a:t>
            </a:r>
            <a:r>
              <a:rPr lang="en-US" altLang="zh-CN" sz="2000" dirty="0" smtClean="0">
                <a:ea typeface="宋体" pitchFamily="2" charset="-122"/>
              </a:rPr>
              <a:t>, 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requestCode</a:t>
            </a:r>
            <a:r>
              <a:rPr lang="en-US" altLang="zh-CN" sz="2000" dirty="0" smtClean="0">
                <a:ea typeface="宋体" pitchFamily="2" charset="-122"/>
              </a:rPr>
              <a:t>)</a:t>
            </a:r>
            <a:r>
              <a:rPr lang="zh-CN" altLang="en-US" sz="2000" dirty="0" smtClean="0">
                <a:ea typeface="宋体" pitchFamily="2" charset="-122"/>
              </a:rPr>
              <a:t>方法打开新的</a:t>
            </a:r>
            <a:r>
              <a:rPr lang="en-US" altLang="zh-CN" sz="2000" dirty="0" smtClean="0">
                <a:ea typeface="宋体" pitchFamily="2" charset="-122"/>
              </a:rPr>
              <a:t>Activity</a:t>
            </a:r>
            <a:r>
              <a:rPr lang="zh-CN" altLang="en-US" sz="2000" dirty="0" smtClean="0">
                <a:ea typeface="宋体" pitchFamily="2" charset="-122"/>
              </a:rPr>
              <a:t>，新</a:t>
            </a:r>
            <a:r>
              <a:rPr lang="en-US" altLang="zh-CN" sz="2000" dirty="0" smtClean="0">
                <a:ea typeface="宋体" pitchFamily="2" charset="-122"/>
              </a:rPr>
              <a:t>Activity</a:t>
            </a:r>
            <a:r>
              <a:rPr lang="zh-CN" altLang="en-US" sz="2000" dirty="0" smtClean="0">
                <a:ea typeface="宋体" pitchFamily="2" charset="-122"/>
              </a:rPr>
              <a:t>关闭前需要向前面的</a:t>
            </a:r>
            <a:r>
              <a:rPr lang="en-US" altLang="zh-CN" sz="2000" dirty="0" smtClean="0">
                <a:ea typeface="宋体" pitchFamily="2" charset="-122"/>
              </a:rPr>
              <a:t>Activity</a:t>
            </a:r>
            <a:r>
              <a:rPr lang="zh-CN" altLang="en-US" sz="2000" dirty="0" smtClean="0">
                <a:ea typeface="宋体" pitchFamily="2" charset="-122"/>
              </a:rPr>
              <a:t>返回数据需要使用系统提供的</a:t>
            </a:r>
            <a:r>
              <a:rPr lang="en-US" altLang="zh-CN" sz="2000" b="1" dirty="0" err="1" smtClean="0">
                <a:ea typeface="宋体" pitchFamily="2" charset="-122"/>
              </a:rPr>
              <a:t>setResult</a:t>
            </a:r>
            <a:r>
              <a:rPr lang="en-US" altLang="zh-CN" sz="2000" b="1" dirty="0" smtClean="0">
                <a:ea typeface="宋体" pitchFamily="2" charset="-122"/>
              </a:rPr>
              <a:t>(</a:t>
            </a:r>
            <a:r>
              <a:rPr lang="en-US" altLang="zh-CN" sz="2000" b="1" dirty="0" err="1" smtClean="0">
                <a:ea typeface="宋体" pitchFamily="2" charset="-122"/>
              </a:rPr>
              <a:t>int</a:t>
            </a:r>
            <a:r>
              <a:rPr lang="en-US" altLang="zh-CN" sz="2000" b="1" dirty="0" smtClean="0">
                <a:ea typeface="宋体" pitchFamily="2" charset="-122"/>
              </a:rPr>
              <a:t> </a:t>
            </a:r>
            <a:r>
              <a:rPr lang="en-US" altLang="zh-CN" sz="2000" b="1" dirty="0" err="1" smtClean="0">
                <a:ea typeface="宋体" pitchFamily="2" charset="-122"/>
              </a:rPr>
              <a:t>resultCode</a:t>
            </a:r>
            <a:r>
              <a:rPr lang="en-US" altLang="zh-CN" sz="2000" b="1" dirty="0" smtClean="0">
                <a:ea typeface="宋体" pitchFamily="2" charset="-122"/>
              </a:rPr>
              <a:t>, Intent data)</a:t>
            </a:r>
            <a:r>
              <a:rPr lang="zh-CN" altLang="en-US" sz="2000" dirty="0" smtClean="0">
                <a:ea typeface="宋体" pitchFamily="2" charset="-122"/>
              </a:rPr>
              <a:t>方法实现：</a:t>
            </a:r>
            <a:endParaRPr lang="en-US" altLang="zh-CN" sz="20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dirty="0" smtClean="0">
                <a:ea typeface="宋体" pitchFamily="2" charset="-122"/>
              </a:rPr>
              <a:t>	      			</a:t>
            </a: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dirty="0" smtClean="0">
                <a:ea typeface="宋体" pitchFamily="2" charset="-122"/>
              </a:rPr>
              <a:t>	Intent </a:t>
            </a:r>
            <a:r>
              <a:rPr lang="en-US" altLang="zh-CN" sz="2000" dirty="0" err="1" smtClean="0">
                <a:ea typeface="宋体" pitchFamily="2" charset="-122"/>
              </a:rPr>
              <a:t>intent</a:t>
            </a:r>
            <a:r>
              <a:rPr lang="en-US" altLang="zh-CN" sz="2000" dirty="0" smtClean="0">
                <a:ea typeface="宋体" pitchFamily="2" charset="-122"/>
              </a:rPr>
              <a:t> = new Intent();//</a:t>
            </a:r>
            <a:r>
              <a:rPr lang="zh-CN" altLang="en-US" sz="2000" dirty="0" smtClean="0">
                <a:ea typeface="宋体" pitchFamily="2" charset="-122"/>
              </a:rPr>
              <a:t>数据是使用</a:t>
            </a:r>
            <a:r>
              <a:rPr lang="en-US" altLang="zh-CN" sz="2000" dirty="0" smtClean="0">
                <a:ea typeface="宋体" pitchFamily="2" charset="-122"/>
              </a:rPr>
              <a:t>Intent</a:t>
            </a:r>
            <a:r>
              <a:rPr lang="zh-CN" altLang="en-US" sz="2000" dirty="0" smtClean="0">
                <a:ea typeface="宋体" pitchFamily="2" charset="-122"/>
              </a:rPr>
              <a:t>返回</a:t>
            </a:r>
            <a:r>
              <a:rPr lang="en-US" altLang="zh-CN" sz="2000" dirty="0" smtClean="0">
                <a:ea typeface="宋体" pitchFamily="2" charset="-122"/>
              </a:rPr>
              <a:t>		</a:t>
            </a: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dirty="0" smtClean="0">
                <a:ea typeface="宋体" pitchFamily="2" charset="-122"/>
              </a:rPr>
              <a:t>	</a:t>
            </a:r>
            <a:r>
              <a:rPr lang="en-US" altLang="zh-CN" sz="2000" dirty="0" err="1" smtClean="0">
                <a:ea typeface="宋体" pitchFamily="2" charset="-122"/>
              </a:rPr>
              <a:t>intent.putExtra</a:t>
            </a:r>
            <a:r>
              <a:rPr lang="en-US" altLang="zh-CN" sz="2000" dirty="0" smtClean="0">
                <a:ea typeface="宋体" pitchFamily="2" charset="-122"/>
              </a:rPr>
              <a:t>(“result”, “</a:t>
            </a:r>
            <a:r>
              <a:rPr lang="en-US" altLang="zh-CN" sz="2000" dirty="0" err="1" smtClean="0">
                <a:ea typeface="宋体" pitchFamily="2" charset="-122"/>
              </a:rPr>
              <a:t>xxxxx</a:t>
            </a:r>
            <a:r>
              <a:rPr lang="en-US" altLang="zh-CN" sz="2000" dirty="0" smtClean="0">
                <a:ea typeface="宋体" pitchFamily="2" charset="-122"/>
              </a:rPr>
              <a:t>”);//</a:t>
            </a:r>
            <a:r>
              <a:rPr lang="zh-CN" altLang="en-US" sz="2000" dirty="0" smtClean="0">
                <a:ea typeface="宋体" pitchFamily="2" charset="-122"/>
              </a:rPr>
              <a:t>把返回数据存入</a:t>
            </a:r>
            <a:r>
              <a:rPr lang="en-US" altLang="zh-CN" sz="2000" dirty="0" smtClean="0">
                <a:ea typeface="宋体" pitchFamily="2" charset="-122"/>
              </a:rPr>
              <a:t>Intent	</a:t>
            </a: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dirty="0" smtClean="0">
                <a:ea typeface="宋体" pitchFamily="2" charset="-122"/>
              </a:rPr>
              <a:t>	</a:t>
            </a:r>
            <a:r>
              <a:rPr lang="en-US" altLang="zh-CN" sz="2000" dirty="0" err="1" smtClean="0">
                <a:ea typeface="宋体" pitchFamily="2" charset="-122"/>
              </a:rPr>
              <a:t>setResult</a:t>
            </a:r>
            <a:r>
              <a:rPr lang="en-US" altLang="zh-CN" sz="2000" dirty="0" smtClean="0">
                <a:ea typeface="宋体" pitchFamily="2" charset="-122"/>
              </a:rPr>
              <a:t>(RESULT_OK, intent);//</a:t>
            </a:r>
            <a:r>
              <a:rPr lang="zh-CN" altLang="en-US" sz="2000" dirty="0" smtClean="0">
                <a:ea typeface="宋体" pitchFamily="2" charset="-122"/>
              </a:rPr>
              <a:t>设置返回数据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endParaRPr lang="en-US" altLang="zh-CN" sz="20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b="1" dirty="0" smtClean="0">
                <a:ea typeface="宋体" pitchFamily="2" charset="-122"/>
              </a:rPr>
              <a:t>	</a:t>
            </a:r>
            <a:r>
              <a:rPr lang="en-US" altLang="zh-CN" sz="2000" dirty="0" err="1" smtClean="0">
                <a:ea typeface="宋体" pitchFamily="2" charset="-122"/>
              </a:rPr>
              <a:t>setResult</a:t>
            </a:r>
            <a:r>
              <a:rPr lang="en-US" altLang="zh-CN" sz="2000" dirty="0" smtClean="0">
                <a:ea typeface="宋体" pitchFamily="2" charset="-122"/>
              </a:rPr>
              <a:t>()</a:t>
            </a:r>
            <a:r>
              <a:rPr lang="zh-CN" altLang="en-US" sz="2000" dirty="0" smtClean="0">
                <a:ea typeface="宋体" pitchFamily="2" charset="-122"/>
              </a:rPr>
              <a:t>方法的第一个参数值可以根据业务需要自己定义</a:t>
            </a:r>
            <a:endParaRPr lang="zh-CN" altLang="en-US" sz="2000" dirty="0"/>
          </a:p>
        </p:txBody>
      </p:sp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43824" cy="706437"/>
          </a:xfrm>
        </p:spPr>
        <p:txBody>
          <a:bodyPr/>
          <a:lstStyle/>
          <a:p>
            <a:r>
              <a:rPr lang="en-US" altLang="zh-CN" dirty="0" smtClean="0"/>
              <a:t>2.3.4 </a:t>
            </a:r>
            <a:r>
              <a:rPr lang="en-US" altLang="zh-CN" dirty="0" smtClean="0">
                <a:ea typeface="宋体" pitchFamily="2" charset="-122"/>
              </a:rPr>
              <a:t>Activity </a:t>
            </a:r>
            <a:r>
              <a:rPr lang="zh-CN" altLang="en-US" dirty="0" smtClean="0">
                <a:ea typeface="宋体" pitchFamily="2" charset="-122"/>
              </a:rPr>
              <a:t>关闭后返回的数据</a:t>
            </a:r>
            <a:r>
              <a:rPr lang="en-US" altLang="zh-CN" dirty="0" smtClean="0">
                <a:ea typeface="宋体" pitchFamily="2" charset="-122"/>
              </a:rPr>
              <a:t>-3/3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000" dirty="0" smtClean="0"/>
              <a:t>	Button btn1 = (Button)</a:t>
            </a:r>
            <a:r>
              <a:rPr lang="en-US" altLang="zh-CN" sz="2000" dirty="0" err="1" smtClean="0"/>
              <a:t>findViewById</a:t>
            </a:r>
            <a:r>
              <a:rPr lang="en-US" altLang="zh-CN" sz="2000" dirty="0" smtClean="0"/>
              <a:t>(R.id.</a:t>
            </a:r>
            <a:r>
              <a:rPr lang="en-US" altLang="zh-CN" sz="2000" i="1" dirty="0" smtClean="0"/>
              <a:t>button1</a:t>
            </a:r>
            <a:r>
              <a:rPr lang="en-US" altLang="zh-CN" sz="2000" dirty="0" smtClean="0"/>
              <a:t>);</a:t>
            </a:r>
          </a:p>
          <a:p>
            <a:pPr>
              <a:buNone/>
            </a:pPr>
            <a:r>
              <a:rPr lang="en-US" altLang="zh-CN" sz="2000" dirty="0" smtClean="0"/>
              <a:t>	btn1.setOnClickListener(</a:t>
            </a:r>
            <a:r>
              <a:rPr lang="en-US" altLang="zh-CN" sz="2000" b="1" dirty="0" smtClean="0"/>
              <a:t>new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OnClickListener</a:t>
            </a:r>
            <a:r>
              <a:rPr lang="en-US" altLang="zh-CN" sz="2000" dirty="0" smtClean="0"/>
              <a:t>() {</a:t>
            </a:r>
          </a:p>
          <a:p>
            <a:pPr>
              <a:buNone/>
            </a:pPr>
            <a:r>
              <a:rPr lang="en-US" altLang="zh-CN" sz="2000" dirty="0" smtClean="0"/>
              <a:t>	@Override</a:t>
            </a:r>
          </a:p>
          <a:p>
            <a:pPr>
              <a:buNone/>
            </a:pPr>
            <a:r>
              <a:rPr lang="en-US" altLang="zh-CN" sz="2000" b="1" dirty="0" smtClean="0"/>
              <a:t>	public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void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onClick</a:t>
            </a:r>
            <a:r>
              <a:rPr lang="en-US" altLang="zh-CN" sz="2000" dirty="0" smtClean="0"/>
              <a:t>(View v) {</a:t>
            </a:r>
          </a:p>
          <a:p>
            <a:pPr>
              <a:buNone/>
            </a:pPr>
            <a:r>
              <a:rPr lang="en-US" altLang="zh-CN" sz="2000" dirty="0" smtClean="0"/>
              <a:t>		Uri number = </a:t>
            </a:r>
            <a:r>
              <a:rPr lang="en-US" altLang="zh-CN" sz="2000" dirty="0" err="1" smtClean="0"/>
              <a:t>Uri.</a:t>
            </a:r>
            <a:r>
              <a:rPr lang="en-US" altLang="zh-CN" sz="2000" i="1" dirty="0" err="1" smtClean="0"/>
              <a:t>parse</a:t>
            </a:r>
            <a:r>
              <a:rPr lang="en-US" altLang="zh-CN" sz="2000" dirty="0" smtClean="0"/>
              <a:t>("tel:1234");</a:t>
            </a:r>
          </a:p>
          <a:p>
            <a:pPr>
              <a:buNone/>
            </a:pPr>
            <a:r>
              <a:rPr lang="en-US" altLang="zh-CN" sz="2000" dirty="0" smtClean="0"/>
              <a:t>		Intent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= </a:t>
            </a:r>
            <a:r>
              <a:rPr lang="en-US" altLang="zh-CN" sz="2000" b="1" dirty="0" smtClean="0"/>
              <a:t>new</a:t>
            </a:r>
            <a:r>
              <a:rPr lang="en-US" altLang="zh-CN" sz="2000" dirty="0" smtClean="0"/>
              <a:t> Intent(</a:t>
            </a:r>
            <a:r>
              <a:rPr lang="en-US" altLang="zh-CN" sz="2000" dirty="0" err="1" smtClean="0"/>
              <a:t>Intent.</a:t>
            </a:r>
            <a:r>
              <a:rPr lang="en-US" altLang="zh-CN" sz="2000" i="1" dirty="0" err="1" smtClean="0"/>
              <a:t>ACTION_CALL</a:t>
            </a:r>
            <a:r>
              <a:rPr lang="en-US" altLang="zh-CN" sz="2000" dirty="0" err="1" smtClean="0"/>
              <a:t>,number</a:t>
            </a:r>
            <a:r>
              <a:rPr lang="en-US" altLang="zh-CN" sz="2000" dirty="0" smtClean="0"/>
              <a:t>);</a:t>
            </a:r>
          </a:p>
          <a:p>
            <a:pPr>
              <a:buNone/>
            </a:pP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startActivity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);</a:t>
            </a:r>
          </a:p>
          <a:p>
            <a:pPr>
              <a:buNone/>
            </a:pPr>
            <a:r>
              <a:rPr lang="en-US" altLang="zh-CN" sz="2000" dirty="0" smtClean="0"/>
              <a:t>	}</a:t>
            </a:r>
          </a:p>
          <a:p>
            <a:pPr>
              <a:buNone/>
            </a:pPr>
            <a:r>
              <a:rPr lang="en-US" altLang="zh-CN" sz="2000" dirty="0" smtClean="0"/>
              <a:t>});</a:t>
            </a:r>
            <a:endParaRPr lang="zh-CN" altLang="en-US" sz="2000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</a:rPr>
              <a:t>第</a:t>
            </a:r>
            <a:r>
              <a:rPr lang="en-US" altLang="zh-CN" dirty="0" smtClean="0">
                <a:latin typeface="Arial" charset="0"/>
              </a:rPr>
              <a:t>2</a:t>
            </a:r>
            <a:r>
              <a:rPr lang="zh-CN" altLang="en-US" dirty="0" smtClean="0">
                <a:latin typeface="Arial" charset="0"/>
              </a:rPr>
              <a:t>章  </a:t>
            </a:r>
            <a:r>
              <a:rPr lang="en-US" altLang="zh-CN" b="0" dirty="0" smtClean="0">
                <a:latin typeface="黑体" pitchFamily="2" charset="-122"/>
                <a:ea typeface="黑体" pitchFamily="2" charset="-122"/>
              </a:rPr>
              <a:t>Activity</a:t>
            </a:r>
            <a:r>
              <a:rPr lang="zh-CN" altLang="en-US" b="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b="0" dirty="0" smtClean="0">
                <a:latin typeface="黑体" pitchFamily="2" charset="-122"/>
                <a:ea typeface="黑体" pitchFamily="2" charset="-122"/>
              </a:rPr>
              <a:t>Intent</a:t>
            </a:r>
            <a:r>
              <a:rPr lang="zh-CN" altLang="en-US" b="0" dirty="0" smtClean="0">
                <a:latin typeface="黑体" pitchFamily="2" charset="-122"/>
                <a:ea typeface="黑体" pitchFamily="2" charset="-122"/>
              </a:rPr>
              <a:t>、资源使用</a:t>
            </a:r>
            <a:endParaRPr lang="en-US" altLang="zh-CN" dirty="0">
              <a:latin typeface="Arial" charset="0"/>
            </a:endParaRPr>
          </a:p>
        </p:txBody>
      </p:sp>
      <p:sp>
        <p:nvSpPr>
          <p:cNvPr id="1125379" name="Line 3"/>
          <p:cNvSpPr>
            <a:spLocks noChangeShapeType="1"/>
          </p:cNvSpPr>
          <p:nvPr/>
        </p:nvSpPr>
        <p:spPr bwMode="auto">
          <a:xfrm>
            <a:off x="5364163" y="2133600"/>
            <a:ext cx="0" cy="17891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5380" name="Text Box 4"/>
          <p:cNvSpPr txBox="1">
            <a:spLocks noChangeArrowheads="1"/>
          </p:cNvSpPr>
          <p:nvPr/>
        </p:nvSpPr>
        <p:spPr bwMode="auto">
          <a:xfrm>
            <a:off x="827088" y="1412875"/>
            <a:ext cx="3744912" cy="38877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84965" tIns="42482" rIns="84965" bIns="42482"/>
          <a:lstStyle/>
          <a:p>
            <a:pPr marL="457200" indent="-457200" algn="l" defTabSz="850900">
              <a:buClrTx/>
              <a:buSzTx/>
            </a:pPr>
            <a:r>
              <a:rPr lang="zh-CN" altLang="en-US" sz="2400" dirty="0" smtClean="0">
                <a:latin typeface="宋体" pitchFamily="2" charset="-122"/>
              </a:rPr>
              <a:t>目标：</a:t>
            </a:r>
            <a:endParaRPr lang="zh-CN" altLang="en-US" sz="2400" dirty="0">
              <a:ea typeface="黑体" pitchFamily="2" charset="-122"/>
            </a:endParaRPr>
          </a:p>
          <a:p>
            <a:pPr marL="457200" indent="-457200" algn="l" defTabSz="850900">
              <a:buClrTx/>
              <a:buSzTx/>
            </a:pPr>
            <a:r>
              <a:rPr lang="en-US" altLang="zh-CN" sz="2400" dirty="0" smtClean="0"/>
              <a:t>2.1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什么是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Activity</a:t>
            </a:r>
            <a:endParaRPr lang="en-US" altLang="zh-CN" sz="2400" dirty="0"/>
          </a:p>
          <a:p>
            <a:pPr marL="457200" indent="-457200" algn="l" defTabSz="850900">
              <a:buClrTx/>
              <a:buSzTx/>
            </a:pPr>
            <a:r>
              <a:rPr lang="en-US" altLang="zh-CN" sz="2400" dirty="0" smtClean="0"/>
              <a:t>2.2 </a:t>
            </a:r>
            <a:r>
              <a:rPr lang="en-US" altLang="en-US" sz="2400" dirty="0" err="1" smtClean="0">
                <a:latin typeface="黑体" pitchFamily="2" charset="-122"/>
                <a:ea typeface="黑体" pitchFamily="2" charset="-122"/>
              </a:rPr>
              <a:t>Activity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</a:rPr>
              <a:t>的生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命周期</a:t>
            </a:r>
            <a:endParaRPr lang="zh-CN" altLang="en-US" sz="2400" dirty="0"/>
          </a:p>
          <a:p>
            <a:pPr marL="457200" indent="-457200" algn="l" defTabSz="850900">
              <a:buClrTx/>
              <a:buSzTx/>
            </a:pPr>
            <a:r>
              <a:rPr lang="en-US" altLang="zh-CN" sz="2400" dirty="0" smtClean="0"/>
              <a:t>2.3 </a:t>
            </a:r>
            <a:r>
              <a:rPr lang="en-US" altLang="en-US" sz="2400" dirty="0" err="1" smtClean="0">
                <a:latin typeface="黑体" pitchFamily="2" charset="-122"/>
                <a:ea typeface="黑体" pitchFamily="2" charset="-122"/>
              </a:rPr>
              <a:t>Intent在不同Activity之间实现跳转</a:t>
            </a:r>
            <a:endParaRPr lang="zh-CN" altLang="en-US" sz="2400" dirty="0"/>
          </a:p>
          <a:p>
            <a:pPr marL="457200" indent="-457200" algn="l" defTabSz="850900">
              <a:buClrTx/>
              <a:buSzTx/>
            </a:pPr>
            <a:r>
              <a:rPr lang="en-US" altLang="zh-CN" sz="2400" u="sng" dirty="0" smtClean="0"/>
              <a:t>2.4 </a:t>
            </a:r>
            <a:r>
              <a:rPr lang="en-US" altLang="zh-CN" sz="2400" u="sng" dirty="0" err="1" smtClean="0">
                <a:latin typeface="黑体" pitchFamily="2" charset="-122"/>
                <a:ea typeface="黑体" pitchFamily="2" charset="-122"/>
              </a:rPr>
              <a:t>资源创建与使用</a:t>
            </a:r>
            <a:endParaRPr lang="en-US" altLang="zh-CN" sz="2400" u="sng" dirty="0"/>
          </a:p>
          <a:p>
            <a:pPr marL="457200" indent="-457200" algn="l" defTabSz="85090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zh-CN" altLang="en-US" sz="2200" dirty="0" smtClean="0"/>
              <a:t> </a:t>
            </a:r>
            <a:endParaRPr lang="zh-CN" altLang="en-US" sz="2200" dirty="0"/>
          </a:p>
        </p:txBody>
      </p:sp>
      <p:sp>
        <p:nvSpPr>
          <p:cNvPr id="1125381" name="AutoShape 5"/>
          <p:cNvSpPr>
            <a:spLocks noChangeArrowheads="1"/>
          </p:cNvSpPr>
          <p:nvPr/>
        </p:nvSpPr>
        <p:spPr bwMode="auto">
          <a:xfrm>
            <a:off x="5791200" y="2209800"/>
            <a:ext cx="2813050" cy="1219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noFill/>
            <a:round/>
            <a:headEnd/>
            <a:tailE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 algn="l">
              <a:lnSpc>
                <a:spcPct val="100000"/>
              </a:lnSpc>
              <a:buClrTx/>
              <a:buSzTx/>
            </a:pPr>
            <a:r>
              <a:rPr lang="zh-CN" altLang="en-US">
                <a:solidFill>
                  <a:schemeClr val="bg1"/>
                </a:solidFill>
                <a:ea typeface="黑体" pitchFamily="2" charset="-122"/>
              </a:rPr>
              <a:t>时间：</a:t>
            </a:r>
            <a:r>
              <a:rPr lang="en-US" altLang="zh-CN">
                <a:solidFill>
                  <a:schemeClr val="bg1"/>
                </a:solidFill>
                <a:ea typeface="黑体" pitchFamily="2" charset="-122"/>
              </a:rPr>
              <a:t>6 </a:t>
            </a:r>
            <a:r>
              <a:rPr lang="zh-CN" altLang="en-US">
                <a:solidFill>
                  <a:schemeClr val="bg1"/>
                </a:solidFill>
                <a:ea typeface="黑体" pitchFamily="2" charset="-122"/>
              </a:rPr>
              <a:t>学时</a:t>
            </a:r>
          </a:p>
          <a:p>
            <a:pPr algn="l">
              <a:lnSpc>
                <a:spcPct val="100000"/>
              </a:lnSpc>
              <a:buClrTx/>
              <a:buSzTx/>
            </a:pPr>
            <a:endParaRPr lang="zh-CN" altLang="en-US">
              <a:solidFill>
                <a:schemeClr val="bg1"/>
              </a:solidFill>
              <a:ea typeface="黑体" pitchFamily="2" charset="-122"/>
            </a:endParaRPr>
          </a:p>
          <a:p>
            <a:pPr algn="l">
              <a:lnSpc>
                <a:spcPct val="100000"/>
              </a:lnSpc>
              <a:buClrTx/>
              <a:buSzTx/>
            </a:pPr>
            <a:r>
              <a:rPr lang="zh-CN" altLang="en-US">
                <a:solidFill>
                  <a:schemeClr val="bg1"/>
                </a:solidFill>
                <a:ea typeface="黑体" pitchFamily="2" charset="-122"/>
              </a:rPr>
              <a:t>教学方法：</a:t>
            </a:r>
            <a:r>
              <a:rPr lang="en-US" altLang="zh-CN">
                <a:solidFill>
                  <a:schemeClr val="bg1"/>
                </a:solidFill>
                <a:ea typeface="黑体" pitchFamily="2" charset="-122"/>
              </a:rPr>
              <a:t>PPT</a:t>
            </a:r>
            <a:r>
              <a:rPr lang="zh-CN" altLang="en-US">
                <a:solidFill>
                  <a:schemeClr val="bg1"/>
                </a:solidFill>
                <a:ea typeface="黑体" pitchFamily="2" charset="-122"/>
              </a:rPr>
              <a:t>讲解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2.4.1 </a:t>
            </a:r>
            <a:r>
              <a:rPr lang="zh-CN" altLang="en-US" dirty="0" smtClean="0"/>
              <a:t>管理应用程序资源</a:t>
            </a:r>
            <a:r>
              <a:rPr lang="en-US" altLang="zh-CN" dirty="0" smtClean="0"/>
              <a:t>-1/2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所有应用程序都有代码指令和数据构成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Andriod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工程中，资源文件和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Java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类文件时分开存储的。大多数常见的资源类型被存储于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XML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中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资源目录的层级结构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所有资源存放在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res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目录中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/res/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drawable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-*/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图形资源文件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/res/layout/    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用户界面资源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/res/values/   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简单数据，字符串字符值等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en-US" altLang="zh-CN" dirty="0" smtClean="0">
                <a:ea typeface="宋体" pitchFamily="2" charset="-122"/>
              </a:rPr>
              <a:t>Android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组件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-1/4</a:t>
            </a:r>
            <a:endParaRPr lang="en-US" altLang="zh-CN" dirty="0"/>
          </a:p>
        </p:txBody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组件是可以调用的基本功能模块，</a:t>
            </a:r>
            <a:r>
              <a:rPr lang="en-US" altLang="zh-CN" dirty="0" smtClean="0">
                <a:ea typeface="宋体" pitchFamily="2" charset="-122"/>
              </a:rPr>
              <a:t>Android</a:t>
            </a:r>
            <a:r>
              <a:rPr lang="zh-CN" altLang="en-US" dirty="0" smtClean="0">
                <a:ea typeface="宋体" pitchFamily="2" charset="-122"/>
              </a:rPr>
              <a:t>应用程序就是由组件组成的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Android</a:t>
            </a:r>
            <a:r>
              <a:rPr lang="zh-CN" altLang="en-US" dirty="0" smtClean="0">
                <a:ea typeface="宋体" pitchFamily="2" charset="-122"/>
              </a:rPr>
              <a:t>系统有四个重要的组件，分别是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Activity</a:t>
            </a:r>
            <a:r>
              <a:rPr lang="zh-CN" altLang="en-US" dirty="0" smtClean="0">
                <a:ea typeface="宋体" pitchFamily="2" charset="-122"/>
              </a:rPr>
              <a:t>、</a:t>
            </a:r>
            <a:r>
              <a:rPr lang="en-US" altLang="zh-CN" dirty="0" smtClean="0">
                <a:ea typeface="宋体" pitchFamily="2" charset="-122"/>
              </a:rPr>
              <a:t>Service</a:t>
            </a:r>
            <a:r>
              <a:rPr lang="zh-CN" altLang="en-US" dirty="0" smtClean="0">
                <a:ea typeface="宋体" pitchFamily="2" charset="-122"/>
              </a:rPr>
              <a:t>、</a:t>
            </a:r>
            <a:r>
              <a:rPr lang="en-US" altLang="zh-CN" dirty="0" err="1" smtClean="0">
                <a:ea typeface="宋体" pitchFamily="2" charset="-122"/>
              </a:rPr>
              <a:t>BroadcaseReceiver</a:t>
            </a:r>
            <a:r>
              <a:rPr lang="zh-CN" altLang="en-US" dirty="0" smtClean="0">
                <a:ea typeface="宋体" pitchFamily="2" charset="-122"/>
              </a:rPr>
              <a:t>和</a:t>
            </a:r>
            <a:r>
              <a:rPr lang="en-US" altLang="zh-CN" dirty="0" err="1" smtClean="0">
                <a:ea typeface="宋体" pitchFamily="2" charset="-122"/>
              </a:rPr>
              <a:t>ContentProvider</a:t>
            </a:r>
            <a:endParaRPr lang="zh-CN" altLang="zh-CN" dirty="0"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2.4.1 </a:t>
            </a:r>
            <a:r>
              <a:rPr lang="zh-CN" altLang="en-US" dirty="0" smtClean="0"/>
              <a:t>管理应用程序资源</a:t>
            </a:r>
            <a:r>
              <a:rPr lang="en-US" altLang="zh-CN" dirty="0" smtClean="0"/>
              <a:t>-2/2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/res/values/strings.xml  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字符串</a:t>
            </a:r>
          </a:p>
          <a:p>
            <a:r>
              <a:rPr lang="en-US" altLang="zh-CN" sz="2000" dirty="0" smtClean="0"/>
              <a:t>/res/values/colors.xml   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颜色</a:t>
            </a:r>
          </a:p>
          <a:p>
            <a:r>
              <a:rPr lang="en-US" altLang="zh-CN" sz="2000" dirty="0" smtClean="0"/>
              <a:t>/res/values/dimens.xml 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尺寸</a:t>
            </a:r>
          </a:p>
          <a:p>
            <a:r>
              <a:rPr lang="en-US" altLang="zh-CN" sz="2000" dirty="0" smtClean="0"/>
              <a:t>/res/</a:t>
            </a:r>
            <a:r>
              <a:rPr lang="en-US" altLang="zh-CN" sz="2000" dirty="0" err="1" smtClean="0"/>
              <a:t>drawable</a:t>
            </a:r>
            <a:r>
              <a:rPr lang="en-US" altLang="zh-CN" sz="2000" dirty="0" smtClean="0"/>
              <a:t>/               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图像   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.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png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 .jpg 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或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xml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定义的图形</a:t>
            </a:r>
          </a:p>
          <a:p>
            <a:r>
              <a:rPr lang="en-US" altLang="zh-CN" sz="2000" dirty="0" smtClean="0"/>
              <a:t>/res/</a:t>
            </a:r>
            <a:r>
              <a:rPr lang="en-US" altLang="zh-CN" sz="2000" dirty="0" err="1" smtClean="0"/>
              <a:t>anim</a:t>
            </a:r>
            <a:r>
              <a:rPr lang="en-US" altLang="zh-CN" sz="2000" dirty="0" smtClean="0"/>
              <a:t>/xxxxx.xml      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补间动画   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&lt;set&gt; &lt;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apha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&gt;&lt;scale&gt;…</a:t>
            </a:r>
          </a:p>
          <a:p>
            <a:r>
              <a:rPr lang="en-US" altLang="zh-CN" sz="2000" dirty="0" smtClean="0"/>
              <a:t>/res/</a:t>
            </a:r>
            <a:r>
              <a:rPr lang="en-US" altLang="zh-CN" sz="2000" dirty="0" err="1" smtClean="0"/>
              <a:t>drawabe</a:t>
            </a:r>
            <a:r>
              <a:rPr lang="en-US" altLang="zh-CN" sz="2000" dirty="0" smtClean="0"/>
              <a:t>/xxx.xml    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逐帧动画 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&lt;animation-list&gt; &lt;item&gt;</a:t>
            </a:r>
          </a:p>
          <a:p>
            <a:r>
              <a:rPr lang="en-US" altLang="zh-CN" sz="2000" dirty="0" smtClean="0"/>
              <a:t>/res/menu/helpmenu.xml 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菜单</a:t>
            </a:r>
          </a:p>
          <a:p>
            <a:r>
              <a:rPr lang="en-US" altLang="zh-CN" sz="2000" dirty="0" smtClean="0"/>
              <a:t>/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res/xml/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data.xm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              xml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文件</a:t>
            </a:r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r>
              <a:rPr lang="en-US" altLang="zh-CN" sz="2000" dirty="0" smtClean="0"/>
              <a:t>/res/raw                        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原始文件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xx.mp3 xx.mp4  xx.txt</a:t>
            </a:r>
          </a:p>
          <a:p>
            <a:r>
              <a:rPr lang="en-US" altLang="zh-CN" sz="2000" dirty="0" smtClean="0"/>
              <a:t>/res/layout                     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布局</a:t>
            </a:r>
          </a:p>
          <a:p>
            <a:r>
              <a:rPr lang="en-US" altLang="zh-CN" sz="2000" dirty="0" smtClean="0"/>
              <a:t>/res/values                     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样式和主题    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&lt;style&gt;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2.4.2 </a:t>
            </a:r>
            <a:r>
              <a:rPr lang="zh-CN" altLang="en-US" dirty="0" smtClean="0"/>
              <a:t>设定和使用资源</a:t>
            </a:r>
            <a:r>
              <a:rPr lang="en-US" altLang="zh-CN" dirty="0" smtClean="0"/>
              <a:t>-1/7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使用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string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字符串资源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:</a:t>
            </a:r>
          </a:p>
          <a:p>
            <a:pPr>
              <a:buNone/>
            </a:pPr>
            <a:r>
              <a:rPr lang="en-US" altLang="zh-CN" sz="2000" dirty="0" smtClean="0"/>
              <a:t>	&lt;resources&gt;</a:t>
            </a:r>
          </a:p>
          <a:p>
            <a:pPr>
              <a:buNone/>
            </a:pPr>
            <a:r>
              <a:rPr lang="en-US" altLang="zh-CN" sz="2000" dirty="0" smtClean="0"/>
              <a:t>	&lt;string name=</a:t>
            </a:r>
            <a:r>
              <a:rPr lang="en-US" altLang="zh-CN" sz="2000" i="1" dirty="0" smtClean="0"/>
              <a:t>"</a:t>
            </a:r>
            <a:r>
              <a:rPr lang="en-US" altLang="zh-CN" sz="2000" i="1" dirty="0" err="1" smtClean="0"/>
              <a:t>app_name</a:t>
            </a:r>
            <a:r>
              <a:rPr lang="en-US" altLang="zh-CN" sz="2000" i="1" dirty="0" smtClean="0"/>
              <a:t>"</a:t>
            </a:r>
            <a:r>
              <a:rPr lang="en-US" altLang="zh-CN" sz="2000" dirty="0" smtClean="0"/>
              <a:t>&gt;</a:t>
            </a:r>
            <a:r>
              <a:rPr lang="en-US" altLang="zh-CN" sz="2000" dirty="0" err="1" smtClean="0"/>
              <a:t>HelloAndroid</a:t>
            </a:r>
            <a:r>
              <a:rPr lang="en-US" altLang="zh-CN" sz="2000" dirty="0" smtClean="0"/>
              <a:t>&lt;/string&gt;</a:t>
            </a:r>
          </a:p>
          <a:p>
            <a:pPr>
              <a:buNone/>
            </a:pPr>
            <a:r>
              <a:rPr lang="en-US" altLang="zh-CN" sz="2000" dirty="0" smtClean="0"/>
              <a:t>	&lt;/resources&gt;</a:t>
            </a:r>
          </a:p>
          <a:p>
            <a:pPr>
              <a:buNone/>
            </a:pPr>
            <a:endParaRPr lang="en-US" altLang="zh-CN" sz="2000" dirty="0" smtClean="0"/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在应用程序访问字符串资源</a:t>
            </a:r>
          </a:p>
          <a:p>
            <a:pPr>
              <a:buNone/>
            </a:pPr>
            <a:r>
              <a:rPr lang="en-US" altLang="zh-CN" sz="2000" dirty="0" smtClean="0"/>
              <a:t>	 String </a:t>
            </a:r>
            <a:r>
              <a:rPr lang="en-US" altLang="zh-CN" sz="2000" u="sng" dirty="0" err="1" smtClean="0"/>
              <a:t>app_name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getResources</a:t>
            </a:r>
            <a:r>
              <a:rPr lang="en-US" altLang="zh-CN" sz="2000" dirty="0" smtClean="0"/>
              <a:t>().</a:t>
            </a:r>
            <a:r>
              <a:rPr lang="en-US" altLang="zh-CN" sz="2000" dirty="0" err="1" smtClean="0"/>
              <a:t>getString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R.string.</a:t>
            </a:r>
            <a:r>
              <a:rPr lang="en-US" altLang="zh-CN" sz="2000" i="1" dirty="0" err="1" smtClean="0"/>
              <a:t>app_name</a:t>
            </a:r>
            <a:r>
              <a:rPr lang="en-US" altLang="zh-CN" sz="2000" dirty="0" smtClean="0"/>
              <a:t>);</a:t>
            </a:r>
          </a:p>
          <a:p>
            <a:endParaRPr lang="zh-CN" altLang="en-US" sz="2000" dirty="0"/>
          </a:p>
        </p:txBody>
      </p:sp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2.4.2 </a:t>
            </a:r>
            <a:r>
              <a:rPr lang="zh-CN" altLang="en-US" dirty="0" smtClean="0"/>
              <a:t>设定和使用资源</a:t>
            </a:r>
            <a:r>
              <a:rPr lang="en-US" altLang="zh-CN" dirty="0" smtClean="0"/>
              <a:t>-2/7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使用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string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字符串数组资源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:</a:t>
            </a:r>
          </a:p>
          <a:p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在应用程序访问字符串资源</a:t>
            </a:r>
          </a:p>
          <a:p>
            <a:pPr>
              <a:buNone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String </a:t>
            </a:r>
            <a:r>
              <a:rPr lang="en-US" altLang="zh-CN" sz="2000" u="sng" dirty="0" smtClean="0">
                <a:latin typeface="宋体" pitchFamily="2" charset="-122"/>
                <a:ea typeface="宋体" pitchFamily="2" charset="-122"/>
              </a:rPr>
              <a:t>flavors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[] =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getResources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().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getStringArray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R.array.</a:t>
            </a:r>
            <a:r>
              <a:rPr lang="en-US" altLang="zh-CN" sz="2000" i="1" dirty="0" err="1" smtClean="0">
                <a:latin typeface="宋体" pitchFamily="2" charset="-122"/>
                <a:ea typeface="宋体" pitchFamily="2" charset="-122"/>
              </a:rPr>
              <a:t>flavors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);</a:t>
            </a:r>
          </a:p>
          <a:p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gray">
          <a:xfrm>
            <a:off x="500034" y="1624017"/>
            <a:ext cx="8147050" cy="2090735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&lt;resources&gt;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		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&lt;string-array name=</a:t>
            </a:r>
            <a:r>
              <a:rPr kumimoji="0" lang="zh-CN" altLang="zh-CN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"flavors"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			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&lt;item&gt;java&lt;/item&gt;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			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&lt;item&gt;android&lt;/item&gt;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		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&lt;/string-array&gt;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&lt;/resources&gt;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2.4.2 </a:t>
            </a:r>
            <a:r>
              <a:rPr lang="zh-CN" altLang="en-US" dirty="0" smtClean="0"/>
              <a:t>设定和使用资源</a:t>
            </a:r>
            <a:r>
              <a:rPr lang="en-US" altLang="zh-CN" dirty="0" smtClean="0"/>
              <a:t>-3/7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使用颜色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可以存储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RGB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颜色值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,RGB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颜色值以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#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开头，还可以给出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alpha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值以控制透明度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.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#RGB               (#F00 12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位颜色  红色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)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#ARGB            (#F00 12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位颜色  红色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alpha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为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50%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红色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)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#RRGGBB       (#FF00FF 24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位颜色  羊红色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)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#AARRGGBB  (#80FF00FF 12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位颜色  红色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alpha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为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50%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羊红色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)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2.4.2 </a:t>
            </a:r>
            <a:r>
              <a:rPr lang="zh-CN" altLang="en-US" dirty="0" smtClean="0"/>
              <a:t>设定和使用资源</a:t>
            </a:r>
            <a:r>
              <a:rPr lang="en-US" altLang="zh-CN" dirty="0" smtClean="0"/>
              <a:t>-4/7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使用尺寸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支持下列所有单位： </a:t>
            </a:r>
          </a:p>
          <a:p>
            <a:pPr>
              <a:lnSpc>
                <a:spcPct val="9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px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（像素）：   屏幕上的点。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in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（英寸）：    长度单位。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mm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（毫米）：  长度单位。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pt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（点）：       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1/72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英寸。</a:t>
            </a:r>
          </a:p>
          <a:p>
            <a:pPr>
              <a:lnSpc>
                <a:spcPct val="9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dp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（与密度无关的像素）：一种基于屏幕密度的抽象单位。在每英寸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160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点的显示器上，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1dp=1px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。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dip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：与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dp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相同。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sp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（与刻度无关的像素）：与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dp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类似，但是可以根据用户的字体大小 首选项进行绽放。</a:t>
            </a:r>
          </a:p>
          <a:p>
            <a:pPr>
              <a:lnSpc>
                <a:spcPct val="90000"/>
              </a:lnSpc>
            </a:pP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为了使用界面能够在现在和将来的显示器类型上正常显示，一般建议始终使用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sp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作为文字大小的单位，将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dip/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dp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作为其它元素的单位 。另外也可以考虑使用矢量图，而不是位图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2.4.2 </a:t>
            </a:r>
            <a:r>
              <a:rPr lang="zh-CN" altLang="en-US" dirty="0" smtClean="0"/>
              <a:t>设定和使用资源</a:t>
            </a:r>
            <a:r>
              <a:rPr lang="en-US" altLang="zh-CN" dirty="0" smtClean="0"/>
              <a:t>-5/7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px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和 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dp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的区别</a:t>
            </a:r>
          </a:p>
          <a:p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如果屏幕密度为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160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，这时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dp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sp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px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是一样的。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1dp=1sp=1px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，但当使用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px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单位的时候，如果屏幕大小不变（假设还是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3.2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英寸），而屏幕密度变成了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320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。那么假如原来控件的宽度设成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160px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，这时候就会发现，该控件在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320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密度的屏幕下短了一半。但如果设置成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160dp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或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160sp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的话。系统会自动将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width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属性值设置成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320px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2.4.2 </a:t>
            </a:r>
            <a:r>
              <a:rPr lang="zh-CN" altLang="en-US" dirty="0" smtClean="0"/>
              <a:t>设定和使用资源</a:t>
            </a:r>
            <a:r>
              <a:rPr lang="en-US" altLang="zh-CN" dirty="0" smtClean="0"/>
              <a:t>-6/7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dimen</a:t>
            </a:r>
            <a:r>
              <a:rPr lang="en-US" altLang="zh-CN" sz="2000" dirty="0" smtClean="0"/>
              <a:t> name=</a:t>
            </a:r>
            <a:r>
              <a:rPr lang="en-US" altLang="zh-CN" sz="2000" i="1" dirty="0" smtClean="0"/>
              <a:t>"</a:t>
            </a:r>
            <a:r>
              <a:rPr lang="en-US" altLang="zh-CN" sz="2000" i="1" dirty="0" err="1" smtClean="0"/>
              <a:t>fourtpt</a:t>
            </a:r>
            <a:r>
              <a:rPr lang="en-US" altLang="zh-CN" sz="2000" i="1" dirty="0" smtClean="0"/>
              <a:t>"</a:t>
            </a:r>
            <a:r>
              <a:rPr lang="en-US" altLang="zh-CN" sz="2000" dirty="0" smtClean="0"/>
              <a:t>&gt;10pt&lt;/</a:t>
            </a:r>
            <a:r>
              <a:rPr lang="en-US" altLang="zh-CN" sz="2000" dirty="0" err="1" smtClean="0"/>
              <a:t>dimen</a:t>
            </a:r>
            <a:r>
              <a:rPr lang="en-US" altLang="zh-CN" sz="2000" dirty="0" smtClean="0"/>
              <a:t>&gt;</a:t>
            </a:r>
            <a:endParaRPr lang="zh-CN" altLang="en-US" sz="2000" dirty="0" smtClean="0"/>
          </a:p>
          <a:p>
            <a:r>
              <a:rPr lang="en-US" altLang="zh-CN" sz="2000" b="1" dirty="0" smtClean="0"/>
              <a:t>float</a:t>
            </a:r>
            <a:r>
              <a:rPr lang="en-US" altLang="zh-CN" sz="2000" dirty="0" smtClean="0"/>
              <a:t> </a:t>
            </a:r>
            <a:r>
              <a:rPr lang="en-US" altLang="zh-CN" sz="2000" u="sng" dirty="0" err="1" smtClean="0"/>
              <a:t>myDimen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getResources</a:t>
            </a:r>
            <a:r>
              <a:rPr lang="en-US" altLang="zh-CN" sz="2000" dirty="0" smtClean="0"/>
              <a:t>().</a:t>
            </a:r>
            <a:r>
              <a:rPr lang="en-US" altLang="zh-CN" sz="2000" dirty="0" err="1" smtClean="0"/>
              <a:t>getDimension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R.dimen.</a:t>
            </a:r>
            <a:r>
              <a:rPr lang="en-US" altLang="zh-CN" sz="2000" i="1" dirty="0" err="1" smtClean="0"/>
              <a:t>fourtpt</a:t>
            </a:r>
            <a:r>
              <a:rPr lang="en-US" altLang="zh-CN" sz="2000" dirty="0" smtClean="0"/>
              <a:t>);</a:t>
            </a:r>
            <a:endParaRPr lang="zh-CN" altLang="en-US" sz="2000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2.4.2 </a:t>
            </a:r>
            <a:r>
              <a:rPr lang="zh-CN" altLang="en-US" dirty="0" smtClean="0"/>
              <a:t>设定和使用资源</a:t>
            </a:r>
            <a:r>
              <a:rPr lang="en-US" altLang="zh-CN" dirty="0" smtClean="0"/>
              <a:t>-7/7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使用图像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支持的图像格式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: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.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png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  .jpg .jpeg  .gif   .9.png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>
                <a:latin typeface="Arial" pitchFamily="34" charset="0"/>
                <a:ea typeface="宋体" pitchFamily="2" charset="-122"/>
              </a:rPr>
              <a:t>本章小结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了解什么是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Activity</a:t>
            </a:r>
            <a:endParaRPr lang="zh-CN" altLang="en-US" dirty="0" smtClean="0">
              <a:latin typeface="Arial" pitchFamily="34" charset="0"/>
              <a:ea typeface="宋体" pitchFamily="2" charset="-122"/>
            </a:endParaRPr>
          </a:p>
          <a:p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掌握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Activity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的生命周期</a:t>
            </a:r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熟练掌握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Intent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作用与应用</a:t>
            </a:r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掌握资源创建与使用</a:t>
            </a:r>
          </a:p>
        </p:txBody>
      </p:sp>
    </p:spTree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85852" y="2285992"/>
            <a:ext cx="6572296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54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谢谢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en-US" altLang="zh-CN" dirty="0" smtClean="0">
                <a:ea typeface="宋体" pitchFamily="2" charset="-122"/>
              </a:rPr>
              <a:t>Android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组件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-2/4</a:t>
            </a:r>
            <a:endParaRPr lang="en-US" altLang="zh-CN" dirty="0"/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Activity</a:t>
            </a:r>
            <a:endParaRPr lang="en-US" altLang="zh-CN" sz="2000" dirty="0" smtClean="0">
              <a:ea typeface="宋体" pitchFamily="2" charset="-122"/>
            </a:endParaRP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Activity</a:t>
            </a:r>
            <a:r>
              <a:rPr lang="zh-CN" altLang="en-US" sz="2000" dirty="0" smtClean="0">
                <a:ea typeface="宋体" pitchFamily="2" charset="-122"/>
              </a:rPr>
              <a:t>是</a:t>
            </a:r>
            <a:r>
              <a:rPr lang="en-US" altLang="zh-CN" sz="2000" dirty="0" smtClean="0">
                <a:ea typeface="宋体" pitchFamily="2" charset="-122"/>
              </a:rPr>
              <a:t>Android</a:t>
            </a:r>
            <a:r>
              <a:rPr lang="zh-CN" altLang="en-US" sz="2000" dirty="0" smtClean="0">
                <a:ea typeface="宋体" pitchFamily="2" charset="-122"/>
              </a:rPr>
              <a:t>程序的呈现层，显示可视化的用户界面，并接收与用户交互所产生的界面事件</a:t>
            </a:r>
            <a:endParaRPr lang="en-US" altLang="zh-CN" sz="2000" dirty="0" smtClean="0">
              <a:ea typeface="宋体" pitchFamily="2" charset="-122"/>
            </a:endParaRP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Android</a:t>
            </a:r>
            <a:r>
              <a:rPr lang="zh-CN" altLang="en-US" sz="2000" dirty="0" smtClean="0">
                <a:ea typeface="宋体" pitchFamily="2" charset="-122"/>
              </a:rPr>
              <a:t>应用程序可以包含一个或多个</a:t>
            </a:r>
            <a:r>
              <a:rPr lang="en-US" altLang="zh-CN" sz="2000" dirty="0" smtClean="0">
                <a:ea typeface="宋体" pitchFamily="2" charset="-122"/>
              </a:rPr>
              <a:t>Activity</a:t>
            </a:r>
            <a:r>
              <a:rPr lang="zh-CN" altLang="en-US" sz="2000" dirty="0" smtClean="0">
                <a:ea typeface="宋体" pitchFamily="2" charset="-122"/>
              </a:rPr>
              <a:t>，一般在程序启动后会呈现一个</a:t>
            </a:r>
            <a:r>
              <a:rPr lang="en-US" altLang="zh-CN" sz="2000" dirty="0" smtClean="0">
                <a:ea typeface="宋体" pitchFamily="2" charset="-122"/>
              </a:rPr>
              <a:t>Activity</a:t>
            </a:r>
            <a:r>
              <a:rPr lang="zh-CN" altLang="en-US" sz="2000" dirty="0" smtClean="0">
                <a:ea typeface="宋体" pitchFamily="2" charset="-122"/>
              </a:rPr>
              <a:t>，用于提示用户程序已经正常启动</a:t>
            </a:r>
            <a:endParaRPr lang="en-US" altLang="zh-CN" sz="2000" dirty="0" smtClean="0">
              <a:ea typeface="宋体" pitchFamily="2" charset="-122"/>
            </a:endParaRPr>
          </a:p>
          <a:p>
            <a:pPr lvl="1"/>
            <a:r>
              <a:rPr lang="zh-CN" altLang="en-US" sz="2000" dirty="0" smtClean="0">
                <a:ea typeface="宋体" pitchFamily="2" charset="-122"/>
              </a:rPr>
              <a:t>在界面上的表现形式：全屏窗体，非全屏悬浮窗体，对话框</a:t>
            </a:r>
            <a:endParaRPr lang="en-US" altLang="zh-CN" sz="2000" dirty="0" smtClean="0">
              <a:ea typeface="宋体" pitchFamily="2" charset="-122"/>
            </a:endParaRPr>
          </a:p>
          <a:p>
            <a:pPr lvl="1">
              <a:buNone/>
            </a:pPr>
            <a:endParaRPr lang="en-US" altLang="zh-CN" sz="2000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Service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Service</a:t>
            </a:r>
            <a:r>
              <a:rPr lang="zh-CN" altLang="en-US" dirty="0" smtClean="0">
                <a:ea typeface="宋体" pitchFamily="2" charset="-122"/>
              </a:rPr>
              <a:t>用于没有用户界面，但需要长时间在后台运行的应用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en-US" altLang="zh-CN" dirty="0" smtClean="0">
                <a:ea typeface="宋体" pitchFamily="2" charset="-122"/>
              </a:rPr>
              <a:t>Android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组件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-3/4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147050" cy="4968875"/>
          </a:xfrm>
        </p:spPr>
        <p:txBody>
          <a:bodyPr/>
          <a:lstStyle/>
          <a:p>
            <a:r>
              <a:rPr lang="en-US" altLang="zh-CN" sz="2000" dirty="0" err="1" smtClean="0">
                <a:ea typeface="宋体" pitchFamily="2" charset="-122"/>
              </a:rPr>
              <a:t>ContentProvider</a:t>
            </a:r>
            <a:endParaRPr lang="en-US" altLang="zh-CN" sz="2000" dirty="0" smtClean="0">
              <a:ea typeface="宋体" pitchFamily="2" charset="-122"/>
            </a:endParaRPr>
          </a:p>
          <a:p>
            <a:pPr lvl="1"/>
            <a:r>
              <a:rPr lang="en-US" altLang="zh-CN" sz="2000" dirty="0" err="1" smtClean="0">
                <a:ea typeface="宋体" pitchFamily="2" charset="-122"/>
              </a:rPr>
              <a:t>ContentProvider</a:t>
            </a:r>
            <a:r>
              <a:rPr lang="zh-CN" altLang="en-US" sz="2000" dirty="0" smtClean="0">
                <a:ea typeface="宋体" pitchFamily="2" charset="-122"/>
              </a:rPr>
              <a:t>是</a:t>
            </a:r>
            <a:r>
              <a:rPr lang="en-US" altLang="zh-CN" sz="2000" dirty="0" smtClean="0">
                <a:ea typeface="宋体" pitchFamily="2" charset="-122"/>
              </a:rPr>
              <a:t>Android</a:t>
            </a:r>
            <a:r>
              <a:rPr lang="zh-CN" altLang="en-US" sz="2000" dirty="0" smtClean="0">
                <a:ea typeface="宋体" pitchFamily="2" charset="-122"/>
              </a:rPr>
              <a:t>系统提供的一种标准的共享数据的机制，应用程序可以通过</a:t>
            </a:r>
            <a:r>
              <a:rPr lang="en-US" altLang="zh-CN" sz="2000" dirty="0" err="1" smtClean="0">
                <a:ea typeface="宋体" pitchFamily="2" charset="-122"/>
              </a:rPr>
              <a:t>ContentProvider</a:t>
            </a:r>
            <a:r>
              <a:rPr lang="zh-CN" altLang="en-US" sz="2000" dirty="0" smtClean="0">
                <a:ea typeface="宋体" pitchFamily="2" charset="-122"/>
              </a:rPr>
              <a:t>访问其他应用程序的私有数据</a:t>
            </a:r>
            <a:endParaRPr lang="en-US" altLang="zh-CN" sz="2000" dirty="0" smtClean="0">
              <a:ea typeface="宋体" pitchFamily="2" charset="-122"/>
            </a:endParaRPr>
          </a:p>
          <a:p>
            <a:pPr lvl="2"/>
            <a:r>
              <a:rPr lang="zh-CN" altLang="en-US" sz="2000" dirty="0" smtClean="0"/>
              <a:t>私有数据可以是存储在文件系统中的文件，也可以是</a:t>
            </a:r>
            <a:r>
              <a:rPr lang="en-US" altLang="zh-CN" sz="2000" dirty="0" err="1" smtClean="0"/>
              <a:t>SQLite</a:t>
            </a:r>
            <a:r>
              <a:rPr lang="zh-CN" altLang="en-US" sz="2000" dirty="0" smtClean="0"/>
              <a:t>中的数据库</a:t>
            </a:r>
            <a:endParaRPr lang="en-US" altLang="zh-CN" sz="2000" dirty="0" smtClean="0"/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Android</a:t>
            </a:r>
            <a:r>
              <a:rPr lang="zh-CN" altLang="en-US" sz="2000" dirty="0" smtClean="0">
                <a:ea typeface="宋体" pitchFamily="2" charset="-122"/>
              </a:rPr>
              <a:t>系统内部也提供一些内置的</a:t>
            </a:r>
            <a:r>
              <a:rPr lang="en-US" altLang="zh-CN" sz="2000" dirty="0" err="1" smtClean="0">
                <a:ea typeface="宋体" pitchFamily="2" charset="-122"/>
              </a:rPr>
              <a:t>ContentProvider</a:t>
            </a:r>
            <a:r>
              <a:rPr lang="zh-CN" altLang="en-US" sz="2000" dirty="0" smtClean="0">
                <a:ea typeface="宋体" pitchFamily="2" charset="-122"/>
              </a:rPr>
              <a:t>，能够为应用程序提供重要的数据信息</a:t>
            </a:r>
            <a:endParaRPr lang="en-US" altLang="zh-CN" sz="2000" dirty="0" smtClean="0">
              <a:ea typeface="宋体" pitchFamily="2" charset="-122"/>
            </a:endParaRPr>
          </a:p>
          <a:p>
            <a:r>
              <a:rPr lang="en-US" altLang="zh-CN" sz="2000" dirty="0" err="1" smtClean="0">
                <a:ea typeface="宋体" pitchFamily="2" charset="-122"/>
              </a:rPr>
              <a:t>BroadcaseReceiver</a:t>
            </a:r>
            <a:endParaRPr lang="en-US" altLang="zh-CN" sz="2000" dirty="0" smtClean="0">
              <a:ea typeface="宋体" pitchFamily="2" charset="-122"/>
            </a:endParaRPr>
          </a:p>
          <a:p>
            <a:pPr lvl="1"/>
            <a:r>
              <a:rPr lang="en-US" altLang="zh-CN" sz="2000" dirty="0" err="1" smtClean="0">
                <a:ea typeface="宋体" pitchFamily="2" charset="-122"/>
              </a:rPr>
              <a:t>BroadcaseReceiver</a:t>
            </a:r>
            <a:r>
              <a:rPr lang="zh-CN" altLang="en-US" sz="2000" dirty="0" smtClean="0">
                <a:ea typeface="宋体" pitchFamily="2" charset="-122"/>
              </a:rPr>
              <a:t>是用来接受并响应广播消息的组件</a:t>
            </a:r>
            <a:endParaRPr lang="en-US" altLang="zh-CN" sz="2000" dirty="0" smtClean="0">
              <a:ea typeface="宋体" pitchFamily="2" charset="-122"/>
            </a:endParaRPr>
          </a:p>
          <a:p>
            <a:pPr lvl="1"/>
            <a:r>
              <a:rPr lang="zh-CN" altLang="en-US" sz="2000" dirty="0" smtClean="0">
                <a:ea typeface="宋体" pitchFamily="2" charset="-122"/>
              </a:rPr>
              <a:t>不包含任何用户界面</a:t>
            </a:r>
            <a:endParaRPr lang="en-US" altLang="zh-CN" sz="2000" dirty="0" smtClean="0">
              <a:ea typeface="宋体" pitchFamily="2" charset="-122"/>
            </a:endParaRPr>
          </a:p>
          <a:p>
            <a:pPr lvl="1"/>
            <a:r>
              <a:rPr lang="zh-CN" altLang="en-US" sz="2000" dirty="0" smtClean="0">
                <a:ea typeface="宋体" pitchFamily="2" charset="-122"/>
              </a:rPr>
              <a:t>可以通过启动</a:t>
            </a:r>
            <a:r>
              <a:rPr lang="en-US" altLang="zh-CN" sz="2000" dirty="0" smtClean="0">
                <a:ea typeface="宋体" pitchFamily="2" charset="-122"/>
              </a:rPr>
              <a:t>Activity</a:t>
            </a:r>
            <a:r>
              <a:rPr lang="zh-CN" altLang="en-US" sz="2000" dirty="0" smtClean="0">
                <a:ea typeface="宋体" pitchFamily="2" charset="-122"/>
              </a:rPr>
              <a:t>或者</a:t>
            </a:r>
            <a:r>
              <a:rPr lang="en-US" altLang="zh-CN" sz="2000" dirty="0" smtClean="0">
                <a:ea typeface="宋体" pitchFamily="2" charset="-122"/>
              </a:rPr>
              <a:t>Notification</a:t>
            </a:r>
            <a:r>
              <a:rPr lang="zh-CN" altLang="en-US" sz="2000" dirty="0" smtClean="0">
                <a:ea typeface="宋体" pitchFamily="2" charset="-122"/>
              </a:rPr>
              <a:t>通知用户接收到重要信息</a:t>
            </a:r>
            <a:endParaRPr lang="en-US" altLang="zh-CN" sz="2000" dirty="0" smtClean="0">
              <a:ea typeface="宋体" pitchFamily="2" charset="-122"/>
            </a:endParaRPr>
          </a:p>
          <a:p>
            <a:pPr lvl="2"/>
            <a:r>
              <a:rPr lang="en-US" altLang="zh-CN" sz="2000" dirty="0" smtClean="0"/>
              <a:t>Notification</a:t>
            </a:r>
            <a:r>
              <a:rPr lang="zh-CN" altLang="en-US" sz="2000" dirty="0" smtClean="0"/>
              <a:t>能够通过多种方法提示用户，包括闪动背景灯、震动设备、发出声音或在状态栏上放置一个持久的图标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en-US" altLang="zh-CN" dirty="0" smtClean="0">
                <a:ea typeface="宋体" pitchFamily="2" charset="-122"/>
              </a:rPr>
              <a:t>Android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组件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-4/4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组件生命周期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zh-CN" altLang="en-US" sz="2000" dirty="0" smtClean="0">
                <a:ea typeface="宋体" pitchFamily="2" charset="-122"/>
              </a:rPr>
              <a:t>所有</a:t>
            </a:r>
            <a:r>
              <a:rPr lang="en-US" altLang="zh-CN" sz="2000" dirty="0" smtClean="0">
                <a:ea typeface="宋体" pitchFamily="2" charset="-122"/>
              </a:rPr>
              <a:t>Android</a:t>
            </a:r>
            <a:r>
              <a:rPr lang="zh-CN" altLang="en-US" sz="2000" dirty="0" smtClean="0">
                <a:ea typeface="宋体" pitchFamily="2" charset="-122"/>
              </a:rPr>
              <a:t>组件都具有自己的生命周期，是从组件建立到组件销毁的整个过程</a:t>
            </a:r>
            <a:endParaRPr lang="en-US" altLang="zh-CN" sz="2000" dirty="0" smtClean="0">
              <a:ea typeface="宋体" pitchFamily="2" charset="-122"/>
            </a:endParaRPr>
          </a:p>
          <a:p>
            <a:pPr lvl="1"/>
            <a:r>
              <a:rPr lang="zh-CN" altLang="en-US" sz="2000" dirty="0" smtClean="0">
                <a:ea typeface="宋体" pitchFamily="2" charset="-122"/>
              </a:rPr>
              <a:t>在生命周期中，组件会在可见、不可见、活动、非活动等状态中不断变化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</a:rPr>
              <a:t>第</a:t>
            </a:r>
            <a:r>
              <a:rPr lang="en-US" altLang="zh-CN" dirty="0" smtClean="0">
                <a:latin typeface="Arial" charset="0"/>
              </a:rPr>
              <a:t>2</a:t>
            </a:r>
            <a:r>
              <a:rPr lang="zh-CN" altLang="en-US" dirty="0" smtClean="0">
                <a:latin typeface="Arial" charset="0"/>
              </a:rPr>
              <a:t>章  </a:t>
            </a:r>
            <a:r>
              <a:rPr lang="en-US" altLang="zh-CN" b="0" dirty="0" smtClean="0">
                <a:latin typeface="黑体" pitchFamily="2" charset="-122"/>
                <a:ea typeface="黑体" pitchFamily="2" charset="-122"/>
              </a:rPr>
              <a:t>Activity</a:t>
            </a:r>
            <a:r>
              <a:rPr lang="zh-CN" altLang="en-US" b="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b="0" dirty="0" smtClean="0">
                <a:latin typeface="黑体" pitchFamily="2" charset="-122"/>
                <a:ea typeface="黑体" pitchFamily="2" charset="-122"/>
              </a:rPr>
              <a:t>Intent</a:t>
            </a:r>
            <a:r>
              <a:rPr lang="zh-CN" altLang="en-US" b="0" dirty="0" smtClean="0">
                <a:latin typeface="黑体" pitchFamily="2" charset="-122"/>
                <a:ea typeface="黑体" pitchFamily="2" charset="-122"/>
              </a:rPr>
              <a:t>、资源使用</a:t>
            </a:r>
            <a:endParaRPr lang="en-US" altLang="zh-CN" dirty="0">
              <a:latin typeface="Arial" charset="0"/>
            </a:endParaRPr>
          </a:p>
        </p:txBody>
      </p:sp>
      <p:sp>
        <p:nvSpPr>
          <p:cNvPr id="1125379" name="Line 3"/>
          <p:cNvSpPr>
            <a:spLocks noChangeShapeType="1"/>
          </p:cNvSpPr>
          <p:nvPr/>
        </p:nvSpPr>
        <p:spPr bwMode="auto">
          <a:xfrm>
            <a:off x="5364163" y="2133600"/>
            <a:ext cx="0" cy="17891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5380" name="Text Box 4"/>
          <p:cNvSpPr txBox="1">
            <a:spLocks noChangeArrowheads="1"/>
          </p:cNvSpPr>
          <p:nvPr/>
        </p:nvSpPr>
        <p:spPr bwMode="auto">
          <a:xfrm>
            <a:off x="827088" y="1412875"/>
            <a:ext cx="3744912" cy="38877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84965" tIns="42482" rIns="84965" bIns="42482"/>
          <a:lstStyle/>
          <a:p>
            <a:pPr marL="457200" indent="-457200" algn="l" defTabSz="850900">
              <a:buClrTx/>
              <a:buSzTx/>
            </a:pPr>
            <a:r>
              <a:rPr lang="zh-CN" altLang="en-US" sz="2400" dirty="0" smtClean="0">
                <a:latin typeface="宋体" pitchFamily="2" charset="-122"/>
              </a:rPr>
              <a:t>目标：</a:t>
            </a:r>
            <a:endParaRPr lang="zh-CN" altLang="en-US" sz="2400" dirty="0">
              <a:ea typeface="黑体" pitchFamily="2" charset="-122"/>
            </a:endParaRPr>
          </a:p>
          <a:p>
            <a:pPr marL="457200" indent="-457200" algn="l" defTabSz="850900">
              <a:buClrTx/>
              <a:buSzTx/>
            </a:pPr>
            <a:r>
              <a:rPr lang="en-US" altLang="zh-CN" sz="2400" dirty="0" smtClean="0"/>
              <a:t>2.1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什么是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Activity</a:t>
            </a:r>
            <a:endParaRPr lang="en-US" altLang="zh-CN" sz="2400" dirty="0"/>
          </a:p>
          <a:p>
            <a:pPr marL="457200" indent="-457200" algn="l" defTabSz="850900">
              <a:buClrTx/>
              <a:buSzTx/>
            </a:pPr>
            <a:r>
              <a:rPr lang="en-US" altLang="zh-CN" sz="2400" u="sng" dirty="0" smtClean="0"/>
              <a:t>2.2 </a:t>
            </a:r>
            <a:r>
              <a:rPr lang="en-US" altLang="en-US" sz="2400" u="sng" dirty="0" err="1" smtClean="0">
                <a:latin typeface="黑体" pitchFamily="2" charset="-122"/>
                <a:ea typeface="黑体" pitchFamily="2" charset="-122"/>
              </a:rPr>
              <a:t>Activity</a:t>
            </a:r>
            <a:r>
              <a:rPr lang="en-US" altLang="zh-CN" sz="2400" u="sng" dirty="0" err="1" smtClean="0">
                <a:latin typeface="黑体" pitchFamily="2" charset="-122"/>
                <a:ea typeface="黑体" pitchFamily="2" charset="-122"/>
              </a:rPr>
              <a:t>的生</a:t>
            </a:r>
            <a:r>
              <a:rPr lang="zh-CN" altLang="en-US" sz="2400" u="sng" dirty="0" smtClean="0">
                <a:latin typeface="黑体" pitchFamily="2" charset="-122"/>
                <a:ea typeface="黑体" pitchFamily="2" charset="-122"/>
              </a:rPr>
              <a:t>命周期</a:t>
            </a:r>
            <a:endParaRPr lang="zh-CN" altLang="en-US" sz="2400" u="sng" dirty="0"/>
          </a:p>
          <a:p>
            <a:pPr marL="457200" indent="-457200" algn="l" defTabSz="850900">
              <a:buClrTx/>
              <a:buSzTx/>
            </a:pPr>
            <a:r>
              <a:rPr lang="en-US" altLang="zh-CN" sz="2400" dirty="0" smtClean="0"/>
              <a:t>2.3 </a:t>
            </a:r>
            <a:r>
              <a:rPr lang="en-US" altLang="en-US" sz="2400" dirty="0" err="1" smtClean="0">
                <a:latin typeface="黑体" pitchFamily="2" charset="-122"/>
                <a:ea typeface="黑体" pitchFamily="2" charset="-122"/>
              </a:rPr>
              <a:t>Intent在不同Activity之间实现跳转</a:t>
            </a:r>
            <a:endParaRPr lang="zh-CN" altLang="en-US" sz="2400" dirty="0"/>
          </a:p>
          <a:p>
            <a:pPr marL="457200" indent="-457200" algn="l" defTabSz="850900">
              <a:buClrTx/>
              <a:buSzTx/>
            </a:pPr>
            <a:r>
              <a:rPr lang="en-US" altLang="zh-CN" sz="2400" dirty="0" smtClean="0"/>
              <a:t>2.4 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</a:rPr>
              <a:t>资源创建与使用</a:t>
            </a:r>
            <a:endParaRPr lang="en-US" altLang="zh-CN" sz="2400" dirty="0"/>
          </a:p>
          <a:p>
            <a:pPr marL="457200" indent="-457200" algn="l" defTabSz="85090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zh-CN" altLang="en-US" sz="2200" dirty="0" smtClean="0"/>
              <a:t> </a:t>
            </a:r>
            <a:endParaRPr lang="zh-CN" altLang="en-US" sz="2200" dirty="0"/>
          </a:p>
        </p:txBody>
      </p:sp>
      <p:sp>
        <p:nvSpPr>
          <p:cNvPr id="1125381" name="AutoShape 5"/>
          <p:cNvSpPr>
            <a:spLocks noChangeArrowheads="1"/>
          </p:cNvSpPr>
          <p:nvPr/>
        </p:nvSpPr>
        <p:spPr bwMode="auto">
          <a:xfrm>
            <a:off x="5791200" y="2209800"/>
            <a:ext cx="2813050" cy="1219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noFill/>
            <a:round/>
            <a:headEnd/>
            <a:tailE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 algn="l">
              <a:lnSpc>
                <a:spcPct val="100000"/>
              </a:lnSpc>
              <a:buClrTx/>
              <a:buSzTx/>
            </a:pPr>
            <a:r>
              <a:rPr lang="zh-CN" altLang="en-US">
                <a:solidFill>
                  <a:schemeClr val="bg1"/>
                </a:solidFill>
                <a:ea typeface="黑体" pitchFamily="2" charset="-122"/>
              </a:rPr>
              <a:t>时间：</a:t>
            </a:r>
            <a:r>
              <a:rPr lang="en-US" altLang="zh-CN">
                <a:solidFill>
                  <a:schemeClr val="bg1"/>
                </a:solidFill>
                <a:ea typeface="黑体" pitchFamily="2" charset="-122"/>
              </a:rPr>
              <a:t>6 </a:t>
            </a:r>
            <a:r>
              <a:rPr lang="zh-CN" altLang="en-US">
                <a:solidFill>
                  <a:schemeClr val="bg1"/>
                </a:solidFill>
                <a:ea typeface="黑体" pitchFamily="2" charset="-122"/>
              </a:rPr>
              <a:t>学时</a:t>
            </a:r>
          </a:p>
          <a:p>
            <a:pPr algn="l">
              <a:lnSpc>
                <a:spcPct val="100000"/>
              </a:lnSpc>
              <a:buClrTx/>
              <a:buSzTx/>
            </a:pPr>
            <a:endParaRPr lang="zh-CN" altLang="en-US">
              <a:solidFill>
                <a:schemeClr val="bg1"/>
              </a:solidFill>
              <a:ea typeface="黑体" pitchFamily="2" charset="-122"/>
            </a:endParaRPr>
          </a:p>
          <a:p>
            <a:pPr algn="l">
              <a:lnSpc>
                <a:spcPct val="100000"/>
              </a:lnSpc>
              <a:buClrTx/>
              <a:buSzTx/>
            </a:pPr>
            <a:r>
              <a:rPr lang="zh-CN" altLang="en-US">
                <a:solidFill>
                  <a:schemeClr val="bg1"/>
                </a:solidFill>
                <a:ea typeface="黑体" pitchFamily="2" charset="-122"/>
              </a:rPr>
              <a:t>教学方法：</a:t>
            </a:r>
            <a:r>
              <a:rPr lang="en-US" altLang="zh-CN">
                <a:solidFill>
                  <a:schemeClr val="bg1"/>
                </a:solidFill>
                <a:ea typeface="黑体" pitchFamily="2" charset="-122"/>
              </a:rPr>
              <a:t>PPT</a:t>
            </a:r>
            <a:r>
              <a:rPr lang="zh-CN" altLang="en-US">
                <a:solidFill>
                  <a:schemeClr val="bg1"/>
                </a:solidFill>
                <a:ea typeface="黑体" pitchFamily="2" charset="-122"/>
              </a:rPr>
              <a:t>讲解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en-US" altLang="zh-CN" dirty="0" smtClean="0">
                <a:ea typeface="宋体" pitchFamily="2" charset="-122"/>
              </a:rPr>
              <a:t>Activity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生命周期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-1/11</a:t>
            </a:r>
            <a:endParaRPr lang="zh-CN" altLang="en-US" dirty="0"/>
          </a:p>
        </p:txBody>
      </p:sp>
      <p:sp>
        <p:nvSpPr>
          <p:cNvPr id="140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 smtClean="0">
                <a:ea typeface="宋体" pitchFamily="2" charset="-122"/>
              </a:rPr>
              <a:t>Activity</a:t>
            </a:r>
            <a:r>
              <a:rPr lang="zh-CN" altLang="en-US" sz="2000" dirty="0" smtClean="0">
                <a:ea typeface="宋体" pitchFamily="2" charset="-122"/>
              </a:rPr>
              <a:t>生命周期</a:t>
            </a:r>
            <a:endParaRPr lang="en-US" altLang="zh-CN" sz="2000" dirty="0" smtClean="0">
              <a:ea typeface="宋体" pitchFamily="2" charset="-122"/>
            </a:endParaRP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Activity</a:t>
            </a:r>
            <a:r>
              <a:rPr lang="zh-CN" altLang="en-US" sz="2000" dirty="0" smtClean="0">
                <a:ea typeface="宋体" pitchFamily="2" charset="-122"/>
              </a:rPr>
              <a:t>生命周期指</a:t>
            </a:r>
            <a:r>
              <a:rPr lang="en-US" altLang="zh-CN" sz="2000" dirty="0" smtClean="0">
                <a:ea typeface="宋体" pitchFamily="2" charset="-122"/>
              </a:rPr>
              <a:t>Activity</a:t>
            </a:r>
            <a:r>
              <a:rPr lang="zh-CN" altLang="en-US" sz="2000" dirty="0" smtClean="0">
                <a:ea typeface="宋体" pitchFamily="2" charset="-122"/>
              </a:rPr>
              <a:t>从启动到销毁的过程</a:t>
            </a:r>
            <a:endParaRPr lang="en-US" altLang="zh-CN" sz="2000" dirty="0" smtClean="0">
              <a:ea typeface="宋体" pitchFamily="2" charset="-122"/>
            </a:endParaRP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Activity</a:t>
            </a:r>
            <a:r>
              <a:rPr lang="zh-CN" altLang="en-US" sz="2000" dirty="0" smtClean="0">
                <a:ea typeface="宋体" pitchFamily="2" charset="-122"/>
              </a:rPr>
              <a:t>表现为四种状态，分别是活动状态、暂停状态、停止状态和非活动状态</a:t>
            </a:r>
            <a:endParaRPr lang="en-US" altLang="zh-CN" sz="2000" dirty="0" smtClean="0">
              <a:ea typeface="宋体" pitchFamily="2" charset="-122"/>
            </a:endParaRPr>
          </a:p>
          <a:p>
            <a:pPr lvl="2"/>
            <a:r>
              <a:rPr lang="zh-CN" altLang="en-US" sz="2000" dirty="0" smtClean="0"/>
              <a:t>活动状态，</a:t>
            </a:r>
            <a:r>
              <a:rPr lang="en-US" altLang="zh-CN" sz="2000" dirty="0" smtClean="0"/>
              <a:t>Activity</a:t>
            </a:r>
            <a:r>
              <a:rPr lang="zh-CN" altLang="en-US" sz="2000" dirty="0" smtClean="0"/>
              <a:t>在用户界面中处于最上层，完全能被用户看到，能够与用户进行交互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暂停状态，</a:t>
            </a:r>
            <a:r>
              <a:rPr lang="en-US" altLang="zh-CN" sz="2000" dirty="0" smtClean="0"/>
              <a:t>Activity</a:t>
            </a:r>
            <a:r>
              <a:rPr lang="zh-CN" altLang="en-US" sz="2000" dirty="0" smtClean="0"/>
              <a:t>在界面上被部分遮挡，该</a:t>
            </a:r>
            <a:r>
              <a:rPr lang="en-US" altLang="zh-CN" sz="2000" dirty="0" smtClean="0"/>
              <a:t>Activity</a:t>
            </a:r>
            <a:r>
              <a:rPr lang="zh-CN" altLang="en-US" sz="2000" dirty="0" smtClean="0"/>
              <a:t>不再处于用户界面的最上层，且不能够与用户进行交互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停止状态，</a:t>
            </a:r>
            <a:r>
              <a:rPr lang="en-US" altLang="zh-CN" sz="2000" dirty="0" smtClean="0"/>
              <a:t>Activity</a:t>
            </a:r>
            <a:r>
              <a:rPr lang="zh-CN" altLang="en-US" sz="2000" dirty="0" smtClean="0"/>
              <a:t>在界面上完全不能被用户看到，也就是说这个</a:t>
            </a:r>
            <a:r>
              <a:rPr lang="en-US" altLang="zh-CN" sz="2000" dirty="0" smtClean="0"/>
              <a:t>Activity</a:t>
            </a:r>
            <a:r>
              <a:rPr lang="zh-CN" altLang="en-US" sz="2000" dirty="0" smtClean="0"/>
              <a:t>被其他</a:t>
            </a:r>
            <a:r>
              <a:rPr lang="en-US" altLang="zh-CN" sz="2000" dirty="0" smtClean="0"/>
              <a:t>Activity</a:t>
            </a:r>
            <a:r>
              <a:rPr lang="zh-CN" altLang="en-US" sz="2000" dirty="0" smtClean="0"/>
              <a:t>全部遮挡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非活动状态不在以上三种状态中的</a:t>
            </a:r>
            <a:r>
              <a:rPr lang="en-US" altLang="zh-CN" sz="2000" dirty="0" smtClean="0"/>
              <a:t>Activity</a:t>
            </a:r>
            <a:r>
              <a:rPr lang="zh-CN" altLang="en-US" sz="2000" dirty="0" smtClean="0"/>
              <a:t>则处于非活动状态</a:t>
            </a:r>
            <a:endParaRPr lang="zh-CN" altLang="en-US" sz="20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en-US" altLang="zh-CN" dirty="0" smtClean="0">
                <a:ea typeface="宋体" pitchFamily="2" charset="-122"/>
              </a:rPr>
              <a:t>Activity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生命周期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-2/11</a:t>
            </a:r>
            <a:endParaRPr lang="zh-CN" altLang="en-US" dirty="0"/>
          </a:p>
        </p:txBody>
      </p:sp>
      <p:sp>
        <p:nvSpPr>
          <p:cNvPr id="140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 smtClean="0">
                <a:ea typeface="宋体" pitchFamily="2" charset="-122"/>
              </a:rPr>
              <a:t>Activity</a:t>
            </a:r>
            <a:r>
              <a:rPr lang="zh-CN" altLang="en-US" sz="2000" dirty="0" smtClean="0">
                <a:ea typeface="宋体" pitchFamily="2" charset="-122"/>
              </a:rPr>
              <a:t>的四种状态的变换关系图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838200" y="2133600"/>
          <a:ext cx="7453313" cy="3048000"/>
        </p:xfrm>
        <a:graphic>
          <a:graphicData uri="http://schemas.openxmlformats.org/presentationml/2006/ole">
            <p:oleObj spid="_x0000_s1026" name="Visio" r:id="rId4" imgW="4966547" imgH="2034117" progId="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默认设计模板">
  <a:themeElements>
    <a:clrScheme name="3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3_默认设计模板">
      <a:majorFont>
        <a:latin typeface="Frutiger LT 45 Light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01" tIns="45700" rIns="91401" bIns="45700" numCol="1" anchor="ctr" anchorCtr="0" compatLnSpc="1">
        <a:prstTxWarp prst="textNoShape">
          <a:avLst/>
        </a:prstTxWarp>
      </a:bodyPr>
      <a:lstStyle>
        <a:defPPr marL="457200" marR="0" indent="-457200" algn="ctr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rgbClr val="777777"/>
          </a:buClr>
          <a:buSzPct val="85000"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01" tIns="45700" rIns="91401" bIns="45700" numCol="1" anchor="ctr" anchorCtr="0" compatLnSpc="1">
        <a:prstTxWarp prst="textNoShape">
          <a:avLst/>
        </a:prstTxWarp>
      </a:bodyPr>
      <a:lstStyle>
        <a:defPPr marL="457200" marR="0" indent="-457200" algn="ctr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rgbClr val="777777"/>
          </a:buClr>
          <a:buSzPct val="85000"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3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15333</TotalTime>
  <Words>2615</Words>
  <Application>Microsoft Office PowerPoint</Application>
  <PresentationFormat>全屏显示(4:3)</PresentationFormat>
  <Paragraphs>357</Paragraphs>
  <Slides>39</Slides>
  <Notes>18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1" baseType="lpstr">
      <vt:lpstr>3_默认设计模板</vt:lpstr>
      <vt:lpstr>Visio</vt:lpstr>
      <vt:lpstr>幻灯片 1</vt:lpstr>
      <vt:lpstr>第2章  Activity、Intent、资源使用</vt:lpstr>
      <vt:lpstr>2.1 Android组件-1/4</vt:lpstr>
      <vt:lpstr>2.1 Android组件-2/4</vt:lpstr>
      <vt:lpstr>2.1 Android组件-3/4</vt:lpstr>
      <vt:lpstr>2.1 Android组件-4/4</vt:lpstr>
      <vt:lpstr>第2章  Activity、Intent、资源使用</vt:lpstr>
      <vt:lpstr>2.2 Activity生命周期-1/11</vt:lpstr>
      <vt:lpstr>2.2 Activity生命周期-2/11</vt:lpstr>
      <vt:lpstr>2.2 Activity生命周期-3/11</vt:lpstr>
      <vt:lpstr>幻灯片 11</vt:lpstr>
      <vt:lpstr>2.2 Activity生命周期-5/11 </vt:lpstr>
      <vt:lpstr>2.2 Activity生命周期-6/11</vt:lpstr>
      <vt:lpstr>2.2 Activity生命周期-7/11</vt:lpstr>
      <vt:lpstr>2.2 Activity生命周期-8/11</vt:lpstr>
      <vt:lpstr>2.2 Activity生命周期-9/11</vt:lpstr>
      <vt:lpstr>幻灯片 17</vt:lpstr>
      <vt:lpstr>2.2 Activity生命周期-11/11</vt:lpstr>
      <vt:lpstr>第2章  Activity、Intent、资源使用</vt:lpstr>
      <vt:lpstr>2.3.1 Intent（意图）-1/3</vt:lpstr>
      <vt:lpstr>2.3.1 Intent（意图）-2/3</vt:lpstr>
      <vt:lpstr>2.3.1 Intent（意图）-3/3</vt:lpstr>
      <vt:lpstr>2.3.2 打开新的Activity,传递参数</vt:lpstr>
      <vt:lpstr>2.3.3 为Intent附加数据的两种方法</vt:lpstr>
      <vt:lpstr>2.3.4 Activity 关闭后返回的数据-1/3</vt:lpstr>
      <vt:lpstr>2.3.4 Activity 关闭后返回的数据-2/3</vt:lpstr>
      <vt:lpstr>2.3.4 Activity 关闭后返回的数据-3/3</vt:lpstr>
      <vt:lpstr>第2章  Activity、Intent、资源使用</vt:lpstr>
      <vt:lpstr>2.4.1 管理应用程序资源-1/2</vt:lpstr>
      <vt:lpstr>2.4.1 管理应用程序资源-2/2</vt:lpstr>
      <vt:lpstr>2.4.2 设定和使用资源-1/7</vt:lpstr>
      <vt:lpstr>2.4.2 设定和使用资源-2/7</vt:lpstr>
      <vt:lpstr>2.4.2 设定和使用资源-3/7</vt:lpstr>
      <vt:lpstr>2.4.2 设定和使用资源-4/7</vt:lpstr>
      <vt:lpstr>2.4.2 设定和使用资源-5/7</vt:lpstr>
      <vt:lpstr>2.4.2 设定和使用资源-6/7</vt:lpstr>
      <vt:lpstr>2.4.2 设定和使用资源-7/7</vt:lpstr>
      <vt:lpstr>本章小结</vt:lpstr>
      <vt:lpstr>幻灯片 39</vt:lpstr>
    </vt:vector>
  </TitlesOfParts>
  <Company>neusoft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bcc-user</dc:creator>
  <cp:lastModifiedBy>LiuWei</cp:lastModifiedBy>
  <cp:revision>3280</cp:revision>
  <dcterms:created xsi:type="dcterms:W3CDTF">2007-09-10T03:19:36Z</dcterms:created>
  <dcterms:modified xsi:type="dcterms:W3CDTF">2012-06-08T08:06:04Z</dcterms:modified>
</cp:coreProperties>
</file>