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7"/>
  </p:notesMasterIdLst>
  <p:handoutMasterIdLst>
    <p:handoutMasterId r:id="rId58"/>
  </p:handoutMasterIdLst>
  <p:sldIdLst>
    <p:sldId id="291" r:id="rId2"/>
    <p:sldId id="561" r:id="rId3"/>
    <p:sldId id="612" r:id="rId4"/>
    <p:sldId id="613" r:id="rId5"/>
    <p:sldId id="747" r:id="rId6"/>
    <p:sldId id="748" r:id="rId7"/>
    <p:sldId id="749" r:id="rId8"/>
    <p:sldId id="750" r:id="rId9"/>
    <p:sldId id="751" r:id="rId10"/>
    <p:sldId id="752" r:id="rId11"/>
    <p:sldId id="753" r:id="rId12"/>
    <p:sldId id="754" r:id="rId13"/>
    <p:sldId id="711" r:id="rId14"/>
    <p:sldId id="712" r:id="rId15"/>
    <p:sldId id="755" r:id="rId16"/>
    <p:sldId id="757" r:id="rId17"/>
    <p:sldId id="758" r:id="rId18"/>
    <p:sldId id="760" r:id="rId19"/>
    <p:sldId id="759" r:id="rId20"/>
    <p:sldId id="761" r:id="rId21"/>
    <p:sldId id="804" r:id="rId22"/>
    <p:sldId id="805" r:id="rId23"/>
    <p:sldId id="806" r:id="rId24"/>
    <p:sldId id="807" r:id="rId25"/>
    <p:sldId id="762" r:id="rId26"/>
    <p:sldId id="763" r:id="rId27"/>
    <p:sldId id="764" r:id="rId28"/>
    <p:sldId id="765" r:id="rId29"/>
    <p:sldId id="766" r:id="rId30"/>
    <p:sldId id="767" r:id="rId31"/>
    <p:sldId id="768" r:id="rId32"/>
    <p:sldId id="769" r:id="rId33"/>
    <p:sldId id="770" r:id="rId34"/>
    <p:sldId id="771" r:id="rId35"/>
    <p:sldId id="772" r:id="rId36"/>
    <p:sldId id="773" r:id="rId37"/>
    <p:sldId id="774" r:id="rId38"/>
    <p:sldId id="775" r:id="rId39"/>
    <p:sldId id="776" r:id="rId40"/>
    <p:sldId id="808" r:id="rId41"/>
    <p:sldId id="778" r:id="rId42"/>
    <p:sldId id="779" r:id="rId43"/>
    <p:sldId id="780" r:id="rId44"/>
    <p:sldId id="781" r:id="rId45"/>
    <p:sldId id="782" r:id="rId46"/>
    <p:sldId id="783" r:id="rId47"/>
    <p:sldId id="784" r:id="rId48"/>
    <p:sldId id="785" r:id="rId49"/>
    <p:sldId id="786" r:id="rId50"/>
    <p:sldId id="787" r:id="rId51"/>
    <p:sldId id="788" r:id="rId52"/>
    <p:sldId id="789" r:id="rId53"/>
    <p:sldId id="790" r:id="rId54"/>
    <p:sldId id="802" r:id="rId55"/>
    <p:sldId id="803" r:id="rId56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6435" autoAdjust="0"/>
  </p:normalViewPr>
  <p:slideViewPr>
    <p:cSldViewPr>
      <p:cViewPr>
        <p:scale>
          <a:sx n="75" d="100"/>
          <a:sy n="75" d="100"/>
        </p:scale>
        <p:origin x="-1164" y="174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11/16/2015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907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11/16/2015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128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55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3.1.1.2 TextView-1/3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重要属性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“</a:t>
            </a:r>
            <a:r>
              <a:rPr lang="en-US" altLang="zh-CN" i="1" dirty="0" err="1" smtClean="0"/>
              <a:t>fill_parent</a:t>
            </a:r>
            <a:r>
              <a:rPr lang="en-US" altLang="zh-CN" i="1" dirty="0" smtClean="0"/>
              <a:t>“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wrap_content</a:t>
            </a:r>
            <a:r>
              <a:rPr lang="en-US" altLang="zh-CN" i="1" dirty="0" smtClean="0"/>
              <a:t>“</a:t>
            </a:r>
          </a:p>
          <a:p>
            <a:pPr lvl="1"/>
            <a:r>
              <a:rPr lang="en-US" altLang="zh-CN" i="1" dirty="0" err="1" smtClean="0"/>
              <a:t>android:lines</a:t>
            </a:r>
            <a:r>
              <a:rPr lang="en-US" altLang="zh-CN" i="1" dirty="0" smtClean="0"/>
              <a:t>=“2“       </a:t>
            </a:r>
            <a:r>
              <a:rPr lang="zh-CN" altLang="en-US" i="1" dirty="0" smtClean="0"/>
              <a:t>高度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行</a:t>
            </a:r>
          </a:p>
          <a:p>
            <a:pPr lvl="1"/>
            <a:r>
              <a:rPr lang="en-US" altLang="zh-CN" i="1" dirty="0" err="1" smtClean="0"/>
              <a:t>android:text</a:t>
            </a:r>
            <a:r>
              <a:rPr lang="en-US" altLang="zh-CN" i="1" dirty="0" smtClean="0"/>
              <a:t>="@string/hello“    </a:t>
            </a:r>
          </a:p>
          <a:p>
            <a:pPr lvl="1"/>
            <a:r>
              <a:rPr lang="en-US" altLang="zh-CN" i="1" dirty="0" err="1" smtClean="0"/>
              <a:t>android:textSize</a:t>
            </a:r>
            <a:r>
              <a:rPr lang="en-US" altLang="zh-CN" i="1" dirty="0" smtClean="0"/>
              <a:t>="50dip" /&gt;</a:t>
            </a:r>
            <a:endParaRPr lang="en-US" altLang="zh-CN" i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3.1.1.2 TextView-2/3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超链接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tv.setText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Html.</a:t>
            </a:r>
            <a:r>
              <a:rPr lang="en-US" altLang="zh-CN" i="1" dirty="0" err="1" smtClean="0"/>
              <a:t>fromHtml</a:t>
            </a:r>
            <a:r>
              <a:rPr lang="en-US" altLang="zh-CN" dirty="0" smtClean="0"/>
              <a:t>("text http://www.163.com </a:t>
            </a:r>
            <a:r>
              <a:rPr lang="en-US" altLang="zh-CN" dirty="0" err="1" smtClean="0"/>
              <a:t>ddsfs</a:t>
            </a:r>
            <a:r>
              <a:rPr lang="en-US" altLang="zh-CN" dirty="0" smtClean="0"/>
              <a:t>&lt;font color='red'&gt;</a:t>
            </a:r>
            <a:r>
              <a:rPr lang="en-US" altLang="zh-CN" dirty="0" err="1" smtClean="0"/>
              <a:t>aaaa</a:t>
            </a:r>
            <a:r>
              <a:rPr lang="en-US" altLang="zh-CN" dirty="0" smtClean="0"/>
              <a:t>&lt;/font&gt;</a:t>
            </a:r>
            <a:r>
              <a:rPr lang="en-US" altLang="zh-CN" dirty="0" err="1" smtClean="0"/>
              <a:t>aaaaa</a:t>
            </a:r>
            <a:r>
              <a:rPr lang="en-US" altLang="zh-CN" dirty="0" smtClean="0"/>
              <a:t> 1115544</a:t>
            </a:r>
            <a:r>
              <a:rPr lang="en-US" altLang="zh-CN" dirty="0" smtClean="0"/>
              <a:t>"));</a:t>
            </a:r>
            <a:r>
              <a:rPr lang="en-US" altLang="zh-CN" dirty="0"/>
              <a:t> </a:t>
            </a:r>
            <a:r>
              <a:rPr lang="en-US" altLang="zh-CN" dirty="0" err="1"/>
              <a:t>setMovementMethod</a:t>
            </a:r>
            <a:r>
              <a:rPr lang="en-US" altLang="zh-CN" dirty="0"/>
              <a:t>(</a:t>
            </a:r>
            <a:r>
              <a:rPr lang="en-US" altLang="zh-CN" dirty="0" err="1"/>
              <a:t>LinkMovementMethod.</a:t>
            </a:r>
            <a:r>
              <a:rPr lang="en-US" altLang="zh-CN" i="1" dirty="0" err="1"/>
              <a:t>getInstance</a:t>
            </a:r>
            <a:r>
              <a:rPr lang="en-US" altLang="zh-CN" i="1" dirty="0" smtClean="0"/>
              <a:t>());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android:autoLink</a:t>
            </a:r>
            <a:r>
              <a:rPr lang="zh-CN" altLang="en-US" dirty="0" smtClean="0"/>
              <a:t>属性值</a:t>
            </a:r>
          </a:p>
          <a:p>
            <a:pPr lvl="1"/>
            <a:r>
              <a:rPr lang="en-US" altLang="zh-CN" dirty="0" smtClean="0"/>
              <a:t> all:     </a:t>
            </a:r>
            <a:r>
              <a:rPr lang="zh-CN" altLang="en-US" dirty="0" smtClean="0"/>
              <a:t>所有连接有效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phone:</a:t>
            </a:r>
          </a:p>
          <a:p>
            <a:pPr lvl="1"/>
            <a:r>
              <a:rPr lang="en-US" altLang="zh-CN" dirty="0" smtClean="0"/>
              <a:t> map:</a:t>
            </a:r>
          </a:p>
          <a:p>
            <a:pPr lvl="1"/>
            <a:r>
              <a:rPr lang="en-US" altLang="zh-CN" dirty="0" smtClean="0"/>
              <a:t> web:</a:t>
            </a:r>
          </a:p>
          <a:p>
            <a:pPr lvl="1"/>
            <a:r>
              <a:rPr lang="en-US" altLang="zh-CN" dirty="0" smtClean="0"/>
              <a:t> none: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3.1.1.2 TextView-3/3</a:t>
            </a:r>
            <a:br>
              <a:rPr lang="en-US" altLang="zh-CN" dirty="0" smtClean="0"/>
            </a:b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跑马灯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android:singleLine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"true"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android:ellipsize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"marquee"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android:marqueeRepeatLimit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marquee_forever</a:t>
            </a:r>
            <a:r>
              <a:rPr lang="en-US" altLang="zh-CN" i="1" dirty="0" smtClean="0"/>
              <a:t>"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android:focusable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"true"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android:focusableInTouchMode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"true"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3.1.1.3 </a:t>
            </a:r>
            <a:r>
              <a:rPr lang="en-US" altLang="zh-CN" dirty="0" err="1" smtClean="0"/>
              <a:t>EditText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android:hint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请输入内容</a:t>
            </a:r>
            <a:r>
              <a:rPr lang="en-US" altLang="zh-CN" i="1" dirty="0" smtClean="0"/>
              <a:t>“</a:t>
            </a:r>
          </a:p>
          <a:p>
            <a:r>
              <a:rPr lang="en-US" altLang="zh-CN" i="1" dirty="0" err="1" smtClean="0"/>
              <a:t>android:inputType</a:t>
            </a:r>
            <a:r>
              <a:rPr lang="en-US" altLang="zh-CN" i="1" dirty="0" smtClean="0"/>
              <a:t>="phone"</a:t>
            </a:r>
          </a:p>
          <a:p>
            <a:r>
              <a:rPr lang="en-US" altLang="zh-CN" i="1" dirty="0" err="1" smtClean="0"/>
              <a:t>android:drawableLeft</a:t>
            </a:r>
            <a:r>
              <a:rPr lang="en-US" altLang="zh-CN" i="1" dirty="0" smtClean="0"/>
              <a:t>=“@</a:t>
            </a:r>
            <a:r>
              <a:rPr lang="en-US" altLang="zh-CN" i="1" dirty="0" err="1" smtClean="0"/>
              <a:t>drawable</a:t>
            </a:r>
            <a:r>
              <a:rPr lang="en-US" altLang="zh-CN" i="1" dirty="0" smtClean="0"/>
              <a:t>/icon</a:t>
            </a:r>
            <a:r>
              <a:rPr lang="en-US" altLang="zh-CN" i="1" dirty="0" smtClean="0"/>
              <a:t>”</a:t>
            </a:r>
          </a:p>
          <a:p>
            <a:endParaRPr lang="en-US" altLang="zh-CN" i="1" dirty="0" smtClean="0"/>
          </a:p>
          <a:p>
            <a:r>
              <a:rPr lang="en-US" altLang="zh-CN" dirty="0" err="1" smtClean="0"/>
              <a:t>setTransformationMethod</a:t>
            </a:r>
            <a:r>
              <a:rPr lang="en-US" altLang="zh-CN" dirty="0" smtClean="0"/>
              <a:t>():</a:t>
            </a:r>
            <a:r>
              <a:rPr lang="zh-CN" altLang="en-US" dirty="0" smtClean="0"/>
              <a:t>更改密码是否显示</a:t>
            </a:r>
            <a:endParaRPr lang="en-US" altLang="zh-CN" dirty="0" smtClean="0"/>
          </a:p>
          <a:p>
            <a:r>
              <a:rPr lang="zh-CN" altLang="en-US" dirty="0" smtClean="0"/>
              <a:t>设置密码明文显示</a:t>
            </a:r>
            <a:endParaRPr lang="en-US" altLang="zh-CN" dirty="0" smtClean="0"/>
          </a:p>
          <a:p>
            <a:r>
              <a:rPr lang="en-US" altLang="zh-CN" dirty="0" err="1"/>
              <a:t>HideReturnsTransformationMethod.</a:t>
            </a:r>
            <a:r>
              <a:rPr lang="en-US" altLang="zh-CN" i="1" dirty="0" err="1"/>
              <a:t>getInstance</a:t>
            </a:r>
            <a:r>
              <a:rPr lang="en-US" altLang="zh-CN" i="1" dirty="0" smtClean="0"/>
              <a:t>()</a:t>
            </a:r>
          </a:p>
          <a:p>
            <a:r>
              <a:rPr lang="zh-CN" altLang="en-US" i="1" dirty="0" smtClean="0"/>
              <a:t>设置为密码显示</a:t>
            </a:r>
            <a:endParaRPr lang="en-US" altLang="zh-CN" i="1" dirty="0"/>
          </a:p>
          <a:p>
            <a:r>
              <a:rPr lang="en-US" altLang="zh-CN" dirty="0" err="1"/>
              <a:t>PasswordTransformationMethod.</a:t>
            </a:r>
            <a:r>
              <a:rPr lang="en-US" altLang="zh-CN" i="1" dirty="0" err="1"/>
              <a:t>getInstance</a:t>
            </a:r>
            <a:r>
              <a:rPr lang="en-US" altLang="zh-CN" i="1" dirty="0"/>
              <a:t>()</a:t>
            </a:r>
            <a:endParaRPr lang="zh-CN" altLang="en-US" i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AutoCompleteTextView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自动完成文本框，它继承自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，并和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一样可以输入文本，但它可以根据用户输入的文本弹出一个智能提示的下拉列表，这样用户便可以选择相应的选项，类似我们在搜索框输入内容出现提示下拉列表一样的功能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3.1.1.4 AutoCompleteTextView-1/2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ab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abc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abcd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("china")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chile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chttttt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ArrayAdapter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List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&gt;(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this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,android.R.layout.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</a:rPr>
              <a:t>simple_dropdown_item_1line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data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autoTextView.setAdapter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(adapter);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属性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android:completion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Threshold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表示用户在输入几个字符后出现下拉列表，默认值为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3.1.1.4 AutoCompleteTextView-2/2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ImageButton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是一种按钮控件，用户能够在该控件上点击，并后引发相应的事件处理函数</a:t>
            </a:r>
          </a:p>
          <a:p>
            <a:pPr lvl="1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ImageButton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用以实现能够显示图像功能的控件按钮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-1/5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dirty="0" smtClean="0"/>
              <a:t>Button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ImageButton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建立一个“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ButtonDemo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”的程序，包含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ImageButton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两个按钮，上方是“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按钮”，下方是一个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ImageButton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控件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-2/5</a:t>
            </a:r>
            <a:endParaRPr lang="en-US" altLang="zh-CN" dirty="0"/>
          </a:p>
        </p:txBody>
      </p:sp>
      <p:pic>
        <p:nvPicPr>
          <p:cNvPr id="4" name="Picture 1" descr="未标题-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971800"/>
            <a:ext cx="4970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Button</a:t>
            </a:r>
            <a:r>
              <a:rPr lang="zh-CN" altLang="en-US" dirty="0"/>
              <a:t>和</a:t>
            </a:r>
            <a:r>
              <a:rPr lang="en-US" altLang="zh-CN" dirty="0" err="1"/>
              <a:t>ImageButton</a:t>
            </a:r>
            <a:endParaRPr lang="en-US" altLang="zh-CN" dirty="0"/>
          </a:p>
          <a:p>
            <a:pPr lvl="1"/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ButtonDemo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文件中的代码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r>
              <a:rPr lang="zh-CN" altLang="en-US" sz="2000" dirty="0"/>
              <a:t>定义</a:t>
            </a:r>
            <a:r>
              <a:rPr lang="en-US" altLang="zh-CN" sz="2000" dirty="0"/>
              <a:t>Button</a:t>
            </a:r>
            <a:r>
              <a:rPr lang="zh-CN" altLang="en-US" sz="2000" dirty="0"/>
              <a:t>控件的高度、宽度和内容</a:t>
            </a:r>
            <a:endParaRPr lang="en-US" altLang="zh-CN" sz="2000" dirty="0"/>
          </a:p>
          <a:p>
            <a:pPr lvl="2"/>
            <a:r>
              <a:rPr lang="zh-CN" altLang="en-US" sz="2000" dirty="0"/>
              <a:t>定义</a:t>
            </a:r>
            <a:r>
              <a:rPr lang="en-US" altLang="zh-CN" sz="2000" dirty="0" err="1"/>
              <a:t>ImageButton</a:t>
            </a:r>
            <a:r>
              <a:rPr lang="zh-CN" altLang="en-US" sz="2000" dirty="0"/>
              <a:t>控件的高度和宽度，但是没定义显示的图像，在后面的代码中进行定义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124083"/>
            <a:ext cx="8147050" cy="244792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&lt;Button android:id="@+id/Button01" 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android:layout_width="wrap_content" 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android:layout_height="wrap_content"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android:text="Button01" 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&lt;/Button&gt;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&lt;ImageButton android:id="@+id/ImageButton01" 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android:layout_width="wrap_content" 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android:layout_height="wrap_content"&gt;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&lt;/ImageButton&gt;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dirty="0" smtClean="0"/>
              <a:t>Button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ImageButton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View.OnClickListener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 lvl="2"/>
            <a:r>
              <a:rPr lang="en-US" altLang="zh-CN" sz="2000" dirty="0" err="1" smtClean="0">
                <a:latin typeface="宋体" pitchFamily="2" charset="-122"/>
              </a:rPr>
              <a:t>View.OnClickListener</a:t>
            </a:r>
            <a:r>
              <a:rPr lang="en-US" altLang="zh-CN" sz="2000" dirty="0" smtClean="0">
                <a:latin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</a:rPr>
              <a:t>是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定义的点击事件的监听器接口，并在接口中仅定义了</a:t>
            </a:r>
            <a:r>
              <a:rPr lang="en-US" altLang="zh-CN" sz="2000" dirty="0" err="1" smtClean="0">
                <a:latin typeface="宋体" pitchFamily="2" charset="-122"/>
              </a:rPr>
              <a:t>onClick</a:t>
            </a:r>
            <a:r>
              <a:rPr lang="en-US" altLang="zh-CN" sz="2000" dirty="0" smtClean="0">
                <a:latin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</a:rPr>
              <a:t>函数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当</a:t>
            </a:r>
            <a:r>
              <a:rPr lang="en-US" altLang="zh-CN" sz="2000" dirty="0" smtClean="0">
                <a:latin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</a:rPr>
              <a:t>从</a:t>
            </a:r>
            <a:r>
              <a:rPr lang="en-US" altLang="zh-CN" sz="2000" dirty="0" smtClean="0">
                <a:latin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</a:rPr>
              <a:t>界面框架中接收到事件后，首先检查这个事件是否是点击事件，如果是点击事件，同时</a:t>
            </a:r>
            <a:r>
              <a:rPr lang="en-US" altLang="zh-CN" sz="2000" dirty="0" smtClean="0">
                <a:latin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</a:rPr>
              <a:t>又注册了监听器，则会调用该监听器中的</a:t>
            </a:r>
            <a:r>
              <a:rPr lang="en-US" altLang="zh-CN" sz="2000" dirty="0" err="1" smtClean="0">
                <a:latin typeface="宋体" pitchFamily="2" charset="-122"/>
              </a:rPr>
              <a:t>onClick</a:t>
            </a:r>
            <a:r>
              <a:rPr lang="en-US" altLang="zh-CN" sz="2000" dirty="0" smtClean="0">
                <a:latin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</a:rPr>
              <a:t>函数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每个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仅可以注册一个点击事件的监听器，如果使用</a:t>
            </a:r>
            <a:r>
              <a:rPr lang="en-US" altLang="zh-CN" sz="2000" dirty="0" err="1" smtClean="0">
                <a:latin typeface="宋体" pitchFamily="2" charset="-122"/>
              </a:rPr>
              <a:t>setOnClickListener</a:t>
            </a:r>
            <a:r>
              <a:rPr lang="en-US" altLang="zh-CN" sz="2000" dirty="0" smtClean="0">
                <a:latin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</a:rPr>
              <a:t>函数注册第二个点击事件的监听器，之前注册的监听器将被自动注销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多个按钮注册到同一个点击事件的监听器上，代码如下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-4/5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Android UI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组件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_1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3.1  </a:t>
            </a:r>
            <a:r>
              <a:rPr lang="zh-CN" altLang="en-US" sz="2200" u="sng" dirty="0" smtClean="0"/>
              <a:t>了解各种用户界面的控件的使用方法</a:t>
            </a:r>
            <a:endParaRPr lang="en-US" altLang="zh-CN" sz="2200" u="sng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3.2  </a:t>
            </a:r>
            <a:r>
              <a:rPr lang="zh-CN" altLang="en-US" sz="2200" dirty="0" smtClean="0"/>
              <a:t>掌握各种界面布局的特点和使用方法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3.3  </a:t>
            </a:r>
            <a:r>
              <a:rPr lang="zh-CN" altLang="en-US" sz="2200" dirty="0" smtClean="0"/>
              <a:t>掌握选项菜单、子菜单和快捷菜单的使用方法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3.4  </a:t>
            </a:r>
            <a:r>
              <a:rPr lang="zh-CN" altLang="en-US" sz="2200" dirty="0" smtClean="0"/>
              <a:t>样式、主题、选择器的应用</a:t>
            </a:r>
            <a:endParaRPr lang="en-US" altLang="zh-CN" sz="22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多按钮事件处理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/>
              <a:t>	</a:t>
            </a:r>
            <a:endParaRPr lang="zh-CN" altLang="en-US" sz="2000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-5/5</a:t>
            </a:r>
            <a:endParaRPr lang="en-US" altLang="zh-C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95455"/>
            <a:ext cx="8147050" cy="273367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OnClickListener </a:t>
            </a:r>
            <a:r>
              <a:rPr kumimoji="0" lang="en-US" altLang="zh-CN" sz="16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listener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onClick(View v)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Button btn = (Button)v;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switch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(btn.getId()){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case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R.id.</a:t>
            </a:r>
            <a:r>
              <a:rPr kumimoji="0" lang="en-US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button1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break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case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R.id.</a:t>
            </a:r>
            <a:r>
              <a:rPr kumimoji="0" lang="en-US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button2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break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513"/>
            <a:ext cx="8280722" cy="4968875"/>
          </a:xfrm>
        </p:spPr>
        <p:txBody>
          <a:bodyPr/>
          <a:lstStyle/>
          <a:p>
            <a:pPr lvl="1"/>
            <a:r>
              <a:rPr lang="en-US" altLang="zh-CN" dirty="0" smtClean="0"/>
              <a:t>Solid:</a:t>
            </a:r>
            <a:r>
              <a:rPr lang="zh-CN" altLang="en-US" dirty="0" smtClean="0"/>
              <a:t>填充</a:t>
            </a:r>
            <a:endParaRPr lang="en-US" altLang="zh-CN" dirty="0" smtClean="0"/>
          </a:p>
          <a:p>
            <a:pPr lvl="2"/>
            <a:r>
              <a:rPr lang="en-US" altLang="zh-CN" dirty="0" err="1"/>
              <a:t>android:color</a:t>
            </a:r>
            <a:r>
              <a:rPr lang="zh-CN" altLang="en-US" dirty="0"/>
              <a:t>指定填充的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lvl="1"/>
            <a:r>
              <a:rPr lang="en-US" altLang="zh-CN" dirty="0"/>
              <a:t>gradient</a:t>
            </a:r>
            <a:r>
              <a:rPr lang="zh-CN" altLang="en-US" dirty="0"/>
              <a:t>：</a:t>
            </a:r>
            <a:r>
              <a:rPr lang="zh-CN" altLang="en-US" dirty="0" smtClean="0"/>
              <a:t>渐变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android:startColor</a:t>
            </a:r>
            <a:r>
              <a:rPr lang="zh-CN" altLang="en-US" dirty="0" smtClean="0"/>
              <a:t>：起始颜色</a:t>
            </a:r>
            <a:r>
              <a:rPr lang="en-US" altLang="zh-CN" dirty="0" err="1" smtClean="0"/>
              <a:t>android:endColor</a:t>
            </a:r>
            <a:r>
              <a:rPr lang="zh-CN" altLang="en-US" dirty="0"/>
              <a:t>：</a:t>
            </a:r>
            <a:r>
              <a:rPr lang="zh-CN" altLang="en-US" dirty="0" smtClean="0"/>
              <a:t>结束颜色</a:t>
            </a:r>
            <a:endParaRPr lang="zh-CN" altLang="en-US" dirty="0"/>
          </a:p>
          <a:p>
            <a:pPr lvl="2"/>
            <a:r>
              <a:rPr lang="en-US" altLang="zh-CN" dirty="0" err="1"/>
              <a:t>android:angle</a:t>
            </a:r>
            <a:r>
              <a:rPr lang="zh-CN" altLang="en-US" dirty="0"/>
              <a:t>是渐变角度，必须为</a:t>
            </a:r>
            <a:r>
              <a:rPr lang="en-US" altLang="zh-CN" dirty="0"/>
              <a:t>45</a:t>
            </a:r>
            <a:r>
              <a:rPr lang="zh-CN" altLang="en-US" dirty="0"/>
              <a:t>的</a:t>
            </a:r>
            <a:r>
              <a:rPr lang="zh-CN" altLang="en-US" dirty="0" smtClean="0"/>
              <a:t>整数倍。</a:t>
            </a:r>
            <a:endParaRPr lang="zh-CN" altLang="en-US" dirty="0"/>
          </a:p>
          <a:p>
            <a:pPr lvl="2"/>
            <a:r>
              <a:rPr lang="en-US" altLang="zh-CN" dirty="0" err="1" smtClean="0"/>
              <a:t>android:type</a:t>
            </a:r>
            <a:r>
              <a:rPr lang="en-US" altLang="zh-CN" dirty="0"/>
              <a:t>="linear"</a:t>
            </a:r>
            <a:r>
              <a:rPr lang="zh-CN" altLang="en-US" dirty="0"/>
              <a:t>，即线性渐变，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android:type</a:t>
            </a:r>
            <a:r>
              <a:rPr lang="en-US" altLang="zh-CN" dirty="0"/>
              <a:t>="radial"</a:t>
            </a:r>
            <a:r>
              <a:rPr lang="zh-CN" altLang="en-US" dirty="0"/>
              <a:t>，径向渐变需要指定半径</a:t>
            </a:r>
            <a:r>
              <a:rPr lang="en-US" altLang="zh-CN" dirty="0" err="1"/>
              <a:t>android:gradientRadius</a:t>
            </a:r>
            <a:r>
              <a:rPr lang="en-US" altLang="zh-CN" dirty="0"/>
              <a:t>="50"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corners</a:t>
            </a:r>
            <a:r>
              <a:rPr lang="zh-CN" altLang="en-US" dirty="0"/>
              <a:t>：圆角</a:t>
            </a:r>
            <a:br>
              <a:rPr lang="zh-CN" altLang="en-US" dirty="0"/>
            </a:br>
            <a:r>
              <a:rPr lang="en-US" altLang="zh-CN" dirty="0" err="1"/>
              <a:t>android:radius</a:t>
            </a:r>
            <a:r>
              <a:rPr lang="zh-CN" altLang="en-US" dirty="0"/>
              <a:t>为角的弧度，值越大角越圆。</a:t>
            </a:r>
            <a:br>
              <a:rPr lang="zh-CN" altLang="en-US" dirty="0"/>
            </a:b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7931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513"/>
            <a:ext cx="8280722" cy="4968875"/>
          </a:xfrm>
        </p:spPr>
        <p:txBody>
          <a:bodyPr/>
          <a:lstStyle/>
          <a:p>
            <a:pPr lvl="1"/>
            <a:r>
              <a:rPr lang="en-US" altLang="zh-CN" dirty="0"/>
              <a:t>stroke</a:t>
            </a:r>
            <a:r>
              <a:rPr lang="zh-CN" altLang="en-US" dirty="0"/>
              <a:t>：描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android:width</a:t>
            </a:r>
            <a:r>
              <a:rPr lang="en-US" altLang="zh-CN" dirty="0"/>
              <a:t>="2dp" </a:t>
            </a:r>
            <a:r>
              <a:rPr lang="zh-CN" altLang="en-US" dirty="0"/>
              <a:t>描边的</a:t>
            </a:r>
            <a:r>
              <a:rPr lang="zh-CN" altLang="en-US" dirty="0" smtClean="0"/>
              <a:t>宽度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android:color</a:t>
            </a:r>
            <a:r>
              <a:rPr lang="en-US" altLang="zh-CN" dirty="0" smtClean="0"/>
              <a:t> </a:t>
            </a:r>
            <a:r>
              <a:rPr lang="zh-CN" altLang="en-US" dirty="0"/>
              <a:t>描边的颜色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</a:t>
            </a:r>
            <a:r>
              <a:rPr lang="zh-CN" altLang="en-US" dirty="0"/>
              <a:t>还可以把描边弄成虚线的</a:t>
            </a:r>
            <a:r>
              <a:rPr lang="zh-CN" altLang="en-US" dirty="0" smtClean="0"/>
              <a:t>形式</a:t>
            </a:r>
            <a:r>
              <a:rPr lang="en-US" altLang="zh-CN" dirty="0" err="1" smtClean="0"/>
              <a:t>android:dashWidth</a:t>
            </a:r>
            <a:r>
              <a:rPr lang="en-US" altLang="zh-CN" dirty="0"/>
              <a:t>="5dp"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android:dashGap</a:t>
            </a:r>
            <a:r>
              <a:rPr lang="en-US" altLang="zh-CN" dirty="0"/>
              <a:t>="3dp"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 err="1"/>
              <a:t>android:dashWidth</a:t>
            </a:r>
            <a:r>
              <a:rPr lang="zh-CN" altLang="en-US" dirty="0"/>
              <a:t>表示</a:t>
            </a:r>
            <a:r>
              <a:rPr lang="en-US" altLang="zh-CN" dirty="0"/>
              <a:t>'-'</a:t>
            </a:r>
            <a:r>
              <a:rPr lang="zh-CN" altLang="en-US" dirty="0"/>
              <a:t>这样一个横线的宽度，</a:t>
            </a:r>
            <a:r>
              <a:rPr lang="en-US" altLang="zh-CN" dirty="0" err="1"/>
              <a:t>android:dashGap</a:t>
            </a:r>
            <a:r>
              <a:rPr lang="zh-CN" altLang="en-US" dirty="0"/>
              <a:t>表示之间隔开的距离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56143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Shape- </a:t>
            </a:r>
            <a:r>
              <a:rPr lang="zh-CN" altLang="en-US" dirty="0" smtClean="0"/>
              <a:t>示例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513"/>
            <a:ext cx="8280722" cy="4968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&lt;?xml version=</a:t>
            </a:r>
            <a:r>
              <a:rPr lang="en-US" altLang="zh-CN" sz="1800" i="1" dirty="0"/>
              <a:t>"1.0" encoding="utf-8"?&gt;</a:t>
            </a:r>
          </a:p>
          <a:p>
            <a:pPr marL="0" indent="0">
              <a:buNone/>
            </a:pPr>
            <a:r>
              <a:rPr lang="en-US" altLang="zh-CN" sz="1800" dirty="0"/>
              <a:t>&lt;shape </a:t>
            </a:r>
            <a:r>
              <a:rPr lang="en-US" altLang="zh-CN" sz="1800" dirty="0" err="1"/>
              <a:t>xmlns:android</a:t>
            </a:r>
            <a:r>
              <a:rPr lang="en-US" altLang="zh-CN" sz="1800" dirty="0"/>
              <a:t>=</a:t>
            </a:r>
            <a:r>
              <a:rPr lang="en-US" altLang="zh-CN" sz="1800" i="1" dirty="0"/>
              <a:t>"http://schemas.android.com/</a:t>
            </a:r>
            <a:r>
              <a:rPr lang="en-US" altLang="zh-CN" sz="1800" i="1" dirty="0" err="1"/>
              <a:t>apk</a:t>
            </a:r>
            <a:r>
              <a:rPr lang="en-US" altLang="zh-CN" sz="1800" i="1" dirty="0"/>
              <a:t>/res/android"&gt;</a:t>
            </a:r>
          </a:p>
          <a:p>
            <a:pPr marL="0" indent="0">
              <a:buNone/>
            </a:pPr>
            <a:r>
              <a:rPr lang="en-US" altLang="zh-CN" sz="1800" dirty="0"/>
              <a:t>    &lt;solid </a:t>
            </a:r>
            <a:r>
              <a:rPr lang="en-US" altLang="zh-CN" sz="1800" dirty="0" err="1"/>
              <a:t>android:color</a:t>
            </a:r>
            <a:r>
              <a:rPr lang="en-US" altLang="zh-CN" sz="1800" dirty="0"/>
              <a:t>=</a:t>
            </a:r>
            <a:r>
              <a:rPr lang="en-US" altLang="zh-CN" sz="1800" i="1" dirty="0"/>
              <a:t>"#00ccff"&gt;&lt;/solid&gt;</a:t>
            </a:r>
          </a:p>
          <a:p>
            <a:pPr marL="0" indent="0">
              <a:buNone/>
            </a:pPr>
            <a:r>
              <a:rPr lang="en-US" altLang="zh-CN" sz="1800" dirty="0"/>
              <a:t>    &lt;corners </a:t>
            </a:r>
            <a:r>
              <a:rPr lang="en-US" altLang="zh-CN" sz="1800" dirty="0" err="1"/>
              <a:t>android:radius</a:t>
            </a:r>
            <a:r>
              <a:rPr lang="en-US" altLang="zh-CN" sz="1800" dirty="0"/>
              <a:t>=</a:t>
            </a:r>
            <a:r>
              <a:rPr lang="en-US" altLang="zh-CN" sz="1800" i="1" dirty="0"/>
              <a:t>"40dp"&gt;&lt;/corners&gt;</a:t>
            </a:r>
          </a:p>
          <a:p>
            <a:pPr marL="0" indent="0">
              <a:buNone/>
            </a:pPr>
            <a:r>
              <a:rPr lang="en-US" altLang="zh-CN" sz="1800" dirty="0"/>
              <a:t>    &lt;gradient </a:t>
            </a:r>
            <a:r>
              <a:rPr lang="en-US" altLang="zh-CN" sz="1800" dirty="0" err="1"/>
              <a:t>android:startColor</a:t>
            </a:r>
            <a:r>
              <a:rPr lang="en-US" altLang="zh-CN" sz="1800" dirty="0"/>
              <a:t>=</a:t>
            </a:r>
            <a:r>
              <a:rPr lang="en-US" altLang="zh-CN" sz="1800" i="1" dirty="0"/>
              <a:t>"#00ff00" 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android:endColor</a:t>
            </a:r>
            <a:r>
              <a:rPr lang="en-US" altLang="zh-CN" sz="1800" dirty="0"/>
              <a:t>=</a:t>
            </a:r>
            <a:r>
              <a:rPr lang="en-US" altLang="zh-CN" sz="1800" i="1" dirty="0"/>
              <a:t>"#ff00ff"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android:type</a:t>
            </a:r>
            <a:r>
              <a:rPr lang="en-US" altLang="zh-CN" sz="1800" dirty="0"/>
              <a:t>=</a:t>
            </a:r>
            <a:r>
              <a:rPr lang="en-US" altLang="zh-CN" sz="1800" i="1" dirty="0"/>
              <a:t>"linear"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android:angle</a:t>
            </a:r>
            <a:r>
              <a:rPr lang="en-US" altLang="zh-CN" sz="1800" dirty="0"/>
              <a:t>=</a:t>
            </a:r>
            <a:r>
              <a:rPr lang="en-US" altLang="zh-CN" sz="1800" i="1" dirty="0"/>
              <a:t>"45"&gt;&lt;/gradient&gt;</a:t>
            </a:r>
          </a:p>
          <a:p>
            <a:pPr marL="0" indent="0">
              <a:buNone/>
            </a:pPr>
            <a:r>
              <a:rPr lang="en-US" altLang="zh-CN" sz="1800" dirty="0"/>
              <a:t>    &lt;stroke </a:t>
            </a:r>
            <a:r>
              <a:rPr lang="en-US" altLang="zh-CN" sz="1800" dirty="0" err="1"/>
              <a:t>android:width</a:t>
            </a:r>
            <a:r>
              <a:rPr lang="en-US" altLang="zh-CN" sz="1800" dirty="0"/>
              <a:t>=</a:t>
            </a:r>
            <a:r>
              <a:rPr lang="en-US" altLang="zh-CN" sz="1800" i="1" dirty="0"/>
              <a:t>"4dp" </a:t>
            </a:r>
            <a:r>
              <a:rPr lang="en-US" altLang="zh-CN" sz="1800" i="1" dirty="0" err="1"/>
              <a:t>android:color</a:t>
            </a:r>
            <a:r>
              <a:rPr lang="en-US" altLang="zh-CN" sz="1800" i="1" dirty="0"/>
              <a:t>="#</a:t>
            </a:r>
            <a:r>
              <a:rPr lang="en-US" altLang="zh-CN" sz="1800" i="1" dirty="0" err="1"/>
              <a:t>ffffff</a:t>
            </a:r>
            <a:r>
              <a:rPr lang="en-US" altLang="zh-CN" sz="1800" i="1" dirty="0"/>
              <a:t>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android:dashWidth</a:t>
            </a:r>
            <a:r>
              <a:rPr lang="en-US" altLang="zh-CN" sz="1800" dirty="0"/>
              <a:t>=</a:t>
            </a:r>
            <a:r>
              <a:rPr lang="en-US" altLang="zh-CN" sz="1800" i="1" dirty="0"/>
              <a:t>"5dp" </a:t>
            </a:r>
            <a:r>
              <a:rPr lang="en-US" altLang="zh-CN" sz="1800" i="1" dirty="0" err="1"/>
              <a:t>android:dashGap</a:t>
            </a:r>
            <a:r>
              <a:rPr lang="en-US" altLang="zh-CN" sz="1800" i="1" dirty="0"/>
              <a:t>="3dp"&gt;&lt;/stroke&gt;</a:t>
            </a:r>
          </a:p>
          <a:p>
            <a:pPr marL="0" indent="0">
              <a:buNone/>
            </a:pPr>
            <a:r>
              <a:rPr lang="en-US" altLang="zh-CN" sz="1800" dirty="0"/>
              <a:t>&lt;/shape</a:t>
            </a:r>
            <a:r>
              <a:rPr lang="en-US" altLang="zh-CN" sz="1800" dirty="0" smtClean="0"/>
              <a:t>&gt;</a:t>
            </a:r>
          </a:p>
          <a:p>
            <a:pPr marL="0" indent="0">
              <a:buNone/>
            </a:pPr>
            <a:r>
              <a:rPr lang="zh-CN" altLang="en-US" sz="1800" dirty="0" smtClean="0"/>
              <a:t>使用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android:background</a:t>
            </a:r>
            <a:r>
              <a:rPr lang="en-US" altLang="zh-CN" sz="1800" dirty="0"/>
              <a:t>=</a:t>
            </a:r>
            <a:r>
              <a:rPr lang="en-US" altLang="zh-CN" sz="1800" i="1" dirty="0"/>
              <a:t>"@</a:t>
            </a:r>
            <a:r>
              <a:rPr lang="en-US" altLang="zh-CN" sz="1800" i="1" dirty="0" err="1"/>
              <a:t>drawable</a:t>
            </a:r>
            <a:r>
              <a:rPr lang="en-US" altLang="zh-CN" sz="1800" i="1" dirty="0"/>
              <a:t>/</a:t>
            </a:r>
            <a:r>
              <a:rPr lang="en-US" altLang="zh-CN" sz="1800" i="1" dirty="0" err="1"/>
              <a:t>btn_bg</a:t>
            </a:r>
            <a:r>
              <a:rPr lang="en-US" altLang="zh-CN" sz="1800" i="1" dirty="0"/>
              <a:t>"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5782075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Shape- </a:t>
            </a:r>
            <a:r>
              <a:rPr lang="zh-CN" altLang="en-US" dirty="0" smtClean="0"/>
              <a:t>示例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513"/>
            <a:ext cx="8280722" cy="4968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&lt;?xml version=</a:t>
            </a:r>
            <a:r>
              <a:rPr lang="en-US" altLang="zh-CN" sz="2000" i="1" dirty="0"/>
              <a:t>"1.0" encoding="utf-8"?&gt;</a:t>
            </a:r>
          </a:p>
          <a:p>
            <a:pPr marL="0" indent="0">
              <a:buNone/>
            </a:pPr>
            <a:r>
              <a:rPr lang="en-US" altLang="zh-CN" sz="2000" dirty="0"/>
              <a:t>&lt;shape </a:t>
            </a:r>
            <a:r>
              <a:rPr lang="en-US" altLang="zh-CN" sz="2000" dirty="0" err="1"/>
              <a:t>xmlns:android</a:t>
            </a:r>
            <a:r>
              <a:rPr lang="en-US" altLang="zh-CN" sz="2000" dirty="0"/>
              <a:t>=</a:t>
            </a:r>
            <a:r>
              <a:rPr lang="en-US" altLang="zh-CN" sz="2000" i="1" dirty="0"/>
              <a:t>"http://schemas.android.com/</a:t>
            </a:r>
            <a:r>
              <a:rPr lang="en-US" altLang="zh-CN" sz="2000" i="1" dirty="0" err="1"/>
              <a:t>apk</a:t>
            </a:r>
            <a:r>
              <a:rPr lang="en-US" altLang="zh-CN" sz="2000" i="1" dirty="0"/>
              <a:t>/res/android" &gt;</a:t>
            </a:r>
          </a:p>
          <a:p>
            <a:pPr marL="0" indent="0">
              <a:buNone/>
            </a:pPr>
            <a:r>
              <a:rPr lang="en-US" altLang="zh-CN" sz="2000" dirty="0"/>
              <a:t>    &lt;corners </a:t>
            </a:r>
            <a:r>
              <a:rPr lang="en-US" altLang="zh-CN" sz="2000" dirty="0" err="1"/>
              <a:t>android:radius</a:t>
            </a:r>
            <a:r>
              <a:rPr lang="en-US" altLang="zh-CN" sz="2000" dirty="0"/>
              <a:t>=</a:t>
            </a:r>
            <a:r>
              <a:rPr lang="en-US" altLang="zh-CN" sz="2000" i="1" dirty="0"/>
              <a:t>"20dp"&gt;&lt;/corners&gt;</a:t>
            </a:r>
          </a:p>
          <a:p>
            <a:pPr marL="0" indent="0">
              <a:buNone/>
            </a:pPr>
            <a:r>
              <a:rPr lang="en-US" altLang="zh-CN" sz="2000" dirty="0"/>
              <a:t>&lt;solid </a:t>
            </a:r>
            <a:r>
              <a:rPr lang="en-US" altLang="zh-CN" sz="2000" dirty="0" err="1"/>
              <a:t>android:color</a:t>
            </a:r>
            <a:r>
              <a:rPr lang="en-US" altLang="zh-CN" sz="2000" dirty="0"/>
              <a:t>=</a:t>
            </a:r>
            <a:r>
              <a:rPr lang="en-US" altLang="zh-CN" sz="2000" i="1" dirty="0"/>
              <a:t>"#</a:t>
            </a:r>
            <a:r>
              <a:rPr lang="en-US" altLang="zh-CN" sz="2000" i="1" dirty="0" err="1"/>
              <a:t>ffffff</a:t>
            </a:r>
            <a:r>
              <a:rPr lang="en-US" altLang="zh-CN" sz="2000" i="1" dirty="0"/>
              <a:t>"&gt;&lt;/solid&gt;</a:t>
            </a:r>
          </a:p>
          <a:p>
            <a:pPr marL="0" indent="0">
              <a:buNone/>
            </a:pPr>
            <a:r>
              <a:rPr lang="en-US" altLang="zh-CN" sz="2000" dirty="0"/>
              <a:t>&lt;stroke </a:t>
            </a:r>
            <a:r>
              <a:rPr lang="en-US" altLang="zh-CN" sz="2000" dirty="0" err="1"/>
              <a:t>android:width</a:t>
            </a:r>
            <a:r>
              <a:rPr lang="en-US" altLang="zh-CN" sz="2000" dirty="0"/>
              <a:t>=</a:t>
            </a:r>
            <a:r>
              <a:rPr lang="en-US" altLang="zh-CN" sz="2000" i="1" dirty="0"/>
              <a:t>"2dp" </a:t>
            </a:r>
            <a:r>
              <a:rPr lang="en-US" altLang="zh-CN" sz="2000" i="1" dirty="0" err="1"/>
              <a:t>android:color</a:t>
            </a:r>
            <a:r>
              <a:rPr lang="en-US" altLang="zh-CN" sz="2000" i="1" dirty="0"/>
              <a:t>="#000000"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android:dashWidth</a:t>
            </a:r>
            <a:r>
              <a:rPr lang="en-US" altLang="zh-CN" sz="2000" dirty="0"/>
              <a:t>=</a:t>
            </a:r>
            <a:r>
              <a:rPr lang="en-US" altLang="zh-CN" sz="2000" i="1" dirty="0"/>
              <a:t>"50dp" </a:t>
            </a:r>
            <a:r>
              <a:rPr lang="en-US" altLang="zh-CN" sz="2000" i="1" dirty="0" err="1"/>
              <a:t>android:dashGap</a:t>
            </a:r>
            <a:r>
              <a:rPr lang="en-US" altLang="zh-CN" sz="2000" i="1" dirty="0"/>
              <a:t>="20dp"&gt;&lt;/stroke&gt;</a:t>
            </a:r>
          </a:p>
          <a:p>
            <a:pPr marL="0" indent="0">
              <a:buNone/>
            </a:pPr>
            <a:r>
              <a:rPr lang="en-US" altLang="zh-CN" sz="2000" dirty="0"/>
              <a:t>&lt;/shape&gt;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使用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android:background</a:t>
            </a:r>
            <a:r>
              <a:rPr lang="en-US" altLang="zh-CN" sz="2000" dirty="0"/>
              <a:t>=</a:t>
            </a:r>
            <a:r>
              <a:rPr lang="en-US" altLang="zh-CN" sz="2000" i="1" dirty="0"/>
              <a:t>"@</a:t>
            </a:r>
            <a:r>
              <a:rPr lang="en-US" altLang="zh-CN" sz="2000" i="1" dirty="0" err="1"/>
              <a:t>drawable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btn_bg</a:t>
            </a:r>
            <a:r>
              <a:rPr lang="en-US" altLang="zh-CN" sz="2000" i="1" dirty="0"/>
              <a:t>"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8921549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dirty="0" err="1" smtClean="0"/>
              <a:t>CheckBox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RadioButton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CheckBox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是一个同时可以选择多个选项的控件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则是仅可以选择一个选项的控件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RadioGroup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的承载体，程序运行时不可见，应用程序中可能包含一个或多个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RadioGroup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RadioGroup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包含多个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，在每个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RadioGroup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中，用户仅能够选择其中一个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RadioButton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-1/3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/>
              <a:t>CheckBox</a:t>
            </a:r>
            <a:r>
              <a:rPr lang="zh-CN" altLang="en-US"/>
              <a:t>和</a:t>
            </a:r>
            <a:r>
              <a:rPr lang="en-US" altLang="zh-CN"/>
              <a:t>RadioButton</a:t>
            </a:r>
          </a:p>
          <a:p>
            <a:pPr lvl="1"/>
            <a:r>
              <a:rPr lang="en-US" altLang="zh-CN" sz="2400"/>
              <a:t>RadioButton</a:t>
            </a:r>
            <a:r>
              <a:rPr lang="zh-CN" altLang="en-US" sz="2400"/>
              <a:t>设置点击事件监听器的方法</a:t>
            </a:r>
          </a:p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-2/3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428868"/>
            <a:ext cx="8147050" cy="301942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k1.setOnClickListener(</a:t>
            </a: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new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CheckBox.OnClickListener() {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@Override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public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void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onClick(View v) {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</a:t>
            </a: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if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(ck1.isChecked()){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	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System.</a:t>
            </a:r>
            <a:r>
              <a:rPr kumimoji="0" lang="zh-CN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out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.println("ck1 check");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}</a:t>
            </a: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else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{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	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System.</a:t>
            </a:r>
            <a:r>
              <a:rPr kumimoji="0" lang="zh-CN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out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.println("ck1 nocheck");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}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}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});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 smtClean="0"/>
              <a:t>OnCheckedChangeListener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endParaRPr lang="zh-CN" alt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-3/3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838331"/>
            <a:ext cx="8147050" cy="301942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ck1.setOnCheckedChangeListener(l);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ck2.setOnCheckedChangeListener(l);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private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OnCheckedChangeListener l =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OnCheckedChangeListener()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public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onCheckedChanged(CompoundButton 			buttonView,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isChecked)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//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Auto-generated method stub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System.</a:t>
            </a:r>
            <a:r>
              <a:rPr kumimoji="0" lang="en-US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.println(buttonView.getId() +":"+ 		isChecked);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};</a:t>
            </a: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 err="1" smtClean="0"/>
              <a:t>DatePicker</a:t>
            </a:r>
            <a:r>
              <a:rPr lang="en-US" altLang="zh-CN" sz="2600" dirty="0" smtClean="0"/>
              <a:t>&amp; </a:t>
            </a:r>
            <a:r>
              <a:rPr lang="en-US" altLang="zh-CN" sz="2600" dirty="0" err="1" smtClean="0"/>
              <a:t>TimePicker</a:t>
            </a:r>
            <a:endParaRPr lang="zh-CN" altLang="en-US" dirty="0" smtClean="0">
              <a:latin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DatePicker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日期选择控件的主要功能是向用户提供包含年、月、日的日期数据并允许用户对其修改。如果要捕获用户修改日期选择控件中的数据事件，需要为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DatePicker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添加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OnDateChangedListener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监听器。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二、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TimePicker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时间选择控件向用户显示一天中的时间（可以为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小时，也可以为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AM/PM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制），并允许用户进行选择。如果要捕获用户修改时间数据的事件，便需要为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TimePicker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添加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OnTimeChangedListener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监听器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-1/4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-2/4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457200" y="1052513"/>
            <a:ext cx="8147050" cy="451962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findViewById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R.id.datePicker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TimePicker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timePicker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TimePicker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findViewById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R.id.timePicker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Calendar calendar=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Calendar.getInstance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year=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calendar.get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Calendar.YEAR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monthOfYear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calendar.get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Calendar.MONTH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dayOfMonth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calendar.get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Calendar.DAY_OF_MONTH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datePicker.init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(year,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monthOfYear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dayOfMonth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new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OnDateChangedListener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(){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public void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onDateChanged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view,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year,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monthOfYear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dayOfMonth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{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dateEt.setText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您选择的日期是：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"+year+"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"+(monthOfYear+1)+"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dayOfMonth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日。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timePicker.setOnTimeChangedListener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(new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OnTimeChangedListener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(){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public void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onTimeChanged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TimePicker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view,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hourOfDay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minute) {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timeEt.setText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您选择的时间是：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hourOfDay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时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"+minute+"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分。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");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}});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-1/5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设计手机用户界面应解决的问题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需要界面设计与程序逻辑完全分离，这样不仅有利于他们的并行开发，而且在后期修改界面时，也不用再次修改程序的逻辑代码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根据不同型号手机的屏幕解析度、尺寸和纵横比各不相同，自动调整界面上部分控件的位置和尺寸，避免因为屏幕信息的变化而出现显示错误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能够合理利用较小的屏幕显示空间，构造出符合人机交互规律的用户界面，避免出现凌乱、拥挤的用户界面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已经解决了前两个问题，使用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文件描述用户界面；资源资源文件独立保存在资源文件夹中；对界用户面描述非常灵活，允许不明确定义界面元素的位置和尺寸，仅声明界面元素的相对位置和粗略尺寸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-3/4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4294967295"/>
          </p:nvPr>
        </p:nvSpPr>
        <p:spPr bwMode="gray">
          <a:xfrm>
            <a:off x="457200" y="1133476"/>
            <a:ext cx="8229600" cy="4815804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DatePickerDialog</a:t>
            </a:r>
            <a:endParaRPr lang="en-US" altLang="zh-CN" sz="20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planDateDialog</a:t>
            </a:r>
            <a:r>
              <a:rPr lang="en-US" altLang="zh-CN" sz="2000" dirty="0" smtClean="0"/>
              <a:t> =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DatePickerDialog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EditPlanActivity.</a:t>
            </a:r>
            <a:r>
              <a:rPr lang="en-US" altLang="zh-CN" sz="2000" b="1" dirty="0" err="1" smtClean="0"/>
              <a:t>this</a:t>
            </a:r>
            <a:r>
              <a:rPr lang="en-US" altLang="zh-CN" sz="2000" dirty="0" err="1" smtClean="0"/>
              <a:t>,</a:t>
            </a:r>
            <a:r>
              <a:rPr lang="en-US" altLang="zh-CN" sz="2000" b="1" dirty="0" err="1" smtClean="0"/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DateSelect</a:t>
            </a:r>
            <a:r>
              <a:rPr lang="en-US" altLang="zh-CN" sz="2000" dirty="0" smtClean="0"/>
              <a:t>(),</a:t>
            </a:r>
            <a:r>
              <a:rPr lang="en-US" altLang="zh-CN" sz="2000" dirty="0" err="1" smtClean="0"/>
              <a:t>year,month,day</a:t>
            </a:r>
            <a:r>
              <a:rPr lang="en-US" altLang="zh-CN" sz="20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planDateDialog.show</a:t>
            </a:r>
            <a:r>
              <a:rPr lang="en-US" altLang="zh-CN" sz="2000" dirty="0" smtClean="0"/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	class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DateSelect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implements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OnDateSetListener</a:t>
            </a:r>
            <a:r>
              <a:rPr lang="en-US" altLang="zh-CN" sz="200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	@Override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	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void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onDateSet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DatePicker</a:t>
            </a:r>
            <a:r>
              <a:rPr lang="en-US" altLang="zh-CN" sz="2000" dirty="0" smtClean="0"/>
              <a:t> picker, </a:t>
            </a:r>
            <a:r>
              <a:rPr lang="en-US" altLang="zh-CN" sz="2000" b="1" dirty="0" err="1" smtClean="0"/>
              <a:t>int</a:t>
            </a:r>
            <a:r>
              <a:rPr lang="en-US" altLang="zh-CN" sz="2000" dirty="0" smtClean="0"/>
              <a:t> year, </a:t>
            </a:r>
            <a:r>
              <a:rPr lang="en-US" altLang="zh-CN" sz="2000" b="1" dirty="0" err="1" smtClean="0"/>
              <a:t>int</a:t>
            </a:r>
            <a:r>
              <a:rPr lang="en-US" altLang="zh-CN" sz="2000" dirty="0" smtClean="0"/>
              <a:t> month, </a:t>
            </a:r>
            <a:r>
              <a:rPr lang="en-US" altLang="zh-CN" sz="2000" b="1" dirty="0" err="1" smtClean="0"/>
              <a:t>int</a:t>
            </a:r>
            <a:r>
              <a:rPr lang="en-US" altLang="zh-CN" sz="2000" dirty="0" smtClean="0"/>
              <a:t> day)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setCalDate</a:t>
            </a:r>
            <a:r>
              <a:rPr lang="en-US" altLang="zh-CN" sz="2000" dirty="0" smtClean="0"/>
              <a:t>(year, month, day);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mdate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sdfDate.format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cal.getTime</a:t>
            </a:r>
            <a:r>
              <a:rPr lang="en-US" altLang="zh-CN" sz="2000" dirty="0" smtClean="0"/>
              <a:t>());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planDate.setText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mdate</a:t>
            </a:r>
            <a:r>
              <a:rPr lang="en-US" altLang="zh-CN" sz="20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planWeek.setText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sdfWeek.format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cal.getTime</a:t>
            </a:r>
            <a:r>
              <a:rPr lang="en-US" altLang="zh-CN" sz="2000" dirty="0" smtClean="0"/>
              <a:t>()));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marL="495300" lvl="0" indent="-495300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endParaRPr lang="zh-CN" altLang="zh-CN" sz="2000" dirty="0" smtClean="0">
              <a:latin typeface="Arial" charset="0"/>
              <a:ea typeface="宋体" pitchFamily="2" charset="-122"/>
            </a:endParaRPr>
          </a:p>
          <a:p>
            <a:pPr algn="l" eaLnBrk="1" hangingPunct="1">
              <a:buClrTx/>
              <a:buSzTx/>
              <a:buFontTx/>
              <a:buNone/>
            </a:pPr>
            <a:endParaRPr lang="en-US" altLang="zh-CN" sz="20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-4/4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052513"/>
            <a:ext cx="8147050" cy="489676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TimePickerDialog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planTimeDialog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TimePickerDialog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EditPlanActivity.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TimeSelect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hour,minute,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planTimeDialog.show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class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TimeSelect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OnTimeSetListener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onTimeSet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TimePicker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arg0,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h,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hour = h;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minute = m;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mtime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hour+":"+minute;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planTxTime.setText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mtime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 smtClean="0"/>
              <a:t>ProgressBar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&lt;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ProgressBar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android:id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="@+id/widget43"</a:t>
            </a:r>
          </a:p>
          <a:p>
            <a:pPr lvl="1"/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android:layout_width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="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wrap_content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"</a:t>
            </a:r>
          </a:p>
          <a:p>
            <a:pPr lvl="1"/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android:layout_height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="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wrap_content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"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android:layout_gravity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="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center_vertical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"&gt;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&lt;/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ProgressBar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/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默认是圆形的，一直会旋转的进度条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altLang="zh-CN" sz="2000" dirty="0" smtClean="0"/>
          </a:p>
          <a:p>
            <a:pPr>
              <a:lnSpc>
                <a:spcPct val="80000"/>
              </a:lnSpc>
              <a:buNone/>
            </a:pP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052513"/>
            <a:ext cx="8147050" cy="496877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ProgressBar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android:id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="@+id/progressBar3"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android:layout_width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android:layout_height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style="?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android:attr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progressBarStyleSmall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ProgressBar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ProgressBar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android:id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="@+id/progressBar4"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android:layout_width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android:layout_height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style="?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android:attr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progressBarStyleLarge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ProgressBar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zh-CN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水平进度条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24017"/>
            <a:ext cx="8147050" cy="309086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&lt;ProgressBar android:id="@+id/ProgressBar02"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android:layout_width="wrap_content"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android:max="100" 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style="?android:attr/progressBarStyleLarge"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android:progress="50"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android:secondaryProgress="70"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android:visibility="gone"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android:layout_height="wrap_content"&gt;&lt;/ProgressBar&gt;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getMax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：返回这个进度条的范围的上限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：返回进度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getSecondaryProgress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：返回次要进度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(5);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设置进度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setSecondaryProgress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(10);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setVisibility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v)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：设置该进度条是否可视 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View.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GONE&amp;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View.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VISIBLE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-4/7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-5/7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4294967295"/>
          </p:nvPr>
        </p:nvSpPr>
        <p:spPr bwMode="gray">
          <a:xfrm>
            <a:off x="457200" y="990600"/>
            <a:ext cx="8229600" cy="3795722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</a:t>
            </a:r>
            <a:r>
              <a:rPr lang="en-US" altLang="zh-CN" sz="1800" b="1" dirty="0" smtClean="0"/>
              <a:t>new</a:t>
            </a:r>
            <a:r>
              <a:rPr lang="en-US" altLang="zh-CN" sz="1800" dirty="0" smtClean="0"/>
              <a:t> Thread(){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@Override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/>
              <a:t>	public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void</a:t>
            </a:r>
            <a:r>
              <a:rPr lang="en-US" altLang="zh-CN" sz="1800" dirty="0" smtClean="0"/>
              <a:t> run()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/>
              <a:t>		while</a:t>
            </a:r>
            <a:r>
              <a:rPr lang="en-US" altLang="zh-CN" sz="1800" dirty="0" smtClean="0"/>
              <a:t>(i%10==0 &amp;&amp;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&lt;=100){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pb2.setProgress(i+5);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pb2.setSecondaryProgress(i+10);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+=10;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/>
              <a:t>		try</a:t>
            </a:r>
            <a:r>
              <a:rPr lang="en-US" altLang="zh-CN" sz="1800" dirty="0" smtClean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Thread.</a:t>
            </a:r>
            <a:r>
              <a:rPr lang="en-US" altLang="zh-CN" sz="1800" i="1" dirty="0" err="1" smtClean="0"/>
              <a:t>sleep</a:t>
            </a:r>
            <a:r>
              <a:rPr lang="en-US" altLang="zh-CN" sz="1800" dirty="0" smtClean="0"/>
              <a:t>(500);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} </a:t>
            </a:r>
            <a:r>
              <a:rPr lang="en-US" altLang="zh-CN" sz="1800" b="1" dirty="0" smtClean="0"/>
              <a:t>catch</a:t>
            </a:r>
            <a:r>
              <a:rPr lang="en-US" altLang="zh-CN" sz="1800" dirty="0" smtClean="0"/>
              <a:t> (</a:t>
            </a:r>
            <a:r>
              <a:rPr lang="en-US" altLang="zh-CN" sz="1800" dirty="0" err="1" smtClean="0"/>
              <a:t>InterruptedException</a:t>
            </a:r>
            <a:r>
              <a:rPr lang="en-US" altLang="zh-CN" sz="1800" dirty="0" smtClean="0"/>
              <a:t> e)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// </a:t>
            </a:r>
            <a:r>
              <a:rPr lang="en-US" altLang="zh-CN" sz="1800" b="1" dirty="0" smtClean="0"/>
              <a:t>TODO</a:t>
            </a:r>
            <a:r>
              <a:rPr lang="en-US" altLang="zh-CN" sz="1800" dirty="0" smtClean="0"/>
              <a:t> Auto-generated catch block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e.printStackTrace</a:t>
            </a:r>
            <a:r>
              <a:rPr lang="en-US" altLang="zh-CN" sz="1800" dirty="0" smtClean="0"/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}.start();</a:t>
            </a:r>
            <a:endParaRPr lang="zh-CN" altLang="en-US" sz="1800" dirty="0" smtClean="0"/>
          </a:p>
          <a:p>
            <a:pPr algn="l" eaLnBrk="1" hangingPunct="1">
              <a:buClrTx/>
              <a:buSzTx/>
              <a:buFontTx/>
              <a:buNone/>
            </a:pPr>
            <a:endParaRPr lang="en-US" altLang="zh-CN" sz="16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err="1" smtClean="0"/>
              <a:t>SeekBar</a:t>
            </a:r>
            <a:r>
              <a:rPr lang="zh-CN" altLang="en-US" dirty="0" smtClean="0"/>
              <a:t>拖动条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b="1" dirty="0" smtClean="0"/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、拖动条的事件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    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由于拖动条可以被用户控制。所以需要对其进行事件监听，这就需要实现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SeekBar.OnSeekBarChangeListener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接口。此接口共需要监听三个事件，分别是：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数值改变（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onProgressChanged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开始拖动（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onStartTrackingTouch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停止拖动（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onStopTrackingTouch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、 拖动条的主要属性和方法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setMax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    </a:t>
            </a:r>
            <a:br>
              <a:rPr lang="en-US" altLang="zh-CN" sz="20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设置拖动条的数值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设置拖动条当前的数值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setSeconddaryProgress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设置第二拖动条的数值，即当前拖动条推荐的数值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、模拟方式实现手动的动作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3.1.6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-6/7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3.1.6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-7/7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052513"/>
            <a:ext cx="8147050" cy="451962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seek=(SeekBar)findViewById(R.id.SeekBar01);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myTextView=(TextView)findViewById(R.id.TextView01);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myTextView2=(TextView)findViewById(R.id.TextView02);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seek.setOnSeekBarChangeListener(new OnSeekBarChangeListener() {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public void onStopTrackingTouch(SeekBar seekBar) {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                myTextView2.setText("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停止调节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public void onStartTrackingTouch(SeekBar seekBar) {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                myTextView2.setText("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开始调节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public void onProgressChanged(SeekBar seekBar, int progress,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boolean fromUser) {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// TODO Auto-generated method stub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                myTextView.setText("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当前值 为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:"+progress);}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4186238" cy="5181600"/>
          </a:xfrm>
        </p:spPr>
        <p:txBody>
          <a:bodyPr/>
          <a:lstStyle/>
          <a:p>
            <a:r>
              <a:rPr lang="en-US" altLang="zh-CN" dirty="0" smtClean="0"/>
              <a:t>Spinner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Spinner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是一种能够从多个选项中选一选项的控件，类似于桌面程序的组合框（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ComboBox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），但没有组合框的下拉菜单，而是使用浮动菜单为用户提供选择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3.1.7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未标题-A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450975"/>
            <a:ext cx="3494088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-2/5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52513"/>
            <a:ext cx="4972056" cy="496887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>
                <a:latin typeface="楷体_GB2312" pitchFamily="49" charset="-122"/>
              </a:rPr>
              <a:t>用户界面框架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用户界面框架（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 UI Framework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）采用视图树（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View Tree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）模型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2000" dirty="0" smtClean="0">
                <a:latin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</a:rPr>
              <a:t>用户界面框架中的界面元素以一种树型结构组织在一起，称为视图树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smtClean="0">
                <a:latin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</a:rPr>
              <a:t>系统会依据视图树的结构从上至下绘制每一个界面元素。每个元素负责对自身的绘制，如果元素包含子元素，该元素会通知其下所有子元素进行绘制</a:t>
            </a:r>
            <a:endParaRPr lang="en-US" altLang="zh-CN" sz="2000" dirty="0" smtClean="0">
              <a:latin typeface="宋体" pitchFamily="2" charset="-122"/>
            </a:endParaRPr>
          </a:p>
          <a:p>
            <a:pPr lvl="1"/>
            <a:endParaRPr lang="zh-CN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364163" y="2057400"/>
          <a:ext cx="3779837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3274483" imgH="2374477" progId="">
                  <p:embed/>
                </p:oleObj>
              </mc:Choice>
              <mc:Fallback>
                <p:oleObj name="Visio" r:id="rId4" imgW="3274483" imgH="237447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057400"/>
                        <a:ext cx="3779837" cy="292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147248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&lt;Spinner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android:id</a:t>
            </a:r>
            <a:r>
              <a:rPr lang="en-US" altLang="zh-CN" sz="1800" dirty="0"/>
              <a:t>=</a:t>
            </a:r>
            <a:r>
              <a:rPr lang="en-US" altLang="zh-CN" sz="1800" i="1" dirty="0"/>
              <a:t>"@+id/spinner1"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android:layout_width</a:t>
            </a:r>
            <a:r>
              <a:rPr lang="en-US" altLang="zh-CN" sz="1800" dirty="0"/>
              <a:t>=</a:t>
            </a:r>
            <a:r>
              <a:rPr lang="en-US" altLang="zh-CN" sz="1800" i="1" dirty="0"/>
              <a:t>"</a:t>
            </a:r>
            <a:r>
              <a:rPr lang="en-US" altLang="zh-CN" sz="1800" i="1" dirty="0" err="1"/>
              <a:t>wrap_content</a:t>
            </a:r>
            <a:r>
              <a:rPr lang="en-US" altLang="zh-CN" sz="1800" i="1" dirty="0"/>
              <a:t>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android:layout_height</a:t>
            </a:r>
            <a:r>
              <a:rPr lang="en-US" altLang="zh-CN" sz="1800" dirty="0"/>
              <a:t>=</a:t>
            </a:r>
            <a:r>
              <a:rPr lang="en-US" altLang="zh-CN" sz="1800" i="1" dirty="0"/>
              <a:t>"</a:t>
            </a:r>
            <a:r>
              <a:rPr lang="en-US" altLang="zh-CN" sz="1800" i="1" dirty="0" err="1" smtClean="0"/>
              <a:t>wrap_content</a:t>
            </a:r>
            <a:r>
              <a:rPr lang="en-US" altLang="zh-CN" sz="1800" i="1" dirty="0" smtClean="0"/>
              <a:t>“&gt;</a:t>
            </a:r>
          </a:p>
          <a:p>
            <a:pPr marL="0" indent="0">
              <a:buNone/>
            </a:pPr>
            <a:endParaRPr lang="en-US" altLang="zh-CN" sz="1800" b="1" i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/>
              <a:t> List&lt;String&gt; </a:t>
            </a:r>
            <a:r>
              <a:rPr lang="en-US" altLang="zh-CN" sz="1800" dirty="0" smtClean="0"/>
              <a:t>age=</a:t>
            </a:r>
            <a:r>
              <a:rPr lang="en-US" altLang="zh-CN" sz="1800" b="1" dirty="0" smtClean="0"/>
              <a:t>new </a:t>
            </a:r>
            <a:r>
              <a:rPr lang="en-US" altLang="zh-CN" sz="1800" b="1" dirty="0" err="1"/>
              <a:t>ArrayList</a:t>
            </a:r>
            <a:r>
              <a:rPr lang="en-US" altLang="zh-CN" sz="1800" b="1" dirty="0"/>
              <a:t>&lt;String&gt;();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for(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=0;i&lt;10;i++){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age.add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+"");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ArrayAdapter</a:t>
            </a:r>
            <a:r>
              <a:rPr lang="en-US" altLang="zh-CN" sz="1800" dirty="0"/>
              <a:t>&lt;String&gt; adapter=</a:t>
            </a:r>
            <a:r>
              <a:rPr lang="en-US" altLang="zh-CN" sz="1800" b="1" dirty="0"/>
              <a:t>new </a:t>
            </a:r>
            <a:r>
              <a:rPr lang="en-US" altLang="zh-CN" sz="1800" b="1" dirty="0" err="1"/>
              <a:t>ArrayAdapter</a:t>
            </a:r>
            <a:r>
              <a:rPr lang="en-US" altLang="zh-CN" sz="1800" b="1" dirty="0"/>
              <a:t>&lt;String&gt;(this, 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android.R.layout.</a:t>
            </a:r>
            <a:r>
              <a:rPr lang="en-US" altLang="zh-CN" sz="1800" i="1" dirty="0" err="1"/>
              <a:t>simple_spinner_dropdown_item</a:t>
            </a:r>
            <a:r>
              <a:rPr lang="en-US" altLang="zh-CN" sz="1800" i="1" dirty="0"/>
              <a:t>, age);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spAge.setAdapter</a:t>
            </a:r>
            <a:r>
              <a:rPr lang="en-US" altLang="zh-CN" sz="1800" dirty="0"/>
              <a:t>(adapter);</a:t>
            </a:r>
            <a:endParaRPr lang="zh-CN" altLang="en-US" sz="1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3.1.7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20033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en-US" altLang="zh-CN" dirty="0"/>
          </a:p>
          <a:p>
            <a:pPr lvl="1"/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ListViewDemo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文件中的代码</a:t>
            </a:r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409835"/>
            <a:ext cx="8147050" cy="244792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&lt;TextView  android:id="@+id/TextView01"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android:layout_width="fill_parent"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android:layout_height="wrap_content"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android:text="@string/hello" /&gt;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&lt;ListView android:id="@+id/ListView01"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android:layout_width="wrap_content"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android:layout_height="wrap_content"&gt;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&lt;/ListView&gt;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857232"/>
            <a:ext cx="8229600" cy="5181600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ListViewDemo.java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文件中，首先需要为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创建适配器，并添加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中所显示的内容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>
              <a:buFontTx/>
              <a:buNone/>
            </a:pPr>
            <a:endParaRPr lang="en-US" altLang="zh-CN" sz="2400" dirty="0"/>
          </a:p>
          <a:p>
            <a:pPr lvl="2"/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行代码通过</a:t>
            </a:r>
            <a:r>
              <a:rPr lang="en-US" altLang="zh-CN" sz="2000" dirty="0"/>
              <a:t>ID</a:t>
            </a:r>
            <a:r>
              <a:rPr lang="zh-CN" altLang="en-US" sz="2000" dirty="0"/>
              <a:t>引用了</a:t>
            </a:r>
            <a:r>
              <a:rPr lang="en-US" altLang="zh-CN" sz="2000" dirty="0"/>
              <a:t>XML</a:t>
            </a:r>
            <a:r>
              <a:rPr lang="zh-CN" altLang="en-US" sz="2000" dirty="0"/>
              <a:t>文件中声明的</a:t>
            </a:r>
            <a:r>
              <a:rPr lang="en-US" altLang="zh-CN" sz="2000" dirty="0" err="1"/>
              <a:t>ListView</a:t>
            </a:r>
            <a:endParaRPr lang="en-US" altLang="zh-CN" sz="2000" dirty="0"/>
          </a:p>
          <a:p>
            <a:pPr lvl="2"/>
            <a:r>
              <a:rPr lang="zh-CN" altLang="en-US" sz="2000" dirty="0"/>
              <a:t>第</a:t>
            </a:r>
            <a:r>
              <a:rPr lang="en-US" altLang="zh-CN" sz="2000" dirty="0"/>
              <a:t>7</a:t>
            </a:r>
            <a:r>
              <a:rPr lang="zh-CN" altLang="en-US" sz="2000" dirty="0"/>
              <a:t>行代码声明了适配器</a:t>
            </a:r>
            <a:r>
              <a:rPr lang="en-US" altLang="zh-CN" sz="2000" dirty="0" err="1"/>
              <a:t>ArrayAdapter</a:t>
            </a:r>
            <a:r>
              <a:rPr lang="zh-CN" altLang="en-US" sz="2000" dirty="0"/>
              <a:t>，第三个参数</a:t>
            </a:r>
            <a:r>
              <a:rPr lang="en-US" altLang="zh-CN" sz="2000" dirty="0"/>
              <a:t>list</a:t>
            </a:r>
            <a:r>
              <a:rPr lang="zh-CN" altLang="en-US" sz="2000" dirty="0"/>
              <a:t>说明适配器的数据源为数组列表</a:t>
            </a:r>
            <a:endParaRPr lang="en-US" altLang="zh-CN" sz="2000" dirty="0"/>
          </a:p>
          <a:p>
            <a:pPr lvl="2"/>
            <a:r>
              <a:rPr lang="zh-CN" altLang="en-US" sz="2000" dirty="0"/>
              <a:t>第</a:t>
            </a:r>
            <a:r>
              <a:rPr lang="en-US" altLang="zh-CN" sz="2000" dirty="0"/>
              <a:t>8</a:t>
            </a:r>
            <a:r>
              <a:rPr lang="zh-CN" altLang="en-US" sz="2000" dirty="0"/>
              <a:t>行代码将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和适配器绑定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568354" y="2195521"/>
            <a:ext cx="8147050" cy="23764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final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TextView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textView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 = 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TextView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findViewById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(R.id.TextView01);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 = 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findViewById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(R.id.ListView01);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List&lt;String&gt; list  = new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ArrayList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&lt;String&gt;();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list.add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子项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1");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list.add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子项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2");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list.add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子项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3");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ArrayAdapter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&lt;String&gt; adapter = new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ArrayAdapter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&lt;String&gt;(this,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	android.R.layout.simple_list_item_1, list 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listView.setAdapter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(adapter);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下面的代码声明了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子项的点击事件监听器，用以确定用户在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中，选择的是哪一个子项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568354" y="2643182"/>
            <a:ext cx="8147050" cy="23764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AdapterView.OnItemClickListener listViewListener = new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	AdapterView.OnItemClickListener(){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@Override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public void onItemClick(AdapterView&lt;?&gt; arg0, View arg1, int arg2, long arg3) {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String msg =””;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textView.setText(msg);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}};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listView.setOnItemClickListener(listViewListener);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 smtClean="0"/>
              <a:t>ListView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AdapterView.OnItemClickListener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子项的点击事件监听器，同样是一个接口，需要实现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onItemClick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函数。在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子项被选择后，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onItemClick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函数将被调用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onItemClick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函数中一共有四个参数，参数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表示适配器控件，就是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表示适配器内部的控件，是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中的子项；参数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表示适配器内部的控件，也就是子项的位置；参数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表示子项的行号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行和第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行代码用于显示信息，选择子项确定后，在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中显示子项父控件的信息、子控件信息、位置信息和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信息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行代码是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指定刚刚声明的监听器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-4/5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自定义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list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添加按钮等空间，期焦点优先级高于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所以会屏蔽掉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onItemClick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事件，解决方案如下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的单个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Item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中布局文件中跟布局设置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android:descendantFocusability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blocksDescendants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：子节点的焦点获取方式为屏蔽所有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或者对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中的每个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进行设置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android:focusable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="false"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，使得初始的时候没有获取焦点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-5/5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对话框</a:t>
            </a:r>
            <a:r>
              <a:rPr lang="en-US" altLang="zh-CN" dirty="0" smtClean="0"/>
              <a:t>Dialog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对话框是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系统必不可少的控件，我们进场通过它和户进行交互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提供多种创建对话框的方法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AlertDialog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是最方便的方法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对话框的种类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提醒对话框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单选对话框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多选对话框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自定义对话框等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对话框的方法</a:t>
            </a:r>
            <a:endParaRPr lang="en-US" altLang="zh-CN" dirty="0" smtClean="0"/>
          </a:p>
          <a:p>
            <a:endParaRPr lang="en-US" altLang="zh-CN" sz="2000" dirty="0" smtClean="0"/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AertDialog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的创建需要它的一个内嵌类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Builder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setIcon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setMessage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setItems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setSingleChoiceItems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setMultiChoiceItems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setPositiveButton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setNegativeButton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取消按钮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setNeutralButton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忽略按钮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d.show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d.dismiss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普通对话框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/>
              <a:t>	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-4/8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838331"/>
            <a:ext cx="8147050" cy="301942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警告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 setMessage("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确定退出吗？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.setPositiveButton("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确定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DialogInterface.OnClickListener()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onClick(DialogInterface dialog,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which)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finish();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.setNegativeButton("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取消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null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.setNeutralButton("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忽略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null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-3/5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>
                <a:latin typeface="楷体_GB2312" pitchFamily="49" charset="-122"/>
              </a:rPr>
              <a:t>用户界面框架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视图树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视图树由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</a:rPr>
              <a:t>ViewGroup</a:t>
            </a:r>
            <a:r>
              <a:rPr lang="zh-CN" altLang="en-US" sz="2000" dirty="0" smtClean="0">
                <a:latin typeface="宋体" pitchFamily="2" charset="-122"/>
              </a:rPr>
              <a:t>构成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是界面的最基本的可视单元，存储了屏幕上特定矩形区域内所显示内容的数据结构，并能够实现所占据区域的界面绘制、焦点变化、用户输入和界面事件处理等功能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也是一个重要的基类，所有在界面上的可见元素都是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的子类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err="1" smtClean="0">
                <a:latin typeface="宋体" pitchFamily="2" charset="-122"/>
              </a:rPr>
              <a:t>ViewGroup</a:t>
            </a:r>
            <a:r>
              <a:rPr lang="zh-CN" altLang="en-US" sz="2000" dirty="0" smtClean="0">
                <a:latin typeface="宋体" pitchFamily="2" charset="-122"/>
              </a:rPr>
              <a:t>是一种能够承载含多个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的显示单元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err="1" smtClean="0">
                <a:latin typeface="宋体" pitchFamily="2" charset="-122"/>
              </a:rPr>
              <a:t>ViewGroup</a:t>
            </a:r>
            <a:r>
              <a:rPr lang="zh-CN" altLang="en-US" sz="2000" dirty="0" smtClean="0">
                <a:latin typeface="宋体" pitchFamily="2" charset="-122"/>
              </a:rPr>
              <a:t>功能：一个是承载界面布局，另一个是承载具有原子特性的重构模块</a:t>
            </a:r>
            <a:endParaRPr lang="zh-CN" altLang="en-US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单选对话框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100" dirty="0" smtClean="0"/>
              <a:t>	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-5/8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766893"/>
            <a:ext cx="8147050" cy="316230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请选择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.setSingleChoiceItems(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String[]{"aaa","bbb","ccc"},0,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DialogInterface.OnClickListener()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onClick(DialogInterface dialog,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which)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Toast.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makeText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(UidemoActivity.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选择了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"+which,3000).show();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dialog.dismiss();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多选对话框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/>
              <a:t>	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-6/8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95455"/>
            <a:ext cx="8147050" cy="280511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请选择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.setMultiChoiceItems(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String[]{"aaa","bbb","ccc"},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boolean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[]{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true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false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true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DialogInterface.OnMultiChoiceClickListener()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onClick(DialogInterface arg0,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which,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boolean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isChecked)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Toast.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makeText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(UidemoActivity.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选择了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"+which+isChecked,3000).show();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列表对话框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100" dirty="0" smtClean="0"/>
              <a:t>	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-7/8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95455"/>
            <a:ext cx="8147050" cy="309086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请选择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.setItems(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String[]{"aaa","bbb","ccc"},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DialogInterface.OnClickListener()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onClick(DialogInterface dialog,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which)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Toast.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makeText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(UidemoActivity.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选择了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"+which,3000).show();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自定义对话框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-8/8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24017"/>
            <a:ext cx="8147050" cy="209073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LayoutInflater layout = LayoutInflater.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from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View v = layout.inflate(R.layout.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proccess_bar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null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自定义对话框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.setView(v)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掌握文本、按钮、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、日期和时间、进度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条、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Spinner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适配器等控件的使用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-4/5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>
                <a:latin typeface="楷体_GB2312" pitchFamily="49" charset="-122"/>
              </a:rPr>
              <a:t>用户界面框架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单线程用户界面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在单线程用户界面中，控制器从队列中获取事件和视图在屏幕上绘制用户界面，使用的都是同一个线程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特点：处理函数具有顺序性，能够降低应用程序的复杂程度，同时也能减低开发的难度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缺点：如果事件处理函数过于复杂，可能会导致用户界面失去响应</a:t>
            </a:r>
            <a:endParaRPr lang="en-US" altLang="zh-CN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-5/5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常见的系统控件：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EditView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RadioGroup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CheckBox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ProgressBar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TabWidget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GirdView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ImageSwitcher</a:t>
            </a:r>
            <a:r>
              <a:rPr lang="zh-CN" altLang="en-US" dirty="0" smtClean="0"/>
              <a:t>等控件。</a:t>
            </a:r>
            <a:endParaRPr lang="en-US" altLang="zh-CN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-1/2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EditText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是一种用于显示字符串的控件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则是用来输入和编辑字符串的控件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2000" dirty="0" err="1" smtClean="0">
                <a:latin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</a:rPr>
              <a:t>是一个具有编辑功能的</a:t>
            </a:r>
            <a:r>
              <a:rPr lang="en-US" altLang="zh-CN" sz="2000" dirty="0" err="1" smtClean="0">
                <a:latin typeface="宋体" pitchFamily="2" charset="-122"/>
              </a:rPr>
              <a:t>TextView</a:t>
            </a:r>
            <a:endParaRPr lang="en-US" altLang="zh-CN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-2/2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EditText</a:t>
            </a:r>
            <a:endParaRPr lang="zh-CN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建立一个“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TextViewDemo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”的程序，包含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两个控件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上方“用户名”部分使用的是</a:t>
            </a:r>
            <a:r>
              <a:rPr lang="en-US" altLang="zh-CN" sz="2000" dirty="0" err="1" smtClean="0">
                <a:latin typeface="宋体" pitchFamily="2" charset="-122"/>
              </a:rPr>
              <a:t>TextView</a:t>
            </a:r>
            <a:r>
              <a:rPr lang="zh-CN" altLang="en-US" sz="2000" dirty="0" smtClean="0">
                <a:latin typeface="宋体" pitchFamily="2" charset="-122"/>
              </a:rPr>
              <a:t>，下方的文字输入框使用的是</a:t>
            </a:r>
            <a:r>
              <a:rPr lang="en-US" altLang="zh-CN" sz="2000" dirty="0" err="1" smtClean="0">
                <a:latin typeface="宋体" pitchFamily="2" charset="-122"/>
              </a:rPr>
              <a:t>EditText</a:t>
            </a:r>
            <a:endParaRPr lang="en-US" altLang="zh-CN" sz="2000" dirty="0">
              <a:latin typeface="宋体" pitchFamily="2" charset="-122"/>
            </a:endParaRPr>
          </a:p>
        </p:txBody>
      </p:sp>
      <p:pic>
        <p:nvPicPr>
          <p:cNvPr id="4" name="Picture 1" descr="未标题-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197244"/>
            <a:ext cx="4725988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15445</TotalTime>
  <Words>2558</Words>
  <Application>Microsoft Office PowerPoint</Application>
  <PresentationFormat>全屏显示(4:3)</PresentationFormat>
  <Paragraphs>542</Paragraphs>
  <Slides>55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3_默认设计模板</vt:lpstr>
      <vt:lpstr>Visio</vt:lpstr>
      <vt:lpstr>PowerPoint 演示文稿</vt:lpstr>
      <vt:lpstr>第3章 Android UI组件_1</vt:lpstr>
      <vt:lpstr>3.1用户界面基础-1/5</vt:lpstr>
      <vt:lpstr>3.1用户界面基础-2/5</vt:lpstr>
      <vt:lpstr>3.1用户界面基础-3/5</vt:lpstr>
      <vt:lpstr>3.1用户界面基础-4/5</vt:lpstr>
      <vt:lpstr>3.1 用户界面基础-5/5</vt:lpstr>
      <vt:lpstr>3.1.1 界面控件-1/2</vt:lpstr>
      <vt:lpstr>3.1.1 界面控件-2/2</vt:lpstr>
      <vt:lpstr>3.1.1.2 TextView-1/3</vt:lpstr>
      <vt:lpstr>3.1.1.2 TextView-2/3</vt:lpstr>
      <vt:lpstr>3.1.1.2 TextView-3/3 </vt:lpstr>
      <vt:lpstr>3.1.1.3 EditText</vt:lpstr>
      <vt:lpstr>3.1.1.4 AutoCompleteTextView-1/2</vt:lpstr>
      <vt:lpstr>3.1.1.4 AutoCompleteTextView-2/2</vt:lpstr>
      <vt:lpstr>3.1.2 界面控件-1/5</vt:lpstr>
      <vt:lpstr>3.1.2 界面控件-2/5</vt:lpstr>
      <vt:lpstr>PowerPoint 演示文稿</vt:lpstr>
      <vt:lpstr>3.1.2 界面控件-4/5</vt:lpstr>
      <vt:lpstr>3.1.2 界面控件-5/5</vt:lpstr>
      <vt:lpstr>Shape</vt:lpstr>
      <vt:lpstr>Shape</vt:lpstr>
      <vt:lpstr>Shape- 示例</vt:lpstr>
      <vt:lpstr>Shape- 示例</vt:lpstr>
      <vt:lpstr>3.1.3 界面控件-1/3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PowerPoint 演示文稿</vt:lpstr>
    </vt:vector>
  </TitlesOfParts>
  <Company>neusoft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NIIT_Lolly</cp:lastModifiedBy>
  <cp:revision>3323</cp:revision>
  <dcterms:created xsi:type="dcterms:W3CDTF">2007-09-10T03:19:36Z</dcterms:created>
  <dcterms:modified xsi:type="dcterms:W3CDTF">2015-11-16T17:21:33Z</dcterms:modified>
</cp:coreProperties>
</file>