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1" r:id="rId5"/>
    <p:sldId id="259" r:id="rId6"/>
    <p:sldId id="260" r:id="rId7"/>
    <p:sldId id="263" r:id="rId8"/>
    <p:sldId id="262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azyfuun@mail.ru" initials="c" lastIdx="1" clrIdx="0">
    <p:extLst>
      <p:ext uri="{19B8F6BF-5375-455C-9EA6-DF929625EA0E}">
        <p15:presenceInfo xmlns:p15="http://schemas.microsoft.com/office/powerpoint/2012/main" userId="148dbcf040a1fc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6A815-4464-4D1B-B2F1-248E2FE07235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F0486-3109-4AE1-9D10-68CF72946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62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085A7-7543-E175-BFA1-63A1D83DE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154446-4856-AD8B-1078-3E0D1D9A6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D06264-CB79-DBC3-9DBE-2B732BE54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687ABA-77E6-4134-9073-77CDDA116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Мельников С.В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3D137C-336B-0646-3AE4-94B07572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EA02-70C9-4045-A52F-2F7E6EE18F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53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5FBC5A-391F-5894-F79C-9323AACA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A867B8-B1C2-5E98-83AD-57EBC6EE2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AD5D82-D146-99B3-12D0-D97FE4F4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D92594-EC1E-1CE4-6A05-6E9E3CC0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Мельников С.В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11A4DF-A885-F181-9D82-D9463D943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EA02-70C9-4045-A52F-2F7E6EE18F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28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A59FC51-079C-C736-3C57-69660B2A8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574D507-4A97-2427-B28C-EBB22CF66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B52FFE-0A35-98D2-FB4B-B96225BA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27AEBB-0FCA-3259-761A-6F578D8D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Мельников С.В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64563F-F3DC-6C3A-A3CB-9A27DD8B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EA02-70C9-4045-A52F-2F7E6EE18F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56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BF832-C892-2D04-568E-F572F207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9B3724-FCE9-9038-A22B-3058886E5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0DE788-D2C5-647A-9A3D-FDEEEA56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7FFEAE-6F6D-D7C0-6457-7DAFFF4FB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Мельников С.В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2D23D0-C82D-4AFC-6AE8-CBD03C9A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EA02-70C9-4045-A52F-2F7E6EE18F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36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5F9FBE-38B0-16F6-2837-AADE19E17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15FB01-2277-5806-EA70-C53E44FA8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45C95D-B3CC-A3B7-E484-A2C2D64C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5067A6-F75C-5AF9-B717-005F07307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Мельников С.В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8E095B-A8E7-A1A1-7BE4-9487DE75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EA02-70C9-4045-A52F-2F7E6EE18F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05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87BB3-0260-95C6-C807-D87574D8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FA6745-D20E-ADDB-D8D7-5A57056E0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5216FC-9392-2FEE-8A47-A22F6A8CA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D9AF24-2832-D23E-2F74-0920A086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884168-07B1-EB1A-0769-9715647D6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Мельников С.В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461C4B-B464-D3F0-0F3E-0C20A4CC0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EA02-70C9-4045-A52F-2F7E6EE18F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98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0B72C-6C5C-0DE6-5C73-9F9874D27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A4B1F3-93B8-4D0C-1E8E-DC4DA2AF8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0383B0-F6BE-A5BB-A2B9-61D39D592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7F86EFB-33E1-C744-9BEC-7E9112F63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3A57062-1C2C-121F-1AD6-60D48471E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97251E9-4913-7276-7297-7FBF7212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C02788C-E67B-4E23-00A3-E585C512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Мельников С.В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16C171C-B7B2-E689-99B2-FD8F49D0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EA02-70C9-4045-A52F-2F7E6EE18F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25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0AC6CD-EDE1-ED28-A72E-B830682A4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2BE6910-C9CB-F346-12E0-9F9FD996A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148C5FA-80A2-AF7A-11C5-EC3BFD6E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Мельников С.В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01A8DEF-3C07-CEFA-EBA6-A4FFE6B9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EA02-70C9-4045-A52F-2F7E6EE18F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61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E4CEB03-F753-4EC7-0E83-FEECB952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BD9D515-1781-2C2F-05D2-686BC36BD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Мельников С.В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2DB633-BCA4-3B6D-CC83-8ECFB608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EA02-70C9-4045-A52F-2F7E6EE18F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88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FDB20D-4817-D10F-9330-0935F16E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F52201-F25F-A373-D3AC-05EFB65C6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A3F65F-799E-3D7E-89CA-8B22D5D36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4F94A8-F430-A7FD-AECF-34CC5499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7B87AB-AAC8-B977-81BE-0D8AD178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Мельников С.В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DF45B3-1EBC-674A-AD02-FB1023682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EA02-70C9-4045-A52F-2F7E6EE18F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38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55F8B-F3EB-2EEE-E8EF-78EF523B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AEDFCF-83DC-A32C-C635-85F1C3F2E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2519B3-C680-4E29-6B39-AEE8DD1F8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B88C0D-412C-3609-F7A7-E471878B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A7EFA2-F5FC-61FA-F2E9-245819F3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Мельников С.В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37CA88-4CCA-6004-DAB6-1F61919B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EA02-70C9-4045-A52F-2F7E6EE18F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80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00304-5DA3-7DCB-7CDB-046A2C358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CDAAF8-3E10-492C-7568-9342D40A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AC7A34-C64A-5D97-C4A5-DA41DDB37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AE8E65-A44D-587D-A9A4-87A74DBB7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Мельников С.В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3489F1-9338-94AE-2E6B-FD642F02E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EEA02-70C9-4045-A52F-2F7E6EE18F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19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97CDA0-00C6-B101-D950-6BCE8B3711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Dynamic Connectivity Problem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610014-D5FB-7858-530A-1D506F911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36054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Студент группы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Б9121-09.03.03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Мельников Сергей</a:t>
            </a:r>
            <a:r>
              <a:rPr lang="ru-RU" b="0" i="0" dirty="0">
                <a:solidFill>
                  <a:srgbClr val="E1E3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Валерьевич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ru-RU" dirty="0"/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ст. преподаватель ИМКТ</a:t>
            </a:r>
          </a:p>
          <a:p>
            <a:pPr algn="r"/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Кленин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Александр Сергеевич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/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A99A3F-614A-1BAF-7951-15504EC0A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70" y="4879059"/>
            <a:ext cx="2920914" cy="177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21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7C4EF-882A-7582-C50E-5DD557C5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Arial Black" panose="020B0A04020102020204" pitchFamily="34" charset="0"/>
              </a:rPr>
              <a:t>Объединение по рангу</a:t>
            </a:r>
            <a:br>
              <a:rPr lang="ru-RU" b="1" i="0" dirty="0">
                <a:solidFill>
                  <a:srgbClr val="C9D1D9"/>
                </a:solidFill>
                <a:effectLst/>
                <a:latin typeface="-apple-system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A8A045-70C4-8D3A-C113-743440BFC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Эта эвристика аналогична весовой эвристике у связных списков. Идея в том, чтобы при объединении подвешивать дерево с меньшей глубиной к дереву с большей.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810962F-09A0-76C9-CFEC-C45143A69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Мельников С.В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C6CF061-3FEB-7D50-5CEF-78B6E35A9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EA02-70C9-4045-A52F-2F7E6EE18F4F}" type="slidenum">
              <a:rPr lang="ru-RU" smtClean="0"/>
              <a:t>10</a:t>
            </a:fld>
            <a:endParaRPr lang="ru-RU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8AEDECAC-F593-9A23-ED13-B973EDE64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33739855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3153A-1DFA-33E5-7373-A5251114F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Arial Black" panose="020B0A04020102020204" pitchFamily="34" charset="0"/>
              </a:rPr>
              <a:t>Сжатие пути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D10FA8-88F2-C43B-A7EC-47B87FABB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Эта эвристика несколько модифицирует операцию </a:t>
            </a:r>
            <a:r>
              <a:rPr lang="ru-RU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ы можем подвесить эти вершины напрямую к корню дерева и, таким образом, уменьшить его высоту.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745E04-AAD0-5362-9F2A-3DB89A14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Мельников С.В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2ED494F-EB4B-BF28-31DF-DCE37AE5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EA02-70C9-4045-A52F-2F7E6EE18F4F}" type="slidenum">
              <a:rPr lang="ru-RU" smtClean="0"/>
              <a:t>11</a:t>
            </a:fld>
            <a:endParaRPr lang="ru-RU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FA71912B-490A-0FE2-73C6-46FEC2312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18711766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AD2356-7BC2-E526-2B52-26BFADFA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Arial Black" panose="020B0A04020102020204" pitchFamily="34" charset="0"/>
              </a:rPr>
              <a:t>Построение дерева отрезков</a:t>
            </a:r>
            <a:br>
              <a:rPr lang="ru-RU" b="1" i="0" dirty="0">
                <a:solidFill>
                  <a:srgbClr val="C9D1D9"/>
                </a:solidFill>
                <a:effectLst/>
                <a:latin typeface="-apple-system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6520A0-E8CA-E7ED-6272-9C321B910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Каждое ребро в графе существует на некотором отрезке запросов: начиная с запроса добавления и заканчивая запросом удаления. Для каждого ребра можно найти этот отрезок, пройдя по массиву запросов и запоминая, когда какое ребро было добавлено.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FA1533-3DFD-B789-9B17-7B0CFA559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Мельников С.В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9B4CB4-F95A-AD3A-3527-EFB22AD6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EA02-70C9-4045-A52F-2F7E6EE18F4F}" type="slidenum">
              <a:rPr lang="ru-RU" smtClean="0"/>
              <a:t>12</a:t>
            </a:fld>
            <a:endParaRPr lang="ru-RU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5DD27C33-6CFC-6C91-9A34-E2B68114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01040633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4033A-6140-BA06-833B-5FD9E6397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Пример дерева отрезков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60EDF3D-6E8B-D75C-DBFF-967F3307C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836" y="1733313"/>
            <a:ext cx="8078327" cy="3391373"/>
          </a:xfrm>
        </p:spPr>
      </p:pic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7FE9481-F1F5-FF96-76DB-DA37A666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Мельников С.В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149BA5-D66D-0FE5-1353-061B231A0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EA02-70C9-4045-A52F-2F7E6EE18F4F}" type="slidenum">
              <a:rPr lang="ru-RU" smtClean="0"/>
              <a:t>13</a:t>
            </a:fld>
            <a:endParaRPr lang="ru-RU"/>
          </a:p>
        </p:txBody>
      </p:sp>
      <p:sp>
        <p:nvSpPr>
          <p:cNvPr id="10" name="Дата 9">
            <a:extLst>
              <a:ext uri="{FF2B5EF4-FFF2-40B4-BE49-F238E27FC236}">
                <a16:creationId xmlns:a16="http://schemas.microsoft.com/office/drawing/2014/main" id="{7D05A994-FAE2-BB70-7B6E-6973F9377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46977632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3FE4F1-9F8F-EBF0-FB6B-5C2541DF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Arial Black" panose="020B0A04020102020204" pitchFamily="34" charset="0"/>
              </a:rPr>
              <a:t>СНМ с откатами</a:t>
            </a:r>
            <a:br>
              <a:rPr lang="ru-RU" b="1" i="0" dirty="0">
                <a:solidFill>
                  <a:srgbClr val="C9D1D9"/>
                </a:solidFill>
                <a:effectLst/>
                <a:latin typeface="-apple-system"/>
              </a:rPr>
            </a:b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DE494B2-3EB3-5416-9313-9522EEEF15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40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Следующий инструмент, который нам потребуется – структуры данных с возможностью отката к предыдущим версиям.</a:t>
                </a:r>
              </a:p>
              <a:p>
                <a:r>
                  <a:rPr lang="ru-RU" sz="240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Откат – операция необратимая, если у нас были версии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40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 </a:t>
                </a:r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40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,…, </a:t>
                </a:r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и мы обратимся к версии </a:t>
                </a:r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все версии кроме </a:t>
                </a:r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и </a:t>
                </a:r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будут навсегда забыты.</a:t>
                </a:r>
                <a:endParaRPr lang="ru-RU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DE494B2-3EB3-5416-9313-9522EEEF15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 r="-1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120A2D-1AF1-EC09-0D26-99FBCDA3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Мельников С.В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CC4A83-BA8C-EDC4-16BE-BD2E5EB7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EA02-70C9-4045-A52F-2F7E6EE18F4F}" type="slidenum">
              <a:rPr lang="ru-RU" smtClean="0"/>
              <a:t>14</a:t>
            </a:fld>
            <a:endParaRPr lang="ru-RU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CAE17DD6-4D11-45F7-5313-91D5A517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162165415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230EB-2F57-0DF9-EE4D-D0301E82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Arial Black" panose="020B0A04020102020204" pitchFamily="34" charset="0"/>
              </a:rPr>
              <a:t>Формат входных данных</a:t>
            </a:r>
            <a:br>
              <a:rPr lang="ru-RU" b="1" i="0" dirty="0">
                <a:solidFill>
                  <a:srgbClr val="C9D1D9"/>
                </a:solidFill>
                <a:effectLst/>
                <a:latin typeface="-apple-system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20804-5123-D1F6-A69E-226579F66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Поступают </a:t>
            </a:r>
            <a:r>
              <a:rPr lang="ru-RU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-запросы двух видов- </a:t>
            </a:r>
            <a:r>
              <a:rPr lang="ru-RU" sz="2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“ADD a b”</a:t>
            </a: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ru-RU" sz="2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“DEL a b”</a:t>
            </a: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Гарантируется, что к моменту, когда поступает запрос </a:t>
            </a:r>
            <a:r>
              <a:rPr lang="ru-RU" sz="2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“DEL a b”</a:t>
            </a: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**, ребро в графе присутствует.</a:t>
            </a:r>
          </a:p>
          <a:p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Нужно после каждого </a:t>
            </a:r>
            <a:r>
              <a:rPr lang="ru-RU" sz="24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ru-RU" sz="2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запроса</a:t>
            </a: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знать текущее количество компонент связности и уметь отвечать на запрос </a:t>
            </a:r>
            <a:r>
              <a:rPr lang="ru-RU" sz="24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ru-RU" sz="2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-запрос</a:t>
            </a: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“GET a b”</a:t>
            </a: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– лежат ли вершины </a:t>
            </a:r>
            <a:r>
              <a:rPr lang="ru-RU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b</a:t>
            </a: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в одной компоненте связности.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E9AF2D-463D-CFE4-E046-6DC6DA1A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Мельников С.В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9E8BCF-8B03-0FFD-6939-AAD7B20C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EA02-70C9-4045-A52F-2F7E6EE18F4F}" type="slidenum">
              <a:rPr lang="ru-RU" smtClean="0"/>
              <a:t>15</a:t>
            </a:fld>
            <a:endParaRPr lang="ru-RU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9C3191FA-4127-9486-1811-F489922A9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99421371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D9DDB-BC85-5426-25D8-5E85AE35B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Время работы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6B6C682-CC8D-9ED7-9AED-F5EE60500E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O(m </a:t>
                </a:r>
                <a:r>
                  <a:rPr 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log m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* </a:t>
                </a:r>
                <a:r>
                  <a:rPr 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log n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 = O(m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6B6C682-CC8D-9ED7-9AED-F5EE60500E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92ECDEF1-BD79-B46F-F976-53CF4FAA3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Мельников С.В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4DF5E45F-66D6-0605-8CA2-2050F01A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EA02-70C9-4045-A52F-2F7E6EE18F4F}" type="slidenum">
              <a:rPr lang="ru-RU" smtClean="0"/>
              <a:t>16</a:t>
            </a:fld>
            <a:endParaRPr lang="ru-RU"/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6DBDB442-33C6-1F51-8FCD-2EF02E96F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60997315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4C369-FE3A-604B-0DA8-5D3B35C8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Примечание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D13558-9CAA-AA44-430B-441662452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Дерево отрезков можно строить не на всех запросах, а только на запросах третьего типа. Это даст выигрыш по скорости и памяти, особенно если таких запросов немного по сравнению с общим числом запросов.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C15B6B-CA34-C148-4527-E65734F67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Мельников С.В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A4A9A0-A11C-85F0-9F98-29B12D20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EA02-70C9-4045-A52F-2F7E6EE18F4F}" type="slidenum">
              <a:rPr lang="ru-RU" smtClean="0"/>
              <a:t>17</a:t>
            </a:fld>
            <a:endParaRPr lang="ru-RU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F97CF088-DBEF-253E-129D-937DB2D01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48256877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3CA65-BBD3-B045-C37B-2247D4FD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  <a:ea typeface="Artifakt Element Heavy" panose="020B0B03050000020004" pitchFamily="34" charset="-52"/>
                <a:cs typeface="Times New Roman" panose="02020603050405020304" pitchFamily="18" charset="0"/>
              </a:rPr>
              <a:t>Формальная постановка задачи</a:t>
            </a:r>
            <a:endParaRPr lang="ru-RU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E8831F-D5F8-ED50-3FC1-C51B43BFA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Изучить задачу о динамической связности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Реализовать задачу о динамической связности в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offline.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Результат работы выложить на 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7D3512C-EDE2-B0D6-7E4E-8BC96ECE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Мельников С.В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040D098-4949-849B-AEBE-7285C5BAB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EA02-70C9-4045-A52F-2F7E6EE18F4F}" type="slidenum">
              <a:rPr lang="ru-RU" smtClean="0"/>
              <a:t>2</a:t>
            </a:fld>
            <a:endParaRPr lang="ru-RU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9725CE33-9451-10F5-CE24-509F7A312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92907501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E62EA-7F0A-1B34-FDFB-36AF400C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19ED7F-0C58-CC17-D619-7A2C5E3B0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вычислительной технике и теории графов структура динамической связности — это структура данных, которая динамически поддерживает информацию о связных компонентах графа</a:t>
            </a:r>
            <a:r>
              <a:rPr lang="ru-RU" b="0" i="0" dirty="0">
                <a:effectLst/>
                <a:latin typeface="-apple-system"/>
              </a:rPr>
              <a:t>.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4A763D-74C5-24C3-FC1B-3A0A2308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Мельников С.В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C8D157-74A2-5B17-5941-BA138FB9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EA02-70C9-4045-A52F-2F7E6EE18F4F}" type="slidenum">
              <a:rPr lang="ru-RU" smtClean="0"/>
              <a:t>3</a:t>
            </a:fld>
            <a:endParaRPr lang="ru-RU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F8D5CC8-5AC4-7C22-5CB0-6A82933C0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31463781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7F72B-19E4-4C96-5181-4CC0DA9B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Суть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458484-DE2F-DAC7-6FD7-B8FE3445A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Имеется неориентированный граф из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вершин, изначально не содержащий рёбер. Требуется отработать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запросов трёх типов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Добавить ребро между вершинами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v.</a:t>
            </a:r>
          </a:p>
          <a:p>
            <a:pPr lvl="1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Удалить ребро между вершинами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Проверить, лежат ли вершины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одном компоненте связности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ru-RU" dirty="0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DA5572D3-CE77-B65C-77E2-950AF8D1C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15" y="4001294"/>
            <a:ext cx="2016369" cy="204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A8D5A1-C0DF-F0F4-CB77-F113693A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Мельников С.В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DF3058-3AE0-14DF-C1AB-2D63E185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EA02-70C9-4045-A52F-2F7E6EE18F4F}" type="slidenum">
              <a:rPr lang="ru-RU" smtClean="0"/>
              <a:t>4</a:t>
            </a:fld>
            <a:endParaRPr lang="ru-RU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C3824D6B-8BA5-A082-9C2E-2E3699C10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94107823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740401-F2AE-36D3-BA43-8B8F143DF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35762" cy="1325563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С</a:t>
            </a:r>
            <a:r>
              <a:rPr lang="ru-RU" b="0" i="0" dirty="0">
                <a:effectLst/>
                <a:latin typeface="Arial Black" panose="020B0A04020102020204" pitchFamily="34" charset="0"/>
              </a:rPr>
              <a:t>труктура динамической связности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BC70DB-7927-B249-B718-63F4CF189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 вход программе подаются пары целых чисел, каждое число пары идентифицирует некоторый объект, а сама пара  обозначает наличие связи между двумя объектами p и q.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242C9A-4649-D223-5EDD-43A2B0547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Мельников С.В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8128E0-0FA8-4EEE-67EC-F9AE7F60B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EA02-70C9-4045-A52F-2F7E6EE18F4F}" type="slidenum">
              <a:rPr lang="ru-RU" smtClean="0"/>
              <a:t>5</a:t>
            </a:fld>
            <a:endParaRPr lang="ru-RU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66CE2D57-C642-C970-8381-1131FE91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57640681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E8219-C0C7-86E7-900C-7192691B4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Решение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8A5076-4101-335D-55A8-4DDF2A6C2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ходе решения задачи требуется обработать m запросов трёх типов:</a:t>
            </a:r>
          </a:p>
          <a:p>
            <a:pPr lvl="1"/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Добавить ребро между вершинами </a:t>
            </a:r>
            <a:r>
              <a:rPr lang="ru-RU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и </a:t>
            </a:r>
            <a:r>
              <a:rPr lang="ru-RU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ru-RU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Удалить ребро между вершинами </a:t>
            </a:r>
            <a:r>
              <a:rPr lang="ru-RU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и </a:t>
            </a:r>
            <a:r>
              <a:rPr lang="ru-RU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ru-RU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Проверить, лежат ли вершины u и v в одной компоненте связности.</a:t>
            </a:r>
          </a:p>
          <a:p>
            <a:pPr marL="457200" lvl="1" indent="0">
              <a:buNone/>
            </a:pPr>
            <a:endParaRPr lang="ru-RU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Для решения данной задачи воспользуемся </a:t>
            </a:r>
            <a:r>
              <a:rPr lang="ru-RU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деревом отрезком </a:t>
            </a: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системой непересекающихся множеств.</a:t>
            </a:r>
          </a:p>
          <a:p>
            <a:pPr marL="457200" lvl="1" indent="0">
              <a:buNone/>
            </a:pP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4EAE013-72EB-3271-B3FF-748915E08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Мельников С.В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54EABAA-B097-00D0-DB1F-ACB7E8F3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EA02-70C9-4045-A52F-2F7E6EE18F4F}" type="slidenum">
              <a:rPr lang="ru-RU" smtClean="0"/>
              <a:t>6</a:t>
            </a:fld>
            <a:endParaRPr lang="ru-RU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FC632E5F-BEEA-B03F-2D6A-25C4E87C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408295556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76B553-473E-6BAE-6830-DB480F61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Arial Black" panose="020B0A04020102020204" pitchFamily="34" charset="0"/>
              </a:rPr>
              <a:t>Деревья отрезков</a:t>
            </a:r>
            <a:br>
              <a:rPr lang="ru-RU" b="1" i="0" dirty="0">
                <a:solidFill>
                  <a:srgbClr val="C9D1D9"/>
                </a:solidFill>
                <a:effectLst/>
                <a:latin typeface="-apple-system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6ECDAB-3D2E-55D3-0471-B7F05CBFA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Дерево отрезков — это структура данных, которая позволяет за асимптотику </a:t>
            </a:r>
            <a:r>
              <a:rPr lang="ru-RU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O(</a:t>
            </a:r>
            <a:r>
              <a:rPr lang="ru-RU" b="1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logn</a:t>
            </a:r>
            <a:r>
              <a:rPr lang="ru-RU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реализовать любые операции, определяемые на множестве, на котором данная операция ассоциативна.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D1BFB75-627A-2DB9-E63C-FDF3E861C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Мельников С.В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F5E2B9A-6989-208C-3F87-10AFAC94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EA02-70C9-4045-A52F-2F7E6EE18F4F}" type="slidenum">
              <a:rPr lang="ru-RU" smtClean="0"/>
              <a:t>7</a:t>
            </a:fld>
            <a:endParaRPr lang="ru-RU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94E0A33F-6A54-A4F7-AB37-C587347C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30630426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8E9CA8-1C78-0723-F521-D67BF12E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Структура Дерева отрезков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BC5A9F-9DA2-1167-1356-CF527844A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Структура представляет собой дерево, листьями которого являются элементы исходного массива. Другие вершины этого дерева имеют по 2 ребенка и содержат результат операции от своих детей.</a:t>
            </a:r>
          </a:p>
          <a:p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Структура занимает </a:t>
            </a:r>
            <a:r>
              <a:rPr lang="ru-RU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памяти, а ее построение требует </a:t>
            </a:r>
            <a:r>
              <a:rPr lang="ru-RU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времени.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44C78CC-82EA-CFD8-BC0C-B84CBD43B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Мельников С.В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9056F1-1C33-E691-3050-B103661C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EA02-70C9-4045-A52F-2F7E6EE18F4F}" type="slidenum">
              <a:rPr lang="ru-RU" smtClean="0"/>
              <a:t>8</a:t>
            </a:fld>
            <a:endParaRPr lang="ru-RU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B633C353-7804-62E6-736B-E9D31992B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128642466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6829C2-873B-EEC6-059E-F8008540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46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effectLst/>
                <a:latin typeface="Arial Black" panose="020B0A04020102020204" pitchFamily="34" charset="0"/>
              </a:rPr>
              <a:t>Система непересекающихся множеств (СНМ)</a:t>
            </a:r>
            <a:br>
              <a:rPr lang="ru-RU" b="1" i="0" dirty="0">
                <a:solidFill>
                  <a:srgbClr val="C9D1D9"/>
                </a:solidFill>
                <a:effectLst/>
                <a:latin typeface="Arial Black" panose="020B0A04020102020204" pitchFamily="34" charset="0"/>
              </a:rPr>
            </a:b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AB80B7-CD08-F73B-CEB9-07EC4C82A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Система непересекающихся множеств — структура данных, которая позволяет администрировать множество элементов, разбитое на непересекающиеся подмножества. При этом каждому подмножеству назначается его представитель — элемент этого подмножества.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D478D9-E705-8DB9-785B-6D76532E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Мельников С.В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02F2648-B47C-8514-2BAC-ADFBE9CA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EA02-70C9-4045-A52F-2F7E6EE18F4F}" type="slidenum">
              <a:rPr lang="ru-RU" smtClean="0"/>
              <a:t>9</a:t>
            </a:fld>
            <a:endParaRPr lang="ru-RU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25EE2A88-E1BE-7548-5D35-78749DA0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40962949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691</Words>
  <Application>Microsoft Office PowerPoint</Application>
  <PresentationFormat>Широкоэкранный</PresentationFormat>
  <Paragraphs>99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-apple-system</vt:lpstr>
      <vt:lpstr>Arial</vt:lpstr>
      <vt:lpstr>Arial Black</vt:lpstr>
      <vt:lpstr>Calibri</vt:lpstr>
      <vt:lpstr>Calibri Light</vt:lpstr>
      <vt:lpstr>Cambria Math</vt:lpstr>
      <vt:lpstr>Тема Office</vt:lpstr>
      <vt:lpstr>Dynamic Connectivity Problem </vt:lpstr>
      <vt:lpstr>Формальная постановка задачи</vt:lpstr>
      <vt:lpstr>Введение</vt:lpstr>
      <vt:lpstr>Суть задачи</vt:lpstr>
      <vt:lpstr>Структура динамической связности</vt:lpstr>
      <vt:lpstr>Решение задачи</vt:lpstr>
      <vt:lpstr>Деревья отрезков </vt:lpstr>
      <vt:lpstr>Структура Дерева отрезков</vt:lpstr>
      <vt:lpstr>Система непересекающихся множеств (СНМ) </vt:lpstr>
      <vt:lpstr>Объединение по рангу </vt:lpstr>
      <vt:lpstr>Сжатие пути</vt:lpstr>
      <vt:lpstr>Построение дерева отрезков </vt:lpstr>
      <vt:lpstr>Пример дерева отрезков</vt:lpstr>
      <vt:lpstr>СНМ с откатами </vt:lpstr>
      <vt:lpstr>Формат входных данных </vt:lpstr>
      <vt:lpstr>Время работы</vt:lpstr>
      <vt:lpstr>Примечание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Connectivity Problem </dc:title>
  <dc:creator>Сергей Мельников</dc:creator>
  <cp:lastModifiedBy>Сергей Мельников</cp:lastModifiedBy>
  <cp:revision>25</cp:revision>
  <dcterms:created xsi:type="dcterms:W3CDTF">2023-02-05T12:07:00Z</dcterms:created>
  <dcterms:modified xsi:type="dcterms:W3CDTF">2023-02-05T13:24:41Z</dcterms:modified>
</cp:coreProperties>
</file>