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9"/>
  </p:notesMasterIdLst>
  <p:sldIdLst>
    <p:sldId id="15741989" r:id="rId4"/>
    <p:sldId id="15741986" r:id="rId5"/>
    <p:sldId id="15741997" r:id="rId6"/>
    <p:sldId id="15741993" r:id="rId7"/>
    <p:sldId id="15741994" r:id="rId8"/>
    <p:sldId id="15741995" r:id="rId9"/>
    <p:sldId id="15741988" r:id="rId10"/>
    <p:sldId id="15741998" r:id="rId11"/>
    <p:sldId id="15742006" r:id="rId12"/>
    <p:sldId id="15742009" r:id="rId13"/>
    <p:sldId id="15742007" r:id="rId14"/>
    <p:sldId id="15742008" r:id="rId15"/>
    <p:sldId id="15741999" r:id="rId16"/>
    <p:sldId id="15742002" r:id="rId17"/>
    <p:sldId id="15742010"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65C0FF"/>
    <a:srgbClr val="1F2E9F"/>
    <a:srgbClr val="2F528F"/>
    <a:srgbClr val="C5E2FF"/>
    <a:srgbClr val="395A94"/>
    <a:srgbClr val="2C41DC"/>
    <a:srgbClr val="6699FF"/>
    <a:srgbClr val="F5F7F9"/>
    <a:srgbClr val="3D09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542" autoAdjust="0"/>
    <p:restoredTop sz="94660"/>
  </p:normalViewPr>
  <p:slideViewPr>
    <p:cSldViewPr snapToGrid="0">
      <p:cViewPr varScale="1">
        <p:scale>
          <a:sx n="86" d="100"/>
          <a:sy n="86" d="100"/>
        </p:scale>
        <p:origin x="24" y="274"/>
      </p:cViewPr>
      <p:guideLst/>
    </p:cSldViewPr>
  </p:slideViewPr>
  <p:notesTextViewPr>
    <p:cViewPr>
      <p:scale>
        <a:sx n="1" d="1"/>
        <a:sy n="1" d="1"/>
      </p:scale>
      <p:origin x="0" y="0"/>
    </p:cViewPr>
  </p:notesTextViewPr>
  <p:notesViewPr>
    <p:cSldViewPr snapToGrid="0">
      <p:cViewPr varScale="1">
        <p:scale>
          <a:sx n="56" d="100"/>
          <a:sy n="56" d="100"/>
        </p:scale>
        <p:origin x="2194" y="5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3.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4ABCD-34D2-44A0-97BF-FE31D92451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505E7-D219-4C1D-A7DE-D068616610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12192000" y="3360028"/>
            <a:ext cx="2395539" cy="3451358"/>
            <a:chOff x="10175079" y="2807684"/>
            <a:chExt cx="2395539" cy="3451358"/>
          </a:xfrm>
        </p:grpSpPr>
        <p:sp>
          <p:nvSpPr>
            <p:cNvPr id="8" name="矩形 7"/>
            <p:cNvSpPr/>
            <p:nvPr/>
          </p:nvSpPr>
          <p:spPr>
            <a:xfrm>
              <a:off x="10403679" y="3052761"/>
              <a:ext cx="914400" cy="419100"/>
            </a:xfrm>
            <a:prstGeom prst="rect">
              <a:avLst/>
            </a:prstGeom>
            <a:solidFill>
              <a:srgbClr val="7D3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10175079" y="3052761"/>
              <a:ext cx="1371601" cy="398635"/>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PANTONE Violet C</a:t>
              </a:r>
              <a:endParaRPr lang="en-US" altLang="zh-CN" sz="7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125/50/234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1427617" y="3052761"/>
              <a:ext cx="914400" cy="419100"/>
            </a:xfrm>
            <a:prstGeom prst="rect">
              <a:avLst/>
            </a:prstGeom>
            <a:solidFill>
              <a:srgbClr val="3D0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11199017" y="3052761"/>
              <a:ext cx="1371601" cy="398635"/>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PANTONE 2685C</a:t>
              </a:r>
              <a:endParaRPr lang="en-US" altLang="zh-CN" sz="7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61/9/142</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0403679" y="3805236"/>
              <a:ext cx="914400" cy="419100"/>
            </a:xfrm>
            <a:prstGeom prst="rect">
              <a:avLst/>
            </a:prstGeom>
            <a:solidFill>
              <a:srgbClr val="975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10175079" y="3890961"/>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151/91/238</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11427617" y="3805236"/>
              <a:ext cx="914400" cy="419100"/>
            </a:xfrm>
            <a:prstGeom prst="rect">
              <a:avLst/>
            </a:prstGeom>
            <a:solidFill>
              <a:srgbClr val="BB9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11199017" y="3890961"/>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187/148/244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0403679" y="4322839"/>
              <a:ext cx="914400" cy="419100"/>
            </a:xfrm>
            <a:prstGeom prst="rect">
              <a:avLst/>
            </a:prstGeom>
            <a:solidFill>
              <a:srgbClr val="E5D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10175079" y="4427614"/>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229/214/250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11427617" y="4322839"/>
              <a:ext cx="914400" cy="419100"/>
            </a:xfrm>
            <a:prstGeom prst="rect">
              <a:avLst/>
            </a:prstGeom>
            <a:solidFill>
              <a:srgbClr val="633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11199017" y="4427614"/>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99/58/164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0403679" y="4842184"/>
              <a:ext cx="914400" cy="419100"/>
            </a:xfrm>
            <a:prstGeom prst="rect">
              <a:avLst/>
            </a:prstGeom>
            <a:solidFill>
              <a:srgbClr val="9E8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10175079" y="4927909"/>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158/132/198</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1427617" y="4842184"/>
              <a:ext cx="914400" cy="419100"/>
            </a:xfrm>
            <a:prstGeom prst="rect">
              <a:avLst/>
            </a:prstGeom>
            <a:solidFill>
              <a:srgbClr val="D8C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11199017" y="4927909"/>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216/206/232</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0403679" y="5341063"/>
              <a:ext cx="914400" cy="4191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p:cNvSpPr txBox="1"/>
            <p:nvPr/>
          </p:nvSpPr>
          <p:spPr>
            <a:xfrm>
              <a:off x="10175079" y="5426788"/>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0/0/0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1427617" y="5341063"/>
              <a:ext cx="914400" cy="4191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11199017" y="5426788"/>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56/56/56</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0403679" y="5839942"/>
              <a:ext cx="914400" cy="419100"/>
            </a:xfrm>
            <a:prstGeom prst="rect">
              <a:avLst/>
            </a:prstGeom>
            <a:solidFill>
              <a:srgbClr val="9F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0175079" y="5935192"/>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159/159/160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11427617" y="5839942"/>
              <a:ext cx="914400" cy="41910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11199017" y="5935192"/>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221/221/221</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303671" y="2807684"/>
              <a:ext cx="1438271" cy="246221"/>
            </a:xfrm>
            <a:prstGeom prst="rect">
              <a:avLst/>
            </a:prstGeom>
            <a:noFill/>
          </p:spPr>
          <p:txBody>
            <a:bodyPr wrap="square" rtlCol="0">
              <a:spAutoFit/>
            </a:bodyPr>
            <a:lstStyle/>
            <a:p>
              <a:pPr algn="l"/>
              <a:r>
                <a:rPr lang="zh-CN" altLang="en-US" sz="1000" dirty="0">
                  <a:latin typeface="微软雅黑" panose="020B0503020204020204" pitchFamily="34" charset="-122"/>
                  <a:ea typeface="微软雅黑" panose="020B0503020204020204" pitchFamily="34" charset="-122"/>
                </a:rPr>
                <a:t>品牌色</a:t>
              </a:r>
              <a:endParaRPr lang="zh-CN" altLang="en-US" sz="10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0303671" y="3539889"/>
              <a:ext cx="1438271" cy="246221"/>
            </a:xfrm>
            <a:prstGeom prst="rect">
              <a:avLst/>
            </a:prstGeom>
            <a:noFill/>
          </p:spPr>
          <p:txBody>
            <a:bodyPr wrap="square" rtlCol="0">
              <a:spAutoFit/>
            </a:bodyPr>
            <a:lstStyle/>
            <a:p>
              <a:pPr algn="l"/>
              <a:r>
                <a:rPr lang="zh-CN" altLang="en-US" sz="1000" dirty="0">
                  <a:latin typeface="微软雅黑" panose="020B0503020204020204" pitchFamily="34" charset="-122"/>
                  <a:ea typeface="微软雅黑" panose="020B0503020204020204" pitchFamily="34" charset="-122"/>
                </a:rPr>
                <a:t>辅助色</a:t>
              </a:r>
              <a:endParaRPr lang="zh-CN" altLang="en-US" sz="1000" dirty="0">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70"/>
            <a:ext cx="12192000" cy="68564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page">
    <p:bg>
      <p:bgPr>
        <a:solidFill>
          <a:srgbClr val="060918"/>
        </a:solidFill>
        <a:effectLst/>
      </p:bgPr>
    </p:bg>
    <p:spTree>
      <p:nvGrpSpPr>
        <p:cNvPr id="1" name=""/>
        <p:cNvGrpSpPr/>
        <p:nvPr/>
      </p:nvGrpSpPr>
      <p:grpSpPr>
        <a:xfrm>
          <a:off x="0" y="0"/>
          <a:ext cx="0" cy="0"/>
          <a:chOff x="0" y="0"/>
          <a:chExt cx="0" cy="0"/>
        </a:xfrm>
      </p:grpSpPr>
      <p:sp>
        <p:nvSpPr>
          <p:cNvPr id="4" name="TextBox 3"/>
          <p:cNvSpPr txBox="1"/>
          <p:nvPr userDrawn="1"/>
        </p:nvSpPr>
        <p:spPr>
          <a:xfrm>
            <a:off x="607249" y="1402065"/>
            <a:ext cx="3919503" cy="854717"/>
          </a:xfrm>
          <a:prstGeom prst="rect">
            <a:avLst/>
          </a:prstGeom>
          <a:noFill/>
        </p:spPr>
        <p:txBody>
          <a:bodyPr wrap="square" rtlCol="0">
            <a:spAutoFit/>
          </a:bodyPr>
          <a:lstStyle/>
          <a:p>
            <a:pPr algn="l"/>
            <a:r>
              <a:rPr lang="en-US" sz="4940" dirty="0">
                <a:solidFill>
                  <a:schemeClr val="bg1"/>
                </a:solidFill>
              </a:rPr>
              <a:t>Thank you.</a:t>
            </a:r>
            <a:endParaRPr lang="en-US" sz="4940" dirty="0">
              <a:solidFill>
                <a:schemeClr val="bg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12192000" y="3360028"/>
            <a:ext cx="2395539" cy="3451358"/>
            <a:chOff x="10175079" y="2807684"/>
            <a:chExt cx="2395539" cy="3451358"/>
          </a:xfrm>
        </p:grpSpPr>
        <p:sp>
          <p:nvSpPr>
            <p:cNvPr id="8" name="矩形 7"/>
            <p:cNvSpPr/>
            <p:nvPr/>
          </p:nvSpPr>
          <p:spPr>
            <a:xfrm>
              <a:off x="10403679" y="3052761"/>
              <a:ext cx="914400" cy="419100"/>
            </a:xfrm>
            <a:prstGeom prst="rect">
              <a:avLst/>
            </a:prstGeom>
            <a:solidFill>
              <a:srgbClr val="7D3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10175079" y="3052761"/>
              <a:ext cx="1371601" cy="398635"/>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PANTONE Violet C</a:t>
              </a:r>
              <a:endParaRPr lang="en-US" altLang="zh-CN" sz="7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125/50/234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1427617" y="3052761"/>
              <a:ext cx="914400" cy="419100"/>
            </a:xfrm>
            <a:prstGeom prst="rect">
              <a:avLst/>
            </a:prstGeom>
            <a:solidFill>
              <a:srgbClr val="3D0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11199017" y="3052761"/>
              <a:ext cx="1371601" cy="398635"/>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PANTONE 2685C</a:t>
              </a:r>
              <a:endParaRPr lang="en-US" altLang="zh-CN" sz="7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61/9/142</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0403679" y="3805236"/>
              <a:ext cx="914400" cy="419100"/>
            </a:xfrm>
            <a:prstGeom prst="rect">
              <a:avLst/>
            </a:prstGeom>
            <a:solidFill>
              <a:srgbClr val="975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10175079" y="3890961"/>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151/91/238</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11427617" y="3805236"/>
              <a:ext cx="914400" cy="419100"/>
            </a:xfrm>
            <a:prstGeom prst="rect">
              <a:avLst/>
            </a:prstGeom>
            <a:solidFill>
              <a:srgbClr val="BB9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11199017" y="3890961"/>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187/148/244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0403679" y="4322839"/>
              <a:ext cx="914400" cy="419100"/>
            </a:xfrm>
            <a:prstGeom prst="rect">
              <a:avLst/>
            </a:prstGeom>
            <a:solidFill>
              <a:srgbClr val="E5D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10175079" y="4427614"/>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229/214/250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11427617" y="4322839"/>
              <a:ext cx="914400" cy="419100"/>
            </a:xfrm>
            <a:prstGeom prst="rect">
              <a:avLst/>
            </a:prstGeom>
            <a:solidFill>
              <a:srgbClr val="633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11199017" y="4427614"/>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99/58/164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0403679" y="4842184"/>
              <a:ext cx="914400" cy="419100"/>
            </a:xfrm>
            <a:prstGeom prst="rect">
              <a:avLst/>
            </a:prstGeom>
            <a:solidFill>
              <a:srgbClr val="9E8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10175079" y="4927909"/>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158/132/198</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1427617" y="4842184"/>
              <a:ext cx="914400" cy="419100"/>
            </a:xfrm>
            <a:prstGeom prst="rect">
              <a:avLst/>
            </a:prstGeom>
            <a:solidFill>
              <a:srgbClr val="D8C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11199017" y="4927909"/>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216/206/232</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0403679" y="5341063"/>
              <a:ext cx="914400" cy="4191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p:cNvSpPr txBox="1"/>
            <p:nvPr/>
          </p:nvSpPr>
          <p:spPr>
            <a:xfrm>
              <a:off x="10175079" y="5426788"/>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0/0/0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1427617" y="5341063"/>
              <a:ext cx="914400" cy="4191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11199017" y="5426788"/>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56/56/56</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0403679" y="5839942"/>
              <a:ext cx="914400" cy="419100"/>
            </a:xfrm>
            <a:prstGeom prst="rect">
              <a:avLst/>
            </a:prstGeom>
            <a:solidFill>
              <a:srgbClr val="9F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0175079" y="5935192"/>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159/159/160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11427617" y="5839942"/>
              <a:ext cx="914400" cy="41910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11199017" y="5935192"/>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221/221/221</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303671" y="2807684"/>
              <a:ext cx="1438271" cy="246221"/>
            </a:xfrm>
            <a:prstGeom prst="rect">
              <a:avLst/>
            </a:prstGeom>
            <a:noFill/>
          </p:spPr>
          <p:txBody>
            <a:bodyPr wrap="square" rtlCol="0">
              <a:spAutoFit/>
            </a:bodyPr>
            <a:lstStyle/>
            <a:p>
              <a:pPr algn="l"/>
              <a:r>
                <a:rPr lang="zh-CN" altLang="en-US" sz="1000" dirty="0">
                  <a:latin typeface="微软雅黑" panose="020B0503020204020204" pitchFamily="34" charset="-122"/>
                  <a:ea typeface="微软雅黑" panose="020B0503020204020204" pitchFamily="34" charset="-122"/>
                </a:rPr>
                <a:t>品牌色</a:t>
              </a:r>
              <a:endParaRPr lang="zh-CN" altLang="en-US" sz="10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0303671" y="3539889"/>
              <a:ext cx="1438271" cy="246221"/>
            </a:xfrm>
            <a:prstGeom prst="rect">
              <a:avLst/>
            </a:prstGeom>
            <a:noFill/>
          </p:spPr>
          <p:txBody>
            <a:bodyPr wrap="square" rtlCol="0">
              <a:spAutoFit/>
            </a:bodyPr>
            <a:lstStyle/>
            <a:p>
              <a:pPr algn="l"/>
              <a:r>
                <a:rPr lang="zh-CN" altLang="en-US" sz="1000" dirty="0">
                  <a:latin typeface="微软雅黑" panose="020B0503020204020204" pitchFamily="34" charset="-122"/>
                  <a:ea typeface="微软雅黑" panose="020B0503020204020204" pitchFamily="34" charset="-122"/>
                </a:rPr>
                <a:t>辅助色</a:t>
              </a:r>
              <a:endParaRPr lang="zh-CN" altLang="en-US" sz="1000" dirty="0">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70"/>
            <a:ext cx="12192000" cy="685646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060918"/>
        </a:solidFill>
        <a:effectLst/>
      </p:bgPr>
    </p:bg>
    <p:spTree>
      <p:nvGrpSpPr>
        <p:cNvPr id="1" name=""/>
        <p:cNvGrpSpPr/>
        <p:nvPr/>
      </p:nvGrpSpPr>
      <p:grpSpPr>
        <a:xfrm>
          <a:off x="0" y="0"/>
          <a:ext cx="0" cy="0"/>
          <a:chOff x="0" y="0"/>
          <a:chExt cx="0" cy="0"/>
        </a:xfrm>
      </p:grpSpPr>
      <p:sp>
        <p:nvSpPr>
          <p:cNvPr id="4" name="矩形 3"/>
          <p:cNvSpPr/>
          <p:nvPr userDrawn="1"/>
        </p:nvSpPr>
        <p:spPr>
          <a:xfrm>
            <a:off x="9649489" y="265207"/>
            <a:ext cx="2280241" cy="461665"/>
          </a:xfrm>
          <a:prstGeom prst="rect">
            <a:avLst/>
          </a:prstGeom>
        </p:spPr>
        <p:txBody>
          <a:bodyPr wrap="square">
            <a:spAutoFit/>
          </a:bodyPr>
          <a:lstStyle/>
          <a:p>
            <a:pPr defTabSz="914400">
              <a:lnSpc>
                <a:spcPct val="120000"/>
              </a:lnSpc>
              <a:defRPr/>
            </a:pPr>
            <a:r>
              <a:rPr lang="zh-CN" altLang="en-US" sz="2000" dirty="0">
                <a:solidFill>
                  <a:schemeClr val="bg1"/>
                </a:solidFill>
                <a:latin typeface="方正兰亭黑简体" panose="02000000000000000000" pitchFamily="2" charset="-122"/>
                <a:ea typeface="方正兰亭黑简体" panose="02000000000000000000" pitchFamily="2" charset="-122"/>
              </a:rPr>
              <a:t>计算系统大会论坛</a:t>
            </a:r>
            <a:endParaRPr lang="en-US" altLang="zh-CN" sz="2000" dirty="0">
              <a:solidFill>
                <a:schemeClr val="bg1"/>
              </a:solidFill>
              <a:latin typeface="方正兰亭黑简体" panose="02000000000000000000" pitchFamily="2" charset="-122"/>
              <a:ea typeface="方正兰亭黑简体" panose="02000000000000000000"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60918"/>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060918"/>
        </a:solidFill>
        <a:effectLst/>
      </p:bgPr>
    </p:bg>
    <p:spTree>
      <p:nvGrpSpPr>
        <p:cNvPr id="1" name=""/>
        <p:cNvGrpSpPr/>
        <p:nvPr/>
      </p:nvGrpSpPr>
      <p:grpSpPr>
        <a:xfrm>
          <a:off x="0" y="0"/>
          <a:ext cx="0" cy="0"/>
          <a:chOff x="0" y="0"/>
          <a:chExt cx="0" cy="0"/>
        </a:xfrm>
      </p:grpSpPr>
      <p:sp>
        <p:nvSpPr>
          <p:cNvPr id="4" name="矩形 3"/>
          <p:cNvSpPr/>
          <p:nvPr userDrawn="1"/>
        </p:nvSpPr>
        <p:spPr>
          <a:xfrm>
            <a:off x="9649489" y="265207"/>
            <a:ext cx="2280241" cy="461665"/>
          </a:xfrm>
          <a:prstGeom prst="rect">
            <a:avLst/>
          </a:prstGeom>
        </p:spPr>
        <p:txBody>
          <a:bodyPr wrap="square">
            <a:spAutoFit/>
          </a:bodyPr>
          <a:lstStyle/>
          <a:p>
            <a:pPr defTabSz="914400">
              <a:lnSpc>
                <a:spcPct val="120000"/>
              </a:lnSpc>
              <a:defRPr/>
            </a:pPr>
            <a:r>
              <a:rPr lang="zh-CN" altLang="en-US" sz="2000" dirty="0">
                <a:solidFill>
                  <a:schemeClr val="bg1"/>
                </a:solidFill>
                <a:latin typeface="方正兰亭黑简体" panose="02000000000000000000" pitchFamily="2" charset="-122"/>
                <a:ea typeface="方正兰亭黑简体" panose="02000000000000000000" pitchFamily="2" charset="-122"/>
              </a:rPr>
              <a:t>计算系统大会论坛</a:t>
            </a:r>
            <a:endParaRPr lang="en-US" altLang="zh-CN" sz="2000" dirty="0">
              <a:solidFill>
                <a:schemeClr val="bg1"/>
              </a:solidFill>
              <a:latin typeface="方正兰亭黑简体" panose="02000000000000000000" pitchFamily="2" charset="-122"/>
              <a:ea typeface="方正兰亭黑简体" panose="02000000000000000000"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End page">
    <p:bg>
      <p:bgPr>
        <a:solidFill>
          <a:srgbClr val="060918"/>
        </a:solidFill>
        <a:effectLst/>
      </p:bgPr>
    </p:bg>
    <p:spTree>
      <p:nvGrpSpPr>
        <p:cNvPr id="1" name=""/>
        <p:cNvGrpSpPr/>
        <p:nvPr/>
      </p:nvGrpSpPr>
      <p:grpSpPr>
        <a:xfrm>
          <a:off x="0" y="0"/>
          <a:ext cx="0" cy="0"/>
          <a:chOff x="0" y="0"/>
          <a:chExt cx="0" cy="0"/>
        </a:xfrm>
      </p:grpSpPr>
      <p:sp>
        <p:nvSpPr>
          <p:cNvPr id="4" name="TextBox 3"/>
          <p:cNvSpPr txBox="1"/>
          <p:nvPr userDrawn="1"/>
        </p:nvSpPr>
        <p:spPr>
          <a:xfrm>
            <a:off x="607249" y="1402065"/>
            <a:ext cx="3919503" cy="854717"/>
          </a:xfrm>
          <a:prstGeom prst="rect">
            <a:avLst/>
          </a:prstGeom>
          <a:noFill/>
        </p:spPr>
        <p:txBody>
          <a:bodyPr wrap="square" rtlCol="0">
            <a:spAutoFit/>
          </a:bodyPr>
          <a:lstStyle/>
          <a:p>
            <a:pPr algn="l"/>
            <a:r>
              <a:rPr lang="en-US" sz="4940" dirty="0">
                <a:solidFill>
                  <a:schemeClr val="bg1"/>
                </a:solidFill>
              </a:rPr>
              <a:t>Thank you.</a:t>
            </a:r>
            <a:endParaRPr lang="en-US" sz="494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60918"/>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6D8825B-CEC7-4669-AECA-508664CB1E4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C7EA814-6090-4DC1-82B6-43C0D0F4BDF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userDrawn="1"/>
        </p:nvGrpSpPr>
        <p:grpSpPr>
          <a:xfrm>
            <a:off x="12192000" y="3360028"/>
            <a:ext cx="2395539" cy="3451358"/>
            <a:chOff x="10175079" y="2807684"/>
            <a:chExt cx="2395539" cy="3451358"/>
          </a:xfrm>
        </p:grpSpPr>
        <p:sp>
          <p:nvSpPr>
            <p:cNvPr id="8" name="矩形 7"/>
            <p:cNvSpPr/>
            <p:nvPr/>
          </p:nvSpPr>
          <p:spPr>
            <a:xfrm>
              <a:off x="10403679" y="3052761"/>
              <a:ext cx="914400" cy="419100"/>
            </a:xfrm>
            <a:prstGeom prst="rect">
              <a:avLst/>
            </a:prstGeom>
            <a:solidFill>
              <a:srgbClr val="7D3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10175079" y="3052761"/>
              <a:ext cx="1371601" cy="398635"/>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PANTONE Violet C</a:t>
              </a:r>
              <a:endParaRPr lang="en-US" altLang="zh-CN" sz="7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125/50/234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1427617" y="3052761"/>
              <a:ext cx="914400" cy="419100"/>
            </a:xfrm>
            <a:prstGeom prst="rect">
              <a:avLst/>
            </a:prstGeom>
            <a:solidFill>
              <a:srgbClr val="3D0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11199017" y="3052761"/>
              <a:ext cx="1371601" cy="398635"/>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PANTONE 2685C</a:t>
              </a:r>
              <a:endParaRPr lang="en-US" altLang="zh-CN" sz="7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61/9/142</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0403679" y="3805236"/>
              <a:ext cx="914400" cy="419100"/>
            </a:xfrm>
            <a:prstGeom prst="rect">
              <a:avLst/>
            </a:prstGeom>
            <a:solidFill>
              <a:srgbClr val="975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10175079" y="3890961"/>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151/91/238</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11427617" y="3805236"/>
              <a:ext cx="914400" cy="419100"/>
            </a:xfrm>
            <a:prstGeom prst="rect">
              <a:avLst/>
            </a:prstGeom>
            <a:solidFill>
              <a:srgbClr val="BB9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11199017" y="3890961"/>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187/148/244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0403679" y="4322839"/>
              <a:ext cx="914400" cy="419100"/>
            </a:xfrm>
            <a:prstGeom prst="rect">
              <a:avLst/>
            </a:prstGeom>
            <a:solidFill>
              <a:srgbClr val="E5D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10175079" y="4427614"/>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229/214/250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11427617" y="4322839"/>
              <a:ext cx="914400" cy="419100"/>
            </a:xfrm>
            <a:prstGeom prst="rect">
              <a:avLst/>
            </a:prstGeom>
            <a:solidFill>
              <a:srgbClr val="633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11199017" y="4427614"/>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99/58/164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0403679" y="4842184"/>
              <a:ext cx="914400" cy="419100"/>
            </a:xfrm>
            <a:prstGeom prst="rect">
              <a:avLst/>
            </a:prstGeom>
            <a:solidFill>
              <a:srgbClr val="9E8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10175079" y="4927909"/>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158/132/198</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1427617" y="4842184"/>
              <a:ext cx="914400" cy="419100"/>
            </a:xfrm>
            <a:prstGeom prst="rect">
              <a:avLst/>
            </a:prstGeom>
            <a:solidFill>
              <a:srgbClr val="D8C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11199017" y="4927909"/>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216/206/232</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0403679" y="5341063"/>
              <a:ext cx="914400" cy="4191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p:cNvSpPr txBox="1"/>
            <p:nvPr/>
          </p:nvSpPr>
          <p:spPr>
            <a:xfrm>
              <a:off x="10175079" y="5426788"/>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0/0/0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1427617" y="5341063"/>
              <a:ext cx="914400" cy="4191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11199017" y="5426788"/>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56/56/56</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0403679" y="5839942"/>
              <a:ext cx="914400" cy="419100"/>
            </a:xfrm>
            <a:prstGeom prst="rect">
              <a:avLst/>
            </a:prstGeom>
            <a:solidFill>
              <a:srgbClr val="9F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0175079" y="5935192"/>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159/159/160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11427617" y="5839942"/>
              <a:ext cx="914400" cy="41910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11199017" y="5935192"/>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221/221/221</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303671" y="2807684"/>
              <a:ext cx="1438271" cy="246221"/>
            </a:xfrm>
            <a:prstGeom prst="rect">
              <a:avLst/>
            </a:prstGeom>
            <a:noFill/>
          </p:spPr>
          <p:txBody>
            <a:bodyPr wrap="square" rtlCol="0">
              <a:spAutoFit/>
            </a:bodyPr>
            <a:lstStyle/>
            <a:p>
              <a:pPr algn="l"/>
              <a:r>
                <a:rPr lang="zh-CN" altLang="en-US" sz="1000" dirty="0">
                  <a:latin typeface="微软雅黑" panose="020B0503020204020204" pitchFamily="34" charset="-122"/>
                  <a:ea typeface="微软雅黑" panose="020B0503020204020204" pitchFamily="34" charset="-122"/>
                </a:rPr>
                <a:t>品牌色</a:t>
              </a:r>
              <a:endParaRPr lang="zh-CN" altLang="en-US" sz="10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0303671" y="3539889"/>
              <a:ext cx="1438271" cy="246221"/>
            </a:xfrm>
            <a:prstGeom prst="rect">
              <a:avLst/>
            </a:prstGeom>
            <a:noFill/>
          </p:spPr>
          <p:txBody>
            <a:bodyPr wrap="square" rtlCol="0">
              <a:spAutoFit/>
            </a:bodyPr>
            <a:lstStyle/>
            <a:p>
              <a:pPr algn="l"/>
              <a:r>
                <a:rPr lang="zh-CN" altLang="en-US" sz="1000" dirty="0">
                  <a:latin typeface="微软雅黑" panose="020B0503020204020204" pitchFamily="34" charset="-122"/>
                  <a:ea typeface="微软雅黑" panose="020B0503020204020204" pitchFamily="34" charset="-122"/>
                </a:rPr>
                <a:t>辅助色</a:t>
              </a:r>
              <a:endParaRPr lang="zh-CN" altLang="en-US" sz="1000" dirty="0">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userDrawn="1"/>
        </p:nvGrpSpPr>
        <p:grpSpPr>
          <a:xfrm>
            <a:off x="12192000" y="3360028"/>
            <a:ext cx="2395539" cy="3451358"/>
            <a:chOff x="10175079" y="2807684"/>
            <a:chExt cx="2395539" cy="3451358"/>
          </a:xfrm>
        </p:grpSpPr>
        <p:sp>
          <p:nvSpPr>
            <p:cNvPr id="8" name="矩形 7"/>
            <p:cNvSpPr/>
            <p:nvPr/>
          </p:nvSpPr>
          <p:spPr>
            <a:xfrm>
              <a:off x="10403679" y="3052761"/>
              <a:ext cx="914400" cy="419100"/>
            </a:xfrm>
            <a:prstGeom prst="rect">
              <a:avLst/>
            </a:prstGeom>
            <a:solidFill>
              <a:srgbClr val="7D3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10175079" y="3052761"/>
              <a:ext cx="1371601" cy="398635"/>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PANTONE Violet C</a:t>
              </a:r>
              <a:endParaRPr lang="en-US" altLang="zh-CN" sz="7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125/50/234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1427617" y="3052761"/>
              <a:ext cx="914400" cy="419100"/>
            </a:xfrm>
            <a:prstGeom prst="rect">
              <a:avLst/>
            </a:prstGeom>
            <a:solidFill>
              <a:srgbClr val="3D0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11199017" y="3052761"/>
              <a:ext cx="1371601" cy="398635"/>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PANTONE 2685C</a:t>
              </a:r>
              <a:endParaRPr lang="en-US" altLang="zh-CN" sz="7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61/9/142</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0403679" y="3805236"/>
              <a:ext cx="914400" cy="419100"/>
            </a:xfrm>
            <a:prstGeom prst="rect">
              <a:avLst/>
            </a:prstGeom>
            <a:solidFill>
              <a:srgbClr val="975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10175079" y="3890961"/>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151/91/238</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11427617" y="3805236"/>
              <a:ext cx="914400" cy="419100"/>
            </a:xfrm>
            <a:prstGeom prst="rect">
              <a:avLst/>
            </a:prstGeom>
            <a:solidFill>
              <a:srgbClr val="BB9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11199017" y="3890961"/>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187/148/244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0403679" y="4322839"/>
              <a:ext cx="914400" cy="419100"/>
            </a:xfrm>
            <a:prstGeom prst="rect">
              <a:avLst/>
            </a:prstGeom>
            <a:solidFill>
              <a:srgbClr val="E5D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10175079" y="4427614"/>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229/214/250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11427617" y="4322839"/>
              <a:ext cx="914400" cy="419100"/>
            </a:xfrm>
            <a:prstGeom prst="rect">
              <a:avLst/>
            </a:prstGeom>
            <a:solidFill>
              <a:srgbClr val="633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11199017" y="4427614"/>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99/58/164</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0403679" y="4842184"/>
              <a:ext cx="914400" cy="419100"/>
            </a:xfrm>
            <a:prstGeom prst="rect">
              <a:avLst/>
            </a:prstGeom>
            <a:solidFill>
              <a:srgbClr val="9E8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10175079" y="4927909"/>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158/132/198</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1427617" y="4842184"/>
              <a:ext cx="914400" cy="419100"/>
            </a:xfrm>
            <a:prstGeom prst="rect">
              <a:avLst/>
            </a:prstGeom>
            <a:solidFill>
              <a:srgbClr val="D8C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11199017" y="4927909"/>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216/206/232</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0403679" y="5341063"/>
              <a:ext cx="914400" cy="4191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p:cNvSpPr txBox="1"/>
            <p:nvPr/>
          </p:nvSpPr>
          <p:spPr>
            <a:xfrm>
              <a:off x="10175079" y="5426788"/>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0/0/0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1427617" y="5341063"/>
              <a:ext cx="914400" cy="4191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11199017" y="5426788"/>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56/56/56</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0403679" y="5839942"/>
              <a:ext cx="914400" cy="419100"/>
            </a:xfrm>
            <a:prstGeom prst="rect">
              <a:avLst/>
            </a:prstGeom>
            <a:solidFill>
              <a:srgbClr val="9F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0175079" y="5935192"/>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159/159/160</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11427617" y="5839942"/>
              <a:ext cx="914400" cy="41910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11199017" y="5935192"/>
              <a:ext cx="1371601" cy="234872"/>
            </a:xfrm>
            <a:prstGeom prst="rect">
              <a:avLst/>
            </a:prstGeom>
            <a:noFill/>
          </p:spPr>
          <p:txBody>
            <a:bodyPr wrap="square" rtlCol="0" anchor="ctr">
              <a:spAutoFit/>
            </a:bodyPr>
            <a:lstStyle/>
            <a:p>
              <a:pPr algn="ctr">
                <a:lnSpc>
                  <a:spcPct val="150000"/>
                </a:lnSpc>
              </a:pPr>
              <a:r>
                <a:rPr lang="en-US" altLang="zh-CN" sz="700" b="1" dirty="0">
                  <a:solidFill>
                    <a:schemeClr val="bg1"/>
                  </a:solidFill>
                  <a:latin typeface="微软雅黑" panose="020B0503020204020204" pitchFamily="34" charset="-122"/>
                  <a:ea typeface="微软雅黑" panose="020B0503020204020204" pitchFamily="34" charset="-122"/>
                </a:rPr>
                <a:t>RGB 221/221/221</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303671" y="2807684"/>
              <a:ext cx="1438271" cy="246221"/>
            </a:xfrm>
            <a:prstGeom prst="rect">
              <a:avLst/>
            </a:prstGeom>
            <a:noFill/>
          </p:spPr>
          <p:txBody>
            <a:bodyPr wrap="square" rtlCol="0">
              <a:spAutoFit/>
            </a:bodyPr>
            <a:lstStyle/>
            <a:p>
              <a:pPr algn="l"/>
              <a:r>
                <a:rPr lang="zh-CN" altLang="en-US" sz="1000" dirty="0">
                  <a:latin typeface="微软雅黑" panose="020B0503020204020204" pitchFamily="34" charset="-122"/>
                  <a:ea typeface="微软雅黑" panose="020B0503020204020204" pitchFamily="34" charset="-122"/>
                </a:rPr>
                <a:t>品牌色</a:t>
              </a:r>
              <a:endParaRPr lang="zh-CN" altLang="en-US" sz="10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0303671" y="3539889"/>
              <a:ext cx="1438271" cy="246221"/>
            </a:xfrm>
            <a:prstGeom prst="rect">
              <a:avLst/>
            </a:prstGeom>
            <a:noFill/>
          </p:spPr>
          <p:txBody>
            <a:bodyPr wrap="square" rtlCol="0">
              <a:spAutoFit/>
            </a:bodyPr>
            <a:lstStyle/>
            <a:p>
              <a:pPr algn="l"/>
              <a:r>
                <a:rPr lang="zh-CN" altLang="en-US" sz="1000" dirty="0">
                  <a:latin typeface="微软雅黑" panose="020B0503020204020204" pitchFamily="34" charset="-122"/>
                  <a:ea typeface="微软雅黑" panose="020B0503020204020204" pitchFamily="34" charset="-122"/>
                </a:rPr>
                <a:t>辅助色</a:t>
              </a:r>
              <a:endParaRPr lang="zh-CN" altLang="en-US" sz="1000" dirty="0">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 y="3172"/>
            <a:ext cx="12180720" cy="6851655"/>
          </a:xfrm>
          <a:prstGeom prst="rect">
            <a:avLst/>
          </a:prstGeom>
        </p:spPr>
      </p:pic>
      <p:grpSp>
        <p:nvGrpSpPr>
          <p:cNvPr id="2" name="组合 1"/>
          <p:cNvGrpSpPr/>
          <p:nvPr/>
        </p:nvGrpSpPr>
        <p:grpSpPr>
          <a:xfrm>
            <a:off x="327029" y="1940936"/>
            <a:ext cx="6996798" cy="1820185"/>
            <a:chOff x="327029" y="1545589"/>
            <a:chExt cx="6996798" cy="1820185"/>
          </a:xfrm>
        </p:grpSpPr>
        <p:sp>
          <p:nvSpPr>
            <p:cNvPr id="4" name="文本框 3"/>
            <p:cNvSpPr txBox="1"/>
            <p:nvPr/>
          </p:nvSpPr>
          <p:spPr>
            <a:xfrm>
              <a:off x="338294" y="1545589"/>
              <a:ext cx="6985533" cy="769441"/>
            </a:xfrm>
            <a:prstGeom prst="rect">
              <a:avLst/>
            </a:prstGeom>
            <a:noFill/>
          </p:spPr>
          <p:txBody>
            <a:bodyPr wrap="square" rtlCol="0">
              <a:spAutoFit/>
            </a:bodyPr>
            <a:lstStyle/>
            <a:p>
              <a:r>
                <a:rPr lang="zh-CN" altLang="en-US" sz="4400" dirty="0">
                  <a:latin typeface="方正兰亭粗黑简体" panose="02000000000000000000" pitchFamily="2" charset="-122"/>
                  <a:ea typeface="方正兰亭粗黑简体" panose="02000000000000000000" pitchFamily="2" charset="-122"/>
                </a:rPr>
                <a:t>标题标题标题标题标题</a:t>
              </a:r>
              <a:endParaRPr lang="zh-CN" altLang="en-US" sz="4400" dirty="0">
                <a:latin typeface="方正兰亭粗黑简体" panose="02000000000000000000" pitchFamily="2" charset="-122"/>
                <a:ea typeface="方正兰亭粗黑简体" panose="02000000000000000000" pitchFamily="2" charset="-122"/>
              </a:endParaRPr>
            </a:p>
          </p:txBody>
        </p:sp>
        <p:sp>
          <p:nvSpPr>
            <p:cNvPr id="7" name="矩形 6"/>
            <p:cNvSpPr/>
            <p:nvPr/>
          </p:nvSpPr>
          <p:spPr>
            <a:xfrm>
              <a:off x="327029" y="2428145"/>
              <a:ext cx="3710134" cy="523220"/>
            </a:xfrm>
            <a:prstGeom prst="rect">
              <a:avLst/>
            </a:prstGeom>
          </p:spPr>
          <p:txBody>
            <a:bodyPr wrap="square">
              <a:spAutoFit/>
            </a:bodyPr>
            <a:lstStyle/>
            <a:p>
              <a:r>
                <a:rPr lang="zh-CN" altLang="en-US" sz="2800" dirty="0">
                  <a:latin typeface="方正兰亭黑_GBK" panose="02000000000000000000" pitchFamily="2" charset="-122"/>
                  <a:ea typeface="方正兰亭黑_GBK" panose="02000000000000000000" pitchFamily="2" charset="-122"/>
                </a:rPr>
                <a:t>演讲嘉宾姓名</a:t>
              </a:r>
              <a:endParaRPr lang="en-US" altLang="zh-CN" sz="2800" dirty="0">
                <a:latin typeface="方正兰亭黑_GBK" panose="02000000000000000000" pitchFamily="2" charset="-122"/>
                <a:ea typeface="方正兰亭黑_GBK" panose="02000000000000000000" pitchFamily="2" charset="-122"/>
              </a:endParaRPr>
            </a:p>
          </p:txBody>
        </p:sp>
        <p:sp>
          <p:nvSpPr>
            <p:cNvPr id="8" name="矩形 7"/>
            <p:cNvSpPr/>
            <p:nvPr/>
          </p:nvSpPr>
          <p:spPr>
            <a:xfrm>
              <a:off x="327029" y="2996442"/>
              <a:ext cx="3710134" cy="369332"/>
            </a:xfrm>
            <a:prstGeom prst="rect">
              <a:avLst/>
            </a:prstGeom>
          </p:spPr>
          <p:txBody>
            <a:bodyPr wrap="square">
              <a:spAutoFit/>
            </a:bodyPr>
            <a:lstStyle/>
            <a:p>
              <a:r>
                <a:rPr lang="en-US" altLang="zh-CN" dirty="0">
                  <a:latin typeface="方正兰亭黑_GBK" panose="02000000000000000000" pitchFamily="2" charset="-122"/>
                  <a:ea typeface="方正兰亭黑_GBK" panose="02000000000000000000" pitchFamily="2" charset="-122"/>
                </a:rPr>
                <a:t>Title</a:t>
              </a:r>
              <a:r>
                <a:rPr lang="zh-CN" altLang="en-US" dirty="0">
                  <a:latin typeface="方正兰亭黑_GBK" panose="02000000000000000000" pitchFamily="2" charset="-122"/>
                  <a:ea typeface="方正兰亭黑_GBK" panose="02000000000000000000" pitchFamily="2" charset="-122"/>
                </a:rPr>
                <a:t>：</a:t>
              </a:r>
              <a:r>
                <a:rPr lang="en-US" altLang="zh-CN" dirty="0">
                  <a:latin typeface="方正兰亭黑_GBK" panose="02000000000000000000" pitchFamily="2" charset="-122"/>
                  <a:ea typeface="方正兰亭黑_GBK" panose="02000000000000000000" pitchFamily="2" charset="-122"/>
                </a:rPr>
                <a:t>***, “</a:t>
              </a:r>
              <a:r>
                <a:rPr lang="zh-CN" altLang="en-US" dirty="0">
                  <a:latin typeface="方正兰亭黑_GBK" panose="02000000000000000000" pitchFamily="2" charset="-122"/>
                  <a:ea typeface="方正兰亭黑_GBK" panose="02000000000000000000" pitchFamily="2" charset="-122"/>
                </a:rPr>
                <a:t>智能基座</a:t>
              </a:r>
              <a:r>
                <a:rPr lang="en-US" altLang="zh-CN" dirty="0">
                  <a:latin typeface="方正兰亭黑_GBK" panose="02000000000000000000" pitchFamily="2" charset="-122"/>
                  <a:ea typeface="方正兰亭黑_GBK" panose="02000000000000000000" pitchFamily="2" charset="-122"/>
                </a:rPr>
                <a:t>”</a:t>
              </a:r>
              <a:r>
                <a:rPr lang="zh-CN" altLang="en-US" dirty="0">
                  <a:latin typeface="方正兰亭黑_GBK" panose="02000000000000000000" pitchFamily="2" charset="-122"/>
                  <a:ea typeface="方正兰亭黑_GBK" panose="02000000000000000000" pitchFamily="2" charset="-122"/>
                </a:rPr>
                <a:t>先锋教师</a:t>
              </a:r>
              <a:endParaRPr lang="en-US" altLang="zh-CN" dirty="0">
                <a:latin typeface="方正兰亭黑_GBK" panose="02000000000000000000" pitchFamily="2" charset="-122"/>
                <a:ea typeface="方正兰亭黑_GBK" panose="02000000000000000000" pitchFamily="2" charset="-122"/>
              </a:endParaRPr>
            </a:p>
          </p:txBody>
        </p:sp>
      </p:gr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2048" y="416294"/>
            <a:ext cx="10292874" cy="57897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20" y="3172"/>
            <a:ext cx="12180720" cy="685165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2" name="矩形 1"/>
          <p:cNvSpPr/>
          <p:nvPr/>
        </p:nvSpPr>
        <p:spPr>
          <a:xfrm>
            <a:off x="438150" y="1102995"/>
            <a:ext cx="4388485" cy="583565"/>
          </a:xfrm>
          <a:prstGeom prst="rect">
            <a:avLst/>
          </a:prstGeom>
        </p:spPr>
        <p:txBody>
          <a:bodyPr wrap="square">
            <a:spAutoFit/>
          </a:bodyPr>
          <a:lstStyle/>
          <a:p>
            <a:pPr defTabSz="914400">
              <a:defRPr/>
            </a:pPr>
            <a:r>
              <a:rPr lang="zh-CN" altLang="en-US" sz="3200" b="1" dirty="0">
                <a:latin typeface="方正兰亭黑简体" panose="02000000000000000000" pitchFamily="2" charset="-122"/>
                <a:ea typeface="方正兰亭黑简体" panose="02000000000000000000" pitchFamily="2" charset="-122"/>
              </a:rPr>
              <a:t>技术</a:t>
            </a:r>
            <a:r>
              <a:rPr lang="zh-CN" altLang="en-US" sz="3200" b="1" dirty="0">
                <a:latin typeface="方正兰亭黑简体" panose="02000000000000000000" pitchFamily="2" charset="-122"/>
                <a:ea typeface="方正兰亭黑简体" panose="02000000000000000000" pitchFamily="2" charset="-122"/>
              </a:rPr>
              <a:t>亮点</a:t>
            </a:r>
            <a:endParaRPr lang="zh-CN" altLang="en-US" sz="3200" b="1" dirty="0">
              <a:latin typeface="方正兰亭黑简体" panose="02000000000000000000" pitchFamily="2" charset="-122"/>
              <a:ea typeface="方正兰亭黑简体" panose="02000000000000000000" pitchFamily="2" charset="-122"/>
            </a:endParaRPr>
          </a:p>
        </p:txBody>
      </p:sp>
      <p:pic>
        <p:nvPicPr>
          <p:cNvPr id="54" name="图片 53" descr="E:\WeChat FIles\WeChat Files\叶子的收款码.jpg叶子的收款码"/>
          <p:cNvPicPr>
            <a:picLocks noChangeAspect="1"/>
          </p:cNvPicPr>
          <p:nvPr/>
        </p:nvPicPr>
        <p:blipFill>
          <a:blip r:embed="rId3"/>
          <a:srcRect/>
          <a:stretch>
            <a:fillRect/>
          </a:stretch>
        </p:blipFill>
        <p:spPr>
          <a:xfrm>
            <a:off x="6507480" y="1410335"/>
            <a:ext cx="4972685" cy="4972685"/>
          </a:xfrm>
          <a:prstGeom prst="rect">
            <a:avLst/>
          </a:prstGeom>
        </p:spPr>
      </p:pic>
      <p:sp>
        <p:nvSpPr>
          <p:cNvPr id="12" name="矩形 11"/>
          <p:cNvSpPr/>
          <p:nvPr/>
        </p:nvSpPr>
        <p:spPr>
          <a:xfrm>
            <a:off x="619760" y="1859915"/>
            <a:ext cx="5109845" cy="4523105"/>
          </a:xfrm>
          <a:prstGeom prst="rect">
            <a:avLst/>
          </a:prstGeom>
          <a:ln w="12700" cmpd="sng">
            <a:gradFill>
              <a:gsLst>
                <a:gs pos="76000">
                  <a:srgbClr val="395A94"/>
                </a:gs>
                <a:gs pos="40000">
                  <a:srgbClr val="2C41DC"/>
                </a:gs>
                <a:gs pos="92000">
                  <a:srgbClr val="395A94"/>
                </a:gs>
                <a:gs pos="1000">
                  <a:srgbClr val="CCECFF">
                    <a:alpha val="40000"/>
                  </a:srgbClr>
                </a:gs>
              </a:gsLst>
              <a:lin ang="5400000" scaled="1"/>
            </a:gradFill>
            <a:prstDash val="solid"/>
          </a:ln>
        </p:spPr>
        <p:txBody>
          <a:bodyPr wrap="square">
            <a:spAutoFit/>
          </a:bodyPr>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3.边缘计算</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为了提高实时处理能力，系统将AI模型部署在硬件端，如K210模块，后续计划升级到华为海思Hi3519DV500芯片（IPV09A工作站）或华为昇腾Atlas 200I DK开发板。</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4.AI算法</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作为火焰图像识别的核心模型，YOLO系模型在边缘计算模块中运行，用于快速准确地识别火源。该模型具有自适应锚框计算、自适应图片缩放、Mosaic数据增强、CSP-Darknet53的Backbone网络结构、CIOU-Loss改进损失函数。</a:t>
            </a:r>
            <a:endParaRPr lang="zh-CN" altLang="en-US" sz="2000" dirty="0">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10" y="3172"/>
            <a:ext cx="12180720" cy="685165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2" name="矩形 1"/>
          <p:cNvSpPr/>
          <p:nvPr/>
        </p:nvSpPr>
        <p:spPr>
          <a:xfrm>
            <a:off x="438150" y="1102995"/>
            <a:ext cx="4388485" cy="583565"/>
          </a:xfrm>
          <a:prstGeom prst="rect">
            <a:avLst/>
          </a:prstGeom>
        </p:spPr>
        <p:txBody>
          <a:bodyPr wrap="square">
            <a:spAutoFit/>
          </a:bodyPr>
          <a:lstStyle/>
          <a:p>
            <a:pPr defTabSz="914400">
              <a:defRPr/>
            </a:pPr>
            <a:r>
              <a:rPr lang="zh-CN" altLang="en-US" sz="3200" b="1" dirty="0">
                <a:latin typeface="方正兰亭黑简体" panose="02000000000000000000" pitchFamily="2" charset="-122"/>
                <a:ea typeface="方正兰亭黑简体" panose="02000000000000000000" pitchFamily="2" charset="-122"/>
              </a:rPr>
              <a:t>技术</a:t>
            </a:r>
            <a:r>
              <a:rPr lang="zh-CN" altLang="en-US" sz="3200" b="1" dirty="0">
                <a:latin typeface="方正兰亭黑简体" panose="02000000000000000000" pitchFamily="2" charset="-122"/>
                <a:ea typeface="方正兰亭黑简体" panose="02000000000000000000" pitchFamily="2" charset="-122"/>
              </a:rPr>
              <a:t>亮点</a:t>
            </a:r>
            <a:endParaRPr lang="zh-CN" altLang="en-US" sz="3200" b="1" dirty="0">
              <a:latin typeface="方正兰亭黑简体" panose="02000000000000000000" pitchFamily="2" charset="-122"/>
              <a:ea typeface="方正兰亭黑简体" panose="02000000000000000000" pitchFamily="2" charset="-122"/>
            </a:endParaRPr>
          </a:p>
        </p:txBody>
      </p:sp>
      <p:pic>
        <p:nvPicPr>
          <p:cNvPr id="54" name="图片 53" descr="E:\WeChat FIles\WeChat Files\叶子的收款码.jpg叶子的收款码"/>
          <p:cNvPicPr>
            <a:picLocks noChangeAspect="1"/>
          </p:cNvPicPr>
          <p:nvPr/>
        </p:nvPicPr>
        <p:blipFill>
          <a:blip r:embed="rId3"/>
          <a:srcRect/>
          <a:stretch>
            <a:fillRect/>
          </a:stretch>
        </p:blipFill>
        <p:spPr>
          <a:xfrm>
            <a:off x="6598285" y="1521460"/>
            <a:ext cx="4817745" cy="4817745"/>
          </a:xfrm>
          <a:prstGeom prst="rect">
            <a:avLst/>
          </a:prstGeom>
        </p:spPr>
      </p:pic>
      <p:sp>
        <p:nvSpPr>
          <p:cNvPr id="12" name="矩形 11"/>
          <p:cNvSpPr/>
          <p:nvPr/>
        </p:nvSpPr>
        <p:spPr>
          <a:xfrm>
            <a:off x="583565" y="1816100"/>
            <a:ext cx="5109845" cy="4523105"/>
          </a:xfrm>
          <a:prstGeom prst="rect">
            <a:avLst/>
          </a:prstGeom>
          <a:ln w="12700" cmpd="sng">
            <a:gradFill>
              <a:gsLst>
                <a:gs pos="76000">
                  <a:srgbClr val="395A94"/>
                </a:gs>
                <a:gs pos="40000">
                  <a:srgbClr val="2C41DC"/>
                </a:gs>
                <a:gs pos="92000">
                  <a:srgbClr val="395A94"/>
                </a:gs>
                <a:gs pos="1000">
                  <a:srgbClr val="CCECFF">
                    <a:alpha val="40000"/>
                  </a:srgbClr>
                </a:gs>
              </a:gsLst>
              <a:lin ang="5400000" scaled="1"/>
            </a:gradFill>
            <a:prstDash val="solid"/>
          </a:ln>
        </p:spPr>
        <p:txBody>
          <a:bodyPr wrap="square">
            <a:spAutoFit/>
          </a:bodyPr>
          <a:p>
            <a:pPr defTabSz="914400">
              <a:lnSpc>
                <a:spcPct val="120000"/>
              </a:lnSpc>
              <a:defRPr/>
            </a:pP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5.路径规划与避障</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使用ROS（Robot Operating System）系统进行路径规划，结合激光雷达、矩阵温度芯片和视觉模块等传感器进行避障，确保AGV在复杂环境中准确地到达目的地。</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6.机械结构设计</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采用高强度材料（如PC材料）和特定的设计（如3mm厚的电机支座）来增强结构强度和稳定性，同时解决了灭火器开关触发的难题</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endParaRPr lang="zh-CN" altLang="en-US" sz="2000" dirty="0">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20" y="3172"/>
            <a:ext cx="12180720" cy="685165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2" name="矩形 1"/>
          <p:cNvSpPr/>
          <p:nvPr/>
        </p:nvSpPr>
        <p:spPr>
          <a:xfrm>
            <a:off x="438150" y="1102995"/>
            <a:ext cx="4388485" cy="583565"/>
          </a:xfrm>
          <a:prstGeom prst="rect">
            <a:avLst/>
          </a:prstGeom>
        </p:spPr>
        <p:txBody>
          <a:bodyPr wrap="square">
            <a:spAutoFit/>
          </a:bodyPr>
          <a:lstStyle/>
          <a:p>
            <a:pPr defTabSz="914400">
              <a:defRPr/>
            </a:pPr>
            <a:r>
              <a:rPr lang="zh-CN" altLang="en-US" sz="3200" b="1" dirty="0">
                <a:latin typeface="方正兰亭黑简体" panose="02000000000000000000" pitchFamily="2" charset="-122"/>
                <a:ea typeface="方正兰亭黑简体" panose="02000000000000000000" pitchFamily="2" charset="-122"/>
              </a:rPr>
              <a:t>技术</a:t>
            </a:r>
            <a:r>
              <a:rPr lang="zh-CN" altLang="en-US" sz="3200" b="1" dirty="0">
                <a:latin typeface="方正兰亭黑简体" panose="02000000000000000000" pitchFamily="2" charset="-122"/>
                <a:ea typeface="方正兰亭黑简体" panose="02000000000000000000" pitchFamily="2" charset="-122"/>
              </a:rPr>
              <a:t>亮点</a:t>
            </a:r>
            <a:endParaRPr lang="zh-CN" altLang="en-US" sz="3200" b="1" dirty="0">
              <a:latin typeface="方正兰亭黑简体" panose="02000000000000000000" pitchFamily="2" charset="-122"/>
              <a:ea typeface="方正兰亭黑简体" panose="02000000000000000000" pitchFamily="2" charset="-122"/>
            </a:endParaRPr>
          </a:p>
        </p:txBody>
      </p:sp>
      <p:pic>
        <p:nvPicPr>
          <p:cNvPr id="54" name="图片 53" descr="E:\WeChat FIles\WeChat Files\叶子的收款码.jpg叶子的收款码"/>
          <p:cNvPicPr>
            <a:picLocks noChangeAspect="1"/>
          </p:cNvPicPr>
          <p:nvPr/>
        </p:nvPicPr>
        <p:blipFill>
          <a:blip r:embed="rId3"/>
          <a:srcRect/>
          <a:stretch>
            <a:fillRect/>
          </a:stretch>
        </p:blipFill>
        <p:spPr>
          <a:xfrm>
            <a:off x="6525895" y="1144905"/>
            <a:ext cx="4972685" cy="4972685"/>
          </a:xfrm>
          <a:prstGeom prst="rect">
            <a:avLst/>
          </a:prstGeom>
        </p:spPr>
      </p:pic>
      <p:sp>
        <p:nvSpPr>
          <p:cNvPr id="12" name="矩形 11"/>
          <p:cNvSpPr/>
          <p:nvPr/>
        </p:nvSpPr>
        <p:spPr>
          <a:xfrm>
            <a:off x="583565" y="1963420"/>
            <a:ext cx="5109845" cy="4154170"/>
          </a:xfrm>
          <a:prstGeom prst="rect">
            <a:avLst/>
          </a:prstGeom>
          <a:ln w="12700" cmpd="sng">
            <a:gradFill>
              <a:gsLst>
                <a:gs pos="76000">
                  <a:srgbClr val="395A94"/>
                </a:gs>
                <a:gs pos="40000">
                  <a:srgbClr val="2C41DC"/>
                </a:gs>
                <a:gs pos="92000">
                  <a:srgbClr val="395A94"/>
                </a:gs>
                <a:gs pos="1000">
                  <a:srgbClr val="CCECFF">
                    <a:alpha val="40000"/>
                  </a:srgbClr>
                </a:gs>
              </a:gsLst>
              <a:lin ang="5400000" scaled="1"/>
            </a:gradFill>
            <a:prstDash val="solid"/>
          </a:ln>
        </p:spPr>
        <p:txBody>
          <a:bodyPr wrap="square">
            <a:spAutoFit/>
          </a:bodyPr>
          <a:p>
            <a:pPr defTabSz="914400">
              <a:lnSpc>
                <a:spcPct val="120000"/>
              </a:lnSpc>
              <a:defRPr/>
            </a:pP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7.前端交互</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通过网站或移动应用程序与用户进行交互，提供了查看数据和下达指令等功能。前端通信采用了HTTP请求方法，并进行了优化以提高响应速度。</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8.数据处理与维护</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后端服务器处理大量数据，通过优化数据传输和存储流程，确保数据的准确性和一致性。</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endParaRPr lang="zh-CN" altLang="en-US" sz="2000" dirty="0">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20" y="3172"/>
            <a:ext cx="12180720" cy="685165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2" name="矩形 1"/>
          <p:cNvSpPr/>
          <p:nvPr/>
        </p:nvSpPr>
        <p:spPr>
          <a:xfrm>
            <a:off x="438150" y="1102995"/>
            <a:ext cx="4388485" cy="583565"/>
          </a:xfrm>
          <a:prstGeom prst="rect">
            <a:avLst/>
          </a:prstGeom>
        </p:spPr>
        <p:txBody>
          <a:bodyPr wrap="square">
            <a:spAutoFit/>
          </a:bodyPr>
          <a:lstStyle/>
          <a:p>
            <a:pPr defTabSz="914400">
              <a:defRPr/>
            </a:pPr>
            <a:r>
              <a:rPr lang="zh-CN" altLang="en-US" sz="3200" b="1" dirty="0">
                <a:latin typeface="方正兰亭黑简体" panose="02000000000000000000" pitchFamily="2" charset="-122"/>
                <a:ea typeface="方正兰亭黑简体" panose="02000000000000000000" pitchFamily="2" charset="-122"/>
              </a:rPr>
              <a:t>市场</a:t>
            </a:r>
            <a:r>
              <a:rPr lang="zh-CN" altLang="en-US" sz="3200" b="1" dirty="0">
                <a:latin typeface="方正兰亭黑简体" panose="02000000000000000000" pitchFamily="2" charset="-122"/>
                <a:ea typeface="方正兰亭黑简体" panose="02000000000000000000" pitchFamily="2" charset="-122"/>
              </a:rPr>
              <a:t>前景</a:t>
            </a:r>
            <a:endParaRPr lang="zh-CN" altLang="en-US" sz="3200" b="1" dirty="0">
              <a:latin typeface="方正兰亭黑简体" panose="02000000000000000000" pitchFamily="2" charset="-122"/>
              <a:ea typeface="方正兰亭黑简体" panose="02000000000000000000" pitchFamily="2" charset="-122"/>
            </a:endParaRPr>
          </a:p>
        </p:txBody>
      </p:sp>
      <p:pic>
        <p:nvPicPr>
          <p:cNvPr id="12" name="图片 11" descr="叶子的收款码"/>
          <p:cNvPicPr>
            <a:picLocks noChangeAspect="1"/>
          </p:cNvPicPr>
          <p:nvPr/>
        </p:nvPicPr>
        <p:blipFill>
          <a:blip r:embed="rId3"/>
          <a:stretch>
            <a:fillRect/>
          </a:stretch>
        </p:blipFill>
        <p:spPr>
          <a:xfrm>
            <a:off x="6863715" y="1686560"/>
            <a:ext cx="4497705" cy="4497705"/>
          </a:xfrm>
          <a:prstGeom prst="rect">
            <a:avLst/>
          </a:prstGeom>
        </p:spPr>
      </p:pic>
      <p:sp>
        <p:nvSpPr>
          <p:cNvPr id="6" name="矩形 5"/>
          <p:cNvSpPr/>
          <p:nvPr/>
        </p:nvSpPr>
        <p:spPr>
          <a:xfrm>
            <a:off x="620395" y="2018665"/>
            <a:ext cx="5502275" cy="3784600"/>
          </a:xfrm>
          <a:prstGeom prst="rect">
            <a:avLst/>
          </a:prstGeom>
        </p:spPr>
        <p:txBody>
          <a:bodyPr wrap="square">
            <a:spAutoFit/>
          </a:bodyPr>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封闭环境无人自动巡检系统（CEAGVIS）能够实现封闭环境</a:t>
            </a:r>
            <a:r>
              <a:rPr lang="zh-CN" altLang="en-US" sz="2000" dirty="0">
                <a:solidFill>
                  <a:srgbClr val="4472C4"/>
                </a:solidFill>
                <a:latin typeface="方正兰亭黑简体" panose="02000000000000000000" pitchFamily="2" charset="-122"/>
                <a:ea typeface="方正兰亭黑简体" panose="02000000000000000000" pitchFamily="2" charset="-122"/>
              </a:rPr>
              <a:t>无人自动巡检</a:t>
            </a:r>
            <a:r>
              <a:rPr lang="zh-CN" altLang="en-US" sz="2000" dirty="0">
                <a:latin typeface="方正兰亭黑简体" panose="02000000000000000000" pitchFamily="2" charset="-122"/>
                <a:ea typeface="方正兰亭黑简体" panose="02000000000000000000" pitchFamily="2" charset="-122"/>
              </a:rPr>
              <a:t>，并通过包括物联网技术在内一系列方案，实现仅需数名人员就能够</a:t>
            </a:r>
            <a:r>
              <a:rPr lang="zh-CN" altLang="en-US" sz="2000" dirty="0">
                <a:solidFill>
                  <a:srgbClr val="4472C4"/>
                </a:solidFill>
                <a:latin typeface="方正兰亭黑简体" panose="02000000000000000000" pitchFamily="2" charset="-122"/>
                <a:ea typeface="方正兰亭黑简体" panose="02000000000000000000" pitchFamily="2" charset="-122"/>
              </a:rPr>
              <a:t>低成本</a:t>
            </a:r>
            <a:r>
              <a:rPr lang="zh-CN" altLang="en-US" sz="2000" dirty="0">
                <a:latin typeface="方正兰亭黑简体" panose="02000000000000000000" pitchFamily="2" charset="-122"/>
                <a:ea typeface="方正兰亭黑简体" panose="02000000000000000000" pitchFamily="2" charset="-122"/>
              </a:rPr>
              <a:t>，</a:t>
            </a:r>
            <a:r>
              <a:rPr lang="zh-CN" altLang="en-US" sz="2000" dirty="0">
                <a:solidFill>
                  <a:srgbClr val="4472C4"/>
                </a:solidFill>
                <a:latin typeface="方正兰亭黑简体" panose="02000000000000000000" pitchFamily="2" charset="-122"/>
                <a:ea typeface="方正兰亭黑简体" panose="02000000000000000000" pitchFamily="2" charset="-122"/>
              </a:rPr>
              <a:t>高效率</a:t>
            </a:r>
            <a:r>
              <a:rPr lang="zh-CN" altLang="en-US" sz="2000" dirty="0">
                <a:latin typeface="方正兰亭黑简体" panose="02000000000000000000" pitchFamily="2" charset="-122"/>
                <a:ea typeface="方正兰亭黑简体" panose="02000000000000000000" pitchFamily="2" charset="-122"/>
              </a:rPr>
              <a:t>对相对封闭的空间区域进行监测管理的效果，能</a:t>
            </a:r>
            <a:r>
              <a:rPr lang="zh-CN" altLang="en-US" sz="2000" dirty="0">
                <a:solidFill>
                  <a:srgbClr val="4472C4"/>
                </a:solidFill>
                <a:latin typeface="方正兰亭黑简体" panose="02000000000000000000" pitchFamily="2" charset="-122"/>
                <a:ea typeface="方正兰亭黑简体" panose="02000000000000000000" pitchFamily="2" charset="-122"/>
              </a:rPr>
              <a:t>快速部署</a:t>
            </a:r>
            <a:r>
              <a:rPr lang="zh-CN" altLang="en-US" sz="2000" dirty="0">
                <a:latin typeface="方正兰亭黑简体" panose="02000000000000000000" pitchFamily="2" charset="-122"/>
                <a:ea typeface="方正兰亭黑简体" panose="02000000000000000000" pitchFamily="2" charset="-122"/>
              </a:rPr>
              <a:t>于各类各型仓库等封闭环境中，在无需改变室内的布局的情况下同时实现对制定空间区域的高效管控监测。</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具体应用场景包括：仓库、办公室、实验室、工地等等。</a:t>
            </a:r>
            <a:endParaRPr lang="zh-CN" altLang="en-US" sz="2000" dirty="0">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20" y="3172"/>
            <a:ext cx="12180720" cy="685165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2" name="矩形 1"/>
          <p:cNvSpPr/>
          <p:nvPr/>
        </p:nvSpPr>
        <p:spPr>
          <a:xfrm>
            <a:off x="438150" y="1102995"/>
            <a:ext cx="4388485" cy="583565"/>
          </a:xfrm>
          <a:prstGeom prst="rect">
            <a:avLst/>
          </a:prstGeom>
        </p:spPr>
        <p:txBody>
          <a:bodyPr wrap="square">
            <a:spAutoFit/>
          </a:bodyPr>
          <a:p>
            <a:pPr defTabSz="914400">
              <a:defRPr/>
            </a:pPr>
            <a:r>
              <a:rPr lang="zh-CN" altLang="en-US" sz="3200" b="1" dirty="0">
                <a:latin typeface="方正兰亭黑简体" panose="02000000000000000000" pitchFamily="2" charset="-122"/>
                <a:ea typeface="方正兰亭黑简体" panose="02000000000000000000" pitchFamily="2" charset="-122"/>
              </a:rPr>
              <a:t>案例</a:t>
            </a:r>
            <a:r>
              <a:rPr lang="zh-CN" altLang="en-US" sz="3200" b="1" dirty="0">
                <a:latin typeface="方正兰亭黑简体" panose="02000000000000000000" pitchFamily="2" charset="-122"/>
                <a:ea typeface="方正兰亭黑简体" panose="02000000000000000000" pitchFamily="2" charset="-122"/>
              </a:rPr>
              <a:t>分析</a:t>
            </a:r>
            <a:endParaRPr lang="zh-CN" altLang="en-US" sz="3200" b="1" dirty="0">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20" y="3172"/>
            <a:ext cx="12180720" cy="6851655"/>
          </a:xfrm>
          <a:prstGeom prst="rect">
            <a:avLst/>
          </a:prstGeom>
        </p:spPr>
      </p:pic>
      <p:sp>
        <p:nvSpPr>
          <p:cNvPr id="3" name="文本框 2"/>
          <p:cNvSpPr txBox="1"/>
          <p:nvPr/>
        </p:nvSpPr>
        <p:spPr>
          <a:xfrm>
            <a:off x="977265" y="3044280"/>
            <a:ext cx="10237471" cy="769441"/>
          </a:xfrm>
          <a:prstGeom prst="rect">
            <a:avLst/>
          </a:prstGeom>
          <a:noFill/>
        </p:spPr>
        <p:txBody>
          <a:bodyPr wrap="square" rtlCol="0">
            <a:spAutoFit/>
          </a:bodyPr>
          <a:lstStyle/>
          <a:p>
            <a:pPr algn="ctr"/>
            <a:r>
              <a:rPr lang="en-US" altLang="zh-CN" sz="4400">
                <a:latin typeface="方正兰亭粗黑简体" panose="02000000000000000000" pitchFamily="2" charset="-122"/>
                <a:ea typeface="方正兰亭粗黑简体" panose="02000000000000000000" pitchFamily="2" charset="-122"/>
              </a:rPr>
              <a:t>Thank </a:t>
            </a:r>
            <a:r>
              <a:rPr lang="en-US" altLang="zh-CN" sz="4400" dirty="0">
                <a:latin typeface="方正兰亭粗黑简体" panose="02000000000000000000" pitchFamily="2" charset="-122"/>
                <a:ea typeface="方正兰亭粗黑简体" panose="02000000000000000000" pitchFamily="2" charset="-122"/>
              </a:rPr>
              <a:t>you</a:t>
            </a:r>
            <a:endParaRPr lang="zh-CN" altLang="en-US" sz="4400" dirty="0">
              <a:latin typeface="方正兰亭粗黑简体" panose="02000000000000000000" pitchFamily="2" charset="-122"/>
              <a:ea typeface="方正兰亭粗黑简体" panose="02000000000000000000" pitchFamily="2"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5174426" y="1562835"/>
            <a:ext cx="2639623" cy="521970"/>
          </a:xfrm>
          <a:prstGeom prst="rect">
            <a:avLst/>
          </a:prstGeom>
        </p:spPr>
        <p:txBody>
          <a:bodyPr wrap="square">
            <a:spAutoFit/>
          </a:bodyPr>
          <a:lstStyle/>
          <a:p>
            <a:pPr defTabSz="914400">
              <a:defRPr/>
            </a:pPr>
            <a:r>
              <a:rPr lang="zh-CN" altLang="en-US" sz="2800" b="1" dirty="0">
                <a:latin typeface="方正兰亭黑简体" panose="02000000000000000000" pitchFamily="2" charset="-122"/>
                <a:ea typeface="方正兰亭黑简体" panose="02000000000000000000" pitchFamily="2" charset="-122"/>
                <a:sym typeface="+mn-ea"/>
              </a:rPr>
              <a:t>方案概述</a:t>
            </a:r>
            <a:endParaRPr lang="zh-CN" altLang="en-US" sz="2800" b="1" dirty="0">
              <a:latin typeface="方正兰亭黑简体" panose="02000000000000000000" pitchFamily="2" charset="-122"/>
              <a:ea typeface="方正兰亭黑简体" panose="02000000000000000000" pitchFamily="2" charset="-122"/>
              <a:sym typeface="+mn-ea"/>
            </a:endParaRPr>
          </a:p>
        </p:txBody>
      </p:sp>
      <p:sp>
        <p:nvSpPr>
          <p:cNvPr id="9" name="îṡḻïďe"/>
          <p:cNvSpPr/>
          <p:nvPr/>
        </p:nvSpPr>
        <p:spPr>
          <a:xfrm>
            <a:off x="4548376" y="1679810"/>
            <a:ext cx="288000" cy="288000"/>
          </a:xfrm>
          <a:prstGeom prst="ellipse">
            <a:avLst/>
          </a:prstGeom>
          <a:gradFill>
            <a:gsLst>
              <a:gs pos="90000">
                <a:srgbClr val="4472C4"/>
              </a:gs>
              <a:gs pos="71000">
                <a:srgbClr val="445D92"/>
              </a:gs>
              <a:gs pos="4000">
                <a:srgbClr val="BAC4D7"/>
              </a:gs>
              <a:gs pos="20000">
                <a:srgbClr val="7F90B4"/>
              </a:gs>
              <a:gs pos="20000">
                <a:srgbClr val="7F90B4"/>
              </a:gs>
              <a:gs pos="1000">
                <a:srgbClr val="F5F7F9"/>
              </a:gs>
            </a:gsLst>
            <a:lin ang="5400000" scaled="0"/>
          </a:gradFill>
          <a:ln w="12700" cap="flat" cmpd="sng" algn="ctr">
            <a:noFill/>
            <a:prstDash val="solid"/>
            <a:miter lim="800000"/>
          </a:ln>
          <a:effectLst/>
        </p:spPr>
        <p:txBody>
          <a:bodyPr wrap="none" lIns="37786" tIns="19649" rIns="37786" bIns="19649" anchor="ctr">
            <a:noAutofit/>
          </a:bodyPr>
          <a:lstStyle/>
          <a:p>
            <a:pPr algn="ctr" defTabSz="384175">
              <a:defRPr/>
            </a:pPr>
            <a:r>
              <a:rPr lang="en-US" altLang="zh-CN" sz="1200" kern="0" dirty="0">
                <a:solidFill>
                  <a:schemeClr val="bg1"/>
                </a:solidFill>
                <a:latin typeface="方正兰亭黑简体" panose="02000000000000000000" pitchFamily="2" charset="-122"/>
                <a:ea typeface="方正兰亭黑简体" panose="02000000000000000000" pitchFamily="2" charset="-122"/>
              </a:rPr>
              <a:t>01</a:t>
            </a:r>
            <a:endParaRPr lang="en-US" altLang="zh-CN" sz="1200" kern="0" dirty="0">
              <a:solidFill>
                <a:schemeClr val="bg1"/>
              </a:solidFill>
              <a:latin typeface="方正兰亭黑简体" panose="02000000000000000000" pitchFamily="2" charset="-122"/>
              <a:ea typeface="方正兰亭黑简体" panose="02000000000000000000" pitchFamily="2" charset="-122"/>
            </a:endParaRPr>
          </a:p>
        </p:txBody>
      </p:sp>
      <p:sp>
        <p:nvSpPr>
          <p:cNvPr id="10" name="îṡḻïďe"/>
          <p:cNvSpPr/>
          <p:nvPr/>
        </p:nvSpPr>
        <p:spPr>
          <a:xfrm>
            <a:off x="4548376" y="2390435"/>
            <a:ext cx="288000" cy="288000"/>
          </a:xfrm>
          <a:prstGeom prst="ellipse">
            <a:avLst/>
          </a:prstGeom>
          <a:gradFill>
            <a:gsLst>
              <a:gs pos="90000">
                <a:srgbClr val="4472C4"/>
              </a:gs>
              <a:gs pos="71000">
                <a:srgbClr val="445D92"/>
              </a:gs>
              <a:gs pos="4000">
                <a:srgbClr val="BAC4D7"/>
              </a:gs>
              <a:gs pos="20000">
                <a:srgbClr val="7F90B4"/>
              </a:gs>
              <a:gs pos="20000">
                <a:srgbClr val="7F90B4"/>
              </a:gs>
              <a:gs pos="1000">
                <a:srgbClr val="F5F7F9"/>
              </a:gs>
            </a:gsLst>
            <a:lin ang="5400000" scaled="0"/>
          </a:gradFill>
          <a:ln w="12700" cap="flat" cmpd="sng" algn="ctr">
            <a:noFill/>
            <a:prstDash val="solid"/>
            <a:miter lim="800000"/>
          </a:ln>
          <a:effectLst/>
        </p:spPr>
        <p:txBody>
          <a:bodyPr wrap="none" lIns="37786" tIns="19649" rIns="37786" bIns="19649" anchor="ctr">
            <a:noAutofit/>
          </a:bodyPr>
          <a:lstStyle/>
          <a:p>
            <a:pPr algn="ctr" defTabSz="384175">
              <a:defRPr/>
            </a:pPr>
            <a:r>
              <a:rPr lang="en-US" altLang="zh-CN" sz="1200" kern="0" dirty="0">
                <a:solidFill>
                  <a:schemeClr val="bg1"/>
                </a:solidFill>
                <a:latin typeface="方正兰亭黑简体" panose="02000000000000000000" pitchFamily="2" charset="-122"/>
                <a:ea typeface="方正兰亭黑简体" panose="02000000000000000000" pitchFamily="2" charset="-122"/>
              </a:rPr>
              <a:t>02</a:t>
            </a:r>
            <a:endParaRPr lang="en-US" altLang="zh-CN" sz="1200" kern="0" dirty="0">
              <a:solidFill>
                <a:schemeClr val="bg1"/>
              </a:solidFill>
              <a:latin typeface="方正兰亭黑简体" panose="02000000000000000000" pitchFamily="2" charset="-122"/>
              <a:ea typeface="方正兰亭黑简体" panose="02000000000000000000" pitchFamily="2" charset="-122"/>
            </a:endParaRPr>
          </a:p>
        </p:txBody>
      </p:sp>
      <p:sp>
        <p:nvSpPr>
          <p:cNvPr id="11" name="矩形 10"/>
          <p:cNvSpPr/>
          <p:nvPr/>
        </p:nvSpPr>
        <p:spPr>
          <a:xfrm>
            <a:off x="5174722" y="2258679"/>
            <a:ext cx="2639623" cy="521970"/>
          </a:xfrm>
          <a:prstGeom prst="rect">
            <a:avLst/>
          </a:prstGeom>
        </p:spPr>
        <p:txBody>
          <a:bodyPr wrap="square">
            <a:spAutoFit/>
          </a:bodyPr>
          <a:lstStyle/>
          <a:p>
            <a:pPr defTabSz="914400">
              <a:defRPr/>
            </a:pPr>
            <a:r>
              <a:rPr lang="zh-CN" altLang="en-US" sz="2800" b="1" dirty="0">
                <a:latin typeface="方正兰亭黑简体" panose="02000000000000000000" pitchFamily="2" charset="-122"/>
                <a:ea typeface="方正兰亭黑简体" panose="02000000000000000000" pitchFamily="2" charset="-122"/>
              </a:rPr>
              <a:t>背景</a:t>
            </a:r>
            <a:r>
              <a:rPr lang="zh-CN" altLang="en-US" sz="2800" b="1" dirty="0">
                <a:latin typeface="方正兰亭黑简体" panose="02000000000000000000" pitchFamily="2" charset="-122"/>
                <a:ea typeface="方正兰亭黑简体" panose="02000000000000000000" pitchFamily="2" charset="-122"/>
              </a:rPr>
              <a:t>趋势</a:t>
            </a:r>
            <a:endParaRPr lang="zh-CN" altLang="en-US" sz="2800" b="1" dirty="0">
              <a:latin typeface="方正兰亭黑简体" panose="02000000000000000000" pitchFamily="2" charset="-122"/>
              <a:ea typeface="方正兰亭黑简体" panose="02000000000000000000" pitchFamily="2" charset="-122"/>
            </a:endParaRPr>
          </a:p>
        </p:txBody>
      </p:sp>
      <p:sp>
        <p:nvSpPr>
          <p:cNvPr id="19" name="矩形 18"/>
          <p:cNvSpPr/>
          <p:nvPr/>
        </p:nvSpPr>
        <p:spPr>
          <a:xfrm>
            <a:off x="233045" y="2813133"/>
            <a:ext cx="4388444" cy="646331"/>
          </a:xfrm>
          <a:prstGeom prst="rect">
            <a:avLst/>
          </a:prstGeom>
        </p:spPr>
        <p:txBody>
          <a:bodyPr wrap="square">
            <a:spAutoFit/>
          </a:bodyPr>
          <a:lstStyle/>
          <a:p>
            <a:pPr algn="ctr" defTabSz="914400">
              <a:defRPr/>
            </a:pPr>
            <a:r>
              <a:rPr lang="zh-CN" altLang="en-US" sz="3600" b="1" dirty="0">
                <a:latin typeface="方正兰亭粗黑_GBK" panose="02000000000000000000" pitchFamily="2" charset="-122"/>
                <a:ea typeface="方正兰亭粗黑_GBK" panose="02000000000000000000" pitchFamily="2" charset="-122"/>
              </a:rPr>
              <a:t>目录</a:t>
            </a:r>
            <a:endParaRPr lang="en-US" altLang="zh-CN" sz="4000" b="1" dirty="0">
              <a:latin typeface="方正兰亭粗黑_GBK" panose="02000000000000000000" pitchFamily="2" charset="-122"/>
              <a:ea typeface="方正兰亭粗黑_GBK" panose="02000000000000000000" pitchFamily="2"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22" name="矩形 21"/>
          <p:cNvSpPr/>
          <p:nvPr/>
        </p:nvSpPr>
        <p:spPr>
          <a:xfrm>
            <a:off x="5174722" y="2963529"/>
            <a:ext cx="2639623" cy="521970"/>
          </a:xfrm>
          <a:prstGeom prst="rect">
            <a:avLst/>
          </a:prstGeom>
        </p:spPr>
        <p:txBody>
          <a:bodyPr wrap="square">
            <a:spAutoFit/>
          </a:bodyPr>
          <a:p>
            <a:pPr defTabSz="914400">
              <a:defRPr/>
            </a:pPr>
            <a:r>
              <a:rPr lang="zh-CN" altLang="en-US" sz="2800" b="1" dirty="0">
                <a:latin typeface="方正兰亭黑简体" panose="02000000000000000000" pitchFamily="2" charset="-122"/>
                <a:ea typeface="方正兰亭黑简体" panose="02000000000000000000" pitchFamily="2" charset="-122"/>
              </a:rPr>
              <a:t>市场</a:t>
            </a:r>
            <a:r>
              <a:rPr lang="zh-CN" altLang="en-US" sz="2800" b="1" dirty="0">
                <a:latin typeface="方正兰亭黑简体" panose="02000000000000000000" pitchFamily="2" charset="-122"/>
                <a:ea typeface="方正兰亭黑简体" panose="02000000000000000000" pitchFamily="2" charset="-122"/>
              </a:rPr>
              <a:t>痛点</a:t>
            </a:r>
            <a:endParaRPr lang="zh-CN" altLang="en-US" sz="2800" b="1" dirty="0">
              <a:latin typeface="方正兰亭黑简体" panose="02000000000000000000" pitchFamily="2" charset="-122"/>
              <a:ea typeface="方正兰亭黑简体" panose="02000000000000000000" pitchFamily="2" charset="-122"/>
            </a:endParaRPr>
          </a:p>
        </p:txBody>
      </p:sp>
      <p:sp>
        <p:nvSpPr>
          <p:cNvPr id="23" name="矩形 22"/>
          <p:cNvSpPr/>
          <p:nvPr/>
        </p:nvSpPr>
        <p:spPr>
          <a:xfrm>
            <a:off x="5174722" y="3703939"/>
            <a:ext cx="2639623" cy="521970"/>
          </a:xfrm>
          <a:prstGeom prst="rect">
            <a:avLst/>
          </a:prstGeom>
        </p:spPr>
        <p:txBody>
          <a:bodyPr wrap="square">
            <a:spAutoFit/>
          </a:bodyPr>
          <a:lstStyle/>
          <a:p>
            <a:pPr defTabSz="914400">
              <a:defRPr/>
            </a:pPr>
            <a:r>
              <a:rPr lang="zh-CN" altLang="en-US" sz="2800" b="1" dirty="0">
                <a:latin typeface="方正兰亭黑简体" panose="02000000000000000000" pitchFamily="2" charset="-122"/>
                <a:ea typeface="方正兰亭黑简体" panose="02000000000000000000" pitchFamily="2" charset="-122"/>
              </a:rPr>
              <a:t>项目</a:t>
            </a:r>
            <a:r>
              <a:rPr lang="zh-CN" altLang="en-US" sz="2800" b="1" dirty="0">
                <a:latin typeface="方正兰亭黑简体" panose="02000000000000000000" pitchFamily="2" charset="-122"/>
                <a:ea typeface="方正兰亭黑简体" panose="02000000000000000000" pitchFamily="2" charset="-122"/>
              </a:rPr>
              <a:t>介绍</a:t>
            </a:r>
            <a:endParaRPr lang="zh-CN" altLang="en-US" sz="2800" b="1" dirty="0">
              <a:latin typeface="方正兰亭黑简体" panose="02000000000000000000" pitchFamily="2" charset="-122"/>
              <a:ea typeface="方正兰亭黑简体" panose="02000000000000000000" pitchFamily="2" charset="-122"/>
            </a:endParaRPr>
          </a:p>
        </p:txBody>
      </p:sp>
      <p:sp>
        <p:nvSpPr>
          <p:cNvPr id="24" name="矩形 23"/>
          <p:cNvSpPr/>
          <p:nvPr/>
        </p:nvSpPr>
        <p:spPr>
          <a:xfrm>
            <a:off x="5174722" y="4417044"/>
            <a:ext cx="2639623" cy="521970"/>
          </a:xfrm>
          <a:prstGeom prst="rect">
            <a:avLst/>
          </a:prstGeom>
        </p:spPr>
        <p:txBody>
          <a:bodyPr wrap="square">
            <a:spAutoFit/>
          </a:bodyPr>
          <a:lstStyle/>
          <a:p>
            <a:pPr defTabSz="914400">
              <a:defRPr/>
            </a:pPr>
            <a:r>
              <a:rPr lang="zh-CN" altLang="en-US" sz="2800" b="1" dirty="0">
                <a:latin typeface="方正兰亭黑简体" panose="02000000000000000000" pitchFamily="2" charset="-122"/>
                <a:ea typeface="方正兰亭黑简体" panose="02000000000000000000" pitchFamily="2" charset="-122"/>
              </a:rPr>
              <a:t>技术</a:t>
            </a:r>
            <a:r>
              <a:rPr lang="zh-CN" altLang="en-US" sz="2800" b="1" dirty="0">
                <a:latin typeface="方正兰亭黑简体" panose="02000000000000000000" pitchFamily="2" charset="-122"/>
                <a:ea typeface="方正兰亭黑简体" panose="02000000000000000000" pitchFamily="2" charset="-122"/>
              </a:rPr>
              <a:t>亮点</a:t>
            </a:r>
            <a:endParaRPr lang="zh-CN" altLang="en-US" sz="2800" b="1" dirty="0">
              <a:latin typeface="方正兰亭黑简体" panose="02000000000000000000" pitchFamily="2" charset="-122"/>
              <a:ea typeface="方正兰亭黑简体" panose="02000000000000000000" pitchFamily="2" charset="-122"/>
            </a:endParaRPr>
          </a:p>
        </p:txBody>
      </p:sp>
      <p:sp>
        <p:nvSpPr>
          <p:cNvPr id="25" name="矩形 24"/>
          <p:cNvSpPr/>
          <p:nvPr/>
        </p:nvSpPr>
        <p:spPr>
          <a:xfrm>
            <a:off x="5174615" y="5113655"/>
            <a:ext cx="3541395" cy="521970"/>
          </a:xfrm>
          <a:prstGeom prst="rect">
            <a:avLst/>
          </a:prstGeom>
        </p:spPr>
        <p:txBody>
          <a:bodyPr wrap="square">
            <a:spAutoFit/>
          </a:bodyPr>
          <a:lstStyle/>
          <a:p>
            <a:pPr defTabSz="914400">
              <a:defRPr/>
            </a:pPr>
            <a:r>
              <a:rPr lang="zh-CN" altLang="en-US" sz="2800" b="1" dirty="0">
                <a:latin typeface="方正兰亭黑简体" panose="02000000000000000000" pitchFamily="2" charset="-122"/>
                <a:ea typeface="方正兰亭黑简体" panose="02000000000000000000" pitchFamily="2" charset="-122"/>
              </a:rPr>
              <a:t>市场</a:t>
            </a:r>
            <a:r>
              <a:rPr lang="zh-CN" altLang="en-US" sz="2800" b="1" dirty="0">
                <a:latin typeface="方正兰亭黑简体" panose="02000000000000000000" pitchFamily="2" charset="-122"/>
                <a:ea typeface="方正兰亭黑简体" panose="02000000000000000000" pitchFamily="2" charset="-122"/>
              </a:rPr>
              <a:t>前景</a:t>
            </a:r>
            <a:endParaRPr lang="zh-CN" altLang="en-US" sz="2800" b="1" dirty="0">
              <a:latin typeface="方正兰亭黑简体" panose="02000000000000000000" pitchFamily="2" charset="-122"/>
              <a:ea typeface="方正兰亭黑简体" panose="02000000000000000000" pitchFamily="2" charset="-122"/>
            </a:endParaRPr>
          </a:p>
        </p:txBody>
      </p:sp>
      <p:sp>
        <p:nvSpPr>
          <p:cNvPr id="26" name="矩形 25"/>
          <p:cNvSpPr/>
          <p:nvPr/>
        </p:nvSpPr>
        <p:spPr>
          <a:xfrm>
            <a:off x="5174722" y="5810234"/>
            <a:ext cx="2639623" cy="521970"/>
          </a:xfrm>
          <a:prstGeom prst="rect">
            <a:avLst/>
          </a:prstGeom>
        </p:spPr>
        <p:txBody>
          <a:bodyPr wrap="square">
            <a:spAutoFit/>
          </a:bodyPr>
          <a:lstStyle/>
          <a:p>
            <a:pPr defTabSz="914400">
              <a:defRPr/>
            </a:pPr>
            <a:r>
              <a:rPr lang="zh-CN" altLang="en-US" sz="2800" b="1" dirty="0">
                <a:latin typeface="方正兰亭黑简体" panose="02000000000000000000" pitchFamily="2" charset="-122"/>
                <a:ea typeface="方正兰亭黑简体" panose="02000000000000000000" pitchFamily="2" charset="-122"/>
              </a:rPr>
              <a:t>案例</a:t>
            </a:r>
            <a:r>
              <a:rPr lang="zh-CN" altLang="en-US" sz="2800" b="1" dirty="0">
                <a:latin typeface="方正兰亭黑简体" panose="02000000000000000000" pitchFamily="2" charset="-122"/>
                <a:ea typeface="方正兰亭黑简体" panose="02000000000000000000" pitchFamily="2" charset="-122"/>
              </a:rPr>
              <a:t>介绍</a:t>
            </a:r>
            <a:endParaRPr lang="zh-CN" altLang="en-US" sz="2800" b="1" dirty="0">
              <a:latin typeface="方正兰亭黑简体" panose="02000000000000000000" pitchFamily="2" charset="-122"/>
              <a:ea typeface="方正兰亭黑简体" panose="02000000000000000000" pitchFamily="2" charset="-122"/>
            </a:endParaRPr>
          </a:p>
        </p:txBody>
      </p:sp>
      <p:sp>
        <p:nvSpPr>
          <p:cNvPr id="27" name="îṡḻïďe"/>
          <p:cNvSpPr/>
          <p:nvPr/>
        </p:nvSpPr>
        <p:spPr>
          <a:xfrm>
            <a:off x="4559806" y="3114335"/>
            <a:ext cx="288000" cy="288000"/>
          </a:xfrm>
          <a:prstGeom prst="ellipse">
            <a:avLst/>
          </a:prstGeom>
          <a:gradFill>
            <a:gsLst>
              <a:gs pos="90000">
                <a:srgbClr val="4472C4"/>
              </a:gs>
              <a:gs pos="71000">
                <a:srgbClr val="445D92"/>
              </a:gs>
              <a:gs pos="4000">
                <a:srgbClr val="BAC4D7"/>
              </a:gs>
              <a:gs pos="20000">
                <a:srgbClr val="7F90B4"/>
              </a:gs>
              <a:gs pos="20000">
                <a:srgbClr val="7F90B4"/>
              </a:gs>
              <a:gs pos="1000">
                <a:srgbClr val="F5F7F9"/>
              </a:gs>
            </a:gsLst>
            <a:lin ang="5400000" scaled="0"/>
          </a:gradFill>
          <a:ln w="12700" cap="flat" cmpd="sng" algn="ctr">
            <a:noFill/>
            <a:prstDash val="solid"/>
            <a:miter lim="800000"/>
          </a:ln>
          <a:effectLst/>
        </p:spPr>
        <p:txBody>
          <a:bodyPr wrap="none" lIns="37786" tIns="19649" rIns="37786" bIns="19649" anchor="ctr">
            <a:noAutofit/>
          </a:bodyPr>
          <a:p>
            <a:pPr algn="ctr" defTabSz="384175">
              <a:defRPr/>
            </a:pPr>
            <a:r>
              <a:rPr lang="en-US" altLang="zh-CN" sz="1200" kern="0" dirty="0">
                <a:solidFill>
                  <a:schemeClr val="bg1"/>
                </a:solidFill>
                <a:latin typeface="方正兰亭黑简体" panose="02000000000000000000" pitchFamily="2" charset="-122"/>
                <a:ea typeface="方正兰亭黑简体" panose="02000000000000000000" pitchFamily="2" charset="-122"/>
              </a:rPr>
              <a:t>03</a:t>
            </a:r>
            <a:endParaRPr lang="en-US" altLang="zh-CN" sz="1200" kern="0" dirty="0">
              <a:solidFill>
                <a:schemeClr val="bg1"/>
              </a:solidFill>
              <a:latin typeface="方正兰亭黑简体" panose="02000000000000000000" pitchFamily="2" charset="-122"/>
              <a:ea typeface="方正兰亭黑简体" panose="02000000000000000000" pitchFamily="2" charset="-122"/>
            </a:endParaRPr>
          </a:p>
        </p:txBody>
      </p:sp>
      <p:sp>
        <p:nvSpPr>
          <p:cNvPr id="28" name="îṡḻïďe"/>
          <p:cNvSpPr/>
          <p:nvPr/>
        </p:nvSpPr>
        <p:spPr>
          <a:xfrm>
            <a:off x="4548376" y="3814105"/>
            <a:ext cx="288000" cy="288000"/>
          </a:xfrm>
          <a:prstGeom prst="ellipse">
            <a:avLst/>
          </a:prstGeom>
          <a:gradFill>
            <a:gsLst>
              <a:gs pos="90000">
                <a:srgbClr val="4472C4"/>
              </a:gs>
              <a:gs pos="71000">
                <a:srgbClr val="445D92"/>
              </a:gs>
              <a:gs pos="4000">
                <a:srgbClr val="BAC4D7"/>
              </a:gs>
              <a:gs pos="20000">
                <a:srgbClr val="7F90B4"/>
              </a:gs>
              <a:gs pos="20000">
                <a:srgbClr val="7F90B4"/>
              </a:gs>
              <a:gs pos="1000">
                <a:srgbClr val="F5F7F9"/>
              </a:gs>
            </a:gsLst>
            <a:lin ang="5400000" scaled="0"/>
          </a:gradFill>
          <a:ln w="12700" cap="flat" cmpd="sng" algn="ctr">
            <a:noFill/>
            <a:prstDash val="solid"/>
            <a:miter lim="800000"/>
          </a:ln>
          <a:effectLst/>
        </p:spPr>
        <p:txBody>
          <a:bodyPr wrap="none" lIns="37786" tIns="19649" rIns="37786" bIns="19649" anchor="ctr">
            <a:noAutofit/>
          </a:bodyPr>
          <a:lstStyle/>
          <a:p>
            <a:pPr algn="ctr" defTabSz="384175">
              <a:defRPr/>
            </a:pPr>
            <a:r>
              <a:rPr lang="en-US" altLang="zh-CN" sz="1200" kern="0" dirty="0">
                <a:solidFill>
                  <a:schemeClr val="bg1"/>
                </a:solidFill>
                <a:latin typeface="方正兰亭黑简体" panose="02000000000000000000" pitchFamily="2" charset="-122"/>
                <a:ea typeface="方正兰亭黑简体" panose="02000000000000000000" pitchFamily="2" charset="-122"/>
              </a:rPr>
              <a:t>04</a:t>
            </a:r>
            <a:endParaRPr lang="en-US" altLang="zh-CN" sz="1200" kern="0" dirty="0">
              <a:solidFill>
                <a:schemeClr val="bg1"/>
              </a:solidFill>
              <a:latin typeface="方正兰亭黑简体" panose="02000000000000000000" pitchFamily="2" charset="-122"/>
              <a:ea typeface="方正兰亭黑简体" panose="02000000000000000000" pitchFamily="2" charset="-122"/>
            </a:endParaRPr>
          </a:p>
        </p:txBody>
      </p:sp>
      <p:sp>
        <p:nvSpPr>
          <p:cNvPr id="29" name="îṡḻïďe"/>
          <p:cNvSpPr/>
          <p:nvPr/>
        </p:nvSpPr>
        <p:spPr>
          <a:xfrm>
            <a:off x="4548376" y="4534195"/>
            <a:ext cx="288000" cy="288000"/>
          </a:xfrm>
          <a:prstGeom prst="ellipse">
            <a:avLst/>
          </a:prstGeom>
          <a:gradFill>
            <a:gsLst>
              <a:gs pos="90000">
                <a:srgbClr val="4472C4"/>
              </a:gs>
              <a:gs pos="71000">
                <a:srgbClr val="445D92"/>
              </a:gs>
              <a:gs pos="4000">
                <a:srgbClr val="BAC4D7"/>
              </a:gs>
              <a:gs pos="20000">
                <a:srgbClr val="7F90B4"/>
              </a:gs>
              <a:gs pos="20000">
                <a:srgbClr val="7F90B4"/>
              </a:gs>
              <a:gs pos="1000">
                <a:srgbClr val="F5F7F9"/>
              </a:gs>
            </a:gsLst>
            <a:lin ang="5400000" scaled="0"/>
          </a:gradFill>
          <a:ln w="12700" cap="flat" cmpd="sng" algn="ctr">
            <a:noFill/>
            <a:prstDash val="solid"/>
            <a:miter lim="800000"/>
          </a:ln>
          <a:effectLst/>
        </p:spPr>
        <p:txBody>
          <a:bodyPr wrap="none" lIns="37786" tIns="19649" rIns="37786" bIns="19649" anchor="ctr">
            <a:noAutofit/>
          </a:bodyPr>
          <a:lstStyle/>
          <a:p>
            <a:pPr algn="ctr" defTabSz="384175">
              <a:defRPr/>
            </a:pPr>
            <a:r>
              <a:rPr lang="en-US" altLang="zh-CN" sz="1200" kern="0" dirty="0">
                <a:solidFill>
                  <a:schemeClr val="bg1"/>
                </a:solidFill>
                <a:latin typeface="方正兰亭黑简体" panose="02000000000000000000" pitchFamily="2" charset="-122"/>
                <a:ea typeface="方正兰亭黑简体" panose="02000000000000000000" pitchFamily="2" charset="-122"/>
              </a:rPr>
              <a:t>05</a:t>
            </a:r>
            <a:endParaRPr lang="en-US" altLang="zh-CN" sz="1200" kern="0" dirty="0">
              <a:solidFill>
                <a:schemeClr val="bg1"/>
              </a:solidFill>
              <a:latin typeface="方正兰亭黑简体" panose="02000000000000000000" pitchFamily="2" charset="-122"/>
              <a:ea typeface="方正兰亭黑简体" panose="02000000000000000000" pitchFamily="2" charset="-122"/>
            </a:endParaRPr>
          </a:p>
        </p:txBody>
      </p:sp>
      <p:sp>
        <p:nvSpPr>
          <p:cNvPr id="30" name="îṡḻïďe"/>
          <p:cNvSpPr/>
          <p:nvPr/>
        </p:nvSpPr>
        <p:spPr>
          <a:xfrm>
            <a:off x="4548376" y="5228885"/>
            <a:ext cx="288000" cy="288000"/>
          </a:xfrm>
          <a:prstGeom prst="ellipse">
            <a:avLst/>
          </a:prstGeom>
          <a:gradFill>
            <a:gsLst>
              <a:gs pos="90000">
                <a:srgbClr val="4472C4"/>
              </a:gs>
              <a:gs pos="71000">
                <a:srgbClr val="445D92"/>
              </a:gs>
              <a:gs pos="4000">
                <a:srgbClr val="BAC4D7"/>
              </a:gs>
              <a:gs pos="20000">
                <a:srgbClr val="7F90B4"/>
              </a:gs>
              <a:gs pos="20000">
                <a:srgbClr val="7F90B4"/>
              </a:gs>
              <a:gs pos="1000">
                <a:srgbClr val="F5F7F9"/>
              </a:gs>
            </a:gsLst>
            <a:lin ang="5400000" scaled="0"/>
          </a:gradFill>
          <a:ln w="12700" cap="flat" cmpd="sng" algn="ctr">
            <a:noFill/>
            <a:prstDash val="solid"/>
            <a:miter lim="800000"/>
          </a:ln>
          <a:effectLst/>
        </p:spPr>
        <p:txBody>
          <a:bodyPr wrap="none" lIns="37786" tIns="19649" rIns="37786" bIns="19649" anchor="ctr">
            <a:noAutofit/>
          </a:bodyPr>
          <a:lstStyle/>
          <a:p>
            <a:pPr algn="ctr" defTabSz="384175">
              <a:defRPr/>
            </a:pPr>
            <a:r>
              <a:rPr lang="en-US" altLang="zh-CN" sz="1200" kern="0" dirty="0">
                <a:solidFill>
                  <a:schemeClr val="bg1"/>
                </a:solidFill>
                <a:latin typeface="方正兰亭黑简体" panose="02000000000000000000" pitchFamily="2" charset="-122"/>
                <a:ea typeface="方正兰亭黑简体" panose="02000000000000000000" pitchFamily="2" charset="-122"/>
              </a:rPr>
              <a:t>06</a:t>
            </a:r>
            <a:endParaRPr lang="en-US" altLang="zh-CN" sz="1200" kern="0" dirty="0">
              <a:solidFill>
                <a:schemeClr val="bg1"/>
              </a:solidFill>
              <a:latin typeface="方正兰亭黑简体" panose="02000000000000000000" pitchFamily="2" charset="-122"/>
              <a:ea typeface="方正兰亭黑简体" panose="02000000000000000000" pitchFamily="2" charset="-122"/>
            </a:endParaRPr>
          </a:p>
        </p:txBody>
      </p:sp>
      <p:sp>
        <p:nvSpPr>
          <p:cNvPr id="31" name="îṡḻïďe"/>
          <p:cNvSpPr/>
          <p:nvPr/>
        </p:nvSpPr>
        <p:spPr>
          <a:xfrm>
            <a:off x="4539486" y="5923575"/>
            <a:ext cx="288000" cy="288000"/>
          </a:xfrm>
          <a:prstGeom prst="ellipse">
            <a:avLst/>
          </a:prstGeom>
          <a:gradFill>
            <a:gsLst>
              <a:gs pos="90000">
                <a:srgbClr val="4472C4"/>
              </a:gs>
              <a:gs pos="71000">
                <a:srgbClr val="445D92"/>
              </a:gs>
              <a:gs pos="4000">
                <a:srgbClr val="BAC4D7"/>
              </a:gs>
              <a:gs pos="20000">
                <a:srgbClr val="7F90B4"/>
              </a:gs>
              <a:gs pos="20000">
                <a:srgbClr val="7F90B4"/>
              </a:gs>
              <a:gs pos="1000">
                <a:srgbClr val="F5F7F9"/>
              </a:gs>
            </a:gsLst>
            <a:lin ang="5400000" scaled="0"/>
          </a:gradFill>
          <a:ln w="12700" cap="flat" cmpd="sng" algn="ctr">
            <a:noFill/>
            <a:prstDash val="solid"/>
            <a:miter lim="800000"/>
          </a:ln>
          <a:effectLst/>
        </p:spPr>
        <p:txBody>
          <a:bodyPr wrap="none" lIns="37786" tIns="19649" rIns="37786" bIns="19649" anchor="ctr">
            <a:noAutofit/>
          </a:bodyPr>
          <a:lstStyle/>
          <a:p>
            <a:pPr algn="ctr" defTabSz="384175">
              <a:defRPr/>
            </a:pPr>
            <a:r>
              <a:rPr lang="en-US" altLang="zh-CN" sz="1200" kern="0" dirty="0">
                <a:solidFill>
                  <a:schemeClr val="bg1"/>
                </a:solidFill>
                <a:latin typeface="方正兰亭黑简体" panose="02000000000000000000" pitchFamily="2" charset="-122"/>
                <a:ea typeface="方正兰亭黑简体" panose="02000000000000000000" pitchFamily="2" charset="-122"/>
              </a:rPr>
              <a:t>07</a:t>
            </a:r>
            <a:endParaRPr lang="en-US" altLang="zh-CN" sz="1200" kern="0" dirty="0">
              <a:solidFill>
                <a:schemeClr val="bg1"/>
              </a:solidFill>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5640" y="3173"/>
            <a:ext cx="12180720" cy="6851655"/>
          </a:xfrm>
          <a:prstGeom prst="rect">
            <a:avLst/>
          </a:prstGeom>
          <a:solidFill>
            <a:srgbClr val="2C41DC">
              <a:alpha val="65000"/>
            </a:srgbClr>
          </a:solidFill>
        </p:spPr>
      </p:pic>
      <p:sp>
        <p:nvSpPr>
          <p:cNvPr id="4" name="矩形 3"/>
          <p:cNvSpPr/>
          <p:nvPr/>
        </p:nvSpPr>
        <p:spPr>
          <a:xfrm>
            <a:off x="438150" y="1102995"/>
            <a:ext cx="4388485" cy="583565"/>
          </a:xfrm>
          <a:prstGeom prst="rect">
            <a:avLst/>
          </a:prstGeom>
        </p:spPr>
        <p:txBody>
          <a:bodyPr wrap="square">
            <a:spAutoFit/>
          </a:bodyPr>
          <a:lstStyle/>
          <a:p>
            <a:pPr defTabSz="914400">
              <a:defRPr/>
            </a:pPr>
            <a:r>
              <a:rPr lang="zh-CN" altLang="en-US" sz="3200" b="1" dirty="0">
                <a:latin typeface="方正兰亭黑简体" panose="02000000000000000000" pitchFamily="2" charset="-122"/>
                <a:ea typeface="方正兰亭黑简体" panose="02000000000000000000" pitchFamily="2" charset="-122"/>
              </a:rPr>
              <a:t>方案</a:t>
            </a:r>
            <a:r>
              <a:rPr lang="zh-CN" altLang="en-US" sz="3200" b="1" dirty="0">
                <a:latin typeface="方正兰亭黑简体" panose="02000000000000000000" pitchFamily="2" charset="-122"/>
                <a:ea typeface="方正兰亭黑简体" panose="02000000000000000000" pitchFamily="2" charset="-122"/>
              </a:rPr>
              <a:t>概述</a:t>
            </a:r>
            <a:endParaRPr lang="zh-CN" altLang="en-US" sz="3200" b="1" dirty="0">
              <a:latin typeface="方正兰亭黑简体" panose="02000000000000000000" pitchFamily="2" charset="-122"/>
              <a:ea typeface="方正兰亭黑简体" panose="02000000000000000000" pitchFamily="2"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3" name="流程图: 终止 2"/>
          <p:cNvSpPr/>
          <p:nvPr/>
        </p:nvSpPr>
        <p:spPr>
          <a:xfrm>
            <a:off x="1551305" y="2409190"/>
            <a:ext cx="1614170" cy="541020"/>
          </a:xfrm>
          <a:prstGeom prst="flowChartTerminator">
            <a:avLst/>
          </a:prstGeom>
          <a:gradFill>
            <a:gsLst>
              <a:gs pos="90000">
                <a:srgbClr val="4472C4"/>
              </a:gs>
              <a:gs pos="71000">
                <a:srgbClr val="445D92"/>
              </a:gs>
              <a:gs pos="4000">
                <a:srgbClr val="BAC4D7"/>
              </a:gs>
              <a:gs pos="20000">
                <a:srgbClr val="7F90B4"/>
              </a:gs>
              <a:gs pos="20000">
                <a:srgbClr val="7F90B4"/>
              </a:gs>
              <a:gs pos="1000">
                <a:srgbClr val="F5F7F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atin typeface="方正兰亭黑简体" panose="02000000000000000000" pitchFamily="2" charset="-122"/>
                <a:ea typeface="方正兰亭黑简体" panose="02000000000000000000" pitchFamily="2" charset="-122"/>
                <a:sym typeface="+mn-ea"/>
              </a:rPr>
              <a:t>人工</a:t>
            </a:r>
            <a:r>
              <a:rPr lang="zh-CN" altLang="en-US" sz="2000" dirty="0">
                <a:latin typeface="方正兰亭黑简体" panose="02000000000000000000" pitchFamily="2" charset="-122"/>
                <a:ea typeface="方正兰亭黑简体" panose="02000000000000000000" pitchFamily="2" charset="-122"/>
                <a:sym typeface="+mn-ea"/>
              </a:rPr>
              <a:t>智能</a:t>
            </a:r>
            <a:endParaRPr lang="zh-CN" altLang="en-US" sz="2000" dirty="0">
              <a:latin typeface="方正兰亭黑简体" panose="02000000000000000000" pitchFamily="2" charset="-122"/>
              <a:ea typeface="方正兰亭黑简体" panose="02000000000000000000" pitchFamily="2" charset="-122"/>
              <a:sym typeface="+mn-ea"/>
            </a:endParaRPr>
          </a:p>
        </p:txBody>
      </p:sp>
      <p:sp>
        <p:nvSpPr>
          <p:cNvPr id="12" name="矩形 11"/>
          <p:cNvSpPr/>
          <p:nvPr/>
        </p:nvSpPr>
        <p:spPr>
          <a:xfrm>
            <a:off x="4243070" y="1704383"/>
            <a:ext cx="2519045" cy="460375"/>
          </a:xfrm>
          <a:prstGeom prst="rect">
            <a:avLst/>
          </a:prstGeom>
        </p:spPr>
        <p:txBody>
          <a:bodyPr wrap="square">
            <a:spAutoFit/>
          </a:bodyPr>
          <a:p>
            <a:pPr defTabSz="914400">
              <a:lnSpc>
                <a:spcPct val="120000"/>
              </a:lnSpc>
              <a:defRPr/>
            </a:pPr>
            <a:r>
              <a:rPr lang="en-US" altLang="zh-CN" sz="2000" dirty="0">
                <a:latin typeface="方正兰亭黑简体" panose="02000000000000000000" pitchFamily="2" charset="-122"/>
                <a:ea typeface="方正兰亭黑简体" panose="02000000000000000000" pitchFamily="2" charset="-122"/>
              </a:rPr>
              <a:t>	</a:t>
            </a:r>
            <a:r>
              <a:rPr lang="zh-CN" altLang="en-US" sz="2000" dirty="0">
                <a:latin typeface="方正兰亭黑简体" panose="02000000000000000000" pitchFamily="2" charset="-122"/>
                <a:ea typeface="方正兰亭黑简体" panose="02000000000000000000" pitchFamily="2" charset="-122"/>
              </a:rPr>
              <a:t>方案名</a:t>
            </a:r>
            <a:endParaRPr lang="zh-CN" altLang="en-US" sz="2000" dirty="0">
              <a:latin typeface="方正兰亭黑简体" panose="02000000000000000000" pitchFamily="2" charset="-122"/>
              <a:ea typeface="方正兰亭黑简体" panose="02000000000000000000" pitchFamily="2" charset="-122"/>
            </a:endParaRPr>
          </a:p>
        </p:txBody>
      </p:sp>
      <p:sp>
        <p:nvSpPr>
          <p:cNvPr id="13" name="流程图: 终止 12"/>
          <p:cNvSpPr/>
          <p:nvPr/>
        </p:nvSpPr>
        <p:spPr>
          <a:xfrm>
            <a:off x="4991100" y="2409190"/>
            <a:ext cx="1614170" cy="541020"/>
          </a:xfrm>
          <a:prstGeom prst="flowChartTerminator">
            <a:avLst/>
          </a:prstGeom>
          <a:gradFill>
            <a:gsLst>
              <a:gs pos="90000">
                <a:schemeClr val="accent1"/>
              </a:gs>
              <a:gs pos="71000">
                <a:srgbClr val="445D92"/>
              </a:gs>
              <a:gs pos="4000">
                <a:srgbClr val="BAC4D7"/>
              </a:gs>
              <a:gs pos="20000">
                <a:srgbClr val="7F90B4"/>
              </a:gs>
              <a:gs pos="20000">
                <a:srgbClr val="7F90B4"/>
              </a:gs>
              <a:gs pos="1000">
                <a:srgbClr val="F5F7F9"/>
              </a:gs>
            </a:gsLst>
            <a:lin ang="5400000" scaled="0"/>
          </a:gradFill>
          <a:ln>
            <a:noFill/>
          </a:ln>
        </p:spPr>
        <p:style>
          <a:lnRef idx="2">
            <a:srgbClr val="C7000A">
              <a:shade val="50000"/>
            </a:srgbClr>
          </a:lnRef>
          <a:fillRef idx="1">
            <a:srgbClr val="C7000A"/>
          </a:fillRef>
          <a:effectRef idx="0">
            <a:srgbClr val="C7000A"/>
          </a:effectRef>
          <a:fontRef idx="minor">
            <a:srgbClr val="666666"/>
          </a:fontRef>
        </p:style>
        <p:txBody>
          <a:bodyPr rtlCol="0" anchor="ctr"/>
          <a:p>
            <a:pPr algn="ctr"/>
            <a:r>
              <a:rPr lang="zh-CN" altLang="en-US" sz="2000" dirty="0">
                <a:solidFill>
                  <a:schemeClr val="bg1"/>
                </a:solidFill>
                <a:latin typeface="方正兰亭黑简体" panose="02000000000000000000" pitchFamily="2" charset="-122"/>
                <a:ea typeface="方正兰亭黑简体" panose="02000000000000000000" pitchFamily="2" charset="-122"/>
                <a:sym typeface="+mn-ea"/>
              </a:rPr>
              <a:t>仓库</a:t>
            </a:r>
            <a:endParaRPr lang="zh-CN" altLang="en-US" sz="2000" dirty="0">
              <a:solidFill>
                <a:schemeClr val="bg1"/>
              </a:solidFill>
              <a:latin typeface="方正兰亭黑简体" panose="02000000000000000000" pitchFamily="2" charset="-122"/>
              <a:ea typeface="方正兰亭黑简体" panose="02000000000000000000" pitchFamily="2" charset="-122"/>
              <a:sym typeface="+mn-ea"/>
            </a:endParaRPr>
          </a:p>
        </p:txBody>
      </p:sp>
      <p:sp>
        <p:nvSpPr>
          <p:cNvPr id="14" name="矩形: 圆角 8"/>
          <p:cNvSpPr/>
          <p:nvPr/>
        </p:nvSpPr>
        <p:spPr>
          <a:xfrm>
            <a:off x="1184910" y="3343910"/>
            <a:ext cx="2346325" cy="2788285"/>
          </a:xfrm>
          <a:prstGeom prst="roundRect">
            <a:avLst/>
          </a:prstGeom>
          <a:noFill/>
          <a:ln w="12700" cmpd="sng">
            <a:solidFill>
              <a:schemeClr val="accent1">
                <a:shade val="50000"/>
              </a:schemeClr>
            </a:solidFill>
            <a:prstDash val="solid"/>
          </a:ln>
        </p:spPr>
        <p:style>
          <a:lnRef idx="2">
            <a:srgbClr val="C7000A">
              <a:shade val="50000"/>
            </a:srgbClr>
          </a:lnRef>
          <a:fillRef idx="1">
            <a:srgbClr val="C7000A"/>
          </a:fillRef>
          <a:effectRef idx="0">
            <a:srgbClr val="C7000A"/>
          </a:effectRef>
          <a:fontRef idx="minor">
            <a:srgbClr val="666666"/>
          </a:fontRef>
        </p:style>
        <p:txBody>
          <a:bodyPr rtlCol="0" anchor="ctr"/>
          <a:p>
            <a:pPr indent="0">
              <a:lnSpc>
                <a:spcPct val="200000"/>
              </a:lnSpc>
              <a:buFont typeface="Arial" panose="020B0604020202020204" pitchFamily="34" charset="0"/>
              <a:buNone/>
            </a:pPr>
            <a:endParaRPr lang="zh-CN" altLang="en-US" sz="2000" dirty="0">
              <a:latin typeface="方正兰亭黑简体" panose="02000000000000000000" pitchFamily="2" charset="-122"/>
              <a:ea typeface="方正兰亭黑简体" panose="02000000000000000000" pitchFamily="2" charset="-122"/>
              <a:sym typeface="+mn-ea"/>
            </a:endParaRPr>
          </a:p>
          <a:p>
            <a:pPr marL="285750" indent="-285750">
              <a:lnSpc>
                <a:spcPct val="200000"/>
              </a:lnSpc>
              <a:buFont typeface="Arial" panose="020B0604020202020204" pitchFamily="34" charset="0"/>
              <a:buChar char="•"/>
            </a:pPr>
            <a:r>
              <a:rPr lang="zh-CN" altLang="en-US" sz="2000" dirty="0">
                <a:latin typeface="方正兰亭黑简体" panose="02000000000000000000" pitchFamily="2" charset="-122"/>
                <a:ea typeface="方正兰亭黑简体" panose="02000000000000000000" pitchFamily="2" charset="-122"/>
                <a:sym typeface="+mn-ea"/>
              </a:rPr>
              <a:t>主控芯片   </a:t>
            </a:r>
            <a:endParaRPr lang="zh-CN" altLang="en-US" sz="2000" dirty="0">
              <a:latin typeface="方正兰亭黑简体" panose="02000000000000000000" pitchFamily="2" charset="-122"/>
              <a:ea typeface="方正兰亭黑简体" panose="02000000000000000000" pitchFamily="2" charset="-122"/>
              <a:sym typeface="+mn-ea"/>
            </a:endParaRPr>
          </a:p>
          <a:p>
            <a:pPr marL="285750" indent="-285750">
              <a:lnSpc>
                <a:spcPct val="200000"/>
              </a:lnSpc>
              <a:buFont typeface="Arial" panose="020B0604020202020204" pitchFamily="34" charset="0"/>
              <a:buChar char="•"/>
            </a:pPr>
            <a:r>
              <a:rPr lang="zh-CN" altLang="en-US" sz="2000" dirty="0">
                <a:latin typeface="方正兰亭黑简体" panose="02000000000000000000" pitchFamily="2" charset="-122"/>
                <a:ea typeface="方正兰亭黑简体" panose="02000000000000000000" pitchFamily="2" charset="-122"/>
                <a:sym typeface="+mn-ea"/>
              </a:rPr>
              <a:t>大数据分析 </a:t>
            </a:r>
            <a:endParaRPr lang="zh-CN" altLang="en-US" sz="2000" dirty="0">
              <a:latin typeface="方正兰亭黑简体" panose="02000000000000000000" pitchFamily="2" charset="-122"/>
              <a:ea typeface="方正兰亭黑简体" panose="02000000000000000000" pitchFamily="2" charset="-122"/>
              <a:sym typeface="+mn-ea"/>
            </a:endParaRPr>
          </a:p>
          <a:p>
            <a:pPr marL="285750" indent="-285750">
              <a:lnSpc>
                <a:spcPct val="200000"/>
              </a:lnSpc>
              <a:buFont typeface="Arial" panose="020B0604020202020204" pitchFamily="34" charset="0"/>
              <a:buChar char="•"/>
            </a:pPr>
            <a:r>
              <a:rPr lang="zh-CN" altLang="en-US" sz="2000" dirty="0">
                <a:latin typeface="方正兰亭黑简体" panose="02000000000000000000" pitchFamily="2" charset="-122"/>
                <a:ea typeface="方正兰亭黑简体" panose="02000000000000000000" pitchFamily="2" charset="-122"/>
                <a:sym typeface="+mn-ea"/>
              </a:rPr>
              <a:t>智慧摄像头  </a:t>
            </a:r>
            <a:endParaRPr lang="zh-CN" altLang="en-US" sz="2000" dirty="0">
              <a:latin typeface="方正兰亭黑简体" panose="02000000000000000000" pitchFamily="2" charset="-122"/>
              <a:ea typeface="方正兰亭黑简体" panose="02000000000000000000" pitchFamily="2" charset="-122"/>
              <a:sym typeface="+mn-ea"/>
            </a:endParaRPr>
          </a:p>
          <a:p>
            <a:pPr marL="285750" indent="-285750">
              <a:lnSpc>
                <a:spcPct val="200000"/>
              </a:lnSpc>
              <a:buFont typeface="Arial" panose="020B0604020202020204" pitchFamily="34" charset="0"/>
              <a:buChar char="•"/>
            </a:pPr>
            <a:r>
              <a:rPr lang="zh-CN" altLang="en-US" sz="2000" dirty="0">
                <a:latin typeface="方正兰亭黑简体" panose="02000000000000000000" pitchFamily="2" charset="-122"/>
                <a:ea typeface="方正兰亭黑简体" panose="02000000000000000000" pitchFamily="2" charset="-122"/>
                <a:sym typeface="+mn-ea"/>
              </a:rPr>
              <a:t>数据可视化</a:t>
            </a:r>
            <a:endParaRPr lang="zh-CN" altLang="en-US" sz="2000" dirty="0">
              <a:latin typeface="方正兰亭黑简体" panose="02000000000000000000" pitchFamily="2" charset="-122"/>
              <a:ea typeface="方正兰亭黑简体" panose="02000000000000000000" pitchFamily="2" charset="-122"/>
              <a:sym typeface="+mn-ea"/>
            </a:endParaRPr>
          </a:p>
          <a:p>
            <a:pPr marL="285750" indent="-285750">
              <a:lnSpc>
                <a:spcPct val="200000"/>
              </a:lnSpc>
              <a:buFont typeface="Arial" panose="020B0604020202020204" pitchFamily="34" charset="0"/>
              <a:buChar char="•"/>
            </a:pPr>
            <a:endParaRPr lang="zh-CN" altLang="zh-CN" sz="2000" kern="100" dirty="0">
              <a:solidFill>
                <a:srgbClr val="1C1C1C"/>
              </a:solidFill>
              <a:effectLst/>
              <a:latin typeface="方正兰亭黑简体" panose="02000000000000000000" pitchFamily="2" charset="-122"/>
              <a:cs typeface="Times New Roman" panose="02020603050405020304" pitchFamily="18" charset="0"/>
            </a:endParaRPr>
          </a:p>
          <a:p>
            <a:pPr algn="ctr"/>
            <a:endParaRPr lang="en-US" altLang="zh-CN" sz="2000" dirty="0"/>
          </a:p>
        </p:txBody>
      </p:sp>
      <p:sp>
        <p:nvSpPr>
          <p:cNvPr id="15" name="加号 14"/>
          <p:cNvSpPr/>
          <p:nvPr/>
        </p:nvSpPr>
        <p:spPr>
          <a:xfrm>
            <a:off x="3648419" y="4173026"/>
            <a:ext cx="914400" cy="821094"/>
          </a:xfrm>
          <a:prstGeom prst="mathPlus">
            <a:avLst/>
          </a:prstGeom>
          <a:solidFill>
            <a:srgbClr val="395A94"/>
          </a:solidFill>
          <a:ln>
            <a:noFill/>
          </a:ln>
        </p:spPr>
        <p:style>
          <a:lnRef idx="2">
            <a:srgbClr val="C7000A">
              <a:shade val="50000"/>
            </a:srgbClr>
          </a:lnRef>
          <a:fillRef idx="1">
            <a:srgbClr val="C7000A"/>
          </a:fillRef>
          <a:effectRef idx="0">
            <a:srgbClr val="C7000A"/>
          </a:effectRef>
          <a:fontRef idx="minor">
            <a:srgbClr val="666666"/>
          </a:fontRef>
        </p:style>
        <p:txBody>
          <a:bodyPr rtlCol="0" anchor="ctr"/>
          <a:p>
            <a:pPr algn="ctr"/>
            <a:endParaRPr lang="zh-CN" altLang="en-US"/>
          </a:p>
        </p:txBody>
      </p:sp>
      <p:sp>
        <p:nvSpPr>
          <p:cNvPr id="18" name="矩形: 圆角 9"/>
          <p:cNvSpPr/>
          <p:nvPr/>
        </p:nvSpPr>
        <p:spPr>
          <a:xfrm>
            <a:off x="4826635" y="3343910"/>
            <a:ext cx="2148840" cy="2479675"/>
          </a:xfrm>
          <a:prstGeom prst="roundRect">
            <a:avLst/>
          </a:prstGeom>
          <a:noFill/>
          <a:ln>
            <a:solidFill>
              <a:srgbClr val="2F528F"/>
            </a:solidFill>
          </a:ln>
        </p:spPr>
        <p:style>
          <a:lnRef idx="2">
            <a:srgbClr val="C7000A">
              <a:shade val="50000"/>
            </a:srgbClr>
          </a:lnRef>
          <a:fillRef idx="1">
            <a:srgbClr val="C7000A"/>
          </a:fillRef>
          <a:effectRef idx="0">
            <a:srgbClr val="C7000A"/>
          </a:effectRef>
          <a:fontRef idx="minor">
            <a:srgbClr val="666666"/>
          </a:fontRef>
        </p:style>
        <p:txBody>
          <a:bodyPr rtlCol="0" anchor="ctr"/>
          <a:p>
            <a:pPr algn="ctr"/>
            <a:endParaRPr lang="zh-CN" altLang="en-US" dirty="0"/>
          </a:p>
        </p:txBody>
      </p:sp>
      <p:sp>
        <p:nvSpPr>
          <p:cNvPr id="2" name="流程图: 过程 1"/>
          <p:cNvSpPr/>
          <p:nvPr/>
        </p:nvSpPr>
        <p:spPr>
          <a:xfrm>
            <a:off x="4910455" y="3491230"/>
            <a:ext cx="1775460" cy="3671570"/>
          </a:xfrm>
          <a:prstGeom prst="flowChartProcess">
            <a:avLst/>
          </a:prstGeom>
          <a:noFill/>
          <a:ln>
            <a:noFill/>
          </a:ln>
        </p:spPr>
        <p:style>
          <a:lnRef idx="2">
            <a:srgbClr val="C7000A">
              <a:shade val="50000"/>
            </a:srgbClr>
          </a:lnRef>
          <a:fillRef idx="1">
            <a:srgbClr val="C7000A"/>
          </a:fillRef>
          <a:effectRef idx="0">
            <a:srgbClr val="C7000A"/>
          </a:effectRef>
          <a:fontRef idx="minor">
            <a:srgbClr val="666666"/>
          </a:fontRef>
        </p:style>
        <p:txBody>
          <a:bodyPr rtlCol="0" anchor="ctr"/>
          <a:p>
            <a:pPr marL="285750" indent="-285750" algn="ctr">
              <a:lnSpc>
                <a:spcPct val="250000"/>
              </a:lnSpc>
              <a:buFont typeface="Arial" panose="020B0604020202020204" pitchFamily="34" charset="0"/>
              <a:buChar char="•"/>
            </a:pPr>
            <a:r>
              <a:rPr lang="zh-CN" altLang="en-US" sz="2000" dirty="0">
                <a:latin typeface="方正兰亭黑简体" panose="02000000000000000000" pitchFamily="2" charset="-122"/>
                <a:ea typeface="方正兰亭黑简体" panose="02000000000000000000" pitchFamily="2" charset="-122"/>
                <a:sym typeface="+mn-ea"/>
              </a:rPr>
              <a:t>仓储管理</a:t>
            </a:r>
            <a:endParaRPr lang="zh-CN" altLang="en-US" sz="2000" dirty="0">
              <a:latin typeface="方正兰亭黑简体" panose="02000000000000000000" pitchFamily="2" charset="-122"/>
              <a:ea typeface="方正兰亭黑简体" panose="02000000000000000000" pitchFamily="2" charset="-122"/>
              <a:sym typeface="+mn-ea"/>
            </a:endParaRPr>
          </a:p>
          <a:p>
            <a:pPr marL="285750" indent="-285750" algn="ctr">
              <a:lnSpc>
                <a:spcPct val="250000"/>
              </a:lnSpc>
              <a:buFont typeface="Arial" panose="020B0604020202020204" pitchFamily="34" charset="0"/>
              <a:buChar char="•"/>
            </a:pPr>
            <a:r>
              <a:rPr lang="zh-CN" altLang="en-US" sz="2000" dirty="0">
                <a:latin typeface="方正兰亭黑简体" panose="02000000000000000000" pitchFamily="2" charset="-122"/>
                <a:ea typeface="方正兰亭黑简体" panose="02000000000000000000" pitchFamily="2" charset="-122"/>
                <a:sym typeface="+mn-ea"/>
              </a:rPr>
              <a:t>巡检监测</a:t>
            </a:r>
            <a:endParaRPr lang="zh-CN" altLang="en-US" sz="2000" dirty="0">
              <a:latin typeface="方正兰亭黑简体" panose="02000000000000000000" pitchFamily="2" charset="-122"/>
              <a:ea typeface="方正兰亭黑简体" panose="02000000000000000000" pitchFamily="2" charset="-122"/>
              <a:sym typeface="+mn-ea"/>
            </a:endParaRPr>
          </a:p>
          <a:p>
            <a:pPr marL="285750" indent="-285750" algn="ctr">
              <a:lnSpc>
                <a:spcPct val="250000"/>
              </a:lnSpc>
              <a:buFont typeface="Arial" panose="020B0604020202020204" pitchFamily="34" charset="0"/>
              <a:buChar char="•"/>
            </a:pPr>
            <a:r>
              <a:rPr lang="zh-CN" altLang="en-US" sz="2000" dirty="0">
                <a:latin typeface="方正兰亭黑简体" panose="02000000000000000000" pitchFamily="2" charset="-122"/>
                <a:ea typeface="方正兰亭黑简体" panose="02000000000000000000" pitchFamily="2" charset="-122"/>
                <a:sym typeface="+mn-ea"/>
              </a:rPr>
              <a:t>警情处理</a:t>
            </a:r>
            <a:endParaRPr lang="zh-CN" altLang="en-US" sz="2000" dirty="0">
              <a:solidFill>
                <a:srgbClr val="1D1D1A"/>
              </a:solidFill>
            </a:endParaRPr>
          </a:p>
          <a:p>
            <a:pPr marL="285750" indent="-285750" algn="ctr">
              <a:lnSpc>
                <a:spcPct val="250000"/>
              </a:lnSpc>
              <a:buFont typeface="Arial" panose="020B0604020202020204" pitchFamily="34" charset="0"/>
              <a:buChar char="•"/>
            </a:pPr>
            <a:endParaRPr lang="zh-CN" altLang="en-US" sz="2400" dirty="0">
              <a:latin typeface="方正兰亭黑简体" panose="02000000000000000000" pitchFamily="2" charset="-122"/>
            </a:endParaRPr>
          </a:p>
          <a:p>
            <a:pPr indent="0" algn="ctr">
              <a:lnSpc>
                <a:spcPct val="250000"/>
              </a:lnSpc>
              <a:buFont typeface="Arial" panose="020B0604020202020204" pitchFamily="34" charset="0"/>
              <a:buNone/>
            </a:pPr>
            <a:endParaRPr lang="zh-CN" altLang="en-US" sz="2400" dirty="0">
              <a:latin typeface="方正兰亭黑简体" panose="02000000000000000000" pitchFamily="2" charset="-122"/>
            </a:endParaRPr>
          </a:p>
        </p:txBody>
      </p:sp>
      <p:sp>
        <p:nvSpPr>
          <p:cNvPr id="6" name="等号 14"/>
          <p:cNvSpPr/>
          <p:nvPr/>
        </p:nvSpPr>
        <p:spPr>
          <a:xfrm>
            <a:off x="7201820" y="4309654"/>
            <a:ext cx="1147292" cy="547396"/>
          </a:xfrm>
          <a:prstGeom prst="mathEqual">
            <a:avLst/>
          </a:prstGeom>
          <a:solidFill>
            <a:srgbClr val="395A94"/>
          </a:solidFill>
          <a:ln>
            <a:noFill/>
          </a:ln>
        </p:spPr>
        <p:style>
          <a:lnRef idx="2">
            <a:srgbClr val="C7000A">
              <a:shade val="50000"/>
            </a:srgbClr>
          </a:lnRef>
          <a:fillRef idx="1">
            <a:srgbClr val="C7000A"/>
          </a:fillRef>
          <a:effectRef idx="0">
            <a:srgbClr val="C7000A"/>
          </a:effectRef>
          <a:fontRef idx="minor">
            <a:srgbClr val="666666"/>
          </a:fontRef>
        </p:style>
        <p:txBody>
          <a:bodyPr rtlCol="0" anchor="ctr"/>
          <a:p>
            <a:pPr algn="ctr"/>
            <a:endParaRPr lang="zh-CN" altLang="en-US">
              <a:solidFill>
                <a:srgbClr val="1D1D1A"/>
              </a:solidFill>
            </a:endParaRPr>
          </a:p>
        </p:txBody>
      </p:sp>
      <p:sp>
        <p:nvSpPr>
          <p:cNvPr id="7" name="矩形 6"/>
          <p:cNvSpPr/>
          <p:nvPr/>
        </p:nvSpPr>
        <p:spPr>
          <a:xfrm>
            <a:off x="8536305" y="4126230"/>
            <a:ext cx="2291715" cy="829945"/>
          </a:xfrm>
          <a:prstGeom prst="rect">
            <a:avLst/>
          </a:prstGeom>
        </p:spPr>
        <p:txBody>
          <a:bodyPr wrap="square">
            <a:spAutoFit/>
          </a:bodyPr>
          <a:p>
            <a:pPr defTabSz="914400">
              <a:lnSpc>
                <a:spcPct val="120000"/>
              </a:lnSpc>
              <a:defRPr/>
            </a:pPr>
            <a:r>
              <a:rPr lang="en-US" altLang="zh-CN" sz="2000" dirty="0">
                <a:latin typeface="方正兰亭黑简体" panose="02000000000000000000" pitchFamily="2" charset="-122"/>
                <a:ea typeface="方正兰亭黑简体" panose="02000000000000000000" pitchFamily="2" charset="-122"/>
              </a:rPr>
              <a:t>封闭环境无人自动巡检系统</a:t>
            </a:r>
            <a:endParaRPr lang="zh-CN" altLang="en-US" sz="2000" dirty="0">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40" y="3173"/>
            <a:ext cx="12180720" cy="6851655"/>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12" name="矩形 11"/>
          <p:cNvSpPr/>
          <p:nvPr/>
        </p:nvSpPr>
        <p:spPr>
          <a:xfrm>
            <a:off x="438150" y="1102995"/>
            <a:ext cx="4388485" cy="583565"/>
          </a:xfrm>
          <a:prstGeom prst="rect">
            <a:avLst/>
          </a:prstGeom>
        </p:spPr>
        <p:txBody>
          <a:bodyPr wrap="square">
            <a:spAutoFit/>
          </a:bodyPr>
          <a:lstStyle/>
          <a:p>
            <a:pPr defTabSz="914400">
              <a:defRPr/>
            </a:pPr>
            <a:r>
              <a:rPr lang="zh-CN" altLang="en-US" sz="3200" b="1" dirty="0">
                <a:latin typeface="方正兰亭黑简体" panose="02000000000000000000" pitchFamily="2" charset="-122"/>
                <a:ea typeface="方正兰亭黑简体" panose="02000000000000000000" pitchFamily="2" charset="-122"/>
              </a:rPr>
              <a:t>背景</a:t>
            </a:r>
            <a:r>
              <a:rPr lang="zh-CN" altLang="en-US" sz="3200" b="1" dirty="0">
                <a:latin typeface="方正兰亭黑简体" panose="02000000000000000000" pitchFamily="2" charset="-122"/>
                <a:ea typeface="方正兰亭黑简体" panose="02000000000000000000" pitchFamily="2" charset="-122"/>
              </a:rPr>
              <a:t>趋势</a:t>
            </a:r>
            <a:endParaRPr lang="zh-CN" altLang="en-US" sz="3200" b="1" dirty="0">
              <a:latin typeface="方正兰亭黑简体" panose="02000000000000000000" pitchFamily="2" charset="-122"/>
              <a:ea typeface="方正兰亭黑简体" panose="02000000000000000000" pitchFamily="2" charset="-122"/>
            </a:endParaRPr>
          </a:p>
        </p:txBody>
      </p:sp>
      <p:pic>
        <p:nvPicPr>
          <p:cNvPr id="13" name="图片 12" descr="仓库面积图"/>
          <p:cNvPicPr>
            <a:picLocks noChangeAspect="1"/>
          </p:cNvPicPr>
          <p:nvPr>
            <p:custDataLst>
              <p:tags r:id="rId3"/>
            </p:custDataLst>
          </p:nvPr>
        </p:nvPicPr>
        <p:blipFill>
          <a:blip r:embed="rId4"/>
          <a:stretch>
            <a:fillRect/>
          </a:stretch>
        </p:blipFill>
        <p:spPr>
          <a:xfrm>
            <a:off x="525145" y="1765935"/>
            <a:ext cx="4988560" cy="2997200"/>
          </a:xfrm>
          <a:prstGeom prst="rect">
            <a:avLst/>
          </a:prstGeom>
        </p:spPr>
      </p:pic>
      <p:sp>
        <p:nvSpPr>
          <p:cNvPr id="14" name="文本框 13"/>
          <p:cNvSpPr txBox="1"/>
          <p:nvPr/>
        </p:nvSpPr>
        <p:spPr>
          <a:xfrm>
            <a:off x="5838190" y="1765935"/>
            <a:ext cx="4655820" cy="1855470"/>
          </a:xfrm>
          <a:prstGeom prst="rect">
            <a:avLst/>
          </a:prstGeom>
          <a:noFill/>
        </p:spPr>
        <p:txBody>
          <a:bodyPr wrap="square" rtlCol="0" anchor="t">
            <a:spAutoFit/>
          </a:bodyPr>
          <a:p>
            <a:pPr algn="l">
              <a:lnSpc>
                <a:spcPts val="3440"/>
              </a:lnSpc>
            </a:pPr>
            <a:r>
              <a:rPr lang="zh-CN" altLang="en-US" sz="2000" dirty="0">
                <a:latin typeface="方正兰亭黑简体" panose="02000000000000000000" pitchFamily="2" charset="-122"/>
                <a:ea typeface="方正兰亭黑简体" panose="02000000000000000000" pitchFamily="2" charset="-122"/>
                <a:sym typeface="+mn-ea"/>
              </a:rPr>
              <a:t>近年来，物流需求快速增长，全国仓库总面积</a:t>
            </a:r>
            <a:r>
              <a:rPr lang="zh-CN" altLang="en-US" sz="2000" dirty="0">
                <a:solidFill>
                  <a:schemeClr val="accent1"/>
                </a:solidFill>
                <a:latin typeface="方正兰亭黑简体" panose="02000000000000000000" pitchFamily="2" charset="-122"/>
                <a:ea typeface="方正兰亭黑简体" panose="02000000000000000000" pitchFamily="2" charset="-122"/>
                <a:sym typeface="+mn-ea"/>
              </a:rPr>
              <a:t>逐步增长</a:t>
            </a:r>
            <a:r>
              <a:rPr lang="zh-CN" altLang="en-US" sz="2000" dirty="0">
                <a:latin typeface="方正兰亭黑简体" panose="02000000000000000000" pitchFamily="2" charset="-122"/>
                <a:ea typeface="方正兰亭黑简体" panose="02000000000000000000" pitchFamily="2" charset="-122"/>
                <a:sym typeface="+mn-ea"/>
              </a:rPr>
              <a:t>。据悉，自2018年至2023年，国内仓库总建设面积从2.54亿平方米增长至4.04亿平方米。</a:t>
            </a:r>
            <a:endParaRPr lang="zh-CN" altLang="en-US" dirty="0" smtClean="0">
              <a:latin typeface="微软雅黑" panose="020B0503020204020204" pitchFamily="34" charset="-122"/>
              <a:ea typeface="微软雅黑" panose="020B0503020204020204" pitchFamily="34" charset="-122"/>
            </a:endParaRPr>
          </a:p>
        </p:txBody>
      </p:sp>
      <p:sp>
        <p:nvSpPr>
          <p:cNvPr id="15" name="文本框 14"/>
          <p:cNvSpPr txBox="1"/>
          <p:nvPr/>
        </p:nvSpPr>
        <p:spPr>
          <a:xfrm>
            <a:off x="525145" y="4958715"/>
            <a:ext cx="10723880" cy="1414780"/>
          </a:xfrm>
          <a:prstGeom prst="rect">
            <a:avLst/>
          </a:prstGeom>
          <a:noFill/>
        </p:spPr>
        <p:txBody>
          <a:bodyPr wrap="none" rtlCol="0">
            <a:spAutoFit/>
          </a:bodyPr>
          <a:p>
            <a:pPr algn="l">
              <a:lnSpc>
                <a:spcPts val="3440"/>
              </a:lnSpc>
            </a:pPr>
            <a:r>
              <a:rPr lang="zh-CN" altLang="en-US" sz="2000" dirty="0">
                <a:latin typeface="方正兰亭黑简体" panose="02000000000000000000" pitchFamily="2" charset="-122"/>
                <a:ea typeface="方正兰亭黑简体" panose="02000000000000000000" pitchFamily="2" charset="-122"/>
                <a:sym typeface="+mn-ea"/>
              </a:rPr>
              <a:t>然而，大多数仓库建设都发生在工业4.0和人工智能技术普及之前，</a:t>
            </a:r>
            <a:endParaRPr lang="zh-CN" altLang="en-US" sz="2000" dirty="0">
              <a:latin typeface="方正兰亭黑简体" panose="02000000000000000000" pitchFamily="2" charset="-122"/>
              <a:ea typeface="方正兰亭黑简体" panose="02000000000000000000" pitchFamily="2" charset="-122"/>
              <a:sym typeface="+mn-ea"/>
            </a:endParaRPr>
          </a:p>
          <a:p>
            <a:pPr algn="l">
              <a:lnSpc>
                <a:spcPts val="3440"/>
              </a:lnSpc>
            </a:pPr>
            <a:r>
              <a:rPr lang="zh-CN" altLang="en-US" sz="2000" dirty="0">
                <a:latin typeface="方正兰亭黑简体" panose="02000000000000000000" pitchFamily="2" charset="-122"/>
                <a:ea typeface="方正兰亭黑简体" panose="02000000000000000000" pitchFamily="2" charset="-122"/>
                <a:sym typeface="+mn-ea"/>
              </a:rPr>
              <a:t>导致这些设施大多缺乏现代化配套设施，如全面的监控覆盖和高质量的监控设备。</a:t>
            </a:r>
            <a:endParaRPr lang="zh-CN" altLang="en-US" sz="2000" dirty="0">
              <a:latin typeface="方正兰亭黑简体" panose="02000000000000000000" pitchFamily="2" charset="-122"/>
              <a:ea typeface="方正兰亭黑简体" panose="02000000000000000000" pitchFamily="2" charset="-122"/>
              <a:sym typeface="+mn-ea"/>
            </a:endParaRPr>
          </a:p>
          <a:p>
            <a:pPr algn="l">
              <a:lnSpc>
                <a:spcPts val="3440"/>
              </a:lnSpc>
            </a:pPr>
            <a:r>
              <a:rPr lang="zh-CN" altLang="en-US" sz="2000" dirty="0">
                <a:latin typeface="方正兰亭黑简体" panose="02000000000000000000" pitchFamily="2" charset="-122"/>
                <a:ea typeface="方正兰亭黑简体" panose="02000000000000000000" pitchFamily="2" charset="-122"/>
                <a:sym typeface="+mn-ea"/>
              </a:rPr>
              <a:t>为解决这些挑战，我们提出了一个创新的解决方案——</a:t>
            </a:r>
            <a:r>
              <a:rPr lang="zh-CN" altLang="en-US" sz="2000" dirty="0">
                <a:solidFill>
                  <a:schemeClr val="accent1"/>
                </a:solidFill>
                <a:latin typeface="方正兰亭黑简体" panose="02000000000000000000" pitchFamily="2" charset="-122"/>
                <a:ea typeface="方正兰亭黑简体" panose="02000000000000000000" pitchFamily="2" charset="-122"/>
                <a:sym typeface="+mn-ea"/>
              </a:rPr>
              <a:t>封闭环境无人自动巡检系统（CEAGVIS）</a:t>
            </a:r>
            <a:endParaRPr lang="zh-CN" altLang="en-US" sz="2000" dirty="0" smtClean="0">
              <a:solidFill>
                <a:schemeClr val="accent1"/>
              </a:solidFill>
              <a:latin typeface="方正兰亭黑简体" panose="02000000000000000000" pitchFamily="2" charset="-122"/>
              <a:ea typeface="方正兰亭黑简体" panose="02000000000000000000"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40" y="-14607"/>
            <a:ext cx="12180720" cy="6851655"/>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12" name="矩形 11"/>
          <p:cNvSpPr/>
          <p:nvPr/>
        </p:nvSpPr>
        <p:spPr>
          <a:xfrm>
            <a:off x="438150" y="1102995"/>
            <a:ext cx="4388485" cy="583565"/>
          </a:xfrm>
          <a:prstGeom prst="rect">
            <a:avLst/>
          </a:prstGeom>
        </p:spPr>
        <p:txBody>
          <a:bodyPr wrap="square">
            <a:spAutoFit/>
          </a:bodyPr>
          <a:p>
            <a:pPr defTabSz="914400">
              <a:defRPr/>
            </a:pPr>
            <a:r>
              <a:rPr lang="zh-CN" altLang="en-US" sz="3200" b="1" dirty="0">
                <a:latin typeface="方正兰亭黑简体" panose="02000000000000000000" pitchFamily="2" charset="-122"/>
                <a:ea typeface="方正兰亭黑简体" panose="02000000000000000000" pitchFamily="2" charset="-122"/>
              </a:rPr>
              <a:t>市场</a:t>
            </a:r>
            <a:r>
              <a:rPr lang="zh-CN" altLang="en-US" sz="3200" b="1" dirty="0">
                <a:latin typeface="方正兰亭黑简体" panose="02000000000000000000" pitchFamily="2" charset="-122"/>
                <a:ea typeface="方正兰亭黑简体" panose="02000000000000000000" pitchFamily="2" charset="-122"/>
              </a:rPr>
              <a:t>痛点</a:t>
            </a:r>
            <a:endParaRPr lang="zh-CN" altLang="en-US" sz="3200" b="1" dirty="0">
              <a:latin typeface="方正兰亭黑简体" panose="02000000000000000000" pitchFamily="2" charset="-122"/>
              <a:ea typeface="方正兰亭黑简体" panose="02000000000000000000" pitchFamily="2" charset="-122"/>
            </a:endParaRPr>
          </a:p>
        </p:txBody>
      </p:sp>
      <p:sp>
        <p:nvSpPr>
          <p:cNvPr id="3" name="流程图: 接点 11"/>
          <p:cNvSpPr/>
          <p:nvPr/>
        </p:nvSpPr>
        <p:spPr>
          <a:xfrm>
            <a:off x="1232425" y="2018637"/>
            <a:ext cx="2049518" cy="2049518"/>
          </a:xfrm>
          <a:prstGeom prst="flowChartConnector">
            <a:avLst/>
          </a:prstGeom>
          <a:gradFill>
            <a:gsLst>
              <a:gs pos="0">
                <a:srgbClr val="99CCFF"/>
              </a:gs>
              <a:gs pos="100000">
                <a:srgbClr val="99CCFF">
                  <a:alpha val="70000"/>
                </a:srgbClr>
              </a:gs>
              <a:gs pos="100000">
                <a:srgbClr val="6699FF"/>
              </a:gs>
              <a:gs pos="0">
                <a:srgbClr val="4472C4"/>
              </a:gs>
            </a:gsLst>
            <a:lin ang="5400000" scaled="0"/>
          </a:gradFill>
          <a:ln>
            <a:solidFill>
              <a:srgbClr val="CCECFF"/>
            </a:solidFill>
          </a:ln>
        </p:spPr>
        <p:style>
          <a:lnRef idx="2">
            <a:srgbClr val="C7000A">
              <a:shade val="50000"/>
            </a:srgbClr>
          </a:lnRef>
          <a:fillRef idx="1">
            <a:srgbClr val="C7000A"/>
          </a:fillRef>
          <a:effectRef idx="0">
            <a:srgbClr val="C7000A"/>
          </a:effectRef>
          <a:fontRef idx="minor">
            <a:srgbClr val="666666"/>
          </a:fontRef>
        </p:style>
        <p:txBody>
          <a:bodyPr rtlCol="0" anchor="ctr"/>
          <a:p>
            <a:pPr algn="ctr"/>
            <a:endParaRPr lang="zh-CN" altLang="en-US" dirty="0"/>
          </a:p>
        </p:txBody>
      </p:sp>
      <p:sp>
        <p:nvSpPr>
          <p:cNvPr id="13" name="流程图: 接点 6"/>
          <p:cNvSpPr/>
          <p:nvPr/>
        </p:nvSpPr>
        <p:spPr>
          <a:xfrm>
            <a:off x="1380621" y="2167468"/>
            <a:ext cx="1753126" cy="1753125"/>
          </a:xfrm>
          <a:prstGeom prst="flowChartConnector">
            <a:avLst/>
          </a:prstGeom>
          <a:blipFill rotWithShape="1">
            <a:blip r:embed="rId3"/>
            <a:stretch>
              <a:fillRect/>
            </a:stretch>
          </a:blipFill>
          <a:ln>
            <a:solidFill>
              <a:srgbClr val="C5E2FF"/>
            </a:solidFill>
          </a:ln>
        </p:spPr>
        <p:style>
          <a:lnRef idx="2">
            <a:srgbClr val="C7000A">
              <a:shade val="50000"/>
            </a:srgbClr>
          </a:lnRef>
          <a:fillRef idx="1">
            <a:srgbClr val="C7000A"/>
          </a:fillRef>
          <a:effectRef idx="0">
            <a:srgbClr val="C7000A"/>
          </a:effectRef>
          <a:fontRef idx="minor">
            <a:srgbClr val="666666"/>
          </a:fontRef>
        </p:style>
        <p:txBody>
          <a:bodyPr rtlCol="0" anchor="ctr"/>
          <a:p>
            <a:pPr algn="ctr"/>
            <a:r>
              <a:rPr lang="zh-CN" altLang="en-US" dirty="0"/>
              <a:t>痛点</a:t>
            </a:r>
            <a:r>
              <a:rPr lang="en-US" altLang="zh-CN" dirty="0"/>
              <a:t>1.jpg</a:t>
            </a:r>
            <a:endParaRPr lang="zh-CN" altLang="en-US" dirty="0"/>
          </a:p>
        </p:txBody>
      </p:sp>
      <p:sp>
        <p:nvSpPr>
          <p:cNvPr id="21" name="矩形: 圆角 20"/>
          <p:cNvSpPr/>
          <p:nvPr/>
        </p:nvSpPr>
        <p:spPr>
          <a:xfrm>
            <a:off x="1436876" y="4400327"/>
            <a:ext cx="1639570" cy="441434"/>
          </a:xfrm>
          <a:prstGeom prst="roundRect">
            <a:avLst/>
          </a:prstGeom>
          <a:gradFill>
            <a:gsLst>
              <a:gs pos="0">
                <a:srgbClr val="CCECFF"/>
              </a:gs>
              <a:gs pos="100000">
                <a:srgbClr val="99CCFF"/>
              </a:gs>
              <a:gs pos="92000">
                <a:srgbClr val="6699FF"/>
              </a:gs>
            </a:gsLst>
            <a:lin ang="2700000" scaled="0"/>
          </a:gradFill>
          <a:ln>
            <a:noFill/>
          </a:ln>
        </p:spPr>
        <p:style>
          <a:lnRef idx="2">
            <a:srgbClr val="C7000A">
              <a:shade val="50000"/>
            </a:srgbClr>
          </a:lnRef>
          <a:fillRef idx="1">
            <a:srgbClr val="C7000A"/>
          </a:fillRef>
          <a:effectRef idx="0">
            <a:srgbClr val="C7000A"/>
          </a:effectRef>
          <a:fontRef idx="minor">
            <a:srgbClr val="666666"/>
          </a:fontRef>
        </p:style>
        <p:txBody>
          <a:bodyPr rtlCol="0" anchor="ctr"/>
          <a:p>
            <a:pPr algn="ctr"/>
            <a:r>
              <a:rPr lang="zh-CN" altLang="en-US" sz="2000" dirty="0">
                <a:solidFill>
                  <a:schemeClr val="lt1"/>
                </a:solidFill>
                <a:latin typeface="方正兰亭黑简体" panose="02000000000000000000" pitchFamily="2" charset="-122"/>
                <a:ea typeface="方正兰亭黑简体" panose="02000000000000000000" pitchFamily="2" charset="-122"/>
                <a:sym typeface="+mn-ea"/>
              </a:rPr>
              <a:t>运维低效</a:t>
            </a:r>
            <a:endParaRPr lang="zh-CN" altLang="en-US" sz="2400" dirty="0">
              <a:solidFill>
                <a:schemeClr val="bg1"/>
              </a:solidFill>
            </a:endParaRPr>
          </a:p>
        </p:txBody>
      </p:sp>
      <p:sp>
        <p:nvSpPr>
          <p:cNvPr id="23" name="文本框 22"/>
          <p:cNvSpPr txBox="1"/>
          <p:nvPr/>
        </p:nvSpPr>
        <p:spPr>
          <a:xfrm>
            <a:off x="497840" y="4980305"/>
            <a:ext cx="4138295" cy="1414780"/>
          </a:xfrm>
          <a:prstGeom prst="rect">
            <a:avLst/>
          </a:prstGeom>
          <a:noFill/>
        </p:spPr>
        <p:txBody>
          <a:bodyPr wrap="square" rtlCol="0">
            <a:spAutoFit/>
          </a:bodyPr>
          <a:p>
            <a:pPr marL="285750" indent="-285750" algn="l">
              <a:lnSpc>
                <a:spcPts val="3440"/>
              </a:lnSpc>
              <a:buFont typeface="Arial" panose="020B0604020202020204" pitchFamily="34" charset="0"/>
              <a:buChar char="•"/>
            </a:pPr>
            <a:r>
              <a:rPr lang="en-US" altLang="zh-CN" sz="2000" dirty="0">
                <a:latin typeface="方正兰亭黑简体" panose="02000000000000000000" pitchFamily="2" charset="-122"/>
                <a:ea typeface="方正兰亭黑简体" panose="02000000000000000000" pitchFamily="2" charset="-122"/>
                <a:sym typeface="+mn-ea"/>
              </a:rPr>
              <a:t>在仓库等类似场景，运维管理流程繁琐，往往依赖手工操作和传统系统，导致工作效率低下</a:t>
            </a:r>
            <a:endParaRPr lang="zh-CN" altLang="en-US" dirty="0">
              <a:latin typeface="微软雅黑" panose="020B0503020204020204" pitchFamily="34" charset="-122"/>
              <a:ea typeface="微软雅黑" panose="020B0503020204020204" pitchFamily="34" charset="-122"/>
            </a:endParaRPr>
          </a:p>
        </p:txBody>
      </p:sp>
      <p:sp>
        <p:nvSpPr>
          <p:cNvPr id="14" name="流程图: 接点 11"/>
          <p:cNvSpPr/>
          <p:nvPr/>
        </p:nvSpPr>
        <p:spPr>
          <a:xfrm>
            <a:off x="5050680" y="4345277"/>
            <a:ext cx="2049518" cy="2049518"/>
          </a:xfrm>
          <a:prstGeom prst="flowChartConnector">
            <a:avLst/>
          </a:prstGeom>
          <a:gradFill>
            <a:gsLst>
              <a:gs pos="0">
                <a:srgbClr val="99CCFF"/>
              </a:gs>
              <a:gs pos="100000">
                <a:srgbClr val="99CCFF">
                  <a:alpha val="70000"/>
                </a:srgbClr>
              </a:gs>
              <a:gs pos="100000">
                <a:srgbClr val="6699FF"/>
              </a:gs>
              <a:gs pos="0">
                <a:srgbClr val="4472C4"/>
              </a:gs>
            </a:gsLst>
            <a:lin ang="5400000" scaled="0"/>
          </a:gradFill>
          <a:ln>
            <a:solidFill>
              <a:srgbClr val="CCECFF"/>
            </a:solidFill>
          </a:ln>
        </p:spPr>
        <p:style>
          <a:lnRef idx="2">
            <a:srgbClr val="C7000A">
              <a:shade val="50000"/>
            </a:srgbClr>
          </a:lnRef>
          <a:fillRef idx="1">
            <a:srgbClr val="C7000A"/>
          </a:fillRef>
          <a:effectRef idx="0">
            <a:srgbClr val="C7000A"/>
          </a:effectRef>
          <a:fontRef idx="minor">
            <a:srgbClr val="666666"/>
          </a:fontRef>
        </p:style>
        <p:txBody>
          <a:bodyPr rtlCol="0" anchor="ctr"/>
          <a:p>
            <a:pPr algn="ctr"/>
            <a:endParaRPr lang="zh-CN" altLang="en-US" dirty="0"/>
          </a:p>
        </p:txBody>
      </p:sp>
      <p:sp>
        <p:nvSpPr>
          <p:cNvPr id="15" name="流程图: 接点 6"/>
          <p:cNvSpPr/>
          <p:nvPr/>
        </p:nvSpPr>
        <p:spPr>
          <a:xfrm>
            <a:off x="5201416" y="4494108"/>
            <a:ext cx="1753126" cy="1753125"/>
          </a:xfrm>
          <a:prstGeom prst="flowChartConnector">
            <a:avLst/>
          </a:prstGeom>
          <a:blipFill rotWithShape="1">
            <a:blip r:embed="rId3"/>
            <a:stretch>
              <a:fillRect/>
            </a:stretch>
          </a:blipFill>
          <a:ln>
            <a:solidFill>
              <a:srgbClr val="C5E2FF"/>
            </a:solidFill>
          </a:ln>
        </p:spPr>
        <p:style>
          <a:lnRef idx="2">
            <a:srgbClr val="C7000A">
              <a:shade val="50000"/>
            </a:srgbClr>
          </a:lnRef>
          <a:fillRef idx="1">
            <a:srgbClr val="C7000A"/>
          </a:fillRef>
          <a:effectRef idx="0">
            <a:srgbClr val="C7000A"/>
          </a:effectRef>
          <a:fontRef idx="minor">
            <a:srgbClr val="666666"/>
          </a:fontRef>
        </p:style>
        <p:txBody>
          <a:bodyPr rtlCol="0" anchor="ctr"/>
          <a:p>
            <a:pPr algn="ctr"/>
            <a:r>
              <a:rPr lang="zh-CN" altLang="en-US" dirty="0"/>
              <a:t>痛点</a:t>
            </a:r>
            <a:r>
              <a:rPr lang="en-US" altLang="zh-CN" dirty="0"/>
              <a:t>1.jpg</a:t>
            </a:r>
            <a:endParaRPr lang="zh-CN" altLang="en-US" dirty="0"/>
          </a:p>
        </p:txBody>
      </p:sp>
      <p:sp>
        <p:nvSpPr>
          <p:cNvPr id="16" name="矩形: 圆角 20"/>
          <p:cNvSpPr/>
          <p:nvPr/>
        </p:nvSpPr>
        <p:spPr>
          <a:xfrm>
            <a:off x="5276721" y="3626897"/>
            <a:ext cx="1639570" cy="441434"/>
          </a:xfrm>
          <a:prstGeom prst="roundRect">
            <a:avLst/>
          </a:prstGeom>
          <a:gradFill>
            <a:gsLst>
              <a:gs pos="0">
                <a:srgbClr val="CCECFF"/>
              </a:gs>
              <a:gs pos="100000">
                <a:srgbClr val="99CCFF"/>
              </a:gs>
              <a:gs pos="92000">
                <a:srgbClr val="6699FF"/>
              </a:gs>
            </a:gsLst>
            <a:lin ang="2700000" scaled="0"/>
          </a:gradFill>
          <a:ln>
            <a:noFill/>
          </a:ln>
        </p:spPr>
        <p:style>
          <a:lnRef idx="2">
            <a:srgbClr val="C7000A">
              <a:shade val="50000"/>
            </a:srgbClr>
          </a:lnRef>
          <a:fillRef idx="1">
            <a:srgbClr val="C7000A"/>
          </a:fillRef>
          <a:effectRef idx="0">
            <a:srgbClr val="C7000A"/>
          </a:effectRef>
          <a:fontRef idx="minor">
            <a:srgbClr val="666666"/>
          </a:fontRef>
        </p:style>
        <p:txBody>
          <a:bodyPr rtlCol="0" anchor="ctr"/>
          <a:p>
            <a:pPr algn="ctr"/>
            <a:r>
              <a:rPr lang="zh-CN" altLang="en-US" sz="2000" dirty="0">
                <a:solidFill>
                  <a:schemeClr val="lt1"/>
                </a:solidFill>
                <a:latin typeface="方正兰亭黑简体" panose="02000000000000000000" pitchFamily="2" charset="-122"/>
                <a:ea typeface="方正兰亭黑简体" panose="02000000000000000000" pitchFamily="2" charset="-122"/>
                <a:sym typeface="+mn-ea"/>
              </a:rPr>
              <a:t>安全隐患</a:t>
            </a:r>
            <a:endParaRPr lang="zh-CN" altLang="en-US" sz="2400" dirty="0">
              <a:solidFill>
                <a:schemeClr val="bg1"/>
              </a:solidFill>
            </a:endParaRPr>
          </a:p>
        </p:txBody>
      </p:sp>
      <p:sp>
        <p:nvSpPr>
          <p:cNvPr id="17" name="文本框 16"/>
          <p:cNvSpPr txBox="1"/>
          <p:nvPr/>
        </p:nvSpPr>
        <p:spPr>
          <a:xfrm>
            <a:off x="4006215" y="1686560"/>
            <a:ext cx="4138295" cy="1414780"/>
          </a:xfrm>
          <a:prstGeom prst="rect">
            <a:avLst/>
          </a:prstGeom>
          <a:noFill/>
        </p:spPr>
        <p:txBody>
          <a:bodyPr wrap="square" rtlCol="0">
            <a:spAutoFit/>
          </a:bodyPr>
          <a:p>
            <a:pPr marL="285750" indent="-285750" algn="l">
              <a:lnSpc>
                <a:spcPts val="3440"/>
              </a:lnSpc>
              <a:buFont typeface="Arial" panose="020B0604020202020204" pitchFamily="34" charset="0"/>
              <a:buChar char="•"/>
            </a:pPr>
            <a:r>
              <a:rPr lang="en-US" altLang="zh-CN" sz="2000" dirty="0">
                <a:latin typeface="方正兰亭黑简体" panose="02000000000000000000" pitchFamily="2" charset="-122"/>
                <a:ea typeface="方正兰亭黑简体" panose="02000000000000000000" pitchFamily="2" charset="-122"/>
                <a:sym typeface="+mn-ea"/>
              </a:rPr>
              <a:t>在仓库管理和货物搬运过程中，常见的安全隐患包括人员伤害、货物损坏等</a:t>
            </a:r>
            <a:endParaRPr lang="en-US" altLang="zh-CN" sz="2000" dirty="0">
              <a:latin typeface="方正兰亭黑简体" panose="02000000000000000000" pitchFamily="2" charset="-122"/>
              <a:ea typeface="方正兰亭黑简体" panose="02000000000000000000" pitchFamily="2" charset="-122"/>
              <a:sym typeface="+mn-ea"/>
            </a:endParaRPr>
          </a:p>
        </p:txBody>
      </p:sp>
      <p:sp>
        <p:nvSpPr>
          <p:cNvPr id="18" name="文本框 17"/>
          <p:cNvSpPr txBox="1"/>
          <p:nvPr/>
        </p:nvSpPr>
        <p:spPr>
          <a:xfrm>
            <a:off x="7451090" y="4980305"/>
            <a:ext cx="4138295" cy="1414780"/>
          </a:xfrm>
          <a:prstGeom prst="rect">
            <a:avLst/>
          </a:prstGeom>
          <a:noFill/>
        </p:spPr>
        <p:txBody>
          <a:bodyPr wrap="square" rtlCol="0">
            <a:spAutoFit/>
          </a:bodyPr>
          <a:p>
            <a:pPr marL="285750" indent="-285750" algn="l">
              <a:lnSpc>
                <a:spcPts val="3440"/>
              </a:lnSpc>
              <a:buFont typeface="Arial" panose="020B0604020202020204" pitchFamily="34" charset="0"/>
              <a:buChar char="•"/>
            </a:pPr>
            <a:r>
              <a:rPr lang="en-US" altLang="zh-CN" sz="2000" dirty="0">
                <a:latin typeface="方正兰亭黑简体" panose="02000000000000000000" pitchFamily="2" charset="-122"/>
                <a:ea typeface="方正兰亭黑简体" panose="02000000000000000000" pitchFamily="2" charset="-122"/>
                <a:sym typeface="+mn-ea"/>
              </a:rPr>
              <a:t>高成本通常源于高人工成本、设备维护成本以及低效的管理和操作流程</a:t>
            </a:r>
            <a:endParaRPr lang="en-US" altLang="zh-CN" sz="2000" dirty="0">
              <a:latin typeface="方正兰亭黑简体" panose="02000000000000000000" pitchFamily="2" charset="-122"/>
              <a:ea typeface="方正兰亭黑简体" panose="02000000000000000000" pitchFamily="2" charset="-122"/>
              <a:sym typeface="+mn-ea"/>
            </a:endParaRPr>
          </a:p>
        </p:txBody>
      </p:sp>
      <p:sp>
        <p:nvSpPr>
          <p:cNvPr id="19" name="矩形: 圆角 20"/>
          <p:cNvSpPr/>
          <p:nvPr/>
        </p:nvSpPr>
        <p:spPr>
          <a:xfrm>
            <a:off x="9115931" y="4209827"/>
            <a:ext cx="1639570" cy="441434"/>
          </a:xfrm>
          <a:prstGeom prst="roundRect">
            <a:avLst/>
          </a:prstGeom>
          <a:gradFill>
            <a:gsLst>
              <a:gs pos="0">
                <a:srgbClr val="CCECFF"/>
              </a:gs>
              <a:gs pos="100000">
                <a:srgbClr val="99CCFF"/>
              </a:gs>
              <a:gs pos="92000">
                <a:srgbClr val="6699FF"/>
              </a:gs>
            </a:gsLst>
            <a:lin ang="2700000" scaled="0"/>
          </a:gradFill>
          <a:ln>
            <a:noFill/>
          </a:ln>
        </p:spPr>
        <p:style>
          <a:lnRef idx="2">
            <a:srgbClr val="C7000A">
              <a:shade val="50000"/>
            </a:srgbClr>
          </a:lnRef>
          <a:fillRef idx="1">
            <a:srgbClr val="C7000A"/>
          </a:fillRef>
          <a:effectRef idx="0">
            <a:srgbClr val="C7000A"/>
          </a:effectRef>
          <a:fontRef idx="minor">
            <a:srgbClr val="666666"/>
          </a:fontRef>
        </p:style>
        <p:txBody>
          <a:bodyPr rtlCol="0" anchor="ctr"/>
          <a:p>
            <a:pPr algn="ctr"/>
            <a:r>
              <a:rPr lang="zh-CN" altLang="en-US" sz="2000" dirty="0">
                <a:solidFill>
                  <a:schemeClr val="lt1"/>
                </a:solidFill>
                <a:latin typeface="方正兰亭黑简体" panose="02000000000000000000" pitchFamily="2" charset="-122"/>
                <a:ea typeface="方正兰亭黑简体" panose="02000000000000000000" pitchFamily="2" charset="-122"/>
                <a:sym typeface="+mn-ea"/>
              </a:rPr>
              <a:t>成本昂贵</a:t>
            </a:r>
            <a:endParaRPr lang="zh-CN" altLang="en-US" sz="2400" dirty="0">
              <a:solidFill>
                <a:schemeClr val="bg1"/>
              </a:solidFill>
            </a:endParaRPr>
          </a:p>
        </p:txBody>
      </p:sp>
      <p:sp>
        <p:nvSpPr>
          <p:cNvPr id="20" name="流程图: 接点 11"/>
          <p:cNvSpPr/>
          <p:nvPr/>
        </p:nvSpPr>
        <p:spPr>
          <a:xfrm>
            <a:off x="8868935" y="2018637"/>
            <a:ext cx="2049518" cy="2049518"/>
          </a:xfrm>
          <a:prstGeom prst="flowChartConnector">
            <a:avLst/>
          </a:prstGeom>
          <a:gradFill>
            <a:gsLst>
              <a:gs pos="0">
                <a:srgbClr val="99CCFF"/>
              </a:gs>
              <a:gs pos="100000">
                <a:srgbClr val="99CCFF">
                  <a:alpha val="70000"/>
                </a:srgbClr>
              </a:gs>
              <a:gs pos="100000">
                <a:srgbClr val="6699FF"/>
              </a:gs>
              <a:gs pos="0">
                <a:srgbClr val="4472C4"/>
              </a:gs>
            </a:gsLst>
            <a:lin ang="5400000" scaled="0"/>
          </a:gradFill>
          <a:ln>
            <a:solidFill>
              <a:srgbClr val="CCECFF"/>
            </a:solidFill>
          </a:ln>
        </p:spPr>
        <p:style>
          <a:lnRef idx="2">
            <a:srgbClr val="C7000A">
              <a:shade val="50000"/>
            </a:srgbClr>
          </a:lnRef>
          <a:fillRef idx="1">
            <a:srgbClr val="C7000A"/>
          </a:fillRef>
          <a:effectRef idx="0">
            <a:srgbClr val="C7000A"/>
          </a:effectRef>
          <a:fontRef idx="minor">
            <a:srgbClr val="666666"/>
          </a:fontRef>
        </p:style>
        <p:txBody>
          <a:bodyPr rtlCol="0" anchor="ctr"/>
          <a:p>
            <a:pPr algn="ctr"/>
            <a:endParaRPr lang="zh-CN" altLang="en-US" dirty="0"/>
          </a:p>
        </p:txBody>
      </p:sp>
      <p:sp>
        <p:nvSpPr>
          <p:cNvPr id="22" name="流程图: 接点 6"/>
          <p:cNvSpPr/>
          <p:nvPr/>
        </p:nvSpPr>
        <p:spPr>
          <a:xfrm>
            <a:off x="9017131" y="2166198"/>
            <a:ext cx="1753126" cy="1753125"/>
          </a:xfrm>
          <a:prstGeom prst="flowChartConnector">
            <a:avLst/>
          </a:prstGeom>
          <a:blipFill rotWithShape="1">
            <a:blip r:embed="rId3"/>
            <a:stretch>
              <a:fillRect/>
            </a:stretch>
          </a:blipFill>
          <a:ln>
            <a:solidFill>
              <a:srgbClr val="C5E2FF"/>
            </a:solidFill>
          </a:ln>
        </p:spPr>
        <p:style>
          <a:lnRef idx="2">
            <a:srgbClr val="C7000A">
              <a:shade val="50000"/>
            </a:srgbClr>
          </a:lnRef>
          <a:fillRef idx="1">
            <a:srgbClr val="C7000A"/>
          </a:fillRef>
          <a:effectRef idx="0">
            <a:srgbClr val="C7000A"/>
          </a:effectRef>
          <a:fontRef idx="minor">
            <a:srgbClr val="666666"/>
          </a:fontRef>
        </p:style>
        <p:txBody>
          <a:bodyPr rtlCol="0" anchor="ctr"/>
          <a:p>
            <a:pPr algn="ctr"/>
            <a:r>
              <a:rPr lang="zh-CN" altLang="en-US" dirty="0"/>
              <a:t>痛点</a:t>
            </a:r>
            <a:r>
              <a:rPr lang="en-US" altLang="zh-CN" dirty="0"/>
              <a:t>1.jpg</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40" y="3173"/>
            <a:ext cx="12180720" cy="6851655"/>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12" name="矩形 11"/>
          <p:cNvSpPr/>
          <p:nvPr/>
        </p:nvSpPr>
        <p:spPr>
          <a:xfrm>
            <a:off x="438150" y="1102995"/>
            <a:ext cx="4388485" cy="583565"/>
          </a:xfrm>
          <a:prstGeom prst="rect">
            <a:avLst/>
          </a:prstGeom>
        </p:spPr>
        <p:txBody>
          <a:bodyPr wrap="square">
            <a:spAutoFit/>
          </a:bodyPr>
          <a:p>
            <a:pPr defTabSz="914400">
              <a:defRPr/>
            </a:pPr>
            <a:r>
              <a:rPr lang="zh-CN" altLang="en-US" sz="3200" b="1" dirty="0">
                <a:latin typeface="方正兰亭黑简体" panose="02000000000000000000" pitchFamily="2" charset="-122"/>
                <a:ea typeface="方正兰亭黑简体" panose="02000000000000000000" pitchFamily="2" charset="-122"/>
              </a:rPr>
              <a:t>项目</a:t>
            </a:r>
            <a:r>
              <a:rPr lang="zh-CN" altLang="en-US" sz="3200" b="1" dirty="0">
                <a:latin typeface="方正兰亭黑简体" panose="02000000000000000000" pitchFamily="2" charset="-122"/>
                <a:ea typeface="方正兰亭黑简体" panose="02000000000000000000" pitchFamily="2" charset="-122"/>
              </a:rPr>
              <a:t>介绍</a:t>
            </a:r>
            <a:endParaRPr lang="zh-CN" altLang="en-US" sz="3200" b="1" dirty="0">
              <a:latin typeface="方正兰亭黑简体" panose="02000000000000000000" pitchFamily="2" charset="-122"/>
              <a:ea typeface="方正兰亭黑简体" panose="02000000000000000000" pitchFamily="2" charset="-122"/>
            </a:endParaRPr>
          </a:p>
        </p:txBody>
      </p:sp>
      <p:sp>
        <p:nvSpPr>
          <p:cNvPr id="3" name="矩形 2"/>
          <p:cNvSpPr/>
          <p:nvPr/>
        </p:nvSpPr>
        <p:spPr>
          <a:xfrm>
            <a:off x="734695" y="3133090"/>
            <a:ext cx="4091940" cy="2756535"/>
          </a:xfrm>
          <a:prstGeom prst="rect">
            <a:avLst/>
          </a:prstGeom>
          <a:blipFill rotWithShape="1">
            <a:blip r:embed="rId3"/>
            <a:stretch>
              <a:fillRect/>
            </a:stretch>
          </a:blipFill>
          <a:ln>
            <a:noFill/>
          </a:ln>
        </p:spPr>
        <p:style>
          <a:lnRef idx="2">
            <a:srgbClr val="C7000A">
              <a:shade val="50000"/>
            </a:srgbClr>
          </a:lnRef>
          <a:fillRef idx="1">
            <a:srgbClr val="C7000A"/>
          </a:fillRef>
          <a:effectRef idx="0">
            <a:srgbClr val="C7000A"/>
          </a:effectRef>
          <a:fontRef idx="minor">
            <a:srgbClr val="666666"/>
          </a:fontRef>
        </p:style>
        <p:txBody>
          <a:bodyPr rtlCol="0" anchor="ctr"/>
          <a:p>
            <a:pPr algn="ctr"/>
            <a:endParaRPr lang="zh-CN" altLang="en-US" dirty="0"/>
          </a:p>
        </p:txBody>
      </p:sp>
      <p:sp>
        <p:nvSpPr>
          <p:cNvPr id="13" name="矩形 12"/>
          <p:cNvSpPr/>
          <p:nvPr/>
        </p:nvSpPr>
        <p:spPr>
          <a:xfrm>
            <a:off x="3166745" y="1369060"/>
            <a:ext cx="6179185" cy="873125"/>
          </a:xfrm>
          <a:prstGeom prst="rect">
            <a:avLst/>
          </a:prstGeom>
          <a:noFill/>
          <a:ln>
            <a:gradFill>
              <a:gsLst>
                <a:gs pos="76000">
                  <a:srgbClr val="395A94"/>
                </a:gs>
                <a:gs pos="40000">
                  <a:srgbClr val="2C41DC"/>
                </a:gs>
                <a:gs pos="92000">
                  <a:srgbClr val="395A94"/>
                </a:gs>
                <a:gs pos="1000">
                  <a:srgbClr val="CCECFF">
                    <a:alpha val="40000"/>
                  </a:srgbClr>
                </a:gs>
              </a:gsLst>
              <a:lin ang="5400000" scaled="1"/>
            </a:gradFill>
          </a:ln>
        </p:spPr>
        <p:style>
          <a:lnRef idx="2">
            <a:srgbClr val="C7000A">
              <a:shade val="50000"/>
            </a:srgbClr>
          </a:lnRef>
          <a:fillRef idx="1">
            <a:srgbClr val="C7000A"/>
          </a:fillRef>
          <a:effectRef idx="0">
            <a:srgbClr val="C7000A"/>
          </a:effectRef>
          <a:fontRef idx="minor">
            <a:srgbClr val="666666"/>
          </a:fontRef>
        </p:style>
        <p:txBody>
          <a:bodyPr rtlCol="0" anchor="ctr"/>
          <a:p>
            <a:pPr algn="ctr"/>
            <a:endParaRPr lang="zh-CN" altLang="en-US"/>
          </a:p>
        </p:txBody>
      </p:sp>
      <p:sp>
        <p:nvSpPr>
          <p:cNvPr id="14" name="矩形 13"/>
          <p:cNvSpPr/>
          <p:nvPr/>
        </p:nvSpPr>
        <p:spPr>
          <a:xfrm>
            <a:off x="3477260" y="1574800"/>
            <a:ext cx="5071745" cy="460375"/>
          </a:xfrm>
          <a:prstGeom prst="rect">
            <a:avLst/>
          </a:prstGeom>
        </p:spPr>
        <p:txBody>
          <a:bodyPr wrap="square">
            <a:spAutoFit/>
          </a:bodyPr>
          <a:p>
            <a:pPr defTabSz="914400">
              <a:lnSpc>
                <a:spcPct val="120000"/>
              </a:lnSpc>
              <a:defRPr/>
            </a:pPr>
            <a:r>
              <a:rPr lang="en-US" altLang="zh-CN" sz="2000" dirty="0">
                <a:latin typeface="方正兰亭黑简体" panose="02000000000000000000" pitchFamily="2" charset="-122"/>
                <a:ea typeface="方正兰亭黑简体" panose="02000000000000000000" pitchFamily="2" charset="-122"/>
              </a:rPr>
              <a:t>	</a:t>
            </a:r>
            <a:r>
              <a:rPr lang="en-US" altLang="zh-CN" sz="2000" dirty="0">
                <a:solidFill>
                  <a:schemeClr val="accent1"/>
                </a:solidFill>
                <a:latin typeface="方正兰亭黑简体" panose="02000000000000000000" pitchFamily="2" charset="-122"/>
                <a:ea typeface="方正兰亭黑简体" panose="02000000000000000000" pitchFamily="2" charset="-122"/>
              </a:rPr>
              <a:t>封闭环境无人自动巡检系统</a:t>
            </a:r>
            <a:r>
              <a:rPr lang="zh-CN" altLang="en-US" sz="2000" dirty="0">
                <a:solidFill>
                  <a:schemeClr val="accent1"/>
                </a:solidFill>
                <a:latin typeface="方正兰亭黑简体" panose="02000000000000000000" pitchFamily="2" charset="-122"/>
                <a:ea typeface="方正兰亭黑简体" panose="02000000000000000000" pitchFamily="2" charset="-122"/>
              </a:rPr>
              <a:t>方案名</a:t>
            </a:r>
            <a:endParaRPr lang="zh-CN" altLang="en-US" sz="2000" dirty="0">
              <a:solidFill>
                <a:schemeClr val="accent1"/>
              </a:solidFill>
              <a:latin typeface="方正兰亭黑简体" panose="02000000000000000000" pitchFamily="2" charset="-122"/>
              <a:ea typeface="方正兰亭黑简体" panose="02000000000000000000" pitchFamily="2" charset="-122"/>
            </a:endParaRPr>
          </a:p>
        </p:txBody>
      </p:sp>
      <p:sp>
        <p:nvSpPr>
          <p:cNvPr id="15" name="矩形 14"/>
          <p:cNvSpPr/>
          <p:nvPr/>
        </p:nvSpPr>
        <p:spPr>
          <a:xfrm>
            <a:off x="5662930" y="3726815"/>
            <a:ext cx="5402580" cy="1568450"/>
          </a:xfrm>
          <a:prstGeom prst="rect">
            <a:avLst/>
          </a:prstGeom>
        </p:spPr>
        <p:txBody>
          <a:bodyPr wrap="square">
            <a:spAutoFit/>
          </a:bodyPr>
          <a:p>
            <a:pPr defTabSz="914400">
              <a:lnSpc>
                <a:spcPct val="120000"/>
              </a:lnSpc>
              <a:defRPr/>
            </a:pPr>
            <a:r>
              <a:rPr sz="2000" dirty="0">
                <a:latin typeface="方正兰亭黑简体" panose="02000000000000000000" pitchFamily="2" charset="-122"/>
                <a:ea typeface="方正兰亭黑简体" panose="02000000000000000000" pitchFamily="2" charset="-122"/>
              </a:rPr>
              <a:t>【封闭环境无人自动巡检系统（CEAGVIS）】 是一个利用物联网技术实现低成本、高效率监测的综合管理平台，能够在无需改变室内布局的情况下，快速部署并高效管理指定区域。</a:t>
            </a:r>
            <a:endParaRPr sz="2000" dirty="0">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20" y="3172"/>
            <a:ext cx="12180720" cy="685165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12" name="矩形 11"/>
          <p:cNvSpPr/>
          <p:nvPr/>
        </p:nvSpPr>
        <p:spPr>
          <a:xfrm>
            <a:off x="438150" y="1102995"/>
            <a:ext cx="6129655" cy="583565"/>
          </a:xfrm>
          <a:prstGeom prst="rect">
            <a:avLst/>
          </a:prstGeom>
        </p:spPr>
        <p:txBody>
          <a:bodyPr wrap="square">
            <a:spAutoFit/>
          </a:bodyPr>
          <a:p>
            <a:pPr defTabSz="914400">
              <a:defRPr/>
            </a:pPr>
            <a:r>
              <a:rPr lang="zh-CN" altLang="en-US" sz="3200" b="1" dirty="0">
                <a:latin typeface="方正兰亭黑简体" panose="02000000000000000000" pitchFamily="2" charset="-122"/>
                <a:ea typeface="方正兰亭黑简体" panose="02000000000000000000" pitchFamily="2" charset="-122"/>
              </a:rPr>
              <a:t>项目介绍</a:t>
            </a:r>
            <a:r>
              <a:rPr lang="en-US" altLang="zh-CN" sz="3200" b="1" dirty="0">
                <a:latin typeface="方正兰亭黑简体" panose="02000000000000000000" pitchFamily="2" charset="-122"/>
                <a:ea typeface="方正兰亭黑简体" panose="02000000000000000000" pitchFamily="2" charset="-122"/>
              </a:rPr>
              <a:t>——Web/Mobile</a:t>
            </a:r>
            <a:r>
              <a:rPr lang="zh-CN" altLang="en-US" sz="3200" b="1" dirty="0">
                <a:latin typeface="方正兰亭黑简体" panose="02000000000000000000" pitchFamily="2" charset="-122"/>
                <a:ea typeface="方正兰亭黑简体" panose="02000000000000000000" pitchFamily="2" charset="-122"/>
              </a:rPr>
              <a:t>用户</a:t>
            </a:r>
            <a:r>
              <a:rPr lang="zh-CN" altLang="en-US" sz="3200" b="1" dirty="0">
                <a:latin typeface="方正兰亭黑简体" panose="02000000000000000000" pitchFamily="2" charset="-122"/>
                <a:ea typeface="方正兰亭黑简体" panose="02000000000000000000" pitchFamily="2" charset="-122"/>
              </a:rPr>
              <a:t>端</a:t>
            </a:r>
            <a:endParaRPr lang="zh-CN" altLang="en-US" sz="3200" b="1" dirty="0">
              <a:latin typeface="方正兰亭黑简体" panose="02000000000000000000" pitchFamily="2" charset="-122"/>
              <a:ea typeface="方正兰亭黑简体" panose="02000000000000000000" pitchFamily="2" charset="-122"/>
            </a:endParaRPr>
          </a:p>
        </p:txBody>
      </p:sp>
      <p:sp>
        <p:nvSpPr>
          <p:cNvPr id="10" name="矩形 9"/>
          <p:cNvSpPr/>
          <p:nvPr/>
        </p:nvSpPr>
        <p:spPr>
          <a:xfrm>
            <a:off x="1252220" y="1941830"/>
            <a:ext cx="4501515" cy="4613275"/>
          </a:xfrm>
          <a:prstGeom prst="rect">
            <a:avLst/>
          </a:prstGeom>
          <a:blipFill rotWithShape="1">
            <a:blip r:embed="rId3"/>
            <a:stretch>
              <a:fillRect/>
            </a:stretch>
          </a:blipFill>
          <a:ln>
            <a:noFill/>
          </a:ln>
        </p:spPr>
        <p:style>
          <a:lnRef idx="2">
            <a:srgbClr val="C7000A">
              <a:shade val="50000"/>
            </a:srgbClr>
          </a:lnRef>
          <a:fillRef idx="1">
            <a:srgbClr val="C7000A"/>
          </a:fillRef>
          <a:effectRef idx="0">
            <a:srgbClr val="C7000A"/>
          </a:effectRef>
          <a:fontRef idx="minor">
            <a:srgbClr val="666666"/>
          </a:fontRef>
        </p:style>
        <p:txBody>
          <a:bodyPr rtlCol="0" anchor="ctr"/>
          <a:p>
            <a:pPr algn="ctr"/>
            <a:endParaRPr lang="zh-CN" altLang="en-US" dirty="0"/>
          </a:p>
        </p:txBody>
      </p:sp>
      <p:sp>
        <p:nvSpPr>
          <p:cNvPr id="6" name="矩形 5"/>
          <p:cNvSpPr/>
          <p:nvPr/>
        </p:nvSpPr>
        <p:spPr>
          <a:xfrm>
            <a:off x="6196330" y="2553970"/>
            <a:ext cx="4453255" cy="1198880"/>
          </a:xfrm>
          <a:prstGeom prst="rect">
            <a:avLst/>
          </a:prstGeom>
        </p:spPr>
        <p:txBody>
          <a:bodyPr wrap="square">
            <a:spAutoFit/>
          </a:bodyPr>
          <a:p>
            <a:pPr marL="342900" indent="-342900" defTabSz="914400">
              <a:lnSpc>
                <a:spcPct val="120000"/>
              </a:lnSpc>
              <a:buFont typeface="Arial" panose="020B0604020202020204" pitchFamily="34" charset="0"/>
              <a:buChar char="•"/>
              <a:defRPr/>
            </a:pPr>
            <a:r>
              <a:rPr lang="zh-CN" altLang="en-US" sz="2000" dirty="0">
                <a:latin typeface="方正兰亭黑简体" panose="02000000000000000000" pitchFamily="2" charset="-122"/>
                <a:ea typeface="方正兰亭黑简体" panose="02000000000000000000" pitchFamily="2" charset="-122"/>
              </a:rPr>
              <a:t>实时</a:t>
            </a:r>
            <a:r>
              <a:rPr lang="zh-CN" altLang="en-US" sz="2000" dirty="0">
                <a:solidFill>
                  <a:schemeClr val="accent1"/>
                </a:solidFill>
                <a:latin typeface="方正兰亭黑简体" panose="02000000000000000000" pitchFamily="2" charset="-122"/>
                <a:ea typeface="方正兰亭黑简体" panose="02000000000000000000" pitchFamily="2" charset="-122"/>
              </a:rPr>
              <a:t>自定义</a:t>
            </a:r>
            <a:r>
              <a:rPr lang="zh-CN" altLang="en-US" sz="2000" dirty="0">
                <a:latin typeface="方正兰亭黑简体" panose="02000000000000000000" pitchFamily="2" charset="-122"/>
                <a:ea typeface="方正兰亭黑简体" panose="02000000000000000000" pitchFamily="2" charset="-122"/>
              </a:rPr>
              <a:t>巡检线路：系统可以根据用户指定的巡检线路通过特殊算法处理实现</a:t>
            </a:r>
            <a:r>
              <a:rPr lang="zh-CN" altLang="en-US" sz="2000" dirty="0">
                <a:solidFill>
                  <a:schemeClr val="accent1"/>
                </a:solidFill>
                <a:latin typeface="方正兰亭黑简体" panose="02000000000000000000" pitchFamily="2" charset="-122"/>
                <a:ea typeface="方正兰亭黑简体" panose="02000000000000000000" pitchFamily="2" charset="-122"/>
              </a:rPr>
              <a:t>个性化线路</a:t>
            </a:r>
            <a:r>
              <a:rPr lang="zh-CN" altLang="en-US" sz="2000" dirty="0">
                <a:latin typeface="方正兰亭黑简体" panose="02000000000000000000" pitchFamily="2" charset="-122"/>
                <a:ea typeface="方正兰亭黑简体" panose="02000000000000000000" pitchFamily="2" charset="-122"/>
              </a:rPr>
              <a:t>定制</a:t>
            </a:r>
            <a:endParaRPr lang="zh-CN" altLang="en-US" sz="2000" dirty="0">
              <a:latin typeface="方正兰亭黑简体" panose="02000000000000000000" pitchFamily="2" charset="-122"/>
              <a:ea typeface="方正兰亭黑简体" panose="02000000000000000000" pitchFamily="2" charset="-122"/>
            </a:endParaRPr>
          </a:p>
        </p:txBody>
      </p:sp>
      <p:sp>
        <p:nvSpPr>
          <p:cNvPr id="9" name="矩形 8"/>
          <p:cNvSpPr/>
          <p:nvPr/>
        </p:nvSpPr>
        <p:spPr>
          <a:xfrm>
            <a:off x="6315075" y="4620260"/>
            <a:ext cx="3422650" cy="1198880"/>
          </a:xfrm>
          <a:prstGeom prst="rect">
            <a:avLst/>
          </a:prstGeom>
        </p:spPr>
        <p:txBody>
          <a:bodyPr wrap="square">
            <a:spAutoFit/>
          </a:bodyPr>
          <a:p>
            <a:pPr marL="342900" indent="-342900" defTabSz="914400">
              <a:lnSpc>
                <a:spcPct val="120000"/>
              </a:lnSpc>
              <a:buFont typeface="Arial" panose="020B0604020202020204" pitchFamily="34" charset="0"/>
              <a:buChar char="•"/>
              <a:defRPr/>
            </a:pPr>
            <a:r>
              <a:rPr lang="zh-CN" altLang="en-US" sz="2000" dirty="0">
                <a:latin typeface="方正兰亭黑简体" panose="02000000000000000000" pitchFamily="2" charset="-122"/>
                <a:ea typeface="方正兰亭黑简体" panose="02000000000000000000" pitchFamily="2" charset="-122"/>
              </a:rPr>
              <a:t>警情提醒：通过建立与巡检小车的联系，及时向用户</a:t>
            </a:r>
            <a:r>
              <a:rPr lang="zh-CN" altLang="en-US" sz="2000" dirty="0">
                <a:solidFill>
                  <a:schemeClr val="accent1"/>
                </a:solidFill>
                <a:latin typeface="方正兰亭黑简体" panose="02000000000000000000" pitchFamily="2" charset="-122"/>
                <a:ea typeface="方正兰亭黑简体" panose="02000000000000000000" pitchFamily="2" charset="-122"/>
              </a:rPr>
              <a:t>发送警情提醒消息</a:t>
            </a:r>
            <a:endParaRPr lang="zh-CN" altLang="en-US" sz="2000" dirty="0">
              <a:solidFill>
                <a:schemeClr val="accent1"/>
              </a:solidFill>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20" y="3172"/>
            <a:ext cx="12180720" cy="685165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12" name="矩形 11"/>
          <p:cNvSpPr/>
          <p:nvPr/>
        </p:nvSpPr>
        <p:spPr>
          <a:xfrm>
            <a:off x="438150" y="1102995"/>
            <a:ext cx="5208905" cy="583565"/>
          </a:xfrm>
          <a:prstGeom prst="rect">
            <a:avLst/>
          </a:prstGeom>
        </p:spPr>
        <p:txBody>
          <a:bodyPr wrap="square">
            <a:spAutoFit/>
          </a:bodyPr>
          <a:p>
            <a:pPr defTabSz="914400">
              <a:defRPr/>
            </a:pPr>
            <a:r>
              <a:rPr lang="zh-CN" altLang="en-US" sz="3200" b="1" dirty="0">
                <a:latin typeface="方正兰亭黑简体" panose="02000000000000000000" pitchFamily="2" charset="-122"/>
                <a:ea typeface="方正兰亭黑简体" panose="02000000000000000000" pitchFamily="2" charset="-122"/>
              </a:rPr>
              <a:t>项目介绍</a:t>
            </a:r>
            <a:r>
              <a:rPr lang="en-US" altLang="zh-CN" sz="3200" b="1" dirty="0">
                <a:latin typeface="方正兰亭黑简体" panose="02000000000000000000" pitchFamily="2" charset="-122"/>
                <a:ea typeface="方正兰亭黑简体" panose="02000000000000000000" pitchFamily="2" charset="-122"/>
              </a:rPr>
              <a:t>——</a:t>
            </a:r>
            <a:r>
              <a:rPr lang="zh-CN" altLang="en-US" sz="3200" b="1" dirty="0">
                <a:latin typeface="方正兰亭黑简体" panose="02000000000000000000" pitchFamily="2" charset="-122"/>
                <a:ea typeface="方正兰亭黑简体" panose="02000000000000000000" pitchFamily="2" charset="-122"/>
              </a:rPr>
              <a:t>后台管理</a:t>
            </a:r>
            <a:r>
              <a:rPr lang="zh-CN" altLang="en-US" sz="3200" b="1" dirty="0">
                <a:latin typeface="方正兰亭黑简体" panose="02000000000000000000" pitchFamily="2" charset="-122"/>
                <a:ea typeface="方正兰亭黑简体" panose="02000000000000000000" pitchFamily="2" charset="-122"/>
              </a:rPr>
              <a:t>端</a:t>
            </a:r>
            <a:endParaRPr lang="zh-CN" altLang="en-US" sz="3200" b="1" dirty="0">
              <a:latin typeface="方正兰亭黑简体" panose="02000000000000000000" pitchFamily="2" charset="-122"/>
              <a:ea typeface="方正兰亭黑简体" panose="02000000000000000000" pitchFamily="2" charset="-122"/>
            </a:endParaRPr>
          </a:p>
        </p:txBody>
      </p:sp>
      <p:sp>
        <p:nvSpPr>
          <p:cNvPr id="10" name="矩形 9"/>
          <p:cNvSpPr/>
          <p:nvPr/>
        </p:nvSpPr>
        <p:spPr>
          <a:xfrm>
            <a:off x="1252220" y="1941830"/>
            <a:ext cx="4501515" cy="4613275"/>
          </a:xfrm>
          <a:prstGeom prst="rect">
            <a:avLst/>
          </a:prstGeom>
          <a:blipFill rotWithShape="1">
            <a:blip r:embed="rId3"/>
            <a:stretch>
              <a:fillRect/>
            </a:stretch>
          </a:blipFill>
          <a:ln>
            <a:noFill/>
          </a:ln>
        </p:spPr>
        <p:style>
          <a:lnRef idx="2">
            <a:srgbClr val="C7000A">
              <a:shade val="50000"/>
            </a:srgbClr>
          </a:lnRef>
          <a:fillRef idx="1">
            <a:srgbClr val="C7000A"/>
          </a:fillRef>
          <a:effectRef idx="0">
            <a:srgbClr val="C7000A"/>
          </a:effectRef>
          <a:fontRef idx="minor">
            <a:srgbClr val="666666"/>
          </a:fontRef>
        </p:style>
        <p:txBody>
          <a:bodyPr rtlCol="0" anchor="ctr"/>
          <a:p>
            <a:pPr algn="ctr"/>
            <a:endParaRPr lang="zh-CN" altLang="en-US" dirty="0"/>
          </a:p>
        </p:txBody>
      </p:sp>
      <p:sp>
        <p:nvSpPr>
          <p:cNvPr id="11" name="矩形 10"/>
          <p:cNvSpPr/>
          <p:nvPr/>
        </p:nvSpPr>
        <p:spPr>
          <a:xfrm>
            <a:off x="6205855" y="1941830"/>
            <a:ext cx="4453255" cy="1568450"/>
          </a:xfrm>
          <a:prstGeom prst="rect">
            <a:avLst/>
          </a:prstGeom>
        </p:spPr>
        <p:txBody>
          <a:bodyPr wrap="square">
            <a:spAutoFit/>
          </a:bodyPr>
          <a:p>
            <a:pPr marL="342900" indent="-342900" defTabSz="914400">
              <a:lnSpc>
                <a:spcPct val="120000"/>
              </a:lnSpc>
              <a:buFont typeface="Arial" panose="020B0604020202020204" pitchFamily="34" charset="0"/>
              <a:buChar char="•"/>
              <a:defRPr/>
            </a:pPr>
            <a:r>
              <a:rPr lang="zh-CN" altLang="en-US" sz="2000" dirty="0">
                <a:latin typeface="方正兰亭黑简体" panose="02000000000000000000" pitchFamily="2" charset="-122"/>
                <a:ea typeface="方正兰亭黑简体" panose="02000000000000000000" pitchFamily="2" charset="-122"/>
              </a:rPr>
              <a:t>集中管控：根据各种传感器和设备收集到的仓储数据，对物流运转，货物装卸等情况进行</a:t>
            </a:r>
            <a:r>
              <a:rPr lang="zh-CN" altLang="en-US" sz="2000" dirty="0">
                <a:solidFill>
                  <a:schemeClr val="accent1"/>
                </a:solidFill>
                <a:latin typeface="方正兰亭黑简体" panose="02000000000000000000" pitchFamily="2" charset="-122"/>
                <a:ea typeface="方正兰亭黑简体" panose="02000000000000000000" pitchFamily="2" charset="-122"/>
              </a:rPr>
              <a:t>可视化分析</a:t>
            </a:r>
            <a:r>
              <a:rPr lang="zh-CN" altLang="en-US" sz="2000" dirty="0">
                <a:latin typeface="方正兰亭黑简体" panose="02000000000000000000" pitchFamily="2" charset="-122"/>
                <a:ea typeface="方正兰亭黑简体" panose="02000000000000000000" pitchFamily="2" charset="-122"/>
              </a:rPr>
              <a:t>和</a:t>
            </a:r>
            <a:r>
              <a:rPr lang="zh-CN" altLang="en-US" sz="2000" dirty="0">
                <a:solidFill>
                  <a:schemeClr val="accent1"/>
                </a:solidFill>
                <a:latin typeface="方正兰亭黑简体" panose="02000000000000000000" pitchFamily="2" charset="-122"/>
                <a:ea typeface="方正兰亭黑简体" panose="02000000000000000000" pitchFamily="2" charset="-122"/>
              </a:rPr>
              <a:t>数据处理</a:t>
            </a:r>
            <a:endParaRPr lang="zh-CN" altLang="en-US" sz="2000" dirty="0">
              <a:solidFill>
                <a:schemeClr val="accent1"/>
              </a:solidFill>
              <a:latin typeface="方正兰亭黑简体" panose="02000000000000000000" pitchFamily="2" charset="-122"/>
              <a:ea typeface="方正兰亭黑简体" panose="02000000000000000000" pitchFamily="2" charset="-122"/>
            </a:endParaRPr>
          </a:p>
        </p:txBody>
      </p:sp>
      <p:sp>
        <p:nvSpPr>
          <p:cNvPr id="13" name="矩形 12"/>
          <p:cNvSpPr/>
          <p:nvPr/>
        </p:nvSpPr>
        <p:spPr>
          <a:xfrm>
            <a:off x="6278880" y="3510280"/>
            <a:ext cx="4480560" cy="1568450"/>
          </a:xfrm>
          <a:prstGeom prst="rect">
            <a:avLst/>
          </a:prstGeom>
        </p:spPr>
        <p:txBody>
          <a:bodyPr wrap="square">
            <a:spAutoFit/>
          </a:bodyPr>
          <a:p>
            <a:pPr marL="342900" indent="-342900" defTabSz="914400">
              <a:lnSpc>
                <a:spcPct val="120000"/>
              </a:lnSpc>
              <a:buFont typeface="Arial" panose="020B0604020202020204" pitchFamily="34" charset="0"/>
              <a:buChar char="•"/>
              <a:defRPr/>
            </a:pPr>
            <a:r>
              <a:rPr lang="zh-CN" altLang="en-US" sz="2000" dirty="0">
                <a:latin typeface="方正兰亭黑简体" panose="02000000000000000000" pitchFamily="2" charset="-122"/>
                <a:ea typeface="方正兰亭黑简体" panose="02000000000000000000" pitchFamily="2" charset="-122"/>
              </a:rPr>
              <a:t>实时报警：通过设定阈值，对数据进行</a:t>
            </a:r>
            <a:r>
              <a:rPr lang="zh-CN" altLang="en-US" sz="2000" dirty="0">
                <a:solidFill>
                  <a:schemeClr val="tx1"/>
                </a:solidFill>
                <a:latin typeface="方正兰亭黑简体" panose="02000000000000000000" pitchFamily="2" charset="-122"/>
                <a:ea typeface="方正兰亭黑简体" panose="02000000000000000000" pitchFamily="2" charset="-122"/>
              </a:rPr>
              <a:t>实时监控</a:t>
            </a:r>
            <a:r>
              <a:rPr lang="zh-CN" altLang="en-US" sz="2000" dirty="0">
                <a:latin typeface="方正兰亭黑简体" panose="02000000000000000000" pitchFamily="2" charset="-122"/>
                <a:ea typeface="方正兰亭黑简体" panose="02000000000000000000" pitchFamily="2" charset="-122"/>
              </a:rPr>
              <a:t>，当检测到数据异常时，</a:t>
            </a:r>
            <a:r>
              <a:rPr lang="zh-CN" altLang="en-US" sz="2000" dirty="0">
                <a:solidFill>
                  <a:schemeClr val="accent1"/>
                </a:solidFill>
                <a:latin typeface="方正兰亭黑简体" panose="02000000000000000000" pitchFamily="2" charset="-122"/>
                <a:ea typeface="方正兰亭黑简体" panose="02000000000000000000" pitchFamily="2" charset="-122"/>
              </a:rPr>
              <a:t>自动触发</a:t>
            </a:r>
            <a:r>
              <a:rPr lang="zh-CN" altLang="en-US" sz="2000" dirty="0">
                <a:latin typeface="方正兰亭黑简体" panose="02000000000000000000" pitchFamily="2" charset="-122"/>
                <a:ea typeface="方正兰亭黑简体" panose="02000000000000000000" pitchFamily="2" charset="-122"/>
              </a:rPr>
              <a:t>报警，向工作人员发出警告。</a:t>
            </a:r>
            <a:endParaRPr lang="zh-CN" altLang="en-US" sz="2000" dirty="0">
              <a:latin typeface="方正兰亭黑简体" panose="02000000000000000000" pitchFamily="2" charset="-122"/>
              <a:ea typeface="方正兰亭黑简体" panose="02000000000000000000" pitchFamily="2" charset="-122"/>
            </a:endParaRPr>
          </a:p>
        </p:txBody>
      </p:sp>
      <p:sp>
        <p:nvSpPr>
          <p:cNvPr id="14" name="矩形 13"/>
          <p:cNvSpPr/>
          <p:nvPr/>
        </p:nvSpPr>
        <p:spPr>
          <a:xfrm>
            <a:off x="6278880" y="5141595"/>
            <a:ext cx="4480560" cy="1198880"/>
          </a:xfrm>
          <a:prstGeom prst="rect">
            <a:avLst/>
          </a:prstGeom>
        </p:spPr>
        <p:txBody>
          <a:bodyPr wrap="square">
            <a:spAutoFit/>
          </a:bodyPr>
          <a:p>
            <a:pPr marL="342900" indent="-342900" defTabSz="914400">
              <a:lnSpc>
                <a:spcPct val="120000"/>
              </a:lnSpc>
              <a:buFont typeface="Arial" panose="020B0604020202020204" pitchFamily="34" charset="0"/>
              <a:buChar char="•"/>
              <a:defRPr/>
            </a:pPr>
            <a:r>
              <a:rPr lang="zh-CN" altLang="en-US" sz="2000" dirty="0">
                <a:latin typeface="方正兰亭黑简体" panose="02000000000000000000" pitchFamily="2" charset="-122"/>
                <a:ea typeface="方正兰亭黑简体" panose="02000000000000000000" pitchFamily="2" charset="-122"/>
              </a:rPr>
              <a:t>监控与维护：利用监控系统，</a:t>
            </a:r>
            <a:r>
              <a:rPr lang="zh-CN" altLang="en-US" sz="2000" dirty="0">
                <a:solidFill>
                  <a:srgbClr val="4472C4"/>
                </a:solidFill>
                <a:latin typeface="方正兰亭黑简体" panose="02000000000000000000" pitchFamily="2" charset="-122"/>
                <a:ea typeface="方正兰亭黑简体" panose="02000000000000000000" pitchFamily="2" charset="-122"/>
              </a:rPr>
              <a:t>实时监控</a:t>
            </a:r>
            <a:r>
              <a:rPr lang="zh-CN" altLang="en-US" sz="2000" dirty="0">
                <a:latin typeface="方正兰亭黑简体" panose="02000000000000000000" pitchFamily="2" charset="-122"/>
                <a:ea typeface="方正兰亭黑简体" panose="02000000000000000000" pitchFamily="2" charset="-122"/>
              </a:rPr>
              <a:t>数据处理和存储的性能，及时发现并解决潜在问题</a:t>
            </a:r>
            <a:endParaRPr lang="zh-CN" altLang="en-US" sz="2000" dirty="0">
              <a:latin typeface="方正兰亭黑简体" panose="02000000000000000000" pitchFamily="2" charset="-122"/>
              <a:ea typeface="方正兰亭黑简体" panose="02000000000000000000"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20" y="3172"/>
            <a:ext cx="12180720" cy="685165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23" y="283026"/>
            <a:ext cx="11341955" cy="487622"/>
          </a:xfrm>
          <a:prstGeom prst="rect">
            <a:avLst/>
          </a:prstGeom>
        </p:spPr>
      </p:pic>
      <p:sp>
        <p:nvSpPr>
          <p:cNvPr id="2" name="矩形 1"/>
          <p:cNvSpPr/>
          <p:nvPr/>
        </p:nvSpPr>
        <p:spPr>
          <a:xfrm>
            <a:off x="438150" y="1102995"/>
            <a:ext cx="4388485" cy="583565"/>
          </a:xfrm>
          <a:prstGeom prst="rect">
            <a:avLst/>
          </a:prstGeom>
        </p:spPr>
        <p:txBody>
          <a:bodyPr wrap="square">
            <a:spAutoFit/>
          </a:bodyPr>
          <a:lstStyle/>
          <a:p>
            <a:pPr defTabSz="914400">
              <a:defRPr/>
            </a:pPr>
            <a:r>
              <a:rPr lang="zh-CN" altLang="en-US" sz="3200" b="1" dirty="0">
                <a:latin typeface="方正兰亭黑简体" panose="02000000000000000000" pitchFamily="2" charset="-122"/>
                <a:ea typeface="方正兰亭黑简体" panose="02000000000000000000" pitchFamily="2" charset="-122"/>
              </a:rPr>
              <a:t>技术</a:t>
            </a:r>
            <a:r>
              <a:rPr lang="zh-CN" altLang="en-US" sz="3200" b="1" dirty="0">
                <a:latin typeface="方正兰亭黑简体" panose="02000000000000000000" pitchFamily="2" charset="-122"/>
                <a:ea typeface="方正兰亭黑简体" panose="02000000000000000000" pitchFamily="2" charset="-122"/>
              </a:rPr>
              <a:t>亮点</a:t>
            </a:r>
            <a:endParaRPr lang="zh-CN" altLang="en-US" sz="3200" b="1" dirty="0">
              <a:latin typeface="方正兰亭黑简体" panose="02000000000000000000" pitchFamily="2" charset="-122"/>
              <a:ea typeface="方正兰亭黑简体" panose="02000000000000000000" pitchFamily="2" charset="-122"/>
            </a:endParaRPr>
          </a:p>
        </p:txBody>
      </p:sp>
      <p:pic>
        <p:nvPicPr>
          <p:cNvPr id="54" name="图片 53" descr="E:\WeChat FIles\WeChat Files\叶子的收款码.jpg叶子的收款码"/>
          <p:cNvPicPr>
            <a:picLocks noChangeAspect="1"/>
          </p:cNvPicPr>
          <p:nvPr/>
        </p:nvPicPr>
        <p:blipFill>
          <a:blip r:embed="rId3"/>
          <a:srcRect/>
          <a:stretch>
            <a:fillRect/>
          </a:stretch>
        </p:blipFill>
        <p:spPr>
          <a:xfrm>
            <a:off x="6525895" y="1144905"/>
            <a:ext cx="4972685" cy="4972685"/>
          </a:xfrm>
          <a:prstGeom prst="rect">
            <a:avLst/>
          </a:prstGeom>
        </p:spPr>
      </p:pic>
      <p:sp>
        <p:nvSpPr>
          <p:cNvPr id="12" name="矩形 11"/>
          <p:cNvSpPr/>
          <p:nvPr/>
        </p:nvSpPr>
        <p:spPr>
          <a:xfrm>
            <a:off x="583565" y="1963420"/>
            <a:ext cx="5109845" cy="4154170"/>
          </a:xfrm>
          <a:prstGeom prst="rect">
            <a:avLst/>
          </a:prstGeom>
          <a:ln w="12700" cmpd="sng">
            <a:gradFill>
              <a:gsLst>
                <a:gs pos="76000">
                  <a:srgbClr val="395A94"/>
                </a:gs>
                <a:gs pos="40000">
                  <a:srgbClr val="2C41DC"/>
                </a:gs>
                <a:gs pos="92000">
                  <a:srgbClr val="395A94"/>
                </a:gs>
                <a:gs pos="1000">
                  <a:srgbClr val="CCECFF">
                    <a:alpha val="40000"/>
                  </a:srgbClr>
                </a:gs>
              </a:gsLst>
              <a:lin ang="5400000" scaled="1"/>
            </a:gradFill>
            <a:prstDash val="solid"/>
          </a:ln>
        </p:spPr>
        <p:txBody>
          <a:bodyPr wrap="square">
            <a:spAutoFit/>
          </a:bodyPr>
          <a:p>
            <a:pPr defTabSz="914400">
              <a:lnSpc>
                <a:spcPct val="120000"/>
              </a:lnSpc>
              <a:defRPr/>
            </a:pP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1.物联网技术集成</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CEAGVIS系统集成了物联网技术，通过传感器和网络设备收集和传输数据，实现对封闭环境的实时监测。</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2.自动导引车（AGV）</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r>
              <a:rPr lang="zh-CN" altLang="en-US" sz="2000" dirty="0">
                <a:latin typeface="方正兰亭黑简体" panose="02000000000000000000" pitchFamily="2" charset="-122"/>
                <a:ea typeface="方正兰亭黑简体" panose="02000000000000000000" pitchFamily="2" charset="-122"/>
              </a:rPr>
              <a:t>AGV作为硬件载体，配备了主控芯片HT32F52367用于控制车辆的运动和数据处理，以及ESP8266模块用于物联网通信。</a:t>
            </a:r>
            <a:endParaRPr lang="zh-CN" altLang="en-US" sz="2000" dirty="0">
              <a:latin typeface="方正兰亭黑简体" panose="02000000000000000000" pitchFamily="2" charset="-122"/>
              <a:ea typeface="方正兰亭黑简体" panose="02000000000000000000" pitchFamily="2" charset="-122"/>
            </a:endParaRPr>
          </a:p>
          <a:p>
            <a:pPr defTabSz="914400">
              <a:lnSpc>
                <a:spcPct val="120000"/>
              </a:lnSpc>
              <a:defRPr/>
            </a:pPr>
            <a:endParaRPr lang="zh-CN" altLang="en-US" sz="2000" dirty="0">
              <a:latin typeface="方正兰亭黑简体" panose="02000000000000000000" pitchFamily="2" charset="-122"/>
              <a:ea typeface="方正兰亭黑简体" panose="02000000000000000000"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10790.007874015748,&quot;width&quot;:19182.23622047244}"/>
</p:tagLst>
</file>

<file path=ppt/tags/tag2.xml><?xml version="1.0" encoding="utf-8"?>
<p:tagLst xmlns:p="http://schemas.openxmlformats.org/presentationml/2006/main">
  <p:tag name="KSO_WM_UNIT_PLACING_PICTURE_USER_VIEWPORT" val="{&quot;height&quot;:4333,&quot;width&quot;:7213}"/>
</p:tagLst>
</file>

<file path=ppt/tags/tag3.xml><?xml version="1.0" encoding="utf-8"?>
<p:tagLst xmlns:p="http://schemas.openxmlformats.org/presentationml/2006/main">
  <p:tag name="KSO_WPP_MARK_KEY" val="838fe11e-c218-40c1-96cf-c50040472a6b"/>
  <p:tag name="COMMONDATA" val="eyJoZGlkIjoiZWZjMzQ1YmNhZDU0YWYwNDI0NjdhYzc0OTc0NzY3Nz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1653</Words>
  <Application>WPS 演示</Application>
  <PresentationFormat>宽屏</PresentationFormat>
  <Paragraphs>151</Paragraphs>
  <Slides>15</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15</vt:i4>
      </vt:variant>
    </vt:vector>
  </HeadingPairs>
  <TitlesOfParts>
    <vt:vector size="33" baseType="lpstr">
      <vt:lpstr>Arial</vt:lpstr>
      <vt:lpstr>宋体</vt:lpstr>
      <vt:lpstr>Wingdings</vt:lpstr>
      <vt:lpstr>微软雅黑</vt:lpstr>
      <vt:lpstr>方正兰亭黑简体</vt:lpstr>
      <vt:lpstr>黑体</vt:lpstr>
      <vt:lpstr>方正兰亭粗黑简体</vt:lpstr>
      <vt:lpstr>方正兰亭黑_GBK</vt:lpstr>
      <vt:lpstr>方正兰亭粗黑_GBK</vt:lpstr>
      <vt:lpstr>Times New Roman</vt:lpstr>
      <vt:lpstr>等线</vt:lpstr>
      <vt:lpstr>等线 Light</vt:lpstr>
      <vt:lpstr>Calibri</vt:lpstr>
      <vt:lpstr>Arial Unicode MS</vt:lpstr>
      <vt:lpstr>Huawei Sans</vt:lpstr>
      <vt:lpstr>JetBrains Mono</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琦</dc:creator>
  <cp:lastModifiedBy>21523</cp:lastModifiedBy>
  <cp:revision>48</cp:revision>
  <dcterms:created xsi:type="dcterms:W3CDTF">2021-12-18T10:58:00Z</dcterms:created>
  <dcterms:modified xsi:type="dcterms:W3CDTF">2024-08-22T17:40:48Z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(3)kIz+KkZU8Egf5KyzJ2mi6Y32HsLNQ5Z8+WoZi/OxFfoHcZZruNrx6mKuuQJzHrfZr6fQ9bjh
bN4GiJeRyQVaVkqpwOnOPVdUIv2IFfX9XJXkchQ320/gGL/d+7ZHt6Al4xZWmyb39JTVAkH8
nSIat5uN7SJVljJz71lPZk4LeBfS79TDbV95kJDuegQ2aB6N3JaV9g0biZqvZJY8g1cF1IAw
+LWRgYptdrz8U48LLs</vt:lpwstr>
  </property>
  <property fmtid="{D5CDD505-2E9C-101B-9397-08002B2CF9AE}" pid="3" name="_2015_ms_pID_7253431">
    <vt:lpwstr>CIHaXqX7h1/BDdF17tnjWzm8E8Z3Io5e1VppNbL+gL6e5hphxAk1A+
CSVx2oTiB17v9o1o2JOrZ2l3PaNSV52B1yoqGikO3peNx9Lp1ZHBfkYPlGSknSFtpqCmhrAn
uWkOPIKtu1p7gTncEpj+H7nKaZM7lFm4rY8x8Ng8PGzRBhM7kDAYSxm/osxuWEim53qAefKU
mKynxH0uJ5BWuFAVbvZPaYEw2rINLr+6MzdP</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1640398285</vt:lpwstr>
  </property>
  <property fmtid="{D5CDD505-2E9C-101B-9397-08002B2CF9AE}" pid="8" name="_2015_ms_pID_7253432">
    <vt:lpwstr>SmyB34ZDOM2nMN0rCroRq3I=</vt:lpwstr>
  </property>
  <property fmtid="{D5CDD505-2E9C-101B-9397-08002B2CF9AE}" pid="9" name="ICV">
    <vt:lpwstr>582F9A2F69DD43199DAF7A1A422B9F2C</vt:lpwstr>
  </property>
  <property fmtid="{D5CDD505-2E9C-101B-9397-08002B2CF9AE}" pid="10" name="KSOProductBuildVer">
    <vt:lpwstr>2052-11.1.0.12165</vt:lpwstr>
  </property>
</Properties>
</file>