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76"/>
  </p:notesMasterIdLst>
  <p:sldIdLst>
    <p:sldId id="3763" r:id="rId3"/>
    <p:sldId id="3708" r:id="rId4"/>
    <p:sldId id="3764" r:id="rId5"/>
    <p:sldId id="3769" r:id="rId6"/>
    <p:sldId id="3715" r:id="rId7"/>
    <p:sldId id="3737" r:id="rId8"/>
    <p:sldId id="3711" r:id="rId9"/>
    <p:sldId id="3765" r:id="rId10"/>
    <p:sldId id="3760" r:id="rId11"/>
    <p:sldId id="3766" r:id="rId12"/>
    <p:sldId id="3767" r:id="rId13"/>
    <p:sldId id="3761" r:id="rId14"/>
    <p:sldId id="3698" r:id="rId15"/>
    <p:sldId id="3770" r:id="rId16"/>
    <p:sldId id="3716" r:id="rId17"/>
    <p:sldId id="3768" r:id="rId18"/>
    <p:sldId id="3675" r:id="rId19"/>
    <p:sldId id="3692" r:id="rId20"/>
    <p:sldId id="3775" r:id="rId21"/>
    <p:sldId id="3699" r:id="rId22"/>
    <p:sldId id="3777" r:id="rId23"/>
    <p:sldId id="3773" r:id="rId24"/>
    <p:sldId id="3714" r:id="rId25"/>
    <p:sldId id="3717" r:id="rId26"/>
    <p:sldId id="3778" r:id="rId27"/>
    <p:sldId id="3725" r:id="rId28"/>
    <p:sldId id="3727" r:id="rId29"/>
    <p:sldId id="3719" r:id="rId30"/>
    <p:sldId id="3722" r:id="rId31"/>
    <p:sldId id="3710" r:id="rId32"/>
    <p:sldId id="3732" r:id="rId33"/>
    <p:sldId id="3779" r:id="rId34"/>
    <p:sldId id="3730" r:id="rId35"/>
    <p:sldId id="3780" r:id="rId36"/>
    <p:sldId id="3771" r:id="rId37"/>
    <p:sldId id="3735" r:id="rId38"/>
    <p:sldId id="3739" r:id="rId39"/>
    <p:sldId id="3740" r:id="rId40"/>
    <p:sldId id="3741" r:id="rId41"/>
    <p:sldId id="3772" r:id="rId42"/>
    <p:sldId id="3744" r:id="rId43"/>
    <p:sldId id="3742" r:id="rId44"/>
    <p:sldId id="3752" r:id="rId45"/>
    <p:sldId id="3746" r:id="rId46"/>
    <p:sldId id="3748" r:id="rId47"/>
    <p:sldId id="3743" r:id="rId48"/>
    <p:sldId id="3751" r:id="rId49"/>
    <p:sldId id="3791" r:id="rId50"/>
    <p:sldId id="3790" r:id="rId51"/>
    <p:sldId id="3792" r:id="rId52"/>
    <p:sldId id="3781" r:id="rId53"/>
    <p:sldId id="3789" r:id="rId54"/>
    <p:sldId id="3788" r:id="rId55"/>
    <p:sldId id="3786" r:id="rId56"/>
    <p:sldId id="3787" r:id="rId57"/>
    <p:sldId id="3793" r:id="rId58"/>
    <p:sldId id="3800" r:id="rId59"/>
    <p:sldId id="3794" r:id="rId60"/>
    <p:sldId id="3795" r:id="rId61"/>
    <p:sldId id="3796" r:id="rId62"/>
    <p:sldId id="3797" r:id="rId63"/>
    <p:sldId id="3798" r:id="rId64"/>
    <p:sldId id="3799" r:id="rId65"/>
    <p:sldId id="3802" r:id="rId66"/>
    <p:sldId id="3803" r:id="rId67"/>
    <p:sldId id="3804" r:id="rId68"/>
    <p:sldId id="3805" r:id="rId69"/>
    <p:sldId id="3806" r:id="rId70"/>
    <p:sldId id="3807" r:id="rId71"/>
    <p:sldId id="3808" r:id="rId72"/>
    <p:sldId id="3809" r:id="rId73"/>
    <p:sldId id="3811" r:id="rId74"/>
    <p:sldId id="3812" r:id="rId75"/>
  </p:sldIdLst>
  <p:sldSz cx="9144000" cy="5143500" type="screen16x9"/>
  <p:notesSz cx="6858000" cy="9144000"/>
  <p:custDataLst>
    <p:tags r:id="rId7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E8F00"/>
    <a:srgbClr val="40403F"/>
    <a:srgbClr val="FFA500"/>
    <a:srgbClr val="F0F0F1"/>
    <a:srgbClr val="EFEFF1"/>
    <a:srgbClr val="CCCCCC"/>
    <a:srgbClr val="EFEFF0"/>
    <a:srgbClr val="F3F3F3"/>
    <a:srgbClr val="BC1A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9" autoAdjust="0"/>
    <p:restoredTop sz="69301" autoAdjust="0"/>
  </p:normalViewPr>
  <p:slideViewPr>
    <p:cSldViewPr>
      <p:cViewPr varScale="1">
        <p:scale>
          <a:sx n="110" d="100"/>
          <a:sy n="110" d="100"/>
        </p:scale>
        <p:origin x="84" y="488"/>
      </p:cViewPr>
      <p:guideLst>
        <p:guide orient="horz" pos="17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ags" Target="tags/tag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dirty="0">
                <a:solidFill>
                  <a:prstClr val="black">
                    <a:lumMod val="75000"/>
                    <a:lumOff val="2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大家好，我是计算机学院的郝义学，我的研究方向是物联网，这学期我和大家一起学习一下物联网技术与应用</a:t>
            </a:r>
            <a:endParaRPr lang="en-GB" altLang="zh-CN" sz="1200" b="0" dirty="0">
              <a:solidFill>
                <a:prstClr val="black">
                  <a:lumMod val="75000"/>
                  <a:lumOff val="25000"/>
                </a:prst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0099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1705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3256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464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chemeClr val="tx1"/>
                </a:solidFill>
              </a:rPr>
              <a:t>万物互联时代下的新型计算模式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边缘计算，</a:t>
            </a:r>
            <a:r>
              <a:rPr lang="zh-CN" altLang="en-US" dirty="0">
                <a:solidFill>
                  <a:schemeClr val="tx1"/>
                </a:solidFill>
              </a:rPr>
              <a:t>介绍边缘计算的概念、起源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72768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贪婪算法介绍</a:t>
            </a:r>
            <a:r>
              <a:rPr lang="en-US" altLang="zh-CN" dirty="0"/>
              <a:t>-</a:t>
            </a:r>
            <a:r>
              <a:rPr lang="zh-CN" altLang="en-US" dirty="0"/>
              <a:t>仅是利用现有的知识，没有进行探索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6165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贪婪算法介绍</a:t>
            </a:r>
            <a:r>
              <a:rPr lang="en-US" altLang="zh-CN" dirty="0"/>
              <a:t>-</a:t>
            </a:r>
            <a:r>
              <a:rPr lang="zh-CN" altLang="en-US" dirty="0"/>
              <a:t>仅是利用现有的知识，没有进行探索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3563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中心思想就是探索和利用      利用指的是利用已经有的数据，选择最好的臂按下，获取即时奖励</a:t>
            </a:r>
            <a:endParaRPr lang="en-US" altLang="zh-CN" dirty="0"/>
          </a:p>
          <a:p>
            <a:r>
              <a:rPr lang="en-US" altLang="zh-CN" dirty="0"/>
              <a:t>                                            </a:t>
            </a:r>
            <a:r>
              <a:rPr lang="zh-CN" altLang="en-US" dirty="0"/>
              <a:t>探索指的是希望收集更多的信息，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7955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1158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0542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chemeClr val="tx1"/>
                </a:solidFill>
              </a:rPr>
              <a:t>万物互联时代下的新型计算模式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边缘计算，</a:t>
            </a:r>
            <a:r>
              <a:rPr lang="zh-CN" altLang="en-US" dirty="0">
                <a:solidFill>
                  <a:schemeClr val="tx1"/>
                </a:solidFill>
              </a:rPr>
              <a:t>介绍边缘计算的概念、起源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7175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chemeClr val="tx1"/>
                </a:solidFill>
              </a:rPr>
              <a:t>万物互联时代下的新型计算模式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边缘计算，</a:t>
            </a:r>
            <a:r>
              <a:rPr lang="zh-CN" altLang="en-US" dirty="0">
                <a:solidFill>
                  <a:schemeClr val="tx1"/>
                </a:solidFill>
              </a:rPr>
              <a:t>介绍边缘计算的概念、起源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6785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5142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9414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9383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5012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6332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3808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956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内容中心网络， 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95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LRU</a:t>
            </a:r>
            <a:r>
              <a:rPr lang="zh-CN" altLang="en-US" dirty="0"/>
              <a:t>是</a:t>
            </a:r>
            <a:r>
              <a:rPr lang="en-US" altLang="zh-CN" dirty="0"/>
              <a:t>Least Recently Used</a:t>
            </a:r>
            <a:r>
              <a:rPr lang="zh-CN" altLang="en-US" dirty="0"/>
              <a:t>的缩写，即最近最少使用，是一种常用的页面置换算法，选择最近最久未使用的页面予以淘汰。</a:t>
            </a:r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最不经常使用算法（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Least Frequently Used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LFU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是基于访问频次的模式，而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LRU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是基于访问时间的模式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238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内容中心网络， 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472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LRU</a:t>
            </a:r>
            <a:r>
              <a:rPr lang="zh-CN" altLang="en-US" dirty="0"/>
              <a:t>是</a:t>
            </a:r>
            <a:r>
              <a:rPr lang="en-US" altLang="zh-CN" dirty="0"/>
              <a:t>Least Recently Used</a:t>
            </a:r>
            <a:r>
              <a:rPr lang="zh-CN" altLang="en-US" dirty="0"/>
              <a:t>的缩写，即最近最少使用，是一种常用的页面置换算法，选择最近最久未使用的页面予以淘汰。</a:t>
            </a:r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最不经常使用算法（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Least Frequently Used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LFU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是基于访问频次的模式，而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LRU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是基于访问时间的模式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745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LRU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Least recently used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，最近最少使用）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根据数据的历史访问记录来进行淘汰数据，其核心思想是“如果数据最近被访问过，那么将来被访问的几率也更高”。 新数据插入到链表头部； 每当缓存命中（即缓存数据被访问），则将数据移到链表头部； 当链表满的时候，将链表尾部的数据丢弃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180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内容中心网络， 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638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559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4F3228-691C-4725-93A9-CA4540243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F318BA-5D3B-42AE-BD6D-428B6C3709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17BB10-3BF5-43A9-8197-0F1BD6CBB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9A57-B9AC-47FE-ABB8-9E5EDF0DBDB0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357F56-E1F9-4A39-ACF0-7BAE5A151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63A3E5-D70C-444C-8256-817815F92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E56D-A8CB-4846-8976-F25527A07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230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25E6F-8A1C-4FAC-A0D0-CB7497480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82DA03-6973-42CC-AFC4-605DE1FB3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9D2CC0-7BD2-423F-BAF3-EBFF87DD2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9A57-B9AC-47FE-ABB8-9E5EDF0DBDB0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0037CD-84EA-494C-8FF5-834A17B4B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DF7FAF-7C62-4CF8-8E40-80A62414B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E56D-A8CB-4846-8976-F25527A07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845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1E5A49-3614-47FD-BEF5-623297941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F1AC4D-BCD3-4A55-889F-DBF08BD52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9BB828-A668-4FE5-9604-1CE2C6CB0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9A57-B9AC-47FE-ABB8-9E5EDF0DBDB0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4D18AA-FC3A-4E03-84A5-31C83BFB7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F55A6B-5959-4978-960B-A692A1CE2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E56D-A8CB-4846-8976-F25527A07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053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40E65D-4DD8-4492-B2F1-8CED84AFA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5C9C61-F10D-4228-AA9F-EBB4756E0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7AAF71-CEC1-433E-99FC-902C5D820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F4A181-E3B9-4542-9CC9-1AECEDA3B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9A57-B9AC-47FE-ABB8-9E5EDF0DBDB0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23907C-C5EB-4752-864F-C1E7C6785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9998FD-3C4D-4E8C-BAD2-FE40ADE65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E56D-A8CB-4846-8976-F25527A07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98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433251-AF4A-4ECF-B0D1-E0845C5C9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8BE912-E924-4707-9AB4-18232E3B4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B4C9CC-87D3-4428-8C56-F9298DD0B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21222C-F92E-4C7C-8ACF-C4A6923EC7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3A065B-8777-4A26-BBE1-5AB741A43F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456220-598D-43D8-A4A6-05DD383A3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9A57-B9AC-47FE-ABB8-9E5EDF0DBDB0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777747C-7C2E-4823-864A-48F883708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FCAD94-819B-41A6-9B22-9CB4F2E37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E56D-A8CB-4846-8976-F25527A07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8920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D76F0F-222F-4023-819A-047C414CE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877C299-F44C-4370-9E49-0B03EF47A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9A57-B9AC-47FE-ABB8-9E5EDF0DBDB0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0C0F02-43CD-4037-BFD1-6C92ACA10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98B3A7-E1AA-413F-8301-6066B8A0F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E56D-A8CB-4846-8976-F25527A07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2369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D6BD57-8C75-49BD-8EBD-329207475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9A57-B9AC-47FE-ABB8-9E5EDF0DBDB0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C5B864C-047D-4445-8078-6BADA9736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A7B451-7E36-4F03-A263-855511548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E56D-A8CB-4846-8976-F25527A07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74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251520" y="208003"/>
            <a:ext cx="432048" cy="419531"/>
            <a:chOff x="298460" y="987574"/>
            <a:chExt cx="288032" cy="279687"/>
          </a:xfrm>
        </p:grpSpPr>
        <p:sp>
          <p:nvSpPr>
            <p:cNvPr id="9" name="矩形 8"/>
            <p:cNvSpPr/>
            <p:nvPr/>
          </p:nvSpPr>
          <p:spPr>
            <a:xfrm>
              <a:off x="298460" y="987574"/>
              <a:ext cx="216024" cy="216024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406472" y="1087241"/>
              <a:ext cx="180020" cy="1800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6494D-BAA9-4883-9A57-B8A56E698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335D66-69B6-406C-BB50-0A2406F56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E806D4-87F6-4D84-8B2C-C5A9D7D32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0BB0AF-343A-4DFF-B864-5D63A9164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9A57-B9AC-47FE-ABB8-9E5EDF0DBDB0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282B20-06CE-436A-9E76-E98C80D7D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33EC79-1089-4F11-855F-52C63F556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E56D-A8CB-4846-8976-F25527A07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1266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B7E79C-55A7-4C88-8C6B-AE3E5CD0A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B75691-3BED-40D4-AC18-CDFB9A5935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3E9887-B05D-44E3-8E1A-CC38BA8EC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5D920E-FB46-4695-93B1-C38EB729C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9A57-B9AC-47FE-ABB8-9E5EDF0DBDB0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1998FD-1508-430F-9FC6-7E50CF8F1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3E302D-B279-4506-BDD2-AB08AD5F1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E56D-A8CB-4846-8976-F25527A07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1141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59FE92-A2B5-49BE-8DC7-C9EBC655E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8112A4-C8DD-40F9-A91E-A624DC1D5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B52A42-4AF0-4025-B137-51419D202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9A57-B9AC-47FE-ABB8-9E5EDF0DBDB0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6EC628-FA0E-40B8-923E-C1AF9AAF7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4FC939-71DB-4D9C-A0B4-B362A6C98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E56D-A8CB-4846-8976-F25527A07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0273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A624C64-120B-47FC-BEB7-2479579012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F83BEE-6811-436C-99ED-C6477C226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7F8243-0C7E-4E0D-B909-DF08F3C63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9A57-B9AC-47FE-ABB8-9E5EDF0DBDB0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4BEEB6-25E4-4F64-873C-21A4877EB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114210-391F-4414-A6D6-2878470EC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E56D-A8CB-4846-8976-F25527A07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289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00FF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FFC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9368874-348F-419C-8201-E0F9D6F70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462DB8-FE36-4EC0-8BC5-CF2C9D042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C34E33-00BF-41E7-85DD-3280AE5DC2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19A57-B9AC-47FE-ABB8-9E5EDF0DBDB0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62DE37-F9F5-438E-B5F6-02BF9F79EE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19A2FB-AC12-4071-BD08-A7A691EB76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9E56D-A8CB-4846-8976-F25527A07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36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FFC00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4.png"/><Relationship Id="rId4" Type="http://schemas.openxmlformats.org/officeDocument/2006/relationships/image" Target="../media/image1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4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25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1594798" y="3363838"/>
            <a:ext cx="59295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0" y="0"/>
            <a:ext cx="2393156" cy="2158466"/>
          </a:xfrm>
          <a:custGeom>
            <a:avLst/>
            <a:gdLst>
              <a:gd name="connsiteX0" fmla="*/ 0 w 2393156"/>
              <a:gd name="connsiteY0" fmla="*/ 0 h 2158466"/>
              <a:gd name="connsiteX1" fmla="*/ 2393156 w 2393156"/>
              <a:gd name="connsiteY1" fmla="*/ 0 h 2158466"/>
              <a:gd name="connsiteX2" fmla="*/ 2393156 w 2393156"/>
              <a:gd name="connsiteY2" fmla="*/ 2158466 h 2158466"/>
              <a:gd name="connsiteX3" fmla="*/ 0 w 2393156"/>
              <a:gd name="connsiteY3" fmla="*/ 2158466 h 2158466"/>
              <a:gd name="connsiteX4" fmla="*/ 0 w 2393156"/>
              <a:gd name="connsiteY4" fmla="*/ 0 h 2158466"/>
              <a:gd name="connsiteX0" fmla="*/ 0 w 2393156"/>
              <a:gd name="connsiteY0" fmla="*/ 0 h 2158466"/>
              <a:gd name="connsiteX1" fmla="*/ 2393156 w 2393156"/>
              <a:gd name="connsiteY1" fmla="*/ 0 h 2158466"/>
              <a:gd name="connsiteX2" fmla="*/ 0 w 2393156"/>
              <a:gd name="connsiteY2" fmla="*/ 2158466 h 2158466"/>
              <a:gd name="connsiteX3" fmla="*/ 0 w 2393156"/>
              <a:gd name="connsiteY3" fmla="*/ 0 h 215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3156" h="2158466">
                <a:moveTo>
                  <a:pt x="0" y="0"/>
                </a:moveTo>
                <a:lnTo>
                  <a:pt x="2393156" y="0"/>
                </a:lnTo>
                <a:lnTo>
                  <a:pt x="0" y="215846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203848" y="123478"/>
            <a:ext cx="2592288" cy="2395663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Picture 2" descr="E:\DISK-2014-11-PERSONAL\EPIC-LAB\LOGO&amp;WEB\epicjp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83518"/>
            <a:ext cx="1440000" cy="1784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3C8954FA-EBB1-4A82-8B1F-0C33A596FCAC}"/>
              </a:ext>
            </a:extLst>
          </p:cNvPr>
          <p:cNvSpPr txBox="1">
            <a:spLocks/>
          </p:cNvSpPr>
          <p:nvPr/>
        </p:nvSpPr>
        <p:spPr>
          <a:xfrm>
            <a:off x="1907703" y="2696830"/>
            <a:ext cx="5616625" cy="516988"/>
          </a:xfrm>
          <a:prstGeom prst="rect">
            <a:avLst/>
          </a:prstGeom>
        </p:spPr>
        <p:txBody>
          <a:bodyPr vert="horz" lIns="0" tIns="60960" rIns="0" bIns="60960" rtlCol="0" anchor="ctr">
            <a:noAutofit/>
          </a:bodyPr>
          <a:lstStyle>
            <a:defPPr>
              <a:defRPr lang="zh-CN"/>
            </a:defPPr>
            <a:lvl1pPr marL="0" indent="0" algn="ctr" defTabSz="914400" rtl="0" eaLnBrk="1" latinLnBrk="0" hangingPunct="1">
              <a:buNone/>
              <a:defRPr sz="30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T Sans Narrow"/>
              </a:rPr>
              <a:t>物联网技术与应用</a:t>
            </a:r>
            <a:endParaRPr lang="en-GB" sz="36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TextBox 13">
            <a:extLst>
              <a:ext uri="{FF2B5EF4-FFF2-40B4-BE49-F238E27FC236}">
                <a16:creationId xmlns:a16="http://schemas.microsoft.com/office/drawing/2014/main" id="{FBF2B7B0-72E4-4B49-9B9A-26655B03E4DC}"/>
              </a:ext>
            </a:extLst>
          </p:cNvPr>
          <p:cNvSpPr txBox="1"/>
          <p:nvPr/>
        </p:nvSpPr>
        <p:spPr>
          <a:xfrm>
            <a:off x="1679243" y="3528430"/>
            <a:ext cx="5760640" cy="1592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华中科技大学计算机科学与技术学院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郝义学  副教授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Email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yixuehao@hust.edu.cn</a:t>
            </a:r>
          </a:p>
          <a:p>
            <a:pPr algn="ctr">
              <a:lnSpc>
                <a:spcPct val="150000"/>
              </a:lnSpc>
            </a:pP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482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5B53EB2-142D-4B0E-9FAE-4E99F941EA28}"/>
              </a:ext>
            </a:extLst>
          </p:cNvPr>
          <p:cNvSpPr txBox="1">
            <a:spLocks/>
          </p:cNvSpPr>
          <p:nvPr/>
        </p:nvSpPr>
        <p:spPr>
          <a:xfrm>
            <a:off x="857880" y="200201"/>
            <a:ext cx="479424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defPPr>
              <a:defRPr lang="zh-CN"/>
            </a:defPPr>
            <a:lvl1pPr defTabSz="914377">
              <a:spcBef>
                <a:spcPct val="0"/>
              </a:spcBef>
              <a:buNone/>
              <a:defRPr sz="28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</a:defRPr>
            </a:lvl1pPr>
          </a:lstStyle>
          <a:p>
            <a:pPr defTabSz="914354"/>
            <a:r>
              <a:rPr lang="en-US" altLang="zh-CN" dirty="0">
                <a:solidFill>
                  <a:schemeClr val="tx1"/>
                </a:solidFill>
              </a:rPr>
              <a:t>2.1 </a:t>
            </a:r>
            <a:r>
              <a:rPr lang="zh-CN" altLang="en-US" dirty="0">
                <a:solidFill>
                  <a:schemeClr val="tx1"/>
                </a:solidFill>
              </a:rPr>
              <a:t>边缘缓存简介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缓存方式</a:t>
            </a:r>
            <a:endParaRPr lang="en-GB" altLang="zh-CN" dirty="0">
              <a:solidFill>
                <a:schemeClr val="tx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A381654-FF41-40F1-B6A4-9C6C8DE49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1858" y="627534"/>
            <a:ext cx="5528556" cy="4104456"/>
          </a:xfrm>
          <a:prstGeom prst="rect">
            <a:avLst/>
          </a:prstGeom>
        </p:spPr>
      </p:pic>
      <p:sp>
        <p:nvSpPr>
          <p:cNvPr id="15" name="内容占位符 2"/>
          <p:cNvSpPr txBox="1">
            <a:spLocks/>
          </p:cNvSpPr>
          <p:nvPr/>
        </p:nvSpPr>
        <p:spPr>
          <a:xfrm>
            <a:off x="6164" y="823020"/>
            <a:ext cx="8424936" cy="432048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600"/>
              </a:spcBef>
              <a:buFont typeface="Wingdings" panose="05000000000000000000" pitchFamily="2" charset="2"/>
              <a:buChar char="p"/>
            </a:pPr>
            <a:r>
              <a:rPr lang="zh-CN" altLang="en-US" sz="36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被动缓存：</a:t>
            </a:r>
            <a:endParaRPr lang="en-US" altLang="zh-CN" sz="3600" b="1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spcBef>
                <a:spcPts val="1800"/>
              </a:spcBef>
              <a:buFont typeface="Wingdings" panose="05000000000000000000" pitchFamily="2" charset="2"/>
              <a:buChar char="p"/>
            </a:pPr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FIFO</a:t>
            </a:r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算法</a:t>
            </a:r>
            <a:r>
              <a:rPr lang="zh-CN" altLang="en-US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spcBef>
                <a:spcPts val="1800"/>
              </a:spcBef>
              <a:buFont typeface="Wingdings" panose="05000000000000000000" pitchFamily="2" charset="2"/>
              <a:buChar char="p"/>
            </a:pPr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LRU</a:t>
            </a:r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算法</a:t>
            </a:r>
            <a:endParaRPr lang="en-US" altLang="zh-CN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spcBef>
                <a:spcPts val="1800"/>
              </a:spcBef>
              <a:buFont typeface="Wingdings" panose="05000000000000000000" pitchFamily="2" charset="2"/>
              <a:buChar char="p"/>
            </a:pPr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LFU</a:t>
            </a:r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算法</a:t>
            </a:r>
            <a:endParaRPr lang="en-US" altLang="zh-CN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spcBef>
                <a:spcPts val="1800"/>
              </a:spcBef>
              <a:buFont typeface="Wingdings" panose="05000000000000000000" pitchFamily="2" charset="2"/>
              <a:buChar char="p"/>
            </a:pPr>
            <a:endParaRPr lang="en-US" altLang="zh-CN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圆角矩形标注 8">
            <a:extLst>
              <a:ext uri="{FF2B5EF4-FFF2-40B4-BE49-F238E27FC236}">
                <a16:creationId xmlns:a16="http://schemas.microsoft.com/office/drawing/2014/main" id="{1B0FE8F3-171C-4105-9E4D-F3673FD58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648" y="3651870"/>
            <a:ext cx="2736304" cy="1440160"/>
          </a:xfrm>
          <a:prstGeom prst="wedgeRoundRectCallout">
            <a:avLst>
              <a:gd name="adj1" fmla="val 41327"/>
              <a:gd name="adj2" fmla="val -85304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LRU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（最近最少使用）</a:t>
            </a:r>
            <a:endParaRPr lang="en-US" altLang="zh-CN" b="1" dirty="0">
              <a:solidFill>
                <a:srgbClr val="FF0000"/>
              </a:solidFill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算法例子</a:t>
            </a:r>
          </a:p>
        </p:txBody>
      </p:sp>
    </p:spTree>
    <p:extLst>
      <p:ext uri="{BB962C8B-B14F-4D97-AF65-F5344CB8AC3E}">
        <p14:creationId xmlns:p14="http://schemas.microsoft.com/office/powerpoint/2010/main" val="2697742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5B53EB2-142D-4B0E-9FAE-4E99F941EA28}"/>
              </a:ext>
            </a:extLst>
          </p:cNvPr>
          <p:cNvSpPr txBox="1">
            <a:spLocks/>
          </p:cNvSpPr>
          <p:nvPr/>
        </p:nvSpPr>
        <p:spPr>
          <a:xfrm>
            <a:off x="857880" y="200201"/>
            <a:ext cx="479424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defPPr>
              <a:defRPr lang="zh-CN"/>
            </a:defPPr>
            <a:lvl1pPr defTabSz="914377">
              <a:spcBef>
                <a:spcPct val="0"/>
              </a:spcBef>
              <a:buNone/>
              <a:defRPr sz="28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</a:defRPr>
            </a:lvl1pPr>
          </a:lstStyle>
          <a:p>
            <a:pPr defTabSz="914354"/>
            <a:r>
              <a:rPr lang="en-US" altLang="zh-CN" dirty="0">
                <a:solidFill>
                  <a:schemeClr val="tx1"/>
                </a:solidFill>
              </a:rPr>
              <a:t>2.1 </a:t>
            </a:r>
            <a:r>
              <a:rPr lang="zh-CN" altLang="en-US" dirty="0">
                <a:solidFill>
                  <a:schemeClr val="tx1"/>
                </a:solidFill>
              </a:rPr>
              <a:t>边缘缓存简介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缓存方式</a:t>
            </a:r>
            <a:endParaRPr lang="en-GB" altLang="zh-CN" dirty="0">
              <a:solidFill>
                <a:schemeClr val="tx1"/>
              </a:solidFill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6164" y="823020"/>
            <a:ext cx="8424936" cy="432048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600"/>
              </a:spcBef>
              <a:buFont typeface="Wingdings" panose="05000000000000000000" pitchFamily="2" charset="2"/>
              <a:buChar char="p"/>
            </a:pPr>
            <a:r>
              <a:rPr lang="zh-CN" altLang="en-US" sz="36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被动缓存：</a:t>
            </a:r>
            <a:endParaRPr lang="en-US" altLang="zh-CN" sz="3600" b="1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spcBef>
                <a:spcPts val="1800"/>
              </a:spcBef>
              <a:buFont typeface="Wingdings" panose="05000000000000000000" pitchFamily="2" charset="2"/>
              <a:buChar char="p"/>
            </a:pPr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FIFO</a:t>
            </a:r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算法</a:t>
            </a:r>
            <a:r>
              <a:rPr lang="zh-CN" altLang="en-US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spcBef>
                <a:spcPts val="1800"/>
              </a:spcBef>
              <a:buFont typeface="Wingdings" panose="05000000000000000000" pitchFamily="2" charset="2"/>
              <a:buChar char="p"/>
            </a:pPr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LRU</a:t>
            </a:r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算法</a:t>
            </a:r>
            <a:endParaRPr lang="en-US" altLang="zh-CN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spcBef>
                <a:spcPts val="1800"/>
              </a:spcBef>
              <a:buFont typeface="Wingdings" panose="05000000000000000000" pitchFamily="2" charset="2"/>
              <a:buChar char="p"/>
            </a:pPr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LFU</a:t>
            </a:r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算法</a:t>
            </a:r>
            <a:endParaRPr lang="en-US" altLang="zh-CN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spcBef>
                <a:spcPts val="1800"/>
              </a:spcBef>
              <a:buFont typeface="Wingdings" panose="05000000000000000000" pitchFamily="2" charset="2"/>
              <a:buChar char="p"/>
            </a:pPr>
            <a:endParaRPr lang="en-US" altLang="zh-CN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F34ABBD-C283-4DA1-BB0A-F6E179A2C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114" y="847490"/>
            <a:ext cx="6484886" cy="3612883"/>
          </a:xfrm>
          <a:prstGeom prst="rect">
            <a:avLst/>
          </a:prstGeom>
        </p:spPr>
      </p:pic>
      <p:sp>
        <p:nvSpPr>
          <p:cNvPr id="16" name="圆角矩形标注 8">
            <a:extLst>
              <a:ext uri="{FF2B5EF4-FFF2-40B4-BE49-F238E27FC236}">
                <a16:creationId xmlns:a16="http://schemas.microsoft.com/office/drawing/2014/main" id="{1B0FE8F3-171C-4105-9E4D-F3673FD58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3647154"/>
            <a:ext cx="2706996" cy="1444875"/>
          </a:xfrm>
          <a:prstGeom prst="wedgeRoundRectCallout">
            <a:avLst>
              <a:gd name="adj1" fmla="val 46277"/>
              <a:gd name="adj2" fmla="val -79561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LFU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（最不经常使用）</a:t>
            </a:r>
            <a:endParaRPr lang="en-US" altLang="zh-CN" b="1" dirty="0">
              <a:solidFill>
                <a:srgbClr val="FF0000"/>
              </a:solidFill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算法例子</a:t>
            </a:r>
          </a:p>
        </p:txBody>
      </p:sp>
    </p:spTree>
    <p:extLst>
      <p:ext uri="{BB962C8B-B14F-4D97-AF65-F5344CB8AC3E}">
        <p14:creationId xmlns:p14="http://schemas.microsoft.com/office/powerpoint/2010/main" val="228668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585AB23-DD85-404D-98ED-51AC1E9AF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62691"/>
            <a:ext cx="7108244" cy="4948014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D918E3A-24D6-4F58-AD47-021BB4A52F71}"/>
              </a:ext>
            </a:extLst>
          </p:cNvPr>
          <p:cNvSpPr/>
          <p:nvPr/>
        </p:nvSpPr>
        <p:spPr>
          <a:xfrm>
            <a:off x="1691680" y="4011910"/>
            <a:ext cx="6552728" cy="1131590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500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A920546E-7F38-4D4F-9CE2-E0A79A2E0CA1}"/>
              </a:ext>
            </a:extLst>
          </p:cNvPr>
          <p:cNvSpPr txBox="1">
            <a:spLocks/>
          </p:cNvSpPr>
          <p:nvPr/>
        </p:nvSpPr>
        <p:spPr>
          <a:xfrm>
            <a:off x="857880" y="200201"/>
            <a:ext cx="580235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defPPr>
              <a:defRPr lang="zh-CN"/>
            </a:defPPr>
            <a:lvl1pPr defTabSz="914377">
              <a:spcBef>
                <a:spcPct val="0"/>
              </a:spcBef>
              <a:buNone/>
              <a:defRPr sz="28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</a:defRPr>
            </a:lvl1pPr>
          </a:lstStyle>
          <a:p>
            <a:pPr defTabSz="914354"/>
            <a:r>
              <a:rPr lang="en-US" altLang="zh-CN" dirty="0">
                <a:solidFill>
                  <a:srgbClr val="40403F"/>
                </a:solidFill>
              </a:rPr>
              <a:t>2.1 </a:t>
            </a:r>
            <a:r>
              <a:rPr lang="zh-CN" altLang="en-US" dirty="0">
                <a:solidFill>
                  <a:srgbClr val="40403F"/>
                </a:solidFill>
              </a:rPr>
              <a:t>服务缓存问题简介</a:t>
            </a:r>
            <a:endParaRPr lang="en-GB" altLang="zh-CN" dirty="0">
              <a:solidFill>
                <a:srgbClr val="40403F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57D5A40-85A4-4190-8CC9-6213E52D9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646" y="782231"/>
            <a:ext cx="8244707" cy="285266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39D7FA2-1AC9-4DF8-A559-7063A6C115F8}"/>
              </a:ext>
            </a:extLst>
          </p:cNvPr>
          <p:cNvSpPr txBox="1"/>
          <p:nvPr/>
        </p:nvSpPr>
        <p:spPr>
          <a:xfrm>
            <a:off x="179512" y="3532006"/>
            <a:ext cx="8892939" cy="13234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目标：</a:t>
            </a:r>
            <a:r>
              <a:rPr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根据</a:t>
            </a:r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用户业务请求</a:t>
            </a:r>
            <a:r>
              <a:rPr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的规律进行服务的安置，减低业务体验时延</a:t>
            </a:r>
            <a:endParaRPr lang="en-US" altLang="zh-CN" sz="28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8111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A920546E-7F38-4D4F-9CE2-E0A79A2E0CA1}"/>
              </a:ext>
            </a:extLst>
          </p:cNvPr>
          <p:cNvSpPr txBox="1">
            <a:spLocks/>
          </p:cNvSpPr>
          <p:nvPr/>
        </p:nvSpPr>
        <p:spPr>
          <a:xfrm>
            <a:off x="857880" y="200201"/>
            <a:ext cx="580235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defPPr>
              <a:defRPr lang="zh-CN"/>
            </a:defPPr>
            <a:lvl1pPr defTabSz="914377">
              <a:spcBef>
                <a:spcPct val="0"/>
              </a:spcBef>
              <a:buNone/>
              <a:defRPr sz="28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</a:defRPr>
            </a:lvl1pPr>
          </a:lstStyle>
          <a:p>
            <a:pPr defTabSz="914354"/>
            <a:r>
              <a:rPr lang="en-US" altLang="zh-CN" dirty="0">
                <a:solidFill>
                  <a:srgbClr val="40403F"/>
                </a:solidFill>
              </a:rPr>
              <a:t>2.1 </a:t>
            </a:r>
            <a:r>
              <a:rPr lang="zh-CN" altLang="en-US" dirty="0">
                <a:solidFill>
                  <a:srgbClr val="40403F"/>
                </a:solidFill>
              </a:rPr>
              <a:t>服务缓存问题介绍</a:t>
            </a:r>
            <a:endParaRPr lang="en-GB" altLang="zh-CN" dirty="0">
              <a:solidFill>
                <a:srgbClr val="40403F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57D5A40-85A4-4190-8CC9-6213E52D9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699542"/>
            <a:ext cx="8532739" cy="295232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39D7FA2-1AC9-4DF8-A559-7063A6C115F8}"/>
              </a:ext>
            </a:extLst>
          </p:cNvPr>
          <p:cNvSpPr txBox="1"/>
          <p:nvPr/>
        </p:nvSpPr>
        <p:spPr>
          <a:xfrm>
            <a:off x="179512" y="3532006"/>
            <a:ext cx="8892939" cy="13234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问题：</a:t>
            </a:r>
            <a:r>
              <a:rPr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如何设计流行度驱动下的服务缓存策略？</a:t>
            </a:r>
            <a:r>
              <a:rPr lang="en-US" altLang="zh-CN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-&gt;</a:t>
            </a:r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流行度未知</a:t>
            </a:r>
            <a:endParaRPr lang="en-US" altLang="zh-CN" sz="28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610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A920546E-7F38-4D4F-9CE2-E0A79A2E0CA1}"/>
              </a:ext>
            </a:extLst>
          </p:cNvPr>
          <p:cNvSpPr txBox="1">
            <a:spLocks/>
          </p:cNvSpPr>
          <p:nvPr/>
        </p:nvSpPr>
        <p:spPr>
          <a:xfrm>
            <a:off x="857880" y="200201"/>
            <a:ext cx="580235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defPPr>
              <a:defRPr lang="zh-CN"/>
            </a:defPPr>
            <a:lvl1pPr defTabSz="914377">
              <a:spcBef>
                <a:spcPct val="0"/>
              </a:spcBef>
              <a:buNone/>
              <a:defRPr sz="28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</a:defRPr>
            </a:lvl1pPr>
          </a:lstStyle>
          <a:p>
            <a:pPr defTabSz="914354"/>
            <a:r>
              <a:rPr lang="en-US" altLang="zh-CN" dirty="0">
                <a:solidFill>
                  <a:srgbClr val="40403F"/>
                </a:solidFill>
              </a:rPr>
              <a:t>2.1 </a:t>
            </a:r>
            <a:r>
              <a:rPr lang="zh-CN" altLang="en-US" dirty="0">
                <a:solidFill>
                  <a:srgbClr val="40403F"/>
                </a:solidFill>
              </a:rPr>
              <a:t>服务缓存问题简介</a:t>
            </a:r>
            <a:endParaRPr lang="en-GB" altLang="zh-CN" dirty="0">
              <a:solidFill>
                <a:srgbClr val="40403F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C0CEA2E-4643-44AB-AC49-A801A71238BB}"/>
              </a:ext>
            </a:extLst>
          </p:cNvPr>
          <p:cNvSpPr txBox="1"/>
          <p:nvPr/>
        </p:nvSpPr>
        <p:spPr>
          <a:xfrm>
            <a:off x="611560" y="915566"/>
            <a:ext cx="7647456" cy="24006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>
              <a:spcBef>
                <a:spcPts val="3600"/>
              </a:spcBef>
              <a:buFont typeface="Wingdings" panose="05000000000000000000" pitchFamily="2" charset="2"/>
              <a:buChar char="p"/>
            </a:pPr>
            <a:r>
              <a:rPr lang="zh-CN" altLang="en-US" sz="36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问题</a:t>
            </a:r>
            <a:r>
              <a:rPr lang="zh-CN" altLang="en-US" sz="36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的定义</a:t>
            </a:r>
            <a:endParaRPr lang="en-US" altLang="zh-CN" sz="36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云端数据中心有</a:t>
            </a:r>
            <a:r>
              <a:rPr lang="en-US" altLang="zh-CN" sz="28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K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个服务</a:t>
            </a:r>
            <a:endParaRPr lang="en-US" altLang="zh-CN" sz="28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每一个服务有一个</a:t>
            </a:r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未知的请求分布</a:t>
            </a:r>
            <a:endParaRPr lang="en-US" altLang="zh-CN" sz="28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最小化</a:t>
            </a:r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服务获取的延时</a:t>
            </a:r>
            <a:endParaRPr lang="en-US" altLang="zh-CN" sz="2800" b="1" dirty="0">
              <a:solidFill>
                <a:srgbClr val="0000FF"/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961B5B7-7D7D-4FD9-BA00-54C1DD6CEE6E}"/>
              </a:ext>
            </a:extLst>
          </p:cNvPr>
          <p:cNvSpPr txBox="1"/>
          <p:nvPr/>
        </p:nvSpPr>
        <p:spPr>
          <a:xfrm>
            <a:off x="611560" y="3795886"/>
            <a:ext cx="7647456" cy="844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36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在线学习问题</a:t>
            </a:r>
            <a:r>
              <a:rPr lang="en-US" altLang="zh-CN" sz="36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516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1851670"/>
            <a:ext cx="7772400" cy="1021556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latin typeface="隶书" panose="02010509060101010101" pitchFamily="49" charset="-122"/>
                <a:ea typeface="隶书" panose="02010509060101010101" pitchFamily="49" charset="-122"/>
              </a:rPr>
              <a:t>2.2</a:t>
            </a:r>
            <a:r>
              <a:rPr lang="zh-CN" altLang="en-US" sz="4800" dirty="0">
                <a:latin typeface="隶书" panose="02010509060101010101" pitchFamily="49" charset="-122"/>
                <a:ea typeface="隶书" panose="02010509060101010101" pitchFamily="49" charset="-122"/>
              </a:rPr>
              <a:t>节 多臂赌博机介绍</a:t>
            </a:r>
          </a:p>
        </p:txBody>
      </p:sp>
    </p:spTree>
    <p:extLst>
      <p:ext uri="{BB962C8B-B14F-4D97-AF65-F5344CB8AC3E}">
        <p14:creationId xmlns:p14="http://schemas.microsoft.com/office/powerpoint/2010/main" val="2514726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A920546E-7F38-4D4F-9CE2-E0A79A2E0CA1}"/>
              </a:ext>
            </a:extLst>
          </p:cNvPr>
          <p:cNvSpPr txBox="1">
            <a:spLocks/>
          </p:cNvSpPr>
          <p:nvPr/>
        </p:nvSpPr>
        <p:spPr>
          <a:xfrm>
            <a:off x="857880" y="200201"/>
            <a:ext cx="580235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defPPr>
              <a:defRPr lang="zh-CN"/>
            </a:defPPr>
            <a:lvl1pPr defTabSz="914377">
              <a:spcBef>
                <a:spcPct val="0"/>
              </a:spcBef>
              <a:buNone/>
              <a:defRPr sz="28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</a:defRPr>
            </a:lvl1pPr>
          </a:lstStyle>
          <a:p>
            <a:pPr defTabSz="914354"/>
            <a:r>
              <a:rPr lang="en-US" altLang="zh-CN" dirty="0">
                <a:solidFill>
                  <a:srgbClr val="40403F"/>
                </a:solidFill>
              </a:rPr>
              <a:t>2.2 </a:t>
            </a:r>
            <a:r>
              <a:rPr lang="zh-CN" altLang="en-US" dirty="0">
                <a:solidFill>
                  <a:srgbClr val="40403F"/>
                </a:solidFill>
              </a:rPr>
              <a:t>多臂赌博机算法简介</a:t>
            </a:r>
            <a:endParaRPr lang="en-GB" altLang="zh-CN" dirty="0">
              <a:solidFill>
                <a:srgbClr val="40403F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F71973D-1456-4C75-813B-0CB6E53A1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1215124"/>
            <a:ext cx="3234661" cy="271325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FF7F84F-2033-4458-B4F2-062D2B22EFE1}"/>
              </a:ext>
            </a:extLst>
          </p:cNvPr>
          <p:cNvSpPr txBox="1"/>
          <p:nvPr/>
        </p:nvSpPr>
        <p:spPr>
          <a:xfrm>
            <a:off x="107504" y="1059582"/>
            <a:ext cx="5472608" cy="3247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71500" indent="-571500">
              <a:spcBef>
                <a:spcPts val="3000"/>
              </a:spcBef>
              <a:buFont typeface="Wingdings" panose="05000000000000000000" pitchFamily="2" charset="2"/>
              <a:buChar char="p"/>
            </a:pPr>
            <a:r>
              <a:rPr lang="zh-CN" altLang="en-US" sz="36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问题</a:t>
            </a:r>
            <a:r>
              <a:rPr lang="en-US" altLang="zh-CN" sz="36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zh-CN" altLang="en-US" sz="36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一个赌徒走进赌场，面对一排随机奖励的赌博机（老虎机）</a:t>
            </a:r>
            <a:endParaRPr lang="en-US" altLang="zh-CN" sz="36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571500" indent="-571500">
              <a:spcBef>
                <a:spcPts val="3000"/>
              </a:spcBef>
              <a:buFont typeface="Wingdings" panose="05000000000000000000" pitchFamily="2" charset="2"/>
              <a:buChar char="p"/>
            </a:pPr>
            <a:r>
              <a:rPr lang="zh-CN" altLang="en-US" sz="36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目标：</a:t>
            </a:r>
            <a:r>
              <a:rPr lang="zh-CN" altLang="en-US" sz="36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最大化所获的的奖励</a:t>
            </a:r>
            <a:endParaRPr lang="en-US" altLang="zh-CN" sz="36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22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A920546E-7F38-4D4F-9CE2-E0A79A2E0CA1}"/>
              </a:ext>
            </a:extLst>
          </p:cNvPr>
          <p:cNvSpPr txBox="1">
            <a:spLocks/>
          </p:cNvSpPr>
          <p:nvPr/>
        </p:nvSpPr>
        <p:spPr>
          <a:xfrm>
            <a:off x="857880" y="200201"/>
            <a:ext cx="580235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defPPr>
              <a:defRPr lang="zh-CN"/>
            </a:defPPr>
            <a:lvl1pPr defTabSz="914377">
              <a:spcBef>
                <a:spcPct val="0"/>
              </a:spcBef>
              <a:buNone/>
              <a:defRPr sz="28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</a:defRPr>
            </a:lvl1pPr>
          </a:lstStyle>
          <a:p>
            <a:pPr defTabSz="914354"/>
            <a:r>
              <a:rPr lang="en-US" altLang="zh-CN" dirty="0">
                <a:solidFill>
                  <a:srgbClr val="40403F"/>
                </a:solidFill>
              </a:rPr>
              <a:t>2.2 K-</a:t>
            </a:r>
            <a:r>
              <a:rPr lang="zh-CN" altLang="en-US" dirty="0">
                <a:solidFill>
                  <a:srgbClr val="40403F"/>
                </a:solidFill>
              </a:rPr>
              <a:t>臂赌博机算法简介</a:t>
            </a:r>
            <a:endParaRPr lang="en-GB" altLang="zh-CN" dirty="0">
              <a:solidFill>
                <a:srgbClr val="40403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B21559E-C72F-40DC-9B35-075FC61316F8}"/>
                  </a:ext>
                </a:extLst>
              </p:cNvPr>
              <p:cNvSpPr txBox="1"/>
              <p:nvPr/>
            </p:nvSpPr>
            <p:spPr>
              <a:xfrm>
                <a:off x="323528" y="843558"/>
                <a:ext cx="7632848" cy="38472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571500" indent="-571500">
                  <a:buFont typeface="Wingdings" panose="05000000000000000000" pitchFamily="2" charset="2"/>
                  <a:buChar char="p"/>
                </a:pPr>
                <a:r>
                  <a:rPr lang="zh-CN" altLang="en-US" sz="3600" dirty="0">
                    <a:solidFill>
                      <a:srgbClr val="C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问题的数学描述：</a:t>
                </a:r>
                <a:endParaRPr lang="en-US" altLang="zh-CN" sz="3600" dirty="0">
                  <a:solidFill>
                    <a:srgbClr val="C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285750" indent="-285750">
                  <a:lnSpc>
                    <a:spcPct val="15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p"/>
                </a:pPr>
                <a:r>
                  <a:rPr lang="zh-CN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对于</a:t>
                </a:r>
                <a:r>
                  <a:rPr lang="zh-CN" altLang="en-US" sz="2800" b="1" dirty="0">
                    <a:solidFill>
                      <a:srgbClr val="0000FF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每一个臂</a:t>
                </a:r>
                <a:r>
                  <a:rPr lang="en-US" altLang="zh-CN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i</a:t>
                </a:r>
                <a:r>
                  <a:rPr lang="zh-CN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： </a:t>
                </a:r>
                <a:endPara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742950" lvl="1" indent="-285750">
                  <a:spcBef>
                    <a:spcPts val="1200"/>
                  </a:spcBef>
                  <a:buFont typeface="Wingdings" panose="05000000000000000000" pitchFamily="2" charset="2"/>
                  <a:buChar char="p"/>
                </a:pPr>
                <a:r>
                  <a:rPr lang="en-US" altLang="zh-CN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Reward =1 </a:t>
                </a:r>
                <a:r>
                  <a:rPr lang="zh-CN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以一个</a:t>
                </a:r>
                <a:r>
                  <a:rPr lang="zh-CN" altLang="en-US" sz="2800" b="1" dirty="0">
                    <a:solidFill>
                      <a:srgbClr val="0000FF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固定且未知的概率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sz="28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𝜇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742950" lvl="1" indent="-285750">
                  <a:spcBef>
                    <a:spcPts val="1200"/>
                  </a:spcBef>
                  <a:buFont typeface="Wingdings" panose="05000000000000000000" pitchFamily="2" charset="2"/>
                  <a:buChar char="p"/>
                </a:pPr>
                <a:r>
                  <a:rPr lang="en-US" altLang="zh-CN" sz="28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Reward =0 </a:t>
                </a:r>
                <a:r>
                  <a:rPr lang="zh-CN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以一个</a:t>
                </a:r>
                <a:r>
                  <a:rPr lang="zh-CN" altLang="en-US" sz="2800" b="1" dirty="0">
                    <a:solidFill>
                      <a:srgbClr val="0000FF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固定且未知的概率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1</m:t>
                    </m:r>
                  </m:oMath>
                </a14:m>
                <a:r>
                  <a:rPr lang="en-US" altLang="zh-CN" sz="2800" b="0" i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𝜇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sz="28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所有</a:t>
                </a:r>
                <a:r>
                  <a:rPr lang="zh-CN" altLang="en-US" sz="2800" b="1" dirty="0">
                    <a:solidFill>
                      <a:srgbClr val="0000FF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的奖励都是独立的</a:t>
                </a:r>
                <a:endParaRPr lang="en-US" altLang="zh-CN" sz="2800" b="1" dirty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sz="28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如何</a:t>
                </a:r>
                <a:r>
                  <a:rPr lang="zh-CN" altLang="en-US" sz="2800" b="1" dirty="0">
                    <a:solidFill>
                      <a:srgbClr val="0000FF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按下臂能够最大化奖励？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B21559E-C72F-40DC-9B35-075FC6131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843558"/>
                <a:ext cx="7632848" cy="3847207"/>
              </a:xfrm>
              <a:prstGeom prst="rect">
                <a:avLst/>
              </a:prstGeom>
              <a:blipFill>
                <a:blip r:embed="rId2"/>
                <a:stretch>
                  <a:fillRect l="-2157" t="-2377" b="-348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771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A920546E-7F38-4D4F-9CE2-E0A79A2E0CA1}"/>
              </a:ext>
            </a:extLst>
          </p:cNvPr>
          <p:cNvSpPr txBox="1">
            <a:spLocks/>
          </p:cNvSpPr>
          <p:nvPr/>
        </p:nvSpPr>
        <p:spPr>
          <a:xfrm>
            <a:off x="857880" y="200201"/>
            <a:ext cx="580235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defPPr>
              <a:defRPr lang="zh-CN"/>
            </a:defPPr>
            <a:lvl1pPr defTabSz="914377">
              <a:spcBef>
                <a:spcPct val="0"/>
              </a:spcBef>
              <a:buNone/>
              <a:defRPr sz="28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</a:defRPr>
            </a:lvl1pPr>
          </a:lstStyle>
          <a:p>
            <a:pPr defTabSz="914354"/>
            <a:r>
              <a:rPr lang="en-US" altLang="zh-CN" dirty="0">
                <a:solidFill>
                  <a:srgbClr val="40403F"/>
                </a:solidFill>
              </a:rPr>
              <a:t>2.2 K-</a:t>
            </a:r>
            <a:r>
              <a:rPr lang="zh-CN" altLang="en-US" dirty="0">
                <a:solidFill>
                  <a:srgbClr val="40403F"/>
                </a:solidFill>
              </a:rPr>
              <a:t>臂赌博机算法简介</a:t>
            </a:r>
            <a:endParaRPr lang="en-GB" altLang="zh-CN" dirty="0">
              <a:solidFill>
                <a:srgbClr val="40403F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B21559E-C72F-40DC-9B35-075FC61316F8}"/>
              </a:ext>
            </a:extLst>
          </p:cNvPr>
          <p:cNvSpPr txBox="1"/>
          <p:nvPr/>
        </p:nvSpPr>
        <p:spPr>
          <a:xfrm>
            <a:off x="395536" y="755253"/>
            <a:ext cx="7632848" cy="13234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包含</a:t>
            </a:r>
            <a:r>
              <a:rPr lang="en-US" altLang="zh-CN" sz="28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K</a:t>
            </a:r>
            <a:r>
              <a:rPr lang="zh-CN" altLang="en-US" sz="28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个臂的赌博机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 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742950" lvl="1" indent="-285750">
              <a:spcBef>
                <a:spcPts val="1200"/>
              </a:spcBef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每一个臂</a:t>
            </a:r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的有一个</a:t>
            </a:r>
            <a:r>
              <a:rPr lang="zh-CN" altLang="en-US" sz="28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奖励未知的分布</a:t>
            </a:r>
            <a:endParaRPr lang="en-US" altLang="zh-CN" sz="2800" b="1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92DE1CAF-84BD-414B-8980-A63E717057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1590855"/>
              </p:ext>
            </p:extLst>
          </p:nvPr>
        </p:nvGraphicFramePr>
        <p:xfrm>
          <a:off x="6732240" y="1577973"/>
          <a:ext cx="1207688" cy="499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9" name="Equation" r:id="rId3" imgW="583920" imgH="241200" progId="Equation.DSMT4">
                  <p:embed/>
                </p:oleObj>
              </mc:Choice>
              <mc:Fallback>
                <p:oleObj name="Equation" r:id="rId3" imgW="583920" imgH="24120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314BAB9A-8AF9-4CE6-97C6-CFDC6B2CE82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32240" y="1577973"/>
                        <a:ext cx="1207688" cy="4994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31C8A9C4-290D-4CC5-BFCB-065307FA3A02}"/>
                  </a:ext>
                </a:extLst>
              </p:cNvPr>
              <p:cNvSpPr/>
              <p:nvPr/>
            </p:nvSpPr>
            <p:spPr>
              <a:xfrm>
                <a:off x="323528" y="2139702"/>
                <a:ext cx="8352928" cy="32624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我们做</a:t>
                </a:r>
                <a:r>
                  <a:rPr lang="en-US" altLang="zh-CN" sz="2800" b="1" dirty="0">
                    <a:solidFill>
                      <a:srgbClr val="C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T</a:t>
                </a:r>
                <a:r>
                  <a:rPr lang="zh-CN" altLang="en-US" sz="2800" b="1" dirty="0">
                    <a:solidFill>
                      <a:srgbClr val="C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次</a:t>
                </a:r>
                <a:r>
                  <a:rPr lang="zh-CN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试验</a:t>
                </a:r>
                <a:endPara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在每次试验中，我们按下臂</a:t>
                </a:r>
                <a:r>
                  <a:rPr lang="en-US" altLang="zh-CN" sz="2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i</a:t>
                </a:r>
                <a:r>
                  <a:rPr lang="zh-CN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，并且获得一个</a:t>
                </a:r>
                <a:r>
                  <a:rPr lang="zh-CN" altLang="en-US" sz="2800" b="1" dirty="0">
                    <a:solidFill>
                      <a:srgbClr val="C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真实的奖励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8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8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𝑡</m:t>
                    </m:r>
                    <m:r>
                      <a:rPr lang="en-US" altLang="zh-CN" sz="28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endPara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mic Sans MS" panose="030F0702030302020204" pitchFamily="66" charset="0"/>
                  <a:ea typeface="微软雅黑" panose="020B0503020204020204" pitchFamily="34" charset="-122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我们的目的是</a:t>
                </a:r>
                <a:r>
                  <a:rPr lang="zh-CN" altLang="en-US" sz="2800" b="1" dirty="0">
                    <a:solidFill>
                      <a:srgbClr val="C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最大化所获取的奖励</a:t>
                </a:r>
                <a:endParaRPr lang="en-US" altLang="zh-CN" sz="2800" b="1" dirty="0">
                  <a:solidFill>
                    <a:srgbClr val="C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endPara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31C8A9C4-290D-4CC5-BFCB-065307FA3A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139702"/>
                <a:ext cx="8352928" cy="3262432"/>
              </a:xfrm>
              <a:prstGeom prst="rect">
                <a:avLst/>
              </a:prstGeom>
              <a:blipFill>
                <a:blip r:embed="rId5"/>
                <a:stretch>
                  <a:fillRect l="-1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箭头: 右 2">
            <a:extLst>
              <a:ext uri="{FF2B5EF4-FFF2-40B4-BE49-F238E27FC236}">
                <a16:creationId xmlns:a16="http://schemas.microsoft.com/office/drawing/2014/main" id="{D6FAAFFD-7A29-499E-A5E2-A8F9B67A4B78}"/>
              </a:ext>
            </a:extLst>
          </p:cNvPr>
          <p:cNvSpPr/>
          <p:nvPr/>
        </p:nvSpPr>
        <p:spPr>
          <a:xfrm rot="20049711">
            <a:off x="3090006" y="2651516"/>
            <a:ext cx="4005674" cy="648072"/>
          </a:xfrm>
          <a:prstGeom prst="rightArrow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91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E92B1F7-0098-434A-8D1B-5C818943D2EC}"/>
              </a:ext>
            </a:extLst>
          </p:cNvPr>
          <p:cNvSpPr txBox="1"/>
          <p:nvPr/>
        </p:nvSpPr>
        <p:spPr>
          <a:xfrm>
            <a:off x="487026" y="802487"/>
            <a:ext cx="8246246" cy="677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边缘云的</a:t>
            </a:r>
            <a:r>
              <a:rPr lang="zh-CN" altLang="en-US" sz="28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计算、存储和通信资源是有限且异构</a:t>
            </a:r>
            <a:r>
              <a:rPr lang="zh-CN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endParaRPr lang="en-US" altLang="zh-CN" sz="2800" dirty="0">
              <a:solidFill>
                <a:prstClr val="black">
                  <a:lumMod val="75000"/>
                  <a:lumOff val="25000"/>
                </a:prst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833E72D-E432-46CD-95A7-9CED9C31E344}"/>
              </a:ext>
            </a:extLst>
          </p:cNvPr>
          <p:cNvSpPr txBox="1">
            <a:spLocks/>
          </p:cNvSpPr>
          <p:nvPr/>
        </p:nvSpPr>
        <p:spPr>
          <a:xfrm>
            <a:off x="857880" y="200201"/>
            <a:ext cx="421817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defPPr>
              <a:defRPr lang="zh-CN"/>
            </a:defPPr>
            <a:lvl1pPr defTabSz="914377">
              <a:spcBef>
                <a:spcPct val="0"/>
              </a:spcBef>
              <a:buNone/>
              <a:defRPr sz="28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</a:defRPr>
            </a:lvl1pPr>
          </a:lstStyle>
          <a:p>
            <a:pPr defTabSz="914354"/>
            <a:r>
              <a:rPr lang="zh-CN" altLang="en-US" dirty="0">
                <a:solidFill>
                  <a:srgbClr val="40403F"/>
                </a:solidFill>
              </a:rPr>
              <a:t>边缘计算关键问题介绍</a:t>
            </a:r>
            <a:endParaRPr lang="en-GB" altLang="zh-CN" dirty="0">
              <a:solidFill>
                <a:srgbClr val="40403F"/>
              </a:solidFill>
            </a:endParaRPr>
          </a:p>
        </p:txBody>
      </p:sp>
      <p:sp>
        <p:nvSpPr>
          <p:cNvPr id="6" name="Shape 2013">
            <a:extLst>
              <a:ext uri="{FF2B5EF4-FFF2-40B4-BE49-F238E27FC236}">
                <a16:creationId xmlns:a16="http://schemas.microsoft.com/office/drawing/2014/main" id="{AF1044CF-E70B-4FC0-8917-EFA48B15D947}"/>
              </a:ext>
            </a:extLst>
          </p:cNvPr>
          <p:cNvSpPr/>
          <p:nvPr/>
        </p:nvSpPr>
        <p:spPr>
          <a:xfrm>
            <a:off x="5386062" y="2149845"/>
            <a:ext cx="2671029" cy="1695094"/>
          </a:xfrm>
          <a:prstGeom prst="roundRect">
            <a:avLst>
              <a:gd name="adj" fmla="val 6925"/>
            </a:avLst>
          </a:prstGeom>
          <a:noFill/>
          <a:ln w="12700">
            <a:solidFill>
              <a:srgbClr val="A6AAA9"/>
            </a:solidFill>
            <a:miter lim="400000"/>
          </a:ln>
        </p:spPr>
        <p:txBody>
          <a:bodyPr lIns="14288" tIns="14288" rIns="14288" bIns="14288" anchor="ctr"/>
          <a:lstStyle/>
          <a:p>
            <a:pPr lvl="0"/>
            <a:endParaRPr sz="1300"/>
          </a:p>
        </p:txBody>
      </p:sp>
      <p:sp>
        <p:nvSpPr>
          <p:cNvPr id="7" name="Shape 2015">
            <a:extLst>
              <a:ext uri="{FF2B5EF4-FFF2-40B4-BE49-F238E27FC236}">
                <a16:creationId xmlns:a16="http://schemas.microsoft.com/office/drawing/2014/main" id="{1CAD63A6-6AD1-4F31-B126-2D69B7DF0C19}"/>
              </a:ext>
            </a:extLst>
          </p:cNvPr>
          <p:cNvSpPr/>
          <p:nvPr/>
        </p:nvSpPr>
        <p:spPr>
          <a:xfrm>
            <a:off x="672691" y="2163942"/>
            <a:ext cx="2708467" cy="1847967"/>
          </a:xfrm>
          <a:prstGeom prst="roundRect">
            <a:avLst>
              <a:gd name="adj" fmla="val 6918"/>
            </a:avLst>
          </a:prstGeom>
          <a:noFill/>
          <a:ln w="12700">
            <a:solidFill>
              <a:srgbClr val="A6AAA9"/>
            </a:solidFill>
            <a:miter lim="400000"/>
          </a:ln>
        </p:spPr>
        <p:txBody>
          <a:bodyPr lIns="14288" tIns="14288" rIns="14288" bIns="14288" anchor="ctr"/>
          <a:lstStyle/>
          <a:p>
            <a:pPr lvl="0"/>
            <a:endParaRPr sz="1300"/>
          </a:p>
        </p:txBody>
      </p:sp>
      <p:sp>
        <p:nvSpPr>
          <p:cNvPr id="8" name="Shape 2016">
            <a:extLst>
              <a:ext uri="{FF2B5EF4-FFF2-40B4-BE49-F238E27FC236}">
                <a16:creationId xmlns:a16="http://schemas.microsoft.com/office/drawing/2014/main" id="{11F1B185-6E67-4EBC-B467-286B8D64C673}"/>
              </a:ext>
            </a:extLst>
          </p:cNvPr>
          <p:cNvSpPr/>
          <p:nvPr/>
        </p:nvSpPr>
        <p:spPr>
          <a:xfrm>
            <a:off x="3287639" y="1894120"/>
            <a:ext cx="2165927" cy="21659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lvl="0"/>
            <a:endParaRPr sz="1300"/>
          </a:p>
        </p:txBody>
      </p:sp>
      <p:sp>
        <p:nvSpPr>
          <p:cNvPr id="9" name="Shape 2021">
            <a:extLst>
              <a:ext uri="{FF2B5EF4-FFF2-40B4-BE49-F238E27FC236}">
                <a16:creationId xmlns:a16="http://schemas.microsoft.com/office/drawing/2014/main" id="{7E36CF96-2FC0-44D7-A0CB-FBE0D48B5EF8}"/>
              </a:ext>
            </a:extLst>
          </p:cNvPr>
          <p:cNvSpPr/>
          <p:nvPr/>
        </p:nvSpPr>
        <p:spPr>
          <a:xfrm>
            <a:off x="1087804" y="2582073"/>
            <a:ext cx="2115907" cy="1332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spcBef>
                <a:spcPts val="2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 algn="just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利用缓存技术，对内容和任务进行缓存，减少内容和任务获取的延时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Shape 2022">
            <a:extLst>
              <a:ext uri="{FF2B5EF4-FFF2-40B4-BE49-F238E27FC236}">
                <a16:creationId xmlns:a16="http://schemas.microsoft.com/office/drawing/2014/main" id="{604D0328-D4E2-471A-9818-5DA8064C04B2}"/>
              </a:ext>
            </a:extLst>
          </p:cNvPr>
          <p:cNvSpPr/>
          <p:nvPr/>
        </p:nvSpPr>
        <p:spPr>
          <a:xfrm>
            <a:off x="1043608" y="2211710"/>
            <a:ext cx="2160829" cy="3012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l"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缓存技术</a:t>
            </a:r>
          </a:p>
        </p:txBody>
      </p:sp>
      <p:sp>
        <p:nvSpPr>
          <p:cNvPr id="11" name="Shape 2027">
            <a:extLst>
              <a:ext uri="{FF2B5EF4-FFF2-40B4-BE49-F238E27FC236}">
                <a16:creationId xmlns:a16="http://schemas.microsoft.com/office/drawing/2014/main" id="{249AE16C-38BB-4F0C-BD5A-BE8EB67FCADE}"/>
              </a:ext>
            </a:extLst>
          </p:cNvPr>
          <p:cNvSpPr/>
          <p:nvPr/>
        </p:nvSpPr>
        <p:spPr>
          <a:xfrm>
            <a:off x="5659077" y="2574753"/>
            <a:ext cx="2096422" cy="12154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r">
              <a:lnSpc>
                <a:spcPct val="120000"/>
              </a:lnSpc>
              <a:spcBef>
                <a:spcPts val="4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 algn="just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利用卸载技术，对任务进行智能的卸载，减少移动设备获取服务的延时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Shape 2028">
            <a:extLst>
              <a:ext uri="{FF2B5EF4-FFF2-40B4-BE49-F238E27FC236}">
                <a16:creationId xmlns:a16="http://schemas.microsoft.com/office/drawing/2014/main" id="{64E30A72-4614-481A-827D-BF05D5E286AF}"/>
              </a:ext>
            </a:extLst>
          </p:cNvPr>
          <p:cNvSpPr/>
          <p:nvPr/>
        </p:nvSpPr>
        <p:spPr>
          <a:xfrm>
            <a:off x="5556126" y="2254174"/>
            <a:ext cx="2030692" cy="3012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r">
              <a:defRPr sz="3500">
                <a:solidFill>
                  <a:srgbClr val="53585F"/>
                </a:solidFill>
              </a:defRPr>
            </a:lvl1pPr>
          </a:lstStyle>
          <a:p>
            <a:pPr algn="l"/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卸载技术</a:t>
            </a:r>
          </a:p>
        </p:txBody>
      </p:sp>
      <p:grpSp>
        <p:nvGrpSpPr>
          <p:cNvPr id="13" name="Group 2031">
            <a:extLst>
              <a:ext uri="{FF2B5EF4-FFF2-40B4-BE49-F238E27FC236}">
                <a16:creationId xmlns:a16="http://schemas.microsoft.com/office/drawing/2014/main" id="{30CFD147-6EBD-4DFF-B098-E4A59B4EFA69}"/>
              </a:ext>
            </a:extLst>
          </p:cNvPr>
          <p:cNvGrpSpPr/>
          <p:nvPr/>
        </p:nvGrpSpPr>
        <p:grpSpPr>
          <a:xfrm>
            <a:off x="243628" y="2610948"/>
            <a:ext cx="716614" cy="716614"/>
            <a:chOff x="0" y="0"/>
            <a:chExt cx="1910968" cy="1910968"/>
          </a:xfrm>
        </p:grpSpPr>
        <p:sp>
          <p:nvSpPr>
            <p:cNvPr id="14" name="Shape 2029">
              <a:extLst>
                <a:ext uri="{FF2B5EF4-FFF2-40B4-BE49-F238E27FC236}">
                  <a16:creationId xmlns:a16="http://schemas.microsoft.com/office/drawing/2014/main" id="{4B8F9CFA-AC53-43BD-80E7-F18CDAEC521C}"/>
                </a:ext>
              </a:extLst>
            </p:cNvPr>
            <p:cNvSpPr/>
            <p:nvPr/>
          </p:nvSpPr>
          <p:spPr>
            <a:xfrm>
              <a:off x="0" y="0"/>
              <a:ext cx="1910969" cy="1910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lvl="0"/>
              <a:endParaRPr sz="1300"/>
            </a:p>
          </p:txBody>
        </p:sp>
        <p:sp>
          <p:nvSpPr>
            <p:cNvPr id="15" name="Shape 2030">
              <a:extLst>
                <a:ext uri="{FF2B5EF4-FFF2-40B4-BE49-F238E27FC236}">
                  <a16:creationId xmlns:a16="http://schemas.microsoft.com/office/drawing/2014/main" id="{93A4B9C4-A203-41B5-BED3-BA2868A0C4EA}"/>
                </a:ext>
              </a:extLst>
            </p:cNvPr>
            <p:cNvSpPr/>
            <p:nvPr/>
          </p:nvSpPr>
          <p:spPr>
            <a:xfrm>
              <a:off x="553362" y="560070"/>
              <a:ext cx="804244" cy="706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071" y="8035"/>
                  </a:moveTo>
                  <a:lnTo>
                    <a:pt x="11327" y="9235"/>
                  </a:lnTo>
                  <a:lnTo>
                    <a:pt x="14583" y="4904"/>
                  </a:lnTo>
                  <a:lnTo>
                    <a:pt x="15088" y="4330"/>
                  </a:lnTo>
                  <a:lnTo>
                    <a:pt x="17289" y="6157"/>
                  </a:lnTo>
                  <a:lnTo>
                    <a:pt x="17289" y="3078"/>
                  </a:lnTo>
                  <a:lnTo>
                    <a:pt x="17289" y="0"/>
                  </a:lnTo>
                  <a:lnTo>
                    <a:pt x="14583" y="626"/>
                  </a:lnTo>
                  <a:lnTo>
                    <a:pt x="11878" y="1200"/>
                  </a:lnTo>
                  <a:lnTo>
                    <a:pt x="14033" y="3704"/>
                  </a:lnTo>
                  <a:lnTo>
                    <a:pt x="10777" y="7409"/>
                  </a:lnTo>
                  <a:lnTo>
                    <a:pt x="7567" y="6157"/>
                  </a:lnTo>
                  <a:lnTo>
                    <a:pt x="5411" y="10487"/>
                  </a:lnTo>
                  <a:lnTo>
                    <a:pt x="2155" y="9235"/>
                  </a:lnTo>
                  <a:lnTo>
                    <a:pt x="550" y="14817"/>
                  </a:lnTo>
                  <a:lnTo>
                    <a:pt x="0" y="16017"/>
                  </a:lnTo>
                  <a:lnTo>
                    <a:pt x="1055" y="16643"/>
                  </a:lnTo>
                  <a:lnTo>
                    <a:pt x="2706" y="11113"/>
                  </a:lnTo>
                  <a:lnTo>
                    <a:pt x="5916" y="12313"/>
                  </a:lnTo>
                  <a:lnTo>
                    <a:pt x="8071" y="8035"/>
                  </a:lnTo>
                  <a:lnTo>
                    <a:pt x="8071" y="8035"/>
                  </a:lnTo>
                  <a:close/>
                  <a:moveTo>
                    <a:pt x="6466" y="21600"/>
                  </a:moveTo>
                  <a:lnTo>
                    <a:pt x="6466" y="16643"/>
                  </a:lnTo>
                  <a:lnTo>
                    <a:pt x="3761" y="16643"/>
                  </a:lnTo>
                  <a:lnTo>
                    <a:pt x="3761" y="21600"/>
                  </a:lnTo>
                  <a:lnTo>
                    <a:pt x="6466" y="21600"/>
                  </a:lnTo>
                  <a:lnTo>
                    <a:pt x="6466" y="21600"/>
                  </a:lnTo>
                  <a:close/>
                  <a:moveTo>
                    <a:pt x="10227" y="21600"/>
                  </a:moveTo>
                  <a:lnTo>
                    <a:pt x="7567" y="21600"/>
                  </a:lnTo>
                  <a:lnTo>
                    <a:pt x="7567" y="14817"/>
                  </a:lnTo>
                  <a:lnTo>
                    <a:pt x="10227" y="14817"/>
                  </a:lnTo>
                  <a:lnTo>
                    <a:pt x="10227" y="21600"/>
                  </a:lnTo>
                  <a:lnTo>
                    <a:pt x="10227" y="21600"/>
                  </a:lnTo>
                  <a:close/>
                  <a:moveTo>
                    <a:pt x="14033" y="21600"/>
                  </a:moveTo>
                  <a:lnTo>
                    <a:pt x="11327" y="21600"/>
                  </a:lnTo>
                  <a:lnTo>
                    <a:pt x="11327" y="12313"/>
                  </a:lnTo>
                  <a:lnTo>
                    <a:pt x="14033" y="12313"/>
                  </a:lnTo>
                  <a:lnTo>
                    <a:pt x="14033" y="21600"/>
                  </a:lnTo>
                  <a:lnTo>
                    <a:pt x="14033" y="21600"/>
                  </a:lnTo>
                  <a:close/>
                  <a:moveTo>
                    <a:pt x="17794" y="21600"/>
                  </a:moveTo>
                  <a:lnTo>
                    <a:pt x="15088" y="21600"/>
                  </a:lnTo>
                  <a:lnTo>
                    <a:pt x="15088" y="9861"/>
                  </a:lnTo>
                  <a:lnTo>
                    <a:pt x="17794" y="9861"/>
                  </a:lnTo>
                  <a:lnTo>
                    <a:pt x="17794" y="21600"/>
                  </a:lnTo>
                  <a:lnTo>
                    <a:pt x="17794" y="21600"/>
                  </a:lnTo>
                  <a:close/>
                  <a:moveTo>
                    <a:pt x="18894" y="6783"/>
                  </a:moveTo>
                  <a:lnTo>
                    <a:pt x="18894" y="21600"/>
                  </a:lnTo>
                  <a:lnTo>
                    <a:pt x="21600" y="21600"/>
                  </a:lnTo>
                  <a:lnTo>
                    <a:pt x="21600" y="6783"/>
                  </a:lnTo>
                  <a:lnTo>
                    <a:pt x="18894" y="678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 sz="1300"/>
            </a:p>
          </p:txBody>
        </p:sp>
      </p:grpSp>
      <p:sp>
        <p:nvSpPr>
          <p:cNvPr id="16" name="Shape 2035">
            <a:extLst>
              <a:ext uri="{FF2B5EF4-FFF2-40B4-BE49-F238E27FC236}">
                <a16:creationId xmlns:a16="http://schemas.microsoft.com/office/drawing/2014/main" id="{24CA579C-09BD-4267-A5B8-1C0B9BC56D67}"/>
              </a:ext>
            </a:extLst>
          </p:cNvPr>
          <p:cNvSpPr/>
          <p:nvPr/>
        </p:nvSpPr>
        <p:spPr>
          <a:xfrm>
            <a:off x="7689378" y="2603156"/>
            <a:ext cx="712614" cy="7126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19050" tIns="19050" rIns="19050" bIns="19050" numCol="1" anchor="ctr">
            <a:noAutofit/>
          </a:bodyPr>
          <a:lstStyle/>
          <a:p>
            <a:pPr lvl="0"/>
            <a:endParaRPr sz="1300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5ACFAA00-DE80-4824-A707-14047E397888}"/>
              </a:ext>
            </a:extLst>
          </p:cNvPr>
          <p:cNvSpPr txBox="1">
            <a:spLocks/>
          </p:cNvSpPr>
          <p:nvPr/>
        </p:nvSpPr>
        <p:spPr>
          <a:xfrm>
            <a:off x="3726059" y="2404780"/>
            <a:ext cx="1307279" cy="108012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边缘计算中卸载与缓存技术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Shape 2036">
            <a:extLst>
              <a:ext uri="{FF2B5EF4-FFF2-40B4-BE49-F238E27FC236}">
                <a16:creationId xmlns:a16="http://schemas.microsoft.com/office/drawing/2014/main" id="{A4857019-4A67-49D2-A690-A9C2B3333F4F}"/>
              </a:ext>
            </a:extLst>
          </p:cNvPr>
          <p:cNvSpPr/>
          <p:nvPr/>
        </p:nvSpPr>
        <p:spPr>
          <a:xfrm>
            <a:off x="7894889" y="2798611"/>
            <a:ext cx="301592" cy="3217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3" h="21260" extrusionOk="0">
                <a:moveTo>
                  <a:pt x="11752" y="11733"/>
                </a:moveTo>
                <a:lnTo>
                  <a:pt x="9401" y="11733"/>
                </a:lnTo>
                <a:lnTo>
                  <a:pt x="9401" y="5975"/>
                </a:lnTo>
                <a:lnTo>
                  <a:pt x="11752" y="5975"/>
                </a:lnTo>
                <a:cubicBezTo>
                  <a:pt x="11752" y="5975"/>
                  <a:pt x="11752" y="11733"/>
                  <a:pt x="11752" y="11733"/>
                </a:cubicBezTo>
                <a:close/>
                <a:moveTo>
                  <a:pt x="11752" y="15276"/>
                </a:moveTo>
                <a:lnTo>
                  <a:pt x="9401" y="15276"/>
                </a:lnTo>
                <a:lnTo>
                  <a:pt x="9401" y="12951"/>
                </a:lnTo>
                <a:lnTo>
                  <a:pt x="11752" y="12951"/>
                </a:lnTo>
                <a:cubicBezTo>
                  <a:pt x="11752" y="12951"/>
                  <a:pt x="11752" y="15276"/>
                  <a:pt x="11752" y="15276"/>
                </a:cubicBezTo>
                <a:close/>
                <a:moveTo>
                  <a:pt x="20789" y="13227"/>
                </a:moveTo>
                <a:lnTo>
                  <a:pt x="18761" y="11523"/>
                </a:lnTo>
                <a:cubicBezTo>
                  <a:pt x="18172" y="11029"/>
                  <a:pt x="18172" y="10223"/>
                  <a:pt x="18761" y="9729"/>
                </a:cubicBezTo>
                <a:lnTo>
                  <a:pt x="20789" y="8025"/>
                </a:lnTo>
                <a:cubicBezTo>
                  <a:pt x="21376" y="7532"/>
                  <a:pt x="21220" y="7072"/>
                  <a:pt x="20441" y="7001"/>
                </a:cubicBezTo>
                <a:lnTo>
                  <a:pt x="17751" y="6761"/>
                </a:lnTo>
                <a:cubicBezTo>
                  <a:pt x="16971" y="6692"/>
                  <a:pt x="16552" y="6061"/>
                  <a:pt x="16819" y="5360"/>
                </a:cubicBezTo>
                <a:lnTo>
                  <a:pt x="18247" y="1615"/>
                </a:lnTo>
                <a:cubicBezTo>
                  <a:pt x="18515" y="912"/>
                  <a:pt x="18188" y="656"/>
                  <a:pt x="17520" y="1047"/>
                </a:cubicBezTo>
                <a:lnTo>
                  <a:pt x="14346" y="2896"/>
                </a:lnTo>
                <a:cubicBezTo>
                  <a:pt x="13678" y="3285"/>
                  <a:pt x="12815" y="3072"/>
                  <a:pt x="12430" y="2423"/>
                </a:cubicBezTo>
                <a:lnTo>
                  <a:pt x="11279" y="489"/>
                </a:lnTo>
                <a:cubicBezTo>
                  <a:pt x="10893" y="-160"/>
                  <a:pt x="10255" y="-164"/>
                  <a:pt x="9860" y="481"/>
                </a:cubicBezTo>
                <a:lnTo>
                  <a:pt x="8793" y="2232"/>
                </a:lnTo>
                <a:cubicBezTo>
                  <a:pt x="8398" y="2877"/>
                  <a:pt x="7493" y="3153"/>
                  <a:pt x="6781" y="2844"/>
                </a:cubicBezTo>
                <a:lnTo>
                  <a:pt x="4900" y="2031"/>
                </a:lnTo>
                <a:cubicBezTo>
                  <a:pt x="4188" y="1723"/>
                  <a:pt x="3639" y="2080"/>
                  <a:pt x="3682" y="2825"/>
                </a:cubicBezTo>
                <a:lnTo>
                  <a:pt x="3784" y="4615"/>
                </a:lnTo>
                <a:cubicBezTo>
                  <a:pt x="3826" y="5360"/>
                  <a:pt x="3242" y="6128"/>
                  <a:pt x="2486" y="6320"/>
                </a:cubicBezTo>
                <a:lnTo>
                  <a:pt x="670" y="6780"/>
                </a:lnTo>
                <a:cubicBezTo>
                  <a:pt x="-85" y="6972"/>
                  <a:pt x="-224" y="7532"/>
                  <a:pt x="365" y="8025"/>
                </a:cubicBezTo>
                <a:lnTo>
                  <a:pt x="2394" y="9729"/>
                </a:lnTo>
                <a:cubicBezTo>
                  <a:pt x="2981" y="10223"/>
                  <a:pt x="2981" y="11029"/>
                  <a:pt x="2394" y="11523"/>
                </a:cubicBezTo>
                <a:lnTo>
                  <a:pt x="365" y="13225"/>
                </a:lnTo>
                <a:cubicBezTo>
                  <a:pt x="-224" y="13720"/>
                  <a:pt x="-68" y="14196"/>
                  <a:pt x="709" y="14285"/>
                </a:cubicBezTo>
                <a:lnTo>
                  <a:pt x="3171" y="14567"/>
                </a:lnTo>
                <a:cubicBezTo>
                  <a:pt x="3948" y="14656"/>
                  <a:pt x="4381" y="15309"/>
                  <a:pt x="4133" y="16017"/>
                </a:cubicBezTo>
                <a:lnTo>
                  <a:pt x="2869" y="19625"/>
                </a:lnTo>
                <a:cubicBezTo>
                  <a:pt x="2622" y="20333"/>
                  <a:pt x="2976" y="20609"/>
                  <a:pt x="3655" y="20240"/>
                </a:cubicBezTo>
                <a:lnTo>
                  <a:pt x="6549" y="18661"/>
                </a:lnTo>
                <a:cubicBezTo>
                  <a:pt x="7229" y="18291"/>
                  <a:pt x="8143" y="18495"/>
                  <a:pt x="8581" y="19113"/>
                </a:cubicBezTo>
                <a:lnTo>
                  <a:pt x="9782" y="20816"/>
                </a:lnTo>
                <a:cubicBezTo>
                  <a:pt x="10219" y="21436"/>
                  <a:pt x="10875" y="21403"/>
                  <a:pt x="11240" y="20741"/>
                </a:cubicBezTo>
                <a:lnTo>
                  <a:pt x="12297" y="18823"/>
                </a:lnTo>
                <a:cubicBezTo>
                  <a:pt x="12660" y="18160"/>
                  <a:pt x="13532" y="17891"/>
                  <a:pt x="14234" y="18221"/>
                </a:cubicBezTo>
                <a:lnTo>
                  <a:pt x="16272" y="19181"/>
                </a:lnTo>
                <a:cubicBezTo>
                  <a:pt x="16974" y="19511"/>
                  <a:pt x="17514" y="19172"/>
                  <a:pt x="17472" y="18427"/>
                </a:cubicBezTo>
                <a:lnTo>
                  <a:pt x="17370" y="16637"/>
                </a:lnTo>
                <a:cubicBezTo>
                  <a:pt x="17327" y="15891"/>
                  <a:pt x="17912" y="15124"/>
                  <a:pt x="18668" y="14932"/>
                </a:cubicBezTo>
                <a:lnTo>
                  <a:pt x="20482" y="14472"/>
                </a:lnTo>
                <a:cubicBezTo>
                  <a:pt x="21239" y="14280"/>
                  <a:pt x="21376" y="13720"/>
                  <a:pt x="20789" y="13227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/>
            <a:endParaRPr sz="1300"/>
          </a:p>
        </p:txBody>
      </p:sp>
    </p:spTree>
    <p:extLst>
      <p:ext uri="{BB962C8B-B14F-4D97-AF65-F5344CB8AC3E}">
        <p14:creationId xmlns:p14="http://schemas.microsoft.com/office/powerpoint/2010/main" val="1168874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A920546E-7F38-4D4F-9CE2-E0A79A2E0CA1}"/>
              </a:ext>
            </a:extLst>
          </p:cNvPr>
          <p:cNvSpPr txBox="1">
            <a:spLocks/>
          </p:cNvSpPr>
          <p:nvPr/>
        </p:nvSpPr>
        <p:spPr>
          <a:xfrm>
            <a:off x="857880" y="200201"/>
            <a:ext cx="580235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defPPr>
              <a:defRPr lang="zh-CN"/>
            </a:defPPr>
            <a:lvl1pPr defTabSz="914377">
              <a:spcBef>
                <a:spcPct val="0"/>
              </a:spcBef>
              <a:buNone/>
              <a:defRPr sz="28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</a:defRPr>
            </a:lvl1pPr>
          </a:lstStyle>
          <a:p>
            <a:pPr defTabSz="914354"/>
            <a:r>
              <a:rPr lang="en-US" altLang="zh-CN" dirty="0">
                <a:solidFill>
                  <a:srgbClr val="40403F"/>
                </a:solidFill>
              </a:rPr>
              <a:t>2.2 </a:t>
            </a:r>
            <a:r>
              <a:rPr lang="zh-CN" altLang="en-US" dirty="0">
                <a:solidFill>
                  <a:srgbClr val="40403F"/>
                </a:solidFill>
              </a:rPr>
              <a:t>贪婪算法求解</a:t>
            </a:r>
            <a:r>
              <a:rPr lang="en-US" altLang="zh-CN" dirty="0">
                <a:solidFill>
                  <a:srgbClr val="40403F"/>
                </a:solidFill>
              </a:rPr>
              <a:t>-</a:t>
            </a:r>
            <a:r>
              <a:rPr lang="zh-CN" altLang="en-US" dirty="0">
                <a:solidFill>
                  <a:srgbClr val="40403F"/>
                </a:solidFill>
              </a:rPr>
              <a:t>多臂赌博机问题</a:t>
            </a:r>
            <a:endParaRPr lang="en-GB" altLang="zh-CN" dirty="0">
              <a:solidFill>
                <a:srgbClr val="40403F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469058E-C974-406E-A00A-7B16B09C22D5}"/>
              </a:ext>
            </a:extLst>
          </p:cNvPr>
          <p:cNvSpPr txBox="1"/>
          <p:nvPr/>
        </p:nvSpPr>
        <p:spPr>
          <a:xfrm>
            <a:off x="384790" y="771550"/>
            <a:ext cx="8784976" cy="3180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贪婪算法介绍</a:t>
            </a:r>
            <a:endParaRPr lang="en-US" altLang="zh-CN" sz="2800" b="1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在每一时刻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t,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估计每一个臂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的值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选择回报最大的臂按下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D23633CC-F82C-4AA5-AAFC-D722F3355C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8011156"/>
              </p:ext>
            </p:extLst>
          </p:nvPr>
        </p:nvGraphicFramePr>
        <p:xfrm>
          <a:off x="1187624" y="1995686"/>
          <a:ext cx="6171675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8" name="Equation" r:id="rId4" imgW="2857320" imgH="431640" progId="Equation.DSMT4">
                  <p:embed/>
                </p:oleObj>
              </mc:Choice>
              <mc:Fallback>
                <p:oleObj name="Equation" r:id="rId4" imgW="2857320" imgH="43164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9E1086BF-1698-4D11-8151-9E37DE244A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87624" y="1995686"/>
                        <a:ext cx="6171675" cy="936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80B036A5-65B8-45E2-B119-C3DF4CBDE1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964081"/>
              </p:ext>
            </p:extLst>
          </p:nvPr>
        </p:nvGraphicFramePr>
        <p:xfrm>
          <a:off x="2889423" y="3608138"/>
          <a:ext cx="2706149" cy="547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9" name="Equation" r:id="rId6" imgW="1130040" imgH="228600" progId="Equation.DSMT4">
                  <p:embed/>
                </p:oleObj>
              </mc:Choice>
              <mc:Fallback>
                <p:oleObj name="Equation" r:id="rId6" imgW="1130040" imgH="22860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D23633CC-F82C-4AA5-AAFC-D722F3355C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89423" y="3608138"/>
                        <a:ext cx="2706149" cy="547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280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A920546E-7F38-4D4F-9CE2-E0A79A2E0CA1}"/>
              </a:ext>
            </a:extLst>
          </p:cNvPr>
          <p:cNvSpPr txBox="1">
            <a:spLocks/>
          </p:cNvSpPr>
          <p:nvPr/>
        </p:nvSpPr>
        <p:spPr>
          <a:xfrm>
            <a:off x="857880" y="200201"/>
            <a:ext cx="580235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defPPr>
              <a:defRPr lang="zh-CN"/>
            </a:defPPr>
            <a:lvl1pPr defTabSz="914377">
              <a:spcBef>
                <a:spcPct val="0"/>
              </a:spcBef>
              <a:buNone/>
              <a:defRPr sz="28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</a:defRPr>
            </a:lvl1pPr>
          </a:lstStyle>
          <a:p>
            <a:pPr defTabSz="914354"/>
            <a:r>
              <a:rPr lang="en-US" altLang="zh-CN" dirty="0">
                <a:solidFill>
                  <a:srgbClr val="40403F"/>
                </a:solidFill>
              </a:rPr>
              <a:t>2.2 </a:t>
            </a:r>
            <a:r>
              <a:rPr lang="zh-CN" altLang="en-US" dirty="0">
                <a:solidFill>
                  <a:srgbClr val="40403F"/>
                </a:solidFill>
              </a:rPr>
              <a:t>贪婪算法求解</a:t>
            </a:r>
            <a:r>
              <a:rPr lang="en-US" altLang="zh-CN" dirty="0">
                <a:solidFill>
                  <a:srgbClr val="40403F"/>
                </a:solidFill>
              </a:rPr>
              <a:t>-</a:t>
            </a:r>
            <a:r>
              <a:rPr lang="zh-CN" altLang="en-US" dirty="0">
                <a:solidFill>
                  <a:srgbClr val="40403F"/>
                </a:solidFill>
              </a:rPr>
              <a:t>多臂赌博机问题</a:t>
            </a:r>
            <a:endParaRPr lang="en-GB" altLang="zh-CN" dirty="0">
              <a:solidFill>
                <a:srgbClr val="40403F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469058E-C974-406E-A00A-7B16B09C22D5}"/>
              </a:ext>
            </a:extLst>
          </p:cNvPr>
          <p:cNvSpPr txBox="1"/>
          <p:nvPr/>
        </p:nvSpPr>
        <p:spPr>
          <a:xfrm>
            <a:off x="179512" y="771550"/>
            <a:ext cx="8568952" cy="3365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贪婪算法介绍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每次都是利用现有的知识，没有积极的去尝试其他可能奖赏更高的臂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容易陷入</a:t>
            </a:r>
            <a:r>
              <a:rPr lang="zh-CN" altLang="en-US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次优解</a:t>
            </a:r>
            <a:endParaRPr lang="en-US" altLang="zh-CN" sz="24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011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A920546E-7F38-4D4F-9CE2-E0A79A2E0CA1}"/>
              </a:ext>
            </a:extLst>
          </p:cNvPr>
          <p:cNvSpPr txBox="1">
            <a:spLocks/>
          </p:cNvSpPr>
          <p:nvPr/>
        </p:nvSpPr>
        <p:spPr>
          <a:xfrm>
            <a:off x="857880" y="200201"/>
            <a:ext cx="702648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defPPr>
              <a:defRPr lang="zh-CN"/>
            </a:defPPr>
            <a:lvl1pPr defTabSz="914377">
              <a:spcBef>
                <a:spcPct val="0"/>
              </a:spcBef>
              <a:buNone/>
              <a:defRPr sz="28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</a:defRPr>
            </a:lvl1pPr>
          </a:lstStyle>
          <a:p>
            <a:pPr defTabSz="914354"/>
            <a:r>
              <a:rPr lang="en-US" altLang="zh-CN" dirty="0">
                <a:solidFill>
                  <a:srgbClr val="40403F"/>
                </a:solidFill>
              </a:rPr>
              <a:t>2.2 </a:t>
            </a:r>
            <a:r>
              <a:rPr lang="zh-CN" altLang="en-US" dirty="0">
                <a:solidFill>
                  <a:srgbClr val="40403F"/>
                </a:solidFill>
              </a:rPr>
              <a:t>强化学习中的重要思想</a:t>
            </a:r>
            <a:r>
              <a:rPr lang="en-US" altLang="zh-CN" dirty="0">
                <a:solidFill>
                  <a:srgbClr val="40403F"/>
                </a:solidFill>
              </a:rPr>
              <a:t>-</a:t>
            </a:r>
            <a:r>
              <a:rPr lang="zh-CN" altLang="en-US" dirty="0">
                <a:solidFill>
                  <a:srgbClr val="40403F"/>
                </a:solidFill>
              </a:rPr>
              <a:t>探索和利用</a:t>
            </a:r>
            <a:endParaRPr lang="en-GB" altLang="zh-CN" dirty="0">
              <a:solidFill>
                <a:srgbClr val="40403F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82C6B8E-8AF9-4FC5-9B3E-D54A7AD58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6599" y="798366"/>
            <a:ext cx="4374217" cy="396044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8943689-6EFB-4BD1-A95D-DB1446880A9A}"/>
              </a:ext>
            </a:extLst>
          </p:cNvPr>
          <p:cNvSpPr txBox="1"/>
          <p:nvPr/>
        </p:nvSpPr>
        <p:spPr>
          <a:xfrm>
            <a:off x="140394" y="818947"/>
            <a:ext cx="4608512" cy="39192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均衡探索和利用</a:t>
            </a:r>
            <a:endParaRPr lang="en-US" altLang="zh-CN" sz="2800" b="1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利用</a:t>
            </a:r>
            <a:r>
              <a:rPr lang="en-US" altLang="zh-CN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(exploitation</a:t>
            </a:r>
            <a:r>
              <a:rPr lang="en-US" altLang="zh-CN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):</a:t>
            </a:r>
            <a:r>
              <a:rPr lang="zh-CN" altLang="en-US" sz="2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基于历史数据选择奖励最高的臂按下</a:t>
            </a:r>
            <a:r>
              <a:rPr lang="en-US" altLang="zh-CN" sz="2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追求现有的信息</a:t>
            </a:r>
            <a:endParaRPr lang="en-US" altLang="zh-CN" sz="24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探索</a:t>
            </a:r>
            <a:r>
              <a:rPr lang="en-US" altLang="zh-CN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(exploration):</a:t>
            </a:r>
            <a:r>
              <a:rPr lang="zh-CN" altLang="en-US" sz="2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尝试新的臂去找到最优的臂</a:t>
            </a:r>
            <a:endParaRPr lang="en-US" altLang="zh-CN" sz="24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sz="2000" dirty="0">
              <a:solidFill>
                <a:schemeClr val="tx1"/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158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811A2C7-0A5B-4C5D-871C-8EE4525DF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649" y="688229"/>
            <a:ext cx="6400919" cy="2736304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3DCC07B-B3DE-4F3A-844B-8E5909C6A8D4}"/>
              </a:ext>
            </a:extLst>
          </p:cNvPr>
          <p:cNvSpPr/>
          <p:nvPr/>
        </p:nvSpPr>
        <p:spPr>
          <a:xfrm>
            <a:off x="683568" y="123478"/>
            <a:ext cx="66558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𝜀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-Greedy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算法求解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多臂赌博机问题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93CA4A6-877B-46D6-81FC-63FCB8B30B3A}"/>
              </a:ext>
            </a:extLst>
          </p:cNvPr>
          <p:cNvSpPr txBox="1"/>
          <p:nvPr/>
        </p:nvSpPr>
        <p:spPr>
          <a:xfrm>
            <a:off x="179512" y="3402330"/>
            <a:ext cx="8352928" cy="17015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𝜀</a:t>
            </a:r>
            <a:r>
              <a:rPr lang="en-US" altLang="zh-CN" sz="24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-Greedy</a:t>
            </a:r>
            <a:r>
              <a:rPr lang="zh-CN" altLang="en-US" sz="24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算法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时刻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 t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以</a:t>
            </a: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概率</a:t>
            </a:r>
            <a:r>
              <a:rPr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</a:t>
            </a:r>
            <a:r>
              <a:rPr lang="el-GR" altLang="zh-CN" sz="1600" b="1" dirty="0">
                <a:solidFill>
                  <a:srgbClr val="0000FF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ε</a:t>
            </a:r>
            <a:r>
              <a:rPr lang="en-US" altLang="zh-CN" sz="1600" b="1" dirty="0">
                <a:solidFill>
                  <a:srgbClr val="0000FF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,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按下</a:t>
            </a: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平均期望最高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以</a:t>
            </a: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概率</a:t>
            </a:r>
            <a:r>
              <a:rPr lang="el-GR" altLang="zh-CN" sz="1600" b="1" dirty="0">
                <a:solidFill>
                  <a:srgbClr val="0000FF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ε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,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随机按下一个臂</a:t>
            </a:r>
          </a:p>
        </p:txBody>
      </p:sp>
    </p:spTree>
    <p:extLst>
      <p:ext uri="{BB962C8B-B14F-4D97-AF65-F5344CB8AC3E}">
        <p14:creationId xmlns:p14="http://schemas.microsoft.com/office/powerpoint/2010/main" val="19118247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3DCC07B-B3DE-4F3A-844B-8E5909C6A8D4}"/>
              </a:ext>
            </a:extLst>
          </p:cNvPr>
          <p:cNvSpPr/>
          <p:nvPr/>
        </p:nvSpPr>
        <p:spPr>
          <a:xfrm>
            <a:off x="827584" y="172023"/>
            <a:ext cx="5731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𝜀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-Greedy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算法求解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多臂赌博机问题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93CA4A6-877B-46D6-81FC-63FCB8B30B3A}"/>
              </a:ext>
            </a:extLst>
          </p:cNvPr>
          <p:cNvSpPr txBox="1"/>
          <p:nvPr/>
        </p:nvSpPr>
        <p:spPr>
          <a:xfrm>
            <a:off x="361149" y="1347614"/>
            <a:ext cx="8675347" cy="3355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For t =1:T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set </a:t>
            </a:r>
            <a:r>
              <a:rPr lang="el-GR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ε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 = O(1/t)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With </a:t>
            </a:r>
            <a:r>
              <a:rPr lang="en-US" altLang="zh-CN" sz="2400" b="1" dirty="0">
                <a:solidFill>
                  <a:srgbClr val="0000FF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probability </a:t>
            </a:r>
            <a:r>
              <a:rPr lang="el-GR" altLang="zh-CN" sz="2400" b="1" dirty="0">
                <a:solidFill>
                  <a:srgbClr val="0000FF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ε</a:t>
            </a:r>
            <a:r>
              <a:rPr lang="el-GR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,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explore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by picking an arm chosen uniformly at random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With </a:t>
            </a:r>
            <a:r>
              <a:rPr lang="en-US" altLang="zh-CN" sz="2400" b="1" dirty="0">
                <a:solidFill>
                  <a:srgbClr val="0000FF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probability 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</a:t>
            </a:r>
            <a:r>
              <a:rPr lang="el-GR" altLang="zh-CN" sz="2400" b="1" dirty="0">
                <a:solidFill>
                  <a:srgbClr val="0000FF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ε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>
                <a:solidFill>
                  <a:srgbClr val="0000FF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exploit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 by picking an arm with highest empirical mean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6D0CDFF-0324-4C59-BB3F-77BEEFE0DB92}"/>
              </a:ext>
            </a:extLst>
          </p:cNvPr>
          <p:cNvSpPr/>
          <p:nvPr/>
        </p:nvSpPr>
        <p:spPr>
          <a:xfrm>
            <a:off x="361149" y="758040"/>
            <a:ext cx="47525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𝜀</a:t>
            </a:r>
            <a:r>
              <a:rPr lang="en-US" altLang="zh-CN" sz="28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-Greedy</a:t>
            </a:r>
            <a:r>
              <a:rPr lang="zh-CN" altLang="en-US" sz="28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算法伪代码：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641223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3DCC07B-B3DE-4F3A-844B-8E5909C6A8D4}"/>
              </a:ext>
            </a:extLst>
          </p:cNvPr>
          <p:cNvSpPr/>
          <p:nvPr/>
        </p:nvSpPr>
        <p:spPr>
          <a:xfrm>
            <a:off x="827584" y="172023"/>
            <a:ext cx="5731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𝜀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-Greedy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算法求解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多臂赌博机问题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6D0CDFF-0324-4C59-BB3F-77BEEFE0DB92}"/>
              </a:ext>
            </a:extLst>
          </p:cNvPr>
          <p:cNvSpPr/>
          <p:nvPr/>
        </p:nvSpPr>
        <p:spPr>
          <a:xfrm>
            <a:off x="107504" y="1879252"/>
            <a:ext cx="172819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𝜀</a:t>
            </a:r>
            <a:r>
              <a:rPr lang="en-US" altLang="zh-CN" sz="28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-Greedy</a:t>
            </a:r>
          </a:p>
          <a:p>
            <a:r>
              <a:rPr lang="zh-CN" altLang="en-US" sz="28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算法代码</a:t>
            </a:r>
            <a:endParaRPr lang="en-US" altLang="zh-CN" sz="2800" b="1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分析</a:t>
            </a:r>
            <a:endParaRPr lang="zh-CN" altLang="en-US" sz="28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2D93FBC-AB74-4C47-ABAA-2B5F26E0B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704" y="843558"/>
            <a:ext cx="6768752" cy="3985706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EpsilonGreedy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def __init__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arm_k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epsilon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.arm_k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arm_k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.epsilon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epsilon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.values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np.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zeros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.arm_k)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.counts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np.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zeros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.arm_k)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pull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arm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.arm_k)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.counts[arm]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arm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np.random.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.epsilon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np.random.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.arm_k)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np.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argmax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.values)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return np.argsort(-self.values)[0]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arm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reward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.counts[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arm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.values[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arm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reward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.values[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arm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/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.counts[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arm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4039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503AE15-01C7-429F-8DF2-BE81D499F45A}"/>
              </a:ext>
            </a:extLst>
          </p:cNvPr>
          <p:cNvSpPr/>
          <p:nvPr/>
        </p:nvSpPr>
        <p:spPr>
          <a:xfrm>
            <a:off x="827584" y="197414"/>
            <a:ext cx="5731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𝜀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-Greedy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算法求解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多臂赌博机问题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2293446-63D9-4114-B586-75852B25F715}"/>
              </a:ext>
            </a:extLst>
          </p:cNvPr>
          <p:cNvSpPr txBox="1"/>
          <p:nvPr/>
        </p:nvSpPr>
        <p:spPr>
          <a:xfrm>
            <a:off x="611560" y="843809"/>
            <a:ext cx="6840760" cy="3455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个臂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的赌博机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假设每个臂服从</a:t>
            </a:r>
            <a:r>
              <a:rPr lang="en-US" altLang="zh-CN" sz="2400" b="1" dirty="0" err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Beroulli</a:t>
            </a: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分布</a:t>
            </a:r>
            <a:endParaRPr lang="en-US" altLang="zh-CN" sz="24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奖励为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或者为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做</a:t>
            </a:r>
            <a:r>
              <a:rPr lang="en-US" altLang="zh-CN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600</a:t>
            </a: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次实验</a:t>
            </a:r>
            <a:endParaRPr lang="en-US" altLang="zh-CN" sz="24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对奖励函数去平均值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34341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E7FD7AF-7AC5-4144-BD66-D5802D3736E1}"/>
              </a:ext>
            </a:extLst>
          </p:cNvPr>
          <p:cNvSpPr/>
          <p:nvPr/>
        </p:nvSpPr>
        <p:spPr>
          <a:xfrm>
            <a:off x="683568" y="178629"/>
            <a:ext cx="5731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𝜀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-Greedy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算法求解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多臂赌博机问题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618688C-AC3E-46F4-BDE5-0CEFE3E521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8" y="889974"/>
            <a:ext cx="4484732" cy="336354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D43F951-A739-40B4-A0E8-523418C7D282}"/>
              </a:ext>
            </a:extLst>
          </p:cNvPr>
          <p:cNvSpPr txBox="1"/>
          <p:nvPr/>
        </p:nvSpPr>
        <p:spPr>
          <a:xfrm>
            <a:off x="4283968" y="889975"/>
            <a:ext cx="4536504" cy="3363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当参数的</a:t>
            </a:r>
            <a:r>
              <a:rPr lang="zh-CN" altLang="en-US" sz="24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取值越大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时，算法最终的</a:t>
            </a:r>
            <a:r>
              <a:rPr lang="zh-CN" altLang="en-US" sz="24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平均收益就越低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，这也是因为参数越大，随机探索的概率越大，</a:t>
            </a:r>
            <a:r>
              <a:rPr lang="zh-CN" altLang="en-US" sz="24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算法就会探索到很多回报值并不是很高的摇臂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，从而导致平均收益越低。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76290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DF637E3-404C-4C77-96D7-DC71CB237B96}"/>
                  </a:ext>
                </a:extLst>
              </p:cNvPr>
              <p:cNvSpPr txBox="1"/>
              <p:nvPr/>
            </p:nvSpPr>
            <p:spPr>
              <a:xfrm>
                <a:off x="539552" y="1275606"/>
                <a:ext cx="7647456" cy="26161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sz="28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算法明确区分了</a:t>
                </a:r>
                <a:r>
                  <a:rPr lang="zh-CN" altLang="en-US" sz="2800" b="1" dirty="0">
                    <a:solidFill>
                      <a:srgbClr val="C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探索和利用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</a:t>
                </a:r>
                <a:endParaRPr lang="en-US" altLang="zh-CN" sz="28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sz="28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算法需要</a:t>
                </a:r>
                <a:r>
                  <a:rPr lang="zh-CN" altLang="en-US" sz="2800" b="1" dirty="0">
                    <a:solidFill>
                      <a:srgbClr val="C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提前设定</a:t>
                </a:r>
                <a14:m>
                  <m:oMath xmlns:m="http://schemas.openxmlformats.org/officeDocument/2006/math">
                    <m:r>
                      <a:rPr lang="zh-CN" altLang="en-US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𝜺</m:t>
                    </m:r>
                  </m:oMath>
                </a14:m>
                <a:endParaRPr lang="en-US" altLang="zh-CN" sz="2800" b="1" dirty="0">
                  <a:solidFill>
                    <a:srgbClr val="C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sz="28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探索时每个臂取的</a:t>
                </a:r>
                <a:r>
                  <a:rPr lang="zh-CN" altLang="en-US" sz="2800" b="1" dirty="0">
                    <a:solidFill>
                      <a:srgbClr val="C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概率是相同的</a:t>
                </a:r>
                <a:endParaRPr lang="en-US" altLang="zh-CN" sz="2800" b="1" dirty="0">
                  <a:solidFill>
                    <a:srgbClr val="C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sz="28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如果一个臂被探索了无数次，则不需要</a:t>
                </a:r>
                <a:r>
                  <a:rPr lang="zh-CN" altLang="en-US" sz="2800" b="1" dirty="0">
                    <a:solidFill>
                      <a:srgbClr val="C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被探索</a:t>
                </a:r>
                <a:endParaRPr lang="en-US" altLang="zh-CN" sz="2800" b="1" dirty="0">
                  <a:solidFill>
                    <a:srgbClr val="C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DF637E3-404C-4C77-96D7-DC71CB237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275606"/>
                <a:ext cx="7647456" cy="2616101"/>
              </a:xfrm>
              <a:prstGeom prst="rect">
                <a:avLst/>
              </a:prstGeom>
              <a:blipFill>
                <a:blip r:embed="rId2"/>
                <a:stretch>
                  <a:fillRect l="-1435" r="-1276" b="-55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49BEED64-46F0-4FD3-8BF2-104D67685CD5}"/>
              </a:ext>
            </a:extLst>
          </p:cNvPr>
          <p:cNvSpPr/>
          <p:nvPr/>
        </p:nvSpPr>
        <p:spPr>
          <a:xfrm>
            <a:off x="755576" y="170808"/>
            <a:ext cx="5731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𝜀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-Greedy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算法求解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多臂赌博机问题</a:t>
            </a:r>
          </a:p>
        </p:txBody>
      </p:sp>
    </p:spTree>
    <p:extLst>
      <p:ext uri="{BB962C8B-B14F-4D97-AF65-F5344CB8AC3E}">
        <p14:creationId xmlns:p14="http://schemas.microsoft.com/office/powerpoint/2010/main" val="109288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DF637E3-404C-4C77-96D7-DC71CB237B96}"/>
              </a:ext>
            </a:extLst>
          </p:cNvPr>
          <p:cNvSpPr txBox="1"/>
          <p:nvPr/>
        </p:nvSpPr>
        <p:spPr>
          <a:xfrm>
            <a:off x="539552" y="692590"/>
            <a:ext cx="7647456" cy="3127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假设我们做了如下实验</a:t>
            </a:r>
            <a:r>
              <a:rPr lang="en-US" altLang="zh-CN" sz="24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</a:p>
          <a:p>
            <a:pPr marL="800100" lvl="1" indent="-342900">
              <a:lnSpc>
                <a:spcPts val="4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Arm 1: 1 0 0 1 1 1 0 0 0 1</a:t>
            </a:r>
          </a:p>
          <a:p>
            <a:pPr marL="800100" lvl="1" indent="-342900">
              <a:lnSpc>
                <a:spcPts val="4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Arm 2: 1</a:t>
            </a:r>
          </a:p>
          <a:p>
            <a:pPr marL="800100" lvl="1" indent="-342900">
              <a:lnSpc>
                <a:spcPts val="4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Arm 3: 1 1 0 1 0 0 1 1 1 1</a:t>
            </a: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臂的平均值</a:t>
            </a:r>
            <a:endParaRPr lang="en-US" altLang="zh-CN" sz="2400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800100" lvl="1" indent="-342900">
              <a:lnSpc>
                <a:spcPts val="4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Arm 1: 5/10   Arm2: 1   Arm 3:7/10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384CE2F-5C86-4B1C-B230-6B3F6102F1CE}"/>
              </a:ext>
            </a:extLst>
          </p:cNvPr>
          <p:cNvSpPr txBox="1"/>
          <p:nvPr/>
        </p:nvSpPr>
        <p:spPr>
          <a:xfrm>
            <a:off x="539552" y="3852754"/>
            <a:ext cx="7647456" cy="11475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我们应该选择那个臂呢？</a:t>
            </a:r>
            <a:endParaRPr lang="en-US" altLang="zh-CN" sz="2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Idea: </a:t>
            </a:r>
            <a:r>
              <a:rPr lang="zh-CN" altLang="en-US" sz="24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我们不仅需要观察平均值，而且需要观察置信度</a:t>
            </a:r>
            <a:endParaRPr lang="en-US" altLang="zh-CN" sz="2400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518A5DE-81A9-46C3-8621-C4221E305EF7}"/>
              </a:ext>
            </a:extLst>
          </p:cNvPr>
          <p:cNvSpPr/>
          <p:nvPr/>
        </p:nvSpPr>
        <p:spPr>
          <a:xfrm>
            <a:off x="755576" y="205693"/>
            <a:ext cx="49183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2.2 UCB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算法求解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多臂赌博机问题</a:t>
            </a:r>
          </a:p>
        </p:txBody>
      </p:sp>
    </p:spTree>
    <p:extLst>
      <p:ext uri="{BB962C8B-B14F-4D97-AF65-F5344CB8AC3E}">
        <p14:creationId xmlns:p14="http://schemas.microsoft.com/office/powerpoint/2010/main" val="321797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D1BF8-9B0E-4FB4-BC10-29BEB1C87F68}"/>
              </a:ext>
            </a:extLst>
          </p:cNvPr>
          <p:cNvSpPr txBox="1">
            <a:spLocks/>
          </p:cNvSpPr>
          <p:nvPr/>
        </p:nvSpPr>
        <p:spPr>
          <a:xfrm>
            <a:off x="885540" y="195486"/>
            <a:ext cx="440654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defPPr>
              <a:defRPr lang="zh-CN"/>
            </a:defPPr>
            <a:lvl1pPr defTabSz="914377">
              <a:spcBef>
                <a:spcPct val="0"/>
              </a:spcBef>
              <a:buNone/>
              <a:defRPr sz="28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</a:defRPr>
            </a:lvl1pPr>
          </a:lstStyle>
          <a:p>
            <a:pPr defTabSz="914354"/>
            <a:r>
              <a:rPr lang="zh-CN" altLang="en-US" sz="3200" dirty="0">
                <a:solidFill>
                  <a:schemeClr val="tx1"/>
                </a:solidFill>
              </a:rPr>
              <a:t>主要内容</a:t>
            </a:r>
            <a:endParaRPr lang="en-GB" altLang="zh-CN" sz="3200" dirty="0">
              <a:solidFill>
                <a:schemeClr val="tx1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65212" y="1203598"/>
            <a:ext cx="8013576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楷体_GB2312" pitchFamily="49" charset="-122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AF67FF"/>
              </a:buClr>
              <a:buSzPct val="75000"/>
              <a:buFont typeface="Wingdings" panose="05000000000000000000" pitchFamily="2" charset="2"/>
              <a:buChar char="p"/>
              <a:tabLst/>
              <a:defRPr/>
            </a:pPr>
            <a:r>
              <a:rPr lang="en-US" altLang="zh-CN" sz="32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黑体"/>
              </a:rPr>
              <a:t>2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/>
                <a:ea typeface="黑体"/>
                <a:cs typeface="+mn-cs"/>
              </a:rPr>
              <a:t>.1 </a:t>
            </a:r>
            <a:r>
              <a:rPr lang="zh-CN" altLang="en-US" sz="32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黑体"/>
              </a:rPr>
              <a:t>边缘缓存介绍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/>
              <a:ea typeface="黑体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AF67FF"/>
              </a:buClr>
              <a:buSzPct val="75000"/>
              <a:buFont typeface="Wingdings" panose="05000000000000000000" pitchFamily="2" charset="2"/>
              <a:buChar char="p"/>
              <a:tabLst/>
              <a:defRPr/>
            </a:pPr>
            <a:r>
              <a:rPr lang="en-US" altLang="zh-CN" sz="32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黑体"/>
              </a:rPr>
              <a:t>2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/>
                <a:ea typeface="黑体"/>
                <a:cs typeface="+mn-cs"/>
              </a:rPr>
              <a:t>.2 </a:t>
            </a:r>
            <a:r>
              <a:rPr lang="zh-CN" altLang="en-US" sz="3200" b="1" kern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黑体"/>
              </a:rPr>
              <a:t>多臂</a:t>
            </a:r>
            <a:r>
              <a:rPr lang="zh-CN" altLang="en-US" sz="32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黑体"/>
              </a:rPr>
              <a:t>赌博</a:t>
            </a:r>
            <a:r>
              <a:rPr lang="zh-CN" altLang="en-US" sz="3200" b="1" kern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黑体"/>
              </a:rPr>
              <a:t>机</a:t>
            </a:r>
            <a:r>
              <a:rPr lang="en-US" altLang="zh-CN" sz="3200" b="1" kern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黑体"/>
              </a:rPr>
              <a:t>(</a:t>
            </a:r>
            <a:r>
              <a:rPr lang="zh-CN" altLang="en-US" sz="3200" b="1" kern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黑体"/>
              </a:rPr>
              <a:t>老虎机</a:t>
            </a:r>
            <a:r>
              <a:rPr lang="en-US" altLang="zh-CN" sz="3200" b="1" kern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黑体"/>
              </a:rPr>
              <a:t>)</a:t>
            </a:r>
            <a:r>
              <a:rPr lang="zh-CN" altLang="en-US" sz="3200" b="1" kern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黑体"/>
              </a:rPr>
              <a:t>介绍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/>
              <a:ea typeface="黑体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AF67FF"/>
              </a:buClr>
              <a:buSzPct val="75000"/>
              <a:buFont typeface="Wingdings" panose="05000000000000000000" pitchFamily="2" charset="2"/>
              <a:buChar char="p"/>
              <a:tabLst/>
              <a:defRPr/>
            </a:pPr>
            <a:r>
              <a:rPr lang="en-US" altLang="zh-CN" sz="32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黑体"/>
              </a:rPr>
              <a:t>2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/>
                <a:ea typeface="黑体"/>
                <a:cs typeface="+mn-cs"/>
              </a:rPr>
              <a:t>.3 </a:t>
            </a:r>
            <a:r>
              <a:rPr lang="zh-CN" altLang="en-US" sz="32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黑体"/>
              </a:rPr>
              <a:t>多臂赌博机应用于服务缓存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/>
              <a:ea typeface="黑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2448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54B25F-988D-4655-B0E3-127FE4E17BDC}"/>
              </a:ext>
            </a:extLst>
          </p:cNvPr>
          <p:cNvSpPr txBox="1">
            <a:spLocks noChangeArrowheads="1"/>
          </p:cNvSpPr>
          <p:nvPr/>
        </p:nvSpPr>
        <p:spPr>
          <a:xfrm>
            <a:off x="327025" y="699542"/>
            <a:ext cx="8489950" cy="526256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72472CE9-1A76-43CC-A76D-033DEF7AAC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5775" y="3225470"/>
            <a:ext cx="19653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Number of pulls of arm </a:t>
            </a:r>
            <a:r>
              <a:rPr lang="en-US" altLang="zh-CN" sz="20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i</a:t>
            </a:r>
            <a:endParaRPr lang="en-US" altLang="zh-CN" sz="2000" b="1" i="1" dirty="0">
              <a:solidFill>
                <a:srgbClr val="FF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13A070AE-6555-4DB9-BA5C-1173376A3A4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87960" y="3241316"/>
            <a:ext cx="1235634" cy="22183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zh-CN" altLang="en-US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id="{41B615FD-ECE2-4CB9-80F6-36DF5E893B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9778" y="1682892"/>
            <a:ext cx="2540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Total number of pulls of all arms</a:t>
            </a:r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9D659CFC-5BF2-45E3-AC30-2759C85C70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43474" y="2160729"/>
            <a:ext cx="723354" cy="5397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zh-CN" altLang="en-US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594FB868-E1A2-4B8A-8583-F9CC6BCA2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4698" y="3565218"/>
            <a:ext cx="1447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 i="1" dirty="0">
                <a:solidFill>
                  <a:srgbClr val="0033CC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Observed the reward of </a:t>
            </a:r>
            <a:r>
              <a:rPr lang="en-US" altLang="zh-CN" sz="2000" b="1" i="1" dirty="0" err="1">
                <a:solidFill>
                  <a:srgbClr val="0033CC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i</a:t>
            </a:r>
            <a:endParaRPr lang="en-US" altLang="zh-CN" sz="2000" b="1" i="1" dirty="0">
              <a:solidFill>
                <a:srgbClr val="0033CC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E0EEDE76-842B-4230-A0D5-A320F625A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4215" y="3783154"/>
            <a:ext cx="241458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 i="1" dirty="0">
                <a:solidFill>
                  <a:srgbClr val="0033CC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Factor representing uncertainty</a:t>
            </a:r>
          </a:p>
        </p:txBody>
      </p:sp>
      <p:sp>
        <p:nvSpPr>
          <p:cNvPr id="15" name="AutoShape 15">
            <a:extLst>
              <a:ext uri="{FF2B5EF4-FFF2-40B4-BE49-F238E27FC236}">
                <a16:creationId xmlns:a16="http://schemas.microsoft.com/office/drawing/2014/main" id="{B8843DAB-0886-48CE-8896-C50C23A10691}"/>
              </a:ext>
            </a:extLst>
          </p:cNvPr>
          <p:cNvSpPr>
            <a:spLocks/>
          </p:cNvSpPr>
          <p:nvPr/>
        </p:nvSpPr>
        <p:spPr bwMode="auto">
          <a:xfrm rot="16200000">
            <a:off x="2980221" y="3144507"/>
            <a:ext cx="174625" cy="336550"/>
          </a:xfrm>
          <a:prstGeom prst="leftBrace">
            <a:avLst>
              <a:gd name="adj1" fmla="val 16061"/>
              <a:gd name="adj2" fmla="val 50000"/>
            </a:avLst>
          </a:prstGeom>
          <a:noFill/>
          <a:ln w="25400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zh-CN" altLang="en-US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" name="AutoShape 16">
            <a:extLst>
              <a:ext uri="{FF2B5EF4-FFF2-40B4-BE49-F238E27FC236}">
                <a16:creationId xmlns:a16="http://schemas.microsoft.com/office/drawing/2014/main" id="{ED2411F4-1A1C-4283-8174-88945E5D8403}"/>
              </a:ext>
            </a:extLst>
          </p:cNvPr>
          <p:cNvSpPr>
            <a:spLocks/>
          </p:cNvSpPr>
          <p:nvPr/>
        </p:nvSpPr>
        <p:spPr bwMode="auto">
          <a:xfrm rot="16200000">
            <a:off x="4396047" y="2948922"/>
            <a:ext cx="228600" cy="1281113"/>
          </a:xfrm>
          <a:prstGeom prst="leftBrace">
            <a:avLst>
              <a:gd name="adj1" fmla="val 46701"/>
              <a:gd name="adj2" fmla="val 50000"/>
            </a:avLst>
          </a:prstGeom>
          <a:noFill/>
          <a:ln w="25400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zh-CN" altLang="en-US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BD44577D-15AB-4F9D-B1C8-52A2869D35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0926299"/>
              </p:ext>
            </p:extLst>
          </p:nvPr>
        </p:nvGraphicFramePr>
        <p:xfrm>
          <a:off x="1185863" y="2397125"/>
          <a:ext cx="395922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62" name="Equation" r:id="rId4" imgW="1726920" imgH="482400" progId="Equation.DSMT4">
                  <p:embed/>
                </p:oleObj>
              </mc:Choice>
              <mc:Fallback>
                <p:oleObj name="Equation" r:id="rId4" imgW="1726920" imgH="482400" progId="Equation.DSMT4">
                  <p:embed/>
                  <p:pic>
                    <p:nvPicPr>
                      <p:cNvPr id="149521" name="Object 17">
                        <a:extLst>
                          <a:ext uri="{FF2B5EF4-FFF2-40B4-BE49-F238E27FC236}">
                            <a16:creationId xmlns:a16="http://schemas.microsoft.com/office/drawing/2014/main" id="{B8B85ED8-2C27-40AF-AD3B-AF6ABDFB33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863" y="2397125"/>
                        <a:ext cx="3959225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029F2737-F324-46C9-87F9-1C8119AF53B6}"/>
              </a:ext>
            </a:extLst>
          </p:cNvPr>
          <p:cNvSpPr txBox="1"/>
          <p:nvPr/>
        </p:nvSpPr>
        <p:spPr>
          <a:xfrm>
            <a:off x="397840" y="659884"/>
            <a:ext cx="8278615" cy="9639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对每个臂均按下一次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At any time t, select arm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（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Hoeffding’s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inequality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霍夫丁不等式）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FB203AF-C7F6-4906-8FDE-823E11CAA11D}"/>
              </a:ext>
            </a:extLst>
          </p:cNvPr>
          <p:cNvSpPr/>
          <p:nvPr/>
        </p:nvSpPr>
        <p:spPr>
          <a:xfrm>
            <a:off x="827584" y="186189"/>
            <a:ext cx="49183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2.2 UCB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算法求解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多臂赌博机问题</a:t>
            </a:r>
          </a:p>
        </p:txBody>
      </p:sp>
    </p:spTree>
    <p:extLst>
      <p:ext uri="{BB962C8B-B14F-4D97-AF65-F5344CB8AC3E}">
        <p14:creationId xmlns:p14="http://schemas.microsoft.com/office/powerpoint/2010/main" val="414737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DF637E3-404C-4C77-96D7-DC71CB237B96}"/>
              </a:ext>
            </a:extLst>
          </p:cNvPr>
          <p:cNvSpPr txBox="1"/>
          <p:nvPr/>
        </p:nvSpPr>
        <p:spPr>
          <a:xfrm>
            <a:off x="248309" y="661804"/>
            <a:ext cx="7647456" cy="2349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For t=1:T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For each arm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 calculate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Select arm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Pull arm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 and observe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 Update                              and  </a:t>
            </a:r>
          </a:p>
        </p:txBody>
      </p:sp>
      <p:graphicFrame>
        <p:nvGraphicFramePr>
          <p:cNvPr id="4" name="Object 17">
            <a:extLst>
              <a:ext uri="{FF2B5EF4-FFF2-40B4-BE49-F238E27FC236}">
                <a16:creationId xmlns:a16="http://schemas.microsoft.com/office/drawing/2014/main" id="{D4C094D4-A8B5-4C70-93D8-580607E82F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2438700"/>
              </p:ext>
            </p:extLst>
          </p:nvPr>
        </p:nvGraphicFramePr>
        <p:xfrm>
          <a:off x="4072037" y="1238207"/>
          <a:ext cx="132873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63" name="Equation" r:id="rId3" imgW="685800" imgH="228600" progId="Equation.DSMT4">
                  <p:embed/>
                </p:oleObj>
              </mc:Choice>
              <mc:Fallback>
                <p:oleObj name="Equation" r:id="rId3" imgW="685800" imgH="228600" progId="Equation.DSMT4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BD44577D-15AB-4F9D-B1C8-52A2869D35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2037" y="1238207"/>
                        <a:ext cx="1328738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7">
            <a:extLst>
              <a:ext uri="{FF2B5EF4-FFF2-40B4-BE49-F238E27FC236}">
                <a16:creationId xmlns:a16="http://schemas.microsoft.com/office/drawing/2014/main" id="{1F6700C8-5AC8-4CBD-84AC-D8567A435B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6222144"/>
              </p:ext>
            </p:extLst>
          </p:nvPr>
        </p:nvGraphicFramePr>
        <p:xfrm>
          <a:off x="2593281" y="1698316"/>
          <a:ext cx="27543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64" name="Equation" r:id="rId5" imgW="1422360" imgH="228600" progId="Equation.DSMT4">
                  <p:embed/>
                </p:oleObj>
              </mc:Choice>
              <mc:Fallback>
                <p:oleObj name="Equation" r:id="rId5" imgW="1422360" imgH="228600" progId="Equation.DSMT4">
                  <p:embed/>
                  <p:pic>
                    <p:nvPicPr>
                      <p:cNvPr id="4" name="Object 17">
                        <a:extLst>
                          <a:ext uri="{FF2B5EF4-FFF2-40B4-BE49-F238E27FC236}">
                            <a16:creationId xmlns:a16="http://schemas.microsoft.com/office/drawing/2014/main" id="{D4C094D4-A8B5-4C70-93D8-580607E82F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3281" y="1698316"/>
                        <a:ext cx="27543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7">
            <a:extLst>
              <a:ext uri="{FF2B5EF4-FFF2-40B4-BE49-F238E27FC236}">
                <a16:creationId xmlns:a16="http://schemas.microsoft.com/office/drawing/2014/main" id="{C17E49A0-28F9-44A3-BC8B-D1FE042925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7210506"/>
              </p:ext>
            </p:extLst>
          </p:nvPr>
        </p:nvGraphicFramePr>
        <p:xfrm>
          <a:off x="3838796" y="2176311"/>
          <a:ext cx="536864" cy="401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65" name="Equation" r:id="rId7" imgW="304560" imgH="228600" progId="Equation.DSMT4">
                  <p:embed/>
                </p:oleObj>
              </mc:Choice>
              <mc:Fallback>
                <p:oleObj name="Equation" r:id="rId7" imgW="304560" imgH="228600" progId="Equation.DSMT4">
                  <p:embed/>
                  <p:pic>
                    <p:nvPicPr>
                      <p:cNvPr id="4" name="Object 17">
                        <a:extLst>
                          <a:ext uri="{FF2B5EF4-FFF2-40B4-BE49-F238E27FC236}">
                            <a16:creationId xmlns:a16="http://schemas.microsoft.com/office/drawing/2014/main" id="{D4C094D4-A8B5-4C70-93D8-580607E82F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8796" y="2176311"/>
                        <a:ext cx="536864" cy="4012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7">
            <a:extLst>
              <a:ext uri="{FF2B5EF4-FFF2-40B4-BE49-F238E27FC236}">
                <a16:creationId xmlns:a16="http://schemas.microsoft.com/office/drawing/2014/main" id="{78BFAA6B-14A6-4387-8248-13A6C85EC7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3660046"/>
              </p:ext>
            </p:extLst>
          </p:nvPr>
        </p:nvGraphicFramePr>
        <p:xfrm>
          <a:off x="4357688" y="4016375"/>
          <a:ext cx="4540250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66" name="Equation" r:id="rId9" imgW="2057400" imgH="482400" progId="Equation.DSMT4">
                  <p:embed/>
                </p:oleObj>
              </mc:Choice>
              <mc:Fallback>
                <p:oleObj name="Equation" r:id="rId9" imgW="2057400" imgH="482400" progId="Equation.DSMT4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BD44577D-15AB-4F9D-B1C8-52A2869D35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7688" y="4016375"/>
                        <a:ext cx="4540250" cy="106362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7">
            <a:extLst>
              <a:ext uri="{FF2B5EF4-FFF2-40B4-BE49-F238E27FC236}">
                <a16:creationId xmlns:a16="http://schemas.microsoft.com/office/drawing/2014/main" id="{94E7FE12-20DC-4758-9473-9A1695688E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208840"/>
              </p:ext>
            </p:extLst>
          </p:nvPr>
        </p:nvGraphicFramePr>
        <p:xfrm>
          <a:off x="1325723" y="3157953"/>
          <a:ext cx="3084512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67" name="Equation" r:id="rId11" imgW="1346040" imgH="431640" progId="Equation.DSMT4">
                  <p:embed/>
                </p:oleObj>
              </mc:Choice>
              <mc:Fallback>
                <p:oleObj name="Equation" r:id="rId11" imgW="1346040" imgH="431640" progId="Equation.DSMT4">
                  <p:embed/>
                  <p:pic>
                    <p:nvPicPr>
                      <p:cNvPr id="9" name="Object 17">
                        <a:extLst>
                          <a:ext uri="{FF2B5EF4-FFF2-40B4-BE49-F238E27FC236}">
                            <a16:creationId xmlns:a16="http://schemas.microsoft.com/office/drawing/2014/main" id="{78BFAA6B-14A6-4387-8248-13A6C85EC7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5723" y="3157953"/>
                        <a:ext cx="3084512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7">
            <a:extLst>
              <a:ext uri="{FF2B5EF4-FFF2-40B4-BE49-F238E27FC236}">
                <a16:creationId xmlns:a16="http://schemas.microsoft.com/office/drawing/2014/main" id="{17F86FB1-08F8-473A-BF73-380A30EE93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8185465"/>
              </p:ext>
            </p:extLst>
          </p:nvPr>
        </p:nvGraphicFramePr>
        <p:xfrm>
          <a:off x="2146595" y="2624967"/>
          <a:ext cx="20923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68" name="Equation" r:id="rId13" imgW="1079280" imgH="228600" progId="Equation.DSMT4">
                  <p:embed/>
                </p:oleObj>
              </mc:Choice>
              <mc:Fallback>
                <p:oleObj name="Equation" r:id="rId13" imgW="1079280" imgH="228600" progId="Equation.DSMT4">
                  <p:embed/>
                  <p:pic>
                    <p:nvPicPr>
                      <p:cNvPr id="7" name="Object 17">
                        <a:extLst>
                          <a:ext uri="{FF2B5EF4-FFF2-40B4-BE49-F238E27FC236}">
                            <a16:creationId xmlns:a16="http://schemas.microsoft.com/office/drawing/2014/main" id="{C17E49A0-28F9-44A3-BC8B-D1FE042925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595" y="2624967"/>
                        <a:ext cx="209232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7">
            <a:extLst>
              <a:ext uri="{FF2B5EF4-FFF2-40B4-BE49-F238E27FC236}">
                <a16:creationId xmlns:a16="http://schemas.microsoft.com/office/drawing/2014/main" id="{30174FB3-27AB-4855-A5D4-10C443B4B5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0522268"/>
              </p:ext>
            </p:extLst>
          </p:nvPr>
        </p:nvGraphicFramePr>
        <p:xfrm>
          <a:off x="4880472" y="2589704"/>
          <a:ext cx="5905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69" name="Equation" r:id="rId7" imgW="304560" imgH="228600" progId="Equation.DSMT4">
                  <p:embed/>
                </p:oleObj>
              </mc:Choice>
              <mc:Fallback>
                <p:oleObj name="Equation" r:id="rId7" imgW="304560" imgH="228600" progId="Equation.DSMT4">
                  <p:embed/>
                  <p:pic>
                    <p:nvPicPr>
                      <p:cNvPr id="7" name="Object 17">
                        <a:extLst>
                          <a:ext uri="{FF2B5EF4-FFF2-40B4-BE49-F238E27FC236}">
                            <a16:creationId xmlns:a16="http://schemas.microsoft.com/office/drawing/2014/main" id="{C17E49A0-28F9-44A3-BC8B-D1FE042925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0472" y="2589704"/>
                        <a:ext cx="59055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1DD143A8-EE48-4844-B234-B05E54004FA3}"/>
              </a:ext>
            </a:extLst>
          </p:cNvPr>
          <p:cNvSpPr/>
          <p:nvPr/>
        </p:nvSpPr>
        <p:spPr>
          <a:xfrm>
            <a:off x="755576" y="182862"/>
            <a:ext cx="49183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2.2 UCB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算法求解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多臂赌博机问题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AE3A910-5EC1-4426-9492-AFC000C5A3AF}"/>
              </a:ext>
            </a:extLst>
          </p:cNvPr>
          <p:cNvSpPr/>
          <p:nvPr/>
        </p:nvSpPr>
        <p:spPr>
          <a:xfrm>
            <a:off x="5436541" y="623783"/>
            <a:ext cx="47525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UCB</a:t>
            </a:r>
            <a:r>
              <a:rPr lang="zh-CN" altLang="en-US" sz="28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算法伪代码：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8408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6D0CDFF-0324-4C59-BB3F-77BEEFE0DB92}"/>
              </a:ext>
            </a:extLst>
          </p:cNvPr>
          <p:cNvSpPr/>
          <p:nvPr/>
        </p:nvSpPr>
        <p:spPr>
          <a:xfrm>
            <a:off x="107504" y="1879252"/>
            <a:ext cx="17281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UCB </a:t>
            </a:r>
            <a:r>
              <a:rPr lang="zh-CN" altLang="en-US" sz="28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算法代码分析</a:t>
            </a:r>
            <a:endParaRPr lang="zh-CN" altLang="en-US" sz="2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5DDF8FD-6193-407E-8A91-2286E3FF13A6}"/>
              </a:ext>
            </a:extLst>
          </p:cNvPr>
          <p:cNvSpPr/>
          <p:nvPr/>
        </p:nvSpPr>
        <p:spPr>
          <a:xfrm>
            <a:off x="755576" y="195486"/>
            <a:ext cx="5731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𝜀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-Greedy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算法求解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多臂赌博机问题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91F8AFF-B1BF-4C74-86BF-E63F7D8D1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688" y="699542"/>
            <a:ext cx="7661072" cy="433965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UCB1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def __init__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arm_k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.arm_k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arm_k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.values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np.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zeros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.arm_k)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np.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zeros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.arm_k)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.UCB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np.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zeros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.arm_k)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pull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arm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.arm_k)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.counts[arm]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arm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np.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.counts)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arm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.arm_k)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.UCB[arm]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.values[arm]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np.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np.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(t)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/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.counts[arm])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np.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argmax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.UCB)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return np.argsort(-self.UCB)[0]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arm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reward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.counts[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arm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.values[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arm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reward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.values[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arm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/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.counts[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arm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8317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54B25F-988D-4655-B0E3-127FE4E17BDC}"/>
              </a:ext>
            </a:extLst>
          </p:cNvPr>
          <p:cNvSpPr txBox="1">
            <a:spLocks noChangeArrowheads="1"/>
          </p:cNvSpPr>
          <p:nvPr/>
        </p:nvSpPr>
        <p:spPr>
          <a:xfrm>
            <a:off x="327025" y="699542"/>
            <a:ext cx="8489950" cy="526256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84D3F83-B1C0-4A03-A2FA-22CCA92ABF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218" y="771549"/>
            <a:ext cx="5289245" cy="3966934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7E0C94B-2162-40B0-9819-3EE64E7BCC44}"/>
              </a:ext>
            </a:extLst>
          </p:cNvPr>
          <p:cNvSpPr/>
          <p:nvPr/>
        </p:nvSpPr>
        <p:spPr>
          <a:xfrm>
            <a:off x="224152" y="2194969"/>
            <a:ext cx="294523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UCB </a:t>
            </a:r>
            <a:r>
              <a:rPr lang="zh-CN" altLang="en-US" sz="28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算法与</a:t>
            </a:r>
            <a:endParaRPr lang="zh-CN" altLang="en-US" sz="2800" dirty="0"/>
          </a:p>
          <a:p>
            <a:r>
              <a:rPr lang="zh-CN" altLang="en-US" sz="28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𝜀</a:t>
            </a:r>
            <a:r>
              <a:rPr lang="en-US" altLang="zh-CN" sz="28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-Greedy</a:t>
            </a:r>
            <a:r>
              <a:rPr lang="zh-CN" altLang="en-US" sz="28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算法对比</a:t>
            </a:r>
            <a:endParaRPr lang="zh-CN" altLang="en-US" sz="28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1C93609-6455-46A2-9618-D9FBCE5C1A67}"/>
              </a:ext>
            </a:extLst>
          </p:cNvPr>
          <p:cNvSpPr/>
          <p:nvPr/>
        </p:nvSpPr>
        <p:spPr>
          <a:xfrm>
            <a:off x="755576" y="174184"/>
            <a:ext cx="5731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𝜀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-Greedy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算法求解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多臂赌博机问题</a:t>
            </a:r>
          </a:p>
        </p:txBody>
      </p:sp>
    </p:spTree>
    <p:extLst>
      <p:ext uri="{BB962C8B-B14F-4D97-AF65-F5344CB8AC3E}">
        <p14:creationId xmlns:p14="http://schemas.microsoft.com/office/powerpoint/2010/main" val="57875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9919684-9F41-46F8-A850-3070E467F5F6}"/>
              </a:ext>
            </a:extLst>
          </p:cNvPr>
          <p:cNvSpPr/>
          <p:nvPr/>
        </p:nvSpPr>
        <p:spPr>
          <a:xfrm>
            <a:off x="755576" y="174184"/>
            <a:ext cx="25891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关于代码运行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2484FC3-4458-41D9-B71F-64E10FA99808}"/>
              </a:ext>
            </a:extLst>
          </p:cNvPr>
          <p:cNvSpPr txBox="1"/>
          <p:nvPr/>
        </p:nvSpPr>
        <p:spPr>
          <a:xfrm>
            <a:off x="323528" y="915566"/>
            <a:ext cx="7647456" cy="2255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建议安装</a:t>
            </a:r>
            <a:r>
              <a:rPr lang="en-US" altLang="zh-CN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Anaconda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具体的安装细节可以参照</a:t>
            </a:r>
            <a:endParaRPr lang="en-US" altLang="zh-CN" sz="2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https://zhuanlan.zhihu.com/p/77494679</a:t>
            </a:r>
          </a:p>
          <a:p>
            <a:pPr>
              <a:lnSpc>
                <a:spcPct val="150000"/>
              </a:lnSpc>
            </a:pPr>
            <a:endParaRPr lang="en-US" altLang="zh-CN" sz="24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28804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1851670"/>
            <a:ext cx="7772400" cy="1728192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latin typeface="隶书" panose="02010509060101010101" pitchFamily="49" charset="-122"/>
                <a:ea typeface="隶书" panose="02010509060101010101" pitchFamily="49" charset="-122"/>
              </a:rPr>
              <a:t>2.3</a:t>
            </a:r>
            <a:r>
              <a:rPr lang="zh-CN" altLang="en-US" sz="4800" dirty="0">
                <a:latin typeface="隶书" panose="02010509060101010101" pitchFamily="49" charset="-122"/>
                <a:ea typeface="隶书" panose="02010509060101010101" pitchFamily="49" charset="-122"/>
              </a:rPr>
              <a:t>节 多臂赌博机应用于服务缓存</a:t>
            </a:r>
          </a:p>
        </p:txBody>
      </p:sp>
    </p:spTree>
    <p:extLst>
      <p:ext uri="{BB962C8B-B14F-4D97-AF65-F5344CB8AC3E}">
        <p14:creationId xmlns:p14="http://schemas.microsoft.com/office/powerpoint/2010/main" val="38821999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A920546E-7F38-4D4F-9CE2-E0A79A2E0CA1}"/>
              </a:ext>
            </a:extLst>
          </p:cNvPr>
          <p:cNvSpPr txBox="1">
            <a:spLocks/>
          </p:cNvSpPr>
          <p:nvPr/>
        </p:nvSpPr>
        <p:spPr>
          <a:xfrm>
            <a:off x="857880" y="200201"/>
            <a:ext cx="666644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defPPr>
              <a:defRPr lang="zh-CN"/>
            </a:defPPr>
            <a:lvl1pPr defTabSz="914377">
              <a:spcBef>
                <a:spcPct val="0"/>
              </a:spcBef>
              <a:buNone/>
              <a:defRPr sz="28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</a:defRPr>
            </a:lvl1pPr>
          </a:lstStyle>
          <a:p>
            <a:pPr defTabSz="914354"/>
            <a:r>
              <a:rPr lang="en-US" altLang="zh-CN" dirty="0">
                <a:solidFill>
                  <a:srgbClr val="40403F"/>
                </a:solidFill>
              </a:rPr>
              <a:t>2.3 </a:t>
            </a:r>
            <a:r>
              <a:rPr lang="zh-CN" altLang="en-US" dirty="0">
                <a:solidFill>
                  <a:srgbClr val="40403F"/>
                </a:solidFill>
              </a:rPr>
              <a:t>基于边缘云的服务缓存</a:t>
            </a:r>
            <a:endParaRPr lang="en-GB" altLang="zh-CN" dirty="0">
              <a:solidFill>
                <a:srgbClr val="40403F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54B25F-988D-4655-B0E3-127FE4E17BDC}"/>
              </a:ext>
            </a:extLst>
          </p:cNvPr>
          <p:cNvSpPr txBox="1">
            <a:spLocks noChangeArrowheads="1"/>
          </p:cNvSpPr>
          <p:nvPr/>
        </p:nvSpPr>
        <p:spPr>
          <a:xfrm>
            <a:off x="327025" y="699542"/>
            <a:ext cx="8489950" cy="526256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EAD2F19-D18B-4A8F-A559-11E141990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699542"/>
            <a:ext cx="8489950" cy="266446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6D2F6F5-D673-400B-A35C-3540EEF07E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9452" y="3548429"/>
            <a:ext cx="4953357" cy="141922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DBEE0D8-6903-4D78-BFDB-9D4AD00093D3}"/>
              </a:ext>
            </a:extLst>
          </p:cNvPr>
          <p:cNvSpPr/>
          <p:nvPr/>
        </p:nvSpPr>
        <p:spPr>
          <a:xfrm>
            <a:off x="107504" y="699542"/>
            <a:ext cx="22827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问题：</a:t>
            </a:r>
            <a:endParaRPr lang="zh-CN" altLang="en-US" sz="28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B38C5C7-CA86-4DF2-9E66-DF097011C482}"/>
              </a:ext>
            </a:extLst>
          </p:cNvPr>
          <p:cNvSpPr/>
          <p:nvPr/>
        </p:nvSpPr>
        <p:spPr>
          <a:xfrm>
            <a:off x="131003" y="3509679"/>
            <a:ext cx="22827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模型：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9227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54B25F-988D-4655-B0E3-127FE4E17BDC}"/>
              </a:ext>
            </a:extLst>
          </p:cNvPr>
          <p:cNvSpPr txBox="1">
            <a:spLocks noChangeArrowheads="1"/>
          </p:cNvSpPr>
          <p:nvPr/>
        </p:nvSpPr>
        <p:spPr>
          <a:xfrm>
            <a:off x="327025" y="699542"/>
            <a:ext cx="8489950" cy="526256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CA1CC4-C040-49EB-8DA0-CCBA7F8BD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779662"/>
            <a:ext cx="5777837" cy="288032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3933486-8173-4326-9099-2475103F4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9160" y="624707"/>
            <a:ext cx="3677815" cy="124524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B0C3933-DA1E-4903-AC2D-7A091EC6A759}"/>
              </a:ext>
            </a:extLst>
          </p:cNvPr>
          <p:cNvSpPr/>
          <p:nvPr/>
        </p:nvSpPr>
        <p:spPr>
          <a:xfrm>
            <a:off x="149488" y="922081"/>
            <a:ext cx="22827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优化模型：</a:t>
            </a:r>
            <a:endParaRPr lang="zh-CN" altLang="en-US" sz="28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74F58CF-7FE8-4BC8-A90E-D70E82BEAAF6}"/>
              </a:ext>
            </a:extLst>
          </p:cNvPr>
          <p:cNvSpPr txBox="1">
            <a:spLocks/>
          </p:cNvSpPr>
          <p:nvPr/>
        </p:nvSpPr>
        <p:spPr>
          <a:xfrm>
            <a:off x="755576" y="208243"/>
            <a:ext cx="666644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defPPr>
              <a:defRPr lang="zh-CN"/>
            </a:defPPr>
            <a:lvl1pPr defTabSz="914377">
              <a:spcBef>
                <a:spcPct val="0"/>
              </a:spcBef>
              <a:buNone/>
              <a:defRPr sz="28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</a:defRPr>
            </a:lvl1pPr>
          </a:lstStyle>
          <a:p>
            <a:pPr defTabSz="914354"/>
            <a:r>
              <a:rPr lang="en-US" altLang="zh-CN" dirty="0">
                <a:solidFill>
                  <a:srgbClr val="40403F"/>
                </a:solidFill>
              </a:rPr>
              <a:t>2.3 </a:t>
            </a:r>
            <a:r>
              <a:rPr lang="zh-CN" altLang="en-US" dirty="0">
                <a:solidFill>
                  <a:srgbClr val="40403F"/>
                </a:solidFill>
              </a:rPr>
              <a:t>基于边缘云的服务缓存</a:t>
            </a:r>
            <a:endParaRPr lang="en-GB" altLang="zh-CN" dirty="0">
              <a:solidFill>
                <a:srgbClr val="4040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47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54B25F-988D-4655-B0E3-127FE4E17BDC}"/>
              </a:ext>
            </a:extLst>
          </p:cNvPr>
          <p:cNvSpPr txBox="1">
            <a:spLocks noChangeArrowheads="1"/>
          </p:cNvSpPr>
          <p:nvPr/>
        </p:nvSpPr>
        <p:spPr>
          <a:xfrm>
            <a:off x="327025" y="699542"/>
            <a:ext cx="8489950" cy="526256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8193D6-F8F9-4555-959B-094B495A5A01}"/>
              </a:ext>
            </a:extLst>
          </p:cNvPr>
          <p:cNvSpPr txBox="1"/>
          <p:nvPr/>
        </p:nvSpPr>
        <p:spPr>
          <a:xfrm>
            <a:off x="327025" y="598923"/>
            <a:ext cx="7647456" cy="41039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MAB</a:t>
            </a:r>
            <a:r>
              <a:rPr lang="zh-CN" altLang="en-US" sz="28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问题</a:t>
            </a:r>
            <a:endParaRPr lang="en-US" altLang="zh-CN" sz="2800" b="1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平均服务延时</a:t>
            </a:r>
            <a:endParaRPr lang="en-US" altLang="zh-CN" sz="2800" b="1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847117C-CAB2-466B-B86A-A4A163571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563638"/>
            <a:ext cx="5412560" cy="153748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9656E29-D026-44D5-AADC-3CB8AF6FC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4041601"/>
            <a:ext cx="2046273" cy="80471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E7B9411-1F3C-432F-8EF3-DBAC0A23E4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7956" y="3812006"/>
            <a:ext cx="3264068" cy="106050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C5F103A-CCF1-4C8B-A636-1B068573F77E}"/>
              </a:ext>
            </a:extLst>
          </p:cNvPr>
          <p:cNvSpPr txBox="1">
            <a:spLocks/>
          </p:cNvSpPr>
          <p:nvPr/>
        </p:nvSpPr>
        <p:spPr>
          <a:xfrm>
            <a:off x="755576" y="208243"/>
            <a:ext cx="666644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defPPr>
              <a:defRPr lang="zh-CN"/>
            </a:defPPr>
            <a:lvl1pPr defTabSz="914377">
              <a:spcBef>
                <a:spcPct val="0"/>
              </a:spcBef>
              <a:buNone/>
              <a:defRPr sz="28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</a:defRPr>
            </a:lvl1pPr>
          </a:lstStyle>
          <a:p>
            <a:pPr defTabSz="914354"/>
            <a:r>
              <a:rPr lang="en-US" altLang="zh-CN" dirty="0">
                <a:solidFill>
                  <a:srgbClr val="40403F"/>
                </a:solidFill>
              </a:rPr>
              <a:t>2.3 </a:t>
            </a:r>
            <a:r>
              <a:rPr lang="zh-CN" altLang="en-US" dirty="0">
                <a:solidFill>
                  <a:srgbClr val="40403F"/>
                </a:solidFill>
              </a:rPr>
              <a:t>基于边缘云的服务缓存</a:t>
            </a:r>
            <a:endParaRPr lang="en-GB" altLang="zh-CN" dirty="0">
              <a:solidFill>
                <a:srgbClr val="4040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602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54B25F-988D-4655-B0E3-127FE4E17BDC}"/>
              </a:ext>
            </a:extLst>
          </p:cNvPr>
          <p:cNvSpPr txBox="1">
            <a:spLocks noChangeArrowheads="1"/>
          </p:cNvSpPr>
          <p:nvPr/>
        </p:nvSpPr>
        <p:spPr>
          <a:xfrm>
            <a:off x="327025" y="699542"/>
            <a:ext cx="8489950" cy="526256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8193D6-F8F9-4555-959B-094B495A5A01}"/>
              </a:ext>
            </a:extLst>
          </p:cNvPr>
          <p:cNvSpPr txBox="1"/>
          <p:nvPr/>
        </p:nvSpPr>
        <p:spPr>
          <a:xfrm>
            <a:off x="880288" y="741639"/>
            <a:ext cx="7647456" cy="3734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UCB-based selection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Regret analysis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3A15898-568A-4280-A4A8-F6BC4BEFB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081" y="1451526"/>
            <a:ext cx="3392879" cy="69646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CBE9958-0026-4CAA-95A1-19F406CAF4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409" y="3330823"/>
            <a:ext cx="4677404" cy="96911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61AFD9D-75EE-465C-B6C4-087EDD8F19D8}"/>
              </a:ext>
            </a:extLst>
          </p:cNvPr>
          <p:cNvSpPr txBox="1">
            <a:spLocks/>
          </p:cNvSpPr>
          <p:nvPr/>
        </p:nvSpPr>
        <p:spPr>
          <a:xfrm>
            <a:off x="755576" y="208243"/>
            <a:ext cx="666644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defPPr>
              <a:defRPr lang="zh-CN"/>
            </a:defPPr>
            <a:lvl1pPr defTabSz="914377">
              <a:spcBef>
                <a:spcPct val="0"/>
              </a:spcBef>
              <a:buNone/>
              <a:defRPr sz="28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</a:defRPr>
            </a:lvl1pPr>
          </a:lstStyle>
          <a:p>
            <a:pPr defTabSz="914354"/>
            <a:r>
              <a:rPr lang="en-US" altLang="zh-CN" dirty="0">
                <a:solidFill>
                  <a:srgbClr val="40403F"/>
                </a:solidFill>
              </a:rPr>
              <a:t>2.3 </a:t>
            </a:r>
            <a:r>
              <a:rPr lang="zh-CN" altLang="en-US" dirty="0">
                <a:solidFill>
                  <a:srgbClr val="40403F"/>
                </a:solidFill>
              </a:rPr>
              <a:t>基于边缘云的服务缓存</a:t>
            </a:r>
            <a:endParaRPr lang="en-GB" altLang="zh-CN" dirty="0">
              <a:solidFill>
                <a:srgbClr val="4040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480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1923678"/>
            <a:ext cx="7772400" cy="1021556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latin typeface="隶书" panose="02010509060101010101" pitchFamily="49" charset="-122"/>
                <a:ea typeface="隶书" panose="02010509060101010101" pitchFamily="49" charset="-122"/>
              </a:rPr>
              <a:t>2.1</a:t>
            </a:r>
            <a:r>
              <a:rPr lang="zh-CN" altLang="en-US" sz="4800" dirty="0">
                <a:latin typeface="隶书" panose="02010509060101010101" pitchFamily="49" charset="-122"/>
                <a:ea typeface="隶书" panose="02010509060101010101" pitchFamily="49" charset="-122"/>
              </a:rPr>
              <a:t>节 边缘缓存介绍</a:t>
            </a:r>
          </a:p>
        </p:txBody>
      </p:sp>
    </p:spTree>
    <p:extLst>
      <p:ext uri="{BB962C8B-B14F-4D97-AF65-F5344CB8AC3E}">
        <p14:creationId xmlns:p14="http://schemas.microsoft.com/office/powerpoint/2010/main" val="29947685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D4797-E913-42F6-94EC-F9226B06A505}"/>
              </a:ext>
            </a:extLst>
          </p:cNvPr>
          <p:cNvSpPr txBox="1">
            <a:spLocks/>
          </p:cNvSpPr>
          <p:nvPr/>
        </p:nvSpPr>
        <p:spPr>
          <a:xfrm>
            <a:off x="885540" y="195486"/>
            <a:ext cx="325441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defPPr>
              <a:defRPr lang="zh-CN"/>
            </a:defPPr>
            <a:lvl1pPr defTabSz="914377">
              <a:spcBef>
                <a:spcPct val="0"/>
              </a:spcBef>
              <a:buNone/>
              <a:defRPr sz="28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</a:defRPr>
            </a:lvl1pPr>
          </a:lstStyle>
          <a:p>
            <a:pPr defTabSz="914354"/>
            <a:r>
              <a:rPr lang="zh-CN" altLang="en-US" sz="3200" dirty="0">
                <a:solidFill>
                  <a:schemeClr val="tx1"/>
                </a:solidFill>
              </a:rPr>
              <a:t>边缘缓存小节</a:t>
            </a:r>
            <a:endParaRPr lang="en-GB" altLang="zh-CN" sz="3200" dirty="0">
              <a:solidFill>
                <a:schemeClr val="tx1"/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2852E04-59CE-4EBE-96A6-8B976D177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059582"/>
            <a:ext cx="8640960" cy="3311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楷体_GB2312" pitchFamily="49" charset="-122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42913" marR="0" lvl="1" indent="-263525" algn="just" defTabSz="914400" rtl="0" eaLnBrk="0" fontAlgn="base" latinLnBrk="0" hangingPunct="0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>
                <a:srgbClr val="0C6DA4"/>
              </a:buClr>
              <a:buSzPct val="75000"/>
              <a:buFont typeface="Wingdings" panose="05000000000000000000" pitchFamily="2" charset="2"/>
              <a:buChar char="u"/>
              <a:tabLst/>
              <a:defRPr/>
            </a:pP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介绍了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边缘缓存</a:t>
            </a: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的相关内容</a:t>
            </a:r>
          </a:p>
          <a:p>
            <a:pPr marL="442913" marR="0" lvl="1" indent="-263525" algn="just" defTabSz="914400" rtl="0" eaLnBrk="0" fontAlgn="base" latinLnBrk="0" hangingPunct="0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>
                <a:srgbClr val="0C6DA4"/>
              </a:buClr>
              <a:buSzPct val="75000"/>
              <a:buFont typeface="Wingdings" panose="05000000000000000000" pitchFamily="2" charset="2"/>
              <a:buChar char="u"/>
              <a:tabLst/>
              <a:defRPr/>
            </a:pPr>
            <a:r>
              <a:rPr lang="zh-CN" altLang="en-US" sz="3200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介绍了</a:t>
            </a:r>
            <a:r>
              <a:rPr lang="zh-CN" altLang="en-US" sz="3200" b="1" kern="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多臂赌博机</a:t>
            </a:r>
            <a:r>
              <a:rPr lang="zh-CN" altLang="en-US" sz="3200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</a:t>
            </a:r>
            <a:endParaRPr lang="en-US" altLang="zh-CN" sz="3200" kern="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42913" marR="0" lvl="1" indent="-263525" algn="just" defTabSz="914400" rtl="0" eaLnBrk="0" fontAlgn="base" latinLnBrk="0" hangingPunct="0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>
                <a:srgbClr val="0C6DA4"/>
              </a:buClr>
              <a:buSzPct val="75000"/>
              <a:buFont typeface="Wingdings" panose="05000000000000000000" pitchFamily="2" charset="2"/>
              <a:buChar char="u"/>
              <a:tabLst/>
              <a:defRPr/>
            </a:pP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介绍了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如何应用多臂赌博机算法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79133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54B25F-988D-4655-B0E3-127FE4E17BDC}"/>
              </a:ext>
            </a:extLst>
          </p:cNvPr>
          <p:cNvSpPr txBox="1">
            <a:spLocks noChangeArrowheads="1"/>
          </p:cNvSpPr>
          <p:nvPr/>
        </p:nvSpPr>
        <p:spPr>
          <a:xfrm>
            <a:off x="327025" y="699542"/>
            <a:ext cx="8489950" cy="526256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8193D6-F8F9-4555-959B-094B495A5A01}"/>
              </a:ext>
            </a:extLst>
          </p:cNvPr>
          <p:cNvSpPr txBox="1"/>
          <p:nvPr/>
        </p:nvSpPr>
        <p:spPr>
          <a:xfrm>
            <a:off x="611560" y="928113"/>
            <a:ext cx="7647456" cy="3088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忽略了用户之间请求服务的差异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用户可以用</a:t>
            </a:r>
            <a:r>
              <a:rPr lang="zh-CN" altLang="en-US" sz="28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年龄、性别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来刻画，不同的用户服务请求时不同的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忽略了</a:t>
            </a:r>
            <a:r>
              <a:rPr lang="zh-CN" altLang="en-US" sz="28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服务请求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的空间不同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E06922D-2EC2-4108-B333-608E3F66D004}"/>
              </a:ext>
            </a:extLst>
          </p:cNvPr>
          <p:cNvSpPr txBox="1"/>
          <p:nvPr/>
        </p:nvSpPr>
        <p:spPr>
          <a:xfrm>
            <a:off x="467544" y="4238901"/>
            <a:ext cx="7647456" cy="677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Idea: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在进行选择时考虑</a:t>
            </a:r>
            <a:r>
              <a:rPr lang="en-US" altLang="zh-CN" sz="28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contextual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BB2648D-092E-4166-BBB9-FE2824F65AB2}"/>
              </a:ext>
            </a:extLst>
          </p:cNvPr>
          <p:cNvSpPr txBox="1">
            <a:spLocks/>
          </p:cNvSpPr>
          <p:nvPr/>
        </p:nvSpPr>
        <p:spPr>
          <a:xfrm>
            <a:off x="885540" y="195486"/>
            <a:ext cx="325441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defPPr>
              <a:defRPr lang="zh-CN"/>
            </a:defPPr>
            <a:lvl1pPr defTabSz="914377">
              <a:spcBef>
                <a:spcPct val="0"/>
              </a:spcBef>
              <a:buNone/>
              <a:defRPr sz="28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</a:defRPr>
            </a:lvl1pPr>
          </a:lstStyle>
          <a:p>
            <a:pPr defTabSz="914354"/>
            <a:r>
              <a:rPr lang="zh-CN" altLang="en-US" sz="3200" dirty="0">
                <a:solidFill>
                  <a:schemeClr val="tx1"/>
                </a:solidFill>
              </a:rPr>
              <a:t>思考与作业</a:t>
            </a:r>
            <a:endParaRPr lang="en-GB" altLang="zh-CN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81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D328240-8494-4ECD-9CFF-EABD1B62F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612850"/>
            <a:ext cx="7855354" cy="191779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291E10C-A385-4CBB-939B-8A544DD057A8}"/>
              </a:ext>
            </a:extLst>
          </p:cNvPr>
          <p:cNvSpPr txBox="1">
            <a:spLocks/>
          </p:cNvSpPr>
          <p:nvPr/>
        </p:nvSpPr>
        <p:spPr>
          <a:xfrm>
            <a:off x="885540" y="195486"/>
            <a:ext cx="325441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defPPr>
              <a:defRPr lang="zh-CN"/>
            </a:defPPr>
            <a:lvl1pPr defTabSz="914377">
              <a:spcBef>
                <a:spcPct val="0"/>
              </a:spcBef>
              <a:buNone/>
              <a:defRPr sz="28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</a:defRPr>
            </a:lvl1pPr>
          </a:lstStyle>
          <a:p>
            <a:pPr defTabSz="914354"/>
            <a:r>
              <a:rPr lang="zh-CN" altLang="en-US" sz="3200" dirty="0">
                <a:solidFill>
                  <a:schemeClr val="tx1"/>
                </a:solidFill>
              </a:rPr>
              <a:t>思考与作业</a:t>
            </a:r>
            <a:endParaRPr lang="en-GB" altLang="zh-CN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65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23DB142-0DEE-42F9-BEAE-082F310A3D42}"/>
                  </a:ext>
                </a:extLst>
              </p:cNvPr>
              <p:cNvSpPr txBox="1"/>
              <p:nvPr/>
            </p:nvSpPr>
            <p:spPr>
              <a:xfrm>
                <a:off x="323528" y="910261"/>
                <a:ext cx="7647456" cy="40079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en-US" altLang="zh-CN" sz="2400" b="1" dirty="0">
                    <a:solidFill>
                      <a:srgbClr val="C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UCB</a:t>
                </a:r>
                <a:r>
                  <a:rPr lang="zh-CN" altLang="en-US" sz="2400" b="1" dirty="0">
                    <a:solidFill>
                      <a:srgbClr val="C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算法</a:t>
                </a:r>
                <a:r>
                  <a:rPr lang="zh-CN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通过算法直接估计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a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lang="zh-CN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，没有关于臂的任何知识</a:t>
                </a:r>
                <a:endPara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en-US" altLang="zh-CN" sz="2400" b="1" dirty="0" err="1">
                    <a:solidFill>
                      <a:srgbClr val="C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LinUCB</a:t>
                </a:r>
                <a:r>
                  <a:rPr lang="en-US" altLang="zh-CN" sz="2400" b="1" dirty="0">
                    <a:solidFill>
                      <a:srgbClr val="C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lang="zh-CN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通过回归算法估计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a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lang="zh-CN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</a:t>
                </a:r>
                <a:r>
                  <a:rPr lang="en-US" altLang="zh-CN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a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𝑡</m:t>
                                </m:r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,</m:t>
                                </m:r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𝜃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</a:p>
              <a:p>
                <a:pPr marL="1257300" lvl="2" indent="-342900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通过考虑臂的情景，我们希望能够更加迅速的学习臂的知识</a:t>
                </a:r>
                <a:endPara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1257300" lvl="2" indent="-342900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我们需要学习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𝜃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mic Sans MS" panose="030F0702030302020204" pitchFamily="66" charset="0"/>
                    <a:ea typeface="微软雅黑" panose="020B0503020204020204" pitchFamily="34" charset="-122"/>
                  </a:rPr>
                  <a:t> </a:t>
                </a:r>
              </a:p>
              <a:p>
                <a:pPr marL="1200150" lvl="2" indent="-285750">
                  <a:lnSpc>
                    <a:spcPct val="150000"/>
                  </a:lnSpc>
                  <a:buFont typeface="Wingdings" panose="05000000000000000000" pitchFamily="2" charset="2"/>
                  <a:buChar char="n"/>
                </a:pPr>
                <a:endPara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mic Sans MS" panose="030F0702030302020204" pitchFamily="66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23DB142-0DEE-42F9-BEAE-082F310A3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910261"/>
                <a:ext cx="7647456" cy="40079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86D7922E-90DA-4243-B814-0F276F3C4DCF}"/>
              </a:ext>
            </a:extLst>
          </p:cNvPr>
          <p:cNvSpPr txBox="1">
            <a:spLocks/>
          </p:cNvSpPr>
          <p:nvPr/>
        </p:nvSpPr>
        <p:spPr>
          <a:xfrm>
            <a:off x="827584" y="195486"/>
            <a:ext cx="325441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defPPr>
              <a:defRPr lang="zh-CN"/>
            </a:defPPr>
            <a:lvl1pPr defTabSz="914377">
              <a:spcBef>
                <a:spcPct val="0"/>
              </a:spcBef>
              <a:buNone/>
              <a:defRPr sz="28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</a:defRPr>
            </a:lvl1pPr>
          </a:lstStyle>
          <a:p>
            <a:pPr defTabSz="914354"/>
            <a:r>
              <a:rPr lang="zh-CN" altLang="en-US" sz="3200" dirty="0">
                <a:solidFill>
                  <a:schemeClr val="tx1"/>
                </a:solidFill>
              </a:rPr>
              <a:t>思考与作业</a:t>
            </a:r>
            <a:endParaRPr lang="en-GB" altLang="zh-CN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7260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BFE1469-5514-44F4-9514-A4F9D608C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802778"/>
            <a:ext cx="8026578" cy="414572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928737A-1A1C-4A76-9DF6-CD387AC1AF88}"/>
              </a:ext>
            </a:extLst>
          </p:cNvPr>
          <p:cNvSpPr txBox="1">
            <a:spLocks/>
          </p:cNvSpPr>
          <p:nvPr/>
        </p:nvSpPr>
        <p:spPr>
          <a:xfrm>
            <a:off x="1043608" y="215461"/>
            <a:ext cx="325441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defPPr>
              <a:defRPr lang="zh-CN"/>
            </a:defPPr>
            <a:lvl1pPr defTabSz="914377">
              <a:spcBef>
                <a:spcPct val="0"/>
              </a:spcBef>
              <a:buNone/>
              <a:defRPr sz="28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</a:defRPr>
            </a:lvl1pPr>
          </a:lstStyle>
          <a:p>
            <a:pPr defTabSz="914354"/>
            <a:r>
              <a:rPr lang="zh-CN" altLang="en-US" sz="3200" dirty="0">
                <a:solidFill>
                  <a:schemeClr val="tx1"/>
                </a:solidFill>
              </a:rPr>
              <a:t>思考与作业</a:t>
            </a:r>
            <a:endParaRPr lang="en-GB" altLang="zh-CN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04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77FA281-07E7-4917-9EAB-9FA3A0174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7151"/>
            <a:ext cx="9074298" cy="429086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0CDB95E-3CA9-41AE-B058-F780A3D3B86F}"/>
              </a:ext>
            </a:extLst>
          </p:cNvPr>
          <p:cNvSpPr txBox="1">
            <a:spLocks/>
          </p:cNvSpPr>
          <p:nvPr/>
        </p:nvSpPr>
        <p:spPr>
          <a:xfrm>
            <a:off x="1043608" y="195486"/>
            <a:ext cx="325441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defPPr>
              <a:defRPr lang="zh-CN"/>
            </a:defPPr>
            <a:lvl1pPr defTabSz="914377">
              <a:spcBef>
                <a:spcPct val="0"/>
              </a:spcBef>
              <a:buNone/>
              <a:defRPr sz="28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</a:defRPr>
            </a:lvl1pPr>
          </a:lstStyle>
          <a:p>
            <a:pPr defTabSz="914354"/>
            <a:r>
              <a:rPr lang="zh-CN" altLang="en-US" sz="3200" dirty="0">
                <a:solidFill>
                  <a:schemeClr val="tx1"/>
                </a:solidFill>
              </a:rPr>
              <a:t>思考与作业</a:t>
            </a:r>
            <a:endParaRPr lang="en-GB" altLang="zh-CN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03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DF637E3-404C-4C77-96D7-DC71CB237B96}"/>
                  </a:ext>
                </a:extLst>
              </p:cNvPr>
              <p:cNvSpPr txBox="1"/>
              <p:nvPr/>
            </p:nvSpPr>
            <p:spPr>
              <a:xfrm>
                <a:off x="356025" y="670375"/>
                <a:ext cx="7647456" cy="147399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n"/>
                </a:pPr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mic Sans MS" panose="030F0702030302020204" pitchFamily="66" charset="0"/>
                    <a:ea typeface="微软雅黑" panose="020B0503020204020204" pitchFamily="34" charset="-122"/>
                  </a:rPr>
                  <a:t>Contextual bandit </a:t>
                </a:r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mic Sans MS" panose="030F0702030302020204" pitchFamily="66" charset="0"/>
                    <a:ea typeface="微软雅黑" panose="020B0503020204020204" pitchFamily="34" charset="-122"/>
                  </a:rPr>
                  <a:t>算法</a:t>
                </a:r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mic Sans MS" panose="030F0702030302020204" pitchFamily="66" charset="0"/>
                    <a:ea typeface="微软雅黑" panose="020B0503020204020204" pitchFamily="34" charset="-122"/>
                  </a:rPr>
                  <a:t>in round t</a:t>
                </a:r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n"/>
                </a:pPr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mic Sans MS" panose="030F0702030302020204" pitchFamily="66" charset="0"/>
                    <a:ea typeface="微软雅黑" panose="020B0503020204020204" pitchFamily="34" charset="-122"/>
                  </a:rPr>
                  <a:t>观察用户的特征向量为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x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</m:sub>
                    </m:sSub>
                  </m:oMath>
                </a14:m>
                <a:endPara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mic Sans MS" panose="030F0702030302020204" pitchFamily="66" charset="0"/>
                  <a:ea typeface="微软雅黑" panose="020B0503020204020204" pitchFamily="34" charset="-122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n"/>
                </a:pPr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mic Sans MS" panose="030F0702030302020204" pitchFamily="66" charset="0"/>
                    <a:ea typeface="微软雅黑" panose="020B0503020204020204" pitchFamily="34" charset="-122"/>
                  </a:rPr>
                  <a:t>选择动作</a:t>
                </a:r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mic Sans MS" panose="030F0702030302020204" pitchFamily="66" charset="0"/>
                    <a:ea typeface="微软雅黑" panose="020B0503020204020204" pitchFamily="34" charset="-122"/>
                  </a:rPr>
                  <a:t>a, </a:t>
                </a:r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mic Sans MS" panose="030F0702030302020204" pitchFamily="66" charset="0"/>
                    <a:ea typeface="微软雅黑" panose="020B0503020204020204" pitchFamily="34" charset="-122"/>
                  </a:rPr>
                  <a:t>获得的奖励为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r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  <m:r>
                          <a:rPr lang="en-US" altLang="zh-C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</m:sub>
                    </m:sSub>
                  </m:oMath>
                </a14:m>
                <a:endPara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mic Sans MS" panose="030F0702030302020204" pitchFamily="66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DF637E3-404C-4C77-96D7-DC71CB237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25" y="670375"/>
                <a:ext cx="7647456" cy="1473993"/>
              </a:xfrm>
              <a:prstGeom prst="rect">
                <a:avLst/>
              </a:prstGeom>
              <a:blipFill>
                <a:blip r:embed="rId2"/>
                <a:stretch>
                  <a:fillRect l="-717" b="-537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E611973A-7FAA-4FB1-906C-7C45E9E89FDE}"/>
              </a:ext>
            </a:extLst>
          </p:cNvPr>
          <p:cNvSpPr txBox="1"/>
          <p:nvPr/>
        </p:nvSpPr>
        <p:spPr>
          <a:xfrm>
            <a:off x="323528" y="2144368"/>
            <a:ext cx="7647456" cy="1887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Expectation of reward of each arm is modeled as a linear function of the context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（假设每个臂的期望奖赏和臂的特征为线性关系）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9E12F40-8399-4907-9C44-23932A1F7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538749"/>
            <a:ext cx="6999384" cy="154594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CEDF834-9944-40D7-97FC-32E74B3EB9A0}"/>
              </a:ext>
            </a:extLst>
          </p:cNvPr>
          <p:cNvSpPr txBox="1">
            <a:spLocks/>
          </p:cNvSpPr>
          <p:nvPr/>
        </p:nvSpPr>
        <p:spPr>
          <a:xfrm>
            <a:off x="914011" y="195486"/>
            <a:ext cx="325441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defPPr>
              <a:defRPr lang="zh-CN"/>
            </a:defPPr>
            <a:lvl1pPr defTabSz="914377">
              <a:spcBef>
                <a:spcPct val="0"/>
              </a:spcBef>
              <a:buNone/>
              <a:defRPr sz="28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</a:defRPr>
            </a:lvl1pPr>
          </a:lstStyle>
          <a:p>
            <a:pPr defTabSz="914354"/>
            <a:r>
              <a:rPr lang="zh-CN" altLang="en-US" sz="3200" dirty="0">
                <a:solidFill>
                  <a:schemeClr val="tx1"/>
                </a:solidFill>
              </a:rPr>
              <a:t>思考与作业</a:t>
            </a:r>
            <a:endParaRPr lang="en-GB" altLang="zh-CN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81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BF5F962-A94D-47DF-8D41-A0A58FAE7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633391"/>
            <a:ext cx="7056784" cy="437333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F996E90-AC8A-4E4E-8403-35E245543533}"/>
              </a:ext>
            </a:extLst>
          </p:cNvPr>
          <p:cNvSpPr txBox="1">
            <a:spLocks/>
          </p:cNvSpPr>
          <p:nvPr/>
        </p:nvSpPr>
        <p:spPr>
          <a:xfrm>
            <a:off x="827584" y="149364"/>
            <a:ext cx="325441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defPPr>
              <a:defRPr lang="zh-CN"/>
            </a:defPPr>
            <a:lvl1pPr defTabSz="914377">
              <a:spcBef>
                <a:spcPct val="0"/>
              </a:spcBef>
              <a:buNone/>
              <a:defRPr sz="28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</a:defRPr>
            </a:lvl1pPr>
          </a:lstStyle>
          <a:p>
            <a:pPr defTabSz="914354"/>
            <a:r>
              <a:rPr lang="zh-CN" altLang="en-US" sz="3200" dirty="0">
                <a:solidFill>
                  <a:schemeClr val="tx1"/>
                </a:solidFill>
              </a:rPr>
              <a:t>思考与作业</a:t>
            </a:r>
            <a:endParaRPr lang="en-GB" altLang="zh-CN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81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663D4-A973-4C05-A798-3AC06FA28619}"/>
              </a:ext>
            </a:extLst>
          </p:cNvPr>
          <p:cNvSpPr txBox="1">
            <a:spLocks/>
          </p:cNvSpPr>
          <p:nvPr/>
        </p:nvSpPr>
        <p:spPr>
          <a:xfrm>
            <a:off x="685800" y="1851670"/>
            <a:ext cx="7772400" cy="172819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>
                <a:latin typeface="隶书" panose="02010509060101010101" pitchFamily="49" charset="-122"/>
                <a:ea typeface="隶书" panose="02010509060101010101" pitchFamily="49" charset="-122"/>
              </a:rPr>
              <a:t>2.4</a:t>
            </a:r>
            <a:r>
              <a:rPr lang="zh-CN" altLang="en-US" sz="4800" dirty="0">
                <a:latin typeface="隶书" panose="02010509060101010101" pitchFamily="49" charset="-122"/>
                <a:ea typeface="隶书" panose="02010509060101010101" pitchFamily="49" charset="-122"/>
              </a:rPr>
              <a:t>节 多臂赌博机实验补充</a:t>
            </a:r>
          </a:p>
        </p:txBody>
      </p:sp>
    </p:spTree>
    <p:extLst>
      <p:ext uri="{BB962C8B-B14F-4D97-AF65-F5344CB8AC3E}">
        <p14:creationId xmlns:p14="http://schemas.microsoft.com/office/powerpoint/2010/main" val="4260299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F71973D-1456-4C75-813B-0CB6E53A1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1215124"/>
            <a:ext cx="3234661" cy="271325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FF7F84F-2033-4458-B4F2-062D2B22EFE1}"/>
              </a:ext>
            </a:extLst>
          </p:cNvPr>
          <p:cNvSpPr txBox="1"/>
          <p:nvPr/>
        </p:nvSpPr>
        <p:spPr>
          <a:xfrm>
            <a:off x="107504" y="1059582"/>
            <a:ext cx="5472608" cy="3247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71500" indent="-571500">
              <a:spcBef>
                <a:spcPts val="3000"/>
              </a:spcBef>
              <a:buFont typeface="Wingdings" panose="05000000000000000000" pitchFamily="2" charset="2"/>
              <a:buChar char="p"/>
            </a:pPr>
            <a:r>
              <a:rPr lang="zh-CN" altLang="en-US" sz="36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问题</a:t>
            </a:r>
            <a:r>
              <a:rPr lang="en-US" altLang="zh-CN" sz="36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zh-CN" altLang="en-US" sz="36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一个赌徒走进赌场，面对一排随机奖励的赌博机（老虎机）</a:t>
            </a:r>
            <a:endParaRPr lang="en-US" altLang="zh-CN" sz="36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571500" indent="-571500">
              <a:spcBef>
                <a:spcPts val="3000"/>
              </a:spcBef>
              <a:buFont typeface="Wingdings" panose="05000000000000000000" pitchFamily="2" charset="2"/>
              <a:buChar char="p"/>
            </a:pPr>
            <a:r>
              <a:rPr lang="zh-CN" altLang="en-US" sz="36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目标：</a:t>
            </a:r>
            <a:r>
              <a:rPr lang="zh-CN" altLang="en-US" sz="36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最大化所获的的奖励</a:t>
            </a:r>
            <a:endParaRPr lang="en-US" altLang="zh-CN" sz="36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746FA4F-09C4-4862-9470-ACCE2F7B013C}"/>
              </a:ext>
            </a:extLst>
          </p:cNvPr>
          <p:cNvSpPr/>
          <p:nvPr/>
        </p:nvSpPr>
        <p:spPr>
          <a:xfrm>
            <a:off x="755576" y="123478"/>
            <a:ext cx="40576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𝜀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-Greedy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算法实验补充</a:t>
            </a:r>
          </a:p>
        </p:txBody>
      </p:sp>
    </p:spTree>
    <p:extLst>
      <p:ext uri="{BB962C8B-B14F-4D97-AF65-F5344CB8AC3E}">
        <p14:creationId xmlns:p14="http://schemas.microsoft.com/office/powerpoint/2010/main" val="1295517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5B53EB2-142D-4B0E-9FAE-4E99F941EA28}"/>
              </a:ext>
            </a:extLst>
          </p:cNvPr>
          <p:cNvSpPr txBox="1">
            <a:spLocks/>
          </p:cNvSpPr>
          <p:nvPr/>
        </p:nvSpPr>
        <p:spPr>
          <a:xfrm>
            <a:off x="857880" y="200201"/>
            <a:ext cx="299404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defPPr>
              <a:defRPr lang="zh-CN"/>
            </a:defPPr>
            <a:lvl1pPr defTabSz="914377">
              <a:spcBef>
                <a:spcPct val="0"/>
              </a:spcBef>
              <a:buNone/>
              <a:defRPr sz="28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</a:defRPr>
            </a:lvl1pPr>
          </a:lstStyle>
          <a:p>
            <a:pPr defTabSz="914354"/>
            <a:r>
              <a:rPr lang="en-US" altLang="zh-CN" dirty="0">
                <a:solidFill>
                  <a:schemeClr val="tx1"/>
                </a:solidFill>
              </a:rPr>
              <a:t>2.1 </a:t>
            </a:r>
            <a:r>
              <a:rPr lang="zh-CN" altLang="en-US" dirty="0">
                <a:solidFill>
                  <a:schemeClr val="tx1"/>
                </a:solidFill>
              </a:rPr>
              <a:t>边缘缓存简介</a:t>
            </a:r>
            <a:endParaRPr lang="en-GB" altLang="zh-CN" dirty="0">
              <a:solidFill>
                <a:schemeClr val="tx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B91E82E-9387-4F56-B567-ABBFD5675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900" y="699542"/>
            <a:ext cx="6120680" cy="4328807"/>
          </a:xfrm>
          <a:prstGeom prst="rect">
            <a:avLst/>
          </a:prstGeom>
        </p:spPr>
      </p:pic>
      <p:sp>
        <p:nvSpPr>
          <p:cNvPr id="5" name="圆角矩形标注 8">
            <a:extLst>
              <a:ext uri="{FF2B5EF4-FFF2-40B4-BE49-F238E27FC236}">
                <a16:creationId xmlns:a16="http://schemas.microsoft.com/office/drawing/2014/main" id="{1B0FE8F3-171C-4105-9E4D-F3673FD58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2715766"/>
            <a:ext cx="2448272" cy="1800200"/>
          </a:xfrm>
          <a:prstGeom prst="wedgeRoundRectCallout">
            <a:avLst>
              <a:gd name="adj1" fmla="val 115160"/>
              <a:gd name="adj2" fmla="val -40313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将计算能力</a:t>
            </a:r>
            <a:endParaRPr lang="en-US" altLang="zh-CN" b="1" dirty="0">
              <a:solidFill>
                <a:srgbClr val="FF0000"/>
              </a:solidFill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和内容分发网络</a:t>
            </a:r>
            <a:endParaRPr lang="en-US" altLang="zh-CN" b="1" dirty="0">
              <a:solidFill>
                <a:srgbClr val="FF0000"/>
              </a:solidFill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一样</a:t>
            </a:r>
          </a:p>
        </p:txBody>
      </p:sp>
    </p:spTree>
    <p:extLst>
      <p:ext uri="{BB962C8B-B14F-4D97-AF65-F5344CB8AC3E}">
        <p14:creationId xmlns:p14="http://schemas.microsoft.com/office/powerpoint/2010/main" val="244370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7FAE019-9999-4327-9995-9BF9EC20FACD}"/>
              </a:ext>
            </a:extLst>
          </p:cNvPr>
          <p:cNvSpPr/>
          <p:nvPr/>
        </p:nvSpPr>
        <p:spPr>
          <a:xfrm>
            <a:off x="755576" y="123478"/>
            <a:ext cx="40576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𝜀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-Greedy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算法实验补充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7AD459A-0642-4DAC-AB97-FA6824FA1C0D}"/>
              </a:ext>
            </a:extLst>
          </p:cNvPr>
          <p:cNvSpPr/>
          <p:nvPr/>
        </p:nvSpPr>
        <p:spPr>
          <a:xfrm>
            <a:off x="323528" y="1779662"/>
            <a:ext cx="269868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𝜀</a:t>
            </a:r>
            <a:r>
              <a:rPr lang="en-US" altLang="zh-CN" sz="28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-Greedy</a:t>
            </a:r>
            <a:r>
              <a:rPr lang="zh-CN" altLang="en-US" sz="28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算法</a:t>
            </a:r>
            <a:endParaRPr lang="en-US" altLang="zh-CN" sz="2800" b="1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伪代码：</a:t>
            </a:r>
            <a:endParaRPr lang="zh-CN" altLang="en-US" sz="28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3EEEA16-7975-4C7F-B88C-122F4D315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37319"/>
            <a:ext cx="5408229" cy="506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2931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2795F5E-38E7-4101-A678-E987BABD8F24}"/>
              </a:ext>
            </a:extLst>
          </p:cNvPr>
          <p:cNvSpPr/>
          <p:nvPr/>
        </p:nvSpPr>
        <p:spPr>
          <a:xfrm>
            <a:off x="697862" y="214599"/>
            <a:ext cx="40576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𝜀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-Greedy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算法实验补充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0FA5B70-5DA3-430A-A55B-78DCD84DD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606" y="1059582"/>
            <a:ext cx="7936788" cy="289310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algorithm_run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arm_k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counts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epsilon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episodes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r, 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[]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episode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episodes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arm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pull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arm_k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counts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epsilon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在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次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实验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中，按下臂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     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reward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armreward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[arm])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仿宋 Std R" panose="02020400000000000000" pitchFamily="18" charset="-122"/>
                <a:ea typeface="Adobe 仿宋 Std R" panose="02020400000000000000" pitchFamily="18" charset="-122"/>
              </a:rPr>
              <a:t>获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得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奖励值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仿宋 Std R" panose="02020400000000000000" pitchFamily="18" charset="-122"/>
                <a:ea typeface="Adobe 仿宋 Std R" panose="02020400000000000000" pitchFamily="18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仿宋 Std R" panose="02020400000000000000" pitchFamily="18" charset="-122"/>
                <a:ea typeface="Adobe 仿宋 Std R" panose="02020400000000000000" pitchFamily="18" charset="-122"/>
              </a:rPr>
              <a:t>       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仿宋 Std R" panose="02020400000000000000" pitchFamily="18" charset="-122"/>
                <a:ea typeface="Adobe 仿宋 Std R" panose="02020400000000000000" pitchFamily="18" charset="-122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'Episode %s: arm = %s , reward = %.1f'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(episode, arm, reward))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counts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[arm]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所按下的臂加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[arm]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(reward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[arm])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/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counts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[arm]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臂的平均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值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更改一下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      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reward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s.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/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(episode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9855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2795F5E-38E7-4101-A678-E987BABD8F24}"/>
              </a:ext>
            </a:extLst>
          </p:cNvPr>
          <p:cNvSpPr/>
          <p:nvPr/>
        </p:nvSpPr>
        <p:spPr>
          <a:xfrm>
            <a:off x="697862" y="214599"/>
            <a:ext cx="40576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𝜀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-Greedy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算法实验补充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2D65E82-C00C-487B-8D42-FD83D5F77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3768" y="915566"/>
            <a:ext cx="6552728" cy="353943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pull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arm_k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counts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epsilon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   #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初始化所有臂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 </a:t>
            </a:r>
            <a:r>
              <a:rPr lang="en-US" altLang="zh-CN" sz="1600" dirty="0">
                <a:solidFill>
                  <a:srgbClr val="75715E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arm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arm_k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counts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[arm]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arm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仿宋 Std R" panose="02020400000000000000" pitchFamily="18" charset="-122"/>
                <a:ea typeface="Adobe 仿宋 Std R" panose="02020400000000000000" pitchFamily="18" charset="-122"/>
              </a:rPr>
              <a:t>随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机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仿宋 Std R" panose="02020400000000000000" pitchFamily="18" charset="-122"/>
                <a:ea typeface="Adobe 仿宋 Std R" panose="02020400000000000000" pitchFamily="18" charset="-122"/>
              </a:rPr>
              <a:t>产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生一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仿宋 Std R" panose="02020400000000000000" pitchFamily="18" charset="-122"/>
                <a:ea typeface="Adobe 仿宋 Std R" panose="02020400000000000000" pitchFamily="18" charset="-122"/>
              </a:rPr>
              <a:t>个数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仿宋 Std R" panose="02020400000000000000" pitchFamily="18" charset="-122"/>
                <a:ea typeface="Adobe 仿宋 Std R" panose="02020400000000000000" pitchFamily="18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仿宋 Std R" panose="02020400000000000000" pitchFamily="18" charset="-122"/>
                <a:ea typeface="Adobe 仿宋 Std R" panose="02020400000000000000" pitchFamily="18" charset="-122"/>
              </a:rPr>
              <a:t>   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仿宋 Std R" panose="02020400000000000000" pitchFamily="18" charset="-122"/>
                <a:ea typeface="Adobe 仿宋 Std R" panose="02020400000000000000" pitchFamily="18" charset="-122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greedyindex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np.random.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'greedyindex:'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,greedyindex)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greedyindex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epsilon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np.random.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arm_k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仿宋 Std R" panose="02020400000000000000" pitchFamily="18" charset="-122"/>
                <a:ea typeface="Adobe 仿宋 Std R" panose="02020400000000000000" pitchFamily="18" charset="-122"/>
              </a:rPr>
              <a:t>随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机按下一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仿宋 Std R" panose="02020400000000000000" pitchFamily="18" charset="-122"/>
                <a:ea typeface="Adobe 仿宋 Std R" panose="02020400000000000000" pitchFamily="18" charset="-122"/>
              </a:rPr>
              <a:t>个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臂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  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     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np.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argmax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取出最大的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值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C6A42C3-D28A-482B-A194-023EBD936BD9}"/>
              </a:ext>
            </a:extLst>
          </p:cNvPr>
          <p:cNvSpPr/>
          <p:nvPr/>
        </p:nvSpPr>
        <p:spPr>
          <a:xfrm>
            <a:off x="33347" y="771550"/>
            <a:ext cx="2452216" cy="3893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400"/>
              </a:spcBef>
            </a:pPr>
            <a:br>
              <a:rPr lang="zh-CN" altLang="zh-CN" sz="1100" dirty="0">
                <a:solidFill>
                  <a:srgbClr val="75715E"/>
                </a:solidFill>
                <a:latin typeface="Consolas" panose="020B0609020204030204" pitchFamily="49" charset="0"/>
              </a:rPr>
            </a:br>
            <a:r>
              <a:rPr lang="zh-CN" altLang="zh-CN" sz="2400" b="1" dirty="0">
                <a:solidFill>
                  <a:srgbClr val="C00000"/>
                </a:solidFill>
                <a:latin typeface="+mn-ea"/>
              </a:rPr>
              <a:t>arm_K</a:t>
            </a:r>
            <a:r>
              <a:rPr lang="zh-CN" altLang="zh-CN" sz="2400" b="1" dirty="0">
                <a:solidFill>
                  <a:srgbClr val="75715E"/>
                </a:solidFill>
                <a:latin typeface="+mn-ea"/>
              </a:rPr>
              <a:t>:</a:t>
            </a:r>
            <a:r>
              <a:rPr lang="zh-CN" altLang="zh-CN" sz="2400" dirty="0">
                <a:solidFill>
                  <a:srgbClr val="75715E"/>
                </a:solidFill>
                <a:latin typeface="+mn-ea"/>
              </a:rPr>
              <a:t> </a:t>
            </a:r>
            <a:r>
              <a:rPr lang="zh-CN" altLang="zh-CN" sz="2400" dirty="0">
                <a:latin typeface="+mn-ea"/>
              </a:rPr>
              <a:t>臂的个数</a:t>
            </a:r>
            <a:br>
              <a:rPr lang="zh-CN" altLang="zh-CN" sz="2400" dirty="0">
                <a:latin typeface="+mn-ea"/>
              </a:rPr>
            </a:br>
            <a:r>
              <a:rPr lang="zh-CN" altLang="zh-CN" sz="2400" b="1" dirty="0">
                <a:solidFill>
                  <a:srgbClr val="C00000"/>
                </a:solidFill>
                <a:latin typeface="+mn-ea"/>
              </a:rPr>
              <a:t>counts[i]</a:t>
            </a:r>
            <a:r>
              <a:rPr lang="zh-CN" altLang="zh-CN" sz="2400" dirty="0">
                <a:latin typeface="+mn-ea"/>
              </a:rPr>
              <a:t>: 第i个臂被按下的次数</a:t>
            </a:r>
            <a:br>
              <a:rPr lang="zh-CN" altLang="zh-CN" sz="2400" dirty="0">
                <a:latin typeface="+mn-ea"/>
              </a:rPr>
            </a:br>
            <a:r>
              <a:rPr lang="zh-CN" altLang="zh-CN" sz="2400" b="1" dirty="0">
                <a:solidFill>
                  <a:srgbClr val="C00000"/>
                </a:solidFill>
                <a:latin typeface="+mn-ea"/>
              </a:rPr>
              <a:t>values[i]</a:t>
            </a:r>
            <a:r>
              <a:rPr lang="zh-CN" altLang="zh-CN" sz="2400" b="1" dirty="0">
                <a:latin typeface="+mn-ea"/>
              </a:rPr>
              <a:t>: </a:t>
            </a:r>
            <a:r>
              <a:rPr lang="zh-CN" altLang="zh-CN" sz="2400" dirty="0">
                <a:latin typeface="+mn-ea"/>
              </a:rPr>
              <a:t>第i个臂的平均值</a:t>
            </a:r>
            <a:br>
              <a:rPr lang="zh-CN" altLang="zh-CN" sz="2400" dirty="0">
                <a:latin typeface="+mn-ea"/>
              </a:rPr>
            </a:br>
            <a:r>
              <a:rPr lang="zh-CN" altLang="zh-CN" sz="2400" b="1" dirty="0">
                <a:solidFill>
                  <a:srgbClr val="C00000"/>
                </a:solidFill>
                <a:latin typeface="+mn-ea"/>
              </a:rPr>
              <a:t>epsilon: </a:t>
            </a:r>
            <a:r>
              <a:rPr lang="zh-CN" altLang="zh-CN" sz="2400" dirty="0">
                <a:latin typeface="+mn-ea"/>
              </a:rPr>
              <a:t>greedy 参数值</a:t>
            </a:r>
            <a:br>
              <a:rPr lang="zh-CN" altLang="zh-CN" sz="2000" dirty="0">
                <a:latin typeface="Consolas" panose="020B0609020204030204" pitchFamily="49" charset="0"/>
              </a:rPr>
            </a:b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742785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2795F5E-38E7-4101-A678-E987BABD8F24}"/>
              </a:ext>
            </a:extLst>
          </p:cNvPr>
          <p:cNvSpPr/>
          <p:nvPr/>
        </p:nvSpPr>
        <p:spPr>
          <a:xfrm>
            <a:off x="697862" y="214599"/>
            <a:ext cx="40576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𝜀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-Greedy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算法实验补充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3E21604-42E6-42B7-86A4-31C990D94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921424"/>
            <a:ext cx="6624736" cy="3024336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armreward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   p: Bernouli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分布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参数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   """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BernoulliArmindex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np.random.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仿宋 Std R" panose="02020400000000000000" pitchFamily="18" charset="-122"/>
                <a:ea typeface="Adobe 仿宋 Std R" panose="02020400000000000000" pitchFamily="18" charset="-122"/>
              </a:rPr>
              <a:t>随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机生成一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仿宋 Std R" panose="02020400000000000000" pitchFamily="18" charset="-122"/>
                <a:ea typeface="Adobe 仿宋 Std R" panose="02020400000000000000" pitchFamily="18" charset="-122"/>
              </a:rPr>
              <a:t>个数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仿宋 Std R" panose="02020400000000000000" pitchFamily="18" charset="-122"/>
                <a:ea typeface="Adobe 仿宋 Std R" panose="02020400000000000000" pitchFamily="18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仿宋 Std R" panose="02020400000000000000" pitchFamily="18" charset="-122"/>
                <a:ea typeface="Adobe 仿宋 Std R" panose="02020400000000000000" pitchFamily="18" charset="-122"/>
              </a:rPr>
              <a:t>   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仿宋 Std R" panose="02020400000000000000" pitchFamily="18" charset="-122"/>
                <a:ea typeface="Adobe 仿宋 Std R" panose="02020400000000000000" pitchFamily="18" charset="-122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'BernoulliArmindex:'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BernoulliArmindex)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BernoulliArmindex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1.0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0.0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45DC923-15FC-4BE9-A0AB-615F434DD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4227932"/>
            <a:ext cx="3632387" cy="80014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E7A70DF-879F-409C-AF38-7E7CDD6DE85A}"/>
              </a:ext>
            </a:extLst>
          </p:cNvPr>
          <p:cNvSpPr/>
          <p:nvPr/>
        </p:nvSpPr>
        <p:spPr>
          <a:xfrm>
            <a:off x="1547664" y="4266366"/>
            <a:ext cx="2016224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伯努利分布：</a:t>
            </a:r>
            <a:endParaRPr lang="en-US" altLang="zh-CN" b="1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Bef>
                <a:spcPts val="600"/>
              </a:spcBef>
            </a:pPr>
            <a:r>
              <a:rPr lang="zh-CN" altLang="en-US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也称为两点分布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19699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C250177-61EF-4246-9F7A-4AD2BBD56606}"/>
              </a:ext>
            </a:extLst>
          </p:cNvPr>
          <p:cNvSpPr/>
          <p:nvPr/>
        </p:nvSpPr>
        <p:spPr>
          <a:xfrm>
            <a:off x="3779912" y="699542"/>
            <a:ext cx="554461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BernoulliArmindex</a:t>
            </a:r>
            <a:r>
              <a:rPr lang="en-US" altLang="zh-CN" dirty="0"/>
              <a:t>: 0.4753604606927939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Episode 0: </a:t>
            </a:r>
            <a:r>
              <a:rPr lang="en-US" altLang="zh-CN" dirty="0">
                <a:solidFill>
                  <a:srgbClr val="0000FF"/>
                </a:solidFill>
              </a:rPr>
              <a:t>arm = 0 </a:t>
            </a:r>
            <a:r>
              <a:rPr lang="en-US" altLang="zh-CN" dirty="0"/>
              <a:t>, reward = 0.0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[0. 0. 0. 0. 0.]</a:t>
            </a:r>
          </a:p>
          <a:p>
            <a:r>
              <a:rPr lang="en-US" altLang="zh-CN" dirty="0" err="1"/>
              <a:t>BernoulliArmindex</a:t>
            </a:r>
            <a:r>
              <a:rPr lang="en-US" altLang="zh-CN" dirty="0"/>
              <a:t>: 0.23093689213415902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Episode 1: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00FF"/>
                </a:solidFill>
              </a:rPr>
              <a:t>arm = 1 </a:t>
            </a:r>
            <a:r>
              <a:rPr lang="en-US" altLang="zh-CN" dirty="0"/>
              <a:t>, reward = 0.0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[0. 0. 0. 0. 0.]</a:t>
            </a:r>
          </a:p>
          <a:p>
            <a:r>
              <a:rPr lang="en-US" altLang="zh-CN" dirty="0" err="1"/>
              <a:t>BernoulliArmindex</a:t>
            </a:r>
            <a:r>
              <a:rPr lang="en-US" altLang="zh-CN" dirty="0"/>
              <a:t>: 0.21167446198053697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Episode 2: </a:t>
            </a:r>
            <a:r>
              <a:rPr lang="en-US" altLang="zh-CN" dirty="0">
                <a:solidFill>
                  <a:srgbClr val="0000FF"/>
                </a:solidFill>
              </a:rPr>
              <a:t>arm = 2 </a:t>
            </a:r>
            <a:r>
              <a:rPr lang="en-US" altLang="zh-CN" dirty="0"/>
              <a:t>, reward = 0.0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[0. 0. 0. 0. 0.]</a:t>
            </a:r>
          </a:p>
          <a:p>
            <a:r>
              <a:rPr lang="en-US" altLang="zh-CN" dirty="0" err="1"/>
              <a:t>BernoulliArmindex</a:t>
            </a:r>
            <a:r>
              <a:rPr lang="en-US" altLang="zh-CN" dirty="0"/>
              <a:t>: 0.7899525857152179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Episode 3: </a:t>
            </a:r>
            <a:r>
              <a:rPr lang="en-US" altLang="zh-CN" dirty="0">
                <a:solidFill>
                  <a:srgbClr val="0000FF"/>
                </a:solidFill>
              </a:rPr>
              <a:t>arm = 3 </a:t>
            </a:r>
            <a:r>
              <a:rPr lang="en-US" altLang="zh-CN" dirty="0"/>
              <a:t>, reward = 0.0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[0. 0. 0. 0. 0.]</a:t>
            </a:r>
          </a:p>
          <a:p>
            <a:r>
              <a:rPr lang="en-US" altLang="zh-CN" dirty="0" err="1"/>
              <a:t>BernoulliArmindex</a:t>
            </a:r>
            <a:r>
              <a:rPr lang="en-US" altLang="zh-CN" dirty="0"/>
              <a:t>: 0.7565634112436095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Episode 4: </a:t>
            </a:r>
            <a:r>
              <a:rPr lang="en-US" altLang="zh-CN" dirty="0">
                <a:solidFill>
                  <a:srgbClr val="0000FF"/>
                </a:solidFill>
              </a:rPr>
              <a:t>arm = 4 </a:t>
            </a:r>
            <a:r>
              <a:rPr lang="en-US" altLang="zh-CN" dirty="0"/>
              <a:t>, reward = 1.0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[0. 0. 0. 0. 1.]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00E345C-35B1-4049-8721-546F5CB28180}"/>
              </a:ext>
            </a:extLst>
          </p:cNvPr>
          <p:cNvSpPr/>
          <p:nvPr/>
        </p:nvSpPr>
        <p:spPr>
          <a:xfrm>
            <a:off x="107504" y="771550"/>
            <a:ext cx="54006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参数的设置</a:t>
            </a:r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sz="24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DC0A4E8-CC9C-471D-82F3-CA40A08A8028}"/>
              </a:ext>
            </a:extLst>
          </p:cNvPr>
          <p:cNvSpPr/>
          <p:nvPr/>
        </p:nvSpPr>
        <p:spPr>
          <a:xfrm>
            <a:off x="683568" y="195397"/>
            <a:ext cx="40576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𝜀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-Greedy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算法实验补充</a:t>
            </a:r>
          </a:p>
        </p:txBody>
      </p:sp>
      <p:sp>
        <p:nvSpPr>
          <p:cNvPr id="7" name="圆角矩形标注 8">
            <a:extLst>
              <a:ext uri="{FF2B5EF4-FFF2-40B4-BE49-F238E27FC236}">
                <a16:creationId xmlns:a16="http://schemas.microsoft.com/office/drawing/2014/main" id="{6A7A5580-B400-411F-AA6D-C3CBE0186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349" y="3507854"/>
            <a:ext cx="2952327" cy="677108"/>
          </a:xfrm>
          <a:prstGeom prst="wedgeRoundRectCallout">
            <a:avLst>
              <a:gd name="adj1" fmla="val 35526"/>
              <a:gd name="adj2" fmla="val -120824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伯努利分布参数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8" name="圆角矩形标注 8">
            <a:extLst>
              <a:ext uri="{FF2B5EF4-FFF2-40B4-BE49-F238E27FC236}">
                <a16:creationId xmlns:a16="http://schemas.microsoft.com/office/drawing/2014/main" id="{8A64A2A7-4487-4047-8E8E-211835E67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016" y="-8613"/>
            <a:ext cx="3384376" cy="623196"/>
          </a:xfrm>
          <a:prstGeom prst="wedgeRoundRectCallout">
            <a:avLst>
              <a:gd name="adj1" fmla="val -74120"/>
              <a:gd name="adj2" fmla="val 123849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Episode</a:t>
            </a:r>
            <a:r>
              <a:rPr lang="zh-CN" altLang="en-US" b="1" dirty="0">
                <a:solidFill>
                  <a:srgbClr val="FF0000"/>
                </a:solidFill>
              </a:rPr>
              <a:t>：实验次数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5C229661-3642-41C1-A9B9-BE8B357C6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132" y="1484056"/>
            <a:ext cx="3438762" cy="156966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arm_k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5    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AE81F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counts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np.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zeros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(arm_k) 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values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np.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zeros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(arm_k) 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epsilon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0.1 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仿宋 Std R" panose="02020400000000000000" pitchFamily="18" charset="-122"/>
                <a:ea typeface="Adobe 仿宋 Std R" panose="02020400000000000000" pitchFamily="18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episodes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1000 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仿宋 Std R" panose="02020400000000000000" pitchFamily="18" charset="-122"/>
                <a:ea typeface="Adobe 仿宋 Std R" panose="02020400000000000000" pitchFamily="18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0.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0.9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圆角矩形标注 8">
            <a:extLst>
              <a:ext uri="{FF2B5EF4-FFF2-40B4-BE49-F238E27FC236}">
                <a16:creationId xmlns:a16="http://schemas.microsoft.com/office/drawing/2014/main" id="{393A3FE6-7246-4E57-9BEB-FA8E8B91E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132" y="4659982"/>
            <a:ext cx="1584176" cy="483518"/>
          </a:xfrm>
          <a:prstGeom prst="wedgeRoundRectCallout">
            <a:avLst>
              <a:gd name="adj1" fmla="val -85030"/>
              <a:gd name="adj2" fmla="val -29858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 V</a:t>
            </a:r>
            <a:r>
              <a:rPr lang="zh-CN" altLang="en-US" b="1" dirty="0">
                <a:solidFill>
                  <a:srgbClr val="FF0000"/>
                </a:solidFill>
              </a:rPr>
              <a:t>值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79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DC0A4E8-CC9C-471D-82F3-CA40A08A8028}"/>
              </a:ext>
            </a:extLst>
          </p:cNvPr>
          <p:cNvSpPr/>
          <p:nvPr/>
        </p:nvSpPr>
        <p:spPr>
          <a:xfrm>
            <a:off x="683568" y="195397"/>
            <a:ext cx="40576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𝜀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-Greedy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算法实验补充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377840B-5CD9-4ED3-9411-CACDEA69598C}"/>
              </a:ext>
            </a:extLst>
          </p:cNvPr>
          <p:cNvSpPr/>
          <p:nvPr/>
        </p:nvSpPr>
        <p:spPr>
          <a:xfrm>
            <a:off x="169217" y="863590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 err="1">
                <a:solidFill>
                  <a:srgbClr val="0000FF"/>
                </a:solidFill>
              </a:rPr>
              <a:t>greedyindex</a:t>
            </a:r>
            <a:r>
              <a:rPr lang="en-US" altLang="zh-CN" b="1" dirty="0">
                <a:solidFill>
                  <a:srgbClr val="0000FF"/>
                </a:solidFill>
              </a:rPr>
              <a:t>: 0.6009364465169452</a:t>
            </a:r>
          </a:p>
          <a:p>
            <a:r>
              <a:rPr lang="en-US" altLang="zh-CN" dirty="0" err="1"/>
              <a:t>BernoulliArmindex</a:t>
            </a:r>
            <a:r>
              <a:rPr lang="en-US" altLang="zh-CN" dirty="0"/>
              <a:t>: 0.9092784449283219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Episode 5</a:t>
            </a:r>
            <a:r>
              <a:rPr lang="en-US" altLang="zh-CN" dirty="0">
                <a:solidFill>
                  <a:srgbClr val="0000FF"/>
                </a:solidFill>
              </a:rPr>
              <a:t>: </a:t>
            </a:r>
            <a:r>
              <a:rPr lang="en-US" altLang="zh-CN" b="1" dirty="0">
                <a:solidFill>
                  <a:srgbClr val="0000FF"/>
                </a:solidFill>
              </a:rPr>
              <a:t>arm = 4 </a:t>
            </a:r>
            <a:r>
              <a:rPr lang="en-US" altLang="zh-CN" dirty="0"/>
              <a:t>, reward = 0.0</a:t>
            </a:r>
          </a:p>
          <a:p>
            <a:r>
              <a:rPr lang="en-US" altLang="zh-CN" b="1" dirty="0">
                <a:solidFill>
                  <a:srgbClr val="0000FF"/>
                </a:solidFill>
              </a:rPr>
              <a:t>[0.  0.  0.  0.  0.5]</a:t>
            </a:r>
          </a:p>
          <a:p>
            <a:endParaRPr lang="en-US" altLang="zh-CN" b="1" dirty="0">
              <a:solidFill>
                <a:srgbClr val="0000FF"/>
              </a:solidFill>
            </a:endParaRPr>
          </a:p>
          <a:p>
            <a:r>
              <a:rPr lang="en-US" altLang="zh-CN" b="1" dirty="0" err="1">
                <a:solidFill>
                  <a:srgbClr val="0000FF"/>
                </a:solidFill>
              </a:rPr>
              <a:t>greedyindex</a:t>
            </a:r>
            <a:r>
              <a:rPr lang="en-US" altLang="zh-CN" b="1" dirty="0">
                <a:solidFill>
                  <a:srgbClr val="0000FF"/>
                </a:solidFill>
              </a:rPr>
              <a:t>: 0.014985644971616252</a:t>
            </a:r>
          </a:p>
          <a:p>
            <a:r>
              <a:rPr lang="en-US" altLang="zh-CN" dirty="0" err="1"/>
              <a:t>BernoulliArmindex</a:t>
            </a:r>
            <a:r>
              <a:rPr lang="en-US" altLang="zh-CN" dirty="0"/>
              <a:t>: 0.38123524948663035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Episode 6</a:t>
            </a:r>
            <a:r>
              <a:rPr lang="en-US" altLang="zh-CN" dirty="0"/>
              <a:t>: </a:t>
            </a:r>
            <a:r>
              <a:rPr lang="en-US" altLang="zh-CN" b="1" dirty="0">
                <a:solidFill>
                  <a:srgbClr val="0000FF"/>
                </a:solidFill>
              </a:rPr>
              <a:t>arm = 4 </a:t>
            </a:r>
            <a:r>
              <a:rPr lang="en-US" altLang="zh-CN" dirty="0"/>
              <a:t>, reward = 1.0</a:t>
            </a:r>
          </a:p>
          <a:p>
            <a:r>
              <a:rPr lang="en-US" altLang="zh-CN" b="1" dirty="0">
                <a:solidFill>
                  <a:srgbClr val="0000FF"/>
                </a:solidFill>
              </a:rPr>
              <a:t>[0.         0.         0.         0.         0.66666667]</a:t>
            </a:r>
          </a:p>
          <a:p>
            <a:endParaRPr lang="en-US" altLang="zh-CN" b="1" dirty="0">
              <a:solidFill>
                <a:srgbClr val="0000FF"/>
              </a:solidFill>
            </a:endParaRPr>
          </a:p>
          <a:p>
            <a:r>
              <a:rPr lang="en-US" altLang="zh-CN" b="1" dirty="0" err="1">
                <a:solidFill>
                  <a:srgbClr val="0000FF"/>
                </a:solidFill>
              </a:rPr>
              <a:t>greedyindex</a:t>
            </a:r>
            <a:r>
              <a:rPr lang="en-US" altLang="zh-CN" b="1" dirty="0">
                <a:solidFill>
                  <a:srgbClr val="0000FF"/>
                </a:solidFill>
              </a:rPr>
              <a:t>: 0.08762653355231775</a:t>
            </a:r>
          </a:p>
          <a:p>
            <a:r>
              <a:rPr lang="en-US" altLang="zh-CN" dirty="0" err="1"/>
              <a:t>BernoulliArmindex</a:t>
            </a:r>
            <a:r>
              <a:rPr lang="en-US" altLang="zh-CN" dirty="0"/>
              <a:t>: 0.30577562511511347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Episode 7: </a:t>
            </a:r>
            <a:r>
              <a:rPr lang="en-US" altLang="zh-CN" b="1" dirty="0">
                <a:solidFill>
                  <a:srgbClr val="0000FF"/>
                </a:solidFill>
              </a:rPr>
              <a:t>arm = 3 </a:t>
            </a:r>
            <a:r>
              <a:rPr lang="en-US" altLang="zh-CN" dirty="0"/>
              <a:t>, reward = 0.0</a:t>
            </a:r>
          </a:p>
          <a:p>
            <a:r>
              <a:rPr lang="en-US" altLang="zh-CN" b="1" dirty="0">
                <a:solidFill>
                  <a:srgbClr val="0000FF"/>
                </a:solidFill>
              </a:rPr>
              <a:t>[0.         0.         0.         0.         0.66666667]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1AC35F4-A6A4-4947-9B46-1EBD8A0D2A44}"/>
              </a:ext>
            </a:extLst>
          </p:cNvPr>
          <p:cNvSpPr/>
          <p:nvPr/>
        </p:nvSpPr>
        <p:spPr>
          <a:xfrm>
            <a:off x="4764338" y="863590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 err="1">
                <a:solidFill>
                  <a:srgbClr val="0000FF"/>
                </a:solidFill>
              </a:rPr>
              <a:t>greedyindex</a:t>
            </a:r>
            <a:r>
              <a:rPr lang="en-US" altLang="zh-CN" b="1" dirty="0">
                <a:solidFill>
                  <a:srgbClr val="0000FF"/>
                </a:solidFill>
              </a:rPr>
              <a:t>: 0.5144127384078918</a:t>
            </a:r>
          </a:p>
          <a:p>
            <a:r>
              <a:rPr lang="en-US" altLang="zh-CN" dirty="0" err="1"/>
              <a:t>BernoulliArmindex</a:t>
            </a:r>
            <a:r>
              <a:rPr lang="en-US" altLang="zh-CN" dirty="0"/>
              <a:t>: 0.9356049394994741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Episode 8</a:t>
            </a:r>
            <a:r>
              <a:rPr lang="en-US" altLang="zh-CN" dirty="0"/>
              <a:t>: </a:t>
            </a:r>
            <a:r>
              <a:rPr lang="en-US" altLang="zh-CN" b="1" dirty="0">
                <a:solidFill>
                  <a:srgbClr val="0000FF"/>
                </a:solidFill>
              </a:rPr>
              <a:t>arm = 4 </a:t>
            </a:r>
            <a:r>
              <a:rPr lang="en-US" altLang="zh-CN" dirty="0"/>
              <a:t>, reward = 0.0</a:t>
            </a:r>
          </a:p>
          <a:p>
            <a:r>
              <a:rPr lang="en-US" altLang="zh-CN" b="1" dirty="0">
                <a:solidFill>
                  <a:srgbClr val="0000FF"/>
                </a:solidFill>
              </a:rPr>
              <a:t>[0.  0.  0.  0.  0.5]</a:t>
            </a:r>
          </a:p>
          <a:p>
            <a:endParaRPr lang="en-US" altLang="zh-CN" b="1" dirty="0">
              <a:solidFill>
                <a:srgbClr val="0000FF"/>
              </a:solidFill>
            </a:endParaRPr>
          </a:p>
          <a:p>
            <a:r>
              <a:rPr lang="en-US" altLang="zh-CN" b="1" dirty="0" err="1">
                <a:solidFill>
                  <a:srgbClr val="0000FF"/>
                </a:solidFill>
              </a:rPr>
              <a:t>greedyindex</a:t>
            </a:r>
            <a:r>
              <a:rPr lang="en-US" altLang="zh-CN" b="1" dirty="0">
                <a:solidFill>
                  <a:srgbClr val="0000FF"/>
                </a:solidFill>
              </a:rPr>
              <a:t>: 0.8043259603628954</a:t>
            </a:r>
          </a:p>
          <a:p>
            <a:r>
              <a:rPr lang="en-US" altLang="zh-CN" dirty="0" err="1"/>
              <a:t>BernoulliArmindex</a:t>
            </a:r>
            <a:r>
              <a:rPr lang="en-US" altLang="zh-CN" dirty="0"/>
              <a:t>: 0.05957176034960965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Episode 9: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0000FF"/>
                </a:solidFill>
              </a:rPr>
              <a:t>arm = 4 </a:t>
            </a:r>
            <a:r>
              <a:rPr lang="en-US" altLang="zh-CN" dirty="0"/>
              <a:t>, reward = 1.0</a:t>
            </a:r>
          </a:p>
          <a:p>
            <a:r>
              <a:rPr lang="en-US" altLang="zh-CN" b="1" dirty="0">
                <a:solidFill>
                  <a:srgbClr val="0000FF"/>
                </a:solidFill>
              </a:rPr>
              <a:t>[0.  0.  0.  0.  0.6]</a:t>
            </a:r>
          </a:p>
          <a:p>
            <a:endParaRPr lang="en-US" altLang="zh-CN" b="1" dirty="0">
              <a:solidFill>
                <a:srgbClr val="0000FF"/>
              </a:solidFill>
            </a:endParaRPr>
          </a:p>
          <a:p>
            <a:r>
              <a:rPr lang="en-US" altLang="zh-CN" b="1" dirty="0" err="1">
                <a:solidFill>
                  <a:srgbClr val="0000FF"/>
                </a:solidFill>
              </a:rPr>
              <a:t>greedyindex</a:t>
            </a:r>
            <a:r>
              <a:rPr lang="en-US" altLang="zh-CN" b="1" dirty="0">
                <a:solidFill>
                  <a:srgbClr val="0000FF"/>
                </a:solidFill>
              </a:rPr>
              <a:t>: 0.670057703290268</a:t>
            </a:r>
          </a:p>
          <a:p>
            <a:r>
              <a:rPr lang="en-US" altLang="zh-CN" dirty="0" err="1"/>
              <a:t>BernoulliArmindex</a:t>
            </a:r>
            <a:r>
              <a:rPr lang="en-US" altLang="zh-CN" dirty="0"/>
              <a:t>: 0.23220669277466677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Episode 10</a:t>
            </a:r>
            <a:r>
              <a:rPr lang="en-US" altLang="zh-CN" dirty="0"/>
              <a:t>: </a:t>
            </a:r>
            <a:r>
              <a:rPr lang="en-US" altLang="zh-CN" b="1" dirty="0">
                <a:solidFill>
                  <a:srgbClr val="0000FF"/>
                </a:solidFill>
              </a:rPr>
              <a:t>arm = 4 </a:t>
            </a:r>
            <a:r>
              <a:rPr lang="en-US" altLang="zh-CN" dirty="0"/>
              <a:t>, reward = 1.0</a:t>
            </a:r>
          </a:p>
          <a:p>
            <a:r>
              <a:rPr lang="en-US" altLang="zh-CN" b="1" dirty="0">
                <a:solidFill>
                  <a:srgbClr val="0000FF"/>
                </a:solidFill>
              </a:rPr>
              <a:t>[0.         0.         0.         0.         0.66666667</a:t>
            </a:r>
            <a:r>
              <a:rPr lang="en-US" altLang="zh-CN" dirty="0"/>
              <a:t>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32622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FC1A9AC-99B0-47DA-B8E2-DAC47E4835A3}"/>
              </a:ext>
            </a:extLst>
          </p:cNvPr>
          <p:cNvSpPr/>
          <p:nvPr/>
        </p:nvSpPr>
        <p:spPr>
          <a:xfrm>
            <a:off x="683568" y="195397"/>
            <a:ext cx="40576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𝜀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-Greedy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算法实验补充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4A2922B-281A-4FF9-8730-83D41098CA6E}"/>
              </a:ext>
            </a:extLst>
          </p:cNvPr>
          <p:cNvSpPr/>
          <p:nvPr/>
        </p:nvSpPr>
        <p:spPr>
          <a:xfrm>
            <a:off x="395536" y="843558"/>
            <a:ext cx="5400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r>
              <a:rPr lang="en-US" altLang="zh-CN" b="1" dirty="0" err="1">
                <a:solidFill>
                  <a:srgbClr val="0000FF"/>
                </a:solidFill>
              </a:rPr>
              <a:t>greedyindex</a:t>
            </a:r>
            <a:r>
              <a:rPr lang="en-US" altLang="zh-CN" b="1" dirty="0">
                <a:solidFill>
                  <a:srgbClr val="0000FF"/>
                </a:solidFill>
              </a:rPr>
              <a:t>: 0.8664013441873969</a:t>
            </a:r>
          </a:p>
          <a:p>
            <a:r>
              <a:rPr lang="en-US" altLang="zh-CN" dirty="0" err="1"/>
              <a:t>BernoulliArmindex</a:t>
            </a:r>
            <a:r>
              <a:rPr lang="en-US" altLang="zh-CN" dirty="0"/>
              <a:t>: 0.22905040373507857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Episode 998: </a:t>
            </a:r>
            <a:r>
              <a:rPr lang="en-US" altLang="zh-CN" b="1" dirty="0">
                <a:solidFill>
                  <a:srgbClr val="0000FF"/>
                </a:solidFill>
              </a:rPr>
              <a:t>arm = 4 </a:t>
            </a:r>
            <a:r>
              <a:rPr lang="en-US" altLang="zh-CN" dirty="0"/>
              <a:t>, reward = 1.0</a:t>
            </a:r>
          </a:p>
          <a:p>
            <a:r>
              <a:rPr lang="en-US" altLang="zh-CN" b="1" dirty="0">
                <a:solidFill>
                  <a:srgbClr val="0000FF"/>
                </a:solidFill>
              </a:rPr>
              <a:t>[0.27777778 0.         0.         0.16666667 0.90305011</a:t>
            </a:r>
            <a:r>
              <a:rPr lang="en-US" altLang="zh-CN" dirty="0"/>
              <a:t>]</a:t>
            </a:r>
          </a:p>
          <a:p>
            <a:endParaRPr lang="en-US" altLang="zh-CN" dirty="0"/>
          </a:p>
          <a:p>
            <a:r>
              <a:rPr lang="en-US" altLang="zh-CN" b="1" dirty="0" err="1">
                <a:solidFill>
                  <a:srgbClr val="0000FF"/>
                </a:solidFill>
              </a:rPr>
              <a:t>greedyindex</a:t>
            </a:r>
            <a:r>
              <a:rPr lang="en-US" altLang="zh-CN" b="1" dirty="0">
                <a:solidFill>
                  <a:srgbClr val="0000FF"/>
                </a:solidFill>
              </a:rPr>
              <a:t>: 0.012160132532652246</a:t>
            </a:r>
          </a:p>
          <a:p>
            <a:r>
              <a:rPr lang="en-US" altLang="zh-CN" dirty="0" err="1"/>
              <a:t>BernoulliArmindex</a:t>
            </a:r>
            <a:r>
              <a:rPr lang="en-US" altLang="zh-CN" dirty="0"/>
              <a:t>: 0.2144923761185087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Episode 999: </a:t>
            </a:r>
            <a:r>
              <a:rPr lang="en-US" altLang="zh-CN" b="1" dirty="0">
                <a:solidFill>
                  <a:srgbClr val="0000FF"/>
                </a:solidFill>
              </a:rPr>
              <a:t>arm = 0 </a:t>
            </a:r>
            <a:r>
              <a:rPr lang="en-US" altLang="zh-CN" dirty="0"/>
              <a:t>, reward = 0.0</a:t>
            </a:r>
          </a:p>
          <a:p>
            <a:r>
              <a:rPr lang="en-US" altLang="zh-CN" b="1" dirty="0">
                <a:solidFill>
                  <a:srgbClr val="0000FF"/>
                </a:solidFill>
              </a:rPr>
              <a:t>[0.26315789 0.         0.         0.16666667 0.90305011</a:t>
            </a:r>
            <a:r>
              <a:rPr lang="en-US" altLang="zh-CN" dirty="0"/>
              <a:t>]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1187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2795F5E-38E7-4101-A678-E987BABD8F24}"/>
              </a:ext>
            </a:extLst>
          </p:cNvPr>
          <p:cNvSpPr/>
          <p:nvPr/>
        </p:nvSpPr>
        <p:spPr>
          <a:xfrm>
            <a:off x="697862" y="214599"/>
            <a:ext cx="3244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2.2 UCB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算法实验补充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6A474F3-47D3-4AB7-B712-B4A4E44D5C36}"/>
              </a:ext>
            </a:extLst>
          </p:cNvPr>
          <p:cNvSpPr/>
          <p:nvPr/>
        </p:nvSpPr>
        <p:spPr>
          <a:xfrm>
            <a:off x="323529" y="1779662"/>
            <a:ext cx="22322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UCB</a:t>
            </a:r>
            <a:r>
              <a:rPr lang="zh-CN" altLang="en-US" sz="28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算法</a:t>
            </a:r>
            <a:endParaRPr lang="en-US" altLang="zh-CN" sz="2800" b="1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伪代码：</a:t>
            </a:r>
            <a:endParaRPr lang="zh-CN" altLang="en-US" sz="28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11A9E00-02CA-42A1-85A0-53D37FB6B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676264"/>
            <a:ext cx="5184576" cy="447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7743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2795F5E-38E7-4101-A678-E987BABD8F24}"/>
              </a:ext>
            </a:extLst>
          </p:cNvPr>
          <p:cNvSpPr/>
          <p:nvPr/>
        </p:nvSpPr>
        <p:spPr>
          <a:xfrm>
            <a:off x="697862" y="214599"/>
            <a:ext cx="3244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2.2 UCB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算法实验补充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5957A7C-44B7-4200-8164-B223064A2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45" y="1131590"/>
            <a:ext cx="8962710" cy="3293209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algorithm_run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arm_k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counts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episodes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r, s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[]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episode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episodes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arm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pull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arm_k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counts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在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次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实验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中，按下臂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     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    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reward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armreward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[arm])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仿宋 Std R" panose="02020400000000000000" pitchFamily="18" charset="-122"/>
                <a:ea typeface="Adobe 仿宋 Std R" panose="02020400000000000000" pitchFamily="18" charset="-122"/>
              </a:rPr>
              <a:t>获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得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奖励值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仿宋 Std R" panose="02020400000000000000" pitchFamily="18" charset="-122"/>
                <a:ea typeface="Adobe 仿宋 Std R" panose="02020400000000000000" pitchFamily="18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仿宋 Std R" panose="02020400000000000000" pitchFamily="18" charset="-122"/>
                <a:ea typeface="Adobe 仿宋 Std R" panose="02020400000000000000" pitchFamily="18" charset="-122"/>
              </a:rPr>
              <a:t>       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仿宋 Std R" panose="02020400000000000000" pitchFamily="18" charset="-122"/>
                <a:ea typeface="Adobe 仿宋 Std R" panose="02020400000000000000" pitchFamily="18" charset="-122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'Episode %s: arm = %s , reward = %.1f'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(episode, arm, reward))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counts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[arm]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所按下的臂加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[arm]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(reward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[arm])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/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counts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[arm]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臂的平均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值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更改一下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      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   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r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reward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s.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(r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/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(episode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6766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2795F5E-38E7-4101-A678-E987BABD8F24}"/>
              </a:ext>
            </a:extLst>
          </p:cNvPr>
          <p:cNvSpPr/>
          <p:nvPr/>
        </p:nvSpPr>
        <p:spPr>
          <a:xfrm>
            <a:off x="697862" y="214599"/>
            <a:ext cx="3244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2.2 UCB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算法实验补充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C6A42C3-D28A-482B-A194-023EBD936BD9}"/>
              </a:ext>
            </a:extLst>
          </p:cNvPr>
          <p:cNvSpPr/>
          <p:nvPr/>
        </p:nvSpPr>
        <p:spPr>
          <a:xfrm>
            <a:off x="179512" y="843558"/>
            <a:ext cx="2520280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400"/>
              </a:spcBef>
            </a:pPr>
            <a:br>
              <a:rPr lang="zh-CN" altLang="zh-CN" sz="1100" dirty="0">
                <a:solidFill>
                  <a:srgbClr val="75715E"/>
                </a:solidFill>
                <a:latin typeface="Consolas" panose="020B0609020204030204" pitchFamily="49" charset="0"/>
              </a:rPr>
            </a:br>
            <a:r>
              <a:rPr lang="zh-CN" altLang="zh-CN" sz="2400" b="1" dirty="0">
                <a:solidFill>
                  <a:srgbClr val="C00000"/>
                </a:solidFill>
                <a:latin typeface="+mn-ea"/>
              </a:rPr>
              <a:t>arm_K</a:t>
            </a:r>
            <a:r>
              <a:rPr lang="zh-CN" altLang="zh-CN" sz="2400" b="1" dirty="0">
                <a:solidFill>
                  <a:srgbClr val="75715E"/>
                </a:solidFill>
                <a:latin typeface="+mn-ea"/>
              </a:rPr>
              <a:t>:</a:t>
            </a:r>
            <a:r>
              <a:rPr lang="zh-CN" altLang="zh-CN" sz="2400" dirty="0">
                <a:solidFill>
                  <a:srgbClr val="75715E"/>
                </a:solidFill>
                <a:latin typeface="+mn-ea"/>
              </a:rPr>
              <a:t> </a:t>
            </a:r>
            <a:r>
              <a:rPr lang="zh-CN" altLang="zh-CN" sz="2400" dirty="0">
                <a:latin typeface="+mn-ea"/>
              </a:rPr>
              <a:t>臂的个数</a:t>
            </a:r>
            <a:br>
              <a:rPr lang="zh-CN" altLang="zh-CN" sz="2400" dirty="0">
                <a:latin typeface="+mn-ea"/>
              </a:rPr>
            </a:br>
            <a:r>
              <a:rPr lang="zh-CN" altLang="zh-CN" sz="2400" b="1" dirty="0">
                <a:solidFill>
                  <a:srgbClr val="C00000"/>
                </a:solidFill>
                <a:latin typeface="+mn-ea"/>
              </a:rPr>
              <a:t>counts[i]</a:t>
            </a:r>
            <a:r>
              <a:rPr lang="zh-CN" altLang="zh-CN" sz="2400" dirty="0">
                <a:latin typeface="+mn-ea"/>
              </a:rPr>
              <a:t>: 第i个臂被按下的次数</a:t>
            </a:r>
            <a:br>
              <a:rPr lang="zh-CN" altLang="zh-CN" sz="2400" dirty="0">
                <a:latin typeface="+mn-ea"/>
              </a:rPr>
            </a:br>
            <a:r>
              <a:rPr lang="zh-CN" altLang="zh-CN" sz="2400" b="1" dirty="0">
                <a:solidFill>
                  <a:srgbClr val="C00000"/>
                </a:solidFill>
                <a:latin typeface="+mn-ea"/>
              </a:rPr>
              <a:t>values[i]</a:t>
            </a:r>
            <a:r>
              <a:rPr lang="zh-CN" altLang="zh-CN" sz="2400" b="1" dirty="0">
                <a:latin typeface="+mn-ea"/>
              </a:rPr>
              <a:t>: </a:t>
            </a:r>
            <a:r>
              <a:rPr lang="zh-CN" altLang="zh-CN" sz="2400" dirty="0">
                <a:latin typeface="+mn-ea"/>
              </a:rPr>
              <a:t>第i个臂的平均值</a:t>
            </a:r>
            <a:br>
              <a:rPr lang="zh-CN" altLang="zh-CN" sz="2400" dirty="0">
                <a:latin typeface="+mn-ea"/>
              </a:rPr>
            </a:br>
            <a:endParaRPr lang="zh-CN" altLang="en-US" sz="20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5D7145A-6F00-437D-8417-029588212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784" y="987574"/>
            <a:ext cx="6497546" cy="3139321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pull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arm_k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counts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UCB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np.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zeros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arm_k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初始化所有臂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  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 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arm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arm_k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counts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[arm]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arm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np.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counts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仿宋 Std R" panose="02020400000000000000" pitchFamily="18" charset="-122"/>
                <a:ea typeface="Adobe 仿宋 Std R" panose="02020400000000000000" pitchFamily="18" charset="-122"/>
              </a:rPr>
              <a:t>总计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按下多少次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arm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arm_k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UCB[arm]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[arm]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0.5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np.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np.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(t)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/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counts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[arm]) 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F8F8F2"/>
                </a:solidFill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UCB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算法的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仿宋 Std R" panose="02020400000000000000" pitchFamily="18" charset="-122"/>
                <a:ea typeface="Adobe 仿宋 Std R" panose="02020400000000000000" pitchFamily="18" charset="-122"/>
              </a:rPr>
              <a:t>选择实验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仿宋 Std R" panose="02020400000000000000" pitchFamily="18" charset="-122"/>
                <a:ea typeface="Adobe 仿宋 Std R" panose="02020400000000000000" pitchFamily="18" charset="-122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仿宋 Std R" panose="02020400000000000000" pitchFamily="18" charset="-122"/>
                <a:ea typeface="Adobe 仿宋 Std R" panose="02020400000000000000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仿宋 Std R" panose="02020400000000000000" pitchFamily="18" charset="-122"/>
                <a:ea typeface="Adobe 仿宋 Std R" panose="02020400000000000000" pitchFamily="18" charset="-122"/>
              </a:rPr>
              <a:t>  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仿宋 Std R" panose="02020400000000000000" pitchFamily="18" charset="-122"/>
                <a:ea typeface="Adobe 仿宋 Std R" panose="02020400000000000000" pitchFamily="18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仿宋 Std R" panose="02020400000000000000" pitchFamily="18" charset="-122"/>
                <a:ea typeface="Adobe 仿宋 Std R" panose="02020400000000000000" pitchFamily="18" charset="-122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(UCB)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np.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argmax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(UCB)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324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00F89C8-8B0D-4F96-B556-FD54D4D45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51470"/>
            <a:ext cx="7434918" cy="51435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483768" y="51470"/>
            <a:ext cx="4104456" cy="144016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498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2795F5E-38E7-4101-A678-E987BABD8F24}"/>
              </a:ext>
            </a:extLst>
          </p:cNvPr>
          <p:cNvSpPr/>
          <p:nvPr/>
        </p:nvSpPr>
        <p:spPr>
          <a:xfrm>
            <a:off x="697862" y="214599"/>
            <a:ext cx="3244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2.2 UCB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算法实验补充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3E21604-42E6-42B7-86A4-31C990D94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987574"/>
            <a:ext cx="6840760" cy="3046988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armreward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   p: Bernouli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分布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参数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   """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BernoulliArmindex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np.random.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仿宋 Std R" panose="02020400000000000000" pitchFamily="18" charset="-122"/>
                <a:ea typeface="Adobe 仿宋 Std R" panose="02020400000000000000" pitchFamily="18" charset="-122"/>
              </a:rPr>
              <a:t>随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机生成一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仿宋 Std R" panose="02020400000000000000" pitchFamily="18" charset="-122"/>
                <a:ea typeface="Adobe 仿宋 Std R" panose="02020400000000000000" pitchFamily="18" charset="-122"/>
              </a:rPr>
              <a:t>个数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仿宋 Std R" panose="02020400000000000000" pitchFamily="18" charset="-122"/>
                <a:ea typeface="Adobe 仿宋 Std R" panose="02020400000000000000" pitchFamily="18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仿宋 Std R" panose="02020400000000000000" pitchFamily="18" charset="-122"/>
                <a:ea typeface="Adobe 仿宋 Std R" panose="02020400000000000000" pitchFamily="18" charset="-122"/>
              </a:rPr>
              <a:t>   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仿宋 Std R" panose="02020400000000000000" pitchFamily="18" charset="-122"/>
                <a:ea typeface="Adobe 仿宋 Std R" panose="02020400000000000000" pitchFamily="18" charset="-122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'BernoulliArmindex:'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BernoulliArmindex)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BernoulliArmindex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1.0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0.0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0670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C250177-61EF-4246-9F7A-4AD2BBD56606}"/>
              </a:ext>
            </a:extLst>
          </p:cNvPr>
          <p:cNvSpPr/>
          <p:nvPr/>
        </p:nvSpPr>
        <p:spPr>
          <a:xfrm>
            <a:off x="3779912" y="699542"/>
            <a:ext cx="554461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BernoulliArmindex</a:t>
            </a:r>
            <a:r>
              <a:rPr lang="en-US" altLang="zh-CN" dirty="0"/>
              <a:t>: 0.9283099910285306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Episode 0: </a:t>
            </a:r>
            <a:r>
              <a:rPr lang="en-US" altLang="zh-CN" b="1" dirty="0">
                <a:solidFill>
                  <a:srgbClr val="0000FF"/>
                </a:solidFill>
              </a:rPr>
              <a:t>arm = 0 </a:t>
            </a:r>
            <a:r>
              <a:rPr lang="en-US" altLang="zh-CN" dirty="0"/>
              <a:t>, reward = 0.0</a:t>
            </a:r>
          </a:p>
          <a:p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[0. 0. 0. 0. 0.]</a:t>
            </a:r>
          </a:p>
          <a:p>
            <a:r>
              <a:rPr lang="en-US" altLang="zh-CN" dirty="0" err="1"/>
              <a:t>BernoulliArmindex</a:t>
            </a:r>
            <a:r>
              <a:rPr lang="en-US" altLang="zh-CN" dirty="0"/>
              <a:t>: 0.34747265143523764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Episode 1: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0000FF"/>
                </a:solidFill>
              </a:rPr>
              <a:t>arm = 1 </a:t>
            </a:r>
            <a:r>
              <a:rPr lang="en-US" altLang="zh-CN" dirty="0"/>
              <a:t>, reward = 0.0</a:t>
            </a:r>
          </a:p>
          <a:p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[0. 0. 0. 0. 0.]</a:t>
            </a:r>
          </a:p>
          <a:p>
            <a:r>
              <a:rPr lang="en-US" altLang="zh-CN" dirty="0" err="1"/>
              <a:t>BernoulliArmindex</a:t>
            </a:r>
            <a:r>
              <a:rPr lang="en-US" altLang="zh-CN" dirty="0"/>
              <a:t>: 0.3709021530224005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Episode 2: </a:t>
            </a:r>
            <a:r>
              <a:rPr lang="en-US" altLang="zh-CN" b="1" dirty="0">
                <a:solidFill>
                  <a:srgbClr val="0000FF"/>
                </a:solidFill>
              </a:rPr>
              <a:t>arm = 2 </a:t>
            </a:r>
            <a:r>
              <a:rPr lang="en-US" altLang="zh-CN" dirty="0"/>
              <a:t>, reward = 0.0</a:t>
            </a:r>
          </a:p>
          <a:p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[0. 0. 0. 0. 0.]</a:t>
            </a:r>
          </a:p>
          <a:p>
            <a:r>
              <a:rPr lang="en-US" altLang="zh-CN" dirty="0" err="1"/>
              <a:t>BernoulliArmindex</a:t>
            </a:r>
            <a:r>
              <a:rPr lang="en-US" altLang="zh-CN" dirty="0"/>
              <a:t>: 0.04067064756851857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Episode 3: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0000FF"/>
                </a:solidFill>
              </a:rPr>
              <a:t>arm = 3 </a:t>
            </a:r>
            <a:r>
              <a:rPr lang="en-US" altLang="zh-CN" dirty="0"/>
              <a:t>, reward = 1.0</a:t>
            </a:r>
          </a:p>
          <a:p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[0. 0. 0. 1. 0.]</a:t>
            </a:r>
          </a:p>
          <a:p>
            <a:r>
              <a:rPr lang="en-US" altLang="zh-CN" dirty="0" err="1"/>
              <a:t>BernoulliArmindex</a:t>
            </a:r>
            <a:r>
              <a:rPr lang="en-US" altLang="zh-CN" dirty="0"/>
              <a:t>: 0.13771689339478843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Episode 4: </a:t>
            </a:r>
            <a:r>
              <a:rPr lang="en-US" altLang="zh-CN" b="1" dirty="0">
                <a:solidFill>
                  <a:srgbClr val="0000FF"/>
                </a:solidFill>
              </a:rPr>
              <a:t>arm = 4 </a:t>
            </a:r>
            <a:r>
              <a:rPr lang="en-US" altLang="zh-CN" dirty="0"/>
              <a:t>, reward = 1.0</a:t>
            </a: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0. 0. 0. 1. 1.]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00E345C-35B1-4049-8721-546F5CB28180}"/>
              </a:ext>
            </a:extLst>
          </p:cNvPr>
          <p:cNvSpPr/>
          <p:nvPr/>
        </p:nvSpPr>
        <p:spPr>
          <a:xfrm>
            <a:off x="107504" y="771550"/>
            <a:ext cx="54006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参数的设置</a:t>
            </a:r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sz="24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DC0A4E8-CC9C-471D-82F3-CA40A08A8028}"/>
              </a:ext>
            </a:extLst>
          </p:cNvPr>
          <p:cNvSpPr/>
          <p:nvPr/>
        </p:nvSpPr>
        <p:spPr>
          <a:xfrm>
            <a:off x="683568" y="195397"/>
            <a:ext cx="3244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2.2 UCB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算法实验补充</a:t>
            </a:r>
          </a:p>
        </p:txBody>
      </p:sp>
      <p:sp>
        <p:nvSpPr>
          <p:cNvPr id="7" name="圆角矩形标注 8">
            <a:extLst>
              <a:ext uri="{FF2B5EF4-FFF2-40B4-BE49-F238E27FC236}">
                <a16:creationId xmlns:a16="http://schemas.microsoft.com/office/drawing/2014/main" id="{6A7A5580-B400-411F-AA6D-C3CBE0186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650" y="3867894"/>
            <a:ext cx="2667213" cy="623196"/>
          </a:xfrm>
          <a:prstGeom prst="wedgeRoundRectCallout">
            <a:avLst>
              <a:gd name="adj1" fmla="val -11912"/>
              <a:gd name="adj2" fmla="val -173904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伯努利分布参数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8" name="圆角矩形标注 8">
            <a:extLst>
              <a:ext uri="{FF2B5EF4-FFF2-40B4-BE49-F238E27FC236}">
                <a16:creationId xmlns:a16="http://schemas.microsoft.com/office/drawing/2014/main" id="{8A64A2A7-4487-4047-8E8E-211835E67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5635" y="0"/>
            <a:ext cx="2664296" cy="623196"/>
          </a:xfrm>
          <a:prstGeom prst="wedgeRoundRectCallout">
            <a:avLst>
              <a:gd name="adj1" fmla="val -74120"/>
              <a:gd name="adj2" fmla="val 123849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Episode</a:t>
            </a:r>
            <a:r>
              <a:rPr lang="zh-CN" altLang="en-US" b="1" dirty="0">
                <a:solidFill>
                  <a:srgbClr val="FF0000"/>
                </a:solidFill>
              </a:rPr>
              <a:t>次数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F7BCDD0-EB9F-4DC3-8CCB-49E47BCC0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520666"/>
            <a:ext cx="3438762" cy="156966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arm_k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5   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counts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np.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zeros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(arm_k)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values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np.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zeros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(arm_k)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episodes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1000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75715E"/>
              </a:solidFill>
              <a:effectLst/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仿宋 Std R" panose="02020400000000000000" pitchFamily="18" charset="-122"/>
                <a:ea typeface="Adobe 仿宋 Std R" panose="02020400000000000000" pitchFamily="18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0.9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96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DC0A4E8-CC9C-471D-82F3-CA40A08A8028}"/>
              </a:ext>
            </a:extLst>
          </p:cNvPr>
          <p:cNvSpPr/>
          <p:nvPr/>
        </p:nvSpPr>
        <p:spPr>
          <a:xfrm>
            <a:off x="683568" y="195397"/>
            <a:ext cx="33361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2.2 UCB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算法实验补充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377840B-5CD9-4ED3-9411-CACDEA69598C}"/>
              </a:ext>
            </a:extLst>
          </p:cNvPr>
          <p:cNvSpPr/>
          <p:nvPr/>
        </p:nvSpPr>
        <p:spPr>
          <a:xfrm>
            <a:off x="323528" y="863590"/>
            <a:ext cx="641900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[</a:t>
            </a:r>
            <a:r>
              <a:rPr lang="en-US" altLang="zh-CN" b="1" dirty="0">
                <a:solidFill>
                  <a:srgbClr val="0000FF"/>
                </a:solidFill>
              </a:rPr>
              <a:t>0.89706129 0.89706129 0.89706129 1.89706129 1.89706129</a:t>
            </a:r>
            <a:r>
              <a:rPr lang="en-US" altLang="zh-CN" dirty="0"/>
              <a:t>]</a:t>
            </a:r>
          </a:p>
          <a:p>
            <a:r>
              <a:rPr lang="en-US" altLang="zh-CN" dirty="0" err="1"/>
              <a:t>BernoulliArmindex</a:t>
            </a:r>
            <a:r>
              <a:rPr lang="en-US" altLang="zh-CN" dirty="0"/>
              <a:t>: 0.8281375544282907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Episode 5: </a:t>
            </a:r>
            <a:r>
              <a:rPr lang="en-US" altLang="zh-CN" b="1" dirty="0">
                <a:solidFill>
                  <a:srgbClr val="0000FF"/>
                </a:solidFill>
              </a:rPr>
              <a:t>arm = 3 </a:t>
            </a:r>
            <a:r>
              <a:rPr lang="en-US" altLang="zh-CN" dirty="0"/>
              <a:t>, reward = 0.0</a:t>
            </a:r>
          </a:p>
          <a:p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[0.  0.  0.  0.5 1. ]</a:t>
            </a:r>
          </a:p>
          <a:p>
            <a:endParaRPr lang="en-US" altLang="zh-CN" b="1" dirty="0">
              <a:solidFill>
                <a:srgbClr val="0000FF"/>
              </a:solidFill>
            </a:endParaRPr>
          </a:p>
          <a:p>
            <a:r>
              <a:rPr lang="en-US" altLang="zh-CN" b="1" dirty="0">
                <a:solidFill>
                  <a:srgbClr val="0000FF"/>
                </a:solidFill>
              </a:rPr>
              <a:t>[0.94650924 0.94650924 0.94650924 1.1692831  1.94650924]</a:t>
            </a:r>
          </a:p>
          <a:p>
            <a:r>
              <a:rPr lang="en-US" altLang="zh-CN" dirty="0" err="1"/>
              <a:t>BernoulliArmindex</a:t>
            </a:r>
            <a:r>
              <a:rPr lang="en-US" altLang="zh-CN" dirty="0"/>
              <a:t>: 0.3038581525260672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Episode 6: </a:t>
            </a:r>
            <a:r>
              <a:rPr lang="en-US" altLang="zh-CN" b="1" dirty="0">
                <a:solidFill>
                  <a:srgbClr val="0000FF"/>
                </a:solidFill>
              </a:rPr>
              <a:t>arm = 4 </a:t>
            </a:r>
            <a:r>
              <a:rPr lang="en-US" altLang="zh-CN" dirty="0"/>
              <a:t>, reward = 1.0</a:t>
            </a:r>
          </a:p>
          <a:p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[0.  0.  0.  0.5 1. ]</a:t>
            </a:r>
          </a:p>
          <a:p>
            <a:endParaRPr lang="en-US" altLang="zh-CN" b="1" dirty="0">
              <a:solidFill>
                <a:srgbClr val="0000FF"/>
              </a:solidFill>
            </a:endParaRPr>
          </a:p>
          <a:p>
            <a:r>
              <a:rPr lang="en-US" altLang="zh-CN" b="1" dirty="0">
                <a:solidFill>
                  <a:srgbClr val="0000FF"/>
                </a:solidFill>
              </a:rPr>
              <a:t>[0.98638485 0.98638485 0.98638485 1.19747942 1.69747942</a:t>
            </a:r>
            <a:r>
              <a:rPr lang="en-US" altLang="zh-CN" dirty="0"/>
              <a:t>]</a:t>
            </a:r>
          </a:p>
          <a:p>
            <a:r>
              <a:rPr lang="en-US" altLang="zh-CN" dirty="0" err="1"/>
              <a:t>BernoulliArmindex</a:t>
            </a:r>
            <a:r>
              <a:rPr lang="en-US" altLang="zh-CN" dirty="0"/>
              <a:t>: 0.6452102597234758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Episode 7: </a:t>
            </a:r>
            <a:r>
              <a:rPr lang="en-US" altLang="zh-CN" b="1" dirty="0">
                <a:solidFill>
                  <a:srgbClr val="0000FF"/>
                </a:solidFill>
              </a:rPr>
              <a:t>arm = 4 , </a:t>
            </a:r>
            <a:r>
              <a:rPr lang="en-US" altLang="zh-CN" dirty="0"/>
              <a:t>reward = 1.0</a:t>
            </a:r>
          </a:p>
          <a:p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[0.  0.  0.  0.5 1. ]</a:t>
            </a:r>
          </a:p>
        </p:txBody>
      </p:sp>
      <p:sp>
        <p:nvSpPr>
          <p:cNvPr id="5" name="圆角矩形标注 8">
            <a:extLst>
              <a:ext uri="{FF2B5EF4-FFF2-40B4-BE49-F238E27FC236}">
                <a16:creationId xmlns:a16="http://schemas.microsoft.com/office/drawing/2014/main" id="{8FE4EC34-73AE-4586-930A-8566AC86B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192" y="33866"/>
            <a:ext cx="2448272" cy="623196"/>
          </a:xfrm>
          <a:prstGeom prst="wedgeRoundRectCallout">
            <a:avLst>
              <a:gd name="adj1" fmla="val -63010"/>
              <a:gd name="adj2" fmla="val 93203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UCB</a:t>
            </a:r>
            <a:r>
              <a:rPr lang="zh-CN" altLang="en-US" b="1" dirty="0">
                <a:solidFill>
                  <a:srgbClr val="FF0000"/>
                </a:solidFill>
              </a:rPr>
              <a:t>的值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7" name="圆角矩形标注 8">
            <a:extLst>
              <a:ext uri="{FF2B5EF4-FFF2-40B4-BE49-F238E27FC236}">
                <a16:creationId xmlns:a16="http://schemas.microsoft.com/office/drawing/2014/main" id="{739A9ADB-9BD8-4D9A-8634-8AE786368CC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067944" y="4406837"/>
            <a:ext cx="1200334" cy="623196"/>
          </a:xfrm>
          <a:prstGeom prst="wedgeRoundRectCallout">
            <a:avLst>
              <a:gd name="adj1" fmla="val 217205"/>
              <a:gd name="adj2" fmla="val -8949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V</a:t>
            </a:r>
            <a:r>
              <a:rPr lang="zh-CN" altLang="en-US" b="1" dirty="0">
                <a:solidFill>
                  <a:srgbClr val="FF0000"/>
                </a:solidFill>
              </a:rPr>
              <a:t>值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52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FC1A9AC-99B0-47DA-B8E2-DAC47E4835A3}"/>
              </a:ext>
            </a:extLst>
          </p:cNvPr>
          <p:cNvSpPr/>
          <p:nvPr/>
        </p:nvSpPr>
        <p:spPr>
          <a:xfrm>
            <a:off x="683568" y="195397"/>
            <a:ext cx="3244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2.2 UCB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算法实验补充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2A54C81-F001-49F6-8309-B05A71FBCD6B}"/>
              </a:ext>
            </a:extLst>
          </p:cNvPr>
          <p:cNvSpPr/>
          <p:nvPr/>
        </p:nvSpPr>
        <p:spPr>
          <a:xfrm>
            <a:off x="179512" y="987574"/>
            <a:ext cx="78488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</a:rPr>
              <a:t>[0.92902844 0.92902844 0.92521521 0.90692231 0.97027467</a:t>
            </a:r>
            <a:r>
              <a:rPr lang="en-US" altLang="zh-CN" dirty="0"/>
              <a:t>]</a:t>
            </a:r>
          </a:p>
          <a:p>
            <a:r>
              <a:rPr lang="en-US" altLang="zh-CN" dirty="0" err="1"/>
              <a:t>BernoulliArmindex</a:t>
            </a:r>
            <a:r>
              <a:rPr lang="en-US" altLang="zh-CN" dirty="0"/>
              <a:t>: 0.05413294442851391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Episode 997: </a:t>
            </a:r>
            <a:r>
              <a:rPr lang="en-US" altLang="zh-CN" b="1" dirty="0">
                <a:solidFill>
                  <a:srgbClr val="0000FF"/>
                </a:solidFill>
              </a:rPr>
              <a:t>arm = 4 </a:t>
            </a:r>
            <a:r>
              <a:rPr lang="en-US" altLang="zh-CN" dirty="0"/>
              <a:t>, reward = 1.0</a:t>
            </a:r>
          </a:p>
          <a:p>
            <a:r>
              <a:rPr lang="en-US" altLang="zh-CN" dirty="0">
                <a:solidFill>
                  <a:srgbClr val="DE8F00"/>
                </a:solidFill>
              </a:rPr>
              <a:t>[</a:t>
            </a:r>
            <a:r>
              <a:rPr lang="en-US" altLang="zh-CN" b="1" dirty="0">
                <a:solidFill>
                  <a:srgbClr val="DE8F00"/>
                </a:solidFill>
              </a:rPr>
              <a:t>0.         0.         0.16666667 0.25       0.91086066</a:t>
            </a:r>
            <a:r>
              <a:rPr lang="en-US" altLang="zh-CN" dirty="0">
                <a:solidFill>
                  <a:srgbClr val="DE8F00"/>
                </a:solidFill>
              </a:rPr>
              <a:t>]</a:t>
            </a:r>
          </a:p>
          <a:p>
            <a:endParaRPr lang="en-US" altLang="zh-CN" dirty="0"/>
          </a:p>
          <a:p>
            <a:r>
              <a:rPr lang="en-US" altLang="zh-CN" dirty="0"/>
              <a:t>[</a:t>
            </a:r>
            <a:r>
              <a:rPr lang="en-US" altLang="zh-CN" b="1" dirty="0">
                <a:solidFill>
                  <a:srgbClr val="0000FF"/>
                </a:solidFill>
              </a:rPr>
              <a:t>0.92909588 0.92909588 0.92527028 0.90697    0.97033992</a:t>
            </a:r>
            <a:r>
              <a:rPr lang="en-US" altLang="zh-CN" dirty="0"/>
              <a:t>]</a:t>
            </a:r>
          </a:p>
          <a:p>
            <a:r>
              <a:rPr lang="en-US" altLang="zh-CN" dirty="0" err="1"/>
              <a:t>BernoulliArmindex</a:t>
            </a:r>
            <a:r>
              <a:rPr lang="en-US" altLang="zh-CN" dirty="0"/>
              <a:t>: 0.5818769915734601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Episode 998: </a:t>
            </a:r>
            <a:r>
              <a:rPr lang="en-US" altLang="zh-CN" b="1" dirty="0">
                <a:solidFill>
                  <a:srgbClr val="0000FF"/>
                </a:solidFill>
              </a:rPr>
              <a:t>arm = 4 </a:t>
            </a:r>
            <a:r>
              <a:rPr lang="en-US" altLang="zh-CN" dirty="0"/>
              <a:t>, reward = 1.0</a:t>
            </a:r>
          </a:p>
          <a:p>
            <a:r>
              <a:rPr lang="en-US" altLang="zh-CN" b="1" dirty="0">
                <a:solidFill>
                  <a:srgbClr val="DE8F00"/>
                </a:solidFill>
              </a:rPr>
              <a:t>[0.         0.         0.16666667 0.25       0.91095189]</a:t>
            </a:r>
          </a:p>
          <a:p>
            <a:endParaRPr lang="en-US" altLang="zh-CN" dirty="0"/>
          </a:p>
          <a:p>
            <a:r>
              <a:rPr lang="en-US" altLang="zh-CN" dirty="0"/>
              <a:t>[</a:t>
            </a:r>
            <a:r>
              <a:rPr lang="en-US" altLang="zh-CN" b="1" dirty="0">
                <a:solidFill>
                  <a:srgbClr val="0000FF"/>
                </a:solidFill>
              </a:rPr>
              <a:t>0.92916325 0.92916325 0.92532528 0.90701764 0.97040503</a:t>
            </a:r>
            <a:r>
              <a:rPr lang="en-US" altLang="zh-CN" dirty="0"/>
              <a:t>]</a:t>
            </a:r>
          </a:p>
          <a:p>
            <a:r>
              <a:rPr lang="en-US" altLang="zh-CN" dirty="0" err="1"/>
              <a:t>BernoulliArmindex</a:t>
            </a:r>
            <a:r>
              <a:rPr lang="en-US" altLang="zh-CN" dirty="0"/>
              <a:t>: 0.25679976135354665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Episode 999</a:t>
            </a:r>
            <a:r>
              <a:rPr lang="en-US" altLang="zh-CN" dirty="0"/>
              <a:t>: </a:t>
            </a:r>
            <a:r>
              <a:rPr lang="en-US" altLang="zh-CN" b="1" dirty="0">
                <a:solidFill>
                  <a:srgbClr val="0000FF"/>
                </a:solidFill>
              </a:rPr>
              <a:t>arm = 4 , </a:t>
            </a:r>
            <a:r>
              <a:rPr lang="en-US" altLang="zh-CN" dirty="0"/>
              <a:t>reward = 1.0</a:t>
            </a:r>
          </a:p>
          <a:p>
            <a:r>
              <a:rPr lang="en-US" altLang="zh-CN" b="1" dirty="0">
                <a:solidFill>
                  <a:srgbClr val="DE8F00"/>
                </a:solidFill>
              </a:rPr>
              <a:t>[0.         0.         0.16666667 0.25       0.91104294]</a:t>
            </a:r>
            <a:endParaRPr lang="zh-CN" altLang="en-US" b="1" dirty="0">
              <a:solidFill>
                <a:srgbClr val="DE8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24444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A920546E-7F38-4D4F-9CE2-E0A79A2E0CA1}"/>
              </a:ext>
            </a:extLst>
          </p:cNvPr>
          <p:cNvSpPr txBox="1">
            <a:spLocks/>
          </p:cNvSpPr>
          <p:nvPr/>
        </p:nvSpPr>
        <p:spPr>
          <a:xfrm>
            <a:off x="857880" y="200201"/>
            <a:ext cx="580235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defPPr>
              <a:defRPr lang="zh-CN"/>
            </a:defPPr>
            <a:lvl1pPr defTabSz="914377">
              <a:spcBef>
                <a:spcPct val="0"/>
              </a:spcBef>
              <a:buNone/>
              <a:defRPr sz="28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</a:defRPr>
            </a:lvl1pPr>
          </a:lstStyle>
          <a:p>
            <a:pPr defTabSz="914354"/>
            <a:r>
              <a:rPr lang="en-US" altLang="zh-CN" dirty="0">
                <a:solidFill>
                  <a:srgbClr val="40403F"/>
                </a:solidFill>
              </a:rPr>
              <a:t>2.1 </a:t>
            </a:r>
            <a:r>
              <a:rPr lang="zh-CN" altLang="en-US" dirty="0">
                <a:solidFill>
                  <a:srgbClr val="40403F"/>
                </a:solidFill>
              </a:rPr>
              <a:t>服务缓存问题简介</a:t>
            </a:r>
            <a:r>
              <a:rPr lang="en-US" altLang="zh-CN" dirty="0">
                <a:solidFill>
                  <a:srgbClr val="40403F"/>
                </a:solidFill>
              </a:rPr>
              <a:t>-</a:t>
            </a:r>
            <a:r>
              <a:rPr lang="zh-CN" altLang="en-US" dirty="0">
                <a:solidFill>
                  <a:srgbClr val="40403F"/>
                </a:solidFill>
              </a:rPr>
              <a:t>扩展</a:t>
            </a:r>
            <a:endParaRPr lang="en-GB" altLang="zh-CN" dirty="0">
              <a:solidFill>
                <a:srgbClr val="40403F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C0CEA2E-4643-44AB-AC49-A801A71238BB}"/>
              </a:ext>
            </a:extLst>
          </p:cNvPr>
          <p:cNvSpPr txBox="1"/>
          <p:nvPr/>
        </p:nvSpPr>
        <p:spPr>
          <a:xfrm>
            <a:off x="592311" y="915566"/>
            <a:ext cx="7647456" cy="24006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>
              <a:spcBef>
                <a:spcPts val="3600"/>
              </a:spcBef>
              <a:buFont typeface="Wingdings" panose="05000000000000000000" pitchFamily="2" charset="2"/>
              <a:buChar char="p"/>
            </a:pPr>
            <a:r>
              <a:rPr lang="zh-CN" altLang="en-US" sz="36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问题</a:t>
            </a:r>
            <a:r>
              <a:rPr lang="zh-CN" altLang="en-US" sz="36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的定义</a:t>
            </a:r>
            <a:endParaRPr lang="en-US" altLang="zh-CN" sz="36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云端数据中心有</a:t>
            </a:r>
            <a:r>
              <a:rPr lang="en-US" altLang="zh-CN" sz="28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K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个服务</a:t>
            </a:r>
            <a:endParaRPr lang="en-US" altLang="zh-CN" sz="28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每一个服务有一个</a:t>
            </a:r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未知的请求分布</a:t>
            </a:r>
            <a:endParaRPr lang="en-US" altLang="zh-CN" sz="28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最小化</a:t>
            </a:r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服务获取的延时</a:t>
            </a:r>
            <a:endParaRPr lang="en-US" altLang="zh-CN" sz="2800" b="1" dirty="0">
              <a:solidFill>
                <a:srgbClr val="0000FF"/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961B5B7-7D7D-4FD9-BA00-54C1DD6CEE6E}"/>
              </a:ext>
            </a:extLst>
          </p:cNvPr>
          <p:cNvSpPr txBox="1"/>
          <p:nvPr/>
        </p:nvSpPr>
        <p:spPr>
          <a:xfrm>
            <a:off x="611560" y="3795886"/>
            <a:ext cx="8352928" cy="844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36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多臂赌博机问题</a:t>
            </a:r>
            <a:r>
              <a:rPr lang="zh-CN" altLang="en-US" sz="36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学习用户的请求分布</a:t>
            </a:r>
            <a:endParaRPr lang="en-US" altLang="zh-CN" sz="3600" dirty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372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63BEAB8-E1D5-4B15-A57D-121F8A32E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944" y="915566"/>
            <a:ext cx="4275529" cy="263149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servicereward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service_k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   p: possion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参数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   """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0.2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0.3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0.2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0.3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0.9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poisson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的分布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参数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仿宋 Std R" panose="02020400000000000000" pitchFamily="18" charset="-122"/>
                <a:ea typeface="Adobe 仿宋 Std R" panose="02020400000000000000" pitchFamily="18" charset="-122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demand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np.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zeros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service_k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service_k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demand[i]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np.random.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poisson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(p[i])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(demand)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demand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49FC8B5-C331-4F74-BBBA-68271E3869B3}"/>
              </a:ext>
            </a:extLst>
          </p:cNvPr>
          <p:cNvSpPr txBox="1">
            <a:spLocks/>
          </p:cNvSpPr>
          <p:nvPr/>
        </p:nvSpPr>
        <p:spPr>
          <a:xfrm>
            <a:off x="857880" y="200201"/>
            <a:ext cx="580235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defPPr>
              <a:defRPr lang="zh-CN"/>
            </a:defPPr>
            <a:lvl1pPr defTabSz="914377">
              <a:spcBef>
                <a:spcPct val="0"/>
              </a:spcBef>
              <a:buNone/>
              <a:defRPr sz="28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</a:defRPr>
            </a:lvl1pPr>
          </a:lstStyle>
          <a:p>
            <a:pPr defTabSz="914354"/>
            <a:r>
              <a:rPr lang="en-US" altLang="zh-CN" dirty="0">
                <a:solidFill>
                  <a:srgbClr val="40403F"/>
                </a:solidFill>
              </a:rPr>
              <a:t>2.1 </a:t>
            </a:r>
            <a:r>
              <a:rPr lang="zh-CN" altLang="en-US" dirty="0">
                <a:solidFill>
                  <a:srgbClr val="40403F"/>
                </a:solidFill>
              </a:rPr>
              <a:t>服务缓存问题简介</a:t>
            </a:r>
            <a:r>
              <a:rPr lang="en-US" altLang="zh-CN" dirty="0">
                <a:solidFill>
                  <a:srgbClr val="40403F"/>
                </a:solidFill>
              </a:rPr>
              <a:t>-</a:t>
            </a:r>
            <a:r>
              <a:rPr lang="zh-CN" altLang="en-US" dirty="0">
                <a:solidFill>
                  <a:srgbClr val="40403F"/>
                </a:solidFill>
              </a:rPr>
              <a:t>扩展</a:t>
            </a:r>
            <a:endParaRPr lang="en-GB" altLang="zh-CN" dirty="0">
              <a:solidFill>
                <a:srgbClr val="40403F"/>
              </a:solidFill>
            </a:endParaRPr>
          </a:p>
        </p:txBody>
      </p:sp>
      <p:sp>
        <p:nvSpPr>
          <p:cNvPr id="4" name="圆角矩形标注 8">
            <a:extLst>
              <a:ext uri="{FF2B5EF4-FFF2-40B4-BE49-F238E27FC236}">
                <a16:creationId xmlns:a16="http://schemas.microsoft.com/office/drawing/2014/main" id="{8BF96482-B2AF-4955-8443-C6A1A909E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2139702"/>
            <a:ext cx="2667213" cy="1584176"/>
          </a:xfrm>
          <a:prstGeom prst="wedgeRoundRectCallout">
            <a:avLst>
              <a:gd name="adj1" fmla="val 77484"/>
              <a:gd name="adj2" fmla="val -82731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只需要更改</a:t>
            </a:r>
            <a:endParaRPr lang="en-US" altLang="zh-CN" b="1" dirty="0">
              <a:solidFill>
                <a:srgbClr val="FF0000"/>
              </a:solidFill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服务请求的</a:t>
            </a:r>
            <a:endParaRPr lang="en-US" altLang="zh-CN" b="1" dirty="0">
              <a:solidFill>
                <a:srgbClr val="FF0000"/>
              </a:solidFill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奖励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835D5E-343E-416F-A1CB-562D27EB0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4011910"/>
            <a:ext cx="3609821" cy="86409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76E3D32-25D7-47BF-985E-4520CEBD6351}"/>
              </a:ext>
            </a:extLst>
          </p:cNvPr>
          <p:cNvSpPr/>
          <p:nvPr/>
        </p:nvSpPr>
        <p:spPr>
          <a:xfrm>
            <a:off x="1835696" y="4299942"/>
            <a:ext cx="2016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泊松分布：</a:t>
            </a:r>
            <a:endParaRPr lang="en-US" altLang="zh-CN" b="1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6860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9EB2E-7256-43D7-A14E-668639D2F0D1}"/>
              </a:ext>
            </a:extLst>
          </p:cNvPr>
          <p:cNvSpPr txBox="1">
            <a:spLocks/>
          </p:cNvSpPr>
          <p:nvPr/>
        </p:nvSpPr>
        <p:spPr>
          <a:xfrm>
            <a:off x="857880" y="200201"/>
            <a:ext cx="580235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defPPr>
              <a:defRPr lang="zh-CN"/>
            </a:defPPr>
            <a:lvl1pPr defTabSz="914377">
              <a:spcBef>
                <a:spcPct val="0"/>
              </a:spcBef>
              <a:buNone/>
              <a:defRPr sz="28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</a:defRPr>
            </a:lvl1pPr>
          </a:lstStyle>
          <a:p>
            <a:pPr defTabSz="914354"/>
            <a:r>
              <a:rPr lang="en-US" altLang="zh-CN" dirty="0">
                <a:solidFill>
                  <a:srgbClr val="40403F"/>
                </a:solidFill>
              </a:rPr>
              <a:t>2.1 </a:t>
            </a:r>
            <a:r>
              <a:rPr lang="zh-CN" altLang="en-US" dirty="0">
                <a:solidFill>
                  <a:srgbClr val="40403F"/>
                </a:solidFill>
              </a:rPr>
              <a:t>服务缓存问题简介</a:t>
            </a:r>
            <a:r>
              <a:rPr lang="en-US" altLang="zh-CN" dirty="0">
                <a:solidFill>
                  <a:srgbClr val="40403F"/>
                </a:solidFill>
              </a:rPr>
              <a:t>-</a:t>
            </a:r>
            <a:r>
              <a:rPr lang="zh-CN" altLang="en-US" dirty="0">
                <a:solidFill>
                  <a:srgbClr val="40403F"/>
                </a:solidFill>
              </a:rPr>
              <a:t>扩展</a:t>
            </a:r>
            <a:endParaRPr lang="en-GB" altLang="zh-CN" dirty="0">
              <a:solidFill>
                <a:srgbClr val="40403F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A7305D2-425D-46B2-A095-C29D0D71F3DB}"/>
              </a:ext>
            </a:extLst>
          </p:cNvPr>
          <p:cNvSpPr/>
          <p:nvPr/>
        </p:nvSpPr>
        <p:spPr>
          <a:xfrm>
            <a:off x="323528" y="987574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[0. 0. 0. 0. 1.]    # </a:t>
            </a:r>
            <a:r>
              <a:rPr lang="zh-CN" altLang="en-US" b="1" dirty="0">
                <a:solidFill>
                  <a:srgbClr val="C00000"/>
                </a:solidFill>
              </a:rPr>
              <a:t>服务需求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en-US" altLang="zh-CN" b="1" dirty="0">
                <a:solidFill>
                  <a:srgbClr val="C00000"/>
                </a:solidFill>
              </a:rPr>
              <a:t>Episode 0</a:t>
            </a:r>
            <a:r>
              <a:rPr lang="en-US" altLang="zh-CN" dirty="0"/>
              <a:t>: arm = 0 , reward = 0.0</a:t>
            </a:r>
          </a:p>
          <a:p>
            <a:r>
              <a:rPr lang="en-US" altLang="zh-CN" dirty="0"/>
              <a:t>[0. 0. 0. 0. 0.]  #</a:t>
            </a:r>
          </a:p>
          <a:p>
            <a:endParaRPr lang="en-US" altLang="zh-CN" dirty="0"/>
          </a:p>
          <a:p>
            <a:r>
              <a:rPr lang="en-US" altLang="zh-CN" dirty="0"/>
              <a:t>[0. 0. 0. 0. 1.]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Episode 1</a:t>
            </a:r>
            <a:r>
              <a:rPr lang="en-US" altLang="zh-CN" dirty="0"/>
              <a:t>: arm = 1 , reward = 0.0</a:t>
            </a:r>
          </a:p>
          <a:p>
            <a:r>
              <a:rPr lang="en-US" altLang="zh-CN" dirty="0"/>
              <a:t>[0. 0. 0. 0. 0.]</a:t>
            </a:r>
          </a:p>
          <a:p>
            <a:endParaRPr lang="en-US" altLang="zh-CN" dirty="0"/>
          </a:p>
          <a:p>
            <a:r>
              <a:rPr lang="en-US" altLang="zh-CN" dirty="0"/>
              <a:t>[0. 0. 0. 1. 1.]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Episode 2</a:t>
            </a:r>
            <a:r>
              <a:rPr lang="en-US" altLang="zh-CN" dirty="0"/>
              <a:t>: arm = 2 , reward = 0.0</a:t>
            </a:r>
          </a:p>
          <a:p>
            <a:r>
              <a:rPr lang="en-US" altLang="zh-CN" dirty="0"/>
              <a:t>[0. 0. 0. 0. 0.]</a:t>
            </a:r>
          </a:p>
          <a:p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ED6F5B5-653B-4026-B57C-B8557FF1E3D6}"/>
              </a:ext>
            </a:extLst>
          </p:cNvPr>
          <p:cNvSpPr/>
          <p:nvPr/>
        </p:nvSpPr>
        <p:spPr>
          <a:xfrm>
            <a:off x="4788024" y="987574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[0. 0. 0. 0. 0.]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Episode 3</a:t>
            </a:r>
            <a:r>
              <a:rPr lang="en-US" altLang="zh-CN" dirty="0"/>
              <a:t>: arm = 3 , reward = 0.0</a:t>
            </a:r>
          </a:p>
          <a:p>
            <a:r>
              <a:rPr lang="en-US" altLang="zh-CN" dirty="0"/>
              <a:t>[0. 0. 0. 0. 0.]</a:t>
            </a:r>
          </a:p>
          <a:p>
            <a:endParaRPr lang="en-US" altLang="zh-CN" dirty="0"/>
          </a:p>
          <a:p>
            <a:r>
              <a:rPr lang="en-US" altLang="zh-CN" dirty="0"/>
              <a:t>[1. 0. 0. 0. 0.]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Episode 4: </a:t>
            </a:r>
            <a:r>
              <a:rPr lang="en-US" altLang="zh-CN" dirty="0"/>
              <a:t>arm = 4 , reward = 0.0</a:t>
            </a:r>
          </a:p>
          <a:p>
            <a:r>
              <a:rPr lang="en-US" altLang="zh-CN" dirty="0"/>
              <a:t>[0. 0. 0. 0. 0.]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625939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9EB2E-7256-43D7-A14E-668639D2F0D1}"/>
              </a:ext>
            </a:extLst>
          </p:cNvPr>
          <p:cNvSpPr txBox="1">
            <a:spLocks/>
          </p:cNvSpPr>
          <p:nvPr/>
        </p:nvSpPr>
        <p:spPr>
          <a:xfrm>
            <a:off x="857880" y="200201"/>
            <a:ext cx="580235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defPPr>
              <a:defRPr lang="zh-CN"/>
            </a:defPPr>
            <a:lvl1pPr defTabSz="914377">
              <a:spcBef>
                <a:spcPct val="0"/>
              </a:spcBef>
              <a:buNone/>
              <a:defRPr sz="28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</a:defRPr>
            </a:lvl1pPr>
          </a:lstStyle>
          <a:p>
            <a:pPr defTabSz="914354"/>
            <a:r>
              <a:rPr lang="en-US" altLang="zh-CN" dirty="0">
                <a:solidFill>
                  <a:srgbClr val="40403F"/>
                </a:solidFill>
              </a:rPr>
              <a:t>2.1 </a:t>
            </a:r>
            <a:r>
              <a:rPr lang="zh-CN" altLang="en-US" dirty="0">
                <a:solidFill>
                  <a:srgbClr val="40403F"/>
                </a:solidFill>
              </a:rPr>
              <a:t>服务缓存问题简介</a:t>
            </a:r>
            <a:r>
              <a:rPr lang="en-US" altLang="zh-CN" dirty="0">
                <a:solidFill>
                  <a:srgbClr val="40403F"/>
                </a:solidFill>
              </a:rPr>
              <a:t>-</a:t>
            </a:r>
            <a:r>
              <a:rPr lang="zh-CN" altLang="en-US" dirty="0">
                <a:solidFill>
                  <a:srgbClr val="40403F"/>
                </a:solidFill>
              </a:rPr>
              <a:t>扩展</a:t>
            </a:r>
            <a:endParaRPr lang="en-GB" altLang="zh-CN" dirty="0">
              <a:solidFill>
                <a:srgbClr val="40403F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76A2DED-0168-402F-8909-0999235B869E}"/>
              </a:ext>
            </a:extLst>
          </p:cNvPr>
          <p:cNvSpPr/>
          <p:nvPr/>
        </p:nvSpPr>
        <p:spPr>
          <a:xfrm>
            <a:off x="611560" y="915566"/>
            <a:ext cx="530631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00FF"/>
                </a:solidFill>
              </a:rPr>
              <a:t>greedyindex</a:t>
            </a:r>
            <a:r>
              <a:rPr lang="en-US" altLang="zh-CN" dirty="0"/>
              <a:t>: 0.3923522260882094</a:t>
            </a:r>
          </a:p>
          <a:p>
            <a:r>
              <a:rPr lang="en-US" altLang="zh-CN" dirty="0"/>
              <a:t>[1. 1. 0. 0. 1.]   # </a:t>
            </a:r>
            <a:r>
              <a:rPr lang="zh-CN" altLang="en-US" dirty="0"/>
              <a:t>服务请求次数</a:t>
            </a:r>
            <a:endParaRPr lang="en-US" altLang="zh-CN" dirty="0"/>
          </a:p>
          <a:p>
            <a:r>
              <a:rPr lang="en-US" altLang="zh-CN" b="1" dirty="0">
                <a:solidFill>
                  <a:srgbClr val="C00000"/>
                </a:solidFill>
              </a:rPr>
              <a:t>Episode 9: </a:t>
            </a:r>
            <a:r>
              <a:rPr lang="en-US" altLang="zh-CN" b="1" dirty="0">
                <a:solidFill>
                  <a:srgbClr val="0000FF"/>
                </a:solidFill>
              </a:rPr>
              <a:t>arm = 0 </a:t>
            </a:r>
            <a:r>
              <a:rPr lang="en-US" altLang="zh-CN" dirty="0"/>
              <a:t>, reward = 1.0</a:t>
            </a:r>
          </a:p>
          <a:p>
            <a:r>
              <a:rPr lang="en-US" altLang="zh-CN" dirty="0"/>
              <a:t>[0.16666667 0.         0.         0.         0.        ]</a:t>
            </a:r>
          </a:p>
          <a:p>
            <a:endParaRPr lang="en-US" altLang="zh-CN" dirty="0"/>
          </a:p>
          <a:p>
            <a:r>
              <a:rPr lang="en-US" altLang="zh-CN" b="1" dirty="0" err="1">
                <a:solidFill>
                  <a:srgbClr val="0000FF"/>
                </a:solidFill>
              </a:rPr>
              <a:t>greedyindex</a:t>
            </a:r>
            <a:r>
              <a:rPr lang="en-US" altLang="zh-CN" dirty="0"/>
              <a:t>: 0.7827995651742077</a:t>
            </a:r>
          </a:p>
          <a:p>
            <a:r>
              <a:rPr lang="en-US" altLang="zh-CN" dirty="0"/>
              <a:t>[0. 1. 1. 0. 1.]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Episode 10: </a:t>
            </a:r>
            <a:r>
              <a:rPr lang="en-US" altLang="zh-CN" dirty="0"/>
              <a:t>arm = 0 , reward = 0.0</a:t>
            </a:r>
          </a:p>
          <a:p>
            <a:r>
              <a:rPr lang="en-US" altLang="zh-CN" dirty="0"/>
              <a:t>[0.14285714 0.         0.         0.         0.        ]</a:t>
            </a:r>
          </a:p>
          <a:p>
            <a:endParaRPr lang="en-US" altLang="zh-CN" dirty="0"/>
          </a:p>
          <a:p>
            <a:r>
              <a:rPr lang="en-US" altLang="zh-CN" b="1" dirty="0" err="1">
                <a:solidFill>
                  <a:srgbClr val="0000FF"/>
                </a:solidFill>
              </a:rPr>
              <a:t>greedyindex</a:t>
            </a:r>
            <a:r>
              <a:rPr lang="en-US" altLang="zh-CN" b="1" dirty="0">
                <a:solidFill>
                  <a:srgbClr val="0000FF"/>
                </a:solidFill>
              </a:rPr>
              <a:t>: </a:t>
            </a:r>
            <a:r>
              <a:rPr lang="en-US" altLang="zh-CN" dirty="0"/>
              <a:t>0.29612818322303447</a:t>
            </a:r>
          </a:p>
          <a:p>
            <a:r>
              <a:rPr lang="en-US" altLang="zh-CN" dirty="0"/>
              <a:t>[1. 0. 0. 2. 0.]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Episode 11: </a:t>
            </a:r>
            <a:r>
              <a:rPr lang="en-US" altLang="zh-CN" dirty="0"/>
              <a:t>arm = 0 , reward = 1.0</a:t>
            </a:r>
          </a:p>
          <a:p>
            <a:r>
              <a:rPr lang="en-US" altLang="zh-CN" dirty="0"/>
              <a:t>[0.25 0.   0.   0.   0.  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422044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0C1DF-3A5F-43F0-98E6-3BF2EBA4F42C}"/>
              </a:ext>
            </a:extLst>
          </p:cNvPr>
          <p:cNvSpPr txBox="1">
            <a:spLocks/>
          </p:cNvSpPr>
          <p:nvPr/>
        </p:nvSpPr>
        <p:spPr>
          <a:xfrm>
            <a:off x="857880" y="200201"/>
            <a:ext cx="580235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defPPr>
              <a:defRPr lang="zh-CN"/>
            </a:defPPr>
            <a:lvl1pPr defTabSz="914377">
              <a:spcBef>
                <a:spcPct val="0"/>
              </a:spcBef>
              <a:buNone/>
              <a:defRPr sz="28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</a:defRPr>
            </a:lvl1pPr>
          </a:lstStyle>
          <a:p>
            <a:pPr defTabSz="914354"/>
            <a:r>
              <a:rPr lang="en-US" altLang="zh-CN" dirty="0">
                <a:solidFill>
                  <a:srgbClr val="40403F"/>
                </a:solidFill>
              </a:rPr>
              <a:t>2.1 </a:t>
            </a:r>
            <a:r>
              <a:rPr lang="zh-CN" altLang="en-US" dirty="0">
                <a:solidFill>
                  <a:srgbClr val="40403F"/>
                </a:solidFill>
              </a:rPr>
              <a:t>服务缓存问题简介</a:t>
            </a:r>
            <a:r>
              <a:rPr lang="en-US" altLang="zh-CN" dirty="0">
                <a:solidFill>
                  <a:srgbClr val="40403F"/>
                </a:solidFill>
              </a:rPr>
              <a:t>-</a:t>
            </a:r>
            <a:r>
              <a:rPr lang="zh-CN" altLang="en-US" dirty="0">
                <a:solidFill>
                  <a:srgbClr val="40403F"/>
                </a:solidFill>
              </a:rPr>
              <a:t>扩展</a:t>
            </a:r>
            <a:endParaRPr lang="en-GB" altLang="zh-CN" dirty="0">
              <a:solidFill>
                <a:srgbClr val="40403F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BE6C6E3-C132-4F08-9D23-573B77875517}"/>
              </a:ext>
            </a:extLst>
          </p:cNvPr>
          <p:cNvSpPr/>
          <p:nvPr/>
        </p:nvSpPr>
        <p:spPr>
          <a:xfrm>
            <a:off x="467544" y="771550"/>
            <a:ext cx="640871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greedyindex</a:t>
            </a:r>
            <a:r>
              <a:rPr lang="en-US" altLang="zh-CN" dirty="0"/>
              <a:t>: 0.6765621943381509</a:t>
            </a:r>
          </a:p>
          <a:p>
            <a:r>
              <a:rPr lang="en-US" altLang="zh-CN" dirty="0"/>
              <a:t>[0. 0. 0. 0. 1.]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Episode 997: </a:t>
            </a:r>
            <a:r>
              <a:rPr lang="en-US" altLang="zh-CN" dirty="0"/>
              <a:t>arm = 4 , reward = 1.0</a:t>
            </a:r>
          </a:p>
          <a:p>
            <a:r>
              <a:rPr lang="en-US" altLang="zh-CN" dirty="0"/>
              <a:t>[0.18947368 0.23333333 0.2        0.35294118 0.84837545]</a:t>
            </a:r>
          </a:p>
          <a:p>
            <a:endParaRPr lang="en-US" altLang="zh-CN" dirty="0"/>
          </a:p>
          <a:p>
            <a:r>
              <a:rPr lang="en-US" altLang="zh-CN" dirty="0" err="1"/>
              <a:t>greedyindex</a:t>
            </a:r>
            <a:r>
              <a:rPr lang="en-US" altLang="zh-CN" dirty="0"/>
              <a:t>: 0.47371357050021223</a:t>
            </a:r>
          </a:p>
          <a:p>
            <a:r>
              <a:rPr lang="en-US" altLang="zh-CN" dirty="0"/>
              <a:t>[0. 0. 0. 0. 0.]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Episode 998: </a:t>
            </a:r>
            <a:r>
              <a:rPr lang="en-US" altLang="zh-CN" dirty="0"/>
              <a:t>arm = 4 , reward = 0.0</a:t>
            </a:r>
          </a:p>
          <a:p>
            <a:r>
              <a:rPr lang="en-US" altLang="zh-CN" dirty="0"/>
              <a:t>[0.18947368 0.23333333 0.2        0.35294118 0.84735577]</a:t>
            </a:r>
          </a:p>
          <a:p>
            <a:r>
              <a:rPr lang="en-US" altLang="zh-CN" dirty="0" err="1"/>
              <a:t>greedyindex</a:t>
            </a:r>
            <a:r>
              <a:rPr lang="en-US" altLang="zh-CN" dirty="0"/>
              <a:t>: 0.6259716608903573</a:t>
            </a:r>
          </a:p>
          <a:p>
            <a:endParaRPr lang="en-US" altLang="zh-CN" dirty="0"/>
          </a:p>
          <a:p>
            <a:r>
              <a:rPr lang="en-US" altLang="zh-CN" dirty="0"/>
              <a:t>[0. 0. 0. 0. 2.]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Episode 999: </a:t>
            </a:r>
            <a:r>
              <a:rPr lang="en-US" altLang="zh-CN" dirty="0"/>
              <a:t>arm = 4 , reward = 2.0</a:t>
            </a:r>
          </a:p>
          <a:p>
            <a:r>
              <a:rPr lang="en-US" altLang="zh-CN" dirty="0"/>
              <a:t>[0.18947368 0.23333333 0.2        0.35294118 0.8487395 ]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947387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10C4F-2532-456A-BC69-9AFDA2F85C56}"/>
              </a:ext>
            </a:extLst>
          </p:cNvPr>
          <p:cNvSpPr txBox="1">
            <a:spLocks/>
          </p:cNvSpPr>
          <p:nvPr/>
        </p:nvSpPr>
        <p:spPr>
          <a:xfrm>
            <a:off x="857880" y="200201"/>
            <a:ext cx="580235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defPPr>
              <a:defRPr lang="zh-CN"/>
            </a:defPPr>
            <a:lvl1pPr defTabSz="914377">
              <a:spcBef>
                <a:spcPct val="0"/>
              </a:spcBef>
              <a:buNone/>
              <a:defRPr sz="28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</a:defRPr>
            </a:lvl1pPr>
          </a:lstStyle>
          <a:p>
            <a:pPr defTabSz="914354"/>
            <a:r>
              <a:rPr lang="en-US" altLang="zh-CN" dirty="0">
                <a:solidFill>
                  <a:srgbClr val="40403F"/>
                </a:solidFill>
              </a:rPr>
              <a:t>2.1 </a:t>
            </a:r>
            <a:r>
              <a:rPr lang="zh-CN" altLang="en-US" dirty="0">
                <a:solidFill>
                  <a:srgbClr val="40403F"/>
                </a:solidFill>
              </a:rPr>
              <a:t>服务缓存问题简介</a:t>
            </a:r>
            <a:r>
              <a:rPr lang="en-US" altLang="zh-CN" dirty="0">
                <a:solidFill>
                  <a:srgbClr val="40403F"/>
                </a:solidFill>
              </a:rPr>
              <a:t>-</a:t>
            </a:r>
            <a:r>
              <a:rPr lang="zh-CN" altLang="en-US" dirty="0">
                <a:solidFill>
                  <a:srgbClr val="40403F"/>
                </a:solidFill>
              </a:rPr>
              <a:t>扩展</a:t>
            </a:r>
            <a:endParaRPr lang="en-GB" altLang="zh-CN" dirty="0">
              <a:solidFill>
                <a:srgbClr val="40403F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4CBD525-4043-43D6-8828-623E0A527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25" y="699542"/>
            <a:ext cx="8489950" cy="266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21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006D533-43A6-4B4E-BDB1-5BDE12C67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40" y="771550"/>
            <a:ext cx="8614620" cy="274025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3085E01-A56E-413E-ACEB-8DD3D83F8ED1}"/>
              </a:ext>
            </a:extLst>
          </p:cNvPr>
          <p:cNvSpPr txBox="1"/>
          <p:nvPr/>
        </p:nvSpPr>
        <p:spPr>
          <a:xfrm>
            <a:off x="323528" y="3435846"/>
            <a:ext cx="8619056" cy="16004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内容缓存</a:t>
            </a:r>
            <a:r>
              <a:rPr lang="zh-CN" altLang="en-US" sz="28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：将</a:t>
            </a:r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内容</a:t>
            </a:r>
            <a:r>
              <a:rPr lang="en-US" altLang="zh-CN" sz="28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(</a:t>
            </a:r>
            <a:r>
              <a:rPr lang="zh-CN" altLang="en-US" sz="28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比如视频</a:t>
            </a:r>
            <a:r>
              <a:rPr lang="en-US" altLang="zh-CN" sz="28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)</a:t>
            </a:r>
            <a:r>
              <a:rPr lang="zh-CN" altLang="en-US" sz="28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缓存在边缘云上</a:t>
            </a:r>
            <a:endParaRPr lang="en-US" altLang="zh-CN" sz="2800" dirty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宋体" panose="02010600030101010101" pitchFamily="2" charset="-122"/>
            </a:endParaRPr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sz="28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服务缓存</a:t>
            </a:r>
            <a:r>
              <a:rPr lang="zh-CN" altLang="en-US" sz="28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：将完整的</a:t>
            </a:r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任务应用</a:t>
            </a:r>
            <a:r>
              <a:rPr lang="zh-CN" altLang="en-US" sz="28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以及相关的数据缓存在边缘云上</a:t>
            </a:r>
            <a:endParaRPr lang="en-US" altLang="zh-CN" sz="2800" dirty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5B53EB2-142D-4B0E-9FAE-4E99F941EA28}"/>
              </a:ext>
            </a:extLst>
          </p:cNvPr>
          <p:cNvSpPr txBox="1">
            <a:spLocks/>
          </p:cNvSpPr>
          <p:nvPr/>
        </p:nvSpPr>
        <p:spPr>
          <a:xfrm>
            <a:off x="857880" y="200201"/>
            <a:ext cx="465022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defPPr>
              <a:defRPr lang="zh-CN"/>
            </a:defPPr>
            <a:lvl1pPr defTabSz="914377">
              <a:spcBef>
                <a:spcPct val="0"/>
              </a:spcBef>
              <a:buNone/>
              <a:defRPr sz="28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</a:defRPr>
            </a:lvl1pPr>
          </a:lstStyle>
          <a:p>
            <a:pPr defTabSz="914354"/>
            <a:r>
              <a:rPr lang="en-US" altLang="zh-CN" dirty="0">
                <a:solidFill>
                  <a:schemeClr val="tx1"/>
                </a:solidFill>
              </a:rPr>
              <a:t>2.1 </a:t>
            </a:r>
            <a:r>
              <a:rPr lang="zh-CN" altLang="en-US" dirty="0">
                <a:solidFill>
                  <a:schemeClr val="tx1"/>
                </a:solidFill>
              </a:rPr>
              <a:t>边缘缓存简介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缓存形式</a:t>
            </a:r>
            <a:endParaRPr lang="en-GB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97255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B980F6C-5642-493D-8184-077637F2D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736" y="191418"/>
            <a:ext cx="6192688" cy="4616648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servicereward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service_k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poisson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的分布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参数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75715E"/>
              </a:solidFill>
              <a:effectLst/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仿宋 Std R" panose="02020400000000000000" pitchFamily="18" charset="-122"/>
                <a:ea typeface="Adobe 仿宋 Std R" panose="02020400000000000000" pitchFamily="18" charset="-122"/>
              </a:rPr>
            </a:br>
            <a:r>
              <a:rPr lang="en-US" altLang="zh-CN" sz="1400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skc</a:t>
            </a:r>
            <a:r>
              <a:rPr lang="en-US" altLang="zh-CN" sz="1400" dirty="0">
                <a:solidFill>
                  <a:srgbClr val="F8F8F2"/>
                </a:solidFill>
                <a:latin typeface="Consolas" panose="020B0609020204030204" pitchFamily="49" charset="0"/>
              </a:rPr>
              <a:t> = [0.6,  0.8,  0.5,  0.7,  0.9]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wkc</a:t>
            </a:r>
            <a:r>
              <a:rPr lang="en-US" altLang="zh-CN" sz="1400" dirty="0">
                <a:solidFill>
                  <a:srgbClr val="F8F8F2"/>
                </a:solidFill>
                <a:latin typeface="Consolas" panose="020B0609020204030204" pitchFamily="49" charset="0"/>
              </a:rPr>
              <a:t> = [0.6,  0.8,  0.5,  0.7,  0.9]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solidFill>
                <a:srgbClr val="75715E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ske</a:t>
            </a:r>
            <a:r>
              <a:rPr lang="en-US" altLang="zh-CN" sz="1400" dirty="0">
                <a:solidFill>
                  <a:srgbClr val="F8F8F2"/>
                </a:solidFill>
                <a:latin typeface="Consolas" panose="020B0609020204030204" pitchFamily="49" charset="0"/>
              </a:rPr>
              <a:t> =[0.006,  0.008, 0.005,  0.007, 0.009]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wke</a:t>
            </a:r>
            <a:r>
              <a:rPr lang="en-US" altLang="zh-CN" sz="1400" dirty="0">
                <a:solidFill>
                  <a:srgbClr val="F8F8F2"/>
                </a:solidFill>
                <a:latin typeface="Consolas" panose="020B0609020204030204" pitchFamily="49" charset="0"/>
              </a:rPr>
              <a:t> =[0.006,  0.008, 0.005,  0.007, 0.009]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demand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np.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zeros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service_k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service_k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demand[i]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np.random.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poisson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(p[i])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delay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np.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zeros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service_k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service_k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tempdelay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service_k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tempdelay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demand[j]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(skc[j]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wkc[j])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delay[i]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tempdelay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demand[i]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(skc[i]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wkc[i])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delay[i]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demand[i]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(ske[i]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wke[i])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delay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圆角矩形标注 8">
            <a:extLst>
              <a:ext uri="{FF2B5EF4-FFF2-40B4-BE49-F238E27FC236}">
                <a16:creationId xmlns:a16="http://schemas.microsoft.com/office/drawing/2014/main" id="{ED160B8D-C630-46CF-8BEE-4F7BB7C73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95" y="2427734"/>
            <a:ext cx="2160241" cy="1296144"/>
          </a:xfrm>
          <a:prstGeom prst="wedgeRoundRectCallout">
            <a:avLst>
              <a:gd name="adj1" fmla="val 70369"/>
              <a:gd name="adj2" fmla="val 23943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关键是延时</a:t>
            </a:r>
            <a:endParaRPr lang="en-US" altLang="zh-CN" b="1" dirty="0">
              <a:solidFill>
                <a:srgbClr val="FF0000"/>
              </a:solidFill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的定义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53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237429E-4575-4611-A055-D03BE526B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7744" y="123478"/>
            <a:ext cx="6211957" cy="4832092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pull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service_k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counts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epsilon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       arm_K: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臂的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仿宋 Std R" panose="02020400000000000000" pitchFamily="18" charset="-122"/>
                <a:ea typeface="Adobe 仿宋 Std R" panose="02020400000000000000" pitchFamily="18" charset="-122"/>
              </a:rPr>
              <a:t>个数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，比如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仿宋 Std R" panose="02020400000000000000" pitchFamily="18" charset="-122"/>
                <a:ea typeface="Adobe 仿宋 Std R" panose="02020400000000000000" pitchFamily="18" charset="-122"/>
              </a:rPr>
              <a:t>个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臂，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       counts[i]: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第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仿宋 Std R" panose="02020400000000000000" pitchFamily="18" charset="-122"/>
                <a:ea typeface="Adobe 仿宋 Std R" panose="02020400000000000000" pitchFamily="18" charset="-122"/>
              </a:rPr>
              <a:t>个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臂被按下的次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仿宋 Std R" panose="02020400000000000000" pitchFamily="18" charset="-122"/>
                <a:ea typeface="Adobe 仿宋 Std R" panose="02020400000000000000" pitchFamily="18" charset="-122"/>
              </a:rPr>
              <a:t>数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       values[i]: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第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仿宋 Std R" panose="02020400000000000000" pitchFamily="18" charset="-122"/>
                <a:ea typeface="Adobe 仿宋 Std R" panose="02020400000000000000" pitchFamily="18" charset="-122"/>
              </a:rPr>
              <a:t>个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臂的平均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值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       epsilon: greedy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参数值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    """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   #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初始化所有臂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 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service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service_k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counts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[service]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service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仿宋 Std R" panose="02020400000000000000" pitchFamily="18" charset="-122"/>
                <a:ea typeface="Adobe 仿宋 Std R" panose="02020400000000000000" pitchFamily="18" charset="-122"/>
              </a:rPr>
              <a:t>随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机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仿宋 Std R" panose="02020400000000000000" pitchFamily="18" charset="-122"/>
                <a:ea typeface="Adobe 仿宋 Std R" panose="02020400000000000000" pitchFamily="18" charset="-122"/>
              </a:rPr>
              <a:t>产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生一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仿宋 Std R" panose="02020400000000000000" pitchFamily="18" charset="-122"/>
                <a:ea typeface="Adobe 仿宋 Std R" panose="02020400000000000000" pitchFamily="18" charset="-122"/>
              </a:rPr>
              <a:t>个数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仿宋 Std R" panose="02020400000000000000" pitchFamily="18" charset="-122"/>
                <a:ea typeface="Adobe 仿宋 Std R" panose="02020400000000000000" pitchFamily="18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仿宋 Std R" panose="02020400000000000000" pitchFamily="18" charset="-122"/>
                <a:ea typeface="Adobe 仿宋 Std R" panose="02020400000000000000" pitchFamily="18" charset="-122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greedyindex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np.random.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'greedyindex:'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,greedyindex)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greedyindex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epsilon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np.random.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service_k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仿宋 Std R" panose="02020400000000000000" pitchFamily="18" charset="-122"/>
                <a:ea typeface="Adobe 仿宋 Std R" panose="02020400000000000000" pitchFamily="18" charset="-122"/>
              </a:rPr>
              <a:t>随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机按下一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仿宋 Std R" panose="02020400000000000000" pitchFamily="18" charset="-122"/>
                <a:ea typeface="Adobe 仿宋 Std R" panose="02020400000000000000" pitchFamily="18" charset="-122"/>
              </a:rPr>
              <a:t>个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臂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 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np.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argmin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取出最大的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值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圆角矩形标注 8">
            <a:extLst>
              <a:ext uri="{FF2B5EF4-FFF2-40B4-BE49-F238E27FC236}">
                <a16:creationId xmlns:a16="http://schemas.microsoft.com/office/drawing/2014/main" id="{01B1C05B-444E-4D68-B2DC-2CC4DC4C6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95" y="3075806"/>
            <a:ext cx="2160241" cy="648072"/>
          </a:xfrm>
          <a:prstGeom prst="wedgeRoundRectCallout">
            <a:avLst>
              <a:gd name="adj1" fmla="val 143506"/>
              <a:gd name="adj2" fmla="val 200759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最小化延时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26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F918C2E-6DBD-4B2F-AECE-0B3ECFC1D4B1}"/>
              </a:ext>
            </a:extLst>
          </p:cNvPr>
          <p:cNvSpPr/>
          <p:nvPr/>
        </p:nvSpPr>
        <p:spPr>
          <a:xfrm>
            <a:off x="611560" y="771550"/>
            <a:ext cx="756084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[1. 1. 1. 2. 4.]  #</a:t>
            </a:r>
            <a:r>
              <a:rPr lang="zh-CN" altLang="en-US" dirty="0"/>
              <a:t>请求次数</a:t>
            </a:r>
            <a:endParaRPr lang="en-US" altLang="zh-CN" dirty="0"/>
          </a:p>
          <a:p>
            <a:r>
              <a:rPr lang="en-US" altLang="zh-CN" b="1" dirty="0">
                <a:solidFill>
                  <a:srgbClr val="0000FF"/>
                </a:solidFill>
              </a:rPr>
              <a:t>[12.612 12.216 12.81  11.028  6.672</a:t>
            </a:r>
            <a:r>
              <a:rPr lang="en-US" altLang="zh-CN" dirty="0"/>
              <a:t>]  </a:t>
            </a:r>
            <a:r>
              <a:rPr lang="en-US" altLang="zh-CN" b="1" dirty="0">
                <a:solidFill>
                  <a:srgbClr val="0000FF"/>
                </a:solidFill>
              </a:rPr>
              <a:t># </a:t>
            </a:r>
            <a:r>
              <a:rPr lang="zh-CN" altLang="en-US" b="1" dirty="0">
                <a:solidFill>
                  <a:srgbClr val="0000FF"/>
                </a:solidFill>
              </a:rPr>
              <a:t>延时值</a:t>
            </a:r>
            <a:r>
              <a:rPr lang="en-US" altLang="zh-CN" b="1" dirty="0">
                <a:solidFill>
                  <a:srgbClr val="0000FF"/>
                </a:solidFill>
              </a:rPr>
              <a:t> </a:t>
            </a:r>
            <a:endParaRPr lang="en-US" altLang="zh-CN" dirty="0"/>
          </a:p>
          <a:p>
            <a:r>
              <a:rPr lang="en-US" altLang="zh-CN" b="1" dirty="0">
                <a:solidFill>
                  <a:srgbClr val="C00000"/>
                </a:solidFill>
              </a:rPr>
              <a:t>Episode 0: </a:t>
            </a:r>
            <a:r>
              <a:rPr lang="en-US" altLang="zh-CN" b="1" dirty="0">
                <a:solidFill>
                  <a:srgbClr val="0000FF"/>
                </a:solidFill>
              </a:rPr>
              <a:t>arm = 0 </a:t>
            </a:r>
            <a:r>
              <a:rPr lang="en-US" altLang="zh-CN" dirty="0"/>
              <a:t>, reward = 12.6</a:t>
            </a:r>
          </a:p>
          <a:p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[12.612  0.     0.     0.     0.   ]</a:t>
            </a:r>
          </a:p>
          <a:p>
            <a:endParaRPr lang="en-US" altLang="zh-CN" dirty="0"/>
          </a:p>
          <a:p>
            <a:r>
              <a:rPr lang="en-US" altLang="zh-CN" dirty="0"/>
              <a:t>[ 2.  0.  0.  1. 14.]</a:t>
            </a:r>
          </a:p>
          <a:p>
            <a:r>
              <a:rPr lang="en-US" altLang="zh-CN" b="1" dirty="0">
                <a:solidFill>
                  <a:srgbClr val="0000FF"/>
                </a:solidFill>
              </a:rPr>
              <a:t>[26.624 29.    29.    27.614  4.052]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Episode 1</a:t>
            </a:r>
            <a:r>
              <a:rPr lang="en-US" altLang="zh-CN" dirty="0"/>
              <a:t>: arm = 1 , reward = 29.0</a:t>
            </a:r>
          </a:p>
          <a:p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[12.612 29.     0.     0.     0.   ]</a:t>
            </a:r>
          </a:p>
          <a:p>
            <a:endParaRPr lang="en-US" altLang="zh-CN" dirty="0"/>
          </a:p>
          <a:p>
            <a:r>
              <a:rPr lang="en-US" altLang="zh-CN" dirty="0"/>
              <a:t>[1. 1. 2. 1. 6.]</a:t>
            </a:r>
          </a:p>
          <a:p>
            <a:r>
              <a:rPr lang="en-US" altLang="zh-CN" b="1" dirty="0">
                <a:solidFill>
                  <a:srgbClr val="0000FF"/>
                </a:solidFill>
              </a:rPr>
              <a:t>[15.812 15.416 15.02  15.614  6.308]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Episode 2: </a:t>
            </a:r>
            <a:r>
              <a:rPr lang="en-US" altLang="zh-CN" dirty="0"/>
              <a:t>arm = 2 , reward = 15.0</a:t>
            </a:r>
          </a:p>
          <a:p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[12.612 29.    15.02   0.     0.   ]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7256FDA-A186-49AA-87DB-5146F2DC529F}"/>
              </a:ext>
            </a:extLst>
          </p:cNvPr>
          <p:cNvSpPr/>
          <p:nvPr/>
        </p:nvSpPr>
        <p:spPr>
          <a:xfrm>
            <a:off x="683568" y="195397"/>
            <a:ext cx="33361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2.2 UCB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算法实验补充</a:t>
            </a:r>
          </a:p>
        </p:txBody>
      </p:sp>
    </p:spTree>
    <p:extLst>
      <p:ext uri="{BB962C8B-B14F-4D97-AF65-F5344CB8AC3E}">
        <p14:creationId xmlns:p14="http://schemas.microsoft.com/office/powerpoint/2010/main" val="353578073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3E0E7E2-9676-4FBE-BB53-257C719553A0}"/>
              </a:ext>
            </a:extLst>
          </p:cNvPr>
          <p:cNvSpPr/>
          <p:nvPr/>
        </p:nvSpPr>
        <p:spPr>
          <a:xfrm>
            <a:off x="539552" y="1002089"/>
            <a:ext cx="756084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00FF"/>
                </a:solidFill>
              </a:rPr>
              <a:t>greedyindex</a:t>
            </a:r>
            <a:r>
              <a:rPr lang="en-US" altLang="zh-CN" b="1" dirty="0">
                <a:solidFill>
                  <a:srgbClr val="0000FF"/>
                </a:solidFill>
              </a:rPr>
              <a:t>: 0.6390329380202514</a:t>
            </a:r>
          </a:p>
          <a:p>
            <a:r>
              <a:rPr lang="en-US" altLang="zh-CN" dirty="0"/>
              <a:t>[0. 1. 4. 1. 9.]</a:t>
            </a:r>
          </a:p>
          <a:p>
            <a:r>
              <a:rPr lang="en-US" altLang="zh-CN" dirty="0"/>
              <a:t>[23.2   21.616 19.24  21.814  7.162]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Episode 998</a:t>
            </a:r>
            <a:r>
              <a:rPr lang="en-US" altLang="zh-CN" b="1" dirty="0">
                <a:solidFill>
                  <a:srgbClr val="0000FF"/>
                </a:solidFill>
              </a:rPr>
              <a:t>: arm = 4</a:t>
            </a:r>
            <a:r>
              <a:rPr lang="en-US" altLang="zh-CN" dirty="0"/>
              <a:t> , reward = 7.2</a:t>
            </a:r>
          </a:p>
          <a:p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[24.8782069  22.98676923 24.5178125  24.41806667 10.75335147</a:t>
            </a:r>
            <a:r>
              <a:rPr lang="en-US" altLang="zh-CN" dirty="0"/>
              <a:t>]</a:t>
            </a:r>
          </a:p>
          <a:p>
            <a:endParaRPr lang="en-US" altLang="zh-CN" dirty="0"/>
          </a:p>
          <a:p>
            <a:r>
              <a:rPr lang="en-US" altLang="zh-CN" b="1" dirty="0" err="1">
                <a:solidFill>
                  <a:srgbClr val="0000FF"/>
                </a:solidFill>
              </a:rPr>
              <a:t>greedyindex</a:t>
            </a:r>
            <a:r>
              <a:rPr lang="en-US" altLang="zh-CN" b="1" dirty="0">
                <a:solidFill>
                  <a:srgbClr val="0000FF"/>
                </a:solidFill>
              </a:rPr>
              <a:t>: 0.4378669854774201</a:t>
            </a:r>
          </a:p>
          <a:p>
            <a:r>
              <a:rPr lang="en-US" altLang="zh-CN" dirty="0"/>
              <a:t>[ 5.  1.  2.  2. 11.]</a:t>
            </a:r>
          </a:p>
          <a:p>
            <a:r>
              <a:rPr lang="en-US" altLang="zh-CN" dirty="0"/>
              <a:t>[26.26  30.616 30.22  29.428 12.598]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Episode 999</a:t>
            </a:r>
            <a:r>
              <a:rPr lang="en-US" altLang="zh-CN" dirty="0"/>
              <a:t>: </a:t>
            </a:r>
            <a:r>
              <a:rPr lang="en-US" altLang="zh-CN" b="1" dirty="0">
                <a:solidFill>
                  <a:srgbClr val="0000FF"/>
                </a:solidFill>
              </a:rPr>
              <a:t>arm = 4 </a:t>
            </a:r>
            <a:r>
              <a:rPr lang="en-US" altLang="zh-CN" dirty="0"/>
              <a:t>, reward = 12.6</a:t>
            </a:r>
          </a:p>
          <a:p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[24.8782069  22.98676923 24.5178125  24.41806667 10.75544054]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798A993-BDAC-4787-B4B1-CCD1D36F6DAF}"/>
              </a:ext>
            </a:extLst>
          </p:cNvPr>
          <p:cNvSpPr/>
          <p:nvPr/>
        </p:nvSpPr>
        <p:spPr>
          <a:xfrm>
            <a:off x="683568" y="195397"/>
            <a:ext cx="33361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2.2 UCB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算法实验补充</a:t>
            </a:r>
          </a:p>
        </p:txBody>
      </p:sp>
    </p:spTree>
    <p:extLst>
      <p:ext uri="{BB962C8B-B14F-4D97-AF65-F5344CB8AC3E}">
        <p14:creationId xmlns:p14="http://schemas.microsoft.com/office/powerpoint/2010/main" val="3875124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5B53EB2-142D-4B0E-9FAE-4E99F941EA28}"/>
              </a:ext>
            </a:extLst>
          </p:cNvPr>
          <p:cNvSpPr txBox="1">
            <a:spLocks/>
          </p:cNvSpPr>
          <p:nvPr/>
        </p:nvSpPr>
        <p:spPr>
          <a:xfrm>
            <a:off x="857880" y="200201"/>
            <a:ext cx="479424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defPPr>
              <a:defRPr lang="zh-CN"/>
            </a:defPPr>
            <a:lvl1pPr defTabSz="914377">
              <a:spcBef>
                <a:spcPct val="0"/>
              </a:spcBef>
              <a:buNone/>
              <a:defRPr sz="28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</a:defRPr>
            </a:lvl1pPr>
          </a:lstStyle>
          <a:p>
            <a:pPr defTabSz="914354"/>
            <a:r>
              <a:rPr lang="en-US" altLang="zh-CN" dirty="0">
                <a:solidFill>
                  <a:schemeClr val="tx1"/>
                </a:solidFill>
              </a:rPr>
              <a:t>2.1 </a:t>
            </a:r>
            <a:r>
              <a:rPr lang="zh-CN" altLang="en-US" dirty="0">
                <a:solidFill>
                  <a:schemeClr val="tx1"/>
                </a:solidFill>
              </a:rPr>
              <a:t>边缘缓存简介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缓存形式</a:t>
            </a:r>
            <a:endParaRPr lang="en-GB" altLang="zh-CN" dirty="0">
              <a:solidFill>
                <a:schemeClr val="tx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E7F053D-8ED8-4D0F-B23E-89E133ACD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006" y="1419622"/>
            <a:ext cx="3672408" cy="203495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55A3FF2-9D78-4E31-80E3-20E36E66D4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960" y="1203474"/>
            <a:ext cx="4553184" cy="2717940"/>
          </a:xfrm>
          <a:prstGeom prst="rect">
            <a:avLst/>
          </a:prstGeom>
        </p:spPr>
      </p:pic>
      <p:sp>
        <p:nvSpPr>
          <p:cNvPr id="10" name="圆角矩形标注 9">
            <a:extLst>
              <a:ext uri="{FF2B5EF4-FFF2-40B4-BE49-F238E27FC236}">
                <a16:creationId xmlns:a16="http://schemas.microsoft.com/office/drawing/2014/main" id="{BD93795B-1CC2-4A88-A5DD-471A74B0F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3950298"/>
            <a:ext cx="2808312" cy="1080120"/>
          </a:xfrm>
          <a:prstGeom prst="wedgeRoundRectCallout">
            <a:avLst>
              <a:gd name="adj1" fmla="val 48655"/>
              <a:gd name="adj2" fmla="val -19162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编码缓存与</a:t>
            </a:r>
            <a:endParaRPr lang="en-US" altLang="zh-CN" b="1" dirty="0">
              <a:solidFill>
                <a:srgbClr val="FF0000"/>
              </a:solidFill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非编码缓存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11" name="圆角矩形标注 10">
            <a:extLst>
              <a:ext uri="{FF2B5EF4-FFF2-40B4-BE49-F238E27FC236}">
                <a16:creationId xmlns:a16="http://schemas.microsoft.com/office/drawing/2014/main" id="{BD93795B-1CC2-4A88-A5DD-471A74B0F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4048" y="3939902"/>
            <a:ext cx="2808312" cy="1080120"/>
          </a:xfrm>
          <a:prstGeom prst="wedgeRoundRectCallout">
            <a:avLst>
              <a:gd name="adj1" fmla="val 48655"/>
              <a:gd name="adj2" fmla="val -19162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单个服务与</a:t>
            </a:r>
            <a:endParaRPr lang="en-US" altLang="zh-CN" b="1" dirty="0">
              <a:solidFill>
                <a:srgbClr val="FF0000"/>
              </a:solidFill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服务链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7B14AA7-67D3-4DA7-99A7-4B9AB727260C}"/>
              </a:ext>
            </a:extLst>
          </p:cNvPr>
          <p:cNvSpPr/>
          <p:nvPr/>
        </p:nvSpPr>
        <p:spPr>
          <a:xfrm>
            <a:off x="640539" y="657668"/>
            <a:ext cx="29523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编码缓存例子</a:t>
            </a:r>
            <a:endParaRPr lang="en-US" altLang="zh-CN"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7B14AA7-67D3-4DA7-99A7-4B9AB727260C}"/>
              </a:ext>
            </a:extLst>
          </p:cNvPr>
          <p:cNvSpPr/>
          <p:nvPr/>
        </p:nvSpPr>
        <p:spPr>
          <a:xfrm>
            <a:off x="5580112" y="713684"/>
            <a:ext cx="22322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服务链例子</a:t>
            </a:r>
            <a:endParaRPr lang="en-US" altLang="zh-CN"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2533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585AB23-DD85-404D-98ED-51AC1E9AF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62691"/>
            <a:ext cx="7108244" cy="4948014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1979712" y="1563638"/>
            <a:ext cx="6408712" cy="2448272"/>
          </a:xfrm>
          <a:prstGeom prst="roundRect">
            <a:avLst/>
          </a:prstGeom>
          <a:noFill/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0486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falsh"/>
  <p:tag name="ISPRING_RESOURCE_PATHS_HASH_PRESENTER" val="64343fd25122d4c848f085ebede3ab4747442f4"/>
</p:tagLst>
</file>

<file path=ppt/theme/theme1.xml><?xml version="1.0" encoding="utf-8"?>
<a:theme xmlns:a="http://schemas.openxmlformats.org/drawingml/2006/main" name="第一PPT，www.1ppt.com">
  <a:themeElements>
    <a:clrScheme name="自定义 22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A500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8810</TotalTime>
  <Words>3329</Words>
  <Application>Microsoft Office PowerPoint</Application>
  <PresentationFormat>全屏显示(16:9)</PresentationFormat>
  <Paragraphs>484</Paragraphs>
  <Slides>73</Slides>
  <Notes>26</Notes>
  <HiddenSlides>0</HiddenSlides>
  <MMClips>0</MMClips>
  <ScaleCrop>false</ScaleCrop>
  <HeadingPairs>
    <vt:vector size="8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73</vt:i4>
      </vt:variant>
    </vt:vector>
  </HeadingPairs>
  <TitlesOfParts>
    <vt:vector size="97" baseType="lpstr">
      <vt:lpstr>Adobe Gothic Std B</vt:lpstr>
      <vt:lpstr>Adobe 仿宋 Std R</vt:lpstr>
      <vt:lpstr>Open Sans</vt:lpstr>
      <vt:lpstr>Open Sans Light</vt:lpstr>
      <vt:lpstr>PT Sans Narrow</vt:lpstr>
      <vt:lpstr>等线</vt:lpstr>
      <vt:lpstr>等线 Light</vt:lpstr>
      <vt:lpstr>黑体</vt:lpstr>
      <vt:lpstr>华文楷体</vt:lpstr>
      <vt:lpstr>楷体</vt:lpstr>
      <vt:lpstr>楷体_GB2312</vt:lpstr>
      <vt:lpstr>隶书</vt:lpstr>
      <vt:lpstr>宋体</vt:lpstr>
      <vt:lpstr>微软雅黑</vt:lpstr>
      <vt:lpstr>Arial</vt:lpstr>
      <vt:lpstr>Calibri</vt:lpstr>
      <vt:lpstr>Cambria Math</vt:lpstr>
      <vt:lpstr>Comic Sans MS</vt:lpstr>
      <vt:lpstr>Consolas</vt:lpstr>
      <vt:lpstr>Times New Roman</vt:lpstr>
      <vt:lpstr>Wingdings</vt:lpstr>
      <vt:lpstr>第一PPT，www.1ppt.com</vt:lpstr>
      <vt:lpstr>自定义设计方案</vt:lpstr>
      <vt:lpstr>Equation</vt:lpstr>
      <vt:lpstr>PowerPoint 演示文稿</vt:lpstr>
      <vt:lpstr>PowerPoint 演示文稿</vt:lpstr>
      <vt:lpstr>PowerPoint 演示文稿</vt:lpstr>
      <vt:lpstr>2.1节 边缘缓存介绍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2.2节 多臂赌博机介绍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2.3节 多臂赌博机应用于服务缓存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keywords>www.1ppt.com</cp:keywords>
  <cp:lastModifiedBy>YixueHao</cp:lastModifiedBy>
  <cp:revision>943</cp:revision>
  <dcterms:created xsi:type="dcterms:W3CDTF">2015-12-11T17:46:17Z</dcterms:created>
  <dcterms:modified xsi:type="dcterms:W3CDTF">2021-03-26T07:26:01Z</dcterms:modified>
</cp:coreProperties>
</file>