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513" autoAdjust="0"/>
  </p:normalViewPr>
  <p:slideViewPr>
    <p:cSldViewPr>
      <p:cViewPr varScale="1">
        <p:scale>
          <a:sx n="60" d="100"/>
          <a:sy n="60" d="100"/>
        </p:scale>
        <p:origin x="-165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79698-BBD9-4D1C-82AE-FA6A485AF597}" type="datetimeFigureOut">
              <a:rPr lang="ru-RU" smtClean="0"/>
              <a:t>28.01.2021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BB9B74-3ABE-402F-8CE8-53BC85DDE26C}"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17BB9B74-3ABE-402F-8CE8-53BC85DDE26C}" type="slidenum">
              <a:rPr lang="ru-RU" smtClean="0"/>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B110A-E2E1-4DD8-8E39-FB89B8B0C6CB}" type="datetimeFigureOut">
              <a:rPr lang="ru-RU" smtClean="0"/>
              <a:t>28.01.2021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B110A-E2E1-4DD8-8E39-FB89B8B0C6CB}" type="datetimeFigureOut">
              <a:rPr lang="ru-RU" smtClean="0"/>
              <a:t>28.01.2021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B110A-E2E1-4DD8-8E39-FB89B8B0C6CB}" type="datetimeFigureOut">
              <a:rPr lang="ru-RU" smtClean="0"/>
              <a:t>28.01.2021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B110A-E2E1-4DD8-8E39-FB89B8B0C6CB}" type="datetimeFigureOut">
              <a:rPr lang="ru-RU" smtClean="0"/>
              <a:t>28.01.2021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7AB110A-E2E1-4DD8-8E39-FB89B8B0C6CB}" type="datetimeFigureOut">
              <a:rPr lang="ru-RU" smtClean="0"/>
              <a:t>28.01.2021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7AB110A-E2E1-4DD8-8E39-FB89B8B0C6CB}" type="datetimeFigureOut">
              <a:rPr lang="ru-RU" smtClean="0"/>
              <a:t>28.01.2021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2A7921-F370-466E-8250-8C61267ADE5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B110A-E2E1-4DD8-8E39-FB89B8B0C6CB}" type="datetimeFigureOut">
              <a:rPr lang="ru-RU" smtClean="0"/>
              <a:t>28.01.2021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A7921-F370-466E-8250-8C61267ADE5B}"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file:///C:\Users\Usher\Desktop\&#1087;&#1088;&#1086;&#1077;&#1082;&#1090;2.1\&#1087;&#1088;&#1086;&#1077;&#1082;&#1090;2\&#1058;&#1077;&#1090;&#1088;&#1080;&#1089;%20&#1074;&#1080;&#1076;&#1077;&#1086;.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l="-17000" r="-17000"/>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1285853" y="1357298"/>
            <a:ext cx="6410754" cy="3416320"/>
          </a:xfrm>
          <a:prstGeom prst="rect">
            <a:avLst/>
          </a:prstGeom>
          <a:noFill/>
        </p:spPr>
        <p:txBody>
          <a:bodyPr wrap="square" lIns="91440" tIns="45720" rIns="91440" bIns="45720">
            <a:spAutoFit/>
          </a:bodyPr>
          <a:lstStyle/>
          <a:p>
            <a:pPr algn="ctr"/>
            <a:r>
              <a:rPr lang="ru-RU"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Проект «Тетрис»</a:t>
            </a:r>
          </a:p>
          <a:p>
            <a:pPr algn="ctr"/>
            <a:endPar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algn="ctr"/>
            <a:r>
              <a:rPr lang="ru-RU"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выполнила</a:t>
            </a:r>
          </a:p>
          <a:p>
            <a:pPr algn="ctr"/>
            <a:r>
              <a:rPr lang="ru-RU"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Ильясова </a:t>
            </a:r>
            <a:r>
              <a:rPr lang="ru-RU" sz="54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Патимат</a:t>
            </a:r>
            <a:r>
              <a:rPr lang="ru-RU"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endParaRPr lang="ru-RU"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2285984" y="214290"/>
            <a:ext cx="4211666" cy="923330"/>
          </a:xfrm>
          <a:prstGeom prst="rect">
            <a:avLst/>
          </a:prstGeom>
          <a:noFill/>
        </p:spPr>
        <p:txBody>
          <a:bodyPr wrap="none" lIns="91440" tIns="45720" rIns="91440" bIns="45720">
            <a:spAutoFit/>
          </a:bodyPr>
          <a:lstStyle/>
          <a:p>
            <a:pPr algn="ctr"/>
            <a:r>
              <a:rPr lang="ru-RU"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История игры</a:t>
            </a:r>
            <a:endParaRPr lang="ru-RU"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Прямоугольник 4"/>
          <p:cNvSpPr/>
          <p:nvPr/>
        </p:nvSpPr>
        <p:spPr>
          <a:xfrm>
            <a:off x="285720" y="1500174"/>
            <a:ext cx="8429684" cy="5201424"/>
          </a:xfrm>
          <a:prstGeom prst="rect">
            <a:avLst/>
          </a:prstGeom>
          <a:noFill/>
        </p:spPr>
        <p:txBody>
          <a:bodyPr wrap="square" lIns="91440" tIns="45720" rIns="91440" bIns="45720">
            <a:spAutoFit/>
          </a:bodyPr>
          <a:lstStyle/>
          <a:p>
            <a:pPr algn="just"/>
            <a:r>
              <a:rPr lang="ru-RU" sz="2800" dirty="0">
                <a:solidFill>
                  <a:schemeClr val="bg1"/>
                </a:solidFill>
              </a:rPr>
              <a:t>История игры Тетрис начинается в июне </a:t>
            </a:r>
            <a:r>
              <a:rPr lang="ru-RU" sz="2800" dirty="0" smtClean="0">
                <a:solidFill>
                  <a:schemeClr val="bg1"/>
                </a:solidFill>
              </a:rPr>
              <a:t>1985 года. Тетрис </a:t>
            </a:r>
            <a:r>
              <a:rPr lang="ru-RU" sz="2800" dirty="0">
                <a:solidFill>
                  <a:schemeClr val="bg1"/>
                </a:solidFill>
              </a:rPr>
              <a:t>был изобретен Алексеем Пажитновым, </a:t>
            </a:r>
            <a:r>
              <a:rPr lang="ru-RU" sz="2800" dirty="0" smtClean="0">
                <a:solidFill>
                  <a:schemeClr val="bg1"/>
                </a:solidFill>
              </a:rPr>
              <a:t>а </a:t>
            </a:r>
            <a:r>
              <a:rPr lang="ru-RU" sz="2800" dirty="0">
                <a:solidFill>
                  <a:schemeClr val="bg1"/>
                </a:solidFill>
              </a:rPr>
              <a:t>затем был интегрирован на ПК IBM Вадимом Герасимовым. </a:t>
            </a:r>
            <a:r>
              <a:rPr lang="ru-RU" sz="2800" dirty="0" smtClean="0">
                <a:solidFill>
                  <a:schemeClr val="bg1"/>
                </a:solidFill>
              </a:rPr>
              <a:t>После </a:t>
            </a:r>
            <a:r>
              <a:rPr lang="ru-RU" sz="2800" dirty="0">
                <a:solidFill>
                  <a:schemeClr val="bg1"/>
                </a:solidFill>
              </a:rPr>
              <a:t>чего ига Тетрис начала распространяться по всей Москве, </a:t>
            </a:r>
            <a:r>
              <a:rPr lang="ru-RU" sz="2800" dirty="0" smtClean="0">
                <a:solidFill>
                  <a:schemeClr val="bg1"/>
                </a:solidFill>
              </a:rPr>
              <a:t> а </a:t>
            </a:r>
            <a:r>
              <a:rPr lang="ru-RU" sz="2800" dirty="0">
                <a:solidFill>
                  <a:schemeClr val="bg1"/>
                </a:solidFill>
              </a:rPr>
              <a:t>затем уже и по всему миру. Сначала она была доставлена в Венгрию, </a:t>
            </a:r>
            <a:r>
              <a:rPr lang="ru-RU" sz="2800" dirty="0" smtClean="0">
                <a:solidFill>
                  <a:schemeClr val="bg1"/>
                </a:solidFill>
              </a:rPr>
              <a:t>где венгерские программисты </a:t>
            </a:r>
            <a:r>
              <a:rPr lang="ru-RU" sz="2800" dirty="0">
                <a:solidFill>
                  <a:schemeClr val="bg1"/>
                </a:solidFill>
              </a:rPr>
              <a:t>интегрировали Тетрис для </a:t>
            </a:r>
            <a:r>
              <a:rPr lang="ru-RU" sz="2800" dirty="0" err="1">
                <a:solidFill>
                  <a:schemeClr val="bg1"/>
                </a:solidFill>
              </a:rPr>
              <a:t>Apple</a:t>
            </a:r>
            <a:r>
              <a:rPr lang="ru-RU" sz="2800" dirty="0">
                <a:solidFill>
                  <a:schemeClr val="bg1"/>
                </a:solidFill>
              </a:rPr>
              <a:t> II и </a:t>
            </a:r>
            <a:r>
              <a:rPr lang="ru-RU" sz="2800" dirty="0" err="1">
                <a:solidFill>
                  <a:schemeClr val="bg1"/>
                </a:solidFill>
              </a:rPr>
              <a:t>Commodore</a:t>
            </a:r>
            <a:r>
              <a:rPr lang="ru-RU" sz="2800" dirty="0">
                <a:solidFill>
                  <a:schemeClr val="bg1"/>
                </a:solidFill>
              </a:rPr>
              <a:t> </a:t>
            </a:r>
            <a:r>
              <a:rPr lang="ru-RU" sz="2800" dirty="0" smtClean="0">
                <a:solidFill>
                  <a:schemeClr val="bg1"/>
                </a:solidFill>
              </a:rPr>
              <a:t>64</a:t>
            </a:r>
          </a:p>
          <a:p>
            <a:endParaRPr lang="ru-RU" sz="5400" dirty="0" smtClean="0">
              <a:solidFill>
                <a:schemeClr val="bg1"/>
              </a:solidFill>
            </a:endParaRPr>
          </a:p>
          <a:p>
            <a:endParaRPr lang="ru-RU"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285720" y="285729"/>
            <a:ext cx="8429684" cy="6494085"/>
          </a:xfrm>
          <a:prstGeom prst="rect">
            <a:avLst/>
          </a:prstGeom>
          <a:noFill/>
        </p:spPr>
        <p:txBody>
          <a:bodyPr wrap="square" lIns="91440" tIns="45720" rIns="91440" bIns="45720">
            <a:spAutoFit/>
          </a:bodyPr>
          <a:lstStyle/>
          <a:p>
            <a:pPr algn="just"/>
            <a:r>
              <a:rPr lang="ru-RU" sz="2800" dirty="0">
                <a:solidFill>
                  <a:schemeClr val="bg1"/>
                </a:solidFill>
              </a:rPr>
              <a:t>Игра была замечена в мире, и несколько представителей крупных компаний, обращались к автору Тетриса, чтобы купить права на распространение игры. Алексей подписывает контракт с </a:t>
            </a:r>
            <a:r>
              <a:rPr lang="ru-RU" sz="2800" dirty="0" err="1">
                <a:solidFill>
                  <a:schemeClr val="bg1"/>
                </a:solidFill>
              </a:rPr>
              <a:t>Mirrorsoft</a:t>
            </a:r>
            <a:r>
              <a:rPr lang="ru-RU" sz="2800" dirty="0">
                <a:solidFill>
                  <a:schemeClr val="bg1"/>
                </a:solidFill>
              </a:rPr>
              <a:t> UK и </a:t>
            </a:r>
            <a:r>
              <a:rPr lang="ru-RU" sz="2800" dirty="0" err="1">
                <a:solidFill>
                  <a:schemeClr val="bg1"/>
                </a:solidFill>
              </a:rPr>
              <a:t>Spectrum</a:t>
            </a:r>
            <a:r>
              <a:rPr lang="ru-RU" sz="2800" dirty="0">
                <a:solidFill>
                  <a:schemeClr val="bg1"/>
                </a:solidFill>
              </a:rPr>
              <a:t> </a:t>
            </a:r>
            <a:r>
              <a:rPr lang="ru-RU" sz="2800" dirty="0" err="1">
                <a:solidFill>
                  <a:schemeClr val="bg1"/>
                </a:solidFill>
              </a:rPr>
              <a:t>Holobyte</a:t>
            </a:r>
            <a:r>
              <a:rPr lang="ru-RU" sz="2800" dirty="0">
                <a:solidFill>
                  <a:schemeClr val="bg1"/>
                </a:solidFill>
              </a:rPr>
              <a:t>, предоставляя им права на компьютерным версии Тетрис. После того, как первые копии Тетриса для домашних компьютеров были преданны, игра приобрела популярность среди населения и стала самой продаваемой компьютерной игрой в Англии и США в 1988 году.</a:t>
            </a:r>
          </a:p>
          <a:p>
            <a:endParaRPr lang="ru-RU" sz="5400" dirty="0" smtClean="0">
              <a:solidFill>
                <a:schemeClr val="bg1"/>
              </a:solidFill>
            </a:endParaRPr>
          </a:p>
          <a:p>
            <a:endParaRPr lang="ru-RU" sz="5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285720" y="1428736"/>
            <a:ext cx="8429684" cy="5386090"/>
          </a:xfrm>
          <a:prstGeom prst="rect">
            <a:avLst/>
          </a:prstGeom>
          <a:noFill/>
        </p:spPr>
        <p:txBody>
          <a:bodyPr wrap="square" lIns="91440" tIns="45720" rIns="91440" bIns="45720">
            <a:spAutoFit/>
          </a:bodyPr>
          <a:lstStyle/>
          <a:p>
            <a:pPr algn="ctr"/>
            <a:r>
              <a:rPr lang="ru-RU" sz="2800" dirty="0">
                <a:solidFill>
                  <a:schemeClr val="bg1"/>
                </a:solidFill>
              </a:rPr>
              <a:t>В написании программы я использовала модули: </a:t>
            </a:r>
            <a:r>
              <a:rPr lang="en-US" sz="4000" dirty="0">
                <a:solidFill>
                  <a:srgbClr val="92D050"/>
                </a:solidFill>
              </a:rPr>
              <a:t>p</a:t>
            </a:r>
            <a:r>
              <a:rPr lang="ru-RU" sz="4000" dirty="0" err="1">
                <a:solidFill>
                  <a:srgbClr val="92D050"/>
                </a:solidFill>
              </a:rPr>
              <a:t>ygame</a:t>
            </a:r>
            <a:r>
              <a:rPr lang="ru-RU" sz="4000" dirty="0">
                <a:solidFill>
                  <a:srgbClr val="92D050"/>
                </a:solidFill>
              </a:rPr>
              <a:t>, </a:t>
            </a:r>
            <a:r>
              <a:rPr lang="ru-RU" sz="4000" dirty="0" err="1">
                <a:solidFill>
                  <a:srgbClr val="92D050"/>
                </a:solidFill>
              </a:rPr>
              <a:t>copy</a:t>
            </a:r>
            <a:r>
              <a:rPr lang="ru-RU" sz="4000" dirty="0">
                <a:solidFill>
                  <a:srgbClr val="92D050"/>
                </a:solidFill>
              </a:rPr>
              <a:t>, </a:t>
            </a:r>
            <a:r>
              <a:rPr lang="ru-RU" sz="4000" dirty="0" err="1">
                <a:solidFill>
                  <a:srgbClr val="92D050"/>
                </a:solidFill>
              </a:rPr>
              <a:t>random</a:t>
            </a:r>
            <a:r>
              <a:rPr lang="ru-RU" sz="4000" dirty="0">
                <a:solidFill>
                  <a:srgbClr val="92D050"/>
                </a:solidFill>
              </a:rPr>
              <a:t>, </a:t>
            </a:r>
            <a:r>
              <a:rPr lang="ru-RU" sz="4000" dirty="0" err="1">
                <a:solidFill>
                  <a:srgbClr val="92D050"/>
                </a:solidFill>
              </a:rPr>
              <a:t>pygame.mixer</a:t>
            </a:r>
            <a:r>
              <a:rPr lang="ru-RU" sz="4000" dirty="0" smtClean="0">
                <a:solidFill>
                  <a:srgbClr val="92D050"/>
                </a:solidFill>
              </a:rPr>
              <a:t>.</a:t>
            </a:r>
          </a:p>
          <a:p>
            <a:pPr algn="ctr"/>
            <a:endParaRPr lang="ru-RU" sz="2800" dirty="0" smtClean="0">
              <a:solidFill>
                <a:schemeClr val="bg1"/>
              </a:solidFill>
            </a:endParaRPr>
          </a:p>
          <a:p>
            <a:pPr algn="ctr"/>
            <a:r>
              <a:rPr lang="ru-RU" sz="2800" dirty="0" smtClean="0">
                <a:solidFill>
                  <a:schemeClr val="bg1"/>
                </a:solidFill>
              </a:rPr>
              <a:t>Для </a:t>
            </a:r>
            <a:r>
              <a:rPr lang="ru-RU" sz="2800" dirty="0">
                <a:solidFill>
                  <a:schemeClr val="bg1"/>
                </a:solidFill>
              </a:rPr>
              <a:t>сохранения игрового рекорда </a:t>
            </a:r>
            <a:r>
              <a:rPr lang="ru-RU" sz="2800" dirty="0" smtClean="0">
                <a:solidFill>
                  <a:schemeClr val="bg1"/>
                </a:solidFill>
              </a:rPr>
              <a:t>я применила </a:t>
            </a:r>
            <a:r>
              <a:rPr lang="ru-RU" sz="2800" dirty="0">
                <a:solidFill>
                  <a:schemeClr val="bg1"/>
                </a:solidFill>
              </a:rPr>
              <a:t>запись в файл и чтение из файла. </a:t>
            </a:r>
            <a:endParaRPr lang="ru-RU" sz="2800" dirty="0" smtClean="0">
              <a:solidFill>
                <a:schemeClr val="bg1"/>
              </a:solidFill>
            </a:endParaRPr>
          </a:p>
          <a:p>
            <a:pPr algn="ctr"/>
            <a:endParaRPr lang="ru-RU" sz="2800" dirty="0">
              <a:solidFill>
                <a:schemeClr val="bg1"/>
              </a:solidFill>
            </a:endParaRPr>
          </a:p>
          <a:p>
            <a:pPr algn="ctr"/>
            <a:r>
              <a:rPr lang="ru-RU" sz="2800" dirty="0" smtClean="0">
                <a:solidFill>
                  <a:schemeClr val="bg1"/>
                </a:solidFill>
              </a:rPr>
              <a:t>В </a:t>
            </a:r>
            <a:r>
              <a:rPr lang="ru-RU" sz="2800" dirty="0">
                <a:solidFill>
                  <a:schemeClr val="bg1"/>
                </a:solidFill>
              </a:rPr>
              <a:t>программе используется окно заставки  и окно самой игры. </a:t>
            </a:r>
          </a:p>
          <a:p>
            <a:endParaRPr lang="ru-RU" sz="5400" dirty="0" smtClean="0">
              <a:solidFill>
                <a:schemeClr val="bg1"/>
              </a:solidFill>
            </a:endParaRPr>
          </a:p>
          <a:p>
            <a:endParaRPr lang="ru-RU" sz="5400" dirty="0"/>
          </a:p>
        </p:txBody>
      </p:sp>
      <p:sp>
        <p:nvSpPr>
          <p:cNvPr id="3" name="Прямоугольник 2"/>
          <p:cNvSpPr/>
          <p:nvPr/>
        </p:nvSpPr>
        <p:spPr>
          <a:xfrm>
            <a:off x="1142976" y="214290"/>
            <a:ext cx="6756338" cy="923330"/>
          </a:xfrm>
          <a:prstGeom prst="rect">
            <a:avLst/>
          </a:prstGeom>
          <a:noFill/>
        </p:spPr>
        <p:txBody>
          <a:bodyPr wrap="none" lIns="91440" tIns="45720" rIns="91440" bIns="45720">
            <a:spAutoFit/>
          </a:bodyPr>
          <a:lstStyle/>
          <a:p>
            <a:pPr algn="ctr"/>
            <a:r>
              <a:rPr lang="ru-RU"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Коротко о программе:</a:t>
            </a:r>
            <a:endParaRPr lang="ru-RU"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285720" y="1142984"/>
            <a:ext cx="8429684" cy="6555641"/>
          </a:xfrm>
          <a:prstGeom prst="rect">
            <a:avLst/>
          </a:prstGeom>
          <a:noFill/>
          <a:effectLst>
            <a:innerShdw blurRad="63500" dist="190500" dir="2700000">
              <a:srgbClr val="92D050">
                <a:alpha val="50000"/>
              </a:srgbClr>
            </a:innerShdw>
          </a:effectLst>
        </p:spPr>
        <p:txBody>
          <a:bodyPr wrap="square" lIns="91440" tIns="45720" rIns="91440" bIns="45720">
            <a:spAutoFit/>
          </a:bodyPr>
          <a:lstStyle/>
          <a:p>
            <a:pPr algn="just"/>
            <a:r>
              <a:rPr lang="ru-RU" sz="2400" dirty="0">
                <a:solidFill>
                  <a:schemeClr val="bg1"/>
                </a:solidFill>
                <a:effectLst>
                  <a:outerShdw blurRad="38100" dist="38100" dir="2700000" algn="tl">
                    <a:srgbClr val="000000">
                      <a:alpha val="43137"/>
                    </a:srgbClr>
                  </a:outerShdw>
                </a:effectLst>
              </a:rPr>
              <a:t>При запуске появляется окно заставки, после нажатия кнопки старт переходим в окно игры. В процессе игры в фоновом режиме воспроизводится мелодия из старого варианта игры Тетрис.  Программа осуществляет вывод на экран случайным образом последовательное падение шести различных фигур. Входными данными являются ввод вариантов скорости движения фигур сверху вниз, сдвиг фигур по горизонтали вправо и влево, а также поворот фигур вокруг своей оси по часовой стрелки. Происходит добавление очков за каждую заполненную строку, а также удаляются эти заполненные строки. Если количество очков превышает текущий рекорд, сведения о рекорде будут обновлены в файле по окончанию игры.</a:t>
            </a:r>
          </a:p>
          <a:p>
            <a:endParaRPr lang="ru-RU" sz="5400" dirty="0" smtClean="0">
              <a:solidFill>
                <a:schemeClr val="bg1"/>
              </a:solidFill>
            </a:endParaRPr>
          </a:p>
          <a:p>
            <a:endParaRPr lang="ru-RU" sz="5400" dirty="0"/>
          </a:p>
        </p:txBody>
      </p:sp>
      <p:sp>
        <p:nvSpPr>
          <p:cNvPr id="3" name="Прямоугольник 2"/>
          <p:cNvSpPr/>
          <p:nvPr/>
        </p:nvSpPr>
        <p:spPr>
          <a:xfrm>
            <a:off x="1089299" y="214290"/>
            <a:ext cx="6697411" cy="923330"/>
          </a:xfrm>
          <a:prstGeom prst="rect">
            <a:avLst/>
          </a:prstGeom>
          <a:noFill/>
        </p:spPr>
        <p:txBody>
          <a:bodyPr wrap="none" lIns="91440" tIns="45720" rIns="91440" bIns="45720">
            <a:spAutoFit/>
          </a:bodyPr>
          <a:lstStyle/>
          <a:p>
            <a:pPr algn="ctr"/>
            <a:r>
              <a:rPr lang="ru-RU"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Работа с программой:</a:t>
            </a:r>
            <a:endParaRPr lang="ru-RU"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285720" y="1142984"/>
            <a:ext cx="8429684" cy="6093976"/>
          </a:xfrm>
          <a:prstGeom prst="rect">
            <a:avLst/>
          </a:prstGeom>
          <a:noFill/>
          <a:effectLst>
            <a:innerShdw blurRad="63500" dist="190500" dir="2700000">
              <a:srgbClr val="92D050">
                <a:alpha val="50000"/>
              </a:srgbClr>
            </a:innerShdw>
          </a:effectLst>
        </p:spPr>
        <p:txBody>
          <a:bodyPr wrap="square" lIns="91440" tIns="45720" rIns="91440" bIns="45720">
            <a:spAutoFit/>
          </a:bodyPr>
          <a:lstStyle/>
          <a:p>
            <a:pPr algn="just"/>
            <a:r>
              <a:rPr lang="ru-RU" sz="2800" b="1" dirty="0">
                <a:solidFill>
                  <a:schemeClr val="bg1"/>
                </a:solidFill>
              </a:rPr>
              <a:t>Для того чтобы начать игру необходимо нажать </a:t>
            </a:r>
            <a:r>
              <a:rPr lang="en-US" sz="2800" b="1" dirty="0">
                <a:solidFill>
                  <a:schemeClr val="bg1"/>
                </a:solidFill>
              </a:rPr>
              <a:t>Start</a:t>
            </a:r>
            <a:r>
              <a:rPr lang="ru-RU" sz="2800" b="1" dirty="0">
                <a:solidFill>
                  <a:schemeClr val="bg1"/>
                </a:solidFill>
              </a:rPr>
              <a:t> — Новая игра. Для временной остановки игры необходимо нажать клавишу </a:t>
            </a:r>
            <a:r>
              <a:rPr lang="ru-RU" sz="2800" b="1" dirty="0" err="1">
                <a:solidFill>
                  <a:srgbClr val="92D050"/>
                </a:solidFill>
              </a:rPr>
              <a:t>Space</a:t>
            </a:r>
            <a:r>
              <a:rPr lang="ru-RU" sz="2800" b="1" dirty="0">
                <a:solidFill>
                  <a:schemeClr val="bg1"/>
                </a:solidFill>
              </a:rPr>
              <a:t> (пробел). Для продолжения игры еще раз нажать эту же клавишу (</a:t>
            </a:r>
            <a:r>
              <a:rPr lang="ru-RU" sz="2800" b="1" dirty="0" err="1">
                <a:solidFill>
                  <a:srgbClr val="92D050"/>
                </a:solidFill>
              </a:rPr>
              <a:t>Space</a:t>
            </a:r>
            <a:r>
              <a:rPr lang="ru-RU" sz="2800" b="1" dirty="0" smtClean="0">
                <a:solidFill>
                  <a:schemeClr val="bg1"/>
                </a:solidFill>
              </a:rPr>
              <a:t>).</a:t>
            </a:r>
            <a:endParaRPr lang="en-US" sz="2800" b="1" dirty="0" smtClean="0">
              <a:solidFill>
                <a:schemeClr val="bg1"/>
              </a:solidFill>
            </a:endParaRPr>
          </a:p>
          <a:p>
            <a:pPr algn="just"/>
            <a:endParaRPr lang="ru-RU" sz="2800" b="1" dirty="0">
              <a:solidFill>
                <a:schemeClr val="bg1"/>
              </a:solidFill>
            </a:endParaRPr>
          </a:p>
          <a:p>
            <a:pPr algn="just"/>
            <a:r>
              <a:rPr lang="ru-RU" sz="2800" b="1" dirty="0">
                <a:solidFill>
                  <a:schemeClr val="bg1"/>
                </a:solidFill>
              </a:rPr>
              <a:t>Управление фигурами осуществляется с помощью клавиш </a:t>
            </a:r>
            <a:r>
              <a:rPr lang="ru-RU" sz="2800" b="1" dirty="0" err="1">
                <a:solidFill>
                  <a:srgbClr val="92D050"/>
                </a:solidFill>
              </a:rPr>
              <a:t>Left</a:t>
            </a:r>
            <a:r>
              <a:rPr lang="ru-RU" sz="2800" b="1" dirty="0">
                <a:solidFill>
                  <a:srgbClr val="92D050"/>
                </a:solidFill>
              </a:rPr>
              <a:t>, </a:t>
            </a:r>
            <a:r>
              <a:rPr lang="ru-RU" sz="2800" b="1" dirty="0" err="1">
                <a:solidFill>
                  <a:srgbClr val="92D050"/>
                </a:solidFill>
              </a:rPr>
              <a:t>Right</a:t>
            </a:r>
            <a:r>
              <a:rPr lang="ru-RU" sz="2800" b="1" dirty="0">
                <a:solidFill>
                  <a:srgbClr val="92D050"/>
                </a:solidFill>
              </a:rPr>
              <a:t>, </a:t>
            </a:r>
            <a:r>
              <a:rPr lang="ru-RU" sz="2800" b="1" dirty="0" err="1">
                <a:solidFill>
                  <a:srgbClr val="92D050"/>
                </a:solidFill>
              </a:rPr>
              <a:t>Up</a:t>
            </a:r>
            <a:r>
              <a:rPr lang="ru-RU" sz="2800" b="1" dirty="0">
                <a:solidFill>
                  <a:srgbClr val="92D050"/>
                </a:solidFill>
              </a:rPr>
              <a:t>, </a:t>
            </a:r>
            <a:r>
              <a:rPr lang="en-US" sz="2800" b="1" dirty="0">
                <a:solidFill>
                  <a:srgbClr val="92D050"/>
                </a:solidFill>
              </a:rPr>
              <a:t>Down</a:t>
            </a:r>
            <a:r>
              <a:rPr lang="ru-RU" sz="2800" b="1" dirty="0">
                <a:solidFill>
                  <a:srgbClr val="92D050"/>
                </a:solidFill>
              </a:rPr>
              <a:t>. </a:t>
            </a:r>
            <a:r>
              <a:rPr lang="ru-RU" sz="2800" b="1" dirty="0">
                <a:solidFill>
                  <a:schemeClr val="bg1"/>
                </a:solidFill>
              </a:rPr>
              <a:t>(подробнее видеоролике</a:t>
            </a:r>
            <a:r>
              <a:rPr lang="ru-RU" sz="2800" b="1" dirty="0" smtClean="0">
                <a:solidFill>
                  <a:schemeClr val="bg1"/>
                </a:solidFill>
              </a:rPr>
              <a:t>).</a:t>
            </a:r>
            <a:endParaRPr lang="en-US" sz="2800" b="1" dirty="0" smtClean="0">
              <a:solidFill>
                <a:schemeClr val="bg1"/>
              </a:solidFill>
            </a:endParaRPr>
          </a:p>
          <a:p>
            <a:pPr algn="just"/>
            <a:endParaRPr lang="ru-RU" sz="2800" b="1" dirty="0">
              <a:solidFill>
                <a:schemeClr val="bg1"/>
              </a:solidFill>
            </a:endParaRPr>
          </a:p>
          <a:p>
            <a:pPr algn="ctr"/>
            <a:r>
              <a:rPr lang="ru-RU" sz="2800" b="1" dirty="0">
                <a:solidFill>
                  <a:schemeClr val="bg1"/>
                </a:solidFill>
              </a:rPr>
              <a:t>Для выхода из программы необходимо нажать кнопку закрытия окна).</a:t>
            </a:r>
            <a:endParaRPr lang="ru-RU" sz="2800" b="1" dirty="0" smtClean="0">
              <a:solidFill>
                <a:schemeClr val="bg1"/>
              </a:solidFill>
            </a:endParaRPr>
          </a:p>
          <a:p>
            <a:endParaRPr lang="ru-RU" sz="5400" dirty="0"/>
          </a:p>
        </p:txBody>
      </p:sp>
      <p:sp>
        <p:nvSpPr>
          <p:cNvPr id="3" name="Прямоугольник 2"/>
          <p:cNvSpPr/>
          <p:nvPr/>
        </p:nvSpPr>
        <p:spPr>
          <a:xfrm>
            <a:off x="2000232" y="214290"/>
            <a:ext cx="4507837" cy="923330"/>
          </a:xfrm>
          <a:prstGeom prst="rect">
            <a:avLst/>
          </a:prstGeom>
          <a:noFill/>
        </p:spPr>
        <p:txBody>
          <a:bodyPr wrap="none" lIns="91440" tIns="45720" rIns="91440" bIns="45720">
            <a:spAutoFit/>
          </a:bodyPr>
          <a:lstStyle/>
          <a:p>
            <a:pPr algn="ctr"/>
            <a:r>
              <a:rPr lang="en-US" sz="5400" dirty="0" smtClean="0">
                <a:ln w="18415" cmpd="sng">
                  <a:solidFill>
                    <a:srgbClr val="FFFFFF"/>
                  </a:solidFill>
                  <a:prstDash val="solid"/>
                </a:ln>
                <a:solidFill>
                  <a:srgbClr val="92D050"/>
                </a:solidFill>
                <a:effectLst>
                  <a:outerShdw blurRad="63500" dir="3600000" algn="tl" rotWithShape="0">
                    <a:srgbClr val="000000">
                      <a:alpha val="70000"/>
                    </a:srgbClr>
                  </a:outerShdw>
                </a:effectLst>
              </a:rPr>
              <a:t>Start, </a:t>
            </a:r>
            <a:r>
              <a:rPr lang="en-US" sz="5400" dirty="0" smtClean="0">
                <a:ln w="18415" cmpd="sng">
                  <a:solidFill>
                    <a:srgbClr val="FFFFFF"/>
                  </a:solidFill>
                  <a:prstDash val="solid"/>
                </a:ln>
                <a:solidFill>
                  <a:srgbClr val="92D050"/>
                </a:solidFill>
                <a:effectLst>
                  <a:outerShdw blurRad="63500" dir="3600000" algn="tl" rotWithShape="0">
                    <a:srgbClr val="000000">
                      <a:alpha val="70000"/>
                    </a:srgbClr>
                  </a:outerShdw>
                </a:effectLst>
                <a:hlinkClick r:id="rId4" action="ppaction://hlinkfile"/>
              </a:rPr>
              <a:t>Play</a:t>
            </a:r>
            <a:r>
              <a:rPr lang="en-US" sz="5400" dirty="0" smtClean="0">
                <a:ln w="18415" cmpd="sng">
                  <a:solidFill>
                    <a:srgbClr val="FFFFFF"/>
                  </a:solidFill>
                  <a:prstDash val="solid"/>
                </a:ln>
                <a:solidFill>
                  <a:srgbClr val="92D050"/>
                </a:solidFill>
                <a:effectLst>
                  <a:outerShdw blurRad="63500" dir="3600000" algn="tl" rotWithShape="0">
                    <a:srgbClr val="000000">
                      <a:alpha val="70000"/>
                    </a:srgbClr>
                  </a:outerShdw>
                </a:effectLst>
              </a:rPr>
              <a:t>, Exit</a:t>
            </a:r>
            <a:r>
              <a:rPr lang="ru-RU"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ru-RU"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l="-17000" r="-17000"/>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142908" y="2514423"/>
            <a:ext cx="9501222" cy="1200329"/>
          </a:xfrm>
          <a:prstGeom prst="rect">
            <a:avLst/>
          </a:prstGeom>
          <a:noFill/>
        </p:spPr>
        <p:txBody>
          <a:bodyPr wrap="square" lIns="91440" tIns="45720" rIns="91440" bIns="45720">
            <a:spAutoFit/>
          </a:bodyPr>
          <a:lstStyle/>
          <a:p>
            <a:pPr algn="ctr"/>
            <a:r>
              <a:rPr lang="ru-RU"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Спасибо за внимание</a:t>
            </a:r>
            <a:endParaRPr lang="ru-RU" sz="7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376</Words>
  <Application>Microsoft Office PowerPoint</Application>
  <PresentationFormat>Экран (4:3)</PresentationFormat>
  <Paragraphs>29</Paragraphs>
  <Slides>7</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Слайд 1</vt:lpstr>
      <vt:lpstr>Слайд 2</vt:lpstr>
      <vt:lpstr>Слайд 3</vt:lpstr>
      <vt:lpstr>Слайд 4</vt:lpstr>
      <vt:lpstr>Слайд 5</vt:lpstr>
      <vt:lpstr>Слайд 6</vt:lpstr>
      <vt:lpstr>Слайд 7</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Usher</dc:creator>
  <cp:lastModifiedBy>Usher</cp:lastModifiedBy>
  <cp:revision>21</cp:revision>
  <dcterms:created xsi:type="dcterms:W3CDTF">2021-01-28T18:45:15Z</dcterms:created>
  <dcterms:modified xsi:type="dcterms:W3CDTF">2021-01-28T22:14:53Z</dcterms:modified>
</cp:coreProperties>
</file>