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98" r:id="rId5"/>
    <p:sldId id="299" r:id="rId6"/>
    <p:sldId id="291" r:id="rId7"/>
    <p:sldId id="258" r:id="rId8"/>
    <p:sldId id="277" r:id="rId9"/>
    <p:sldId id="300" r:id="rId10"/>
    <p:sldId id="301" r:id="rId11"/>
    <p:sldId id="278" r:id="rId12"/>
    <p:sldId id="292" r:id="rId13"/>
    <p:sldId id="281" r:id="rId14"/>
    <p:sldId id="302" r:id="rId15"/>
    <p:sldId id="283" r:id="rId16"/>
    <p:sldId id="287" r:id="rId17"/>
    <p:sldId id="279" r:id="rId18"/>
    <p:sldId id="285" r:id="rId19"/>
    <p:sldId id="289" r:id="rId20"/>
    <p:sldId id="294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92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FE44-263A-4753-9391-8BB9E5B626D9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B41F-EC1B-4283-9900-DBF2BA72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king.engr.wisc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Linux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6705600" cy="838200"/>
          </a:xfrm>
        </p:spPr>
        <p:txBody>
          <a:bodyPr/>
          <a:lstStyle/>
          <a:p>
            <a:r>
              <a:rPr lang="en-US" dirty="0" smtClean="0"/>
              <a:t>But I just installed Windows 10 though</a:t>
            </a:r>
            <a:endParaRPr lang="en-US" dirty="0"/>
          </a:p>
        </p:txBody>
      </p:sp>
      <p:pic>
        <p:nvPicPr>
          <p:cNvPr id="4" name="Picture 4" descr="http://ieee.slc.engr.wisc.edu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464725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25415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Hosted by:</a:t>
            </a:r>
            <a:endParaRPr lang="en-US" sz="2800" dirty="0"/>
          </a:p>
        </p:txBody>
      </p:sp>
      <p:pic>
        <p:nvPicPr>
          <p:cNvPr id="6" name="Picture 6" descr="Image result for makerspace madison uw wen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667000" cy="23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www.ibm.com/developerworks/library/l-linux-kernel/figur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17" y="685800"/>
            <a:ext cx="800709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 and what it caused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Computers didn’t always have </a:t>
            </a:r>
            <a:r>
              <a:rPr lang="en-US" sz="2800" b="1" u="sng" dirty="0"/>
              <a:t>G</a:t>
            </a:r>
            <a:r>
              <a:rPr lang="en-US" sz="2800" dirty="0" smtClean="0"/>
              <a:t>raphical </a:t>
            </a:r>
            <a:r>
              <a:rPr lang="en-US" sz="2800" b="1" u="sng" dirty="0"/>
              <a:t>U</a:t>
            </a:r>
            <a:r>
              <a:rPr lang="en-US" sz="2800" dirty="0" smtClean="0"/>
              <a:t>ser </a:t>
            </a:r>
            <a:r>
              <a:rPr lang="en-US" sz="2800" b="1" u="sng" dirty="0" smtClean="0"/>
              <a:t>I</a:t>
            </a:r>
            <a:r>
              <a:rPr lang="en-US" sz="2800" dirty="0" smtClean="0"/>
              <a:t>nterfaces</a:t>
            </a:r>
          </a:p>
          <a:p>
            <a:r>
              <a:rPr lang="en-US" sz="2800" dirty="0" smtClean="0"/>
              <a:t>Apple tried suing Microsoft over this stuff</a:t>
            </a:r>
          </a:p>
          <a:p>
            <a:r>
              <a:rPr lang="en-US" sz="2800" dirty="0" smtClean="0"/>
              <a:t>Most “Engineering” tools are command line based</a:t>
            </a:r>
          </a:p>
          <a:p>
            <a:r>
              <a:rPr lang="en-US" sz="2800" dirty="0" smtClean="0"/>
              <a:t>We are only talking command line from here out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19600"/>
            <a:ext cx="2514600" cy="18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09800"/>
            <a:ext cx="62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9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and 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Secure Shell Protocol</a:t>
            </a:r>
          </a:p>
          <a:p>
            <a:pPr lvl="1"/>
            <a:r>
              <a:rPr lang="en-US" dirty="0" smtClean="0"/>
              <a:t>Way of gaining access to a terminal of another machine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Can’t SSH </a:t>
            </a:r>
            <a:r>
              <a:rPr lang="en-US" b="1" i="1" dirty="0" smtClean="0">
                <a:solidFill>
                  <a:srgbClr val="FF0000"/>
                </a:solidFill>
              </a:rPr>
              <a:t>INTO</a:t>
            </a:r>
            <a:r>
              <a:rPr lang="en-US" dirty="0" smtClean="0">
                <a:solidFill>
                  <a:srgbClr val="FF0000"/>
                </a:solidFill>
              </a:rPr>
              <a:t> a Windows machine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but can SSH </a:t>
            </a:r>
            <a:r>
              <a:rPr lang="en-US" b="1" i="1" dirty="0" smtClean="0">
                <a:solidFill>
                  <a:srgbClr val="00B050"/>
                </a:solidFill>
              </a:rPr>
              <a:t>FROM</a:t>
            </a:r>
            <a:r>
              <a:rPr lang="en-US" dirty="0" smtClean="0">
                <a:solidFill>
                  <a:srgbClr val="00B050"/>
                </a:solidFill>
              </a:rPr>
              <a:t> a Windows machine</a:t>
            </a:r>
          </a:p>
          <a:p>
            <a:pPr lvl="2"/>
            <a:r>
              <a:rPr lang="en-US" dirty="0" smtClean="0"/>
              <a:t>You will need a </a:t>
            </a:r>
            <a:r>
              <a:rPr lang="en-US" b="1" dirty="0" smtClean="0"/>
              <a:t>SSH Client</a:t>
            </a:r>
            <a:endParaRPr lang="en-US" dirty="0" smtClean="0"/>
          </a:p>
          <a:p>
            <a:pPr lvl="2"/>
            <a:r>
              <a:rPr lang="en-US" dirty="0" smtClean="0"/>
              <a:t>Putty, MobaXterm, etc</a:t>
            </a:r>
            <a:endParaRPr lang="en-US" dirty="0"/>
          </a:p>
          <a:p>
            <a:pPr lvl="1"/>
            <a:r>
              <a:rPr lang="en-US" dirty="0" smtClean="0"/>
              <a:t>Macs are Unix based so can just run ssh in terminal</a:t>
            </a:r>
          </a:p>
        </p:txBody>
      </p:sp>
    </p:spTree>
    <p:extLst>
      <p:ext uri="{BB962C8B-B14F-4D97-AF65-F5344CB8AC3E}">
        <p14:creationId xmlns:p14="http://schemas.microsoft.com/office/powerpoint/2010/main" val="39637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 -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Commands are seperated by spaces</a:t>
            </a:r>
          </a:p>
          <a:p>
            <a:pPr lvl="1"/>
            <a:r>
              <a:rPr lang="en-US" dirty="0" smtClean="0"/>
              <a:t>Thats_why_people_use_underscores</a:t>
            </a:r>
          </a:p>
          <a:p>
            <a:pPr lvl="1"/>
            <a:r>
              <a:rPr lang="en-US" dirty="0" smtClean="0"/>
              <a:t>The first word is the program name</a:t>
            </a:r>
          </a:p>
          <a:p>
            <a:r>
              <a:rPr lang="en-US" b="1" dirty="0" smtClean="0"/>
              <a:t>Flags</a:t>
            </a:r>
          </a:p>
          <a:p>
            <a:pPr lvl="1"/>
            <a:r>
              <a:rPr lang="en-US" dirty="0" smtClean="0"/>
              <a:t>Ways of turning on optional settings to command programs</a:t>
            </a:r>
          </a:p>
          <a:p>
            <a:pPr lvl="1"/>
            <a:r>
              <a:rPr lang="en-US" dirty="0" smtClean="0"/>
              <a:t>Will either be look like “-a” or “--off”</a:t>
            </a:r>
          </a:p>
          <a:p>
            <a:pPr lvl="2"/>
            <a:r>
              <a:rPr lang="en-US" dirty="0" smtClean="0"/>
              <a:t>These are set by developer, not “official” system used</a:t>
            </a:r>
          </a:p>
          <a:p>
            <a:pPr lvl="1"/>
            <a:r>
              <a:rPr lang="en-US" dirty="0" smtClean="0"/>
              <a:t>When in doubt “--help” will probably list </a:t>
            </a:r>
            <a:r>
              <a:rPr lang="en-US" dirty="0" smtClean="0"/>
              <a:t>options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20340"/>
            <a:ext cx="5410200" cy="49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4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</a:t>
            </a:r>
          </a:p>
          <a:p>
            <a:pPr lvl="1"/>
            <a:r>
              <a:rPr lang="en-US" dirty="0"/>
              <a:t>Everyone is a user with set of permissions</a:t>
            </a:r>
          </a:p>
          <a:p>
            <a:pPr lvl="1"/>
            <a:r>
              <a:rPr lang="en-US" dirty="0"/>
              <a:t>“root” is FULLY in charge</a:t>
            </a:r>
          </a:p>
          <a:p>
            <a:pPr lvl="1"/>
            <a:r>
              <a:rPr lang="en-US" dirty="0" err="1"/>
              <a:t>sudo</a:t>
            </a:r>
            <a:endParaRPr lang="en-US" dirty="0"/>
          </a:p>
          <a:p>
            <a:pPr lvl="2"/>
            <a:r>
              <a:rPr lang="en-US" dirty="0"/>
              <a:t>Lets you run root commands without being root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7412857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2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Many editors</a:t>
            </a:r>
          </a:p>
          <a:p>
            <a:pPr lvl="1"/>
            <a:r>
              <a:rPr lang="en-US" dirty="0" smtClean="0"/>
              <a:t>Vi vs Emacs</a:t>
            </a:r>
          </a:p>
          <a:p>
            <a:pPr lvl="1"/>
            <a:endParaRPr lang="en-US" dirty="0"/>
          </a:p>
          <a:p>
            <a:r>
              <a:rPr lang="en-US" dirty="0" smtClean="0"/>
              <a:t>Nano</a:t>
            </a:r>
          </a:p>
          <a:p>
            <a:pPr lvl="1"/>
            <a:r>
              <a:rPr lang="en-US" dirty="0" smtClean="0"/>
              <a:t>The easier cop-out for today</a:t>
            </a:r>
          </a:p>
          <a:p>
            <a:pPr lvl="1"/>
            <a:r>
              <a:rPr lang="en-US" dirty="0" smtClean="0"/>
              <a:t>Two things to know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 means CTRL key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means ALT key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^X</a:t>
            </a:r>
            <a:r>
              <a:rPr lang="en-US" dirty="0" smtClean="0"/>
              <a:t> means CTRL+X to quit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1"/>
            <a:ext cx="5214938" cy="192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0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programs designed to be small programs that can be “piped” together</a:t>
            </a:r>
          </a:p>
          <a:p>
            <a:r>
              <a:rPr lang="en-US" dirty="0" smtClean="0"/>
              <a:t>Every program has an input and out</a:t>
            </a:r>
            <a:endParaRPr lang="en-US" dirty="0"/>
          </a:p>
          <a:p>
            <a:r>
              <a:rPr lang="en-US" dirty="0" smtClean="0"/>
              <a:t>Can send output from one program to the input of another</a:t>
            </a:r>
          </a:p>
        </p:txBody>
      </p:sp>
    </p:spTree>
    <p:extLst>
      <p:ext uri="{BB962C8B-B14F-4D97-AF65-F5344CB8AC3E}">
        <p14:creationId xmlns:p14="http://schemas.microsoft.com/office/powerpoint/2010/main" val="1226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Linux </a:t>
            </a:r>
            <a:r>
              <a:rPr lang="en-GB" sz="2400" dirty="0"/>
              <a:t>is much more hierarcal than Windows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Everything starts at the root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“Folder” == “Directory”</a:t>
            </a:r>
            <a:endParaRPr lang="en-GB" sz="2400" dirty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smtClean="0"/>
              <a:t> </a:t>
            </a:r>
            <a:r>
              <a:rPr lang="en-US" sz="2400" dirty="0"/>
              <a:t>vs </a:t>
            </a:r>
            <a:r>
              <a:rPr lang="en-US" sz="2400" dirty="0">
                <a:solidFill>
                  <a:srgbClr val="FF0000"/>
                </a:solidFill>
              </a:rPr>
              <a:t>./</a:t>
            </a:r>
            <a:r>
              <a:rPr lang="en-US" sz="2400" dirty="0"/>
              <a:t> vs </a:t>
            </a:r>
            <a:r>
              <a:rPr lang="en-US" sz="2400" dirty="0">
                <a:solidFill>
                  <a:srgbClr val="FF0000"/>
                </a:solidFill>
              </a:rPr>
              <a:t>../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 is the root directory (the top part)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./</a:t>
            </a:r>
            <a:r>
              <a:rPr lang="en-US" dirty="0"/>
              <a:t> is the current directory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../</a:t>
            </a:r>
            <a:r>
              <a:rPr lang="en-US" dirty="0"/>
              <a:t> is the parent </a:t>
            </a:r>
            <a:r>
              <a:rPr lang="en-US" dirty="0" smtClean="0"/>
              <a:t>directory</a:t>
            </a:r>
          </a:p>
          <a:p>
            <a:pPr lvl="3">
              <a:lnSpc>
                <a:spcPct val="80000"/>
              </a:lnSpc>
            </a:pPr>
            <a:r>
              <a:rPr lang="en-US" sz="2400" dirty="0" smtClean="0"/>
              <a:t>Can </a:t>
            </a:r>
            <a:r>
              <a:rPr lang="en-US" sz="2400" dirty="0"/>
              <a:t>compound these like </a:t>
            </a:r>
            <a:r>
              <a:rPr lang="en-US" sz="2400" dirty="0">
                <a:solidFill>
                  <a:srgbClr val="FF0000"/>
                </a:solidFill>
              </a:rPr>
              <a:t>../../../../../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~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Your home </a:t>
            </a:r>
            <a:r>
              <a:rPr lang="en-US" sz="2400" dirty="0" smtClean="0"/>
              <a:t>directory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~/</a:t>
            </a:r>
            <a:r>
              <a:rPr lang="en-US" sz="2400" dirty="0" smtClean="0"/>
              <a:t> is the start of your home 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390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terminal program</a:t>
            </a:r>
          </a:p>
          <a:p>
            <a:pPr lvl="1"/>
            <a:r>
              <a:rPr lang="en-US" dirty="0" smtClean="0"/>
              <a:t>Created with GNU tools in 1989</a:t>
            </a:r>
          </a:p>
          <a:p>
            <a:r>
              <a:rPr lang="en-US" dirty="0" smtClean="0"/>
              <a:t>Can write “Bash Scripts”</a:t>
            </a:r>
          </a:p>
          <a:p>
            <a:pPr lvl="1"/>
            <a:r>
              <a:rPr lang="en-US" dirty="0" smtClean="0"/>
              <a:t>Will do commands for you</a:t>
            </a:r>
          </a:p>
          <a:p>
            <a:pPr lvl="1"/>
            <a:r>
              <a:rPr lang="en-US" dirty="0" smtClean="0"/>
              <a:t>.sh files usually </a:t>
            </a:r>
          </a:p>
          <a:p>
            <a:pPr lvl="2"/>
            <a:r>
              <a:rPr lang="en-US" dirty="0" smtClean="0"/>
              <a:t>Stands for </a:t>
            </a:r>
            <a:r>
              <a:rPr lang="en-US" dirty="0" smtClean="0"/>
              <a:t>“shell script”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Linux and my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Whats the difference?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VS</a:t>
            </a:r>
            <a:endParaRPr lang="en-US" dirty="0"/>
          </a:p>
        </p:txBody>
      </p:sp>
      <p:pic>
        <p:nvPicPr>
          <p:cNvPr id="2050" name="Picture 2" descr="Image result for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2276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spberry 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3" y="2514600"/>
            <a:ext cx="3276600" cy="297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Workshops This Year!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78" y="1828800"/>
            <a:ext cx="8229600" cy="41601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https://making.engr.wisc.edu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3" y="2667000"/>
            <a:ext cx="847795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SpencerFricke\Downloads\cheering_minion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1001"/>
            <a:ext cx="2039938" cy="9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PINS!!!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ECE 353</a:t>
            </a:r>
          </a:p>
          <a:p>
            <a:r>
              <a:rPr lang="en-US" dirty="0" smtClean="0"/>
              <a:t>Way to send data</a:t>
            </a:r>
          </a:p>
          <a:p>
            <a:r>
              <a:rPr lang="en-US" dirty="0" smtClean="0"/>
              <a:t>Can interact with board</a:t>
            </a:r>
          </a:p>
          <a:p>
            <a:r>
              <a:rPr lang="en-US" dirty="0" smtClean="0"/>
              <a:t>“Raspbian” is a distro made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get some 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4800" b="1" dirty="0" smtClean="0"/>
              <a:t>tinyurl.com/</a:t>
            </a:r>
            <a:r>
              <a:rPr lang="en-US" sz="4800" b="1" dirty="0" err="1" smtClean="0"/>
              <a:t>LinuxWorkshopIEEE</a:t>
            </a:r>
            <a:endParaRPr lang="en-US" sz="4800" b="1" dirty="0" smtClean="0"/>
          </a:p>
          <a:p>
            <a:pPr marL="457200" lvl="1" indent="0" algn="ctr">
              <a:buNone/>
            </a:pPr>
            <a:endParaRPr lang="en-US" sz="4800" b="1" dirty="0"/>
          </a:p>
          <a:p>
            <a:pPr marL="457200" lvl="1" indent="0" algn="ctr">
              <a:buNone/>
            </a:pPr>
            <a:endParaRPr lang="en-US" sz="4800" b="1" dirty="0" smtClean="0"/>
          </a:p>
          <a:p>
            <a:pPr marL="457200" lvl="1" indent="0" algn="ctr">
              <a:buNone/>
            </a:pPr>
            <a:r>
              <a:rPr lang="en-US" sz="4800" b="1" dirty="0" smtClean="0"/>
              <a:t>[ </a:t>
            </a:r>
            <a:r>
              <a:rPr lang="en-US" sz="4800" b="1" dirty="0" smtClean="0">
                <a:solidFill>
                  <a:srgbClr val="FF0000"/>
                </a:solidFill>
              </a:rPr>
              <a:t>Note: it’s case sensitive </a:t>
            </a:r>
            <a:r>
              <a:rPr lang="en-US" sz="4800" b="1" dirty="0" smtClean="0"/>
              <a:t>]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532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Minute History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Unix</a:t>
            </a:r>
          </a:p>
          <a:p>
            <a:pPr lvl="1"/>
            <a:r>
              <a:rPr lang="en-GB" dirty="0" smtClean="0"/>
              <a:t>Created </a:t>
            </a:r>
            <a:r>
              <a:rPr lang="en-GB" dirty="0"/>
              <a:t>at Bell </a:t>
            </a:r>
            <a:r>
              <a:rPr lang="en-GB" dirty="0" smtClean="0"/>
              <a:t>Labs in 1969</a:t>
            </a:r>
          </a:p>
          <a:p>
            <a:r>
              <a:rPr lang="en-GB" dirty="0" smtClean="0"/>
              <a:t>Richard Stallman</a:t>
            </a:r>
          </a:p>
          <a:p>
            <a:pPr lvl="1"/>
            <a:r>
              <a:rPr lang="en-GB" dirty="0" smtClean="0"/>
              <a:t>Started the Open Source movement (1989)</a:t>
            </a:r>
          </a:p>
          <a:p>
            <a:pPr lvl="2"/>
            <a:r>
              <a:rPr lang="en-GB" dirty="0" smtClean="0"/>
              <a:t>GPL</a:t>
            </a:r>
          </a:p>
          <a:p>
            <a:pPr lvl="1"/>
            <a:r>
              <a:rPr lang="en-GB" dirty="0" smtClean="0"/>
              <a:t>Built programs, but no kernel</a:t>
            </a:r>
          </a:p>
          <a:p>
            <a:pPr lvl="2"/>
            <a:r>
              <a:rPr lang="en-GB" dirty="0" smtClean="0"/>
              <a:t>Kernel? Take CS 537</a:t>
            </a:r>
          </a:p>
          <a:p>
            <a:r>
              <a:rPr lang="en-GB" dirty="0" smtClean="0"/>
              <a:t>Linus Torvalds</a:t>
            </a:r>
          </a:p>
          <a:p>
            <a:pPr lvl="1"/>
            <a:r>
              <a:rPr lang="en-GB" dirty="0" smtClean="0"/>
              <a:t>Smart dude from Finland, low key built a kernel (1991)</a:t>
            </a:r>
          </a:p>
          <a:p>
            <a:pPr lvl="2"/>
            <a:r>
              <a:rPr lang="en-GB" dirty="0" smtClean="0"/>
              <a:t>Also built git</a:t>
            </a:r>
          </a:p>
        </p:txBody>
      </p:sp>
    </p:spTree>
    <p:extLst>
      <p:ext uri="{BB962C8B-B14F-4D97-AF65-F5344CB8AC3E}">
        <p14:creationId xmlns:p14="http://schemas.microsoft.com/office/powerpoint/2010/main" val="37151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an operating system?</a:t>
            </a:r>
          </a:p>
          <a:p>
            <a:pPr lvl="1"/>
            <a:r>
              <a:rPr lang="en-US" dirty="0" smtClean="0"/>
              <a:t>Lets </a:t>
            </a:r>
            <a:r>
              <a:rPr lang="en-US" dirty="0" smtClean="0"/>
              <a:t>hardware and software communicate</a:t>
            </a:r>
          </a:p>
          <a:p>
            <a:pPr lvl="1"/>
            <a:r>
              <a:rPr lang="en-US" dirty="0" smtClean="0"/>
              <a:t>Handles memory and processes on CPU</a:t>
            </a:r>
          </a:p>
          <a:p>
            <a:r>
              <a:rPr lang="en-US" dirty="0" smtClean="0"/>
              <a:t>Linux is a “</a:t>
            </a:r>
            <a:r>
              <a:rPr lang="en-US" b="1" i="1" dirty="0" smtClean="0"/>
              <a:t>Unix-like</a:t>
            </a:r>
            <a:r>
              <a:rPr lang="en-US" dirty="0" smtClean="0"/>
              <a:t>” OS</a:t>
            </a:r>
          </a:p>
          <a:p>
            <a:pPr lvl="1"/>
            <a:r>
              <a:rPr lang="en-US" dirty="0" smtClean="0"/>
              <a:t>Macs are </a:t>
            </a:r>
            <a:r>
              <a:rPr lang="en-US" b="1" i="1" dirty="0" smtClean="0"/>
              <a:t>Unix-like</a:t>
            </a:r>
            <a:r>
              <a:rPr lang="en-US" i="1" dirty="0" smtClean="0"/>
              <a:t>, </a:t>
            </a:r>
            <a:r>
              <a:rPr lang="en-US" dirty="0" smtClean="0"/>
              <a:t>not Linux</a:t>
            </a:r>
          </a:p>
          <a:p>
            <a:pPr lvl="1"/>
            <a:r>
              <a:rPr lang="en-US" dirty="0" smtClean="0"/>
              <a:t>Android is Unix</a:t>
            </a:r>
          </a:p>
          <a:p>
            <a:pPr lvl="2"/>
            <a:r>
              <a:rPr lang="en-US" dirty="0" smtClean="0"/>
              <a:t> has modified Linux Kernel</a:t>
            </a:r>
          </a:p>
          <a:p>
            <a:pPr lvl="1"/>
            <a:r>
              <a:rPr lang="en-US" dirty="0" smtClean="0"/>
              <a:t>Windows is its own monster</a:t>
            </a:r>
          </a:p>
          <a:p>
            <a:r>
              <a:rPr lang="en-US" dirty="0" smtClean="0"/>
              <a:t>Linux is just the kernel</a:t>
            </a:r>
          </a:p>
        </p:txBody>
      </p:sp>
    </p:spTree>
    <p:extLst>
      <p:ext uri="{BB962C8B-B14F-4D97-AF65-F5344CB8AC3E}">
        <p14:creationId xmlns:p14="http://schemas.microsoft.com/office/powerpoint/2010/main" val="1376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Unix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090027"/>
              </p:ext>
            </p:extLst>
          </p:nvPr>
        </p:nvGraphicFramePr>
        <p:xfrm>
          <a:off x="457200" y="1676400"/>
          <a:ext cx="8229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11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 location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C:\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Slash used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 (backslash)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 (</a:t>
                      </a:r>
                      <a:r>
                        <a:rPr lang="en-US" dirty="0" err="1" smtClean="0"/>
                        <a:t>frontslash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 sensitive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to all Window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is not the same as 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is a forward slash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 is a back slash</a:t>
            </a:r>
            <a:endParaRPr lang="en-US" dirty="0"/>
          </a:p>
          <a:p>
            <a:pPr lvl="1"/>
            <a:r>
              <a:rPr lang="en-US" dirty="0" smtClean="0"/>
              <a:t>EVERYONE uses a forward slash...except Windows</a:t>
            </a:r>
          </a:p>
          <a:p>
            <a:pPr lvl="1"/>
            <a:r>
              <a:rPr lang="en-US" dirty="0" smtClean="0"/>
              <a:t>Also Windows is </a:t>
            </a:r>
            <a:r>
              <a:rPr lang="en-US" b="1" dirty="0" smtClean="0"/>
              <a:t>NOT</a:t>
            </a:r>
            <a:r>
              <a:rPr lang="en-US" dirty="0" smtClean="0"/>
              <a:t> case sensative</a:t>
            </a:r>
          </a:p>
          <a:p>
            <a:pPr lvl="1"/>
            <a:r>
              <a:rPr lang="en-US" dirty="0" smtClean="0"/>
              <a:t>“Test” != “test” in the unix world</a:t>
            </a:r>
          </a:p>
          <a:p>
            <a:r>
              <a:rPr lang="en-US" sz="5400" b="1" u="sng" dirty="0" smtClean="0"/>
              <a:t>Don’t copy and paste commands in from Windows to Linux!!! #</a:t>
            </a:r>
            <a:r>
              <a:rPr lang="en-US" sz="5400" b="1" u="sng" dirty="0" err="1" smtClean="0"/>
              <a:t>YouHaveBeenWarned</a:t>
            </a:r>
            <a:endParaRPr lang="en-US" sz="5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6881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Acroymns Frenzy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GNU</a:t>
            </a:r>
          </a:p>
          <a:p>
            <a:pPr lvl="1"/>
            <a:r>
              <a:rPr lang="en-US" sz="2000" dirty="0" smtClean="0"/>
              <a:t>GNU’s Not Unix!</a:t>
            </a:r>
          </a:p>
          <a:p>
            <a:pPr lvl="2"/>
            <a:r>
              <a:rPr lang="en-US" sz="1600" dirty="0" smtClean="0"/>
              <a:t>Recursive jokes, ECE majors try to be funny when possible</a:t>
            </a:r>
          </a:p>
          <a:p>
            <a:pPr lvl="1"/>
            <a:r>
              <a:rPr lang="en-US" sz="2000" dirty="0" smtClean="0"/>
              <a:t>Most programs found on Linux</a:t>
            </a:r>
          </a:p>
          <a:p>
            <a:pPr lvl="2"/>
            <a:r>
              <a:rPr lang="en-US" sz="1600" dirty="0" smtClean="0"/>
              <a:t>GCC, Emacs, Bash, Git, etc.</a:t>
            </a:r>
          </a:p>
          <a:p>
            <a:pPr lvl="2"/>
            <a:r>
              <a:rPr lang="en-US" sz="1600" dirty="0" smtClean="0"/>
              <a:t>Like Unix programs, but written from sctatch under GPL</a:t>
            </a:r>
          </a:p>
          <a:p>
            <a:r>
              <a:rPr lang="en-US" sz="2400" dirty="0" smtClean="0"/>
              <a:t>POSIX</a:t>
            </a:r>
          </a:p>
          <a:p>
            <a:pPr lvl="1"/>
            <a:r>
              <a:rPr lang="en-US" sz="2000" dirty="0" smtClean="0"/>
              <a:t>A set of IEEE standards</a:t>
            </a:r>
          </a:p>
          <a:p>
            <a:pPr lvl="1"/>
            <a:r>
              <a:rPr lang="en-US" sz="2000" dirty="0" smtClean="0"/>
              <a:t>Mainly because of the number of Linux/Unix distros that popped up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099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90800" cy="1143000"/>
          </a:xfrm>
        </p:spPr>
        <p:txBody>
          <a:bodyPr/>
          <a:lstStyle/>
          <a:p>
            <a:r>
              <a:rPr lang="en-US" dirty="0" smtClean="0"/>
              <a:t>Distros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Everyone wants something different</a:t>
            </a:r>
          </a:p>
          <a:p>
            <a:r>
              <a:rPr lang="en-US" sz="2400" dirty="0" smtClean="0"/>
              <a:t>Many options for many different needs</a:t>
            </a:r>
          </a:p>
          <a:p>
            <a:r>
              <a:rPr lang="en-US" sz="2400" dirty="0" smtClean="0"/>
              <a:t>No “best” distro</a:t>
            </a:r>
            <a:endParaRPr lang="en-US" sz="2400" dirty="0"/>
          </a:p>
        </p:txBody>
      </p:sp>
      <p:pic>
        <p:nvPicPr>
          <p:cNvPr id="4" name="Picture 3" descr="gldt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48" y="152400"/>
            <a:ext cx="5636691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Ubuntu Example</a:t>
            </a:r>
            <a:endParaRPr lang="en-US" dirty="0"/>
          </a:p>
        </p:txBody>
      </p:sp>
      <p:pic>
        <p:nvPicPr>
          <p:cNvPr id="1026" name="Picture 2" descr="C:\Users\SpencerFricke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45" y="1490050"/>
            <a:ext cx="609162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684</Words>
  <Application>Microsoft Office PowerPoint</Application>
  <PresentationFormat>On-screen Show (4:3)</PresentationFormat>
  <Paragraphs>144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Linux 101</vt:lpstr>
      <vt:lpstr>More Workshops This Year!</vt:lpstr>
      <vt:lpstr>2 Minute History Lesson</vt:lpstr>
      <vt:lpstr>Unix or Linux</vt:lpstr>
      <vt:lpstr>What makes it Unix</vt:lpstr>
      <vt:lpstr>Caution to all Window users</vt:lpstr>
      <vt:lpstr>Acroymns Frenzy Uno</vt:lpstr>
      <vt:lpstr>Distros</vt:lpstr>
      <vt:lpstr>Ubuntu Example</vt:lpstr>
      <vt:lpstr>PowerPoint Presentation</vt:lpstr>
      <vt:lpstr>GUI and what it caused</vt:lpstr>
      <vt:lpstr>SSH and Putty</vt:lpstr>
      <vt:lpstr>Before we start - keywords</vt:lpstr>
      <vt:lpstr>Keywords continued</vt:lpstr>
      <vt:lpstr>Text Editor</vt:lpstr>
      <vt:lpstr>Piping</vt:lpstr>
      <vt:lpstr>The File System</vt:lpstr>
      <vt:lpstr>Bash</vt:lpstr>
      <vt:lpstr>Linux and my Pi</vt:lpstr>
      <vt:lpstr>GPIO PINS!!!</vt:lpstr>
      <vt:lpstr>Time to get some practice!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Raspberry Pi</dc:title>
  <dc:creator>Spencer Fricke</dc:creator>
  <cp:lastModifiedBy>Spencer Fricke</cp:lastModifiedBy>
  <cp:revision>92</cp:revision>
  <dcterms:created xsi:type="dcterms:W3CDTF">2016-09-18T01:47:49Z</dcterms:created>
  <dcterms:modified xsi:type="dcterms:W3CDTF">2017-10-10T21:23:22Z</dcterms:modified>
</cp:coreProperties>
</file>