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4" r:id="rId6"/>
    <p:sldId id="273" r:id="rId7"/>
    <p:sldId id="260" r:id="rId8"/>
    <p:sldId id="264" r:id="rId9"/>
    <p:sldId id="267" r:id="rId10"/>
    <p:sldId id="276" r:id="rId11"/>
    <p:sldId id="277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33A83-4806-46CD-B26F-4D5CA25B5AE3}">
          <p14:sldIdLst>
            <p14:sldId id="269"/>
            <p14:sldId id="270"/>
            <p14:sldId id="271"/>
            <p14:sldId id="272"/>
            <p14:sldId id="274"/>
            <p14:sldId id="273"/>
            <p14:sldId id="260"/>
            <p14:sldId id="264"/>
            <p14:sldId id="267"/>
            <p14:sldId id="276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87F-BBCE-415C-926B-2BEF39A0EF7E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king.engr.wisc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:8888/path/with/info/about/the/get/ca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eee.slc.engr.wisc.edu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64725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587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Hosted by: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Where all the magic happens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Servers and Databases</a:t>
            </a:r>
            <a:endParaRPr lang="en-US" dirty="0"/>
          </a:p>
        </p:txBody>
      </p:sp>
      <p:pic>
        <p:nvPicPr>
          <p:cNvPr id="2054" name="Picture 6" descr="Image result for makerspace madison uw wen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667000" cy="23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usually is synchronies or “blocking”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Might take long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43200"/>
            <a:ext cx="2819400" cy="3193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48768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62600" y="4572000"/>
            <a:ext cx="2895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374609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05400" y="609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     Main Thread      |     Callback Thread      _ 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21336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55126" y="4800600"/>
            <a:ext cx="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3600" y="342900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55126" y="4798680"/>
            <a:ext cx="2209800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53400" y="3429000"/>
            <a:ext cx="0" cy="136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55126" y="2057400"/>
            <a:ext cx="21982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55126" y="984766"/>
            <a:ext cx="0" cy="107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5921" y="1750181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Make_HTTP_Request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10400" y="3929174"/>
            <a:ext cx="13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Print_HTTP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some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5100" b="1" dirty="0" smtClean="0"/>
              <a:t>tinyurl.com/</a:t>
            </a:r>
            <a:r>
              <a:rPr lang="en-US" sz="5100" b="1" dirty="0" err="1" smtClean="0"/>
              <a:t>ServerFunIEEE</a:t>
            </a:r>
            <a:endParaRPr lang="en-US" sz="5100" b="1" dirty="0"/>
          </a:p>
        </p:txBody>
      </p:sp>
    </p:spTree>
    <p:extLst>
      <p:ext uri="{BB962C8B-B14F-4D97-AF65-F5344CB8AC3E}">
        <p14:creationId xmlns:p14="http://schemas.microsoft.com/office/powerpoint/2010/main" val="33417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Workshops This Year!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1828800"/>
            <a:ext cx="8229600" cy="4160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https://making.engr.wisc.edu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" y="2667000"/>
            <a:ext cx="84779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SpencerFricke\Downloads\cheering_minion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1"/>
            <a:ext cx="2039938" cy="9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Server?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1644735" cy="12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6502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0997"/>
            <a:ext cx="1833399" cy="122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179514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86502"/>
            <a:ext cx="132178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99" y="2678654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72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191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“Computer” with a way to store data, run processes, and can connect to other computers can be a </a:t>
            </a:r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21" y="2789233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sz="2400" dirty="0"/>
              <a:t>(Hypertext Transfer </a:t>
            </a:r>
            <a:r>
              <a:rPr lang="en-US" sz="2400" dirty="0" smtClean="0"/>
              <a:t>Protocol)</a:t>
            </a:r>
            <a:endParaRPr lang="en-US" sz="2400" dirty="0" smtClean="0"/>
          </a:p>
          <a:p>
            <a:pPr lvl="1"/>
            <a:r>
              <a:rPr lang="en-US" dirty="0" smtClean="0"/>
              <a:t>Way </a:t>
            </a:r>
            <a:r>
              <a:rPr lang="en-US" dirty="0"/>
              <a:t>of sending </a:t>
            </a:r>
            <a:r>
              <a:rPr lang="en-US" dirty="0" smtClean="0"/>
              <a:t>data to </a:t>
            </a:r>
            <a:r>
              <a:rPr lang="en-US" dirty="0"/>
              <a:t>servers </a:t>
            </a:r>
            <a:endParaRPr lang="en-US" dirty="0" smtClean="0"/>
          </a:p>
          <a:p>
            <a:pPr lvl="1"/>
            <a:r>
              <a:rPr lang="en-US" dirty="0" smtClean="0"/>
              <a:t>Just a protocol</a:t>
            </a:r>
            <a:endParaRPr lang="en-US" dirty="0" smtClean="0"/>
          </a:p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Open a terminal </a:t>
            </a:r>
          </a:p>
          <a:p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Transfer files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Way of knowing how data is </a:t>
            </a:r>
            <a:r>
              <a:rPr lang="en-US" dirty="0" smtClean="0"/>
              <a:t>formatted</a:t>
            </a:r>
          </a:p>
          <a:p>
            <a:r>
              <a:rPr lang="en-US" dirty="0" smtClean="0"/>
              <a:t>We send 2 bytes of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 bits for 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4 bits for 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8 bits for C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072" y="3492426"/>
            <a:ext cx="4267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</a:t>
            </a:r>
            <a:r>
              <a:rPr lang="en-US" sz="2800" b="1" dirty="0" smtClean="0">
                <a:solidFill>
                  <a:srgbClr val="00B0F0"/>
                </a:solidFill>
              </a:rPr>
              <a:t>0010</a:t>
            </a:r>
            <a:r>
              <a:rPr lang="en-US" sz="2800" b="1" dirty="0" smtClean="0">
                <a:solidFill>
                  <a:srgbClr val="7030A0"/>
                </a:solidFill>
              </a:rPr>
              <a:t>10100111</a:t>
            </a:r>
          </a:p>
          <a:p>
            <a:pPr algn="ctr"/>
            <a:r>
              <a:rPr lang="en-US" sz="2000" dirty="0" smtClean="0"/>
              <a:t>Or</a:t>
            </a:r>
            <a:endParaRPr lang="en-US" sz="2800" dirty="0" smtClean="0"/>
          </a:p>
          <a:p>
            <a:pPr algn="ctr"/>
            <a:r>
              <a:rPr lang="en-US" sz="2800" b="1" dirty="0">
                <a:solidFill>
                  <a:srgbClr val="00B0F0"/>
                </a:solidFill>
              </a:rPr>
              <a:t>0100</a:t>
            </a:r>
            <a:r>
              <a:rPr lang="en-US" sz="2800" b="1" dirty="0">
                <a:solidFill>
                  <a:srgbClr val="FF0000"/>
                </a:solidFill>
              </a:rPr>
              <a:t>0010</a:t>
            </a:r>
            <a:r>
              <a:rPr lang="en-US" sz="2800" b="1" dirty="0">
                <a:solidFill>
                  <a:srgbClr val="7030A0"/>
                </a:solidFill>
              </a:rPr>
              <a:t>10100111</a:t>
            </a:r>
          </a:p>
          <a:p>
            <a:pPr algn="ctr"/>
            <a:r>
              <a:rPr lang="en-US" dirty="0" smtClean="0"/>
              <a:t>Or</a:t>
            </a:r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01000010</a:t>
            </a:r>
            <a:r>
              <a:rPr lang="en-US" sz="2800" b="1" dirty="0" smtClean="0">
                <a:solidFill>
                  <a:srgbClr val="FF0000"/>
                </a:solidFill>
              </a:rPr>
              <a:t>1010</a:t>
            </a:r>
            <a:r>
              <a:rPr lang="en-US" sz="2800" b="1" dirty="0" smtClean="0">
                <a:solidFill>
                  <a:srgbClr val="00B0F0"/>
                </a:solidFill>
              </a:rPr>
              <a:t>0111</a:t>
            </a:r>
            <a:endParaRPr lang="en-US" sz="2800" b="1" dirty="0">
              <a:solidFill>
                <a:srgbClr val="00B0F0"/>
              </a:solidFill>
            </a:endParaRPr>
          </a:p>
          <a:p>
            <a:pPr algn="ctr"/>
            <a:r>
              <a:rPr lang="en-US" dirty="0" smtClean="0"/>
              <a:t>Or what about</a:t>
            </a:r>
          </a:p>
          <a:p>
            <a:pPr algn="ctr"/>
            <a:r>
              <a:rPr lang="en-US" sz="2800" b="1" dirty="0">
                <a:solidFill>
                  <a:srgbClr val="00B0F0"/>
                </a:solidFill>
              </a:rPr>
              <a:t>0100</a:t>
            </a:r>
            <a:r>
              <a:rPr lang="en-US" sz="2800" b="1" dirty="0">
                <a:solidFill>
                  <a:srgbClr val="7030A0"/>
                </a:solidFill>
              </a:rPr>
              <a:t>00101010</a:t>
            </a:r>
            <a:r>
              <a:rPr lang="en-US" sz="2800" b="1" dirty="0">
                <a:solidFill>
                  <a:srgbClr val="FF0000"/>
                </a:solidFill>
              </a:rPr>
              <a:t>0111</a:t>
            </a:r>
          </a:p>
          <a:p>
            <a:pPr algn="ctr"/>
            <a:endParaRPr lang="en-US" sz="2800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8" y="4386530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78" y="4480178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2343150" y="6149962"/>
            <a:ext cx="4400550" cy="304800"/>
          </a:xfrm>
          <a:prstGeom prst="rightArrow">
            <a:avLst>
              <a:gd name="adj1" fmla="val 50000"/>
              <a:gd name="adj2" fmla="val 188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328422" y="3276600"/>
            <a:ext cx="4400550" cy="304800"/>
          </a:xfrm>
          <a:prstGeom prst="rightArrow">
            <a:avLst>
              <a:gd name="adj1" fmla="val 50000"/>
              <a:gd name="adj2" fmla="val 188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>
            <a:off x="668911" y="3482181"/>
            <a:ext cx="1392811" cy="762000"/>
          </a:xfrm>
          <a:prstGeom prst="wedgeEllipseCallout">
            <a:avLst>
              <a:gd name="adj1" fmla="val -23354"/>
              <a:gd name="adj2" fmla="val 84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16 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7044178" y="3459769"/>
            <a:ext cx="1978640" cy="841336"/>
          </a:xfrm>
          <a:prstGeom prst="wedgeEllipseCallout">
            <a:avLst>
              <a:gd name="adj1" fmla="val -23354"/>
              <a:gd name="adj2" fmla="val 84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Bro, which bits are what?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567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4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run a </a:t>
            </a:r>
            <a:r>
              <a:rPr lang="en-US" dirty="0" smtClean="0"/>
              <a:t>HTTP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any language you want</a:t>
            </a:r>
          </a:p>
          <a:p>
            <a:pPr lvl="1"/>
            <a:r>
              <a:rPr lang="en-US" dirty="0" smtClean="0"/>
              <a:t>Just need to be able to handle HTTP Requests</a:t>
            </a:r>
          </a:p>
          <a:p>
            <a:r>
              <a:rPr lang="en-US" dirty="0" smtClean="0"/>
              <a:t>Popular Languages and Frameworks</a:t>
            </a:r>
          </a:p>
          <a:p>
            <a:pPr lvl="1"/>
            <a:r>
              <a:rPr lang="en-US" dirty="0" smtClean="0"/>
              <a:t>Python and Flask</a:t>
            </a:r>
            <a:endParaRPr lang="en-US" dirty="0" smtClean="0"/>
          </a:p>
          <a:p>
            <a:pPr lvl="1"/>
            <a:r>
              <a:rPr lang="en-US" dirty="0" smtClean="0"/>
              <a:t>Java and Spark</a:t>
            </a:r>
          </a:p>
          <a:p>
            <a:pPr lvl="1"/>
            <a:r>
              <a:rPr lang="en-US" dirty="0" smtClean="0"/>
              <a:t>JavaScript and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2"/>
            <a:r>
              <a:rPr lang="en-US" dirty="0" smtClean="0"/>
              <a:t>Takes few 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41410"/>
            <a:ext cx="3733800" cy="26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/>
              <a:t>All information is in URL/Request Line</a:t>
            </a:r>
          </a:p>
          <a:p>
            <a:pPr lvl="1"/>
            <a:r>
              <a:rPr lang="en-US" sz="2400" dirty="0">
                <a:hlinkClick r:id="rId2"/>
              </a:rPr>
              <a:t>http://myServer:8888/path/with/info/about/the/get/call</a:t>
            </a:r>
            <a:endParaRPr lang="en-US" sz="2400" dirty="0"/>
          </a:p>
          <a:p>
            <a:pPr lvl="1"/>
            <a:r>
              <a:rPr lang="en-US" sz="2400" dirty="0" smtClean="0"/>
              <a:t>Never send passwords in here</a:t>
            </a:r>
            <a:endParaRPr lang="en-US" sz="2400" dirty="0"/>
          </a:p>
          <a:p>
            <a:r>
              <a:rPr lang="en-US" dirty="0"/>
              <a:t>POST</a:t>
            </a:r>
          </a:p>
          <a:p>
            <a:pPr lvl="1"/>
            <a:r>
              <a:rPr lang="en-US" dirty="0" smtClean="0"/>
              <a:t>Same as GET but has a </a:t>
            </a:r>
            <a:r>
              <a:rPr lang="en-US" b="1" dirty="0" smtClean="0"/>
              <a:t>JSON</a:t>
            </a:r>
            <a:r>
              <a:rPr lang="en-US" dirty="0" smtClean="0"/>
              <a:t> </a:t>
            </a:r>
            <a:r>
              <a:rPr lang="en-US" b="1" dirty="0"/>
              <a:t>Body</a:t>
            </a:r>
            <a:r>
              <a:rPr lang="en-US" dirty="0"/>
              <a:t> with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send larger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5912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–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Response</a:t>
            </a:r>
            <a:r>
              <a:rPr lang="en-US" sz="2400" dirty="0" smtClean="0"/>
              <a:t> is just a JSON object</a:t>
            </a:r>
            <a:endParaRPr lang="en-US" sz="2400" dirty="0"/>
          </a:p>
          <a:p>
            <a:r>
              <a:rPr lang="en-US" dirty="0"/>
              <a:t>Status codes to know:</a:t>
            </a:r>
          </a:p>
          <a:p>
            <a:pPr lvl="1"/>
            <a:r>
              <a:rPr lang="en-US" b="1" dirty="0" smtClean="0"/>
              <a:t>200 </a:t>
            </a:r>
            <a:r>
              <a:rPr lang="en-US" dirty="0" smtClean="0"/>
              <a:t>– </a:t>
            </a:r>
            <a:r>
              <a:rPr lang="en-US" dirty="0" smtClean="0"/>
              <a:t>We All Good</a:t>
            </a:r>
            <a:endParaRPr lang="en-US" dirty="0"/>
          </a:p>
          <a:p>
            <a:pPr lvl="1"/>
            <a:r>
              <a:rPr lang="en-US" b="1" dirty="0" smtClean="0"/>
              <a:t>4xx’s - </a:t>
            </a:r>
            <a:r>
              <a:rPr lang="en-US" dirty="0" smtClean="0"/>
              <a:t>Client </a:t>
            </a:r>
            <a:r>
              <a:rPr lang="en-US" dirty="0"/>
              <a:t>screwed </a:t>
            </a:r>
            <a:r>
              <a:rPr lang="en-US" dirty="0" smtClean="0"/>
              <a:t>up</a:t>
            </a:r>
          </a:p>
          <a:p>
            <a:pPr lvl="2"/>
            <a:r>
              <a:rPr lang="en-US" b="1" dirty="0" smtClean="0"/>
              <a:t>404 </a:t>
            </a:r>
            <a:r>
              <a:rPr lang="en-US" b="1" dirty="0"/>
              <a:t>Not Found </a:t>
            </a:r>
            <a:endParaRPr lang="en-US" b="1" dirty="0" smtClean="0"/>
          </a:p>
          <a:p>
            <a:pPr lvl="1"/>
            <a:r>
              <a:rPr lang="en-US" b="1" dirty="0" smtClean="0"/>
              <a:t>5xx’s - </a:t>
            </a:r>
            <a:r>
              <a:rPr lang="en-US" dirty="0" smtClean="0"/>
              <a:t>The </a:t>
            </a:r>
            <a:r>
              <a:rPr lang="en-US" dirty="0"/>
              <a:t>Server screwed </a:t>
            </a:r>
            <a:r>
              <a:rPr lang="en-US" dirty="0" smtClean="0"/>
              <a:t>up</a:t>
            </a:r>
          </a:p>
          <a:p>
            <a:pPr lvl="2"/>
            <a:r>
              <a:rPr lang="en-US" b="1" dirty="0" smtClean="0"/>
              <a:t>500 Internal Server Error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34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Hosted by:</vt:lpstr>
      <vt:lpstr>More Workshops This Year!</vt:lpstr>
      <vt:lpstr>What is a Server?</vt:lpstr>
      <vt:lpstr>Connect to Server</vt:lpstr>
      <vt:lpstr>Why Protocols</vt:lpstr>
      <vt:lpstr>HTTP Protocol</vt:lpstr>
      <vt:lpstr>How do I run a HTTP Server?</vt:lpstr>
      <vt:lpstr>Sending HTTP Request</vt:lpstr>
      <vt:lpstr>The Response – Status Code</vt:lpstr>
      <vt:lpstr>Async Programming</vt:lpstr>
      <vt:lpstr>PowerPoint Presentation</vt:lpstr>
      <vt:lpstr>Time to get some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Servers</dc:title>
  <dc:creator>Spencer Fricke</dc:creator>
  <cp:lastModifiedBy>sjfricke</cp:lastModifiedBy>
  <cp:revision>30</cp:revision>
  <dcterms:created xsi:type="dcterms:W3CDTF">2016-09-18T01:57:35Z</dcterms:created>
  <dcterms:modified xsi:type="dcterms:W3CDTF">2017-10-18T04:34:36Z</dcterms:modified>
</cp:coreProperties>
</file>