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4" r:id="rId6"/>
    <p:sldId id="273" r:id="rId7"/>
    <p:sldId id="260" r:id="rId8"/>
    <p:sldId id="264" r:id="rId9"/>
    <p:sldId id="267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27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133A83-4806-46CD-B26F-4D5CA25B5AE3}">
          <p14:sldIdLst>
            <p14:sldId id="269"/>
            <p14:sldId id="270"/>
            <p14:sldId id="271"/>
            <p14:sldId id="272"/>
            <p14:sldId id="274"/>
            <p14:sldId id="273"/>
            <p14:sldId id="260"/>
            <p14:sldId id="264"/>
            <p14:sldId id="267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2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92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9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3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8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4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6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4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4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887F-BBCE-415C-926B-2BEF39A0EF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github.com/users/sjfrick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aking.engr.wisc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trysql.asp?filename=trysql_select_al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yserver:8888/path/with/info/about/the/get/cal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eee.slc.engr.wisc.edu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86200"/>
            <a:ext cx="464725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41587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Hosted by: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524000"/>
            <a:ext cx="64008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Where all the magic happens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533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Servers and Databases</a:t>
            </a:r>
            <a:endParaRPr lang="en-US" dirty="0"/>
          </a:p>
        </p:txBody>
      </p:sp>
      <p:pic>
        <p:nvPicPr>
          <p:cNvPr id="2054" name="Picture 6" descr="Image result for makerspace madison uw wend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733800"/>
            <a:ext cx="2667000" cy="235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63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usually is synchronies or “blocking”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Might </a:t>
            </a:r>
            <a:r>
              <a:rPr lang="en-US" dirty="0" smtClean="0"/>
              <a:t>take long 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743200"/>
            <a:ext cx="2819400" cy="319324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429000" y="4876800"/>
            <a:ext cx="2133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562600" y="4572000"/>
            <a:ext cx="2895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3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76200"/>
            <a:ext cx="374609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105400" y="609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     Main Thread      |     Callback Thread      _  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43600" y="2133600"/>
            <a:ext cx="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55126" y="4800600"/>
            <a:ext cx="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43600" y="3429000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955126" y="4798680"/>
            <a:ext cx="2209800" cy="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153400" y="3429000"/>
            <a:ext cx="0" cy="136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55126" y="2057400"/>
            <a:ext cx="219827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55126" y="984766"/>
            <a:ext cx="0" cy="107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15921" y="1750181"/>
            <a:ext cx="18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Make_HTTP_Request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10400" y="3929174"/>
            <a:ext cx="135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Print_HTTP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2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 to save data in persistent memory</a:t>
            </a:r>
          </a:p>
          <a:p>
            <a:r>
              <a:rPr lang="en-US" dirty="0"/>
              <a:t>Can host on server</a:t>
            </a:r>
          </a:p>
          <a:p>
            <a:pPr lvl="1"/>
            <a:r>
              <a:rPr lang="en-US" dirty="0"/>
              <a:t>Allows to not physically hold data</a:t>
            </a:r>
          </a:p>
          <a:p>
            <a:r>
              <a:rPr lang="en-US" dirty="0"/>
              <a:t>Can host on local computer</a:t>
            </a:r>
          </a:p>
          <a:p>
            <a:pPr lvl="1"/>
            <a:r>
              <a:rPr lang="en-US" dirty="0"/>
              <a:t>Or in this case the Pi</a:t>
            </a:r>
          </a:p>
          <a:p>
            <a:r>
              <a:rPr lang="en-US" dirty="0"/>
              <a:t>No more saving and reading to TXT Files</a:t>
            </a:r>
          </a:p>
        </p:txBody>
      </p:sp>
    </p:spTree>
    <p:extLst>
      <p:ext uri="{BB962C8B-B14F-4D97-AF65-F5344CB8AC3E}">
        <p14:creationId xmlns:p14="http://schemas.microsoft.com/office/powerpoint/2010/main" val="19090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Database is 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4000" b="1" dirty="0"/>
              <a:t>C</a:t>
            </a:r>
            <a:r>
              <a:rPr lang="en-US" dirty="0"/>
              <a:t>reate</a:t>
            </a:r>
          </a:p>
          <a:p>
            <a:pPr lvl="1"/>
            <a:r>
              <a:rPr lang="en-US" dirty="0"/>
              <a:t>Add new data to database</a:t>
            </a:r>
          </a:p>
          <a:p>
            <a:r>
              <a:rPr lang="en-US" sz="4000" b="1" dirty="0"/>
              <a:t>R</a:t>
            </a:r>
            <a:r>
              <a:rPr lang="en-US" dirty="0"/>
              <a:t>ead</a:t>
            </a:r>
          </a:p>
          <a:p>
            <a:pPr lvl="1"/>
            <a:r>
              <a:rPr lang="en-US" dirty="0"/>
              <a:t>Get data from database</a:t>
            </a:r>
          </a:p>
          <a:p>
            <a:r>
              <a:rPr lang="en-US" sz="4000" b="1" dirty="0"/>
              <a:t>U</a:t>
            </a:r>
            <a:r>
              <a:rPr lang="en-US" dirty="0"/>
              <a:t>pdate</a:t>
            </a:r>
          </a:p>
          <a:p>
            <a:pPr lvl="1"/>
            <a:r>
              <a:rPr lang="en-US" dirty="0"/>
              <a:t>Change data from database</a:t>
            </a:r>
          </a:p>
          <a:p>
            <a:r>
              <a:rPr lang="en-US" sz="4000" b="1" dirty="0"/>
              <a:t>D</a:t>
            </a:r>
            <a:r>
              <a:rPr lang="en-US" dirty="0"/>
              <a:t>elete</a:t>
            </a:r>
          </a:p>
          <a:p>
            <a:pPr lvl="1"/>
            <a:r>
              <a:rPr lang="en-US" dirty="0"/>
              <a:t>Erase data from database</a:t>
            </a:r>
          </a:p>
        </p:txBody>
      </p:sp>
    </p:spTree>
    <p:extLst>
      <p:ext uri="{BB962C8B-B14F-4D97-AF65-F5344CB8AC3E}">
        <p14:creationId xmlns:p14="http://schemas.microsoft.com/office/powerpoint/2010/main" val="173524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vs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sz="5800" dirty="0"/>
              <a:t>API is the </a:t>
            </a:r>
            <a:r>
              <a:rPr lang="en-US" sz="5800" b="1" dirty="0"/>
              <a:t>Application</a:t>
            </a:r>
            <a:r>
              <a:rPr lang="en-US" sz="5800" dirty="0"/>
              <a:t> that does the CRUD</a:t>
            </a:r>
          </a:p>
          <a:p>
            <a:r>
              <a:rPr lang="en-US" sz="5800" dirty="0"/>
              <a:t>Example</a:t>
            </a:r>
          </a:p>
          <a:p>
            <a:pPr lvl="1"/>
            <a:r>
              <a:rPr lang="en-US" sz="4400" dirty="0">
                <a:hlinkClick r:id="rId2"/>
              </a:rPr>
              <a:t>https://api.github.com/users/sjfricke</a:t>
            </a:r>
            <a:endParaRPr lang="en-US" sz="4400" dirty="0"/>
          </a:p>
          <a:p>
            <a:pPr lvl="1"/>
            <a:r>
              <a:rPr lang="en-US" sz="4400" dirty="0"/>
              <a:t>Fetches  JSON data from a Database</a:t>
            </a:r>
          </a:p>
          <a:p>
            <a:pPr lvl="1"/>
            <a:r>
              <a:rPr lang="en-US" sz="4400" dirty="0"/>
              <a:t>The backend server code is the API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{ "login": "sjfricke", </a:t>
            </a:r>
          </a:p>
          <a:p>
            <a:pPr marL="457200" lvl="1" indent="0">
              <a:buNone/>
            </a:pPr>
            <a:r>
              <a:rPr lang="en-US" dirty="0"/>
              <a:t>  "id": 9061055,</a:t>
            </a:r>
          </a:p>
          <a:p>
            <a:pPr marL="457200" lvl="1" indent="0">
              <a:buNone/>
            </a:pPr>
            <a:r>
              <a:rPr lang="en-US" dirty="0"/>
              <a:t>  "avatar_url": "https://avatars.githubusercontent.com/u/9061055?v=3", </a:t>
            </a:r>
          </a:p>
          <a:p>
            <a:pPr marL="457200" lvl="1" indent="0">
              <a:buNone/>
            </a:pPr>
            <a:r>
              <a:rPr lang="en-US" dirty="0"/>
              <a:t>  "html_url": "https://github.com/sjfricke, </a:t>
            </a:r>
          </a:p>
          <a:p>
            <a:pPr marL="457200" lvl="1" indent="0">
              <a:buNone/>
            </a:pPr>
            <a:r>
              <a:rPr lang="en-US" dirty="0"/>
              <a:t>  "email": "sjfricke@wisc.edu</a:t>
            </a:r>
          </a:p>
          <a:p>
            <a:pPr marL="457200" lvl="1" indent="0">
              <a:buNone/>
            </a:pPr>
            <a:r>
              <a:rPr lang="en-US" dirty="0"/>
              <a:t>  "updated_at": "2016-10-08T05:48:35Z" }</a:t>
            </a:r>
          </a:p>
        </p:txBody>
      </p:sp>
    </p:spTree>
    <p:extLst>
      <p:ext uri="{BB962C8B-B14F-4D97-AF65-F5344CB8AC3E}">
        <p14:creationId xmlns:p14="http://schemas.microsoft.com/office/powerpoint/2010/main" val="426852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erver to data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936" y="4114800"/>
            <a:ext cx="2054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3" r="12047" b="2401"/>
          <a:stretch/>
        </p:blipFill>
        <p:spPr bwMode="auto">
          <a:xfrm>
            <a:off x="5966298" y="514349"/>
            <a:ext cx="2339502" cy="205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aptop 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" y="276224"/>
            <a:ext cx="2206625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04801" y="2568571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</a:t>
            </a:r>
          </a:p>
          <a:p>
            <a:pPr algn="ctr"/>
            <a:r>
              <a:rPr lang="en-US" dirty="0" smtClean="0"/>
              <a:t>(You on a computer or phone)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7198" y="2606672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(Could be your Raspberry Pi)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019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(program living on the server)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134718"/>
            <a:ext cx="3810000" cy="6647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8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how passwords work</a:t>
            </a:r>
          </a:p>
          <a:p>
            <a:pPr lvl="1"/>
            <a:r>
              <a:rPr lang="en-US" dirty="0" smtClean="0"/>
              <a:t>Lesson for different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02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erver to data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936" y="4114800"/>
            <a:ext cx="2054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3" r="12047" b="2401"/>
          <a:stretch/>
        </p:blipFill>
        <p:spPr bwMode="auto">
          <a:xfrm>
            <a:off x="5966298" y="514349"/>
            <a:ext cx="1360250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aptop 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" y="276224"/>
            <a:ext cx="2206625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04801" y="2568571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</a:t>
            </a:r>
          </a:p>
          <a:p>
            <a:pPr algn="ctr"/>
            <a:r>
              <a:rPr lang="en-US" dirty="0" smtClean="0"/>
              <a:t>(You on a computer or phone)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7198" y="2606672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(Could be your Raspberry Pi)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019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(program living on the server)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134718"/>
            <a:ext cx="3810000" cy="6647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590186" y="685800"/>
            <a:ext cx="16764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raspberry 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27124"/>
            <a:ext cx="1585591" cy="14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29000" y="846136"/>
            <a:ext cx="1295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3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erver to data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936" y="4114800"/>
            <a:ext cx="2054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3" r="12047" b="2401"/>
          <a:stretch/>
        </p:blipFill>
        <p:spPr bwMode="auto">
          <a:xfrm>
            <a:off x="5966298" y="514349"/>
            <a:ext cx="1360250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aptop 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" y="276224"/>
            <a:ext cx="2206625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04801" y="2568571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</a:t>
            </a:r>
          </a:p>
          <a:p>
            <a:pPr algn="ctr"/>
            <a:r>
              <a:rPr lang="en-US" dirty="0" smtClean="0"/>
              <a:t>(You on a computer or phone)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7198" y="2606672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(Could be your Raspberry Pi)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019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(program living on the server)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134718"/>
            <a:ext cx="3810000" cy="6647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590186" y="685800"/>
            <a:ext cx="16764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raspberry 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27124"/>
            <a:ext cx="1585591" cy="14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29000" y="846136"/>
            <a:ext cx="1295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3810000"/>
            <a:ext cx="51970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http://www.facebook.com/login</a:t>
            </a:r>
          </a:p>
          <a:p>
            <a:endParaRPr lang="en-US" sz="2800" dirty="0"/>
          </a:p>
          <a:p>
            <a:r>
              <a:rPr lang="en-US" sz="2400" dirty="0" smtClean="0"/>
              <a:t>Body: </a:t>
            </a:r>
            <a:br>
              <a:rPr lang="en-US" sz="2400" dirty="0" smtClean="0"/>
            </a:br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b="1" dirty="0" smtClean="0"/>
              <a:t>Username</a:t>
            </a:r>
            <a:r>
              <a:rPr lang="en-US" sz="2400" dirty="0" smtClean="0"/>
              <a:t>: “sjfricke@wisc.edu”,</a:t>
            </a:r>
          </a:p>
          <a:p>
            <a:r>
              <a:rPr lang="en-US" sz="2400" dirty="0"/>
              <a:t>	</a:t>
            </a:r>
            <a:r>
              <a:rPr lang="en-US" sz="2400" b="1" dirty="0" smtClean="0"/>
              <a:t>Password</a:t>
            </a:r>
            <a:r>
              <a:rPr lang="en-US" sz="2400" dirty="0" smtClean="0"/>
              <a:t>: “$uP3r$3cRet”</a:t>
            </a:r>
          </a:p>
          <a:p>
            <a:r>
              <a:rPr lang="en-US" sz="2400" dirty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64657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erver to data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936" y="4114800"/>
            <a:ext cx="2054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3" r="12047" b="2401"/>
          <a:stretch/>
        </p:blipFill>
        <p:spPr bwMode="auto">
          <a:xfrm>
            <a:off x="5966298" y="514349"/>
            <a:ext cx="1360250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aptop 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" y="276224"/>
            <a:ext cx="2206625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04801" y="2568571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</a:t>
            </a:r>
          </a:p>
          <a:p>
            <a:pPr algn="ctr"/>
            <a:r>
              <a:rPr lang="en-US" dirty="0" smtClean="0"/>
              <a:t>(You on a computer or phone)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7198" y="2606672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(Could be your Raspberry Pi)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019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(program living on the server)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134718"/>
            <a:ext cx="3810000" cy="6647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590186" y="685800"/>
            <a:ext cx="16764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raspberry 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27124"/>
            <a:ext cx="1585591" cy="14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>
          <a:xfrm rot="5400000">
            <a:off x="7229948" y="3522881"/>
            <a:ext cx="5715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4032" y="43434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Makes a </a:t>
            </a:r>
            <a:r>
              <a:rPr lang="en-US" sz="2400" b="1" dirty="0" smtClean="0"/>
              <a:t>Query</a:t>
            </a:r>
            <a:r>
              <a:rPr lang="en-US" sz="2400" dirty="0" smtClean="0"/>
              <a:t> to ask the database for the information of data where Username == “sjfricke@wisc.edu”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546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Workshops This Year!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78" y="1828800"/>
            <a:ext cx="8229600" cy="41601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https://making.engr.wisc.edu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3" y="2667000"/>
            <a:ext cx="847795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C:\Users\SpencerFricke\Downloads\cheering_minions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81001"/>
            <a:ext cx="2039938" cy="92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9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erver to data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936" y="4114800"/>
            <a:ext cx="2054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3" r="12047" b="2401"/>
          <a:stretch/>
        </p:blipFill>
        <p:spPr bwMode="auto">
          <a:xfrm>
            <a:off x="5966298" y="514349"/>
            <a:ext cx="1360250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aptop 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" y="276224"/>
            <a:ext cx="2206625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04801" y="2568571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</a:t>
            </a:r>
          </a:p>
          <a:p>
            <a:pPr algn="ctr"/>
            <a:r>
              <a:rPr lang="en-US" dirty="0" smtClean="0"/>
              <a:t>(You on a computer or phone)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7198" y="2606672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(Could be your Raspberry Pi)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019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(program living on the server)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134718"/>
            <a:ext cx="3810000" cy="6647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590186" y="685800"/>
            <a:ext cx="16764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raspberry 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27124"/>
            <a:ext cx="1585591" cy="14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17"/>
          <p:cNvSpPr/>
          <p:nvPr/>
        </p:nvSpPr>
        <p:spPr>
          <a:xfrm rot="16200000">
            <a:off x="6582248" y="3519484"/>
            <a:ext cx="5715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700" y="4114800"/>
            <a:ext cx="5226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Returns information including the password</a:t>
            </a:r>
          </a:p>
        </p:txBody>
      </p:sp>
    </p:spTree>
    <p:extLst>
      <p:ext uri="{BB962C8B-B14F-4D97-AF65-F5344CB8AC3E}">
        <p14:creationId xmlns:p14="http://schemas.microsoft.com/office/powerpoint/2010/main" val="1540121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erver to data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936" y="4114800"/>
            <a:ext cx="2054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3" r="12047" b="2401"/>
          <a:stretch/>
        </p:blipFill>
        <p:spPr bwMode="auto">
          <a:xfrm>
            <a:off x="5966298" y="514349"/>
            <a:ext cx="1360250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aptop 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" y="276224"/>
            <a:ext cx="2206625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04801" y="2568571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</a:t>
            </a:r>
          </a:p>
          <a:p>
            <a:pPr algn="ctr"/>
            <a:r>
              <a:rPr lang="en-US" dirty="0" smtClean="0"/>
              <a:t>(You on a computer or phone)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7198" y="2606672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(Could be your Raspberry Pi)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019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(program living on the server)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134718"/>
            <a:ext cx="3810000" cy="6647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590186" y="685800"/>
            <a:ext cx="16764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raspberry 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27124"/>
            <a:ext cx="1585591" cy="14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770" y="4114800"/>
            <a:ext cx="51112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The Server logic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if (</a:t>
            </a:r>
            <a:r>
              <a:rPr lang="en-US" sz="2000" dirty="0" err="1" smtClean="0"/>
              <a:t>password_sent</a:t>
            </a:r>
            <a:r>
              <a:rPr lang="en-US" sz="2000" dirty="0" smtClean="0"/>
              <a:t> == </a:t>
            </a:r>
            <a:r>
              <a:rPr lang="en-US" sz="2000" dirty="0" err="1" smtClean="0"/>
              <a:t>password_from_query</a:t>
            </a:r>
            <a:r>
              <a:rPr lang="en-US" sz="2000" dirty="0" smtClean="0"/>
              <a:t>) 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valid_login</a:t>
            </a:r>
            <a:r>
              <a:rPr lang="en-US" sz="2000" dirty="0" smtClean="0"/>
              <a:t> = true;</a:t>
            </a:r>
          </a:p>
          <a:p>
            <a:r>
              <a:rPr lang="en-US" sz="2000" dirty="0" smtClean="0"/>
              <a:t>} else 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valid_login</a:t>
            </a:r>
            <a:r>
              <a:rPr lang="en-US" sz="2000" dirty="0" smtClean="0"/>
              <a:t> = false;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3" name="Oval 2"/>
          <p:cNvSpPr/>
          <p:nvPr/>
        </p:nvSpPr>
        <p:spPr>
          <a:xfrm>
            <a:off x="5334000" y="276224"/>
            <a:ext cx="3581400" cy="2206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70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erver to data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936" y="4114800"/>
            <a:ext cx="2054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3" r="12047" b="2401"/>
          <a:stretch/>
        </p:blipFill>
        <p:spPr bwMode="auto">
          <a:xfrm>
            <a:off x="5966298" y="514349"/>
            <a:ext cx="1360250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aptop 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" y="276224"/>
            <a:ext cx="2206625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04801" y="2568571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</a:t>
            </a:r>
          </a:p>
          <a:p>
            <a:pPr algn="ctr"/>
            <a:r>
              <a:rPr lang="en-US" dirty="0" smtClean="0"/>
              <a:t>(You on a computer or phone)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7198" y="2606672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(Could be your Raspberry Pi)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019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(program living on the server)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3429000" y="1600200"/>
            <a:ext cx="1295400" cy="533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134718"/>
            <a:ext cx="3810000" cy="6647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590186" y="685800"/>
            <a:ext cx="16764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raspberry 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27124"/>
            <a:ext cx="1585591" cy="14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05765" y="3860701"/>
            <a:ext cx="51112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The Server logic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if (</a:t>
            </a:r>
            <a:r>
              <a:rPr lang="en-US" sz="2000" dirty="0" err="1" smtClean="0"/>
              <a:t>valid_login</a:t>
            </a:r>
            <a:r>
              <a:rPr lang="en-US" sz="2000" dirty="0" smtClean="0"/>
              <a:t> == true) {</a:t>
            </a:r>
          </a:p>
          <a:p>
            <a:r>
              <a:rPr lang="en-US" sz="2000" dirty="0" smtClean="0"/>
              <a:t>	send(</a:t>
            </a:r>
            <a:r>
              <a:rPr lang="en-US" sz="2000" dirty="0" err="1" smtClean="0"/>
              <a:t>user_account_info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} else {</a:t>
            </a:r>
          </a:p>
          <a:p>
            <a:r>
              <a:rPr lang="en-US" sz="2000" dirty="0" smtClean="0"/>
              <a:t>	send(</a:t>
            </a:r>
            <a:r>
              <a:rPr lang="en-US" sz="2000" dirty="0" err="1" smtClean="0"/>
              <a:t>wrong_password_message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4217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erver to data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936" y="4114800"/>
            <a:ext cx="2054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3" r="12047" b="2401"/>
          <a:stretch/>
        </p:blipFill>
        <p:spPr bwMode="auto">
          <a:xfrm>
            <a:off x="5966298" y="514349"/>
            <a:ext cx="1360250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47198" y="2606672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(Could be your Raspberry Pi)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019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(program living on the server)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134718"/>
            <a:ext cx="3810000" cy="6647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590186" y="685800"/>
            <a:ext cx="16764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raspberry p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27124"/>
            <a:ext cx="1585591" cy="14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0398" y="1165224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Built with server code in Node.js, Ruby, Python, etc.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70068" y="4880302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Program to live on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2216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</a:p>
          <a:p>
            <a:r>
              <a:rPr lang="en-US" dirty="0" smtClean="0"/>
              <a:t>Non-Relational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 data format</a:t>
            </a:r>
            <a:endParaRPr lang="en-US" dirty="0"/>
          </a:p>
          <a:p>
            <a:r>
              <a:rPr lang="en-US" dirty="0"/>
              <a:t>SQL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Structured Query </a:t>
            </a:r>
            <a:r>
              <a:rPr lang="en-US" dirty="0" smtClean="0"/>
              <a:t>Language”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u="sng" dirty="0"/>
              <a:t>Language</a:t>
            </a:r>
            <a:r>
              <a:rPr lang="en-US" dirty="0"/>
              <a:t> to </a:t>
            </a:r>
            <a:r>
              <a:rPr lang="en-US" b="1" dirty="0"/>
              <a:t>query</a:t>
            </a:r>
            <a:r>
              <a:rPr lang="en-US" dirty="0"/>
              <a:t> from table</a:t>
            </a:r>
          </a:p>
          <a:p>
            <a:r>
              <a:rPr lang="en-US" dirty="0"/>
              <a:t>MySQL, SQL Server, PostgreSQL, Oracle, etc…</a:t>
            </a:r>
          </a:p>
          <a:p>
            <a:pPr lvl="1"/>
            <a:r>
              <a:rPr lang="en-US" dirty="0"/>
              <a:t>Relational Database Management System</a:t>
            </a:r>
          </a:p>
          <a:p>
            <a:pPr lvl="1"/>
            <a:r>
              <a:rPr lang="en-US" dirty="0"/>
              <a:t>Use their own “dialect” of SQL</a:t>
            </a:r>
          </a:p>
          <a:p>
            <a:r>
              <a:rPr lang="en-US" dirty="0"/>
              <a:t>CS 564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1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sql 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55131"/>
            <a:ext cx="8882034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41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sql 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55131"/>
            <a:ext cx="8882034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609600" y="579438"/>
            <a:ext cx="2667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913645" y="2270919"/>
            <a:ext cx="2772655" cy="7681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33600" y="2362200"/>
            <a:ext cx="2552700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2030" y="24015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Table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286000" y="639763"/>
            <a:ext cx="3505200" cy="884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7085" y="2857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5773" y="214270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Relationship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http://www.w3schools.com/sql/trysql.asp?filename=trysql_select_all</a:t>
            </a:r>
            <a:endParaRPr lang="en-US" dirty="0"/>
          </a:p>
          <a:p>
            <a:r>
              <a:rPr lang="en-US" dirty="0"/>
              <a:t>SELECT * FROM Customers;</a:t>
            </a:r>
          </a:p>
          <a:p>
            <a:r>
              <a:rPr lang="en-US" dirty="0"/>
              <a:t>SELECT City, ContactName FROM Customers WHERE Country='Mexico';</a:t>
            </a:r>
          </a:p>
          <a:p>
            <a:r>
              <a:rPr lang="en-US" dirty="0"/>
              <a:t>UPDATE Customers SET ContactName='Alfred Schmidt', City='Hamburg‘ WHERE CustomerName='Alfreds Futterkiste';</a:t>
            </a:r>
          </a:p>
          <a:p>
            <a:r>
              <a:rPr lang="en-US" dirty="0"/>
              <a:t>SELECT Customers.CustomerName, Orders.OrderID FROM Customers INNER JOIN Orders ON Customers.CustomerID=Orders.CustomerID ORDER BY Customers.CustomerName;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6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5562"/>
          </a:xfrm>
        </p:spPr>
        <p:txBody>
          <a:bodyPr>
            <a:normAutofit/>
          </a:bodyPr>
          <a:lstStyle/>
          <a:p>
            <a:r>
              <a:rPr lang="en-US" dirty="0"/>
              <a:t>No More Tables!          (╯°□°）╯︵ ┻━┻</a:t>
            </a:r>
          </a:p>
          <a:p>
            <a:r>
              <a:rPr lang="en-US" dirty="0"/>
              <a:t>Also called “NoSQL”</a:t>
            </a:r>
          </a:p>
          <a:p>
            <a:r>
              <a:rPr lang="en-US" dirty="0"/>
              <a:t>Can scale “easier” then SQL</a:t>
            </a:r>
          </a:p>
          <a:p>
            <a:pPr lvl="1"/>
            <a:r>
              <a:rPr lang="en-US" dirty="0" smtClean="0"/>
              <a:t>Don’t need to stick to Schema </a:t>
            </a:r>
          </a:p>
          <a:p>
            <a:pPr lvl="2"/>
            <a:r>
              <a:rPr lang="en-US" dirty="0" smtClean="0"/>
              <a:t>Might eat these words if not careful</a:t>
            </a:r>
          </a:p>
          <a:p>
            <a:r>
              <a:rPr lang="en-US" dirty="0" smtClean="0"/>
              <a:t>Can get started right away, no setup</a:t>
            </a:r>
            <a:endParaRPr lang="en-US" dirty="0"/>
          </a:p>
          <a:p>
            <a:r>
              <a:rPr lang="en-US" dirty="0"/>
              <a:t>Web 2.0 choice of database</a:t>
            </a:r>
          </a:p>
          <a:p>
            <a:pPr lvl="1"/>
            <a:r>
              <a:rPr lang="en-US" dirty="0"/>
              <a:t>Facebook, Google, Amazon,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Server?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1644735" cy="12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86502"/>
            <a:ext cx="17907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70997"/>
            <a:ext cx="1833399" cy="1224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1795145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86502"/>
            <a:ext cx="1321788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1270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67000"/>
            <a:ext cx="1270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99" y="2678654"/>
            <a:ext cx="1270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572" y="2743200"/>
            <a:ext cx="1270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41910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“Computer” with a way to store data, run processes, and can connect to other computers can be a </a:t>
            </a:r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621" y="2789233"/>
            <a:ext cx="1270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5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A “NoSQL” Database</a:t>
            </a:r>
          </a:p>
          <a:p>
            <a:r>
              <a:rPr lang="en-US" dirty="0"/>
              <a:t>Non-Relational</a:t>
            </a:r>
          </a:p>
          <a:p>
            <a:r>
              <a:rPr lang="en-US" dirty="0"/>
              <a:t>Free </a:t>
            </a:r>
          </a:p>
          <a:p>
            <a:r>
              <a:rPr lang="en-US" dirty="0" smtClean="0"/>
              <a:t>Easy to install</a:t>
            </a:r>
            <a:endParaRPr lang="en-US" dirty="0" smtClean="0"/>
          </a:p>
          <a:p>
            <a:pPr lvl="1"/>
            <a:r>
              <a:rPr lang="en-US" dirty="0" smtClean="0"/>
              <a:t>Just have </a:t>
            </a:r>
            <a:r>
              <a:rPr lang="en-US" dirty="0" smtClean="0"/>
              <a:t>to </a:t>
            </a:r>
            <a:r>
              <a:rPr lang="en-US" dirty="0" smtClean="0"/>
              <a:t>type: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apt-get install </a:t>
            </a:r>
            <a:r>
              <a:rPr lang="en-US" dirty="0" err="1" smtClean="0">
                <a:solidFill>
                  <a:srgbClr val="FF0000"/>
                </a:solidFill>
              </a:rPr>
              <a:t>mongodb</a:t>
            </a:r>
            <a:r>
              <a:rPr lang="en-US" dirty="0" smtClean="0">
                <a:solidFill>
                  <a:srgbClr val="FF0000"/>
                </a:solidFill>
              </a:rPr>
              <a:t>-server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“</a:t>
            </a:r>
            <a:r>
              <a:rPr lang="en-US" dirty="0"/>
              <a:t>A big JSON garbage bin”</a:t>
            </a:r>
          </a:p>
          <a:p>
            <a:pPr lvl="1"/>
            <a:r>
              <a:rPr lang="en-US" dirty="0"/>
              <a:t>Only if you are not careful</a:t>
            </a:r>
          </a:p>
        </p:txBody>
      </p:sp>
    </p:spTree>
    <p:extLst>
      <p:ext uri="{BB962C8B-B14F-4D97-AF65-F5344CB8AC3E}">
        <p14:creationId xmlns:p14="http://schemas.microsoft.com/office/powerpoint/2010/main" val="13479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Javascript</a:t>
            </a:r>
            <a:r>
              <a:rPr lang="en-US" dirty="0" smtClean="0"/>
              <a:t> Object Notation”</a:t>
            </a:r>
          </a:p>
          <a:p>
            <a:r>
              <a:rPr lang="en-US" smtClean="0"/>
              <a:t>Quick Demo!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dirty="0"/>
              <a:t>Select all </a:t>
            </a:r>
            <a:r>
              <a:rPr lang="en-US" dirty="0" smtClean="0"/>
              <a:t>and </a:t>
            </a:r>
            <a:r>
              <a:rPr lang="en-US" dirty="0"/>
              <a:t>copy </a:t>
            </a:r>
            <a:endParaRPr lang="en-US" dirty="0" smtClean="0"/>
          </a:p>
          <a:p>
            <a:r>
              <a:rPr lang="en-US" dirty="0" smtClean="0"/>
              <a:t>Type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var data = </a:t>
            </a:r>
          </a:p>
          <a:p>
            <a:pPr lvl="1"/>
            <a:r>
              <a:rPr lang="en-US" dirty="0"/>
              <a:t>Then paste </a:t>
            </a:r>
            <a:r>
              <a:rPr lang="en-US" dirty="0" smtClean="0"/>
              <a:t>(</a:t>
            </a:r>
            <a:r>
              <a:rPr lang="en-US" dirty="0" err="1" smtClean="0"/>
              <a:t>ctrl+v</a:t>
            </a:r>
            <a:r>
              <a:rPr lang="en-US" dirty="0" smtClean="0"/>
              <a:t>) data in console and </a:t>
            </a:r>
            <a:r>
              <a:rPr lang="en-US" dirty="0"/>
              <a:t>hit enter</a:t>
            </a:r>
          </a:p>
          <a:p>
            <a:pPr lvl="1"/>
            <a:endParaRPr lang="en-US" dirty="0"/>
          </a:p>
          <a:p>
            <a:r>
              <a:rPr lang="en-US" dirty="0"/>
              <a:t>Undefinded?</a:t>
            </a:r>
          </a:p>
          <a:p>
            <a:pPr lvl="1"/>
            <a:r>
              <a:rPr lang="en-US" dirty="0"/>
              <a:t>Type: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NOTE: There is never a comma after last listed item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Can use built-in JavaScript</a:t>
            </a:r>
            <a:br>
              <a:rPr lang="en-US" sz="2800" dirty="0"/>
            </a:br>
            <a:r>
              <a:rPr lang="en-US" sz="2400" dirty="0"/>
              <a:t>&lt;ArrayName&gt;.find(function(e){return e.name == "Alakazam"})</a:t>
            </a:r>
          </a:p>
        </p:txBody>
      </p:sp>
    </p:spTree>
    <p:extLst>
      <p:ext uri="{BB962C8B-B14F-4D97-AF65-F5344CB8AC3E}">
        <p14:creationId xmlns:p14="http://schemas.microsoft.com/office/powerpoint/2010/main" val="654516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get to the </a:t>
            </a:r>
            <a:r>
              <a:rPr lang="en-US" dirty="0" err="1" smtClean="0"/>
              <a:t>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internet to the “</a:t>
            </a:r>
            <a:r>
              <a:rPr lang="en-US" b="1" dirty="0" smtClean="0"/>
              <a:t>IEEE</a:t>
            </a:r>
            <a:r>
              <a:rPr lang="en-US" dirty="0" smtClean="0"/>
              <a:t>” network</a:t>
            </a:r>
          </a:p>
          <a:p>
            <a:pPr lvl="1"/>
            <a:r>
              <a:rPr lang="en-US" dirty="0" smtClean="0"/>
              <a:t>Password is: </a:t>
            </a:r>
            <a:r>
              <a:rPr lang="en-US" b="1" dirty="0" err="1" smtClean="0"/>
              <a:t>ieeeiscool</a:t>
            </a:r>
            <a:endParaRPr lang="en-US" b="1" dirty="0" smtClean="0"/>
          </a:p>
          <a:p>
            <a:r>
              <a:rPr lang="en-US" dirty="0" smtClean="0"/>
              <a:t>Use SSH (Mac) or Putty (Windows) to connect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ssh</a:t>
            </a:r>
            <a:r>
              <a:rPr lang="en-US" dirty="0" smtClean="0">
                <a:solidFill>
                  <a:srgbClr val="FF0000"/>
                </a:solidFill>
              </a:rPr>
              <a:t> pi@192.168.1.xxx </a:t>
            </a: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smtClean="0"/>
              <a:t>Macs)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pi@192.168.1.xxx</a:t>
            </a:r>
            <a:r>
              <a:rPr lang="en-US" dirty="0" smtClean="0"/>
              <a:t> (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/>
              <a:t>Windows)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10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 vs Mongo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Mongod</a:t>
            </a:r>
            <a:r>
              <a:rPr lang="en-US" dirty="0"/>
              <a:t> is “Running MongoDB” </a:t>
            </a:r>
          </a:p>
          <a:p>
            <a:pPr lvl="1"/>
            <a:r>
              <a:rPr lang="en-US" dirty="0"/>
              <a:t> Stands for “Mongo Daemon” </a:t>
            </a:r>
          </a:p>
          <a:p>
            <a:r>
              <a:rPr lang="en-US" b="1" dirty="0"/>
              <a:t>Mongo</a:t>
            </a:r>
            <a:r>
              <a:rPr lang="en-US" dirty="0"/>
              <a:t> is the command line shell interface which we config with </a:t>
            </a:r>
          </a:p>
          <a:p>
            <a:pPr lvl="1"/>
            <a:r>
              <a:rPr lang="en-US" dirty="0"/>
              <a:t>To access it just type “mongo”</a:t>
            </a:r>
          </a:p>
          <a:p>
            <a:pPr lvl="1"/>
            <a:endParaRPr lang="en-US" dirty="0"/>
          </a:p>
          <a:p>
            <a:r>
              <a:rPr lang="en-US" dirty="0"/>
              <a:t>Other options include </a:t>
            </a:r>
            <a:r>
              <a:rPr lang="en-US" b="1" dirty="0"/>
              <a:t>mongoimport </a:t>
            </a:r>
            <a:r>
              <a:rPr lang="en-US" dirty="0"/>
              <a:t>and </a:t>
            </a:r>
            <a:r>
              <a:rPr lang="en-US" b="1" dirty="0"/>
              <a:t>mongoexport</a:t>
            </a:r>
            <a:r>
              <a:rPr lang="en-US" dirty="0"/>
              <a:t> (will use later)</a:t>
            </a:r>
          </a:p>
        </p:txBody>
      </p:sp>
    </p:spTree>
    <p:extLst>
      <p:ext uri="{BB962C8B-B14F-4D97-AF65-F5344CB8AC3E}">
        <p14:creationId xmlns:p14="http://schemas.microsoft.com/office/powerpoint/2010/main" val="2222638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Mongo Service by typing: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sudo Serivce mongodb status</a:t>
            </a:r>
          </a:p>
          <a:p>
            <a:r>
              <a:rPr lang="en-US" dirty="0"/>
              <a:t>Other operations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	sudo Serivce mongodb </a:t>
            </a:r>
            <a:r>
              <a:rPr lang="en-US" b="1" dirty="0">
                <a:solidFill>
                  <a:srgbClr val="FF0000"/>
                </a:solidFill>
              </a:rPr>
              <a:t>start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	sudo Serivce mongodb </a:t>
            </a:r>
            <a:r>
              <a:rPr lang="en-US" b="1" dirty="0">
                <a:solidFill>
                  <a:srgbClr val="FF0000"/>
                </a:solidFill>
              </a:rPr>
              <a:t>stop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	sudo Serivce mongodb </a:t>
            </a:r>
            <a:r>
              <a:rPr lang="en-US" b="1" dirty="0">
                <a:solidFill>
                  <a:srgbClr val="FF0000"/>
                </a:solidFill>
              </a:rPr>
              <a:t>restart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20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43"/>
          <a:stretch/>
        </p:blipFill>
        <p:spPr bwMode="auto">
          <a:xfrm>
            <a:off x="4800600" y="914759"/>
            <a:ext cx="3759200" cy="596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</a:t>
            </a:r>
          </a:p>
          <a:p>
            <a:pPr lvl="1"/>
            <a:r>
              <a:rPr lang="en-US" dirty="0"/>
              <a:t>Using only 1</a:t>
            </a:r>
          </a:p>
          <a:p>
            <a:r>
              <a:rPr lang="en-US" dirty="0"/>
              <a:t>Collections</a:t>
            </a:r>
          </a:p>
          <a:p>
            <a:pPr lvl="1"/>
            <a:r>
              <a:rPr lang="en-US" dirty="0"/>
              <a:t>One big JSON value</a:t>
            </a:r>
          </a:p>
          <a:p>
            <a:r>
              <a:rPr lang="en-US" dirty="0"/>
              <a:t>Documents</a:t>
            </a:r>
          </a:p>
          <a:p>
            <a:pPr lvl="1"/>
            <a:r>
              <a:rPr lang="en-US" dirty="0"/>
              <a:t>Each part of the JSON</a:t>
            </a:r>
          </a:p>
          <a:p>
            <a:r>
              <a:rPr lang="en-US" dirty="0"/>
              <a:t>Field</a:t>
            </a:r>
          </a:p>
          <a:p>
            <a:pPr lvl="1"/>
            <a:r>
              <a:rPr lang="en-US" dirty="0"/>
              <a:t>The data you want</a:t>
            </a:r>
          </a:p>
        </p:txBody>
      </p:sp>
    </p:spTree>
    <p:extLst>
      <p:ext uri="{BB962C8B-B14F-4D97-AF65-F5344CB8AC3E}">
        <p14:creationId xmlns:p14="http://schemas.microsoft.com/office/powerpoint/2010/main" val="4263802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400800"/>
          </a:xfrm>
        </p:spPr>
        <p:txBody>
          <a:bodyPr/>
          <a:lstStyle/>
          <a:p>
            <a:r>
              <a:rPr lang="en-US" b="1" i="1" dirty="0"/>
              <a:t>Database</a:t>
            </a:r>
            <a:r>
              <a:rPr lang="en-US" dirty="0"/>
              <a:t>: CollegeOfEngineering</a:t>
            </a:r>
          </a:p>
          <a:p>
            <a:pPr lvl="1"/>
            <a:r>
              <a:rPr lang="en-US" b="1" i="1" dirty="0"/>
              <a:t>Collection</a:t>
            </a:r>
            <a:r>
              <a:rPr lang="en-US" dirty="0"/>
              <a:t>: Professors</a:t>
            </a:r>
          </a:p>
          <a:p>
            <a:pPr lvl="1"/>
            <a:r>
              <a:rPr lang="en-US" b="1" i="1" dirty="0"/>
              <a:t>Collection</a:t>
            </a:r>
            <a:r>
              <a:rPr lang="en-US" dirty="0"/>
              <a:t>: Buildings</a:t>
            </a:r>
          </a:p>
          <a:p>
            <a:pPr lvl="1"/>
            <a:r>
              <a:rPr lang="en-US" b="1" i="1" dirty="0"/>
              <a:t>Collection</a:t>
            </a:r>
            <a:r>
              <a:rPr lang="en-US" dirty="0"/>
              <a:t>: Students</a:t>
            </a:r>
          </a:p>
          <a:p>
            <a:pPr lvl="2"/>
            <a:r>
              <a:rPr lang="en-US" b="1" i="1" dirty="0"/>
              <a:t>Documents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{ Name : “Spencer”, Age : 21,  Type : “ECE” } </a:t>
            </a:r>
          </a:p>
          <a:p>
            <a:pPr lvl="3"/>
            <a:r>
              <a:rPr lang="en-US" dirty="0"/>
              <a:t>{ Name : “Fred”,       Age : 24,   Type : “ME” } </a:t>
            </a:r>
          </a:p>
          <a:p>
            <a:pPr lvl="3"/>
            <a:r>
              <a:rPr lang="en-US" dirty="0"/>
              <a:t>{ Name : “Willy”,      Age : 19,   Type : “BME” } 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4"/>
            <a:r>
              <a:rPr lang="en-US" b="1" i="1" dirty="0"/>
              <a:t>Field</a:t>
            </a:r>
            <a:r>
              <a:rPr lang="en-US" dirty="0"/>
              <a:t>: “Spencer”</a:t>
            </a:r>
          </a:p>
          <a:p>
            <a:pPr lvl="4"/>
            <a:r>
              <a:rPr lang="en-US" b="1" i="1" dirty="0"/>
              <a:t>Field</a:t>
            </a:r>
            <a:r>
              <a:rPr lang="en-US" dirty="0"/>
              <a:t>: 24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47087"/>
              </p:ext>
            </p:extLst>
          </p:nvPr>
        </p:nvGraphicFramePr>
        <p:xfrm>
          <a:off x="1981200" y="381000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834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run type: </a:t>
            </a:r>
            <a:r>
              <a:rPr lang="en-US" dirty="0" smtClean="0">
                <a:solidFill>
                  <a:srgbClr val="FF0000"/>
                </a:solidFill>
              </a:rPr>
              <a:t>mongo</a:t>
            </a:r>
          </a:p>
          <a:p>
            <a:pPr lvl="1"/>
            <a:r>
              <a:rPr lang="en-US" b="1" dirty="0" err="1" smtClean="0"/>
              <a:t>ctrl+c</a:t>
            </a:r>
            <a:r>
              <a:rPr lang="en-US" dirty="0" smtClean="0"/>
              <a:t> to exit the shell</a:t>
            </a:r>
          </a:p>
          <a:p>
            <a:r>
              <a:rPr lang="en-US" dirty="0" smtClean="0"/>
              <a:t>Start </a:t>
            </a:r>
            <a:r>
              <a:rPr lang="en-US" dirty="0"/>
              <a:t>by setting the Database we are going to use</a:t>
            </a:r>
          </a:p>
          <a:p>
            <a:pPr lvl="1"/>
            <a:r>
              <a:rPr lang="en-US" dirty="0"/>
              <a:t>Lets call it </a:t>
            </a:r>
            <a:r>
              <a:rPr lang="en-US" b="1" dirty="0"/>
              <a:t>Students</a:t>
            </a:r>
            <a:endParaRPr lang="en-US" dirty="0"/>
          </a:p>
          <a:p>
            <a:pPr lvl="1"/>
            <a:r>
              <a:rPr lang="en-US" dirty="0"/>
              <a:t>Type: </a:t>
            </a:r>
            <a:r>
              <a:rPr lang="en-US" dirty="0">
                <a:solidFill>
                  <a:srgbClr val="FF0000"/>
                </a:solidFill>
              </a:rPr>
              <a:t>use Students</a:t>
            </a:r>
          </a:p>
          <a:p>
            <a:pPr lvl="1"/>
            <a:r>
              <a:rPr lang="en-US" dirty="0"/>
              <a:t>Sets variable “</a:t>
            </a:r>
            <a:r>
              <a:rPr lang="en-US" b="1" dirty="0"/>
              <a:t>db”</a:t>
            </a:r>
            <a:r>
              <a:rPr lang="en-US" dirty="0"/>
              <a:t> to the database</a:t>
            </a:r>
          </a:p>
          <a:p>
            <a:r>
              <a:rPr lang="en-US" dirty="0"/>
              <a:t>To see all Databases	</a:t>
            </a:r>
          </a:p>
          <a:p>
            <a:pPr lvl="1"/>
            <a:r>
              <a:rPr lang="en-US" dirty="0"/>
              <a:t>Type: </a:t>
            </a:r>
            <a:r>
              <a:rPr lang="en-US" dirty="0">
                <a:solidFill>
                  <a:srgbClr val="FF0000"/>
                </a:solidFill>
              </a:rPr>
              <a:t>show dbs</a:t>
            </a:r>
          </a:p>
          <a:p>
            <a:endParaRPr lang="en-US" dirty="0"/>
          </a:p>
          <a:p>
            <a:r>
              <a:rPr lang="en-US" dirty="0"/>
              <a:t>Will not create one until written too</a:t>
            </a:r>
          </a:p>
        </p:txBody>
      </p:sp>
    </p:spTree>
    <p:extLst>
      <p:ext uri="{BB962C8B-B14F-4D97-AF65-F5344CB8AC3E}">
        <p14:creationId xmlns:p14="http://schemas.microsoft.com/office/powerpoint/2010/main" val="2204754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2362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Add some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/>
              <a:t>Will put in Collection </a:t>
            </a:r>
            <a:r>
              <a:rPr lang="en-US" b="1" dirty="0"/>
              <a:t>Engineers</a:t>
            </a:r>
          </a:p>
          <a:p>
            <a:pPr lvl="1"/>
            <a:r>
              <a:rPr lang="en-US" dirty="0"/>
              <a:t>db.Engineers.insert(   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 Name : “&lt;insertYourName&gt;” ,</a:t>
            </a:r>
            <a:br>
              <a:rPr lang="en-US" dirty="0"/>
            </a:br>
            <a:r>
              <a:rPr lang="en-US" dirty="0"/>
              <a:t>   Age : “&lt;insertYourAge&gt;”,</a:t>
            </a:r>
            <a:br>
              <a:rPr lang="en-US" dirty="0"/>
            </a:br>
            <a:r>
              <a:rPr lang="en-US" dirty="0"/>
              <a:t>   Type : “&lt;insertYourType&gt;”</a:t>
            </a:r>
          </a:p>
          <a:p>
            <a:pPr marL="457200" lvl="1" indent="0">
              <a:buNone/>
            </a:pP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NOTE: No comma after your Type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11006"/>
              </p:ext>
            </p:extLst>
          </p:nvPr>
        </p:nvGraphicFramePr>
        <p:xfrm>
          <a:off x="2743200" y="21771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62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to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sz="2400" dirty="0"/>
              <a:t>(Hypertext Transfer </a:t>
            </a:r>
            <a:r>
              <a:rPr lang="en-US" sz="2400" dirty="0" smtClean="0"/>
              <a:t>Protocol)</a:t>
            </a:r>
          </a:p>
          <a:p>
            <a:pPr lvl="1"/>
            <a:r>
              <a:rPr lang="en-US" dirty="0" smtClean="0"/>
              <a:t>Way </a:t>
            </a:r>
            <a:r>
              <a:rPr lang="en-US" dirty="0"/>
              <a:t>of sending </a:t>
            </a:r>
            <a:r>
              <a:rPr lang="en-US" dirty="0" smtClean="0"/>
              <a:t>data to </a:t>
            </a:r>
            <a:r>
              <a:rPr lang="en-US" dirty="0"/>
              <a:t>servers </a:t>
            </a:r>
            <a:endParaRPr lang="en-US" dirty="0" smtClean="0"/>
          </a:p>
          <a:p>
            <a:pPr lvl="1"/>
            <a:r>
              <a:rPr lang="en-US" dirty="0" smtClean="0"/>
              <a:t>Just a protocol</a:t>
            </a:r>
          </a:p>
          <a:p>
            <a:r>
              <a:rPr lang="en-US" dirty="0" smtClean="0"/>
              <a:t>SSH</a:t>
            </a:r>
          </a:p>
          <a:p>
            <a:pPr lvl="1"/>
            <a:r>
              <a:rPr lang="en-US" dirty="0" smtClean="0"/>
              <a:t>Open a terminal </a:t>
            </a:r>
          </a:p>
          <a:p>
            <a:r>
              <a:rPr lang="en-US" dirty="0" smtClean="0"/>
              <a:t>FTP</a:t>
            </a:r>
          </a:p>
          <a:p>
            <a:pPr lvl="1"/>
            <a:r>
              <a:rPr lang="en-US" dirty="0" smtClean="0"/>
              <a:t>Transfer files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4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 </a:t>
            </a:r>
            <a:r>
              <a:rPr lang="en-US" dirty="0" smtClean="0"/>
              <a:t>variable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student2 = { Name : “Fred” }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db.Engineers.insert</a:t>
            </a:r>
            <a:r>
              <a:rPr lang="en-US" dirty="0" smtClean="0">
                <a:solidFill>
                  <a:srgbClr val="FF0000"/>
                </a:solidFill>
              </a:rPr>
              <a:t>(student2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HINT: Tab completes still works in Mongo shell</a:t>
            </a:r>
          </a:p>
          <a:p>
            <a:pPr lvl="1"/>
            <a:endParaRPr lang="en-US" dirty="0"/>
          </a:p>
          <a:p>
            <a:r>
              <a:rPr lang="en-US" dirty="0"/>
              <a:t>What happens if you do the insert twice?</a:t>
            </a:r>
          </a:p>
        </p:txBody>
      </p:sp>
    </p:spTree>
    <p:extLst>
      <p:ext uri="{BB962C8B-B14F-4D97-AF65-F5344CB8AC3E}">
        <p14:creationId xmlns:p14="http://schemas.microsoft.com/office/powerpoint/2010/main" val="3688173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Read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r>
              <a:rPr lang="en-US" dirty="0"/>
              <a:t>Use differnet “Find” methods to query </a:t>
            </a:r>
            <a:r>
              <a:rPr lang="en-US" dirty="0" smtClean="0"/>
              <a:t>data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db.Engineers.find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db.Engineers.find</a:t>
            </a:r>
            <a:r>
              <a:rPr lang="en-US" dirty="0">
                <a:solidFill>
                  <a:srgbClr val="FF0000"/>
                </a:solidFill>
              </a:rPr>
              <a:t>( {Name : “Fred”} 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db.Engineers.findOne( {Name : “Fred”} )</a:t>
            </a:r>
          </a:p>
          <a:p>
            <a:pPr lvl="1"/>
            <a:endParaRPr lang="en-US" dirty="0"/>
          </a:p>
          <a:p>
            <a:r>
              <a:rPr lang="en-US" dirty="0"/>
              <a:t>Sort it as well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db.Engineers.find().sort( {Name: 1 } )</a:t>
            </a:r>
          </a:p>
          <a:p>
            <a:pPr lvl="2"/>
            <a:r>
              <a:rPr lang="en-US" dirty="0"/>
              <a:t>Use </a:t>
            </a:r>
            <a:r>
              <a:rPr lang="en-US" b="1" dirty="0"/>
              <a:t>-</a:t>
            </a:r>
            <a:r>
              <a:rPr lang="en-US" dirty="0"/>
              <a:t>1 for descending order</a:t>
            </a:r>
          </a:p>
          <a:p>
            <a:r>
              <a:rPr lang="en-US" dirty="0"/>
              <a:t>Count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db.Engineers.count()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db.Engineers.find( {Name : “Fred”} ).count()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16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dirty="0"/>
              <a:t>Messed up? Just Update!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Update() takes 3 parameters</a:t>
            </a:r>
          </a:p>
          <a:p>
            <a:pPr lvl="1"/>
            <a:r>
              <a:rPr lang="en-US" dirty="0"/>
              <a:t>Query to find the document you want</a:t>
            </a:r>
          </a:p>
          <a:p>
            <a:pPr lvl="1"/>
            <a:r>
              <a:rPr lang="en-US" dirty="0"/>
              <a:t>What to update with it</a:t>
            </a:r>
          </a:p>
          <a:p>
            <a:pPr lvl="1"/>
            <a:r>
              <a:rPr lang="en-US" dirty="0"/>
              <a:t>Additional options (optionial parameter)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41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r>
              <a:rPr lang="en-US" dirty="0"/>
              <a:t>First we will add information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db.Engineering.update(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{ Name : ”Fred” },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$set : { Age : 23, Type: “ME” 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) </a:t>
            </a:r>
            <a:endParaRPr lang="en-US" dirty="0"/>
          </a:p>
          <a:p>
            <a:r>
              <a:rPr lang="en-US" dirty="0"/>
              <a:t>Works the same to edit information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db.Engineering.update(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{ Name : ”Fred” },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$set : { Age : 24 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28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14"/>
            <a:ext cx="8229600" cy="1143000"/>
          </a:xfrm>
        </p:spPr>
        <p:txBody>
          <a:bodyPr/>
          <a:lstStyle/>
          <a:p>
            <a:r>
              <a:rPr lang="en-US" dirty="0"/>
              <a:t>Need More Data!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5638800"/>
          </a:xfrm>
        </p:spPr>
        <p:txBody>
          <a:bodyPr/>
          <a:lstStyle/>
          <a:p>
            <a:r>
              <a:rPr lang="en-US" dirty="0"/>
              <a:t>Can take raw JSON objects and import them</a:t>
            </a:r>
          </a:p>
          <a:p>
            <a:pPr lvl="1"/>
            <a:r>
              <a:rPr lang="en-US" dirty="0"/>
              <a:t>Can also export collections to JSON files</a:t>
            </a:r>
          </a:p>
          <a:p>
            <a:pPr lvl="1"/>
            <a:r>
              <a:rPr lang="en-US" dirty="0"/>
              <a:t>Perform </a:t>
            </a:r>
            <a:r>
              <a:rPr lang="en-US" b="1" dirty="0"/>
              <a:t>outside</a:t>
            </a:r>
            <a:r>
              <a:rPr lang="en-US" dirty="0"/>
              <a:t> the mongo shell</a:t>
            </a:r>
          </a:p>
          <a:p>
            <a:r>
              <a:rPr lang="en-US" dirty="0">
                <a:solidFill>
                  <a:srgbClr val="FF0000"/>
                </a:solidFill>
              </a:rPr>
              <a:t>mongoimport --db World --collection Population --drop  --file Population.json </a:t>
            </a:r>
          </a:p>
          <a:p>
            <a:r>
              <a:rPr lang="en-US" dirty="0">
                <a:solidFill>
                  <a:srgbClr val="FF0000"/>
                </a:solidFill>
              </a:rPr>
              <a:t>mongoimport --db World --collection NobelPrize --drop  --file NobelPrize.json </a:t>
            </a:r>
          </a:p>
          <a:p>
            <a:r>
              <a:rPr lang="en-US" dirty="0">
                <a:solidFill>
                  <a:srgbClr val="FF0000"/>
                </a:solidFill>
              </a:rPr>
              <a:t>mongoimport --db World --collection Companies --drop  --file Companies.json </a:t>
            </a:r>
          </a:p>
          <a:p>
            <a:pPr lvl="1"/>
            <a:r>
              <a:rPr lang="en-US"/>
              <a:t>Save time and use the ./importScript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85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867400"/>
          </a:xfrm>
        </p:spPr>
        <p:txBody>
          <a:bodyPr/>
          <a:lstStyle/>
          <a:p>
            <a:r>
              <a:rPr lang="en-US" dirty="0"/>
              <a:t>Don’t forget to </a:t>
            </a:r>
            <a:r>
              <a:rPr lang="en-US" dirty="0">
                <a:solidFill>
                  <a:srgbClr val="FF0000"/>
                </a:solidFill>
              </a:rPr>
              <a:t>use World</a:t>
            </a:r>
          </a:p>
          <a:p>
            <a:r>
              <a:rPr lang="en-US" dirty="0">
                <a:solidFill>
                  <a:srgbClr val="FF0000"/>
                </a:solidFill>
              </a:rPr>
              <a:t>show collections</a:t>
            </a:r>
          </a:p>
          <a:p>
            <a:r>
              <a:rPr lang="en-US" dirty="0">
                <a:solidFill>
                  <a:srgbClr val="FF0000"/>
                </a:solidFill>
              </a:rPr>
              <a:t>db.Population.find( { males : { $gt : 2250000 } } )</a:t>
            </a:r>
            <a:endParaRPr lang="en-US" dirty="0"/>
          </a:p>
          <a:p>
            <a:r>
              <a:rPr lang="en-US" dirty="0"/>
              <a:t>To much information?</a:t>
            </a:r>
          </a:p>
          <a:p>
            <a:pPr lvl="1"/>
            <a:r>
              <a:rPr lang="en-US" dirty="0"/>
              <a:t>Add 2</a:t>
            </a:r>
            <a:r>
              <a:rPr lang="en-US" baseline="30000" dirty="0"/>
              <a:t>nd</a:t>
            </a:r>
            <a:r>
              <a:rPr lang="en-US" dirty="0"/>
              <a:t> parameter to find to limit fields</a:t>
            </a:r>
          </a:p>
          <a:p>
            <a:pPr lvl="1"/>
            <a:r>
              <a:rPr lang="en-US" dirty="0"/>
              <a:t>Uses 1 and 0 to turn on or off</a:t>
            </a:r>
          </a:p>
          <a:p>
            <a:pPr lvl="2"/>
            <a:r>
              <a:rPr lang="en-US" dirty="0"/>
              <a:t>_id will be set to 1 by default</a:t>
            </a:r>
          </a:p>
          <a:p>
            <a:r>
              <a:rPr lang="en-US" dirty="0">
                <a:solidFill>
                  <a:srgbClr val="FF0000"/>
                </a:solidFill>
              </a:rPr>
              <a:t>db.Population.find(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{ males : { $gt : 2250000 } },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{ males : 1, age : 1, _id : 0 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				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610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the order of the most females in the 30-39 age range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Easy!</a:t>
            </a:r>
          </a:p>
          <a:p>
            <a:r>
              <a:rPr lang="en-US" dirty="0">
                <a:solidFill>
                  <a:srgbClr val="FF0000"/>
                </a:solidFill>
              </a:rPr>
              <a:t>db.Population.find( { age : {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	$gte : 30, $lte : 39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	 }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},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{age : 1, females : 1, _id:0}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				).sort(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	{ females : -1 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				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76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When has there been only two Nobel Prize Laureates and one of them was named either John, Bob, and/or Eric?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Oddly specific, talk about being bored</a:t>
            </a:r>
          </a:p>
          <a:p>
            <a:r>
              <a:rPr lang="en-US" dirty="0">
                <a:solidFill>
                  <a:srgbClr val="FF0000"/>
                </a:solidFill>
              </a:rPr>
              <a:t>db.NobelPrize.find(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"laureates.firstname" : {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$in: ["John", "Bob", "Eric"]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 },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 laureates : {$size: 2}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},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{year : 1, category:1, _id:0}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6351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Moral of the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GUI if possible </a:t>
            </a:r>
          </a:p>
          <a:p>
            <a:r>
              <a:rPr lang="en-US" dirty="0"/>
              <a:t>My choice is MongoChef</a:t>
            </a:r>
          </a:p>
          <a:p>
            <a:pPr lvl="1"/>
            <a:r>
              <a:rPr lang="en-US" dirty="0"/>
              <a:t>Note: Free for non commerical use</a:t>
            </a:r>
          </a:p>
          <a:p>
            <a:pPr lvl="1"/>
            <a:r>
              <a:rPr lang="en-US" dirty="0"/>
              <a:t>Has built in import and export functions as well</a:t>
            </a:r>
          </a:p>
        </p:txBody>
      </p:sp>
    </p:spTree>
    <p:extLst>
      <p:ext uri="{BB962C8B-B14F-4D97-AF65-F5344CB8AC3E}">
        <p14:creationId xmlns:p14="http://schemas.microsoft.com/office/powerpoint/2010/main" val="4419460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get some practice!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5100" b="1" dirty="0" smtClean="0"/>
              <a:t>tinyurl.com/</a:t>
            </a:r>
            <a:r>
              <a:rPr lang="en-US" sz="5100" b="1" dirty="0" err="1" smtClean="0"/>
              <a:t>ServerFunIEEE</a:t>
            </a:r>
            <a:endParaRPr lang="en-US" sz="5100" b="1" dirty="0"/>
          </a:p>
        </p:txBody>
      </p:sp>
    </p:spTree>
    <p:extLst>
      <p:ext uri="{BB962C8B-B14F-4D97-AF65-F5344CB8AC3E}">
        <p14:creationId xmlns:p14="http://schemas.microsoft.com/office/powerpoint/2010/main" val="334170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Way of knowing how data is </a:t>
            </a:r>
            <a:r>
              <a:rPr lang="en-US" dirty="0" smtClean="0"/>
              <a:t>formatted</a:t>
            </a:r>
          </a:p>
          <a:p>
            <a:r>
              <a:rPr lang="en-US" dirty="0" smtClean="0"/>
              <a:t>We send 2 bytes of data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4 bits for 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4 bits for B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8 bits for C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072" y="3492426"/>
            <a:ext cx="4267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0100</a:t>
            </a:r>
            <a:r>
              <a:rPr lang="en-US" sz="2800" b="1" dirty="0" smtClean="0">
                <a:solidFill>
                  <a:srgbClr val="00B0F0"/>
                </a:solidFill>
              </a:rPr>
              <a:t>0010</a:t>
            </a:r>
            <a:r>
              <a:rPr lang="en-US" sz="2800" b="1" dirty="0" smtClean="0">
                <a:solidFill>
                  <a:srgbClr val="7030A0"/>
                </a:solidFill>
              </a:rPr>
              <a:t>10100111</a:t>
            </a:r>
          </a:p>
          <a:p>
            <a:pPr algn="ctr"/>
            <a:r>
              <a:rPr lang="en-US" sz="2000" dirty="0" smtClean="0"/>
              <a:t>Or</a:t>
            </a:r>
            <a:endParaRPr lang="en-US" sz="2800" dirty="0" smtClean="0"/>
          </a:p>
          <a:p>
            <a:pPr algn="ctr"/>
            <a:r>
              <a:rPr lang="en-US" sz="2800" b="1" dirty="0">
                <a:solidFill>
                  <a:srgbClr val="00B0F0"/>
                </a:solidFill>
              </a:rPr>
              <a:t>0100</a:t>
            </a:r>
            <a:r>
              <a:rPr lang="en-US" sz="2800" b="1" dirty="0">
                <a:solidFill>
                  <a:srgbClr val="FF0000"/>
                </a:solidFill>
              </a:rPr>
              <a:t>0010</a:t>
            </a:r>
            <a:r>
              <a:rPr lang="en-US" sz="2800" b="1" dirty="0">
                <a:solidFill>
                  <a:srgbClr val="7030A0"/>
                </a:solidFill>
              </a:rPr>
              <a:t>10100111</a:t>
            </a:r>
          </a:p>
          <a:p>
            <a:pPr algn="ctr"/>
            <a:r>
              <a:rPr lang="en-US" dirty="0" smtClean="0"/>
              <a:t>Or</a:t>
            </a:r>
            <a:endParaRPr lang="en-US" sz="2800" dirty="0" smtClean="0"/>
          </a:p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01000010</a:t>
            </a:r>
            <a:r>
              <a:rPr lang="en-US" sz="2800" b="1" dirty="0" smtClean="0">
                <a:solidFill>
                  <a:srgbClr val="FF0000"/>
                </a:solidFill>
              </a:rPr>
              <a:t>1010</a:t>
            </a:r>
            <a:r>
              <a:rPr lang="en-US" sz="2800" b="1" dirty="0" smtClean="0">
                <a:solidFill>
                  <a:srgbClr val="00B0F0"/>
                </a:solidFill>
              </a:rPr>
              <a:t>0111</a:t>
            </a:r>
            <a:endParaRPr lang="en-US" sz="2800" b="1" dirty="0">
              <a:solidFill>
                <a:srgbClr val="00B0F0"/>
              </a:solidFill>
            </a:endParaRPr>
          </a:p>
          <a:p>
            <a:pPr algn="ctr"/>
            <a:r>
              <a:rPr lang="en-US" dirty="0" smtClean="0"/>
              <a:t>Or what about</a:t>
            </a:r>
          </a:p>
          <a:p>
            <a:pPr algn="ctr"/>
            <a:r>
              <a:rPr lang="en-US" sz="2800" b="1" dirty="0">
                <a:solidFill>
                  <a:srgbClr val="00B0F0"/>
                </a:solidFill>
              </a:rPr>
              <a:t>0100</a:t>
            </a:r>
            <a:r>
              <a:rPr lang="en-US" sz="2800" b="1" dirty="0">
                <a:solidFill>
                  <a:srgbClr val="7030A0"/>
                </a:solidFill>
              </a:rPr>
              <a:t>00101010</a:t>
            </a:r>
            <a:r>
              <a:rPr lang="en-US" sz="2800" b="1" dirty="0">
                <a:solidFill>
                  <a:srgbClr val="FF0000"/>
                </a:solidFill>
              </a:rPr>
              <a:t>0111</a:t>
            </a:r>
          </a:p>
          <a:p>
            <a:pPr algn="ctr"/>
            <a:endParaRPr lang="en-US" sz="2800" dirty="0" smtClean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18" y="4386530"/>
            <a:ext cx="17907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178" y="4480178"/>
            <a:ext cx="17907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2343150" y="6149962"/>
            <a:ext cx="4400550" cy="304800"/>
          </a:xfrm>
          <a:prstGeom prst="rightArrow">
            <a:avLst>
              <a:gd name="adj1" fmla="val 50000"/>
              <a:gd name="adj2" fmla="val 188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2328422" y="3276600"/>
            <a:ext cx="4400550" cy="304800"/>
          </a:xfrm>
          <a:prstGeom prst="rightArrow">
            <a:avLst>
              <a:gd name="adj1" fmla="val 50000"/>
              <a:gd name="adj2" fmla="val 188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Callout 24"/>
          <p:cNvSpPr/>
          <p:nvPr/>
        </p:nvSpPr>
        <p:spPr>
          <a:xfrm>
            <a:off x="668911" y="3482181"/>
            <a:ext cx="1392811" cy="762000"/>
          </a:xfrm>
          <a:prstGeom prst="wedgeEllipseCallout">
            <a:avLst>
              <a:gd name="adj1" fmla="val -23354"/>
              <a:gd name="adj2" fmla="val 846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 is 16 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7044178" y="3459769"/>
            <a:ext cx="1978640" cy="841336"/>
          </a:xfrm>
          <a:prstGeom prst="wedgeEllipseCallout">
            <a:avLst>
              <a:gd name="adj1" fmla="val -23354"/>
              <a:gd name="adj2" fmla="val 846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Bro, which bits are what?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97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Protocol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75673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4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I run a </a:t>
            </a:r>
            <a:r>
              <a:rPr lang="en-US" dirty="0" smtClean="0"/>
              <a:t>HTTP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any language you want</a:t>
            </a:r>
          </a:p>
          <a:p>
            <a:pPr lvl="1"/>
            <a:r>
              <a:rPr lang="en-US" dirty="0" smtClean="0"/>
              <a:t>Just need to be able to handle HTTP Requests</a:t>
            </a:r>
          </a:p>
          <a:p>
            <a:r>
              <a:rPr lang="en-US" dirty="0" smtClean="0"/>
              <a:t>Popular Languages and Frameworks</a:t>
            </a:r>
          </a:p>
          <a:p>
            <a:pPr lvl="1"/>
            <a:r>
              <a:rPr lang="en-US" dirty="0" smtClean="0"/>
              <a:t>Python and Flask</a:t>
            </a:r>
          </a:p>
          <a:p>
            <a:pPr lvl="1"/>
            <a:r>
              <a:rPr lang="en-US" dirty="0" smtClean="0"/>
              <a:t>Java and Spark</a:t>
            </a:r>
          </a:p>
          <a:p>
            <a:pPr lvl="1"/>
            <a:r>
              <a:rPr lang="en-US" dirty="0" smtClean="0"/>
              <a:t>JavaScript and </a:t>
            </a:r>
            <a:r>
              <a:rPr lang="en-US" dirty="0" err="1" smtClean="0"/>
              <a:t>NodeJS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841410"/>
            <a:ext cx="3733800" cy="26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7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</a:t>
            </a:r>
            <a:endParaRPr lang="en-US" dirty="0"/>
          </a:p>
          <a:p>
            <a:pPr lvl="1"/>
            <a:r>
              <a:rPr lang="en-US" dirty="0"/>
              <a:t>All information is in URL/Request Line</a:t>
            </a:r>
          </a:p>
          <a:p>
            <a:pPr lvl="1"/>
            <a:r>
              <a:rPr lang="en-US" sz="2400" dirty="0">
                <a:hlinkClick r:id="rId2"/>
              </a:rPr>
              <a:t>http://myServer:8888/path/with/info/about/the/get/call</a:t>
            </a:r>
            <a:endParaRPr lang="en-US" sz="2400" dirty="0"/>
          </a:p>
          <a:p>
            <a:pPr lvl="1"/>
            <a:r>
              <a:rPr lang="en-US" sz="2400" dirty="0" smtClean="0"/>
              <a:t>Never send passwords in here</a:t>
            </a:r>
          </a:p>
          <a:p>
            <a:r>
              <a:rPr lang="en-US" dirty="0" smtClean="0"/>
              <a:t>POST</a:t>
            </a:r>
            <a:endParaRPr lang="en-US" dirty="0"/>
          </a:p>
          <a:p>
            <a:pPr lvl="1"/>
            <a:r>
              <a:rPr lang="en-US" dirty="0" smtClean="0"/>
              <a:t>Same as GET but has a </a:t>
            </a:r>
            <a:r>
              <a:rPr lang="en-US" b="1" dirty="0" smtClean="0"/>
              <a:t>JSON</a:t>
            </a:r>
            <a:r>
              <a:rPr lang="en-US" dirty="0" smtClean="0"/>
              <a:t> </a:t>
            </a:r>
            <a:r>
              <a:rPr lang="en-US" b="1" dirty="0"/>
              <a:t>Body</a:t>
            </a:r>
            <a:r>
              <a:rPr lang="en-US" dirty="0"/>
              <a:t> with </a:t>
            </a:r>
            <a:r>
              <a:rPr lang="en-US" dirty="0" smtClean="0"/>
              <a:t>info</a:t>
            </a:r>
          </a:p>
          <a:p>
            <a:pPr lvl="1"/>
            <a:r>
              <a:rPr lang="en-US" dirty="0" smtClean="0"/>
              <a:t>Used to </a:t>
            </a:r>
            <a:r>
              <a:rPr lang="en-US" dirty="0"/>
              <a:t>send larger amount of data</a:t>
            </a:r>
          </a:p>
        </p:txBody>
      </p:sp>
    </p:spTree>
    <p:extLst>
      <p:ext uri="{BB962C8B-B14F-4D97-AF65-F5344CB8AC3E}">
        <p14:creationId xmlns:p14="http://schemas.microsoft.com/office/powerpoint/2010/main" val="359129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 – Status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Response</a:t>
            </a:r>
            <a:r>
              <a:rPr lang="en-US" sz="2400" dirty="0" smtClean="0"/>
              <a:t> </a:t>
            </a:r>
            <a:r>
              <a:rPr lang="en-US" sz="2800" dirty="0" smtClean="0"/>
              <a:t>is just a JSON object</a:t>
            </a:r>
            <a:endParaRPr lang="en-US" sz="2800" dirty="0"/>
          </a:p>
          <a:p>
            <a:r>
              <a:rPr lang="en-US" dirty="0"/>
              <a:t>Status codes to know:</a:t>
            </a:r>
          </a:p>
          <a:p>
            <a:pPr lvl="1"/>
            <a:r>
              <a:rPr lang="en-US" b="1" dirty="0" smtClean="0"/>
              <a:t>200 </a:t>
            </a:r>
            <a:r>
              <a:rPr lang="en-US" dirty="0" smtClean="0"/>
              <a:t>– We All Good</a:t>
            </a:r>
            <a:endParaRPr lang="en-US" dirty="0"/>
          </a:p>
          <a:p>
            <a:pPr lvl="1"/>
            <a:r>
              <a:rPr lang="en-US" b="1" dirty="0" smtClean="0"/>
              <a:t>4xx’s - </a:t>
            </a:r>
            <a:r>
              <a:rPr lang="en-US" dirty="0" smtClean="0"/>
              <a:t>Client </a:t>
            </a:r>
            <a:r>
              <a:rPr lang="en-US" dirty="0"/>
              <a:t>screwed </a:t>
            </a:r>
            <a:r>
              <a:rPr lang="en-US" dirty="0" smtClean="0"/>
              <a:t>up</a:t>
            </a:r>
          </a:p>
          <a:p>
            <a:pPr lvl="2"/>
            <a:r>
              <a:rPr lang="en-US" b="1" dirty="0" smtClean="0"/>
              <a:t>404 </a:t>
            </a:r>
            <a:r>
              <a:rPr lang="en-US" b="1" dirty="0"/>
              <a:t>Not Found </a:t>
            </a:r>
            <a:endParaRPr lang="en-US" b="1" dirty="0" smtClean="0"/>
          </a:p>
          <a:p>
            <a:pPr lvl="1"/>
            <a:r>
              <a:rPr lang="en-US" b="1" dirty="0" smtClean="0"/>
              <a:t>5xx’s - </a:t>
            </a:r>
            <a:r>
              <a:rPr lang="en-US" dirty="0" smtClean="0"/>
              <a:t>The </a:t>
            </a:r>
            <a:r>
              <a:rPr lang="en-US" dirty="0"/>
              <a:t>Server screwed </a:t>
            </a:r>
            <a:r>
              <a:rPr lang="en-US" dirty="0" smtClean="0"/>
              <a:t>up</a:t>
            </a:r>
          </a:p>
          <a:p>
            <a:pPr lvl="2"/>
            <a:r>
              <a:rPr lang="en-US" b="1" dirty="0" smtClean="0"/>
              <a:t>500 Internal Server Error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334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1416</Words>
  <Application>Microsoft Office PowerPoint</Application>
  <PresentationFormat>On-screen Show (4:3)</PresentationFormat>
  <Paragraphs>360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Hosted by:</vt:lpstr>
      <vt:lpstr>More Workshops This Year!</vt:lpstr>
      <vt:lpstr>What is a Server?</vt:lpstr>
      <vt:lpstr>Connect to Server</vt:lpstr>
      <vt:lpstr>Why Protocols</vt:lpstr>
      <vt:lpstr>HTTP Protocol</vt:lpstr>
      <vt:lpstr>How do I run a HTTP Server?</vt:lpstr>
      <vt:lpstr>Sending HTTP Request</vt:lpstr>
      <vt:lpstr>The Response – Status Code</vt:lpstr>
      <vt:lpstr>Async Programming</vt:lpstr>
      <vt:lpstr>PowerPoint Presentation</vt:lpstr>
      <vt:lpstr>Databases</vt:lpstr>
      <vt:lpstr>Every Database is CRUD</vt:lpstr>
      <vt:lpstr>API vs Database</vt:lpstr>
      <vt:lpstr>PowerPoint Presentation</vt:lpstr>
      <vt:lpstr>Disclaimer!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types of database</vt:lpstr>
      <vt:lpstr>Relational Databases</vt:lpstr>
      <vt:lpstr>PowerPoint Presentation</vt:lpstr>
      <vt:lpstr>PowerPoint Presentation</vt:lpstr>
      <vt:lpstr>SQL Table Example</vt:lpstr>
      <vt:lpstr>Non-Relational</vt:lpstr>
      <vt:lpstr>What is MongoDB</vt:lpstr>
      <vt:lpstr>JSON Overview </vt:lpstr>
      <vt:lpstr>PowerPoint Presentation</vt:lpstr>
      <vt:lpstr>Time to get to the Pis</vt:lpstr>
      <vt:lpstr>Mongod vs Mongo ? </vt:lpstr>
      <vt:lpstr>Linux Services</vt:lpstr>
      <vt:lpstr>Mongo</vt:lpstr>
      <vt:lpstr>PowerPoint Presentation</vt:lpstr>
      <vt:lpstr>Mongo Shell</vt:lpstr>
      <vt:lpstr>Add some data</vt:lpstr>
      <vt:lpstr>Other ways to insert</vt:lpstr>
      <vt:lpstr>Read your data</vt:lpstr>
      <vt:lpstr>Messed up? Just Update!</vt:lpstr>
      <vt:lpstr>PowerPoint Presentation</vt:lpstr>
      <vt:lpstr>Need More Data!</vt:lpstr>
      <vt:lpstr>Queries</vt:lpstr>
      <vt:lpstr>Find the order of the most females in the 30-39 age range </vt:lpstr>
      <vt:lpstr>When has there been only two Nobel Prize Laureates and one of them was named either John, Bob, and/or Eric?</vt:lpstr>
      <vt:lpstr>Moral of the story</vt:lpstr>
      <vt:lpstr>Time to get some practice!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Servers</dc:title>
  <dc:creator>Spencer Fricke</dc:creator>
  <cp:lastModifiedBy>Spencer Fricke</cp:lastModifiedBy>
  <cp:revision>34</cp:revision>
  <dcterms:created xsi:type="dcterms:W3CDTF">2016-09-18T01:57:35Z</dcterms:created>
  <dcterms:modified xsi:type="dcterms:W3CDTF">2017-10-19T20:12:56Z</dcterms:modified>
</cp:coreProperties>
</file>