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Gothic A1 Medium"/>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othicA1Medium-regular.fntdata"/><Relationship Id="rId25" Type="http://schemas.openxmlformats.org/officeDocument/2006/relationships/font" Target="fonts/Economica-boldItalic.fntdata"/><Relationship Id="rId28" Type="http://schemas.openxmlformats.org/officeDocument/2006/relationships/font" Target="fonts/OpenSans-regular.fntdata"/><Relationship Id="rId27" Type="http://schemas.openxmlformats.org/officeDocument/2006/relationships/font" Target="fonts/GothicA1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d1dc0e674_0_3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d1dc0e674_0_3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d1dc0e674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d1dc0e67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d1dc0e67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d1dc0e67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d1dc0e674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d1dc0e674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d1dc0e674_0_3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d1dc0e674_0_3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d1dc0e6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d1dc0e6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d1dc0e674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d1dc0e674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d1dc0e674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d1dc0e674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d1dc0e674_0_3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d1dc0e674_0_3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22066ba9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22066ba9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d1dc0e67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d1dc0e67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d1dc0e674_0_3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1dc0e674_0_3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d1dc0e67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d1dc0e67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d1dc0e674_0_3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d1dc0e674_0_3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22066ba90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22066ba90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1.png"/><Relationship Id="rId5"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www.youtube.com/watch?v=kBFMsY5ZP0o"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6000"/>
              <a:t>    DW</a:t>
            </a:r>
            <a:endParaRPr b="1" sz="6000"/>
          </a:p>
          <a:p>
            <a:pPr indent="0" lvl="0" marL="0" rtl="0" algn="ctr">
              <a:spcBef>
                <a:spcPts val="0"/>
              </a:spcBef>
              <a:spcAft>
                <a:spcPts val="0"/>
              </a:spcAft>
              <a:buNone/>
            </a:pPr>
            <a:r>
              <a:rPr b="1" lang="ko" sz="2400"/>
              <a:t>(Motion Detecting WiFi)</a:t>
            </a:r>
            <a:endParaRPr b="1" sz="24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ko" sz="1400"/>
              <a:t>22조</a:t>
            </a:r>
            <a:endParaRPr sz="1400"/>
          </a:p>
          <a:p>
            <a:pPr indent="0" lvl="0" marL="0" rtl="0" algn="r">
              <a:spcBef>
                <a:spcPts val="0"/>
              </a:spcBef>
              <a:spcAft>
                <a:spcPts val="0"/>
              </a:spcAft>
              <a:buNone/>
            </a:pPr>
            <a:r>
              <a:rPr lang="ko" sz="1400"/>
              <a:t>김상원 김용환 안재관 이종호</a:t>
            </a:r>
            <a:endParaRPr sz="1400"/>
          </a:p>
        </p:txBody>
      </p:sp>
      <p:sp>
        <p:nvSpPr>
          <p:cNvPr id="64" name="Google Shape;64;p13"/>
          <p:cNvSpPr txBox="1"/>
          <p:nvPr/>
        </p:nvSpPr>
        <p:spPr>
          <a:xfrm rot="10800000">
            <a:off x="3833000" y="1791950"/>
            <a:ext cx="686400" cy="8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ko" sz="6000">
                <a:solidFill>
                  <a:schemeClr val="dk1"/>
                </a:solidFill>
                <a:latin typeface="Economica"/>
                <a:ea typeface="Economica"/>
                <a:cs typeface="Economica"/>
                <a:sym typeface="Economica"/>
              </a:rPr>
              <a:t>W</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65500" y="657975"/>
            <a:ext cx="4045200" cy="2057400"/>
          </a:xfrm>
          <a:prstGeom prst="rect">
            <a:avLst/>
          </a:prstGeom>
          <a:ln cap="flat" cmpd="sng" w="9525">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ko"/>
              <a:t> </a:t>
            </a:r>
            <a:endParaRPr/>
          </a:p>
        </p:txBody>
      </p:sp>
      <p:sp>
        <p:nvSpPr>
          <p:cNvPr id="129" name="Google Shape;129;p22"/>
          <p:cNvSpPr txBox="1"/>
          <p:nvPr>
            <p:ph idx="1" type="subTitle"/>
          </p:nvPr>
        </p:nvSpPr>
        <p:spPr>
          <a:xfrm>
            <a:off x="265500" y="2882201"/>
            <a:ext cx="4045200" cy="1574100"/>
          </a:xfrm>
          <a:prstGeom prst="rect">
            <a:avLst/>
          </a:prstGeom>
        </p:spPr>
        <p:txBody>
          <a:bodyPr anchorCtr="0" anchor="t" bIns="91425" lIns="91425" spcFirstLastPara="1" rIns="91425" wrap="square" tIns="91425">
            <a:noAutofit/>
          </a:bodyPr>
          <a:lstStyle/>
          <a:p>
            <a:pPr indent="-247650" lvl="0" marL="360000" rtl="0" algn="l">
              <a:spcBef>
                <a:spcPts val="0"/>
              </a:spcBef>
              <a:spcAft>
                <a:spcPts val="0"/>
              </a:spcAft>
              <a:buSzPts val="2400"/>
              <a:buFont typeface="Gothic A1 Medium"/>
              <a:buAutoNum type="arabicPeriod"/>
            </a:pPr>
            <a:r>
              <a:rPr lang="ko">
                <a:latin typeface="Gothic A1 Medium"/>
                <a:ea typeface="Gothic A1 Medium"/>
                <a:cs typeface="Gothic A1 Medium"/>
                <a:sym typeface="Gothic A1 Medium"/>
              </a:rPr>
              <a:t>RockPro-64를 이용한 AP기기 소형화</a:t>
            </a:r>
            <a:endParaRPr>
              <a:latin typeface="Gothic A1 Medium"/>
              <a:ea typeface="Gothic A1 Medium"/>
              <a:cs typeface="Gothic A1 Medium"/>
              <a:sym typeface="Gothic A1 Medium"/>
            </a:endParaRPr>
          </a:p>
          <a:p>
            <a:pPr indent="0" lvl="0" marL="0" rtl="0" algn="l">
              <a:spcBef>
                <a:spcPts val="0"/>
              </a:spcBef>
              <a:spcAft>
                <a:spcPts val="0"/>
              </a:spcAft>
              <a:buNone/>
            </a:pPr>
            <a:r>
              <a:t/>
            </a:r>
            <a:endParaRPr>
              <a:latin typeface="Gothic A1 Medium"/>
              <a:ea typeface="Gothic A1 Medium"/>
              <a:cs typeface="Gothic A1 Medium"/>
              <a:sym typeface="Gothic A1 Medium"/>
            </a:endParaRPr>
          </a:p>
        </p:txBody>
      </p:sp>
      <p:sp>
        <p:nvSpPr>
          <p:cNvPr id="130" name="Google Shape;130;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89999" lvl="0" marL="0" rtl="0" algn="l">
              <a:spcBef>
                <a:spcPts val="0"/>
              </a:spcBef>
              <a:spcAft>
                <a:spcPts val="0"/>
              </a:spcAft>
              <a:buNone/>
            </a:pPr>
            <a:r>
              <a:rPr lang="ko"/>
              <a:t>RockPro-64 </a:t>
            </a:r>
            <a:r>
              <a:rPr lang="ko"/>
              <a:t>WiFi 모듈을 사용</a:t>
            </a:r>
            <a:endParaRPr/>
          </a:p>
          <a:p>
            <a:pPr indent="89999" lvl="0" marL="0" rtl="0" algn="l">
              <a:spcBef>
                <a:spcPts val="1600"/>
              </a:spcBef>
              <a:spcAft>
                <a:spcPts val="0"/>
              </a:spcAft>
              <a:buNone/>
            </a:pPr>
            <a:r>
              <a:rPr lang="ko"/>
              <a:t>AP를 패키지화 및</a:t>
            </a:r>
            <a:r>
              <a:rPr lang="ko"/>
              <a:t> 소형화</a:t>
            </a:r>
            <a:endParaRPr/>
          </a:p>
          <a:p>
            <a:pPr indent="89999" lvl="0" marL="0" rtl="0" algn="l">
              <a:spcBef>
                <a:spcPts val="1600"/>
              </a:spcBef>
              <a:spcAft>
                <a:spcPts val="1600"/>
              </a:spcAft>
              <a:buNone/>
            </a:pPr>
            <a:r>
              <a:rPr lang="ko"/>
              <a:t>AP모듈은 서버로 알림을 전송</a:t>
            </a:r>
            <a:endParaRPr/>
          </a:p>
        </p:txBody>
      </p:sp>
      <p:grpSp>
        <p:nvGrpSpPr>
          <p:cNvPr id="131" name="Google Shape;131;p22"/>
          <p:cNvGrpSpPr/>
          <p:nvPr/>
        </p:nvGrpSpPr>
        <p:grpSpPr>
          <a:xfrm>
            <a:off x="897225" y="888075"/>
            <a:ext cx="2781825" cy="1683675"/>
            <a:chOff x="897225" y="888075"/>
            <a:chExt cx="2781825" cy="1683675"/>
          </a:xfrm>
        </p:grpSpPr>
        <p:pic>
          <p:nvPicPr>
            <p:cNvPr id="132" name="Google Shape;132;p22"/>
            <p:cNvPicPr preferRelativeResize="0"/>
            <p:nvPr/>
          </p:nvPicPr>
          <p:blipFill rotWithShape="1">
            <a:blip r:embed="rId3">
              <a:alphaModFix/>
            </a:blip>
            <a:srcRect b="23156" l="3753" r="6881" t="20170"/>
            <a:stretch/>
          </p:blipFill>
          <p:spPr>
            <a:xfrm>
              <a:off x="897225" y="888075"/>
              <a:ext cx="2781750" cy="1300050"/>
            </a:xfrm>
            <a:prstGeom prst="rect">
              <a:avLst/>
            </a:prstGeom>
            <a:noFill/>
            <a:ln cap="flat" cmpd="sng" w="9525">
              <a:solidFill>
                <a:schemeClr val="dk2"/>
              </a:solidFill>
              <a:prstDash val="solid"/>
              <a:round/>
              <a:headEnd len="sm" w="sm" type="none"/>
              <a:tailEnd len="sm" w="sm" type="none"/>
            </a:ln>
          </p:spPr>
        </p:pic>
        <p:sp>
          <p:nvSpPr>
            <p:cNvPr id="133" name="Google Shape;133;p22"/>
            <p:cNvSpPr/>
            <p:nvPr/>
          </p:nvSpPr>
          <p:spPr>
            <a:xfrm>
              <a:off x="2419650" y="2239350"/>
              <a:ext cx="1259400" cy="3324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Rock Pro-64</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400"/>
                                        <p:tgtEl>
                                          <p:spTgt spid="131"/>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2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65500" y="657975"/>
            <a:ext cx="4045200" cy="2057400"/>
          </a:xfrm>
          <a:prstGeom prst="rect">
            <a:avLst/>
          </a:prstGeom>
          <a:ln cap="flat" cmpd="sng" w="9525">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ko"/>
              <a:t> </a:t>
            </a:r>
            <a:endParaRPr/>
          </a:p>
        </p:txBody>
      </p:sp>
      <p:sp>
        <p:nvSpPr>
          <p:cNvPr id="139" name="Google Shape;139;p23"/>
          <p:cNvSpPr txBox="1"/>
          <p:nvPr>
            <p:ph type="title"/>
          </p:nvPr>
        </p:nvSpPr>
        <p:spPr>
          <a:xfrm>
            <a:off x="265500" y="785325"/>
            <a:ext cx="4045200" cy="193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t> </a:t>
            </a:r>
            <a:endParaRPr/>
          </a:p>
        </p:txBody>
      </p:sp>
      <p:sp>
        <p:nvSpPr>
          <p:cNvPr id="140" name="Google Shape;140;p23"/>
          <p:cNvSpPr txBox="1"/>
          <p:nvPr>
            <p:ph idx="1" type="subTitle"/>
          </p:nvPr>
        </p:nvSpPr>
        <p:spPr>
          <a:xfrm>
            <a:off x="265500" y="2889276"/>
            <a:ext cx="4045200" cy="1574100"/>
          </a:xfrm>
          <a:prstGeom prst="rect">
            <a:avLst/>
          </a:prstGeom>
        </p:spPr>
        <p:txBody>
          <a:bodyPr anchorCtr="0" anchor="t" bIns="91425" lIns="91425" spcFirstLastPara="1" rIns="91425" wrap="square" tIns="91425">
            <a:noAutofit/>
          </a:bodyPr>
          <a:lstStyle/>
          <a:p>
            <a:pPr indent="-360000" lvl="0" marL="360000" rtl="0" algn="l">
              <a:spcBef>
                <a:spcPts val="0"/>
              </a:spcBef>
              <a:spcAft>
                <a:spcPts val="0"/>
              </a:spcAft>
              <a:buNone/>
            </a:pPr>
            <a:r>
              <a:rPr lang="ko">
                <a:latin typeface="Gothic A1 Medium"/>
                <a:ea typeface="Gothic A1 Medium"/>
                <a:cs typeface="Gothic A1 Medium"/>
                <a:sym typeface="Gothic A1 Medium"/>
              </a:rPr>
              <a:t>2. 서버 및 데이터베이스       구축 - AWS 사용</a:t>
            </a:r>
            <a:endParaRPr>
              <a:latin typeface="Gothic A1 Medium"/>
              <a:ea typeface="Gothic A1 Medium"/>
              <a:cs typeface="Gothic A1 Medium"/>
              <a:sym typeface="Gothic A1 Medium"/>
            </a:endParaRPr>
          </a:p>
        </p:txBody>
      </p:sp>
      <p:sp>
        <p:nvSpPr>
          <p:cNvPr id="141" name="Google Shape;141;p23"/>
          <p:cNvSpPr txBox="1"/>
          <p:nvPr>
            <p:ph idx="2" type="body"/>
          </p:nvPr>
        </p:nvSpPr>
        <p:spPr>
          <a:xfrm>
            <a:off x="4616125" y="724200"/>
            <a:ext cx="4008000" cy="3695100"/>
          </a:xfrm>
          <a:prstGeom prst="rect">
            <a:avLst/>
          </a:prstGeom>
        </p:spPr>
        <p:txBody>
          <a:bodyPr anchorCtr="0" anchor="ctr" bIns="91425" lIns="91425" spcFirstLastPara="1" rIns="91425" wrap="square" tIns="91425">
            <a:noAutofit/>
          </a:bodyPr>
          <a:lstStyle/>
          <a:p>
            <a:pPr indent="89999" lvl="0" marL="360000" rtl="0" algn="l">
              <a:spcBef>
                <a:spcPts val="0"/>
              </a:spcBef>
              <a:spcAft>
                <a:spcPts val="0"/>
              </a:spcAft>
              <a:buClr>
                <a:schemeClr val="dk1"/>
              </a:buClr>
              <a:buSzPts val="1100"/>
              <a:buFont typeface="Arial"/>
              <a:buNone/>
            </a:pPr>
            <a:r>
              <a:rPr lang="ko">
                <a:latin typeface="Arial"/>
                <a:ea typeface="Arial"/>
                <a:cs typeface="Arial"/>
                <a:sym typeface="Arial"/>
              </a:rPr>
              <a:t>AWS(Amazon Web Services)</a:t>
            </a:r>
            <a:r>
              <a:rPr b="1" lang="ko">
                <a:solidFill>
                  <a:srgbClr val="FFFFFF"/>
                </a:solidFill>
                <a:latin typeface="Arial"/>
                <a:ea typeface="Arial"/>
                <a:cs typeface="Arial"/>
                <a:sym typeface="Arial"/>
              </a:rPr>
              <a:t> </a:t>
            </a:r>
            <a:r>
              <a:rPr lang="ko">
                <a:solidFill>
                  <a:srgbClr val="FFFFFF"/>
                </a:solidFill>
                <a:latin typeface="Arial"/>
                <a:ea typeface="Arial"/>
                <a:cs typeface="Arial"/>
                <a:sym typeface="Arial"/>
              </a:rPr>
              <a:t>: 아마존닷컴이 제공하는 각종 원격 컴퓨팅 서비스</a:t>
            </a:r>
            <a:endParaRPr>
              <a:solidFill>
                <a:srgbClr val="FFFFFF"/>
              </a:solidFill>
              <a:latin typeface="Arial"/>
              <a:ea typeface="Arial"/>
              <a:cs typeface="Arial"/>
              <a:sym typeface="Arial"/>
            </a:endParaRPr>
          </a:p>
          <a:p>
            <a:pPr indent="0" lvl="0" marL="360000" rtl="0" algn="l">
              <a:spcBef>
                <a:spcPts val="1600"/>
              </a:spcBef>
              <a:spcAft>
                <a:spcPts val="1600"/>
              </a:spcAft>
              <a:buClr>
                <a:schemeClr val="dk1"/>
              </a:buClr>
              <a:buSzPts val="1100"/>
              <a:buFont typeface="Arial"/>
              <a:buNone/>
            </a:pPr>
            <a:r>
              <a:rPr lang="ko">
                <a:solidFill>
                  <a:srgbClr val="FFFFFF"/>
                </a:solidFill>
                <a:latin typeface="Arial"/>
                <a:ea typeface="Arial"/>
                <a:cs typeface="Arial"/>
                <a:sym typeface="Arial"/>
              </a:rPr>
              <a:t> Node.js를 통해 개발 예정</a:t>
            </a:r>
            <a:endParaRPr>
              <a:solidFill>
                <a:srgbClr val="FFFFFF"/>
              </a:solidFill>
              <a:latin typeface="Arial"/>
              <a:ea typeface="Arial"/>
              <a:cs typeface="Arial"/>
              <a:sym typeface="Arial"/>
            </a:endParaRPr>
          </a:p>
        </p:txBody>
      </p:sp>
      <p:pic>
        <p:nvPicPr>
          <p:cNvPr id="142" name="Google Shape;142;p23"/>
          <p:cNvPicPr preferRelativeResize="0"/>
          <p:nvPr/>
        </p:nvPicPr>
        <p:blipFill rotWithShape="1">
          <a:blip r:embed="rId3">
            <a:alphaModFix/>
          </a:blip>
          <a:srcRect b="2926" l="7979" r="9837" t="2662"/>
          <a:stretch/>
        </p:blipFill>
        <p:spPr>
          <a:xfrm>
            <a:off x="753475" y="980025"/>
            <a:ext cx="2992724" cy="1574100"/>
          </a:xfrm>
          <a:prstGeom prst="rect">
            <a:avLst/>
          </a:prstGeom>
          <a:noFill/>
          <a:ln>
            <a:noFill/>
          </a:ln>
        </p:spPr>
      </p:pic>
      <p:pic>
        <p:nvPicPr>
          <p:cNvPr id="143" name="Google Shape;143;p23"/>
          <p:cNvPicPr preferRelativeResize="0"/>
          <p:nvPr/>
        </p:nvPicPr>
        <p:blipFill>
          <a:blip r:embed="rId4">
            <a:alphaModFix/>
          </a:blip>
          <a:stretch>
            <a:fillRect/>
          </a:stretch>
        </p:blipFill>
        <p:spPr>
          <a:xfrm>
            <a:off x="451135" y="657975"/>
            <a:ext cx="3673940" cy="20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400"/>
                                        <p:tgtEl>
                                          <p:spTgt spid="142"/>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2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65500" y="657975"/>
            <a:ext cx="4045200" cy="2057400"/>
          </a:xfrm>
          <a:prstGeom prst="rect">
            <a:avLst/>
          </a:prstGeom>
          <a:ln cap="flat" cmpd="sng" w="9525">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ko"/>
              <a:t> </a:t>
            </a:r>
            <a:endParaRPr/>
          </a:p>
        </p:txBody>
      </p:sp>
      <p:sp>
        <p:nvSpPr>
          <p:cNvPr id="149" name="Google Shape;149;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89999" lvl="0" marL="0" rtl="0" algn="l">
              <a:spcBef>
                <a:spcPts val="0"/>
              </a:spcBef>
              <a:spcAft>
                <a:spcPts val="0"/>
              </a:spcAft>
              <a:buNone/>
            </a:pPr>
            <a:r>
              <a:rPr lang="ko"/>
              <a:t>Flutter : 구글에서 개발한 크로스 플랫폼 앱개발 프레임워크</a:t>
            </a:r>
            <a:endParaRPr/>
          </a:p>
          <a:p>
            <a:pPr indent="89999" lvl="0" marL="0" rtl="0" algn="l">
              <a:spcBef>
                <a:spcPts val="1600"/>
              </a:spcBef>
              <a:spcAft>
                <a:spcPts val="0"/>
              </a:spcAft>
              <a:buNone/>
            </a:pPr>
            <a:r>
              <a:rPr lang="ko"/>
              <a:t>알림을 주고 받는 어플 개발</a:t>
            </a:r>
            <a:endParaRPr/>
          </a:p>
          <a:p>
            <a:pPr indent="89999" lvl="0" marL="0" rtl="0" algn="l">
              <a:spcBef>
                <a:spcPts val="1600"/>
              </a:spcBef>
              <a:spcAft>
                <a:spcPts val="1600"/>
              </a:spcAft>
              <a:buNone/>
            </a:pPr>
            <a:r>
              <a:rPr lang="ko"/>
              <a:t>Dart 언어를 사용해 개발 예정</a:t>
            </a:r>
            <a:endParaRPr/>
          </a:p>
        </p:txBody>
      </p:sp>
      <p:pic>
        <p:nvPicPr>
          <p:cNvPr id="150" name="Google Shape;150;p24"/>
          <p:cNvPicPr preferRelativeResize="0"/>
          <p:nvPr/>
        </p:nvPicPr>
        <p:blipFill>
          <a:blip r:embed="rId3">
            <a:alphaModFix/>
          </a:blip>
          <a:stretch>
            <a:fillRect/>
          </a:stretch>
        </p:blipFill>
        <p:spPr>
          <a:xfrm>
            <a:off x="624575" y="1019350"/>
            <a:ext cx="3174677" cy="1301250"/>
          </a:xfrm>
          <a:prstGeom prst="rect">
            <a:avLst/>
          </a:prstGeom>
          <a:noFill/>
          <a:ln>
            <a:noFill/>
          </a:ln>
        </p:spPr>
      </p:pic>
      <p:sp>
        <p:nvSpPr>
          <p:cNvPr id="151" name="Google Shape;151;p24"/>
          <p:cNvSpPr txBox="1"/>
          <p:nvPr>
            <p:ph idx="1" type="subTitle"/>
          </p:nvPr>
        </p:nvSpPr>
        <p:spPr>
          <a:xfrm>
            <a:off x="265500" y="2889276"/>
            <a:ext cx="4045200" cy="1574100"/>
          </a:xfrm>
          <a:prstGeom prst="rect">
            <a:avLst/>
          </a:prstGeom>
        </p:spPr>
        <p:txBody>
          <a:bodyPr anchorCtr="0" anchor="t" bIns="91425" lIns="91425" spcFirstLastPara="1" rIns="91425" wrap="square" tIns="91425">
            <a:noAutofit/>
          </a:bodyPr>
          <a:lstStyle/>
          <a:p>
            <a:pPr indent="-360000" lvl="0" marL="360000" rtl="0" algn="l">
              <a:spcBef>
                <a:spcPts val="0"/>
              </a:spcBef>
              <a:spcAft>
                <a:spcPts val="0"/>
              </a:spcAft>
              <a:buNone/>
            </a:pPr>
            <a:r>
              <a:rPr lang="ko">
                <a:latin typeface="Gothic A1 Medium"/>
                <a:ea typeface="Gothic A1 Medium"/>
                <a:cs typeface="Gothic A1 Medium"/>
                <a:sym typeface="Gothic A1 Medium"/>
              </a:rPr>
              <a:t>3. 스마트폰의 앱을 통해 감지 시 푸시 알림 수신.</a:t>
            </a:r>
            <a:br>
              <a:rPr lang="ko">
                <a:latin typeface="Gothic A1 Medium"/>
                <a:ea typeface="Gothic A1 Medium"/>
                <a:cs typeface="Gothic A1 Medium"/>
                <a:sym typeface="Gothic A1 Medium"/>
              </a:rPr>
            </a:br>
            <a:endParaRPr>
              <a:latin typeface="Gothic A1 Medium"/>
              <a:ea typeface="Gothic A1 Medium"/>
              <a:cs typeface="Gothic A1 Medium"/>
              <a:sym typeface="Gothic A1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400"/>
                                        <p:tgtEl>
                                          <p:spTgt spid="150"/>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2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p:nvPr/>
        </p:nvSpPr>
        <p:spPr>
          <a:xfrm>
            <a:off x="2034475" y="4124700"/>
            <a:ext cx="5075052" cy="401861"/>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lt2"/>
                </a:solidFill>
                <a:latin typeface="Gothic A1;500"/>
              </a:rPr>
              <a:t>각 모듈을 합쳐 시스템 완성</a:t>
            </a:r>
          </a:p>
        </p:txBody>
      </p:sp>
      <p:grpSp>
        <p:nvGrpSpPr>
          <p:cNvPr id="157" name="Google Shape;157;p25"/>
          <p:cNvGrpSpPr/>
          <p:nvPr/>
        </p:nvGrpSpPr>
        <p:grpSpPr>
          <a:xfrm>
            <a:off x="523475" y="270276"/>
            <a:ext cx="3148500" cy="3715687"/>
            <a:chOff x="523475" y="270276"/>
            <a:chExt cx="3148500" cy="3715687"/>
          </a:xfrm>
        </p:grpSpPr>
        <p:grpSp>
          <p:nvGrpSpPr>
            <p:cNvPr id="158" name="Google Shape;158;p25"/>
            <p:cNvGrpSpPr/>
            <p:nvPr/>
          </p:nvGrpSpPr>
          <p:grpSpPr>
            <a:xfrm>
              <a:off x="941742" y="270276"/>
              <a:ext cx="2311912" cy="1399313"/>
              <a:chOff x="897225" y="888075"/>
              <a:chExt cx="2781750" cy="1683688"/>
            </a:xfrm>
          </p:grpSpPr>
          <p:pic>
            <p:nvPicPr>
              <p:cNvPr id="159" name="Google Shape;159;p25"/>
              <p:cNvPicPr preferRelativeResize="0"/>
              <p:nvPr/>
            </p:nvPicPr>
            <p:blipFill rotWithShape="1">
              <a:blip r:embed="rId3">
                <a:alphaModFix/>
              </a:blip>
              <a:srcRect b="23156" l="3753" r="6881" t="20170"/>
              <a:stretch/>
            </p:blipFill>
            <p:spPr>
              <a:xfrm>
                <a:off x="897225" y="888075"/>
                <a:ext cx="2781750" cy="1300050"/>
              </a:xfrm>
              <a:prstGeom prst="rect">
                <a:avLst/>
              </a:prstGeom>
              <a:noFill/>
              <a:ln cap="flat" cmpd="sng" w="9525">
                <a:solidFill>
                  <a:schemeClr val="dk2"/>
                </a:solidFill>
                <a:prstDash val="solid"/>
                <a:round/>
                <a:headEnd len="sm" w="sm" type="none"/>
                <a:tailEnd len="sm" w="sm" type="none"/>
              </a:ln>
            </p:spPr>
          </p:pic>
          <p:sp>
            <p:nvSpPr>
              <p:cNvPr id="160" name="Google Shape;160;p25"/>
              <p:cNvSpPr/>
              <p:nvPr/>
            </p:nvSpPr>
            <p:spPr>
              <a:xfrm>
                <a:off x="2447950" y="2239363"/>
                <a:ext cx="1230900" cy="3324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Rock Pro-64</a:t>
                </a:r>
                <a:endParaRPr sz="1100"/>
              </a:p>
            </p:txBody>
          </p:sp>
        </p:grpSp>
        <p:pic>
          <p:nvPicPr>
            <p:cNvPr id="161" name="Google Shape;161;p25"/>
            <p:cNvPicPr preferRelativeResize="0"/>
            <p:nvPr/>
          </p:nvPicPr>
          <p:blipFill rotWithShape="1">
            <a:blip r:embed="rId4">
              <a:alphaModFix/>
            </a:blip>
            <a:srcRect b="3903" l="10628" r="12187" t="2270"/>
            <a:stretch/>
          </p:blipFill>
          <p:spPr>
            <a:xfrm>
              <a:off x="990425" y="1711350"/>
              <a:ext cx="2214550" cy="1232500"/>
            </a:xfrm>
            <a:prstGeom prst="rect">
              <a:avLst/>
            </a:prstGeom>
            <a:noFill/>
            <a:ln>
              <a:noFill/>
            </a:ln>
          </p:spPr>
        </p:pic>
        <p:pic>
          <p:nvPicPr>
            <p:cNvPr id="162" name="Google Shape;162;p25"/>
            <p:cNvPicPr preferRelativeResize="0"/>
            <p:nvPr/>
          </p:nvPicPr>
          <p:blipFill>
            <a:blip r:embed="rId5">
              <a:alphaModFix/>
            </a:blip>
            <a:stretch>
              <a:fillRect/>
            </a:stretch>
          </p:blipFill>
          <p:spPr>
            <a:xfrm>
              <a:off x="829075" y="3124363"/>
              <a:ext cx="2537227" cy="861600"/>
            </a:xfrm>
            <a:prstGeom prst="rect">
              <a:avLst/>
            </a:prstGeom>
            <a:noFill/>
            <a:ln>
              <a:noFill/>
            </a:ln>
          </p:spPr>
        </p:pic>
        <p:sp>
          <p:nvSpPr>
            <p:cNvPr id="163" name="Google Shape;163;p25"/>
            <p:cNvSpPr/>
            <p:nvPr/>
          </p:nvSpPr>
          <p:spPr>
            <a:xfrm>
              <a:off x="523475" y="707500"/>
              <a:ext cx="3148500" cy="2957400"/>
            </a:xfrm>
            <a:prstGeom prst="bracketPair">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5"/>
          <p:cNvSpPr/>
          <p:nvPr/>
        </p:nvSpPr>
        <p:spPr>
          <a:xfrm>
            <a:off x="4184938" y="1903050"/>
            <a:ext cx="1690800" cy="845400"/>
          </a:xfrm>
          <a:prstGeom prst="striped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25"/>
          <p:cNvGrpSpPr/>
          <p:nvPr/>
        </p:nvGrpSpPr>
        <p:grpSpPr>
          <a:xfrm>
            <a:off x="6388700" y="1324650"/>
            <a:ext cx="2002227" cy="2002200"/>
            <a:chOff x="6388700" y="1324650"/>
            <a:chExt cx="2002227" cy="2002200"/>
          </a:xfrm>
        </p:grpSpPr>
        <p:sp>
          <p:nvSpPr>
            <p:cNvPr id="166" name="Google Shape;166;p25"/>
            <p:cNvSpPr/>
            <p:nvPr/>
          </p:nvSpPr>
          <p:spPr>
            <a:xfrm>
              <a:off x="6388700" y="1324650"/>
              <a:ext cx="2002200" cy="2002200"/>
            </a:xfrm>
            <a:prstGeom prst="roundRect">
              <a:avLst>
                <a:gd fmla="val 16667" name="adj"/>
              </a:avLst>
            </a:prstGeom>
            <a:gradFill>
              <a:gsLst>
                <a:gs pos="0">
                  <a:srgbClr val="CCA677">
                    <a:alpha val="60784"/>
                  </a:srgbClr>
                </a:gs>
                <a:gs pos="100000">
                  <a:srgbClr val="95630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6388725" y="1794675"/>
              <a:ext cx="2002202" cy="106212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3F3F3"/>
                  </a:solidFill>
                  <a:latin typeface="Jua"/>
                </a:rPr>
                <a:t>Motion </a:t>
              </a:r>
              <a:br>
                <a:rPr b="0" i="0">
                  <a:ln cap="flat" cmpd="sng" w="9525">
                    <a:solidFill>
                      <a:schemeClr val="dk2"/>
                    </a:solidFill>
                    <a:prstDash val="solid"/>
                    <a:round/>
                    <a:headEnd len="sm" w="sm" type="none"/>
                    <a:tailEnd len="sm" w="sm" type="none"/>
                  </a:ln>
                  <a:solidFill>
                    <a:srgbClr val="F3F3F3"/>
                  </a:solidFill>
                  <a:latin typeface="Jua"/>
                </a:rPr>
              </a:br>
              <a:r>
                <a:rPr b="0" i="0">
                  <a:ln cap="flat" cmpd="sng" w="9525">
                    <a:solidFill>
                      <a:schemeClr val="dk2"/>
                    </a:solidFill>
                    <a:prstDash val="solid"/>
                    <a:round/>
                    <a:headEnd len="sm" w="sm" type="none"/>
                    <a:tailEnd len="sm" w="sm" type="none"/>
                  </a:ln>
                  <a:solidFill>
                    <a:srgbClr val="F3F3F3"/>
                  </a:solidFill>
                  <a:latin typeface="Jua"/>
                </a:rPr>
                <a:t>Detector</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300"/>
                                        <p:tgtEl>
                                          <p:spTgt spid="164"/>
                                        </p:tgtEl>
                                      </p:cBhvr>
                                    </p:animEffect>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ppt_w</p:attrName>
                                        </p:attrNameLst>
                                      </p:cBhvr>
                                      <p:tavLst>
                                        <p:tav fmla="" tm="0">
                                          <p:val>
                                            <p:strVal val="0"/>
                                          </p:val>
                                        </p:tav>
                                        <p:tav fmla="" tm="100000">
                                          <p:val>
                                            <p:strVal val="#ppt_w"/>
                                          </p:val>
                                        </p:tav>
                                      </p:tavLst>
                                    </p:anim>
                                    <p:anim calcmode="lin" valueType="num">
                                      <p:cBhvr additive="base">
                                        <p:cTn dur="1000"/>
                                        <p:tgtEl>
                                          <p:spTgt spid="16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45825"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ko"/>
              <a:t>마일스톤</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grpSp>
        <p:nvGrpSpPr>
          <p:cNvPr id="177" name="Google Shape;177;p27"/>
          <p:cNvGrpSpPr/>
          <p:nvPr/>
        </p:nvGrpSpPr>
        <p:grpSpPr>
          <a:xfrm>
            <a:off x="3799250" y="594225"/>
            <a:ext cx="4563300" cy="3728400"/>
            <a:chOff x="3799250" y="594225"/>
            <a:chExt cx="4563300" cy="3728400"/>
          </a:xfrm>
        </p:grpSpPr>
        <p:sp>
          <p:nvSpPr>
            <p:cNvPr id="178" name="Google Shape;178;p27"/>
            <p:cNvSpPr/>
            <p:nvPr/>
          </p:nvSpPr>
          <p:spPr>
            <a:xfrm>
              <a:off x="3799250" y="594225"/>
              <a:ext cx="4563300" cy="3728400"/>
            </a:xfrm>
            <a:prstGeom prst="foldedCorner">
              <a:avLst>
                <a:gd fmla="val 16667" name="adj"/>
              </a:avLst>
            </a:prstGeom>
            <a:gradFill>
              <a:gsLst>
                <a:gs pos="0">
                  <a:srgbClr val="CCA677">
                    <a:alpha val="33725"/>
                    <a:alpha val="50770"/>
                  </a:srgbClr>
                </a:gs>
                <a:gs pos="100000">
                  <a:srgbClr val="703E08">
                    <a:alpha val="44705"/>
                    <a:alpha val="50770"/>
                  </a:srgbClr>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4878215" y="775250"/>
              <a:ext cx="39000" cy="3281400"/>
            </a:xfrm>
            <a:prstGeom prst="rect">
              <a:avLst/>
            </a:prstGeom>
            <a:solidFill>
              <a:srgbClr val="FFFFFF">
                <a:alpha val="576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5989115" y="775250"/>
              <a:ext cx="39000" cy="3281400"/>
            </a:xfrm>
            <a:prstGeom prst="rect">
              <a:avLst/>
            </a:prstGeom>
            <a:solidFill>
              <a:srgbClr val="FFFFFF">
                <a:alpha val="576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7092115" y="775250"/>
              <a:ext cx="39000" cy="3281400"/>
            </a:xfrm>
            <a:prstGeom prst="rect">
              <a:avLst/>
            </a:prstGeom>
            <a:solidFill>
              <a:srgbClr val="FFFFFF">
                <a:alpha val="576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7"/>
          <p:cNvGrpSpPr/>
          <p:nvPr/>
        </p:nvGrpSpPr>
        <p:grpSpPr>
          <a:xfrm>
            <a:off x="279175" y="0"/>
            <a:ext cx="1121575" cy="5055600"/>
            <a:chOff x="279175" y="0"/>
            <a:chExt cx="1121575" cy="5055600"/>
          </a:xfrm>
        </p:grpSpPr>
        <p:sp>
          <p:nvSpPr>
            <p:cNvPr id="183" name="Google Shape;183;p27"/>
            <p:cNvSpPr/>
            <p:nvPr/>
          </p:nvSpPr>
          <p:spPr>
            <a:xfrm>
              <a:off x="431575" y="0"/>
              <a:ext cx="643825" cy="5055600"/>
            </a:xfrm>
            <a:prstGeom prst="flowChartProcess">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rot="10800000">
              <a:off x="744350" y="150"/>
              <a:ext cx="656400" cy="50484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279175" y="150"/>
              <a:ext cx="350400" cy="50484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27"/>
          <p:cNvGrpSpPr/>
          <p:nvPr/>
        </p:nvGrpSpPr>
        <p:grpSpPr>
          <a:xfrm>
            <a:off x="937725" y="805750"/>
            <a:ext cx="2030400" cy="468475"/>
            <a:chOff x="937725" y="805750"/>
            <a:chExt cx="2030400" cy="468475"/>
          </a:xfrm>
        </p:grpSpPr>
        <p:sp>
          <p:nvSpPr>
            <p:cNvPr id="187" name="Google Shape;187;p27"/>
            <p:cNvSpPr/>
            <p:nvPr/>
          </p:nvSpPr>
          <p:spPr>
            <a:xfrm>
              <a:off x="937725" y="1237325"/>
              <a:ext cx="2030400" cy="36900"/>
            </a:xfrm>
            <a:prstGeom prst="snip2DiagRect">
              <a:avLst>
                <a:gd fmla="val 0" name="adj1"/>
                <a:gd fmla="val 50000" name="adj2"/>
              </a:avLst>
            </a:prstGeom>
            <a:solidFill>
              <a:srgbClr val="997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1080945" y="805750"/>
              <a:ext cx="532530" cy="340695"/>
            </a:xfrm>
            <a:prstGeom prst="rect">
              <a:avLst/>
            </a:prstGeom>
          </p:spPr>
          <p:txBody>
            <a:bodyPr>
              <a:prstTxWarp prst="textPlain"/>
            </a:bodyPr>
            <a:lstStyle/>
            <a:p>
              <a:pPr lvl="0" algn="ctr"/>
              <a:r>
                <a:rPr b="0" i="0">
                  <a:ln cap="flat" cmpd="sng" w="9525">
                    <a:solidFill>
                      <a:srgbClr val="CCCCCC"/>
                    </a:solidFill>
                    <a:prstDash val="solid"/>
                    <a:round/>
                    <a:headEnd len="sm" w="sm" type="none"/>
                    <a:tailEnd len="sm" w="sm" type="none"/>
                  </a:ln>
                  <a:solidFill>
                    <a:srgbClr val="000000"/>
                  </a:solidFill>
                  <a:latin typeface="Do Hyeon"/>
                </a:rPr>
                <a:t>3월</a:t>
              </a:r>
            </a:p>
          </p:txBody>
        </p:sp>
      </p:grpSp>
      <p:grpSp>
        <p:nvGrpSpPr>
          <p:cNvPr id="189" name="Google Shape;189;p27"/>
          <p:cNvGrpSpPr/>
          <p:nvPr/>
        </p:nvGrpSpPr>
        <p:grpSpPr>
          <a:xfrm>
            <a:off x="937725" y="3758900"/>
            <a:ext cx="2030400" cy="468475"/>
            <a:chOff x="937725" y="3758900"/>
            <a:chExt cx="2030400" cy="468475"/>
          </a:xfrm>
        </p:grpSpPr>
        <p:sp>
          <p:nvSpPr>
            <p:cNvPr id="190" name="Google Shape;190;p27"/>
            <p:cNvSpPr/>
            <p:nvPr/>
          </p:nvSpPr>
          <p:spPr>
            <a:xfrm>
              <a:off x="937725" y="4190475"/>
              <a:ext cx="2030400" cy="36900"/>
            </a:xfrm>
            <a:prstGeom prst="snip2DiagRect">
              <a:avLst>
                <a:gd fmla="val 0" name="adj1"/>
                <a:gd fmla="val 50000" name="adj2"/>
              </a:avLst>
            </a:prstGeom>
            <a:solidFill>
              <a:srgbClr val="997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1080945" y="3758900"/>
              <a:ext cx="542848" cy="340695"/>
            </a:xfrm>
            <a:prstGeom prst="rect">
              <a:avLst/>
            </a:prstGeom>
          </p:spPr>
          <p:txBody>
            <a:bodyPr>
              <a:prstTxWarp prst="textPlain"/>
            </a:bodyPr>
            <a:lstStyle/>
            <a:p>
              <a:pPr lvl="0" algn="ctr"/>
              <a:r>
                <a:rPr b="0" i="0">
                  <a:ln cap="flat" cmpd="sng" w="9525">
                    <a:solidFill>
                      <a:srgbClr val="CCCCCC"/>
                    </a:solidFill>
                    <a:prstDash val="solid"/>
                    <a:round/>
                    <a:headEnd len="sm" w="sm" type="none"/>
                    <a:tailEnd len="sm" w="sm" type="none"/>
                  </a:ln>
                  <a:solidFill>
                    <a:srgbClr val="000000"/>
                  </a:solidFill>
                  <a:latin typeface="Do Hyeon"/>
                </a:rPr>
                <a:t>6월</a:t>
              </a:r>
            </a:p>
          </p:txBody>
        </p:sp>
      </p:grpSp>
      <p:grpSp>
        <p:nvGrpSpPr>
          <p:cNvPr id="192" name="Google Shape;192;p27"/>
          <p:cNvGrpSpPr/>
          <p:nvPr/>
        </p:nvGrpSpPr>
        <p:grpSpPr>
          <a:xfrm>
            <a:off x="937725" y="1783375"/>
            <a:ext cx="2030400" cy="468475"/>
            <a:chOff x="937725" y="1783375"/>
            <a:chExt cx="2030400" cy="468475"/>
          </a:xfrm>
        </p:grpSpPr>
        <p:sp>
          <p:nvSpPr>
            <p:cNvPr id="193" name="Google Shape;193;p27"/>
            <p:cNvSpPr/>
            <p:nvPr/>
          </p:nvSpPr>
          <p:spPr>
            <a:xfrm>
              <a:off x="937725" y="2214950"/>
              <a:ext cx="2030400" cy="36900"/>
            </a:xfrm>
            <a:prstGeom prst="snip2DiagRect">
              <a:avLst>
                <a:gd fmla="val 0" name="adj1"/>
                <a:gd fmla="val 50000" name="adj2"/>
              </a:avLst>
            </a:prstGeom>
            <a:solidFill>
              <a:srgbClr val="997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1080945" y="1783375"/>
              <a:ext cx="558102" cy="340695"/>
            </a:xfrm>
            <a:prstGeom prst="rect">
              <a:avLst/>
            </a:prstGeom>
          </p:spPr>
          <p:txBody>
            <a:bodyPr>
              <a:prstTxWarp prst="textPlain"/>
            </a:bodyPr>
            <a:lstStyle/>
            <a:p>
              <a:pPr lvl="0" algn="ctr"/>
              <a:r>
                <a:rPr b="0" i="0">
                  <a:ln cap="flat" cmpd="sng" w="9525">
                    <a:solidFill>
                      <a:srgbClr val="CCCCCC"/>
                    </a:solidFill>
                    <a:prstDash val="solid"/>
                    <a:round/>
                    <a:headEnd len="sm" w="sm" type="none"/>
                    <a:tailEnd len="sm" w="sm" type="none"/>
                  </a:ln>
                  <a:solidFill>
                    <a:srgbClr val="000000"/>
                  </a:solidFill>
                  <a:latin typeface="Do Hyeon"/>
                </a:rPr>
                <a:t>4월</a:t>
              </a:r>
            </a:p>
          </p:txBody>
        </p:sp>
      </p:grpSp>
      <p:grpSp>
        <p:nvGrpSpPr>
          <p:cNvPr id="195" name="Google Shape;195;p27"/>
          <p:cNvGrpSpPr/>
          <p:nvPr/>
        </p:nvGrpSpPr>
        <p:grpSpPr>
          <a:xfrm>
            <a:off x="937725" y="2761000"/>
            <a:ext cx="2030400" cy="468475"/>
            <a:chOff x="937725" y="2761000"/>
            <a:chExt cx="2030400" cy="468475"/>
          </a:xfrm>
        </p:grpSpPr>
        <p:sp>
          <p:nvSpPr>
            <p:cNvPr id="196" name="Google Shape;196;p27"/>
            <p:cNvSpPr/>
            <p:nvPr/>
          </p:nvSpPr>
          <p:spPr>
            <a:xfrm>
              <a:off x="937725" y="3192575"/>
              <a:ext cx="2030400" cy="36900"/>
            </a:xfrm>
            <a:prstGeom prst="snip2DiagRect">
              <a:avLst>
                <a:gd fmla="val 0" name="adj1"/>
                <a:gd fmla="val 50000" name="adj2"/>
              </a:avLst>
            </a:prstGeom>
            <a:solidFill>
              <a:srgbClr val="997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1080945" y="2761000"/>
              <a:ext cx="538811" cy="340695"/>
            </a:xfrm>
            <a:prstGeom prst="rect">
              <a:avLst/>
            </a:prstGeom>
          </p:spPr>
          <p:txBody>
            <a:bodyPr>
              <a:prstTxWarp prst="textPlain"/>
            </a:bodyPr>
            <a:lstStyle/>
            <a:p>
              <a:pPr lvl="0" algn="ctr"/>
              <a:r>
                <a:rPr b="0" i="0">
                  <a:ln cap="flat" cmpd="sng" w="9525">
                    <a:solidFill>
                      <a:srgbClr val="CCCCCC"/>
                    </a:solidFill>
                    <a:prstDash val="solid"/>
                    <a:round/>
                    <a:headEnd len="sm" w="sm" type="none"/>
                    <a:tailEnd len="sm" w="sm" type="none"/>
                  </a:ln>
                  <a:solidFill>
                    <a:srgbClr val="000000"/>
                  </a:solidFill>
                  <a:latin typeface="Do Hyeon"/>
                </a:rPr>
                <a:t>5월</a:t>
              </a:r>
            </a:p>
          </p:txBody>
        </p:sp>
      </p:grpSp>
      <p:grpSp>
        <p:nvGrpSpPr>
          <p:cNvPr id="198" name="Google Shape;198;p27"/>
          <p:cNvGrpSpPr/>
          <p:nvPr/>
        </p:nvGrpSpPr>
        <p:grpSpPr>
          <a:xfrm>
            <a:off x="3579925" y="189675"/>
            <a:ext cx="5115300" cy="404550"/>
            <a:chOff x="3579925" y="189675"/>
            <a:chExt cx="5115300" cy="404550"/>
          </a:xfrm>
        </p:grpSpPr>
        <p:sp>
          <p:nvSpPr>
            <p:cNvPr id="199" name="Google Shape;199;p27"/>
            <p:cNvSpPr/>
            <p:nvPr/>
          </p:nvSpPr>
          <p:spPr>
            <a:xfrm>
              <a:off x="3579925" y="191025"/>
              <a:ext cx="5115300" cy="403200"/>
            </a:xfrm>
            <a:prstGeom prst="parallelogram">
              <a:avLst>
                <a:gd fmla="val 25000" name="adj"/>
              </a:avLst>
            </a:prstGeom>
            <a:gradFill>
              <a:gsLst>
                <a:gs pos="0">
                  <a:schemeClr val="lt2"/>
                </a:gs>
                <a:gs pos="82000">
                  <a:srgbClr val="A97840"/>
                </a:gs>
                <a:gs pos="100000">
                  <a:srgbClr val="854909"/>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txBox="1"/>
            <p:nvPr/>
          </p:nvSpPr>
          <p:spPr>
            <a:xfrm>
              <a:off x="3678975" y="189675"/>
              <a:ext cx="4938300" cy="24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ko">
                  <a:solidFill>
                    <a:schemeClr val="dk1"/>
                  </a:solidFill>
                  <a:latin typeface="Gothic A1 Medium"/>
                  <a:ea typeface="Gothic A1 Medium"/>
                  <a:cs typeface="Gothic A1 Medium"/>
                  <a:sym typeface="Gothic A1 Medium"/>
                </a:rPr>
                <a:t>기기 소형화        AWS 서버        App개발        연동 &amp; 테스트</a:t>
              </a:r>
              <a:endParaRPr>
                <a:solidFill>
                  <a:schemeClr val="dk1"/>
                </a:solidFill>
                <a:latin typeface="Gothic A1 Medium"/>
                <a:ea typeface="Gothic A1 Medium"/>
                <a:cs typeface="Gothic A1 Medium"/>
                <a:sym typeface="Gothic A1 Medium"/>
              </a:endParaRPr>
            </a:p>
            <a:p>
              <a:pPr indent="0" lvl="0" marL="0" rtl="0" algn="ctr">
                <a:spcBef>
                  <a:spcPts val="0"/>
                </a:spcBef>
                <a:spcAft>
                  <a:spcPts val="0"/>
                </a:spcAft>
                <a:buNone/>
              </a:pPr>
              <a:r>
                <a:t/>
              </a:r>
              <a:endParaRPr>
                <a:latin typeface="Open Sans"/>
                <a:ea typeface="Open Sans"/>
                <a:cs typeface="Open Sans"/>
                <a:sym typeface="Open Sans"/>
              </a:endParaRPr>
            </a:p>
          </p:txBody>
        </p:sp>
        <p:sp>
          <p:nvSpPr>
            <p:cNvPr id="201" name="Google Shape;201;p27"/>
            <p:cNvSpPr/>
            <p:nvPr/>
          </p:nvSpPr>
          <p:spPr>
            <a:xfrm>
              <a:off x="4899675" y="191025"/>
              <a:ext cx="99000" cy="403200"/>
            </a:xfrm>
            <a:prstGeom prst="parallelogram">
              <a:avLst>
                <a:gd fmla="val 6984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6088075" y="191025"/>
              <a:ext cx="99000" cy="403200"/>
            </a:xfrm>
            <a:prstGeom prst="parallelogram">
              <a:avLst>
                <a:gd fmla="val 6984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7131125" y="191025"/>
              <a:ext cx="99000" cy="403200"/>
            </a:xfrm>
            <a:prstGeom prst="parallelogram">
              <a:avLst>
                <a:gd fmla="val 6984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7"/>
          <p:cNvGrpSpPr/>
          <p:nvPr/>
        </p:nvGrpSpPr>
        <p:grpSpPr>
          <a:xfrm>
            <a:off x="4211900" y="903950"/>
            <a:ext cx="3669650" cy="2644850"/>
            <a:chOff x="4211900" y="903950"/>
            <a:chExt cx="3669650" cy="2644850"/>
          </a:xfrm>
        </p:grpSpPr>
        <p:sp>
          <p:nvSpPr>
            <p:cNvPr id="205" name="Google Shape;205;p27"/>
            <p:cNvSpPr/>
            <p:nvPr/>
          </p:nvSpPr>
          <p:spPr>
            <a:xfrm rot="5400000">
              <a:off x="3939650" y="1176200"/>
              <a:ext cx="798000" cy="253500"/>
            </a:xfrm>
            <a:prstGeom prst="homePlate">
              <a:avLst>
                <a:gd fmla="val 50000" name="adj"/>
              </a:avLst>
            </a:prstGeom>
            <a:gradFill>
              <a:gsLst>
                <a:gs pos="0">
                  <a:schemeClr val="lt2"/>
                </a:gs>
                <a:gs pos="100000">
                  <a:srgbClr val="795B04"/>
                </a:gs>
              </a:gsLst>
              <a:lin ang="0" scaled="0"/>
            </a:gradFill>
            <a:ln cap="flat" cmpd="sng" w="9525">
              <a:solidFill>
                <a:srgbClr val="703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rot="5400000">
              <a:off x="4824225" y="2005300"/>
              <a:ext cx="1257900" cy="253500"/>
            </a:xfrm>
            <a:prstGeom prst="homePlate">
              <a:avLst>
                <a:gd fmla="val 50000" name="adj"/>
              </a:avLst>
            </a:prstGeom>
            <a:gradFill>
              <a:gsLst>
                <a:gs pos="0">
                  <a:schemeClr val="lt2"/>
                </a:gs>
                <a:gs pos="100000">
                  <a:srgbClr val="795B04"/>
                </a:gs>
              </a:gsLst>
              <a:lin ang="0" scaled="0"/>
            </a:gradFill>
            <a:ln cap="flat" cmpd="sng" w="9525">
              <a:solidFill>
                <a:srgbClr val="703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rot="5400000">
              <a:off x="5931175" y="2005300"/>
              <a:ext cx="1257900" cy="253500"/>
            </a:xfrm>
            <a:prstGeom prst="homePlate">
              <a:avLst>
                <a:gd fmla="val 50000" name="adj"/>
              </a:avLst>
            </a:prstGeom>
            <a:gradFill>
              <a:gsLst>
                <a:gs pos="0">
                  <a:schemeClr val="lt2"/>
                </a:gs>
                <a:gs pos="100000">
                  <a:srgbClr val="795B04"/>
                </a:gs>
              </a:gsLst>
              <a:lin ang="0" scaled="0"/>
            </a:gradFill>
            <a:ln cap="flat" cmpd="sng" w="9525">
              <a:solidFill>
                <a:srgbClr val="703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rot="5400000">
              <a:off x="7360900" y="3028150"/>
              <a:ext cx="787800" cy="253500"/>
            </a:xfrm>
            <a:prstGeom prst="homePlate">
              <a:avLst>
                <a:gd fmla="val 50000" name="adj"/>
              </a:avLst>
            </a:prstGeom>
            <a:gradFill>
              <a:gsLst>
                <a:gs pos="0">
                  <a:schemeClr val="lt2"/>
                </a:gs>
                <a:gs pos="100000">
                  <a:srgbClr val="795B04"/>
                </a:gs>
              </a:gsLst>
              <a:lin ang="0" scaled="0"/>
            </a:gradFill>
            <a:ln cap="flat" cmpd="sng" w="9525">
              <a:solidFill>
                <a:srgbClr val="703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7"/>
          <p:cNvSpPr txBox="1"/>
          <p:nvPr/>
        </p:nvSpPr>
        <p:spPr>
          <a:xfrm>
            <a:off x="5369900" y="4577500"/>
            <a:ext cx="27381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400"/>
                                        <p:tgtEl>
                                          <p:spTgt spid="192"/>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300"/>
                                        <p:tgtEl>
                                          <p:spTgt spid="195"/>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3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400"/>
                                        <p:tgtEl>
                                          <p:spTgt spid="1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7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6000"/>
              <a:t>END</a:t>
            </a:r>
            <a:endParaRPr b="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b="1" lang="ko">
                <a:latin typeface="Dotum"/>
                <a:ea typeface="Dotum"/>
                <a:cs typeface="Dotum"/>
                <a:sym typeface="Dotum"/>
              </a:rPr>
              <a:t>목차</a:t>
            </a:r>
            <a:endParaRPr b="1">
              <a:latin typeface="Dotum"/>
              <a:ea typeface="Dotum"/>
              <a:cs typeface="Dotum"/>
              <a:sym typeface="Dotum"/>
            </a:endParaRPr>
          </a:p>
        </p:txBody>
      </p:sp>
      <p:sp>
        <p:nvSpPr>
          <p:cNvPr id="70" name="Google Shape;70;p14"/>
          <p:cNvSpPr txBox="1"/>
          <p:nvPr>
            <p:ph idx="1" type="body"/>
          </p:nvPr>
        </p:nvSpPr>
        <p:spPr>
          <a:xfrm>
            <a:off x="1368725" y="1315225"/>
            <a:ext cx="3587100" cy="593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ko">
                <a:latin typeface="Malgun Gothic"/>
                <a:ea typeface="Malgun Gothic"/>
                <a:cs typeface="Malgun Gothic"/>
                <a:sym typeface="Malgun Gothic"/>
              </a:rPr>
              <a:t>프로젝트 개요</a:t>
            </a:r>
            <a:endParaRPr>
              <a:latin typeface="Malgun Gothic"/>
              <a:ea typeface="Malgun Gothic"/>
              <a:cs typeface="Malgun Gothic"/>
              <a:sym typeface="Malgun Gothic"/>
            </a:endParaRPr>
          </a:p>
        </p:txBody>
      </p:sp>
      <p:sp>
        <p:nvSpPr>
          <p:cNvPr id="71" name="Google Shape;71;p14"/>
          <p:cNvSpPr/>
          <p:nvPr/>
        </p:nvSpPr>
        <p:spPr>
          <a:xfrm>
            <a:off x="541609" y="1315213"/>
            <a:ext cx="427674" cy="251307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1.</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2.</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3.</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4.</a:t>
            </a:r>
          </a:p>
        </p:txBody>
      </p:sp>
      <p:sp>
        <p:nvSpPr>
          <p:cNvPr id="72" name="Google Shape;72;p14"/>
          <p:cNvSpPr txBox="1"/>
          <p:nvPr>
            <p:ph idx="1" type="body"/>
          </p:nvPr>
        </p:nvSpPr>
        <p:spPr>
          <a:xfrm>
            <a:off x="1368725" y="2036875"/>
            <a:ext cx="3587100" cy="593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ko">
                <a:latin typeface="Malgun Gothic"/>
                <a:ea typeface="Malgun Gothic"/>
                <a:cs typeface="Malgun Gothic"/>
                <a:sym typeface="Malgun Gothic"/>
              </a:rPr>
              <a:t>추진 배경 및 필요성</a:t>
            </a:r>
            <a:endParaRPr>
              <a:latin typeface="Malgun Gothic"/>
              <a:ea typeface="Malgun Gothic"/>
              <a:cs typeface="Malgun Gothic"/>
              <a:sym typeface="Malgun Gothic"/>
            </a:endParaRPr>
          </a:p>
        </p:txBody>
      </p:sp>
      <p:sp>
        <p:nvSpPr>
          <p:cNvPr id="73" name="Google Shape;73;p14"/>
          <p:cNvSpPr txBox="1"/>
          <p:nvPr>
            <p:ph idx="1" type="body"/>
          </p:nvPr>
        </p:nvSpPr>
        <p:spPr>
          <a:xfrm>
            <a:off x="1368725" y="2758525"/>
            <a:ext cx="3587100" cy="593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ko">
                <a:latin typeface="Malgun Gothic"/>
                <a:ea typeface="Malgun Gothic"/>
                <a:cs typeface="Malgun Gothic"/>
                <a:sym typeface="Malgun Gothic"/>
              </a:rPr>
              <a:t>개발 목표</a:t>
            </a:r>
            <a:endParaRPr>
              <a:latin typeface="Malgun Gothic"/>
              <a:ea typeface="Malgun Gothic"/>
              <a:cs typeface="Malgun Gothic"/>
              <a:sym typeface="Malgun Gothic"/>
            </a:endParaRPr>
          </a:p>
        </p:txBody>
      </p:sp>
      <p:sp>
        <p:nvSpPr>
          <p:cNvPr id="74" name="Google Shape;74;p14"/>
          <p:cNvSpPr txBox="1"/>
          <p:nvPr>
            <p:ph idx="1" type="body"/>
          </p:nvPr>
        </p:nvSpPr>
        <p:spPr>
          <a:xfrm>
            <a:off x="1368725" y="3480175"/>
            <a:ext cx="3587100" cy="593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ko">
                <a:latin typeface="Malgun Gothic"/>
                <a:ea typeface="Malgun Gothic"/>
                <a:cs typeface="Malgun Gothic"/>
                <a:sym typeface="Malgun Gothic"/>
              </a:rPr>
              <a:t>마</a:t>
            </a:r>
            <a:r>
              <a:rPr lang="ko">
                <a:latin typeface="Malgun Gothic"/>
                <a:ea typeface="Malgun Gothic"/>
                <a:cs typeface="Malgun Gothic"/>
                <a:sym typeface="Malgun Gothic"/>
              </a:rPr>
              <a:t>일스톤</a:t>
            </a:r>
            <a:endParaRPr>
              <a:latin typeface="Malgun Gothic"/>
              <a:ea typeface="Malgun Gothic"/>
              <a:cs typeface="Malgun Gothic"/>
              <a:sym typeface="Malgun Gothic"/>
            </a:endParaRPr>
          </a:p>
        </p:txBody>
      </p:sp>
      <p:cxnSp>
        <p:nvCxnSpPr>
          <p:cNvPr id="75" name="Google Shape;75;p14"/>
          <p:cNvCxnSpPr/>
          <p:nvPr/>
        </p:nvCxnSpPr>
        <p:spPr>
          <a:xfrm>
            <a:off x="1466175" y="3912450"/>
            <a:ext cx="1420500" cy="0"/>
          </a:xfrm>
          <a:prstGeom prst="straightConnector1">
            <a:avLst/>
          </a:prstGeom>
          <a:noFill/>
          <a:ln cap="flat" cmpd="sng" w="28575">
            <a:solidFill>
              <a:schemeClr val="lt2"/>
            </a:solidFill>
            <a:prstDash val="solid"/>
            <a:round/>
            <a:headEnd len="med" w="med" type="none"/>
            <a:tailEnd len="med" w="med" type="none"/>
          </a:ln>
        </p:spPr>
      </p:cxnSp>
      <p:cxnSp>
        <p:nvCxnSpPr>
          <p:cNvPr id="76" name="Google Shape;76;p14"/>
          <p:cNvCxnSpPr/>
          <p:nvPr/>
        </p:nvCxnSpPr>
        <p:spPr>
          <a:xfrm>
            <a:off x="1466175" y="3197875"/>
            <a:ext cx="1774200" cy="0"/>
          </a:xfrm>
          <a:prstGeom prst="straightConnector1">
            <a:avLst/>
          </a:prstGeom>
          <a:noFill/>
          <a:ln cap="flat" cmpd="sng" w="28575">
            <a:solidFill>
              <a:schemeClr val="lt2"/>
            </a:solidFill>
            <a:prstDash val="solid"/>
            <a:round/>
            <a:headEnd len="med" w="med" type="none"/>
            <a:tailEnd len="med" w="med" type="none"/>
          </a:ln>
        </p:spPr>
      </p:cxnSp>
      <p:cxnSp>
        <p:nvCxnSpPr>
          <p:cNvPr id="77" name="Google Shape;77;p14"/>
          <p:cNvCxnSpPr/>
          <p:nvPr/>
        </p:nvCxnSpPr>
        <p:spPr>
          <a:xfrm>
            <a:off x="1466175" y="2483300"/>
            <a:ext cx="2495700" cy="0"/>
          </a:xfrm>
          <a:prstGeom prst="straightConnector1">
            <a:avLst/>
          </a:prstGeom>
          <a:noFill/>
          <a:ln cap="flat" cmpd="sng" w="28575">
            <a:solidFill>
              <a:schemeClr val="lt2"/>
            </a:solidFill>
            <a:prstDash val="solid"/>
            <a:round/>
            <a:headEnd len="med" w="med" type="none"/>
            <a:tailEnd len="med" w="med" type="none"/>
          </a:ln>
        </p:spPr>
      </p:cxnSp>
      <p:cxnSp>
        <p:nvCxnSpPr>
          <p:cNvPr id="78" name="Google Shape;78;p14"/>
          <p:cNvCxnSpPr/>
          <p:nvPr/>
        </p:nvCxnSpPr>
        <p:spPr>
          <a:xfrm>
            <a:off x="1466175" y="1726325"/>
            <a:ext cx="28566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4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400"/>
                                        <p:tgtEl>
                                          <p:spTgt spid="77"/>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3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300"/>
                                        <p:tgtEl>
                                          <p:spTgt spid="76"/>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3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3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845825"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ko"/>
              <a:t>프로젝트 개요</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Pick up cool perks on our Patreon page:&#10;› https://www.patreon.com/TwoMinutePapers&#10;&#10;Crypto and PayPal links are available below. Thank you very much for your generous support!&#10;› PayPal: https://www.paypal.me/TwoMinutePapers&#10;› Bitcoin: 13hhmJnLEzwXgmgJN7RB6bWVdT7WkrFAHh&#10;› Ethereum: 0x002BB163DfE89B7aD0712846F1a1E53ba6136b5A&#10;› LTC: LM8AUh5bGcNgzq6HaV1jeaJrFvmKxxgiXg&#10;&#10;The paper &quot;Through-Wall Human Pose Estimation Using Radio Signals &quot; is available here:&#10;http://rfpose.csail.mit.edu/&#10;&#10;We would like to thank our generous Patreon supporters who make Two Minute Papers possible:&#10;313V, Andrew Melnychuk, Angelos Evripiotis, Anthony Vdovitchenko, Brian Gilman, Christian Ahlin, Christoph Jadanowski, Dennis Abts, Emmanuel, Eric Haddad, Eric Martel, Evan Breznyik, Geronimo Moralez, John De Witt, Kjartan Olason, Lorin Atzberger, Marten Rauschenberg, Michael Albrecht, Michael Jensen, Milan Lajtoš, Morten Punnerud Engelstad, Nader Shakerin, Owen Skarpness, Raul Araújo da Silva, Rob Rowe, Robin Graham, Ryan Monsurate, Shawn Azman, Steef, Steve Messina, Sunil Kim, Thomas Krcmar, Torsten Reil, Zach Boldyga.&#10;https://www.patreon.com/TwoMinutePapers&#10;&#10;Thumbnail background image credit: https://pixabay.com/en/texture-wall-gray-wall-texture-1033755/&#10;Splash screen/thumbnail design: Felícia Fehér - http://felicia.hu&#10;&#10;Károly Zsolnai-Fehér's links:&#10;Facebook: https://www.facebook.com/TwoMinutePapers/&#10;Twitter: https://twitter.com/karoly_zsolnai&#10;Web: https://cg.tuwien.ac.at/~zsolnai/" id="88" name="Google Shape;88;p16" title="This AI Senses Humans Through Walls">
            <a:hlinkClick r:id="rId3"/>
          </p:cNvPr>
          <p:cNvPicPr preferRelativeResize="0"/>
          <p:nvPr/>
        </p:nvPicPr>
        <p:blipFill>
          <a:blip r:embed="rId4">
            <a:alphaModFix/>
          </a:blip>
          <a:stretch>
            <a:fillRect/>
          </a:stretch>
        </p:blipFill>
        <p:spPr>
          <a:xfrm>
            <a:off x="1393775" y="188075"/>
            <a:ext cx="6356450" cy="476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3260413" y="1032950"/>
            <a:ext cx="2752152" cy="2752152"/>
          </a:xfrm>
          <a:prstGeom prst="rect">
            <a:avLst/>
          </a:prstGeom>
          <a:noFill/>
          <a:ln>
            <a:noFill/>
          </a:ln>
        </p:spPr>
      </p:pic>
      <p:pic>
        <p:nvPicPr>
          <p:cNvPr id="94" name="Google Shape;94;p17"/>
          <p:cNvPicPr preferRelativeResize="0"/>
          <p:nvPr/>
        </p:nvPicPr>
        <p:blipFill>
          <a:blip r:embed="rId4">
            <a:alphaModFix/>
          </a:blip>
          <a:stretch>
            <a:fillRect/>
          </a:stretch>
        </p:blipFill>
        <p:spPr>
          <a:xfrm rot="5400000">
            <a:off x="1262990" y="1811163"/>
            <a:ext cx="2015550" cy="1521175"/>
          </a:xfrm>
          <a:prstGeom prst="rect">
            <a:avLst/>
          </a:prstGeom>
          <a:noFill/>
          <a:ln>
            <a:noFill/>
          </a:ln>
        </p:spPr>
      </p:pic>
      <p:pic>
        <p:nvPicPr>
          <p:cNvPr id="95" name="Google Shape;95;p17"/>
          <p:cNvPicPr preferRelativeResize="0"/>
          <p:nvPr/>
        </p:nvPicPr>
        <p:blipFill>
          <a:blip r:embed="rId4">
            <a:alphaModFix/>
          </a:blip>
          <a:stretch>
            <a:fillRect/>
          </a:stretch>
        </p:blipFill>
        <p:spPr>
          <a:xfrm rot="-5400000">
            <a:off x="5994465" y="1811163"/>
            <a:ext cx="2015550" cy="1521175"/>
          </a:xfrm>
          <a:prstGeom prst="rect">
            <a:avLst/>
          </a:prstGeom>
          <a:noFill/>
          <a:ln>
            <a:noFill/>
          </a:ln>
        </p:spPr>
      </p:pic>
      <p:sp>
        <p:nvSpPr>
          <p:cNvPr id="96" name="Google Shape;96;p17"/>
          <p:cNvSpPr/>
          <p:nvPr/>
        </p:nvSpPr>
        <p:spPr>
          <a:xfrm>
            <a:off x="3105812" y="1126050"/>
            <a:ext cx="2891400" cy="2891400"/>
          </a:xfrm>
          <a:prstGeom prst="mathMultiply">
            <a:avLst>
              <a:gd fmla="val 10540" name="adj1"/>
            </a:avLst>
          </a:prstGeom>
          <a:gradFill>
            <a:gsLst>
              <a:gs pos="0">
                <a:srgbClr val="FFD966">
                  <a:alpha val="59230"/>
                </a:srgbClr>
              </a:gs>
              <a:gs pos="100000">
                <a:srgbClr val="BF9000">
                  <a:alpha val="59230"/>
                </a:srgbClr>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2076125" y="4103475"/>
            <a:ext cx="4897908" cy="398336"/>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lt2"/>
                </a:solidFill>
                <a:latin typeface="Gothic A1;500"/>
              </a:rPr>
              <a:t>Wifi를 이용한 방범 시스템</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200"/>
                                        <p:tgtEl>
                                          <p:spTgt spid="96"/>
                                        </p:tgtEl>
                                        <p:attrNameLst>
                                          <p:attrName>ppt_w</p:attrName>
                                        </p:attrNameLst>
                                      </p:cBhvr>
                                      <p:tavLst>
                                        <p:tav fmla="" tm="0">
                                          <p:val>
                                            <p:strVal val="0"/>
                                          </p:val>
                                        </p:tav>
                                        <p:tav fmla="" tm="100000">
                                          <p:val>
                                            <p:strVal val="#ppt_w"/>
                                          </p:val>
                                        </p:tav>
                                      </p:tavLst>
                                    </p:anim>
                                    <p:anim calcmode="lin" valueType="num">
                                      <p:cBhvr additive="base">
                                        <p:cTn dur="200"/>
                                        <p:tgtEl>
                                          <p:spTgt spid="96"/>
                                        </p:tgtEl>
                                        <p:attrNameLst>
                                          <p:attrName>ppt_h</p:attrName>
                                        </p:attrNameLst>
                                      </p:cBhvr>
                                      <p:tavLst>
                                        <p:tav fmla="" tm="0">
                                          <p:val>
                                            <p:strVal val="0"/>
                                          </p:val>
                                        </p:tav>
                                        <p:tav fmla="" tm="100000">
                                          <p:val>
                                            <p:strVal val="#ppt_h"/>
                                          </p:val>
                                        </p:tav>
                                      </p:tavLst>
                                    </p:anim>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7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845825"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ko"/>
              <a:t>추진 배경 및 필요성</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265500" y="929275"/>
            <a:ext cx="4045200" cy="3400598"/>
          </a:xfrm>
          <a:prstGeom prst="rect">
            <a:avLst/>
          </a:prstGeom>
          <a:noFill/>
          <a:ln>
            <a:noFill/>
          </a:ln>
        </p:spPr>
      </p:pic>
      <p:sp>
        <p:nvSpPr>
          <p:cNvPr id="108" name="Google Shape;108;p19"/>
          <p:cNvSpPr/>
          <p:nvPr/>
        </p:nvSpPr>
        <p:spPr>
          <a:xfrm>
            <a:off x="5505750" y="1442050"/>
            <a:ext cx="2948820" cy="6775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Jua"/>
              </a:rPr>
              <a:t>공간적 제약</a:t>
            </a:r>
          </a:p>
        </p:txBody>
      </p:sp>
      <p:sp>
        <p:nvSpPr>
          <p:cNvPr id="109" name="Google Shape;109;p19"/>
          <p:cNvSpPr/>
          <p:nvPr/>
        </p:nvSpPr>
        <p:spPr>
          <a:xfrm>
            <a:off x="5505750" y="2853845"/>
            <a:ext cx="2873626" cy="67820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Jua"/>
              </a:rPr>
              <a:t>사생활 침해</a:t>
            </a:r>
          </a:p>
        </p:txBody>
      </p:sp>
      <p:pic>
        <p:nvPicPr>
          <p:cNvPr id="110" name="Google Shape;110;p19"/>
          <p:cNvPicPr preferRelativeResize="0"/>
          <p:nvPr/>
        </p:nvPicPr>
        <p:blipFill rotWithShape="1">
          <a:blip r:embed="rId4">
            <a:alphaModFix/>
          </a:blip>
          <a:srcRect b="0" l="4304" r="4304" t="0"/>
          <a:stretch/>
        </p:blipFill>
        <p:spPr>
          <a:xfrm>
            <a:off x="4832375" y="1576117"/>
            <a:ext cx="529275" cy="579125"/>
          </a:xfrm>
          <a:prstGeom prst="rect">
            <a:avLst/>
          </a:prstGeom>
          <a:noFill/>
          <a:ln>
            <a:noFill/>
          </a:ln>
        </p:spPr>
      </p:pic>
      <p:pic>
        <p:nvPicPr>
          <p:cNvPr id="111" name="Google Shape;111;p19"/>
          <p:cNvPicPr preferRelativeResize="0"/>
          <p:nvPr/>
        </p:nvPicPr>
        <p:blipFill rotWithShape="1">
          <a:blip r:embed="rId4">
            <a:alphaModFix/>
          </a:blip>
          <a:srcRect b="0" l="4304" r="4304" t="0"/>
          <a:stretch/>
        </p:blipFill>
        <p:spPr>
          <a:xfrm>
            <a:off x="4832375" y="2988254"/>
            <a:ext cx="529275" cy="57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300"/>
                                        <p:tgtEl>
                                          <p:spTgt spid="107"/>
                                        </p:tgtEl>
                                        <p:attrNameLst>
                                          <p:attrName>ppt_w</p:attrName>
                                        </p:attrNameLst>
                                      </p:cBhvr>
                                      <p:tavLst>
                                        <p:tav fmla="" tm="0">
                                          <p:val>
                                            <p:strVal val="#ppt_w"/>
                                          </p:val>
                                        </p:tav>
                                        <p:tav fmla="" tm="100000">
                                          <p:val>
                                            <p:strVal val="0"/>
                                          </p:val>
                                        </p:tav>
                                      </p:tavLst>
                                    </p:anim>
                                    <p:anim calcmode="lin" valueType="num">
                                      <p:cBhvr additive="base">
                                        <p:cTn dur="300"/>
                                        <p:tgtEl>
                                          <p:spTgt spid="107"/>
                                        </p:tgtEl>
                                        <p:attrNameLst>
                                          <p:attrName>ppt_h</p:attrName>
                                        </p:attrNameLst>
                                      </p:cBhvr>
                                      <p:tavLst>
                                        <p:tav fmla="" tm="0">
                                          <p:val>
                                            <p:strVal val="#ppt_h"/>
                                          </p:val>
                                        </p:tav>
                                        <p:tav fmla="" tm="100000">
                                          <p:val>
                                            <p:strVal val="0"/>
                                          </p:val>
                                        </p:tav>
                                      </p:tavLst>
                                    </p:anim>
                                    <p:set>
                                      <p:cBhvr>
                                        <p:cTn dur="1" fill="hold">
                                          <p:stCondLst>
                                            <p:cond delay="300"/>
                                          </p:stCondLst>
                                        </p:cTn>
                                        <p:tgtEl>
                                          <p:spTgt spid="1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300"/>
                                        <p:tgtEl>
                                          <p:spTgt spid="110"/>
                                        </p:tgtEl>
                                        <p:attrNameLst>
                                          <p:attrName>ppt_w</p:attrName>
                                        </p:attrNameLst>
                                      </p:cBhvr>
                                      <p:tavLst>
                                        <p:tav fmla="" tm="0">
                                          <p:val>
                                            <p:strVal val="0"/>
                                          </p:val>
                                        </p:tav>
                                        <p:tav fmla="" tm="100000">
                                          <p:val>
                                            <p:strVal val="#ppt_w"/>
                                          </p:val>
                                        </p:tav>
                                      </p:tavLst>
                                    </p:anim>
                                    <p:anim calcmode="lin" valueType="num">
                                      <p:cBhvr additive="base">
                                        <p:cTn dur="300"/>
                                        <p:tgtEl>
                                          <p:spTgt spid="11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300"/>
                                        <p:tgtEl>
                                          <p:spTgt spid="111"/>
                                        </p:tgtEl>
                                        <p:attrNameLst>
                                          <p:attrName>ppt_w</p:attrName>
                                        </p:attrNameLst>
                                      </p:cBhvr>
                                      <p:tavLst>
                                        <p:tav fmla="" tm="0">
                                          <p:val>
                                            <p:strVal val="0"/>
                                          </p:val>
                                        </p:tav>
                                        <p:tav fmla="" tm="100000">
                                          <p:val>
                                            <p:strVal val="#ppt_w"/>
                                          </p:val>
                                        </p:tav>
                                      </p:tavLst>
                                    </p:anim>
                                    <p:anim calcmode="lin" valueType="num">
                                      <p:cBhvr additive="base">
                                        <p:cTn dur="300"/>
                                        <p:tgtEl>
                                          <p:spTgt spid="11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845825"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ko"/>
              <a:t>개발 목표</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48122" l="26895" r="23471" t="0"/>
          <a:stretch/>
        </p:blipFill>
        <p:spPr>
          <a:xfrm>
            <a:off x="1124925" y="527375"/>
            <a:ext cx="3035150" cy="1991325"/>
          </a:xfrm>
          <a:prstGeom prst="rect">
            <a:avLst/>
          </a:prstGeom>
          <a:noFill/>
          <a:ln>
            <a:noFill/>
          </a:ln>
        </p:spPr>
      </p:pic>
      <p:pic>
        <p:nvPicPr>
          <p:cNvPr id="122" name="Google Shape;122;p21"/>
          <p:cNvPicPr preferRelativeResize="0"/>
          <p:nvPr/>
        </p:nvPicPr>
        <p:blipFill>
          <a:blip r:embed="rId4">
            <a:alphaModFix/>
          </a:blip>
          <a:stretch>
            <a:fillRect/>
          </a:stretch>
        </p:blipFill>
        <p:spPr>
          <a:xfrm>
            <a:off x="966775" y="2794275"/>
            <a:ext cx="7210425" cy="1314450"/>
          </a:xfrm>
          <a:prstGeom prst="rect">
            <a:avLst/>
          </a:prstGeom>
          <a:noFill/>
          <a:ln>
            <a:noFill/>
          </a:ln>
        </p:spPr>
      </p:pic>
      <p:sp>
        <p:nvSpPr>
          <p:cNvPr id="123" name="Google Shape;123;p21"/>
          <p:cNvSpPr txBox="1"/>
          <p:nvPr/>
        </p:nvSpPr>
        <p:spPr>
          <a:xfrm>
            <a:off x="1008650" y="4149700"/>
            <a:ext cx="71463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Open Sans"/>
                <a:ea typeface="Open Sans"/>
                <a:cs typeface="Open Sans"/>
                <a:sym typeface="Open Sans"/>
              </a:rPr>
              <a:t>Access Point -&gt; CSI tool -&gt; Matlab -&gt; Tensorflow -&gt; python -&gt; Application -&gt;    User</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