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88" r:id="rId2"/>
    <p:sldId id="289" r:id="rId3"/>
    <p:sldId id="266" r:id="rId4"/>
    <p:sldId id="262" r:id="rId5"/>
    <p:sldId id="273" r:id="rId6"/>
    <p:sldId id="274" r:id="rId7"/>
    <p:sldId id="264" r:id="rId8"/>
    <p:sldId id="271" r:id="rId9"/>
    <p:sldId id="261" r:id="rId10"/>
    <p:sldId id="260" r:id="rId11"/>
    <p:sldId id="279" r:id="rId12"/>
    <p:sldId id="280" r:id="rId13"/>
    <p:sldId id="259" r:id="rId14"/>
    <p:sldId id="298" r:id="rId15"/>
    <p:sldId id="283" r:id="rId16"/>
    <p:sldId id="291" r:id="rId17"/>
    <p:sldId id="292" r:id="rId18"/>
    <p:sldId id="297" r:id="rId19"/>
    <p:sldId id="290" r:id="rId20"/>
    <p:sldId id="293" r:id="rId21"/>
    <p:sldId id="294" r:id="rId22"/>
    <p:sldId id="295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8" r:id="rId36"/>
    <p:sldId id="319" r:id="rId37"/>
    <p:sldId id="320" r:id="rId38"/>
    <p:sldId id="321" r:id="rId39"/>
    <p:sldId id="322" r:id="rId40"/>
    <p:sldId id="324" r:id="rId41"/>
    <p:sldId id="323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282" r:id="rId50"/>
    <p:sldId id="296" r:id="rId51"/>
    <p:sldId id="272" r:id="rId52"/>
    <p:sldId id="267" r:id="rId53"/>
    <p:sldId id="269" r:id="rId54"/>
    <p:sldId id="270" r:id="rId55"/>
    <p:sldId id="284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9FEDFF"/>
    <a:srgbClr val="E3EFF1"/>
    <a:srgbClr val="FEF5E8"/>
    <a:srgbClr val="D7F9DD"/>
    <a:srgbClr val="DFEEF9"/>
    <a:srgbClr val="FFD1D1"/>
    <a:srgbClr val="B8E2EE"/>
    <a:srgbClr val="86BCE2"/>
    <a:srgbClr val="72C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0" autoAdjust="0"/>
    <p:restoredTop sz="96433" autoAdjust="0"/>
  </p:normalViewPr>
  <p:slideViewPr>
    <p:cSldViewPr snapToGrid="0">
      <p:cViewPr varScale="1">
        <p:scale>
          <a:sx n="108" d="100"/>
          <a:sy n="108" d="100"/>
        </p:scale>
        <p:origin x="3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D382-96C2-43D4-8131-C036AC2ADC6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73C1D-A532-402B-8696-08B9BDCE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5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A5242-F09B-4C05-978E-4DE77752D2A8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47CC-FBF8-4AF1-B559-DE713A891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3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47CC-FBF8-4AF1-B559-DE713A8915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47CC-FBF8-4AF1-B559-DE713A8915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3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47CC-FBF8-4AF1-B559-DE713A8915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47CC-FBF8-4AF1-B559-DE713A8915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47CC-FBF8-4AF1-B559-DE713A8915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47CC-FBF8-4AF1-B559-DE713A8915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47CC-FBF8-4AF1-B559-DE713A8915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47CC-FBF8-4AF1-B559-DE713A8915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0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47CC-FBF8-4AF1-B559-DE713A8915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5"/>
                    </a14:imgEffect>
                  </a14:imgLayer>
                </a14:imgProps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1881" y="-189177"/>
            <a:ext cx="994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5100000">
                <a:rot lat="18600000" lon="0" rev="0"/>
              </a:camera>
              <a:lightRig rig="threePt" dir="t"/>
            </a:scene3d>
          </a:bodyPr>
          <a:lstStyle/>
          <a:p>
            <a:pPr algn="ctr"/>
            <a:r>
              <a:rPr lang="en-US" sz="5400" b="0" cap="none" spc="0" dirty="0">
                <a:ln w="0"/>
                <a:effectLst/>
              </a:rPr>
              <a:t>software is slowly eating the world</a:t>
            </a:r>
            <a:endParaRPr lang="en-US" sz="5400" dirty="0">
              <a:ln w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1749" y="252364"/>
            <a:ext cx="5768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5100000">
                <a:rot lat="18600000" lon="0" rev="0"/>
              </a:camera>
              <a:lightRig rig="threePt" dir="t"/>
            </a:scene3d>
          </a:bodyPr>
          <a:lstStyle/>
          <a:p>
            <a:pPr algn="ctr"/>
            <a:r>
              <a:rPr lang="en-US" sz="5400" b="0" cap="none" spc="0" dirty="0">
                <a:ln w="0"/>
                <a:effectLst/>
              </a:rPr>
              <a:t>software is complex</a:t>
            </a:r>
            <a:endParaRPr lang="en-US" sz="5400" dirty="0">
              <a:ln w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4925" y="1143397"/>
            <a:ext cx="690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5100000">
                <a:rot lat="18600000" lon="0" rev="0"/>
              </a:camera>
              <a:lightRig rig="threePt" dir="t"/>
            </a:scene3d>
          </a:bodyPr>
          <a:lstStyle/>
          <a:p>
            <a:pPr algn="ctr"/>
            <a:r>
              <a:rPr lang="en-US" sz="5400" dirty="0">
                <a:ln w="0"/>
              </a:rPr>
              <a:t>making software is hard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8698" y="1460647"/>
            <a:ext cx="6494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5100000">
                <a:rot lat="18600000" lon="0" rev="0"/>
              </a:camera>
              <a:lightRig rig="threePt" dir="t"/>
            </a:scene3d>
          </a:bodyPr>
          <a:lstStyle/>
          <a:p>
            <a:pPr algn="ctr"/>
            <a:r>
              <a:rPr lang="en-US" sz="5400" dirty="0">
                <a:ln w="0"/>
              </a:rPr>
              <a:t>the schedules are long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7120" y="1964329"/>
            <a:ext cx="513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5100000">
                <a:rot lat="18600000" lon="0" rev="0"/>
              </a:camera>
              <a:lightRig rig="threePt" dir="t"/>
            </a:scene3d>
          </a:bodyPr>
          <a:lstStyle/>
          <a:p>
            <a:pPr algn="ctr"/>
            <a:r>
              <a:rPr lang="en-US" sz="5400" b="0" cap="none" spc="0" dirty="0">
                <a:ln w="0"/>
                <a:effectLst/>
              </a:rPr>
              <a:t>the costs are high</a:t>
            </a:r>
            <a:endParaRPr lang="en-US" sz="5400" dirty="0">
              <a:ln w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65274" y="2446072"/>
            <a:ext cx="6061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5100000">
                <a:rot lat="18600000" lon="0" rev="0"/>
              </a:camera>
              <a:lightRig rig="threePt" dir="t"/>
            </a:scene3d>
          </a:bodyPr>
          <a:lstStyle/>
          <a:p>
            <a:pPr algn="ctr"/>
            <a:r>
              <a:rPr lang="en-US" sz="5400" dirty="0">
                <a:ln w="0"/>
              </a:rPr>
              <a:t>innovation is slowing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1587" y="3427311"/>
            <a:ext cx="11188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5100000">
                <a:rot lat="18600000" lon="0" rev="0"/>
              </a:camera>
              <a:lightRig rig="threePt" dir="t"/>
            </a:scene3d>
          </a:bodyPr>
          <a:lstStyle/>
          <a:p>
            <a:pPr algn="ctr"/>
            <a:r>
              <a:rPr lang="en-US" sz="5400" dirty="0">
                <a:ln w="0"/>
              </a:rPr>
              <a:t>energy wasted reinventing the wheels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387011" y="4187523"/>
            <a:ext cx="12966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5100000">
                <a:rot lat="18600000" lon="0" rev="0"/>
              </a:camera>
              <a:lightRig rig="threePt" dir="t"/>
            </a:scene3d>
          </a:bodyPr>
          <a:lstStyle/>
          <a:p>
            <a:pPr algn="ctr"/>
            <a:r>
              <a:rPr lang="en-US" sz="5400" dirty="0">
                <a:ln w="0"/>
              </a:rPr>
              <a:t>too much resources used up for too little gain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524000" y="5507960"/>
            <a:ext cx="9144000" cy="1480028"/>
          </a:xfrm>
        </p:spPr>
        <p:txBody>
          <a:bodyPr>
            <a:normAutofit fontScale="90000"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in the year 2016</a:t>
            </a:r>
            <a:endParaRPr lang="en-US" sz="6600" b="1" dirty="0">
              <a:solidFill>
                <a:srgbClr val="0070C0"/>
              </a:solidFill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524000" y="4239490"/>
            <a:ext cx="9144000" cy="1018309"/>
          </a:xfrm>
        </p:spPr>
        <p:txBody>
          <a:bodyPr/>
          <a:lstStyle/>
          <a:p>
            <a:r>
              <a:rPr lang="en-US" sz="3200" b="1" dirty="0"/>
              <a:t>making software has to be simple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07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fad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2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0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0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2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0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2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2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0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2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0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2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0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2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2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0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2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2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0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dvAuto="1000"/>
      <p:bldP spid="5" grpId="1" build="p" advAuto="0"/>
      <p:bldP spid="6" grpId="0" build="p" advAuto="1000"/>
      <p:bldP spid="6" grpId="1" build="p" advAuto="0"/>
      <p:bldP spid="7" grpId="0" build="p" advAuto="1000"/>
      <p:bldP spid="7" grpId="1" build="p" advAuto="0"/>
      <p:bldP spid="8" grpId="0" build="p" advAuto="1000"/>
      <p:bldP spid="8" grpId="1" build="p" advAuto="0"/>
      <p:bldP spid="9" grpId="0" build="p" advAuto="1000"/>
      <p:bldP spid="9" grpId="1" build="p" advAuto="0"/>
      <p:bldP spid="10" grpId="0" build="p" advAuto="1000"/>
      <p:bldP spid="10" grpId="1" build="p" advAuto="0"/>
      <p:bldP spid="11" grpId="0" build="p" advAuto="1000"/>
      <p:bldP spid="11" grpId="1" build="p" advAuto="0"/>
      <p:bldP spid="13" grpId="0" build="p" advAuto="1000"/>
      <p:bldP spid="13" grpId="1" build="p" advAuto="0"/>
      <p:bldP spid="15" grpId="0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 like another RAD. What’s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0 to 60 mph on the very first day</a:t>
            </a:r>
          </a:p>
          <a:p>
            <a:pPr lvl="1"/>
            <a:r>
              <a:rPr lang="en-US" dirty="0"/>
              <a:t>Deliver serious demo/prototype for few hundred lines of code &amp; no designers</a:t>
            </a:r>
          </a:p>
          <a:p>
            <a:pPr lvl="1"/>
            <a:r>
              <a:rPr lang="en-US" dirty="0"/>
              <a:t>Consume adaptive building blocks for common business domains</a:t>
            </a:r>
          </a:p>
          <a:p>
            <a:r>
              <a:rPr lang="en-US" dirty="0"/>
              <a:t>Prefer convention over implementation</a:t>
            </a:r>
          </a:p>
          <a:p>
            <a:pPr lvl="1"/>
            <a:r>
              <a:rPr lang="en-US" dirty="0"/>
              <a:t>Declare intentions as C# interfaces</a:t>
            </a:r>
          </a:p>
          <a:p>
            <a:pPr lvl="1"/>
            <a:r>
              <a:rPr lang="en-US" dirty="0"/>
              <a:t>Let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supply implementations using built-in or custom conventions</a:t>
            </a:r>
          </a:p>
          <a:p>
            <a:r>
              <a:rPr lang="en-US" dirty="0"/>
              <a:t>Built-in comprehensive architecture fully covers application lifecycle</a:t>
            </a:r>
          </a:p>
          <a:p>
            <a:pPr lvl="1"/>
            <a:r>
              <a:rPr lang="en-US" dirty="0"/>
              <a:t>Profiled &amp; optimized development – like we profile &amp; optimize code</a:t>
            </a:r>
          </a:p>
          <a:p>
            <a:pPr lvl="1"/>
            <a:r>
              <a:rPr lang="en-US" dirty="0"/>
              <a:t>Extensible and adaptive to technology choices and requirements</a:t>
            </a:r>
          </a:p>
          <a:p>
            <a:pPr lvl="1"/>
            <a:r>
              <a:rPr lang="en-US" dirty="0"/>
              <a:t>Among first class citizens: testability, scalability, customizability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software can be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can be used to build virtually any kind of application</a:t>
            </a:r>
          </a:p>
          <a:p>
            <a:pPr lvl="1"/>
            <a:r>
              <a:rPr lang="en-US" dirty="0"/>
              <a:t>Web sites for any purpose</a:t>
            </a:r>
          </a:p>
          <a:p>
            <a:pPr lvl="1"/>
            <a:r>
              <a:rPr lang="en-US" dirty="0"/>
              <a:t>Standalone or distributed desktop and mobile apps</a:t>
            </a:r>
          </a:p>
          <a:p>
            <a:pPr lvl="1"/>
            <a:r>
              <a:rPr lang="en-US" dirty="0"/>
              <a:t>Application servers and business process modeling systems</a:t>
            </a:r>
          </a:p>
          <a:p>
            <a:pPr lvl="1"/>
            <a:r>
              <a:rPr lang="en-US" dirty="0"/>
              <a:t>Scalable cloud-enabled near-real-time processing platforms</a:t>
            </a:r>
          </a:p>
          <a:p>
            <a:pPr lvl="1"/>
            <a:r>
              <a:rPr lang="en-US" dirty="0"/>
              <a:t>REST or web services, enterprise integration middleware</a:t>
            </a:r>
          </a:p>
          <a:p>
            <a:pPr lvl="1"/>
            <a:r>
              <a:rPr lang="en-US" dirty="0"/>
              <a:t>Smart TV and IVR (interactive voice response) applications</a:t>
            </a:r>
          </a:p>
          <a:p>
            <a:pPr lvl="1"/>
            <a:r>
              <a:rPr lang="en-US" dirty="0"/>
              <a:t>All of the above integrated as one large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platforms can run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‘ home ground is Windows</a:t>
            </a:r>
          </a:p>
          <a:p>
            <a:r>
              <a:rPr lang="en-US" dirty="0"/>
              <a:t>The UI layer will also be supported on common mobile platforms :</a:t>
            </a:r>
          </a:p>
          <a:p>
            <a:pPr lvl="1"/>
            <a:r>
              <a:rPr lang="en-US" dirty="0" err="1"/>
              <a:t>iOS</a:t>
            </a:r>
            <a:endParaRPr lang="en-US" dirty="0"/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Windows Phone</a:t>
            </a:r>
          </a:p>
          <a:p>
            <a:r>
              <a:rPr lang="en-US" dirty="0"/>
              <a:t>Planned support for .NET Core will make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 </a:t>
            </a:r>
            <a:r>
              <a:rPr lang="en-US" dirty="0"/>
              <a:t>run also on: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Mac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is free</a:t>
            </a:r>
          </a:p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is an open source project available under the MIT license</a:t>
            </a:r>
          </a:p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is hosted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is available as a </a:t>
            </a:r>
            <a:r>
              <a:rPr lang="en-US" dirty="0" err="1"/>
              <a:t>NuGet</a:t>
            </a:r>
            <a:r>
              <a:rPr lang="en-US" dirty="0"/>
              <a:t> package at NuGet.org</a:t>
            </a:r>
          </a:p>
          <a:p>
            <a:r>
              <a:rPr lang="en-US" dirty="0"/>
              <a:t>Start using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today</a:t>
            </a:r>
          </a:p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is open for contribution</a:t>
            </a:r>
          </a:p>
          <a:p>
            <a:r>
              <a:rPr lang="en-US" dirty="0"/>
              <a:t>Join the quest for next generation of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8127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997805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447143"/>
            <a:ext cx="7882288" cy="14173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886395"/>
            <a:ext cx="3891814" cy="1442461"/>
          </a:xfrm>
          <a:prstGeom prst="rect">
            <a:avLst/>
          </a:prstGeom>
          <a:solidFill>
            <a:srgbClr val="2389C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9259" y="1886395"/>
            <a:ext cx="3821229" cy="1442461"/>
          </a:xfrm>
          <a:prstGeom prst="rect">
            <a:avLst/>
          </a:prstGeom>
          <a:solidFill>
            <a:srgbClr val="C6343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COMMUNICATION ENDPOINTS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54098" y="3751663"/>
            <a:ext cx="982635" cy="8103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Rule Engines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8074" y="3762263"/>
            <a:ext cx="1150193" cy="7997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Distributed Actors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75" y="3516210"/>
            <a:ext cx="2180575" cy="281349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Pub/Sub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409608" y="3762263"/>
            <a:ext cx="1169680" cy="7997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Jobs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27725" y="3751662"/>
            <a:ext cx="1115032" cy="810393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30230" y="3765864"/>
            <a:ext cx="930603" cy="796193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Entity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Triggers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84107" y="3762261"/>
            <a:ext cx="925015" cy="799795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30230" y="5178922"/>
            <a:ext cx="983415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Adaptive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Entity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730231" y="6113077"/>
            <a:ext cx="3433014" cy="365297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85484" y="5197593"/>
            <a:ext cx="1070470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Bulk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Atomic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457967" y="5195046"/>
            <a:ext cx="1084740" cy="818415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Caching &amp;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In Memory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Data Grid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08519" y="2275453"/>
            <a:ext cx="1123232" cy="962598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Network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400996" y="2279169"/>
            <a:ext cx="1178292" cy="962598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Messaging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Middleware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Connectors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36095" y="2264672"/>
            <a:ext cx="906016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36095" y="2607625"/>
            <a:ext cx="906016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36095" y="2943559"/>
            <a:ext cx="906016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 API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14400" y="5178922"/>
            <a:ext cx="1148845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Pluggable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ORM/ODM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640849" y="5197593"/>
            <a:ext cx="965760" cy="818415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Static &amp;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Dynamic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85484" y="6106055"/>
            <a:ext cx="3321125" cy="372320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15658" y="5178922"/>
            <a:ext cx="1111076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Repository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Unit Of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64717" y="2966558"/>
            <a:ext cx="3662044" cy="274793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Common UI Description Language (UIDL)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73206" y="2229024"/>
            <a:ext cx="596132" cy="637499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462045" y="2243940"/>
            <a:ext cx="833637" cy="621333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Native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655070" y="2243939"/>
            <a:ext cx="713057" cy="621333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Native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398936" y="2242694"/>
            <a:ext cx="592956" cy="623829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Smart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TV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91458" y="2242694"/>
            <a:ext cx="535302" cy="623829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IVR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73" y="6172185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3" y="5785698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72" y="4297062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Dependency Injection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47683" y="541446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Adaptive Contracts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47682" y="504811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72" y="391615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Component Lifecycle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47682" y="4664591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Globalization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74" y="3135304"/>
            <a:ext cx="2180575" cy="281349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Map/Reduce</a:t>
            </a:r>
          </a:p>
        </p:txBody>
      </p:sp>
    </p:spTree>
    <p:extLst>
      <p:ext uri="{BB962C8B-B14F-4D97-AF65-F5344CB8AC3E}">
        <p14:creationId xmlns:p14="http://schemas.microsoft.com/office/powerpoint/2010/main" val="193160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349532" y="1785302"/>
            <a:ext cx="5004268" cy="4178941"/>
          </a:xfrm>
          <a:prstGeom prst="rect">
            <a:avLst/>
          </a:prstGeom>
          <a:solidFill>
            <a:schemeClr val="accent3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PLUGGABLE MODULES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9532" y="5974404"/>
            <a:ext cx="5004268" cy="360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BOOT &amp; CORE SERVICES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427934" y="5552271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27934" y="5185393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427934" y="4810421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427934" y="4252161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#4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427934" y="3885283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#5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427934" y="3304476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#6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427934" y="2918548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#7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427934" y="2315803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#8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427934" y="1929875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#9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0625" cy="4351338"/>
          </a:xfrm>
        </p:spPr>
        <p:txBody>
          <a:bodyPr>
            <a:normAutofit/>
          </a:bodyPr>
          <a:lstStyle/>
          <a:p>
            <a:r>
              <a:rPr lang="en-US" dirty="0"/>
              <a:t>Core + Modules = Application</a:t>
            </a:r>
          </a:p>
          <a:p>
            <a:pPr lvl="1"/>
            <a:r>
              <a:rPr lang="en-US" dirty="0"/>
              <a:t>Host process loads the Core and a configured list of pluggable modules</a:t>
            </a:r>
          </a:p>
          <a:p>
            <a:pPr lvl="1"/>
            <a:r>
              <a:rPr lang="en-US" dirty="0"/>
              <a:t>The list of modules defines the application that will load and run</a:t>
            </a:r>
          </a:p>
        </p:txBody>
      </p:sp>
    </p:spTree>
    <p:extLst>
      <p:ext uri="{BB962C8B-B14F-4D97-AF65-F5344CB8AC3E}">
        <p14:creationId xmlns:p14="http://schemas.microsoft.com/office/powerpoint/2010/main" val="25147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7" grpId="0" animBg="1"/>
      <p:bldP spid="68" grpId="0" animBg="1"/>
      <p:bldP spid="71" grpId="0" animBg="1"/>
      <p:bldP spid="72" grpId="0" animBg="1"/>
      <p:bldP spid="75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application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0625" cy="4351338"/>
          </a:xfrm>
        </p:spPr>
        <p:txBody>
          <a:bodyPr>
            <a:normAutofit/>
          </a:bodyPr>
          <a:lstStyle/>
          <a:p>
            <a:r>
              <a:rPr lang="en-US" dirty="0"/>
              <a:t>The Core </a:t>
            </a:r>
          </a:p>
          <a:p>
            <a:pPr lvl="1"/>
            <a:r>
              <a:rPr lang="en-US" dirty="0"/>
              <a:t>Defines Programming Model for modules</a:t>
            </a:r>
          </a:p>
          <a:p>
            <a:pPr lvl="1"/>
            <a:r>
              <a:rPr lang="en-US" dirty="0"/>
              <a:t>Implements core technology-agnostic capabilities</a:t>
            </a:r>
          </a:p>
          <a:p>
            <a:pPr lvl="1"/>
            <a:r>
              <a:rPr lang="en-US" dirty="0"/>
              <a:t>Orchestrates run-time lifecycle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49532" y="1785302"/>
            <a:ext cx="5004268" cy="4178941"/>
          </a:xfrm>
          <a:prstGeom prst="rect">
            <a:avLst/>
          </a:prstGeom>
          <a:solidFill>
            <a:schemeClr val="accent3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PLUGGABLE MODULES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9532" y="5974404"/>
            <a:ext cx="5004268" cy="360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BOOT &amp; CORE SERVICES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27934" y="5552271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27934" y="5185393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427934" y="4810421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27934" y="4252161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#4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427934" y="3885283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#5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427934" y="3304476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#6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27934" y="2918548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#7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427934" y="2315803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#8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427934" y="1929875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#9</a:t>
            </a:r>
          </a:p>
        </p:txBody>
      </p:sp>
    </p:spTree>
    <p:extLst>
      <p:ext uri="{BB962C8B-B14F-4D97-AF65-F5344CB8AC3E}">
        <p14:creationId xmlns:p14="http://schemas.microsoft.com/office/powerpoint/2010/main" val="24727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application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0625" cy="4351338"/>
          </a:xfrm>
        </p:spPr>
        <p:txBody>
          <a:bodyPr>
            <a:normAutofit/>
          </a:bodyPr>
          <a:lstStyle/>
          <a:p>
            <a:r>
              <a:rPr lang="en-US" dirty="0"/>
              <a:t>A Module</a:t>
            </a:r>
          </a:p>
          <a:p>
            <a:pPr lvl="1"/>
            <a:r>
              <a:rPr lang="en-US" dirty="0"/>
              <a:t>Is based on the Programming Model</a:t>
            </a:r>
          </a:p>
          <a:p>
            <a:pPr lvl="1"/>
            <a:r>
              <a:rPr lang="en-US" dirty="0"/>
              <a:t>When loaded, extends or overrides functionality plugged in by far</a:t>
            </a:r>
          </a:p>
          <a:p>
            <a:pPr lvl="1"/>
            <a:r>
              <a:rPr lang="en-US" dirty="0"/>
              <a:t>Can be divided into a set of Features, which are pluggable through configuration</a:t>
            </a:r>
          </a:p>
          <a:p>
            <a:pPr lvl="1"/>
            <a:r>
              <a:rPr lang="en-US" dirty="0"/>
              <a:t>Modules are feature oriented and cross the UI/BL/DAL layers.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9532" y="1785302"/>
            <a:ext cx="5004268" cy="4178941"/>
          </a:xfrm>
          <a:prstGeom prst="rect">
            <a:avLst/>
          </a:prstGeom>
          <a:solidFill>
            <a:schemeClr val="accent3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PLUGGABLE MODULES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49532" y="5974404"/>
            <a:ext cx="5004268" cy="360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BOOT &amp; CORE SERVICES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427934" y="5552271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27934" y="5185393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27934" y="4810421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#3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427934" y="4252161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#4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27934" y="3885283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#5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427934" y="3304476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#6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427934" y="2918548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#7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27934" y="2315803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#8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427934" y="1929875"/>
            <a:ext cx="3544465" cy="294492"/>
          </a:xfrm>
          <a:prstGeom prst="roundRect">
            <a:avLst/>
          </a:prstGeom>
          <a:solidFill>
            <a:srgbClr val="B8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#9</a:t>
            </a:r>
          </a:p>
        </p:txBody>
      </p:sp>
    </p:spTree>
    <p:extLst>
      <p:ext uri="{BB962C8B-B14F-4D97-AF65-F5344CB8AC3E}">
        <p14:creationId xmlns:p14="http://schemas.microsoft.com/office/powerpoint/2010/main" val="30822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349532" y="1795463"/>
            <a:ext cx="5004268" cy="941094"/>
          </a:xfrm>
          <a:prstGeom prst="rect">
            <a:avLst/>
          </a:prstGeom>
          <a:solidFill>
            <a:srgbClr val="2389C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PRO</a:t>
            </a:r>
            <a:br>
              <a:rPr lang="en-US" sz="1600" dirty="0"/>
            </a:br>
            <a:r>
              <a:rPr lang="en-US" sz="1600" dirty="0"/>
              <a:t>SERVICES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49532" y="3729167"/>
            <a:ext cx="5004268" cy="979787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DOMAIN</a:t>
            </a:r>
            <a:br>
              <a:rPr lang="en-US" sz="1600" dirty="0"/>
            </a:br>
            <a:r>
              <a:rPr lang="en-US" sz="1600" dirty="0"/>
              <a:t>BUILDING</a:t>
            </a:r>
            <a:br>
              <a:rPr lang="en-US" sz="1600" dirty="0"/>
            </a:br>
            <a:r>
              <a:rPr lang="en-US" sz="1600" dirty="0"/>
              <a:t>BLOCKS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349532" y="2740349"/>
            <a:ext cx="5004268" cy="97740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APP</a:t>
            </a:r>
            <a:br>
              <a:rPr lang="en-US" sz="1600" dirty="0"/>
            </a:br>
            <a:r>
              <a:rPr lang="en-US" sz="1600" dirty="0"/>
              <a:t>UNIQUE</a:t>
            </a:r>
            <a:br>
              <a:rPr lang="en-US" sz="1600" dirty="0"/>
            </a:br>
            <a:r>
              <a:rPr lang="en-US" sz="1600" dirty="0"/>
              <a:t>FEATURES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9532" y="5983929"/>
            <a:ext cx="5004268" cy="360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BOOT &amp; CORE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532" y="4718479"/>
            <a:ext cx="5004268" cy="1251739"/>
          </a:xfrm>
          <a:prstGeom prst="rect">
            <a:avLst/>
          </a:prstGeom>
          <a:solidFill>
            <a:srgbClr val="C6343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427934" y="555227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27934" y="5185393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427934" y="481042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427934" y="4252161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427934" y="3885283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#2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427934" y="3304476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427934" y="2918548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#2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427934" y="2315803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427934" y="1929875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#2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0625" cy="4351338"/>
          </a:xfrm>
        </p:spPr>
        <p:txBody>
          <a:bodyPr>
            <a:normAutofit/>
          </a:bodyPr>
          <a:lstStyle/>
          <a:p>
            <a:r>
              <a:rPr lang="en-US" dirty="0"/>
              <a:t>Technically, all modules have identical structure and capabilities.</a:t>
            </a:r>
          </a:p>
          <a:p>
            <a:r>
              <a:rPr lang="en-US" dirty="0"/>
              <a:t>Semantically, the modules are grouped by purpose:</a:t>
            </a:r>
          </a:p>
          <a:p>
            <a:pPr lvl="1"/>
            <a:r>
              <a:rPr lang="en-US" dirty="0"/>
              <a:t>Technology Stack</a:t>
            </a:r>
          </a:p>
          <a:p>
            <a:pPr lvl="1"/>
            <a:r>
              <a:rPr lang="en-US" dirty="0"/>
              <a:t>Domain Building Blocks</a:t>
            </a:r>
          </a:p>
          <a:p>
            <a:pPr lvl="1"/>
            <a:r>
              <a:rPr lang="en-US" dirty="0"/>
              <a:t>Application Features</a:t>
            </a:r>
          </a:p>
          <a:p>
            <a:pPr lvl="1"/>
            <a:r>
              <a:rPr lang="en-US" dirty="0"/>
              <a:t>Customizations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27934" y="5549415"/>
            <a:ext cx="3544465" cy="294492"/>
          </a:xfrm>
          <a:prstGeom prst="roundRect">
            <a:avLst/>
          </a:prstGeom>
          <a:solidFill>
            <a:srgbClr val="86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427934" y="5182537"/>
            <a:ext cx="3544465" cy="294492"/>
          </a:xfrm>
          <a:prstGeom prst="roundRect">
            <a:avLst/>
          </a:prstGeom>
          <a:solidFill>
            <a:srgbClr val="86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27934" y="4807565"/>
            <a:ext cx="3544465" cy="294492"/>
          </a:xfrm>
          <a:prstGeom prst="roundRect">
            <a:avLst/>
          </a:prstGeom>
          <a:solidFill>
            <a:srgbClr val="86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27934" y="4249305"/>
            <a:ext cx="3544465" cy="294492"/>
          </a:xfrm>
          <a:prstGeom prst="roundRect">
            <a:avLst/>
          </a:prstGeom>
          <a:solidFill>
            <a:srgbClr val="86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#4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427934" y="3882427"/>
            <a:ext cx="3544465" cy="294492"/>
          </a:xfrm>
          <a:prstGeom prst="roundRect">
            <a:avLst/>
          </a:prstGeom>
          <a:solidFill>
            <a:srgbClr val="86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27934" y="3301620"/>
            <a:ext cx="3544465" cy="294492"/>
          </a:xfrm>
          <a:prstGeom prst="roundRect">
            <a:avLst/>
          </a:prstGeom>
          <a:solidFill>
            <a:srgbClr val="86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#6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427934" y="2915692"/>
            <a:ext cx="3544465" cy="294492"/>
          </a:xfrm>
          <a:prstGeom prst="roundRect">
            <a:avLst/>
          </a:prstGeom>
          <a:solidFill>
            <a:srgbClr val="86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#7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427934" y="2312947"/>
            <a:ext cx="3544465" cy="294492"/>
          </a:xfrm>
          <a:prstGeom prst="roundRect">
            <a:avLst/>
          </a:prstGeom>
          <a:solidFill>
            <a:srgbClr val="86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#8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27934" y="1927019"/>
            <a:ext cx="3544465" cy="294492"/>
          </a:xfrm>
          <a:prstGeom prst="roundRect">
            <a:avLst/>
          </a:prstGeom>
          <a:solidFill>
            <a:srgbClr val="86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MODULE #9</a:t>
            </a:r>
          </a:p>
        </p:txBody>
      </p:sp>
    </p:spTree>
    <p:extLst>
      <p:ext uri="{BB962C8B-B14F-4D97-AF65-F5344CB8AC3E}">
        <p14:creationId xmlns:p14="http://schemas.microsoft.com/office/powerpoint/2010/main" val="36133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 animBg="1"/>
      <p:bldP spid="81" grpId="0" animBg="1"/>
      <p:bldP spid="8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71" grpId="0" animBg="1"/>
      <p:bldP spid="72" grpId="0" animBg="1"/>
      <p:bldP spid="75" grpId="0" animBg="1"/>
      <p:bldP spid="7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349532" y="1795463"/>
            <a:ext cx="5004268" cy="941094"/>
          </a:xfrm>
          <a:prstGeom prst="rect">
            <a:avLst/>
          </a:prstGeom>
          <a:solidFill>
            <a:srgbClr val="2389C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PRO</a:t>
            </a:r>
            <a:br>
              <a:rPr lang="en-US" sz="1600" dirty="0"/>
            </a:br>
            <a:r>
              <a:rPr lang="en-US" sz="1600" dirty="0"/>
              <a:t>SERVICES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49532" y="3721547"/>
            <a:ext cx="5004268" cy="979787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DOMAIN</a:t>
            </a:r>
            <a:br>
              <a:rPr lang="en-US" sz="1600" dirty="0"/>
            </a:br>
            <a:r>
              <a:rPr lang="en-US" sz="1600" dirty="0"/>
              <a:t>BUILDING</a:t>
            </a:r>
            <a:br>
              <a:rPr lang="en-US" sz="1600" dirty="0"/>
            </a:br>
            <a:r>
              <a:rPr lang="en-US" sz="1600" dirty="0"/>
              <a:t>BLOCKS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349532" y="2740349"/>
            <a:ext cx="5004268" cy="97740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APP</a:t>
            </a:r>
            <a:br>
              <a:rPr lang="en-US" sz="1600" dirty="0"/>
            </a:br>
            <a:r>
              <a:rPr lang="en-US" sz="1600" dirty="0"/>
              <a:t>UNIQUE</a:t>
            </a:r>
            <a:br>
              <a:rPr lang="en-US" sz="1600" dirty="0"/>
            </a:br>
            <a:r>
              <a:rPr lang="en-US" sz="1600" dirty="0"/>
              <a:t>FEATURES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9532" y="5974404"/>
            <a:ext cx="5004268" cy="360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BOOT &amp; CORE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532" y="4710859"/>
            <a:ext cx="5004268" cy="1251739"/>
          </a:xfrm>
          <a:prstGeom prst="rect">
            <a:avLst/>
          </a:prstGeom>
          <a:solidFill>
            <a:srgbClr val="C6343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427934" y="555227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27934" y="5185393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427934" y="481042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427934" y="4252161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427934" y="3885283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#2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427934" y="3304476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427934" y="2918548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#2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427934" y="2315803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427934" y="1929875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#2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0625" cy="4351338"/>
          </a:xfrm>
        </p:spPr>
        <p:txBody>
          <a:bodyPr>
            <a:normAutofit/>
          </a:bodyPr>
          <a:lstStyle/>
          <a:p>
            <a:r>
              <a:rPr lang="en-US" dirty="0"/>
              <a:t>Stack Modules *</a:t>
            </a:r>
          </a:p>
          <a:p>
            <a:pPr lvl="1"/>
            <a:r>
              <a:rPr lang="en-US" dirty="0"/>
              <a:t>Comprise technology stack used by the application</a:t>
            </a:r>
          </a:p>
          <a:p>
            <a:pPr lvl="1"/>
            <a:r>
              <a:rPr lang="en-US" dirty="0"/>
              <a:t>Adapt 3</a:t>
            </a:r>
            <a:r>
              <a:rPr lang="en-US" baseline="30000" dirty="0"/>
              <a:t>rd</a:t>
            </a:r>
            <a:r>
              <a:rPr lang="en-US" dirty="0"/>
              <a:t> party libraries and frameworks to the Programming Model</a:t>
            </a:r>
          </a:p>
          <a:p>
            <a:pPr lvl="1"/>
            <a:r>
              <a:rPr lang="en-US" dirty="0"/>
              <a:t>Connect APIs and device drivers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311900"/>
            <a:ext cx="5164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currently named “Puzzle” in the code – to be renamed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49532" y="1791670"/>
            <a:ext cx="5004268" cy="293827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49532" y="5972123"/>
            <a:ext cx="5004268" cy="36273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4764"/>
          </a:xfrm>
        </p:spPr>
        <p:txBody>
          <a:bodyPr>
            <a:normAutofit fontScale="90000"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in the year 2015</a:t>
            </a:r>
            <a:endParaRPr lang="en-US" sz="66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9490"/>
            <a:ext cx="9144000" cy="1018309"/>
          </a:xfrm>
        </p:spPr>
        <p:txBody>
          <a:bodyPr/>
          <a:lstStyle/>
          <a:p>
            <a:r>
              <a:rPr lang="en-US" sz="3200" b="1" dirty="0"/>
              <a:t>it’s time to simplify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710150"/>
      </p:ext>
    </p:extLst>
  </p:cSld>
  <p:clrMapOvr>
    <a:masterClrMapping/>
  </p:clrMapOvr>
  <p:transition spd="med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349532" y="1795463"/>
            <a:ext cx="5004268" cy="941094"/>
          </a:xfrm>
          <a:prstGeom prst="rect">
            <a:avLst/>
          </a:prstGeom>
          <a:solidFill>
            <a:srgbClr val="2389C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PRO</a:t>
            </a:r>
            <a:br>
              <a:rPr lang="en-US" sz="1600" dirty="0"/>
            </a:br>
            <a:r>
              <a:rPr lang="en-US" sz="1600" dirty="0"/>
              <a:t>SERVICES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49532" y="3721547"/>
            <a:ext cx="5004268" cy="979787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DOMAIN</a:t>
            </a:r>
            <a:br>
              <a:rPr lang="en-US" sz="1600" dirty="0"/>
            </a:br>
            <a:r>
              <a:rPr lang="en-US" sz="1600" dirty="0"/>
              <a:t>BUILDING</a:t>
            </a:r>
            <a:br>
              <a:rPr lang="en-US" sz="1600" dirty="0"/>
            </a:br>
            <a:r>
              <a:rPr lang="en-US" sz="1600" dirty="0"/>
              <a:t>BLOCKS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349532" y="2740349"/>
            <a:ext cx="5004268" cy="97740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APP</a:t>
            </a:r>
            <a:br>
              <a:rPr lang="en-US" sz="1600" dirty="0"/>
            </a:br>
            <a:r>
              <a:rPr lang="en-US" sz="1600" dirty="0"/>
              <a:t>UNIQUE</a:t>
            </a:r>
            <a:br>
              <a:rPr lang="en-US" sz="1600" dirty="0"/>
            </a:br>
            <a:r>
              <a:rPr lang="en-US" sz="1600" dirty="0"/>
              <a:t>FEATURES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9532" y="5974404"/>
            <a:ext cx="5004268" cy="360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BOOT &amp; CORE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532" y="4710859"/>
            <a:ext cx="5004268" cy="1251739"/>
          </a:xfrm>
          <a:prstGeom prst="rect">
            <a:avLst/>
          </a:prstGeom>
          <a:solidFill>
            <a:srgbClr val="C6343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427934" y="555227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27934" y="5185393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427934" y="481042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427934" y="4252161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427934" y="3885283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#2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427934" y="3304476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427934" y="2918548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#2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427934" y="2315803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427934" y="1929875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#2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0625" cy="4351338"/>
          </a:xfrm>
        </p:spPr>
        <p:txBody>
          <a:bodyPr>
            <a:normAutofit/>
          </a:bodyPr>
          <a:lstStyle/>
          <a:p>
            <a:r>
              <a:rPr lang="en-US" dirty="0"/>
              <a:t>Domain Modules</a:t>
            </a:r>
          </a:p>
          <a:p>
            <a:pPr lvl="1"/>
            <a:r>
              <a:rPr lang="en-US" dirty="0"/>
              <a:t>Contain semi-manufactured features, usually in business domains common to many applications. Examples:</a:t>
            </a:r>
          </a:p>
          <a:p>
            <a:pPr lvl="2"/>
            <a:r>
              <a:rPr lang="en-US" dirty="0"/>
              <a:t>Security (</a:t>
            </a:r>
            <a:r>
              <a:rPr lang="en-US" dirty="0" err="1"/>
              <a:t>auth</a:t>
            </a:r>
            <a:r>
              <a:rPr lang="en-US" dirty="0"/>
              <a:t>, sessions, roles)</a:t>
            </a:r>
          </a:p>
          <a:p>
            <a:pPr lvl="2"/>
            <a:r>
              <a:rPr lang="en-US" dirty="0"/>
              <a:t>CRM</a:t>
            </a:r>
          </a:p>
          <a:p>
            <a:pPr lvl="2"/>
            <a:r>
              <a:rPr lang="en-US" dirty="0"/>
              <a:t>e-Commerce</a:t>
            </a:r>
          </a:p>
          <a:p>
            <a:pPr lvl="1"/>
            <a:r>
              <a:rPr lang="en-US" dirty="0"/>
              <a:t>Can be extended and adapted according to the needs of a concrete 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9532" y="1791671"/>
            <a:ext cx="5004268" cy="192035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49532" y="4701335"/>
            <a:ext cx="5004268" cy="16335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349532" y="1795463"/>
            <a:ext cx="5004268" cy="941094"/>
          </a:xfrm>
          <a:prstGeom prst="rect">
            <a:avLst/>
          </a:prstGeom>
          <a:solidFill>
            <a:srgbClr val="2389C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PRO</a:t>
            </a:r>
            <a:br>
              <a:rPr lang="en-US" sz="1600" dirty="0"/>
            </a:br>
            <a:r>
              <a:rPr lang="en-US" sz="1600" dirty="0"/>
              <a:t>SERVICES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49532" y="3721547"/>
            <a:ext cx="5004268" cy="979787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DOMAIN</a:t>
            </a:r>
            <a:br>
              <a:rPr lang="en-US" sz="1600" dirty="0"/>
            </a:br>
            <a:r>
              <a:rPr lang="en-US" sz="1600" dirty="0"/>
              <a:t>BUILDING</a:t>
            </a:r>
            <a:br>
              <a:rPr lang="en-US" sz="1600" dirty="0"/>
            </a:br>
            <a:r>
              <a:rPr lang="en-US" sz="1600" dirty="0"/>
              <a:t>BLOCKS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349532" y="2740349"/>
            <a:ext cx="5004268" cy="97740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APP</a:t>
            </a:r>
            <a:br>
              <a:rPr lang="en-US" sz="1600" dirty="0"/>
            </a:br>
            <a:r>
              <a:rPr lang="en-US" sz="1600" dirty="0"/>
              <a:t>UNIQUE</a:t>
            </a:r>
            <a:br>
              <a:rPr lang="en-US" sz="1600" dirty="0"/>
            </a:br>
            <a:r>
              <a:rPr lang="en-US" sz="1600" dirty="0"/>
              <a:t>FEATURES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9532" y="5974404"/>
            <a:ext cx="5004268" cy="360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BOOT &amp; CORE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532" y="4710859"/>
            <a:ext cx="5004268" cy="1251739"/>
          </a:xfrm>
          <a:prstGeom prst="rect">
            <a:avLst/>
          </a:prstGeom>
          <a:solidFill>
            <a:srgbClr val="C6343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427934" y="555227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27934" y="5185393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427934" y="481042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427934" y="4252161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427934" y="3885283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#2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427934" y="3304476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427934" y="2918548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#2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427934" y="2315803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427934" y="1929875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#2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0625" cy="4351338"/>
          </a:xfrm>
        </p:spPr>
        <p:txBody>
          <a:bodyPr>
            <a:normAutofit/>
          </a:bodyPr>
          <a:lstStyle/>
          <a:p>
            <a:r>
              <a:rPr lang="en-US" dirty="0"/>
              <a:t>Application Modules</a:t>
            </a:r>
          </a:p>
          <a:p>
            <a:pPr lvl="1"/>
            <a:r>
              <a:rPr lang="en-US" dirty="0"/>
              <a:t>Contain unique features of the application or the vendor</a:t>
            </a:r>
          </a:p>
          <a:p>
            <a:pPr lvl="1"/>
            <a:r>
              <a:rPr lang="en-US" dirty="0"/>
              <a:t>Concretize and adapt building blocks consumed from Domain Modules</a:t>
            </a:r>
          </a:p>
          <a:p>
            <a:pPr lvl="1"/>
            <a:r>
              <a:rPr lang="en-US" dirty="0"/>
              <a:t>Can be reused by the vendor in multiple applications, if designed accordingly</a:t>
            </a:r>
          </a:p>
          <a:p>
            <a:pPr lvl="2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9532" y="1791671"/>
            <a:ext cx="5004268" cy="93687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49532" y="3717755"/>
            <a:ext cx="5004268" cy="261710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349532" y="1795463"/>
            <a:ext cx="5004268" cy="941094"/>
          </a:xfrm>
          <a:prstGeom prst="rect">
            <a:avLst/>
          </a:prstGeom>
          <a:solidFill>
            <a:srgbClr val="2389C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PRO</a:t>
            </a:r>
            <a:br>
              <a:rPr lang="en-US" sz="1600" dirty="0"/>
            </a:br>
            <a:r>
              <a:rPr lang="en-US" sz="1600" dirty="0"/>
              <a:t>SERVICES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49532" y="3721547"/>
            <a:ext cx="5004268" cy="979787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DOMAIN</a:t>
            </a:r>
            <a:br>
              <a:rPr lang="en-US" sz="1600" dirty="0"/>
            </a:br>
            <a:r>
              <a:rPr lang="en-US" sz="1600" dirty="0"/>
              <a:t>BUILDING</a:t>
            </a:r>
            <a:br>
              <a:rPr lang="en-US" sz="1600" dirty="0"/>
            </a:br>
            <a:r>
              <a:rPr lang="en-US" sz="1600" dirty="0"/>
              <a:t>BLOCKS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349532" y="2740349"/>
            <a:ext cx="5004268" cy="97740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APP</a:t>
            </a:r>
            <a:br>
              <a:rPr lang="en-US" sz="1600" dirty="0"/>
            </a:br>
            <a:r>
              <a:rPr lang="en-US" sz="1600" dirty="0"/>
              <a:t>UNIQUE</a:t>
            </a:r>
            <a:br>
              <a:rPr lang="en-US" sz="1600" dirty="0"/>
            </a:br>
            <a:r>
              <a:rPr lang="en-US" sz="1600" dirty="0"/>
              <a:t>FEATURES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9532" y="5974404"/>
            <a:ext cx="5004268" cy="360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BOOT &amp; CORE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532" y="4710859"/>
            <a:ext cx="5004268" cy="1251739"/>
          </a:xfrm>
          <a:prstGeom prst="rect">
            <a:avLst/>
          </a:prstGeom>
          <a:solidFill>
            <a:srgbClr val="C6343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427934" y="555227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#1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427934" y="5185393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427934" y="4810421"/>
            <a:ext cx="3544465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STACK MODULE #3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427934" y="4252161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427934" y="3885283"/>
            <a:ext cx="3544465" cy="294492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 MODULE #2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427934" y="3304476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427934" y="2918548"/>
            <a:ext cx="3544465" cy="2944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APPLICATION MODULE #2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427934" y="2315803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427934" y="1929875"/>
            <a:ext cx="3544465" cy="294492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 MODULE #2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00625" cy="4509237"/>
          </a:xfrm>
        </p:spPr>
        <p:txBody>
          <a:bodyPr>
            <a:normAutofit/>
          </a:bodyPr>
          <a:lstStyle/>
          <a:p>
            <a:r>
              <a:rPr lang="en-US" dirty="0"/>
              <a:t>Customization Modules</a:t>
            </a:r>
          </a:p>
          <a:p>
            <a:pPr lvl="1"/>
            <a:r>
              <a:rPr lang="en-US" dirty="0"/>
              <a:t>Extend/modify baseline features per requirements of specific customers or deployments.</a:t>
            </a:r>
          </a:p>
          <a:p>
            <a:pPr lvl="1"/>
            <a:r>
              <a:rPr lang="en-US" dirty="0"/>
              <a:t>Can be structured to handle distinct aspect per module</a:t>
            </a:r>
          </a:p>
          <a:p>
            <a:pPr lvl="2"/>
            <a:r>
              <a:rPr lang="en-US" dirty="0"/>
              <a:t>e.g. country law, business category, </a:t>
            </a:r>
            <a:r>
              <a:rPr lang="en-US" dirty="0" err="1"/>
              <a:t>SaaS</a:t>
            </a:r>
            <a:r>
              <a:rPr lang="en-US" dirty="0"/>
              <a:t> vs. on-premise service.</a:t>
            </a:r>
          </a:p>
          <a:p>
            <a:pPr lvl="1"/>
            <a:r>
              <a:rPr lang="en-US" dirty="0"/>
              <a:t>Can be reused by the vendor in multiple applications, if designed accordingly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9532" y="2736557"/>
            <a:ext cx="5004268" cy="359830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75" y="3516210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73" y="6172185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3" y="5785698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72" y="4297062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47683" y="541446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47682" y="504811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72" y="391615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47682" y="4664591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74" y="3135304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75" y="3516210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70" y="5794697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72" y="4297062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47683" y="541446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47682" y="504811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72" y="391615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47682" y="4664591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74" y="3135304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75" y="3516210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70" y="541302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Adaptive Contracts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72" y="4297062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30770" y="579011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47682" y="504811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72" y="391615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47682" y="4664591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74" y="3135304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Adaptive Contracts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75" y="3516210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69" y="5040583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72" y="4297062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30770" y="579011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30769" y="542148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72" y="391615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47682" y="4664591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74" y="3135304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Customization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3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75" y="3516210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69" y="4675851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Globalization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72" y="4297062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30770" y="579011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30769" y="542148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72" y="391615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30769" y="5056757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74" y="3135304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Globalization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75" y="3516210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68" y="430722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Dependency Injection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68" y="4687073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30770" y="579011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30769" y="542148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72" y="391615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30769" y="5056757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74" y="3135304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75" y="3516210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67" y="3927177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Component Lifecycle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68" y="4687073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30770" y="579011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30769" y="542148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68" y="4307125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30769" y="5056757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74" y="3135304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Component Lifecycle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4764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N</a:t>
            </a:r>
            <a:r>
              <a:rPr lang="en-US" sz="11500" b="1" dirty="0">
                <a:solidFill>
                  <a:srgbClr val="00B050"/>
                </a:solidFill>
              </a:rPr>
              <a:t>Wheels</a:t>
            </a:r>
            <a:endParaRPr lang="en-US" sz="66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9490"/>
            <a:ext cx="9144000" cy="1018309"/>
          </a:xfrm>
        </p:spPr>
        <p:txBody>
          <a:bodyPr/>
          <a:lstStyle/>
          <a:p>
            <a:r>
              <a:rPr lang="en-US" sz="3200" b="1" dirty="0"/>
              <a:t>a step in evolution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20322" y="6519446"/>
            <a:ext cx="215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click to continue -</a:t>
            </a:r>
          </a:p>
        </p:txBody>
      </p:sp>
    </p:spTree>
    <p:extLst>
      <p:ext uri="{BB962C8B-B14F-4D97-AF65-F5344CB8AC3E}">
        <p14:creationId xmlns:p14="http://schemas.microsoft.com/office/powerpoint/2010/main" val="10498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67" y="3924853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67" y="3545692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Pub/Sub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68" y="4687073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30770" y="579011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30769" y="542148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68" y="4307125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30769" y="5056757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66" y="3146237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Pub/Sub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67" y="3924853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67" y="3155311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Map/Reduce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68" y="4687073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30770" y="579011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30769" y="542148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68" y="4307125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30769" y="5056757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66" y="3532033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Map/Reduce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67" y="3924853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66" y="2762205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Scale &amp; Deployment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68" y="4687073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66" y="314799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30770" y="579011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30769" y="542148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68" y="4307125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30769" y="5056757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66" y="3532033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Scale &amp; Deployment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67" y="3924853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Component Lifecycle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65" y="2386549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Production Intelligence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1" y="618118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Configuration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68" y="4687073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Globalization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66" y="314799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30770" y="5790114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Diagnostics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30769" y="542148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 Contracts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68" y="4307125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Dependency Injection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30769" y="5056757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Customization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65" y="2772338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66" y="3532033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351338"/>
          </a:xfrm>
        </p:spPr>
        <p:txBody>
          <a:bodyPr>
            <a:normAutofit/>
          </a:bodyPr>
          <a:lstStyle/>
          <a:p>
            <a:r>
              <a:rPr lang="en-US" dirty="0"/>
              <a:t>Production Intelligence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8125" y="1978024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40155" y="2159141"/>
            <a:ext cx="983415" cy="815868"/>
          </a:xfrm>
          <a:prstGeom prst="roundRect">
            <a:avLst/>
          </a:prstGeom>
          <a:solidFill>
            <a:srgbClr val="FEF5E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Adaptive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Entity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40156" y="3093296"/>
            <a:ext cx="3433014" cy="365297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95409" y="2177812"/>
            <a:ext cx="1070470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Bulk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Atomic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667892" y="2175265"/>
            <a:ext cx="108474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Caching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In Memory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Data Grid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24325" y="2159141"/>
            <a:ext cx="114884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Pluggable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ORM/ODM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850774" y="2177812"/>
            <a:ext cx="96576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Static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Dynamic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95409" y="3086274"/>
            <a:ext cx="3321125" cy="372320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25583" y="2159141"/>
            <a:ext cx="1111076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Repository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Unit Of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8125" y="1978024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40155" y="2159141"/>
            <a:ext cx="98341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40156" y="3093296"/>
            <a:ext cx="3433014" cy="365297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95409" y="2177812"/>
            <a:ext cx="1070470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Bulk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Atomic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667892" y="2175265"/>
            <a:ext cx="108474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Caching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In Memory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Data Grid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24325" y="2159141"/>
            <a:ext cx="114884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Pluggable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ORM/ODM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850774" y="2177812"/>
            <a:ext cx="96576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Static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Dynamic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95409" y="3086274"/>
            <a:ext cx="3321125" cy="372320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25583" y="2159141"/>
            <a:ext cx="1111076" cy="815868"/>
          </a:xfrm>
          <a:prstGeom prst="roundRect">
            <a:avLst/>
          </a:prstGeom>
          <a:solidFill>
            <a:srgbClr val="FEF5E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Repository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Unit Of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8125" y="1978024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40155" y="2159141"/>
            <a:ext cx="98341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40156" y="3093296"/>
            <a:ext cx="3433014" cy="365297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95409" y="2177812"/>
            <a:ext cx="1070470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Bulk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Atomic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667892" y="2175265"/>
            <a:ext cx="108474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Caching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In Memory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Data Grid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24325" y="2159141"/>
            <a:ext cx="1148845" cy="815868"/>
          </a:xfrm>
          <a:prstGeom prst="roundRect">
            <a:avLst/>
          </a:prstGeom>
          <a:solidFill>
            <a:srgbClr val="FEF5E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Pluggable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ORM/ODM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850774" y="2177812"/>
            <a:ext cx="96576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Static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Dynamic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95409" y="3086274"/>
            <a:ext cx="3321125" cy="372320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25583" y="2159141"/>
            <a:ext cx="1111076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Repository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Unit Of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8125" y="1978024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40155" y="2159141"/>
            <a:ext cx="98341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40156" y="3093296"/>
            <a:ext cx="3433014" cy="365297"/>
          </a:xfrm>
          <a:prstGeom prst="roundRect">
            <a:avLst/>
          </a:prstGeom>
          <a:solidFill>
            <a:srgbClr val="FEF5E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95409" y="2177812"/>
            <a:ext cx="1070470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Bulk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Atomic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667892" y="2175265"/>
            <a:ext cx="108474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Caching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In Memory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Data Grid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24325" y="2159141"/>
            <a:ext cx="114884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Pluggable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ORM/ODM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850774" y="2177812"/>
            <a:ext cx="96576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Static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Dynamic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95409" y="3086274"/>
            <a:ext cx="3321125" cy="372320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25583" y="2159141"/>
            <a:ext cx="1111076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Repository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Unit Of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8125" y="1978024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40155" y="2159141"/>
            <a:ext cx="98341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40156" y="3093296"/>
            <a:ext cx="3433014" cy="365297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95409" y="2177812"/>
            <a:ext cx="1070470" cy="815868"/>
          </a:xfrm>
          <a:prstGeom prst="roundRect">
            <a:avLst/>
          </a:prstGeom>
          <a:solidFill>
            <a:srgbClr val="FEF5E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Bulk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Atomic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667892" y="2175265"/>
            <a:ext cx="108474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Caching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In Memory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Data Grid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24325" y="2159141"/>
            <a:ext cx="114884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Pluggable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ORM/ODM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850774" y="2177812"/>
            <a:ext cx="96576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Static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Dynamic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95409" y="3086274"/>
            <a:ext cx="3321125" cy="372320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25583" y="2159141"/>
            <a:ext cx="1111076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Repository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Unit Of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8125" y="1978024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40155" y="2159141"/>
            <a:ext cx="98341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40156" y="3093296"/>
            <a:ext cx="3433014" cy="365297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95409" y="2177812"/>
            <a:ext cx="1070470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Bulk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Atomic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667892" y="2175265"/>
            <a:ext cx="1084740" cy="818415"/>
          </a:xfrm>
          <a:prstGeom prst="roundRect">
            <a:avLst/>
          </a:prstGeom>
          <a:solidFill>
            <a:srgbClr val="FEF5E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Caching &amp;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In Memory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Data Grid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24325" y="2159141"/>
            <a:ext cx="114884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Pluggable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ORM/ODM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850774" y="2177812"/>
            <a:ext cx="96576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Static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Dynamic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95409" y="3086274"/>
            <a:ext cx="3321125" cy="372320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25583" y="2159141"/>
            <a:ext cx="1111076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Repository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Unit Of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the metaphor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/>
              <a:t> stands for .NET,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’ platform of choice</a:t>
            </a:r>
          </a:p>
          <a:p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are those reinvented so numerous times by software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322" y="6519446"/>
            <a:ext cx="215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click to continue -</a:t>
            </a:r>
          </a:p>
        </p:txBody>
      </p:sp>
    </p:spTree>
    <p:extLst>
      <p:ext uri="{BB962C8B-B14F-4D97-AF65-F5344CB8AC3E}">
        <p14:creationId xmlns:p14="http://schemas.microsoft.com/office/powerpoint/2010/main" val="33716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8125" y="1978024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40155" y="2159141"/>
            <a:ext cx="98341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40156" y="3093296"/>
            <a:ext cx="3433014" cy="365297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95409" y="2177812"/>
            <a:ext cx="1070470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Bulk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Atomic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667892" y="2175265"/>
            <a:ext cx="108474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Caching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In Memory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Data Grid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24325" y="2159141"/>
            <a:ext cx="114884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Pluggable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ORM/ODM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850774" y="2177812"/>
            <a:ext cx="965760" cy="818415"/>
          </a:xfrm>
          <a:prstGeom prst="roundRect">
            <a:avLst/>
          </a:prstGeom>
          <a:solidFill>
            <a:srgbClr val="FEF5E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Static &amp;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Dynamic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95409" y="3086274"/>
            <a:ext cx="3321125" cy="372320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25583" y="2159141"/>
            <a:ext cx="1111076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Repository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Unit Of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4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8125" y="1978024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40155" y="2159141"/>
            <a:ext cx="98341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Adaptive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40156" y="3093296"/>
            <a:ext cx="3433014" cy="365297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95409" y="2177812"/>
            <a:ext cx="1070470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Bulk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Atomic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667892" y="2175265"/>
            <a:ext cx="108474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Caching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In Memory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Data Grid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24325" y="2159141"/>
            <a:ext cx="1148845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Pluggable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ORM/ODM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850774" y="2177812"/>
            <a:ext cx="96576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Static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Dynamic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95409" y="3086274"/>
            <a:ext cx="3321125" cy="372320"/>
          </a:xfrm>
          <a:prstGeom prst="roundRect">
            <a:avLst/>
          </a:prstGeom>
          <a:solidFill>
            <a:srgbClr val="FEF5E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25583" y="2159141"/>
            <a:ext cx="1111076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Repository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Unit Of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48125" y="1690688"/>
            <a:ext cx="7882288" cy="14173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64023" y="1995208"/>
            <a:ext cx="982635" cy="8103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Rule Engines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57999" y="2005808"/>
            <a:ext cx="1150193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Distributed Actors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19533" y="2005808"/>
            <a:ext cx="1169680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Background Jobs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37650" y="1995207"/>
            <a:ext cx="1115032" cy="8103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Workflows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40155" y="2009409"/>
            <a:ext cx="930603" cy="796193"/>
          </a:xfrm>
          <a:prstGeom prst="roundRect">
            <a:avLst/>
          </a:prstGeom>
          <a:solidFill>
            <a:srgbClr val="D7F9DD"/>
          </a:solidFill>
          <a:ln>
            <a:noFill/>
          </a:ln>
          <a:effectLst>
            <a:glow rad="228600">
              <a:srgbClr val="00C4F2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Entity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Triggers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4032" y="2005806"/>
            <a:ext cx="925015" cy="799795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277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48125" y="1690688"/>
            <a:ext cx="7882288" cy="14173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64023" y="1995208"/>
            <a:ext cx="982635" cy="8103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Rule Engines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57999" y="2005808"/>
            <a:ext cx="1150193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Distributed Actors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19533" y="2005808"/>
            <a:ext cx="1169680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Background Jobs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37650" y="1995207"/>
            <a:ext cx="1115032" cy="8103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Workflows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40155" y="2009409"/>
            <a:ext cx="930603" cy="7961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Triggers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4032" y="2005806"/>
            <a:ext cx="925015" cy="799795"/>
          </a:xfrm>
          <a:prstGeom prst="roundRect">
            <a:avLst/>
          </a:prstGeom>
          <a:solidFill>
            <a:srgbClr val="D7F9DD"/>
          </a:solidFill>
          <a:ln>
            <a:noFill/>
          </a:ln>
          <a:effectLst>
            <a:glow rad="228600">
              <a:srgbClr val="00C4F2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1605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48125" y="1690688"/>
            <a:ext cx="7882288" cy="14173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64023" y="1995208"/>
            <a:ext cx="982635" cy="8103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Rule Engines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57999" y="2005808"/>
            <a:ext cx="1150193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Distributed Actors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19533" y="2005808"/>
            <a:ext cx="1169680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Background Jobs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37650" y="1995207"/>
            <a:ext cx="1115032" cy="810393"/>
          </a:xfrm>
          <a:prstGeom prst="roundRect">
            <a:avLst/>
          </a:prstGeom>
          <a:solidFill>
            <a:srgbClr val="D7F9DD"/>
          </a:solidFill>
          <a:ln>
            <a:noFill/>
          </a:ln>
          <a:effectLst>
            <a:glow rad="228600">
              <a:srgbClr val="00C4F2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40155" y="2009409"/>
            <a:ext cx="930603" cy="7961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Triggers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4032" y="2005806"/>
            <a:ext cx="925015" cy="799795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22605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48125" y="1690688"/>
            <a:ext cx="7882288" cy="14173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64023" y="1995208"/>
            <a:ext cx="982635" cy="810392"/>
          </a:xfrm>
          <a:prstGeom prst="roundRect">
            <a:avLst/>
          </a:prstGeom>
          <a:solidFill>
            <a:srgbClr val="D7F9DD"/>
          </a:solidFill>
          <a:ln>
            <a:noFill/>
          </a:ln>
          <a:effectLst>
            <a:glow rad="228600">
              <a:srgbClr val="00C4F2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Rule Engines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57999" y="2005808"/>
            <a:ext cx="1150193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Distributed Actors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19533" y="2005808"/>
            <a:ext cx="1169680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Background Jobs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37650" y="1995207"/>
            <a:ext cx="1115032" cy="8103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Workflows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40155" y="2009409"/>
            <a:ext cx="930603" cy="7961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Triggers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4032" y="2005806"/>
            <a:ext cx="925015" cy="799795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8640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48125" y="1690688"/>
            <a:ext cx="7882288" cy="14173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64023" y="1995208"/>
            <a:ext cx="982635" cy="8103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Rule Engines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57999" y="2005808"/>
            <a:ext cx="1150193" cy="799792"/>
          </a:xfrm>
          <a:prstGeom prst="roundRect">
            <a:avLst/>
          </a:prstGeom>
          <a:solidFill>
            <a:srgbClr val="D7F9DD"/>
          </a:solidFill>
          <a:ln>
            <a:noFill/>
          </a:ln>
          <a:effectLst>
            <a:glow rad="228600">
              <a:srgbClr val="00C4F2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Distributed Actors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19533" y="2005808"/>
            <a:ext cx="1169680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Background Jobs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37650" y="1995207"/>
            <a:ext cx="1115032" cy="8103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Workflows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40155" y="2009409"/>
            <a:ext cx="930603" cy="7961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Triggers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4032" y="2005806"/>
            <a:ext cx="925015" cy="799795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578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</a:t>
            </a:r>
            <a:br>
              <a:rPr lang="en-US" dirty="0"/>
            </a:br>
            <a:r>
              <a:rPr lang="en-US" dirty="0"/>
              <a:t>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48125" y="1690688"/>
            <a:ext cx="7882288" cy="14173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64023" y="1995208"/>
            <a:ext cx="982635" cy="8103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Rule Engines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57999" y="2005808"/>
            <a:ext cx="1150193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Distributed Actors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19533" y="2005808"/>
            <a:ext cx="1169680" cy="799792"/>
          </a:xfrm>
          <a:prstGeom prst="roundRect">
            <a:avLst/>
          </a:prstGeom>
          <a:solidFill>
            <a:srgbClr val="D7F9DD"/>
          </a:solidFill>
          <a:ln>
            <a:noFill/>
          </a:ln>
          <a:effectLst>
            <a:glow rad="228600">
              <a:srgbClr val="00C4F2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Jobs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37650" y="1995207"/>
            <a:ext cx="1115032" cy="8103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Workflows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40155" y="2009409"/>
            <a:ext cx="930603" cy="7961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Triggers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4032" y="2005806"/>
            <a:ext cx="925015" cy="799795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6399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application development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90600" y="1978024"/>
            <a:ext cx="10939813" cy="44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Adaptive Entity Model</a:t>
            </a:r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391026"/>
            <a:ext cx="19050" cy="46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61986" y="1978024"/>
            <a:ext cx="3891814" cy="1442461"/>
          </a:xfrm>
          <a:prstGeom prst="rect">
            <a:avLst/>
          </a:prstGeom>
          <a:solidFill>
            <a:srgbClr val="2389C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88503" y="3058187"/>
            <a:ext cx="3662044" cy="274793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Common UI Description Language (UIDL)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96992" y="2320653"/>
            <a:ext cx="596132" cy="637499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085831" y="2335569"/>
            <a:ext cx="833637" cy="621333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Native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78856" y="2335568"/>
            <a:ext cx="713057" cy="621333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Native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22722" y="2334323"/>
            <a:ext cx="592956" cy="623829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Smart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TV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715244" y="2334323"/>
            <a:ext cx="535302" cy="623829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IVR</a:t>
            </a:r>
          </a:p>
        </p:txBody>
      </p:sp>
    </p:spTree>
    <p:extLst>
      <p:ext uri="{BB962C8B-B14F-4D97-AF65-F5344CB8AC3E}">
        <p14:creationId xmlns:p14="http://schemas.microsoft.com/office/powerpoint/2010/main" val="254495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Infrastructure: current availability status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9733" y="1886394"/>
            <a:ext cx="2464067" cy="47252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997805"/>
            <a:ext cx="7882288" cy="1613849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447143"/>
            <a:ext cx="7882288" cy="14173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886395"/>
            <a:ext cx="3891814" cy="1442461"/>
          </a:xfrm>
          <a:prstGeom prst="rect">
            <a:avLst/>
          </a:prstGeom>
          <a:solidFill>
            <a:srgbClr val="2389C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9259" y="1886395"/>
            <a:ext cx="3821229" cy="1442461"/>
          </a:xfrm>
          <a:prstGeom prst="rect">
            <a:avLst/>
          </a:prstGeom>
          <a:solidFill>
            <a:srgbClr val="C6343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COMMUNICATION ENDPOINTS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54098" y="3751663"/>
            <a:ext cx="982635" cy="8103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Rule Engines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8074" y="3762263"/>
            <a:ext cx="1150193" cy="799792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Distributed Actors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30775" y="3516210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409608" y="3762263"/>
            <a:ext cx="1169680" cy="799792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Jobs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27725" y="3751662"/>
            <a:ext cx="1115032" cy="810393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30230" y="3765864"/>
            <a:ext cx="930603" cy="796193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Triggers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84107" y="3762261"/>
            <a:ext cx="925015" cy="799795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30230" y="5178922"/>
            <a:ext cx="983415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Adaptive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Entity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730231" y="6113077"/>
            <a:ext cx="3433014" cy="365297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Universal DML (C# for DB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85484" y="5197593"/>
            <a:ext cx="1070470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Bulk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Atomic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457967" y="5195046"/>
            <a:ext cx="108474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Caching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In Memory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Data Grid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08519" y="2275453"/>
            <a:ext cx="1123232" cy="962598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Network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400996" y="2279169"/>
            <a:ext cx="1178292" cy="962598"/>
          </a:xfrm>
          <a:prstGeom prst="roundRect">
            <a:avLst/>
          </a:prstGeom>
          <a:solidFill>
            <a:srgbClr val="FF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Messaging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Middleware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Connectors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36095" y="2264672"/>
            <a:ext cx="906016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36095" y="2607625"/>
            <a:ext cx="906016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36095" y="2943559"/>
            <a:ext cx="906016" cy="29449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 API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14400" y="5178922"/>
            <a:ext cx="1148845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Pluggable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ORM/ODM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640849" y="5197593"/>
            <a:ext cx="96576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Static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Dynamic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85484" y="6106055"/>
            <a:ext cx="3321125" cy="372320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15658" y="5178922"/>
            <a:ext cx="1111076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Repository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Unit Of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64717" y="2966558"/>
            <a:ext cx="3662044" cy="274793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Common UI Description Language (UIDL)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73206" y="2229024"/>
            <a:ext cx="596132" cy="637499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462045" y="2243940"/>
            <a:ext cx="833637" cy="621333"/>
          </a:xfrm>
          <a:prstGeom prst="roundRect">
            <a:avLst/>
          </a:prstGeom>
          <a:solidFill>
            <a:srgbClr val="DFEEF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Native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Desktop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655070" y="2243939"/>
            <a:ext cx="713057" cy="621333"/>
          </a:xfrm>
          <a:prstGeom prst="roundRect">
            <a:avLst/>
          </a:prstGeom>
          <a:solidFill>
            <a:srgbClr val="DFEEF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Native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Mobile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398936" y="2242694"/>
            <a:ext cx="592956" cy="623829"/>
          </a:xfrm>
          <a:prstGeom prst="roundRect">
            <a:avLst/>
          </a:prstGeom>
          <a:solidFill>
            <a:srgbClr val="DFEEF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Smart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TV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91458" y="2242694"/>
            <a:ext cx="535302" cy="623829"/>
          </a:xfrm>
          <a:prstGeom prst="roundRect">
            <a:avLst/>
          </a:prstGeom>
          <a:solidFill>
            <a:srgbClr val="DFEEF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IVR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30773" y="6172185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030773" y="5785698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030772" y="4297062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Dependency Injection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030777" y="276670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47683" y="541446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Adaptive Contracts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047682" y="504811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030772" y="391615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Component Lifecycle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47682" y="4664591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Globalization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30776" y="2380219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030774" y="3135304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Map/Reduce</a:t>
            </a:r>
          </a:p>
        </p:txBody>
      </p:sp>
    </p:spTree>
    <p:extLst>
      <p:ext uri="{BB962C8B-B14F-4D97-AF65-F5344CB8AC3E}">
        <p14:creationId xmlns:p14="http://schemas.microsoft.com/office/powerpoint/2010/main" val="3232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the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1877"/>
            <a:ext cx="10649505" cy="4355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more wheels reinvented by individual software projects</a:t>
            </a:r>
          </a:p>
          <a:p>
            <a:pPr marL="0" indent="0">
              <a:buNone/>
            </a:pPr>
            <a:r>
              <a:rPr lang="en-US" dirty="0"/>
              <a:t>Open source community gathering proven wheels under one roof</a:t>
            </a:r>
          </a:p>
          <a:p>
            <a:pPr marL="0" indent="0">
              <a:buNone/>
            </a:pPr>
            <a:r>
              <a:rPr lang="en-US" dirty="0"/>
              <a:t>Common needs of typical software systems covered, out of the box</a:t>
            </a:r>
          </a:p>
          <a:p>
            <a:pPr marL="0" indent="0">
              <a:buNone/>
            </a:pPr>
            <a:r>
              <a:rPr lang="en-US" dirty="0"/>
              <a:t>Super-duper-happy-path for unique features of concrete applications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Game Changed. Game Simplified. Energy freed up for innovation.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322" y="6519446"/>
            <a:ext cx="215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click to continue -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555" y="1950740"/>
            <a:ext cx="4138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  <a:prstDash val="solid"/>
                </a:ln>
                <a:noFill/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7555" y="2483178"/>
            <a:ext cx="4138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  <a:prstDash val="solid"/>
                </a:ln>
                <a:noFill/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7555" y="4132987"/>
            <a:ext cx="4138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  <a:prstDash val="solid"/>
                </a:ln>
                <a:noFill/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4304" y="3007875"/>
            <a:ext cx="4138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  <a:prstDash val="solid"/>
                </a:ln>
                <a:noFill/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58787" y="4057094"/>
            <a:ext cx="10005135" cy="4877"/>
          </a:xfrm>
          <a:prstGeom prst="line">
            <a:avLst/>
          </a:prstGeom>
          <a:ln>
            <a:solidFill>
              <a:schemeClr val="dk1">
                <a:alpha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6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NEXT SLIDES ARE STILL UNDER CONSTRUCTION</a:t>
            </a:r>
          </a:p>
          <a:p>
            <a:pPr marL="0" indent="0" algn="ctr">
              <a:buNone/>
            </a:pPr>
            <a:r>
              <a:rPr lang="en-US" dirty="0"/>
              <a:t>MORE IS TO BE AVAILABLE SOON</a:t>
            </a:r>
          </a:p>
        </p:txBody>
      </p:sp>
    </p:spTree>
    <p:extLst>
      <p:ext uri="{BB962C8B-B14F-4D97-AF65-F5344CB8AC3E}">
        <p14:creationId xmlns:p14="http://schemas.microsoft.com/office/powerpoint/2010/main" val="25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money (under construction)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41254" cy="4801087"/>
          </a:xfrm>
          <a:solidFill>
            <a:srgbClr val="FFFFFF">
              <a:alpha val="69804"/>
            </a:srgbClr>
          </a:solidFill>
          <a:ln w="152400">
            <a:solidFill>
              <a:schemeClr val="accent3">
                <a:lumMod val="40000"/>
                <a:lumOff val="60000"/>
                <a:alpha val="28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IDepartmentEntity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IEntityPartUniqueDisplayName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PropertyContract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Relation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IEmployeeEntity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Employees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IEmployeeEntity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IPersonEntity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PropertyContract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Relation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AggregationParent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IDepartmentEntity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Department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PropertyContract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PropertyContract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Relation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ManyToOne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IPositionEntity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Position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IPositionEntity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IEntityPartUniqueDisplayName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 perspective 1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Core + Modules = Application</a:t>
            </a:r>
          </a:p>
          <a:p>
            <a:pPr lvl="1"/>
            <a:r>
              <a:rPr lang="en-US" dirty="0"/>
              <a:t>Host process loads the Core and a configured list of pluggable modules</a:t>
            </a:r>
          </a:p>
          <a:p>
            <a:pPr lvl="1"/>
            <a:r>
              <a:rPr lang="en-US" dirty="0"/>
              <a:t>The list of modules defines the application that will load and run</a:t>
            </a:r>
          </a:p>
          <a:p>
            <a:r>
              <a:rPr lang="en-US" dirty="0"/>
              <a:t>The Core </a:t>
            </a:r>
          </a:p>
          <a:p>
            <a:pPr lvl="1"/>
            <a:r>
              <a:rPr lang="en-US" dirty="0"/>
              <a:t>Defines Programming Model for modules</a:t>
            </a:r>
          </a:p>
          <a:p>
            <a:pPr lvl="1"/>
            <a:r>
              <a:rPr lang="en-US" dirty="0"/>
              <a:t>Implements core technology-agnostic capabilities</a:t>
            </a:r>
          </a:p>
          <a:p>
            <a:pPr lvl="1"/>
            <a:r>
              <a:rPr lang="en-US" dirty="0"/>
              <a:t>Orchestrates host process lifecycle</a:t>
            </a:r>
          </a:p>
          <a:p>
            <a:r>
              <a:rPr lang="en-US" dirty="0"/>
              <a:t>A Module</a:t>
            </a:r>
          </a:p>
          <a:p>
            <a:pPr lvl="1"/>
            <a:r>
              <a:rPr lang="en-US" dirty="0"/>
              <a:t>Is based on the Programming Model</a:t>
            </a:r>
          </a:p>
          <a:p>
            <a:pPr lvl="1"/>
            <a:r>
              <a:rPr lang="en-US" dirty="0"/>
              <a:t>When loaded, extends or overrides functionality plugged in by far</a:t>
            </a:r>
          </a:p>
          <a:p>
            <a:pPr lvl="1"/>
            <a:r>
              <a:rPr lang="en-US" dirty="0"/>
              <a:t>Can be divided into a set of Features, which are pluggable through configuration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 perspective 2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Modules are grouped by purpose</a:t>
            </a:r>
          </a:p>
          <a:p>
            <a:r>
              <a:rPr lang="en-US" dirty="0"/>
              <a:t>The Puzzle</a:t>
            </a:r>
          </a:p>
          <a:p>
            <a:pPr lvl="1"/>
            <a:r>
              <a:rPr lang="en-US" dirty="0"/>
              <a:t>Consists of modules that adapt the Programming Model to concrete libraries/APIs</a:t>
            </a:r>
          </a:p>
          <a:p>
            <a:pPr lvl="2"/>
            <a:r>
              <a:rPr lang="en-US" dirty="0"/>
              <a:t>Examples: Entity Framework or </a:t>
            </a:r>
            <a:r>
              <a:rPr lang="en-US" dirty="0" err="1"/>
              <a:t>MongoDB</a:t>
            </a:r>
            <a:r>
              <a:rPr lang="en-US" dirty="0"/>
              <a:t>; Nancy or ASP.NET; Log4Net or </a:t>
            </a:r>
            <a:r>
              <a:rPr lang="en-US" dirty="0" err="1"/>
              <a:t>NLog</a:t>
            </a:r>
            <a:endParaRPr lang="en-US" dirty="0"/>
          </a:p>
          <a:p>
            <a:pPr lvl="1"/>
            <a:r>
              <a:rPr lang="en-US" dirty="0"/>
              <a:t>Constructs a pluggable technology stack</a:t>
            </a:r>
          </a:p>
          <a:p>
            <a:pPr lvl="2"/>
            <a:r>
              <a:rPr lang="en-US" dirty="0"/>
              <a:t>“Puzzle” is a better word than “stack” </a:t>
            </a:r>
          </a:p>
          <a:p>
            <a:pPr lvl="2"/>
            <a:r>
              <a:rPr lang="en-US" dirty="0"/>
              <a:t>Adapter modules are “pieces in the puzzle”</a:t>
            </a:r>
          </a:p>
          <a:p>
            <a:r>
              <a:rPr lang="en-US" dirty="0"/>
              <a:t>Building Block modules</a:t>
            </a:r>
          </a:p>
          <a:p>
            <a:pPr lvl="1"/>
            <a:r>
              <a:rPr lang="en-US" dirty="0"/>
              <a:t>Contain semi-manufactured business features, usually common to many applications</a:t>
            </a:r>
          </a:p>
          <a:p>
            <a:r>
              <a:rPr lang="en-US" dirty="0"/>
              <a:t>Application modules</a:t>
            </a:r>
          </a:p>
          <a:p>
            <a:pPr lvl="1"/>
            <a:r>
              <a:rPr lang="en-US" dirty="0"/>
              <a:t>Contain unique features of the application</a:t>
            </a:r>
          </a:p>
          <a:p>
            <a:pPr lvl="1"/>
            <a:r>
              <a:rPr lang="en-US" dirty="0"/>
              <a:t>Concretize and customize consumed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1580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 perspective 3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Convention over Implementation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CoI</a:t>
            </a:r>
            <a:r>
              <a:rPr lang="en-US" dirty="0"/>
              <a:t>)</a:t>
            </a:r>
          </a:p>
          <a:p>
            <a:r>
              <a:rPr lang="en-US" dirty="0"/>
              <a:t>Program solely in C#</a:t>
            </a:r>
          </a:p>
          <a:p>
            <a:r>
              <a:rPr lang="en-US" dirty="0"/>
              <a:t>Universal Data Manipulation Language</a:t>
            </a:r>
          </a:p>
          <a:p>
            <a:r>
              <a:rPr lang="en-US" dirty="0"/>
              <a:t>UI Description Language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 perspective 1 of 3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435" y="7116667"/>
            <a:ext cx="7730454" cy="62215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BOOTSTRAPPER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079153"/>
            <a:ext cx="7882288" cy="1532501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TECHNOLOGY</a:t>
            </a:r>
            <a:br>
              <a:rPr lang="en-US" dirty="0"/>
            </a:br>
            <a:r>
              <a:rPr lang="en-US" dirty="0"/>
              <a:t>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524563"/>
            <a:ext cx="7882288" cy="13554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886395"/>
            <a:ext cx="3891814" cy="1442461"/>
          </a:xfrm>
          <a:prstGeom prst="rect">
            <a:avLst/>
          </a:prstGeom>
          <a:solidFill>
            <a:srgbClr val="2389C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9259" y="993209"/>
            <a:ext cx="6660682" cy="2430976"/>
          </a:xfrm>
          <a:prstGeom prst="rect">
            <a:avLst/>
          </a:prstGeom>
          <a:solidFill>
            <a:srgbClr val="C6343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TECHNOLOGY </a:t>
            </a:r>
            <a:br>
              <a:rPr lang="en-US" dirty="0"/>
            </a:br>
            <a:r>
              <a:rPr lang="en-US" dirty="0"/>
              <a:t>STACK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21717" y="4260618"/>
            <a:ext cx="1637173" cy="510967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Rule Engines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49391" y="3637522"/>
            <a:ext cx="1637173" cy="510967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Job Queues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258082" y="4755446"/>
            <a:ext cx="2180575" cy="281349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Pub/Sub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49391" y="4253261"/>
            <a:ext cx="1637173" cy="510967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Scheduled Jobs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753511" y="4263158"/>
            <a:ext cx="1203157" cy="510967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21717" y="3637522"/>
            <a:ext cx="1637173" cy="510967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Entity Triggers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53511" y="3637522"/>
            <a:ext cx="1203157" cy="510967"/>
          </a:xfrm>
          <a:prstGeom prst="roundRect">
            <a:avLst/>
          </a:prstGeom>
          <a:solidFill>
            <a:srgbClr val="D7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51614" y="3637522"/>
            <a:ext cx="1827674" cy="1126706"/>
          </a:xfrm>
          <a:prstGeom prst="roundRect">
            <a:avLst/>
          </a:prstGeom>
          <a:solidFill>
            <a:srgbClr val="D7F9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Failsafe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Cluster-Level Singletons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53510" y="5211276"/>
            <a:ext cx="983415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53510" y="6168676"/>
            <a:ext cx="3431709" cy="309141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Universal DML (C# for D Procedures)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308764" y="5229947"/>
            <a:ext cx="1070470" cy="815868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Bulk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&amp; Atomic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Operations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481247" y="5227400"/>
            <a:ext cx="108474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Caching &amp;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In Memory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Data Grid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17402" y="2454009"/>
            <a:ext cx="5718947" cy="399169"/>
          </a:xfrm>
          <a:prstGeom prst="roundRect">
            <a:avLst/>
          </a:prstGeom>
          <a:solidFill>
            <a:srgbClr val="FF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ORM/ODM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37680" y="5211276"/>
            <a:ext cx="1148845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Pluggable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ORM/ODM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DB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664129" y="5229947"/>
            <a:ext cx="965760" cy="818415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Static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Reporting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302987" y="6168676"/>
            <a:ext cx="3326902" cy="309141"/>
          </a:xfrm>
          <a:prstGeom prst="roundRect">
            <a:avLst/>
          </a:prstGeom>
          <a:solidFill>
            <a:srgbClr val="FEF5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Automated Schema Migrations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38938" y="5211276"/>
            <a:ext cx="1111076" cy="815868"/>
          </a:xfrm>
          <a:prstGeom prst="roundRect">
            <a:avLst/>
          </a:prstGeom>
          <a:solidFill>
            <a:srgbClr val="FE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Repository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Unit Of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64717" y="2966558"/>
            <a:ext cx="3662044" cy="274793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Common UI Description Language (UIDL)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73206" y="2229024"/>
            <a:ext cx="596132" cy="637499"/>
          </a:xfrm>
          <a:prstGeom prst="roundRect">
            <a:avLst/>
          </a:prstGeom>
          <a:solidFill>
            <a:srgbClr val="DF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462045" y="2243940"/>
            <a:ext cx="833637" cy="621333"/>
          </a:xfrm>
          <a:prstGeom prst="roundRect">
            <a:avLst/>
          </a:prstGeom>
          <a:solidFill>
            <a:srgbClr val="DFEEF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Native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Desktop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655070" y="2243939"/>
            <a:ext cx="713057" cy="621333"/>
          </a:xfrm>
          <a:prstGeom prst="roundRect">
            <a:avLst/>
          </a:prstGeom>
          <a:solidFill>
            <a:srgbClr val="DFEEF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Native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Mobile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398936" y="2242694"/>
            <a:ext cx="592956" cy="623829"/>
          </a:xfrm>
          <a:prstGeom prst="roundRect">
            <a:avLst/>
          </a:prstGeom>
          <a:solidFill>
            <a:srgbClr val="DFEEF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Smart </a:t>
            </a:r>
            <a:br>
              <a:rPr lang="en-US" sz="1600" b="1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TV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91458" y="2242694"/>
            <a:ext cx="535302" cy="623829"/>
          </a:xfrm>
          <a:prstGeom prst="roundRect">
            <a:avLst/>
          </a:prstGeom>
          <a:solidFill>
            <a:srgbClr val="DFEEF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IVR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270645" y="6977749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0258083" y="7355141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0270645" y="585661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Dependency Injection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0270641" y="5128565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Component Lifecycle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253738" y="4377233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Scale &amp; Deployment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270641" y="7732533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Extensions &amp; Utilities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0270645" y="6592571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Customization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0272988" y="549262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Testability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270645" y="6222966"/>
            <a:ext cx="2180575" cy="277835"/>
          </a:xfrm>
          <a:prstGeom prst="roundRect">
            <a:avLst/>
          </a:prstGeom>
          <a:solidFill>
            <a:srgbClr val="E3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Globalization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0253737" y="3990746"/>
            <a:ext cx="2180575" cy="277835"/>
          </a:xfrm>
          <a:prstGeom prst="roundRect">
            <a:avLst/>
          </a:prstGeom>
          <a:solidFill>
            <a:srgbClr val="E3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Production Intelligence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717403" y="2892350"/>
            <a:ext cx="5718946" cy="399169"/>
          </a:xfrm>
          <a:prstGeom prst="roundRect">
            <a:avLst/>
          </a:prstGeom>
          <a:solidFill>
            <a:srgbClr val="FF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LOGGER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717403" y="2009394"/>
            <a:ext cx="5718946" cy="399169"/>
          </a:xfrm>
          <a:prstGeom prst="roundRect">
            <a:avLst/>
          </a:prstGeom>
          <a:solidFill>
            <a:srgbClr val="FF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SCHEDULER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717403" y="1141157"/>
            <a:ext cx="5718946" cy="399169"/>
          </a:xfrm>
          <a:prstGeom prst="roundRect">
            <a:avLst/>
          </a:prstGeom>
          <a:solidFill>
            <a:srgbClr val="FF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WEB APP/API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717403" y="1575192"/>
            <a:ext cx="5718946" cy="399169"/>
          </a:xfrm>
          <a:prstGeom prst="roundRect">
            <a:avLst/>
          </a:prstGeom>
          <a:solidFill>
            <a:srgbClr val="FFD1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tx1">
                    <a:alpha val="25000"/>
                  </a:schemeClr>
                </a:solidFill>
              </a:rPr>
              <a:t>REST API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97142" y="2944040"/>
            <a:ext cx="906016" cy="294492"/>
          </a:xfrm>
          <a:prstGeom prst="roundRect">
            <a:avLst/>
          </a:prstGeom>
          <a:solidFill>
            <a:srgbClr val="DA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NLog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055541" y="2944040"/>
            <a:ext cx="906016" cy="294492"/>
          </a:xfrm>
          <a:prstGeom prst="roundRect">
            <a:avLst/>
          </a:prstGeom>
          <a:solidFill>
            <a:srgbClr val="DA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Log4net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97141" y="2512119"/>
            <a:ext cx="1864415" cy="294492"/>
          </a:xfrm>
          <a:prstGeom prst="roundRect">
            <a:avLst/>
          </a:prstGeom>
          <a:solidFill>
            <a:srgbClr val="DA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Entity Framework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9002142" y="2512119"/>
            <a:ext cx="1113408" cy="294492"/>
          </a:xfrm>
          <a:prstGeom prst="roundRect">
            <a:avLst/>
          </a:prstGeom>
          <a:solidFill>
            <a:srgbClr val="DA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NHibernate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156136" y="2517649"/>
            <a:ext cx="1113408" cy="294492"/>
          </a:xfrm>
          <a:prstGeom prst="roundRect">
            <a:avLst/>
          </a:prstGeom>
          <a:solidFill>
            <a:srgbClr val="DA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MongoDB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097141" y="2066398"/>
            <a:ext cx="1145160" cy="294492"/>
          </a:xfrm>
          <a:prstGeom prst="roundRect">
            <a:avLst/>
          </a:prstGeom>
          <a:solidFill>
            <a:srgbClr val="DA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Quartz.Net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097141" y="1627530"/>
            <a:ext cx="738759" cy="294492"/>
          </a:xfrm>
          <a:prstGeom prst="roundRect">
            <a:avLst/>
          </a:prstGeom>
          <a:solidFill>
            <a:srgbClr val="DA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OData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097141" y="1188122"/>
            <a:ext cx="906017" cy="294492"/>
          </a:xfrm>
          <a:prstGeom prst="roundRect">
            <a:avLst/>
          </a:prstGeom>
          <a:solidFill>
            <a:srgbClr val="DA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ASP.NET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060081" y="1188122"/>
            <a:ext cx="906017" cy="294492"/>
          </a:xfrm>
          <a:prstGeom prst="roundRect">
            <a:avLst/>
          </a:prstGeom>
          <a:solidFill>
            <a:srgbClr val="DA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NancyFx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the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9505" cy="4351338"/>
          </a:xfrm>
        </p:spPr>
        <p:txBody>
          <a:bodyPr/>
          <a:lstStyle/>
          <a:p>
            <a:r>
              <a:rPr lang="en-US" dirty="0"/>
              <a:t>For developers: get more for doing less</a:t>
            </a:r>
          </a:p>
          <a:p>
            <a:r>
              <a:rPr lang="en-US" dirty="0"/>
              <a:t>For executives: quicker delivery for better quality (yes, both of them)</a:t>
            </a:r>
          </a:p>
          <a:p>
            <a:r>
              <a:rPr lang="en-US" dirty="0"/>
              <a:t>For entrepreneurs: more innovation for less resources</a:t>
            </a:r>
          </a:p>
          <a:p>
            <a:r>
              <a:rPr lang="en-US" dirty="0"/>
              <a:t>For the world: more new software available in less time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322" y="6519446"/>
            <a:ext cx="215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click to continue -</a:t>
            </a:r>
          </a:p>
        </p:txBody>
      </p:sp>
    </p:spTree>
    <p:extLst>
      <p:ext uri="{BB962C8B-B14F-4D97-AF65-F5344CB8AC3E}">
        <p14:creationId xmlns:p14="http://schemas.microsoft.com/office/powerpoint/2010/main" val="640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 perspective 1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A-to-Z architectural recipe</a:t>
            </a:r>
          </a:p>
          <a:p>
            <a:r>
              <a:rPr lang="en-US" dirty="0"/>
              <a:t>An A-to-Z implementation framework</a:t>
            </a:r>
          </a:p>
          <a:p>
            <a:r>
              <a:rPr lang="en-US" dirty="0"/>
              <a:t>A great aid in delivering production-ready .NET-based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356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 perspective 2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A Facilitator</a:t>
            </a:r>
          </a:p>
          <a:p>
            <a:r>
              <a:rPr lang="en-US" dirty="0"/>
              <a:t>Save resources on what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 </a:t>
            </a:r>
            <a:r>
              <a:rPr lang="en-US" dirty="0"/>
              <a:t>did already:</a:t>
            </a:r>
          </a:p>
          <a:p>
            <a:pPr lvl="1"/>
            <a:r>
              <a:rPr lang="en-US" dirty="0"/>
              <a:t>Incubating initial architecture, then evolving it to robust and mature level</a:t>
            </a:r>
          </a:p>
          <a:p>
            <a:pPr lvl="1"/>
            <a:r>
              <a:rPr lang="en-US" dirty="0"/>
              <a:t>Picking 3</a:t>
            </a:r>
            <a:r>
              <a:rPr lang="en-US" baseline="30000" dirty="0"/>
              <a:t>rd</a:t>
            </a:r>
            <a:r>
              <a:rPr lang="en-US" dirty="0"/>
              <a:t> party libraries/frameworks, and connecting them together</a:t>
            </a:r>
          </a:p>
          <a:p>
            <a:pPr lvl="1"/>
            <a:r>
              <a:rPr lang="en-US" dirty="0"/>
              <a:t>Providing reusable building blocks for common business domains and use cases</a:t>
            </a:r>
          </a:p>
          <a:p>
            <a:pPr lvl="1"/>
            <a:r>
              <a:rPr lang="en-US" dirty="0"/>
              <a:t>Designing stunning GUI’s and making them play on many platforms</a:t>
            </a:r>
          </a:p>
          <a:p>
            <a:pPr lvl="1"/>
            <a:r>
              <a:rPr lang="en-US" dirty="0"/>
              <a:t>Establishing frictionless development process</a:t>
            </a:r>
          </a:p>
          <a:p>
            <a:r>
              <a:rPr lang="en-US" dirty="0"/>
              <a:t>Invest in added value and innovation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 perspective 3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is about building a lot of wheels and putting them together</a:t>
            </a:r>
          </a:p>
          <a:p>
            <a:r>
              <a:rPr lang="en-US" dirty="0"/>
              <a:t>Some wheels are common to almost every project</a:t>
            </a:r>
          </a:p>
          <a:p>
            <a:r>
              <a:rPr lang="en-US" dirty="0"/>
              <a:t>Some fit certain kinds of applications</a:t>
            </a:r>
          </a:p>
          <a:p>
            <a:r>
              <a:rPr lang="en-US" dirty="0"/>
              <a:t>All wheels are reusable and highly adaptive</a:t>
            </a:r>
          </a:p>
        </p:txBody>
      </p:sp>
    </p:spTree>
    <p:extLst>
      <p:ext uri="{BB962C8B-B14F-4D97-AF65-F5344CB8AC3E}">
        <p14:creationId xmlns:p14="http://schemas.microsoft.com/office/powerpoint/2010/main" val="42871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18281</TotalTime>
  <Words>2373</Words>
  <Application>Microsoft Office PowerPoint</Application>
  <PresentationFormat>Widescreen</PresentationFormat>
  <Paragraphs>757</Paragraphs>
  <Slides>55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in the year 2016</vt:lpstr>
      <vt:lpstr>in the year 2015</vt:lpstr>
      <vt:lpstr>NWheels</vt:lpstr>
      <vt:lpstr>NWheels: the metaphor </vt:lpstr>
      <vt:lpstr>NWheels: the vision</vt:lpstr>
      <vt:lpstr>NWheels: the change</vt:lpstr>
      <vt:lpstr>What is NWheels:  perspective 1 of 3</vt:lpstr>
      <vt:lpstr>What is NWheels:  perspective 2 of 3</vt:lpstr>
      <vt:lpstr>What is NWheels:  perspective 3 of 3</vt:lpstr>
      <vt:lpstr>Sounds like another RAD. What’s different?</vt:lpstr>
      <vt:lpstr>What kind of software can be built?</vt:lpstr>
      <vt:lpstr>Which platforms can run it?</vt:lpstr>
      <vt:lpstr>How much is it?</vt:lpstr>
      <vt:lpstr>Infrastructure for application development</vt:lpstr>
      <vt:lpstr>Structure of application</vt:lpstr>
      <vt:lpstr>Structure of application</vt:lpstr>
      <vt:lpstr>Structure of application</vt:lpstr>
      <vt:lpstr>Structure of application</vt:lpstr>
      <vt:lpstr>Structure of application</vt:lpstr>
      <vt:lpstr>Structure of application</vt:lpstr>
      <vt:lpstr>Structure of application</vt:lpstr>
      <vt:lpstr>Structure of application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 for application development</vt:lpstr>
      <vt:lpstr>Infrastructure: current availability status</vt:lpstr>
      <vt:lpstr>NWheels</vt:lpstr>
      <vt:lpstr>Show me the money (under construction)</vt:lpstr>
      <vt:lpstr>Architecture of NWheels:  perspective 1 of 3</vt:lpstr>
      <vt:lpstr>Architecture of NWheels:  perspective 2 of 3</vt:lpstr>
      <vt:lpstr>Architecture of NWheels:  perspective 3 of 3</vt:lpstr>
      <vt:lpstr>Architecture of NWheels:  perspective 1 of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Berman</dc:creator>
  <cp:lastModifiedBy>Felix</cp:lastModifiedBy>
  <cp:revision>506</cp:revision>
  <dcterms:created xsi:type="dcterms:W3CDTF">2015-05-08T15:24:00Z</dcterms:created>
  <dcterms:modified xsi:type="dcterms:W3CDTF">2016-10-13T20:59:27Z</dcterms:modified>
</cp:coreProperties>
</file>