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ECC"/>
    <a:srgbClr val="00B050"/>
    <a:srgbClr val="C95F1D"/>
    <a:srgbClr val="DA290C"/>
    <a:srgbClr val="73A9DB"/>
    <a:srgbClr val="79ADDD"/>
    <a:srgbClr val="84B4E0"/>
    <a:srgbClr val="7ADCA2"/>
    <a:srgbClr val="7DD9D5"/>
    <a:srgbClr val="C5E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>
        <p:scale>
          <a:sx n="125" d="100"/>
          <a:sy n="125" d="100"/>
        </p:scale>
        <p:origin x="-72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03-4560-97D5-2E6B3EAAD7B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03-4560-97D5-2E6B3EAAD7B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03-4560-97D5-2E6B3EAAD7B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03-4560-97D5-2E6B3EAAD7B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E-4D64-8BF3-15B4B23DA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367828951909068"/>
          <c:y val="0.35011093004535371"/>
          <c:w val="0.59632211010552838"/>
          <c:h val="0.649887848827738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-5</c:v>
                </c:pt>
                <c:pt idx="1">
                  <c:v>-5</c:v>
                </c:pt>
                <c:pt idx="2">
                  <c:v>0.1</c:v>
                </c:pt>
                <c:pt idx="3">
                  <c:v>2.1</c:v>
                </c:pt>
                <c:pt idx="4">
                  <c:v>-4</c:v>
                </c:pt>
                <c:pt idx="5">
                  <c:v>-4</c:v>
                </c:pt>
                <c:pt idx="6">
                  <c:v>-4</c:v>
                </c:pt>
                <c:pt idx="7">
                  <c:v>-4</c:v>
                </c:pt>
                <c:pt idx="8">
                  <c:v>-4</c:v>
                </c:pt>
                <c:pt idx="9">
                  <c:v>-4</c:v>
                </c:pt>
                <c:pt idx="10">
                  <c:v>-4</c:v>
                </c:pt>
                <c:pt idx="11">
                  <c:v>-4</c:v>
                </c:pt>
                <c:pt idx="12">
                  <c:v>-4</c:v>
                </c:pt>
                <c:pt idx="13">
                  <c:v>3</c:v>
                </c:pt>
                <c:pt idx="14">
                  <c:v>-4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3DD-4EA5-8EA7-59CE86B2C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  <a:tailEnd w="sm" len="sm"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</c:v>
                </c:pt>
                <c:pt idx="1">
                  <c:v>-1</c:v>
                </c:pt>
                <c:pt idx="2">
                  <c:v>2</c:v>
                </c:pt>
                <c:pt idx="3">
                  <c:v>-2</c:v>
                </c:pt>
                <c:pt idx="4">
                  <c:v>1</c:v>
                </c:pt>
                <c:pt idx="5">
                  <c:v>-2</c:v>
                </c:pt>
                <c:pt idx="6">
                  <c:v>5</c:v>
                </c:pt>
                <c:pt idx="7">
                  <c:v>-5</c:v>
                </c:pt>
                <c:pt idx="8">
                  <c:v>6</c:v>
                </c:pt>
                <c:pt idx="9">
                  <c:v>-6</c:v>
                </c:pt>
                <c:pt idx="10">
                  <c:v>2</c:v>
                </c:pt>
                <c:pt idx="11">
                  <c:v>-2</c:v>
                </c:pt>
                <c:pt idx="12">
                  <c:v>1</c:v>
                </c:pt>
                <c:pt idx="13">
                  <c:v>-1</c:v>
                </c:pt>
                <c:pt idx="14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3DD-4EA5-8EA7-59CE86B2C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253408"/>
        <c:axId val="521255376"/>
      </c:lineChart>
      <c:catAx>
        <c:axId val="521253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1255376"/>
        <c:crosses val="autoZero"/>
        <c:auto val="1"/>
        <c:lblAlgn val="ctr"/>
        <c:lblOffset val="100"/>
        <c:noMultiLvlLbl val="0"/>
      </c:catAx>
      <c:valAx>
        <c:axId val="521255376"/>
        <c:scaling>
          <c:orientation val="minMax"/>
          <c:max val="6"/>
          <c:min val="-6"/>
        </c:scaling>
        <c:delete val="1"/>
        <c:axPos val="l"/>
        <c:numFmt formatCode="General" sourceLinked="1"/>
        <c:majorTickMark val="out"/>
        <c:minorTickMark val="none"/>
        <c:tickLblPos val="nextTo"/>
        <c:crossAx val="521253408"/>
        <c:crosses val="autoZero"/>
        <c:crossBetween val="between"/>
        <c:majorUnit val="6"/>
        <c:min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1</cx:pt>
          <cx:pt idx="3">3</cx:pt>
          <cx:pt idx="4">1</cx:pt>
          <cx:pt idx="5">1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4F4052F4-059A-42CA-8B26-073554BC0BEF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11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3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9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61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3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3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14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1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1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22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9C5F-3361-4148-A638-2DB97A2FE72F}" type="datetimeFigureOut">
              <a:rPr lang="he-IL" smtClean="0"/>
              <a:t>ט"ז/חשון/תשע"ז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9010-0416-4A0A-9B23-A615ABFBCA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69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4/relationships/chartEx" Target="../charts/chartEx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/>
          <p:cNvSpPr/>
          <p:nvPr/>
        </p:nvSpPr>
        <p:spPr>
          <a:xfrm>
            <a:off x="3236781" y="2099283"/>
            <a:ext cx="382719" cy="510567"/>
          </a:xfrm>
          <a:prstGeom prst="snip1Rect">
            <a:avLst>
              <a:gd name="adj" fmla="val 2280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{:}</a:t>
            </a:r>
            <a:endParaRPr lang="he-IL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4839" y="2603500"/>
            <a:ext cx="103105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7921" y="1393691"/>
            <a:ext cx="933268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microservices</a:t>
            </a:r>
            <a:endParaRPr lang="he-IL" sz="105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0" y="1391504"/>
            <a:ext cx="984565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Reuse building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block domains</a:t>
            </a:r>
            <a:endParaRPr lang="he-IL" sz="10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0466" y="2859594"/>
            <a:ext cx="601447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UI apps</a:t>
            </a:r>
            <a:endParaRPr lang="he-IL" sz="105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940" y="2863134"/>
            <a:ext cx="1040670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Pick technology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stacks</a:t>
            </a:r>
            <a:endParaRPr lang="he-IL" sz="105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5895" y="1393057"/>
            <a:ext cx="944489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environments</a:t>
            </a:r>
            <a:endParaRPr lang="he-IL" sz="1050" dirty="0">
              <a:latin typeface="+mj-lt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034974" y="3524528"/>
            <a:ext cx="2786329" cy="321430"/>
          </a:xfrm>
          <a:prstGeom prst="roundRect">
            <a:avLst>
              <a:gd name="adj" fmla="val 119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rtlCol="1" anchor="t" anchorCtr="0"/>
          <a:lstStyle/>
          <a:p>
            <a:r>
              <a:rPr lang="en-US" sz="1050" dirty="0">
                <a:latin typeface="Consolas" panose="020B0609020204030204" pitchFamily="49" charset="0"/>
              </a:rPr>
              <a:t>$ </a:t>
            </a:r>
            <a:r>
              <a:rPr lang="en-US" sz="1050" dirty="0" err="1">
                <a:latin typeface="Consolas" panose="020B0609020204030204" pitchFamily="49" charset="0"/>
              </a:rPr>
              <a:t>nwheels</a:t>
            </a:r>
            <a:r>
              <a:rPr lang="en-US" sz="1050" dirty="0">
                <a:latin typeface="Consolas" panose="020B0609020204030204" pitchFamily="49" charset="0"/>
              </a:rPr>
              <a:t> new /path/to/</a:t>
            </a:r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sp>
        <p:nvSpPr>
          <p:cNvPr id="13" name="Arrow: Down 12"/>
          <p:cNvSpPr/>
          <p:nvPr/>
        </p:nvSpPr>
        <p:spPr>
          <a:xfrm>
            <a:off x="3341983" y="3135359"/>
            <a:ext cx="191361" cy="27310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Connector: Elbow 17"/>
          <p:cNvCxnSpPr>
            <a:stCxn id="9" idx="0"/>
          </p:cNvCxnSpPr>
          <p:nvPr/>
        </p:nvCxnSpPr>
        <p:spPr>
          <a:xfrm rot="5400000" flipH="1" flipV="1">
            <a:off x="2668108" y="2297270"/>
            <a:ext cx="375407" cy="749243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8" idx="2"/>
          </p:cNvCxnSpPr>
          <p:nvPr/>
        </p:nvCxnSpPr>
        <p:spPr>
          <a:xfrm rot="5400000">
            <a:off x="3808295" y="1559925"/>
            <a:ext cx="499185" cy="864072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0" idx="0"/>
          </p:cNvCxnSpPr>
          <p:nvPr/>
        </p:nvCxnSpPr>
        <p:spPr>
          <a:xfrm rot="16200000" flipV="1">
            <a:off x="3872914" y="2230773"/>
            <a:ext cx="378948" cy="885774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7" idx="2"/>
          </p:cNvCxnSpPr>
          <p:nvPr/>
        </p:nvCxnSpPr>
        <p:spPr>
          <a:xfrm rot="16200000" flipH="1">
            <a:off x="2603994" y="1615117"/>
            <a:ext cx="496998" cy="755876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2"/>
            <a:endCxn id="4" idx="3"/>
          </p:cNvCxnSpPr>
          <p:nvPr/>
        </p:nvCxnSpPr>
        <p:spPr>
          <a:xfrm rot="16200000" flipH="1">
            <a:off x="3251550" y="1922691"/>
            <a:ext cx="353181" cy="1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Brace 46"/>
          <p:cNvSpPr/>
          <p:nvPr/>
        </p:nvSpPr>
        <p:spPr>
          <a:xfrm>
            <a:off x="4987509" y="2339641"/>
            <a:ext cx="1876841" cy="1251637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/>
          <p:cNvSpPr txBox="1"/>
          <p:nvPr/>
        </p:nvSpPr>
        <p:spPr>
          <a:xfrm>
            <a:off x="5111750" y="2377099"/>
            <a:ext cx="1657350" cy="12141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b="1" dirty="0">
                <a:latin typeface="+mj-lt"/>
              </a:rPr>
              <a:t>VM </a:t>
            </a:r>
            <a:r>
              <a:rPr lang="en-US" sz="800" dirty="0">
                <a:latin typeface="+mj-lt"/>
              </a:rPr>
              <a:t>   Docker, DC/OS, …</a:t>
            </a:r>
            <a:br>
              <a:rPr lang="en-US" sz="800" dirty="0">
                <a:latin typeface="+mj-lt"/>
              </a:rPr>
            </a:br>
            <a:endParaRPr lang="en-US" sz="3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800" b="1" dirty="0"/>
              <a:t>DB </a:t>
            </a:r>
            <a:r>
              <a:rPr lang="en-US" sz="800" dirty="0"/>
              <a:t>   </a:t>
            </a:r>
            <a:r>
              <a:rPr lang="en-US" sz="500" dirty="0"/>
              <a:t> </a:t>
            </a:r>
            <a:r>
              <a:rPr lang="en-US" sz="800" dirty="0"/>
              <a:t>MySQL, MongoDB, </a:t>
            </a:r>
            <a:br>
              <a:rPr lang="en-US" sz="800" dirty="0"/>
            </a:br>
            <a:r>
              <a:rPr lang="en-US" sz="800" dirty="0"/>
              <a:t>          </a:t>
            </a:r>
            <a:r>
              <a:rPr lang="en-US" sz="800" dirty="0" err="1"/>
              <a:t>EventStore</a:t>
            </a:r>
            <a:r>
              <a:rPr lang="en-US" sz="800" dirty="0"/>
              <a:t>, SQL Server, …</a:t>
            </a:r>
            <a:br>
              <a:rPr lang="en-US" sz="800" dirty="0"/>
            </a:br>
            <a:endParaRPr lang="en-US" sz="300" dirty="0"/>
          </a:p>
          <a:p>
            <a:pPr>
              <a:lnSpc>
                <a:spcPct val="90000"/>
              </a:lnSpc>
            </a:pPr>
            <a:r>
              <a:rPr lang="en-US" sz="800" b="1" dirty="0">
                <a:latin typeface="+mj-lt"/>
              </a:rPr>
              <a:t>UI</a:t>
            </a:r>
            <a:r>
              <a:rPr lang="en-US" sz="800" dirty="0">
                <a:latin typeface="+mj-lt"/>
              </a:rPr>
              <a:t>      ASP.NET + HTML5 SPA + React   </a:t>
            </a:r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          (web), React Native (mobile), </a:t>
            </a:r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          Electron + React (desktop), …</a:t>
            </a:r>
            <a:br>
              <a:rPr lang="en-US" sz="800" dirty="0">
                <a:latin typeface="+mj-lt"/>
              </a:rPr>
            </a:br>
            <a:endParaRPr lang="en-US" sz="3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latin typeface="+mj-lt"/>
              </a:rPr>
              <a:t>MQ</a:t>
            </a:r>
            <a:r>
              <a:rPr lang="en-US" sz="800" dirty="0">
                <a:latin typeface="+mj-lt"/>
              </a:rPr>
              <a:t>   MSMQ, </a:t>
            </a:r>
            <a:r>
              <a:rPr lang="en-US" sz="800" dirty="0" err="1">
                <a:latin typeface="+mj-lt"/>
              </a:rPr>
              <a:t>RabbitMQ</a:t>
            </a:r>
            <a:r>
              <a:rPr lang="en-US" sz="800" dirty="0">
                <a:latin typeface="+mj-lt"/>
              </a:rPr>
              <a:t>, </a:t>
            </a:r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          WebSphere, …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latin typeface="+mj-lt"/>
              </a:rPr>
              <a:t>. . . </a:t>
            </a:r>
          </a:p>
        </p:txBody>
      </p:sp>
      <p:sp>
        <p:nvSpPr>
          <p:cNvPr id="60" name="Double Brace 59"/>
          <p:cNvSpPr/>
          <p:nvPr/>
        </p:nvSpPr>
        <p:spPr>
          <a:xfrm>
            <a:off x="4987509" y="999995"/>
            <a:ext cx="1857791" cy="1095625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5111750" y="1018403"/>
            <a:ext cx="1593850" cy="10895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+mj-lt"/>
              </a:rPr>
              <a:t>NWheels.Domains.</a:t>
            </a:r>
            <a:r>
              <a:rPr lang="en-US" sz="800" b="1" dirty="0" err="1">
                <a:latin typeface="+mj-lt"/>
              </a:rPr>
              <a:t>DevOps</a:t>
            </a:r>
            <a:endParaRPr lang="en-US" sz="8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+mj-lt"/>
              </a:rPr>
              <a:t>NWheels.Domains.</a:t>
            </a:r>
            <a:r>
              <a:rPr lang="en-US" sz="800" b="1" dirty="0" err="1">
                <a:latin typeface="+mj-lt"/>
              </a:rPr>
              <a:t>Security</a:t>
            </a:r>
            <a:endParaRPr lang="en-US" sz="8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+mj-lt"/>
              </a:rPr>
              <a:t>NWheels.Domains.</a:t>
            </a:r>
            <a:r>
              <a:rPr lang="en-US" sz="800" b="1" dirty="0" err="1">
                <a:latin typeface="+mj-lt"/>
              </a:rPr>
              <a:t>ECommerce</a:t>
            </a:r>
            <a:br>
              <a:rPr lang="en-US" sz="800" dirty="0">
                <a:latin typeface="+mj-lt"/>
              </a:rPr>
            </a:br>
            <a:r>
              <a:rPr lang="en-US" sz="800" dirty="0" err="1">
                <a:latin typeface="+mj-lt"/>
              </a:rPr>
              <a:t>NWheels.Domains.</a:t>
            </a:r>
            <a:r>
              <a:rPr lang="en-US" sz="800" b="1" dirty="0" err="1">
                <a:latin typeface="+mj-lt"/>
              </a:rPr>
              <a:t>Booking</a:t>
            </a:r>
            <a:endParaRPr lang="en-US" sz="8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+mj-lt"/>
              </a:rPr>
              <a:t>NWheels.Domains.</a:t>
            </a:r>
            <a:r>
              <a:rPr lang="en-US" sz="800" b="1" dirty="0" err="1">
                <a:latin typeface="+mj-lt"/>
              </a:rPr>
              <a:t>Marketing</a:t>
            </a:r>
            <a:endParaRPr lang="en-US" sz="8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800" dirty="0" err="1"/>
              <a:t>NWheels.Domains.</a:t>
            </a:r>
            <a:r>
              <a:rPr lang="en-US" sz="800" b="1" dirty="0" err="1"/>
              <a:t>Crm</a:t>
            </a:r>
            <a:endParaRPr lang="en-US" sz="800" b="1" dirty="0"/>
          </a:p>
          <a:p>
            <a:pPr>
              <a:lnSpc>
                <a:spcPct val="90000"/>
              </a:lnSpc>
            </a:pPr>
            <a:r>
              <a:rPr lang="en-US" sz="800" dirty="0" err="1"/>
              <a:t>NWheels.Domains.</a:t>
            </a:r>
            <a:r>
              <a:rPr lang="en-US" sz="800" b="1" dirty="0" err="1"/>
              <a:t>Exchange</a:t>
            </a:r>
            <a:endParaRPr lang="en-US" sz="800" b="1" dirty="0"/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+mj-lt"/>
              </a:rPr>
              <a:t>NWheels.Domains.</a:t>
            </a:r>
            <a:r>
              <a:rPr lang="en-US" sz="800" b="1" dirty="0" err="1">
                <a:latin typeface="+mj-lt"/>
              </a:rPr>
              <a:t>Accounting</a:t>
            </a:r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. . .</a:t>
            </a:r>
          </a:p>
        </p:txBody>
      </p:sp>
      <p:sp>
        <p:nvSpPr>
          <p:cNvPr id="64" name="Double Brace 63"/>
          <p:cNvSpPr/>
          <p:nvPr/>
        </p:nvSpPr>
        <p:spPr>
          <a:xfrm>
            <a:off x="2716093" y="441232"/>
            <a:ext cx="1424107" cy="730449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Box 64"/>
          <p:cNvSpPr txBox="1"/>
          <p:nvPr/>
        </p:nvSpPr>
        <p:spPr>
          <a:xfrm>
            <a:off x="2841978" y="441233"/>
            <a:ext cx="1172322" cy="7571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On premises/hybrid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Amazon Web Services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Microsoft Azure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Google Compute Engine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Rackspace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. . .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3341983" y="3973869"/>
            <a:ext cx="191361" cy="27310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/>
          <p:cNvSpPr/>
          <p:nvPr/>
        </p:nvSpPr>
        <p:spPr>
          <a:xfrm>
            <a:off x="3444175" y="4461250"/>
            <a:ext cx="248790" cy="166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rapezoid 57"/>
          <p:cNvSpPr/>
          <p:nvPr/>
        </p:nvSpPr>
        <p:spPr>
          <a:xfrm>
            <a:off x="3444583" y="4408227"/>
            <a:ext cx="148363" cy="4571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3785617" y="4672503"/>
            <a:ext cx="248790" cy="166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Trapezoid 72"/>
          <p:cNvSpPr/>
          <p:nvPr/>
        </p:nvSpPr>
        <p:spPr>
          <a:xfrm>
            <a:off x="3786025" y="4619480"/>
            <a:ext cx="148363" cy="4571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3780855" y="4925782"/>
            <a:ext cx="248790" cy="166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Trapezoid 74"/>
          <p:cNvSpPr/>
          <p:nvPr/>
        </p:nvSpPr>
        <p:spPr>
          <a:xfrm>
            <a:off x="3781263" y="4872759"/>
            <a:ext cx="148363" cy="4571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Connector: Elbow 75"/>
          <p:cNvCxnSpPr>
            <a:stCxn id="57" idx="2"/>
            <a:endCxn id="74" idx="1"/>
          </p:cNvCxnSpPr>
          <p:nvPr/>
        </p:nvCxnSpPr>
        <p:spPr>
          <a:xfrm rot="16200000" flipH="1">
            <a:off x="3484118" y="4712389"/>
            <a:ext cx="381188" cy="212285"/>
          </a:xfrm>
          <a:prstGeom prst="bentConnector2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57" idx="2"/>
            <a:endCxn id="72" idx="1"/>
          </p:cNvCxnSpPr>
          <p:nvPr/>
        </p:nvCxnSpPr>
        <p:spPr>
          <a:xfrm rot="16200000" flipH="1">
            <a:off x="3613139" y="4583368"/>
            <a:ext cx="127909" cy="217047"/>
          </a:xfrm>
          <a:prstGeom prst="bentConnector2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uble Brace 80"/>
          <p:cNvSpPr/>
          <p:nvPr/>
        </p:nvSpPr>
        <p:spPr>
          <a:xfrm>
            <a:off x="2586040" y="4216501"/>
            <a:ext cx="1702899" cy="1060353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TextBox 81"/>
          <p:cNvSpPr txBox="1"/>
          <p:nvPr/>
        </p:nvSpPr>
        <p:spPr>
          <a:xfrm>
            <a:off x="2728793" y="4321881"/>
            <a:ext cx="745025" cy="8679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Initial structure </a:t>
            </a:r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of projects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+mj-lt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+mj-lt"/>
              </a:rPr>
              <a:t>NuGet</a:t>
            </a:r>
            <a:r>
              <a:rPr lang="en-US" sz="800" dirty="0">
                <a:latin typeface="+mj-lt"/>
              </a:rPr>
              <a:t> packages</a:t>
            </a:r>
            <a:br>
              <a:rPr lang="en-US" sz="800" dirty="0">
                <a:latin typeface="+mj-lt"/>
              </a:rPr>
            </a:br>
            <a:r>
              <a:rPr lang="en-US" sz="800" dirty="0">
                <a:latin typeface="+mj-lt"/>
              </a:rPr>
              <a:t>restored</a:t>
            </a:r>
          </a:p>
        </p:txBody>
      </p:sp>
      <p:cxnSp>
        <p:nvCxnSpPr>
          <p:cNvPr id="83" name="Connector: Elbow 82"/>
          <p:cNvCxnSpPr>
            <a:stCxn id="11" idx="0"/>
            <a:endCxn id="65" idx="2"/>
          </p:cNvCxnSpPr>
          <p:nvPr/>
        </p:nvCxnSpPr>
        <p:spPr>
          <a:xfrm rot="16200000" flipV="1">
            <a:off x="3330793" y="1295709"/>
            <a:ext cx="194694" cy="1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peech Bubble: Oval 33"/>
          <p:cNvSpPr/>
          <p:nvPr/>
        </p:nvSpPr>
        <p:spPr>
          <a:xfrm>
            <a:off x="7309322" y="938239"/>
            <a:ext cx="433453" cy="318354"/>
          </a:xfrm>
          <a:prstGeom prst="wedgeEllipseCallout">
            <a:avLst>
              <a:gd name="adj1" fmla="val -37681"/>
              <a:gd name="adj2" fmla="val 65492"/>
            </a:avLst>
          </a:prstGeom>
          <a:solidFill>
            <a:srgbClr val="D7F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5EC2AF"/>
                </a:solidFill>
                <a:latin typeface="Consolas" panose="020B0609020204030204" pitchFamily="49" charset="0"/>
              </a:rPr>
              <a:t>?</a:t>
            </a:r>
            <a:endParaRPr lang="he-IL" b="1" dirty="0">
              <a:solidFill>
                <a:srgbClr val="5EC2A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Speech Bubble: Oval 34"/>
          <p:cNvSpPr/>
          <p:nvPr/>
        </p:nvSpPr>
        <p:spPr>
          <a:xfrm>
            <a:off x="7646130" y="3655515"/>
            <a:ext cx="433453" cy="318354"/>
          </a:xfrm>
          <a:prstGeom prst="wedgeEllipseCallout">
            <a:avLst>
              <a:gd name="adj1" fmla="val 29160"/>
              <a:gd name="adj2" fmla="val 69980"/>
            </a:avLst>
          </a:prstGeom>
          <a:solidFill>
            <a:srgbClr val="D7F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5EC2AF"/>
                </a:solidFill>
                <a:latin typeface="Consolas" panose="020B0609020204030204" pitchFamily="49" charset="0"/>
              </a:rPr>
              <a:t>?</a:t>
            </a:r>
            <a:endParaRPr lang="he-IL" b="1" dirty="0">
              <a:solidFill>
                <a:srgbClr val="5EC2A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Speech Bubble: Oval 35"/>
          <p:cNvSpPr/>
          <p:nvPr/>
        </p:nvSpPr>
        <p:spPr>
          <a:xfrm>
            <a:off x="8176819" y="2291496"/>
            <a:ext cx="433453" cy="318354"/>
          </a:xfrm>
          <a:prstGeom prst="wedgeEllipseCallout">
            <a:avLst>
              <a:gd name="adj1" fmla="val -37681"/>
              <a:gd name="adj2" fmla="val 67486"/>
            </a:avLst>
          </a:prstGeom>
          <a:solidFill>
            <a:srgbClr val="D7F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5EC2AF"/>
                </a:solidFill>
                <a:latin typeface="Consolas" panose="020B0609020204030204" pitchFamily="49" charset="0"/>
              </a:rPr>
              <a:t>?</a:t>
            </a:r>
            <a:endParaRPr lang="he-IL" b="1" dirty="0">
              <a:solidFill>
                <a:srgbClr val="5EC2A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Speech Bubble: Oval 36"/>
          <p:cNvSpPr/>
          <p:nvPr/>
        </p:nvSpPr>
        <p:spPr>
          <a:xfrm>
            <a:off x="7960092" y="3053462"/>
            <a:ext cx="433453" cy="318354"/>
          </a:xfrm>
          <a:prstGeom prst="wedgeEllipseCallout">
            <a:avLst>
              <a:gd name="adj1" fmla="val -39146"/>
              <a:gd name="adj2" fmla="val 64494"/>
            </a:avLst>
          </a:prstGeom>
          <a:solidFill>
            <a:srgbClr val="D7F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5EC2AF"/>
                </a:solidFill>
                <a:latin typeface="Consolas" panose="020B0609020204030204" pitchFamily="49" charset="0"/>
              </a:rPr>
              <a:t>?</a:t>
            </a:r>
            <a:endParaRPr lang="he-IL" b="1" dirty="0">
              <a:solidFill>
                <a:srgbClr val="5EC2AF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160395" y="1597929"/>
            <a:ext cx="282746" cy="288877"/>
            <a:chOff x="4345374" y="1107789"/>
            <a:chExt cx="282746" cy="288877"/>
          </a:xfrm>
        </p:grpSpPr>
        <p:sp>
          <p:nvSpPr>
            <p:cNvPr id="39" name="Rectangle 38"/>
            <p:cNvSpPr/>
            <p:nvPr/>
          </p:nvSpPr>
          <p:spPr>
            <a:xfrm rot="18987960">
              <a:off x="4345374" y="1336553"/>
              <a:ext cx="141325" cy="601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Circle: Hollow 39"/>
            <p:cNvSpPr/>
            <p:nvPr/>
          </p:nvSpPr>
          <p:spPr>
            <a:xfrm rot="18987960">
              <a:off x="4434112" y="1160956"/>
              <a:ext cx="194008" cy="200145"/>
            </a:xfrm>
            <a:prstGeom prst="donut">
              <a:avLst>
                <a:gd name="adj" fmla="val 204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74632" y="1107789"/>
              <a:ext cx="1154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1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+</a:t>
              </a:r>
              <a:endParaRPr lang="he-IL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42" name="Straight Arrow Connector 208"/>
          <p:cNvCxnSpPr/>
          <p:nvPr/>
        </p:nvCxnSpPr>
        <p:spPr>
          <a:xfrm rot="10800000" flipV="1">
            <a:off x="6864350" y="4453282"/>
            <a:ext cx="650290" cy="419477"/>
          </a:xfrm>
          <a:prstGeom prst="bentConnector2">
            <a:avLst/>
          </a:prstGeom>
          <a:ln w="28575">
            <a:solidFill>
              <a:srgbClr val="F05033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002005" y="5511285"/>
            <a:ext cx="320996" cy="300052"/>
            <a:chOff x="5333840" y="1129162"/>
            <a:chExt cx="320996" cy="300052"/>
          </a:xfrm>
        </p:grpSpPr>
        <p:sp>
          <p:nvSpPr>
            <p:cNvPr id="45" name="Oval 44"/>
            <p:cNvSpPr/>
            <p:nvPr/>
          </p:nvSpPr>
          <p:spPr>
            <a:xfrm>
              <a:off x="5441950" y="1219200"/>
              <a:ext cx="107950" cy="146049"/>
            </a:xfrm>
            <a:prstGeom prst="ellips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Diagonal Stripe 47"/>
            <p:cNvSpPr/>
            <p:nvPr/>
          </p:nvSpPr>
          <p:spPr>
            <a:xfrm rot="7149558">
              <a:off x="5438413" y="1193118"/>
              <a:ext cx="63567" cy="57150"/>
            </a:xfrm>
            <a:prstGeom prst="diagStrip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0" name="Diagonal Stripe 49"/>
            <p:cNvSpPr/>
            <p:nvPr/>
          </p:nvSpPr>
          <p:spPr>
            <a:xfrm rot="5400000">
              <a:off x="5400220" y="1233903"/>
              <a:ext cx="63567" cy="57150"/>
            </a:xfrm>
            <a:prstGeom prst="diagStrip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1" name="Diagonal Stripe 50"/>
            <p:cNvSpPr/>
            <p:nvPr/>
          </p:nvSpPr>
          <p:spPr>
            <a:xfrm rot="10800000">
              <a:off x="5409889" y="1294262"/>
              <a:ext cx="63567" cy="57150"/>
            </a:xfrm>
            <a:prstGeom prst="diagStrip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2" name="Diagonal Stripe 51"/>
            <p:cNvSpPr/>
            <p:nvPr/>
          </p:nvSpPr>
          <p:spPr>
            <a:xfrm rot="16200000">
              <a:off x="5518117" y="1293897"/>
              <a:ext cx="63567" cy="57150"/>
            </a:xfrm>
            <a:prstGeom prst="diagStrip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5" name="Diagonal Stripe 54"/>
            <p:cNvSpPr/>
            <p:nvPr/>
          </p:nvSpPr>
          <p:spPr>
            <a:xfrm rot="19382453">
              <a:off x="5486333" y="1190007"/>
              <a:ext cx="63567" cy="57150"/>
            </a:xfrm>
            <a:prstGeom prst="diagStrip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6" name="Diagonal Stripe 55"/>
            <p:cNvSpPr/>
            <p:nvPr/>
          </p:nvSpPr>
          <p:spPr>
            <a:xfrm rot="21360275">
              <a:off x="5524241" y="1230694"/>
              <a:ext cx="63567" cy="57150"/>
            </a:xfrm>
            <a:prstGeom prst="diagStripe">
              <a:avLst/>
            </a:prstGeom>
            <a:solidFill>
              <a:srgbClr val="96E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410201" y="1296340"/>
              <a:ext cx="168275" cy="0"/>
            </a:xfrm>
            <a:prstGeom prst="line">
              <a:avLst/>
            </a:prstGeom>
            <a:ln w="19050">
              <a:solidFill>
                <a:srgbClr val="96EE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&quot;Not Allowed&quot; Symbol 61"/>
            <p:cNvSpPr/>
            <p:nvPr/>
          </p:nvSpPr>
          <p:spPr>
            <a:xfrm>
              <a:off x="5333840" y="1129162"/>
              <a:ext cx="320996" cy="300052"/>
            </a:xfrm>
            <a:prstGeom prst="noSmoking">
              <a:avLst>
                <a:gd name="adj" fmla="val 13036"/>
              </a:avLst>
            </a:prstGeom>
            <a:solidFill>
              <a:srgbClr val="00AC4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428892" y="5518911"/>
            <a:ext cx="320996" cy="300052"/>
            <a:chOff x="4875556" y="1217211"/>
            <a:chExt cx="320996" cy="300052"/>
          </a:xfrm>
        </p:grpSpPr>
        <p:sp>
          <p:nvSpPr>
            <p:cNvPr id="66" name="Oval 65"/>
            <p:cNvSpPr/>
            <p:nvPr/>
          </p:nvSpPr>
          <p:spPr>
            <a:xfrm>
              <a:off x="4983666" y="1305261"/>
              <a:ext cx="107950" cy="146049"/>
            </a:xfrm>
            <a:prstGeom prst="ellips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Diagonal Stripe 66"/>
            <p:cNvSpPr/>
            <p:nvPr/>
          </p:nvSpPr>
          <p:spPr>
            <a:xfrm rot="7149558">
              <a:off x="4980129" y="1279179"/>
              <a:ext cx="63567" cy="57150"/>
            </a:xfrm>
            <a:prstGeom prst="diagStrip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68" name="Diagonal Stripe 67"/>
            <p:cNvSpPr/>
            <p:nvPr/>
          </p:nvSpPr>
          <p:spPr>
            <a:xfrm rot="5400000">
              <a:off x="4941936" y="1319964"/>
              <a:ext cx="63567" cy="57150"/>
            </a:xfrm>
            <a:prstGeom prst="diagStrip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69" name="Diagonal Stripe 68"/>
            <p:cNvSpPr/>
            <p:nvPr/>
          </p:nvSpPr>
          <p:spPr>
            <a:xfrm rot="10800000">
              <a:off x="4951605" y="1380323"/>
              <a:ext cx="63567" cy="57150"/>
            </a:xfrm>
            <a:prstGeom prst="diagStrip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71" name="Diagonal Stripe 70"/>
            <p:cNvSpPr/>
            <p:nvPr/>
          </p:nvSpPr>
          <p:spPr>
            <a:xfrm rot="16200000">
              <a:off x="5059833" y="1379958"/>
              <a:ext cx="63567" cy="57150"/>
            </a:xfrm>
            <a:prstGeom prst="diagStrip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77" name="Diagonal Stripe 76"/>
            <p:cNvSpPr/>
            <p:nvPr/>
          </p:nvSpPr>
          <p:spPr>
            <a:xfrm rot="19382453">
              <a:off x="5028049" y="1276068"/>
              <a:ext cx="63567" cy="57150"/>
            </a:xfrm>
            <a:prstGeom prst="diagStrip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78" name="Diagonal Stripe 77"/>
            <p:cNvSpPr/>
            <p:nvPr/>
          </p:nvSpPr>
          <p:spPr>
            <a:xfrm rot="21360275">
              <a:off x="5065957" y="1316755"/>
              <a:ext cx="63567" cy="57150"/>
            </a:xfrm>
            <a:prstGeom prst="diagStripe">
              <a:avLst/>
            </a:prstGeom>
            <a:solidFill>
              <a:srgbClr val="FCD9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951917" y="1382401"/>
              <a:ext cx="168275" cy="0"/>
            </a:xfrm>
            <a:prstGeom prst="line">
              <a:avLst/>
            </a:prstGeom>
            <a:ln w="19050">
              <a:solidFill>
                <a:srgbClr val="FCD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&quot;Not Allowed&quot; Symbol 83"/>
            <p:cNvSpPr/>
            <p:nvPr/>
          </p:nvSpPr>
          <p:spPr>
            <a:xfrm>
              <a:off x="4875556" y="1217211"/>
              <a:ext cx="320996" cy="300052"/>
            </a:xfrm>
            <a:prstGeom prst="noSmoking">
              <a:avLst>
                <a:gd name="adj" fmla="val 13036"/>
              </a:avLst>
            </a:prstGeom>
            <a:solidFill>
              <a:srgbClr val="F7A61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 flipV="1">
            <a:off x="6332979" y="5668937"/>
            <a:ext cx="226734" cy="1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766330" y="5671126"/>
            <a:ext cx="218040" cy="1"/>
          </a:xfrm>
          <a:prstGeom prst="straightConnector1">
            <a:avLst/>
          </a:prstGeom>
          <a:ln w="28575">
            <a:solidFill>
              <a:srgbClr val="F7A615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5185507" y="5671889"/>
            <a:ext cx="218040" cy="1"/>
          </a:xfrm>
          <a:prstGeom prst="straightConnector1">
            <a:avLst/>
          </a:prstGeom>
          <a:ln w="28575">
            <a:solidFill>
              <a:srgbClr val="F05033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12203" y="4257354"/>
            <a:ext cx="354584" cy="20313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F05033"/>
                </a:solidFill>
                <a:latin typeface="+mj-lt"/>
              </a:rPr>
              <a:t>pull</a:t>
            </a:r>
            <a:endParaRPr lang="he-IL" sz="900" dirty="0">
              <a:solidFill>
                <a:srgbClr val="F05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4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/>
          <p:cNvSpPr/>
          <p:nvPr/>
        </p:nvSpPr>
        <p:spPr>
          <a:xfrm>
            <a:off x="3236781" y="2099283"/>
            <a:ext cx="382719" cy="510567"/>
          </a:xfrm>
          <a:prstGeom prst="snip1Rect">
            <a:avLst>
              <a:gd name="adj" fmla="val 22807"/>
            </a:avLst>
          </a:prstGeom>
          <a:solidFill>
            <a:srgbClr val="A4D3F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{:}</a:t>
            </a:r>
            <a:endParaRPr lang="he-IL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4839" y="2603500"/>
            <a:ext cx="103105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7921" y="1393691"/>
            <a:ext cx="933268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microservices</a:t>
            </a:r>
            <a:endParaRPr lang="he-IL" sz="105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640" y="1391504"/>
            <a:ext cx="984565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Reuse building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block domains</a:t>
            </a:r>
            <a:endParaRPr lang="he-IL" sz="10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1350" y="2859594"/>
            <a:ext cx="939681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environments</a:t>
            </a:r>
            <a:endParaRPr lang="he-IL" sz="105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940" y="2863134"/>
            <a:ext cx="1040670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Pick technology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stacks</a:t>
            </a:r>
            <a:endParaRPr lang="he-IL" sz="105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8217" y="1393057"/>
            <a:ext cx="599844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UI apps</a:t>
            </a:r>
            <a:endParaRPr lang="he-IL" sz="1050" dirty="0">
              <a:latin typeface="+mj-lt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034974" y="3524528"/>
            <a:ext cx="2786329" cy="321430"/>
          </a:xfrm>
          <a:prstGeom prst="roundRect">
            <a:avLst>
              <a:gd name="adj" fmla="val 119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rtlCol="1" anchor="t" anchorCtr="0"/>
          <a:lstStyle/>
          <a:p>
            <a:r>
              <a:rPr lang="en-US" sz="1050" dirty="0">
                <a:latin typeface="Consolas" panose="020B0609020204030204" pitchFamily="49" charset="0"/>
              </a:rPr>
              <a:t>$ </a:t>
            </a:r>
            <a:r>
              <a:rPr lang="en-US" sz="1050" dirty="0" err="1">
                <a:latin typeface="Consolas" panose="020B0609020204030204" pitchFamily="49" charset="0"/>
              </a:rPr>
              <a:t>nwheels</a:t>
            </a:r>
            <a:r>
              <a:rPr lang="en-US" sz="1050" dirty="0">
                <a:latin typeface="Consolas" panose="020B0609020204030204" pitchFamily="49" charset="0"/>
              </a:rPr>
              <a:t> new /path/to/</a:t>
            </a:r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cxnSp>
        <p:nvCxnSpPr>
          <p:cNvPr id="18" name="Connector: Elbow 17"/>
          <p:cNvCxnSpPr>
            <a:stCxn id="9" idx="0"/>
          </p:cNvCxnSpPr>
          <p:nvPr/>
        </p:nvCxnSpPr>
        <p:spPr>
          <a:xfrm rot="5400000" flipH="1" flipV="1">
            <a:off x="2668112" y="2297273"/>
            <a:ext cx="375400" cy="749243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8" idx="2"/>
          </p:cNvCxnSpPr>
          <p:nvPr/>
        </p:nvCxnSpPr>
        <p:spPr>
          <a:xfrm rot="5400000">
            <a:off x="3808295" y="1559925"/>
            <a:ext cx="499185" cy="864072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0" idx="0"/>
          </p:cNvCxnSpPr>
          <p:nvPr/>
        </p:nvCxnSpPr>
        <p:spPr>
          <a:xfrm rot="16200000" flipV="1">
            <a:off x="3872914" y="2230773"/>
            <a:ext cx="378948" cy="885774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7" idx="2"/>
          </p:cNvCxnSpPr>
          <p:nvPr/>
        </p:nvCxnSpPr>
        <p:spPr>
          <a:xfrm rot="16200000" flipH="1">
            <a:off x="2603994" y="1615117"/>
            <a:ext cx="496998" cy="755876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2"/>
            <a:endCxn id="4" idx="3"/>
          </p:cNvCxnSpPr>
          <p:nvPr/>
        </p:nvCxnSpPr>
        <p:spPr>
          <a:xfrm rot="16200000" flipH="1">
            <a:off x="3251550" y="1922691"/>
            <a:ext cx="353181" cy="2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39425" y="4461250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rapezoid 57"/>
          <p:cNvSpPr/>
          <p:nvPr/>
        </p:nvSpPr>
        <p:spPr>
          <a:xfrm>
            <a:off x="3539833" y="4408227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3880867" y="4672503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Trapezoid 72"/>
          <p:cNvSpPr/>
          <p:nvPr/>
        </p:nvSpPr>
        <p:spPr>
          <a:xfrm>
            <a:off x="3881275" y="4619480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3876105" y="4925782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Trapezoid 74"/>
          <p:cNvSpPr/>
          <p:nvPr/>
        </p:nvSpPr>
        <p:spPr>
          <a:xfrm>
            <a:off x="3876513" y="4872759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Connector: Elbow 75"/>
          <p:cNvCxnSpPr>
            <a:stCxn id="57" idx="2"/>
            <a:endCxn id="74" idx="1"/>
          </p:cNvCxnSpPr>
          <p:nvPr/>
        </p:nvCxnSpPr>
        <p:spPr>
          <a:xfrm rot="16200000" flipH="1">
            <a:off x="3579368" y="4712389"/>
            <a:ext cx="381188" cy="212285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57" idx="2"/>
            <a:endCxn id="72" idx="1"/>
          </p:cNvCxnSpPr>
          <p:nvPr/>
        </p:nvCxnSpPr>
        <p:spPr>
          <a:xfrm rot="16200000" flipH="1">
            <a:off x="3708389" y="4583368"/>
            <a:ext cx="127909" cy="217047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uble Brace 80"/>
          <p:cNvSpPr/>
          <p:nvPr/>
        </p:nvSpPr>
        <p:spPr>
          <a:xfrm>
            <a:off x="2563740" y="4235551"/>
            <a:ext cx="1807749" cy="1060353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TextBox 81"/>
          <p:cNvSpPr txBox="1"/>
          <p:nvPr/>
        </p:nvSpPr>
        <p:spPr>
          <a:xfrm>
            <a:off x="2748729" y="4216501"/>
            <a:ext cx="767027" cy="11103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+mj-lt"/>
              </a:rPr>
              <a:t>Source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working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directory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+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skeleton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structure 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of projects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456875" y="3036116"/>
            <a:ext cx="0" cy="424600"/>
          </a:xfrm>
          <a:prstGeom prst="straightConnector1">
            <a:avLst/>
          </a:prstGeom>
          <a:ln w="38100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452664" y="3935769"/>
            <a:ext cx="0" cy="318354"/>
          </a:xfrm>
          <a:prstGeom prst="straightConnector1">
            <a:avLst/>
          </a:prstGeom>
          <a:ln w="38100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94592" y="2118702"/>
            <a:ext cx="875561" cy="4801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Configure 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source code 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repository</a:t>
            </a:r>
            <a:endParaRPr lang="he-IL" sz="1050" dirty="0">
              <a:latin typeface="+mj-lt"/>
            </a:endParaRPr>
          </a:p>
        </p:txBody>
      </p:sp>
      <p:cxnSp>
        <p:nvCxnSpPr>
          <p:cNvPr id="146" name="Connector: Elbow 17"/>
          <p:cNvCxnSpPr>
            <a:stCxn id="145" idx="3"/>
            <a:endCxn id="4" idx="2"/>
          </p:cNvCxnSpPr>
          <p:nvPr/>
        </p:nvCxnSpPr>
        <p:spPr>
          <a:xfrm flipV="1">
            <a:off x="2670153" y="2354567"/>
            <a:ext cx="566628" cy="4201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/>
          <p:cNvSpPr/>
          <p:nvPr/>
        </p:nvSpPr>
        <p:spPr>
          <a:xfrm>
            <a:off x="4821303" y="4505376"/>
            <a:ext cx="4134068" cy="1424550"/>
          </a:xfrm>
          <a:prstGeom prst="roundRect">
            <a:avLst>
              <a:gd name="adj" fmla="val 5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rtlCol="1" anchor="t" anchorCtr="0"/>
          <a:lstStyle/>
          <a:p>
            <a:r>
              <a:rPr lang="en-US" sz="1000" dirty="0">
                <a:latin typeface="Consolas" panose="020B0609020204030204" pitchFamily="49" charset="0"/>
              </a:rPr>
              <a:t>$ </a:t>
            </a:r>
            <a:r>
              <a:rPr lang="en-US" sz="1000" dirty="0" err="1">
                <a:latin typeface="Consolas" panose="020B0609020204030204" pitchFamily="49" charset="0"/>
              </a:rPr>
              <a:t>git</a:t>
            </a:r>
            <a:r>
              <a:rPr lang="en-US" sz="1000" dirty="0">
                <a:latin typeface="Consolas" panose="020B0609020204030204" pitchFamily="49" charset="0"/>
              </a:rPr>
              <a:t> clone http://github.com/felix-b/nwheels </a:t>
            </a:r>
            <a:r>
              <a:rPr lang="en-US" sz="1000" dirty="0" err="1">
                <a:latin typeface="Consolas" panose="020B0609020204030204" pitchFamily="49" charset="0"/>
              </a:rPr>
              <a:t>nwheels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$ cd demo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$ </a:t>
            </a:r>
            <a:r>
              <a:rPr lang="en-US" sz="1000" dirty="0" err="1">
                <a:latin typeface="Consolas" panose="020B0609020204030204" pitchFamily="49" charset="0"/>
              </a:rPr>
              <a:t>nwheels</a:t>
            </a:r>
            <a:r>
              <a:rPr lang="en-US" sz="1000" dirty="0">
                <a:latin typeface="Consolas" panose="020B0609020204030204" pitchFamily="49" charset="0"/>
              </a:rPr>
              <a:t> clone hello-world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$ </a:t>
            </a:r>
            <a:r>
              <a:rPr lang="en-US" sz="1000" dirty="0" err="1">
                <a:latin typeface="Consolas" panose="020B0609020204030204" pitchFamily="49" charset="0"/>
              </a:rPr>
              <a:t>nwheels</a:t>
            </a:r>
            <a:r>
              <a:rPr lang="en-US" sz="1000" dirty="0">
                <a:latin typeface="Consolas" panose="020B0609020204030204" pitchFamily="49" charset="0"/>
              </a:rPr>
              <a:t> run</a:t>
            </a:r>
            <a:endParaRPr lang="he-IL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79825" y="1011098"/>
            <a:ext cx="499855" cy="4998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699999" y="2007132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rapezoid 28"/>
          <p:cNvSpPr/>
          <p:nvPr/>
        </p:nvSpPr>
        <p:spPr>
          <a:xfrm>
            <a:off x="2700407" y="1954109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/>
          <p:cNvSpPr/>
          <p:nvPr/>
        </p:nvSpPr>
        <p:spPr>
          <a:xfrm>
            <a:off x="3041441" y="2218385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rapezoid 30"/>
          <p:cNvSpPr/>
          <p:nvPr/>
        </p:nvSpPr>
        <p:spPr>
          <a:xfrm>
            <a:off x="3041849" y="2165362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3036679" y="2471664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rapezoid 32"/>
          <p:cNvSpPr/>
          <p:nvPr/>
        </p:nvSpPr>
        <p:spPr>
          <a:xfrm>
            <a:off x="3037087" y="2418641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Connector: Elbow 33"/>
          <p:cNvCxnSpPr>
            <a:stCxn id="28" idx="2"/>
            <a:endCxn id="32" idx="1"/>
          </p:cNvCxnSpPr>
          <p:nvPr/>
        </p:nvCxnSpPr>
        <p:spPr>
          <a:xfrm rot="16200000" flipH="1">
            <a:off x="2739942" y="2258271"/>
            <a:ext cx="381188" cy="212285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28" idx="2"/>
            <a:endCxn id="30" idx="1"/>
          </p:cNvCxnSpPr>
          <p:nvPr/>
        </p:nvCxnSpPr>
        <p:spPr>
          <a:xfrm rot="16200000" flipH="1">
            <a:off x="2868963" y="2129250"/>
            <a:ext cx="127909" cy="217047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3933836" y="2045274"/>
            <a:ext cx="586254" cy="577846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1" anchor="ctr"/>
          <a:lstStyle/>
          <a:p>
            <a:pPr algn="ctr">
              <a:lnSpc>
                <a:spcPct val="75000"/>
              </a:lnSpc>
            </a:pPr>
            <a:r>
              <a:rPr lang="en-US" sz="1050" dirty="0">
                <a:latin typeface="+mj-lt"/>
              </a:rPr>
              <a:t>BUILD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&amp;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TEST</a:t>
            </a:r>
            <a:endParaRPr lang="he-IL" sz="1050" dirty="0">
              <a:latin typeface="+mj-lt"/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3933836" y="3191908"/>
            <a:ext cx="592605" cy="584106"/>
          </a:xfrm>
          <a:prstGeom prst="flowChartConnector">
            <a:avLst/>
          </a:prstGeom>
          <a:solidFill>
            <a:srgbClr val="F7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latin typeface="+mj-lt"/>
              </a:rPr>
              <a:t>STAGE</a:t>
            </a:r>
            <a:endParaRPr lang="he-IL" sz="1050" dirty="0">
              <a:latin typeface="+mj-lt"/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3940186" y="4368060"/>
            <a:ext cx="586255" cy="577846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spc="-50" dirty="0">
                <a:latin typeface="+mj-lt"/>
              </a:rPr>
              <a:t>RELEASE</a:t>
            </a:r>
            <a:endParaRPr lang="he-IL" sz="1050" spc="-50" dirty="0">
              <a:latin typeface="+mj-lt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226962" y="1594627"/>
            <a:ext cx="0" cy="369511"/>
          </a:xfrm>
          <a:prstGeom prst="straightConnector1">
            <a:avLst/>
          </a:prstGeom>
          <a:ln w="28575">
            <a:solidFill>
              <a:srgbClr val="F05033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232863" y="2888701"/>
            <a:ext cx="0" cy="303207"/>
          </a:xfrm>
          <a:prstGeom prst="straightConnector1">
            <a:avLst/>
          </a:prstGeom>
          <a:ln w="28575">
            <a:solidFill>
              <a:srgbClr val="F7A615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575050" y="2352511"/>
            <a:ext cx="344579" cy="333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loud 109"/>
          <p:cNvSpPr/>
          <p:nvPr/>
        </p:nvSpPr>
        <p:spPr>
          <a:xfrm>
            <a:off x="5002451" y="3210958"/>
            <a:ext cx="755650" cy="535708"/>
          </a:xfrm>
          <a:prstGeom prst="cloud">
            <a:avLst/>
          </a:prstGeom>
          <a:solidFill>
            <a:srgbClr val="F7A61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591048" y="3495675"/>
            <a:ext cx="338140" cy="0"/>
          </a:xfrm>
          <a:prstGeom prst="straightConnector1">
            <a:avLst/>
          </a:prstGeom>
          <a:ln w="28575">
            <a:solidFill>
              <a:srgbClr val="F7A615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012504" y="4374548"/>
            <a:ext cx="839000" cy="535708"/>
          </a:xfrm>
          <a:prstGeom prst="clou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4580350" y="4661868"/>
            <a:ext cx="332860" cy="1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 descr="stacked servers - vector Clip 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78" y="3308947"/>
            <a:ext cx="382893" cy="325459"/>
          </a:xfrm>
          <a:prstGeom prst="rect">
            <a:avLst/>
          </a:prstGeom>
        </p:spPr>
      </p:pic>
      <p:pic>
        <p:nvPicPr>
          <p:cNvPr id="122" name="Picture 121" descr="stacked servers - vector Clip 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11" y="4472369"/>
            <a:ext cx="382893" cy="325459"/>
          </a:xfrm>
          <a:prstGeom prst="rect">
            <a:avLst/>
          </a:prstGeom>
        </p:spPr>
      </p:pic>
      <p:sp>
        <p:nvSpPr>
          <p:cNvPr id="132" name="Cloud 131"/>
          <p:cNvSpPr/>
          <p:nvPr/>
        </p:nvSpPr>
        <p:spPr>
          <a:xfrm>
            <a:off x="5002451" y="2055360"/>
            <a:ext cx="755650" cy="535708"/>
          </a:xfrm>
          <a:prstGeom prst="cloud">
            <a:avLst/>
          </a:prstGeom>
          <a:solidFill>
            <a:srgbClr val="F0503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591048" y="2340077"/>
            <a:ext cx="338140" cy="0"/>
          </a:xfrm>
          <a:prstGeom prst="straightConnector1">
            <a:avLst/>
          </a:prstGeom>
          <a:ln w="28575">
            <a:solidFill>
              <a:srgbClr val="F05033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 descr="stacked servers - vector Clip 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78" y="2153349"/>
            <a:ext cx="382893" cy="325459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>
            <a:off x="3351965" y="2263825"/>
            <a:ext cx="300487" cy="359876"/>
            <a:chOff x="3351965" y="2263825"/>
            <a:chExt cx="300487" cy="359876"/>
          </a:xfrm>
        </p:grpSpPr>
        <p:sp>
          <p:nvSpPr>
            <p:cNvPr id="105" name="Circle: Hollow 104"/>
            <p:cNvSpPr/>
            <p:nvPr/>
          </p:nvSpPr>
          <p:spPr>
            <a:xfrm rot="16200000">
              <a:off x="3372255" y="2263825"/>
              <a:ext cx="179518" cy="179518"/>
            </a:xfrm>
            <a:prstGeom prst="donut">
              <a:avLst>
                <a:gd name="adj" fmla="val 251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53" name="Circle: Hollow 152"/>
            <p:cNvSpPr/>
            <p:nvPr/>
          </p:nvSpPr>
          <p:spPr>
            <a:xfrm rot="16200000">
              <a:off x="3406518" y="2299404"/>
              <a:ext cx="109942" cy="109942"/>
            </a:xfrm>
            <a:prstGeom prst="donut">
              <a:avLst>
                <a:gd name="adj" fmla="val 251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58" name="Trapezoid 157"/>
            <p:cNvSpPr/>
            <p:nvPr/>
          </p:nvSpPr>
          <p:spPr>
            <a:xfrm>
              <a:off x="3392231" y="2360533"/>
              <a:ext cx="146842" cy="108749"/>
            </a:xfrm>
            <a:prstGeom prst="trapezoid">
              <a:avLst>
                <a:gd name="adj" fmla="val 399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51965" y="2323214"/>
              <a:ext cx="300487" cy="300487"/>
            </a:xfrm>
            <a:prstGeom prst="rect">
              <a:avLst/>
            </a:prstGeom>
          </p:spPr>
        </p:pic>
      </p:grpSp>
      <p:sp>
        <p:nvSpPr>
          <p:cNvPr id="161" name="Circle: Hollow 160"/>
          <p:cNvSpPr/>
          <p:nvPr/>
        </p:nvSpPr>
        <p:spPr>
          <a:xfrm>
            <a:off x="4140723" y="2678477"/>
            <a:ext cx="179518" cy="179518"/>
          </a:xfrm>
          <a:prstGeom prst="donut">
            <a:avLst>
              <a:gd name="adj" fmla="val 2512"/>
            </a:avLst>
          </a:prstGeom>
          <a:solidFill>
            <a:srgbClr val="F7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2" name="Circle: Hollow 161"/>
          <p:cNvSpPr/>
          <p:nvPr/>
        </p:nvSpPr>
        <p:spPr>
          <a:xfrm>
            <a:off x="4174720" y="2712740"/>
            <a:ext cx="109942" cy="109942"/>
          </a:xfrm>
          <a:prstGeom prst="donut">
            <a:avLst>
              <a:gd name="adj" fmla="val 2512"/>
            </a:avLst>
          </a:prstGeom>
          <a:solidFill>
            <a:srgbClr val="F7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4095737" y="2717499"/>
            <a:ext cx="146842" cy="108749"/>
          </a:xfrm>
          <a:prstGeom prst="trapezoid">
            <a:avLst>
              <a:gd name="adj" fmla="val 3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5" y="2658187"/>
            <a:ext cx="300487" cy="300487"/>
          </a:xfrm>
          <a:prstGeom prst="rect">
            <a:avLst/>
          </a:prstGeom>
        </p:spPr>
      </p:pic>
      <p:cxnSp>
        <p:nvCxnSpPr>
          <p:cNvPr id="170" name="Straight Arrow Connector 169"/>
          <p:cNvCxnSpPr/>
          <p:nvPr/>
        </p:nvCxnSpPr>
        <p:spPr>
          <a:xfrm>
            <a:off x="4242583" y="4043414"/>
            <a:ext cx="0" cy="303207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ircle: Hollow 171"/>
          <p:cNvSpPr/>
          <p:nvPr/>
        </p:nvSpPr>
        <p:spPr>
          <a:xfrm>
            <a:off x="4150443" y="3833190"/>
            <a:ext cx="179518" cy="179518"/>
          </a:xfrm>
          <a:prstGeom prst="donut">
            <a:avLst>
              <a:gd name="adj" fmla="val 251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3" name="Circle: Hollow 172"/>
          <p:cNvSpPr/>
          <p:nvPr/>
        </p:nvSpPr>
        <p:spPr>
          <a:xfrm>
            <a:off x="4184440" y="3867453"/>
            <a:ext cx="109942" cy="109942"/>
          </a:xfrm>
          <a:prstGeom prst="donut">
            <a:avLst>
              <a:gd name="adj" fmla="val 251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4" name="Trapezoid 173"/>
          <p:cNvSpPr/>
          <p:nvPr/>
        </p:nvSpPr>
        <p:spPr>
          <a:xfrm rot="5400000">
            <a:off x="4105457" y="3872212"/>
            <a:ext cx="146842" cy="108749"/>
          </a:xfrm>
          <a:prstGeom prst="trapezoid">
            <a:avLst>
              <a:gd name="adj" fmla="val 3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85" y="3812900"/>
            <a:ext cx="300487" cy="300487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2818043" y="1683127"/>
            <a:ext cx="861133" cy="4801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solidFill>
                  <a:srgbClr val="0070C0"/>
                </a:solidFill>
                <a:latin typeface="+mj-lt"/>
              </a:rPr>
              <a:t>Developer’s </a:t>
            </a:r>
            <a:br>
              <a:rPr lang="en-US" sz="1050" dirty="0">
                <a:solidFill>
                  <a:srgbClr val="0070C0"/>
                </a:solidFill>
                <a:latin typeface="+mj-lt"/>
              </a:rPr>
            </a:br>
            <a:r>
              <a:rPr lang="en-US" sz="1050" dirty="0">
                <a:solidFill>
                  <a:srgbClr val="0070C0"/>
                </a:solidFill>
                <a:latin typeface="+mj-lt"/>
              </a:rPr>
              <a:t>working</a:t>
            </a:r>
            <a:br>
              <a:rPr lang="en-US" sz="1050" dirty="0">
                <a:solidFill>
                  <a:srgbClr val="0070C0"/>
                </a:solidFill>
                <a:latin typeface="+mj-lt"/>
              </a:rPr>
            </a:br>
            <a:r>
              <a:rPr lang="en-US" sz="1050" dirty="0">
                <a:solidFill>
                  <a:srgbClr val="0070C0"/>
                </a:solidFill>
                <a:latin typeface="+mj-lt"/>
              </a:rPr>
              <a:t>directory</a:t>
            </a:r>
            <a:endParaRPr lang="he-IL" sz="105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910435" y="2591219"/>
            <a:ext cx="939681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solidFill>
                  <a:srgbClr val="F05033"/>
                </a:solidFill>
                <a:latin typeface="+mj-lt"/>
              </a:rPr>
              <a:t>Test</a:t>
            </a:r>
            <a:br>
              <a:rPr lang="en-US" sz="1050" dirty="0">
                <a:solidFill>
                  <a:srgbClr val="F05033"/>
                </a:solidFill>
                <a:latin typeface="+mj-lt"/>
              </a:rPr>
            </a:br>
            <a:r>
              <a:rPr lang="en-US" sz="1050" dirty="0">
                <a:solidFill>
                  <a:srgbClr val="F05033"/>
                </a:solidFill>
                <a:latin typeface="+mj-lt"/>
              </a:rPr>
              <a:t>environments</a:t>
            </a:r>
            <a:endParaRPr lang="he-IL" sz="1050" dirty="0">
              <a:solidFill>
                <a:srgbClr val="F05033"/>
              </a:solidFill>
              <a:latin typeface="+mj-lt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947283" y="3736689"/>
            <a:ext cx="939681" cy="353045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solidFill>
                  <a:srgbClr val="D78D07"/>
                </a:solidFill>
                <a:latin typeface="+mj-lt"/>
              </a:rPr>
              <a:t>Staging</a:t>
            </a:r>
            <a:br>
              <a:rPr lang="en-US" sz="1050" dirty="0">
                <a:solidFill>
                  <a:srgbClr val="D78D07"/>
                </a:solidFill>
                <a:latin typeface="+mj-lt"/>
              </a:rPr>
            </a:br>
            <a:r>
              <a:rPr lang="en-US" sz="1050" dirty="0">
                <a:solidFill>
                  <a:srgbClr val="D78D07"/>
                </a:solidFill>
                <a:latin typeface="+mj-lt"/>
              </a:rPr>
              <a:t>environments</a:t>
            </a:r>
            <a:endParaRPr lang="he-IL" sz="1050" dirty="0">
              <a:solidFill>
                <a:srgbClr val="D78D07"/>
              </a:solidFill>
              <a:latin typeface="+mj-lt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962163" y="4896167"/>
            <a:ext cx="939681" cy="353045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solidFill>
                  <a:srgbClr val="00B050"/>
                </a:solidFill>
                <a:latin typeface="+mj-lt"/>
              </a:rPr>
              <a:t>Production</a:t>
            </a:r>
            <a:br>
              <a:rPr lang="en-US" sz="1050" dirty="0">
                <a:solidFill>
                  <a:srgbClr val="00B050"/>
                </a:solidFill>
                <a:latin typeface="+mj-lt"/>
              </a:rPr>
            </a:br>
            <a:r>
              <a:rPr lang="en-US" sz="1050" dirty="0">
                <a:solidFill>
                  <a:srgbClr val="00B050"/>
                </a:solidFill>
                <a:latin typeface="+mj-lt"/>
              </a:rPr>
              <a:t>environments</a:t>
            </a:r>
            <a:endParaRPr lang="he-IL" sz="105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0" name="Double Brace 259"/>
          <p:cNvSpPr/>
          <p:nvPr/>
        </p:nvSpPr>
        <p:spPr>
          <a:xfrm rot="16200000">
            <a:off x="3657713" y="3100282"/>
            <a:ext cx="3467100" cy="1025735"/>
          </a:xfrm>
          <a:prstGeom prst="bracePair">
            <a:avLst>
              <a:gd name="adj" fmla="val 58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6" name="TextBox 305"/>
          <p:cNvSpPr txBox="1"/>
          <p:nvPr/>
        </p:nvSpPr>
        <p:spPr>
          <a:xfrm>
            <a:off x="4941888" y="887538"/>
            <a:ext cx="893194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Monitoring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and analytics</a:t>
            </a:r>
            <a:endParaRPr lang="he-IL" sz="1050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3334501" y="2613655"/>
            <a:ext cx="357470" cy="112660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commit</a:t>
            </a:r>
            <a:endParaRPr lang="he-IL" sz="9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4870388" y="1195591"/>
            <a:ext cx="985106" cy="698215"/>
            <a:chOff x="4870388" y="928891"/>
            <a:chExt cx="985106" cy="698215"/>
          </a:xfrm>
        </p:grpSpPr>
        <p:sp>
          <p:nvSpPr>
            <p:cNvPr id="317" name="Rectangle 316"/>
            <p:cNvSpPr/>
            <p:nvPr/>
          </p:nvSpPr>
          <p:spPr>
            <a:xfrm>
              <a:off x="4930378" y="933450"/>
              <a:ext cx="925116" cy="606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967621" y="1248926"/>
              <a:ext cx="415551" cy="26997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288" name="Chart 287"/>
            <p:cNvGraphicFramePr/>
            <p:nvPr>
              <p:extLst>
                <p:ext uri="{D42A27DB-BD31-4B8C-83A1-F6EECF244321}">
                  <p14:modId xmlns:p14="http://schemas.microsoft.com/office/powerpoint/2010/main" val="2002666203"/>
                </p:ext>
              </p:extLst>
            </p:nvPr>
          </p:nvGraphicFramePr>
          <p:xfrm>
            <a:off x="4870388" y="1139546"/>
            <a:ext cx="609687" cy="487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18" name="Rectangle 317"/>
            <p:cNvSpPr/>
            <p:nvPr/>
          </p:nvSpPr>
          <p:spPr>
            <a:xfrm>
              <a:off x="4967293" y="964112"/>
              <a:ext cx="415879" cy="270482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280" name="Chart 279"/>
                <p:cNvGraphicFramePr/>
                <p:nvPr>
                  <p:extLst>
                    <p:ext uri="{D42A27DB-BD31-4B8C-83A1-F6EECF244321}">
                      <p14:modId xmlns:p14="http://schemas.microsoft.com/office/powerpoint/2010/main" val="1204757574"/>
                    </p:ext>
                  </p:extLst>
                </p:nvPr>
              </p:nvGraphicFramePr>
              <p:xfrm>
                <a:off x="4964973" y="928891"/>
                <a:ext cx="434774" cy="319377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6"/>
                </a:graphicData>
              </a:graphic>
            </p:graphicFrame>
          </mc:Choice>
          <mc:Fallback xmlns="">
            <p:pic>
              <p:nvPicPr>
                <p:cNvPr id="280" name="Chart 279"/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4973" y="1195591"/>
                  <a:ext cx="434774" cy="31937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0" name="Rectangle 319"/>
            <p:cNvSpPr/>
            <p:nvPr/>
          </p:nvSpPr>
          <p:spPr>
            <a:xfrm>
              <a:off x="5400631" y="962025"/>
              <a:ext cx="415879" cy="269302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401592" y="1248419"/>
              <a:ext cx="415879" cy="270482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16" name="Group 315"/>
            <p:cNvGrpSpPr/>
            <p:nvPr/>
          </p:nvGrpSpPr>
          <p:grpSpPr>
            <a:xfrm>
              <a:off x="5507030" y="1290350"/>
              <a:ext cx="201578" cy="189955"/>
              <a:chOff x="5462622" y="1264565"/>
              <a:chExt cx="201578" cy="189955"/>
            </a:xfrm>
          </p:grpSpPr>
          <p:sp>
            <p:nvSpPr>
              <p:cNvPr id="295" name="Rectangle: Rounded Corners 294"/>
              <p:cNvSpPr/>
              <p:nvPr/>
            </p:nvSpPr>
            <p:spPr>
              <a:xfrm>
                <a:off x="5462622" y="1264565"/>
                <a:ext cx="84104" cy="189955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5469864" y="1273912"/>
                <a:ext cx="71031" cy="80530"/>
              </a:xfrm>
              <a:prstGeom prst="ellipse">
                <a:avLst/>
              </a:prstGeom>
              <a:solidFill>
                <a:srgbClr val="96EE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7" name="Rectangle: Rounded Corners 296"/>
              <p:cNvSpPr/>
              <p:nvPr/>
            </p:nvSpPr>
            <p:spPr>
              <a:xfrm>
                <a:off x="5579784" y="1264565"/>
                <a:ext cx="84416" cy="189955"/>
              </a:xfrm>
              <a:prstGeom prst="roundRect">
                <a:avLst>
                  <a:gd name="adj" fmla="val 50000"/>
                </a:avLst>
              </a:prstGeom>
              <a:solidFill>
                <a:srgbClr val="F04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5584164" y="1364400"/>
                <a:ext cx="71031" cy="80530"/>
              </a:xfrm>
              <a:prstGeom prst="ellipse">
                <a:avLst/>
              </a:prstGeom>
              <a:solidFill>
                <a:srgbClr val="F9B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aphicFrame>
          <p:nvGraphicFramePr>
            <p:cNvPr id="284" name="Chart 283"/>
            <p:cNvGraphicFramePr/>
            <p:nvPr>
              <p:extLst>
                <p:ext uri="{D42A27DB-BD31-4B8C-83A1-F6EECF244321}">
                  <p14:modId xmlns:p14="http://schemas.microsoft.com/office/powerpoint/2010/main" val="2125843496"/>
                </p:ext>
              </p:extLst>
            </p:nvPr>
          </p:nvGraphicFramePr>
          <p:xfrm>
            <a:off x="5181927" y="938462"/>
            <a:ext cx="612872" cy="2369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326" name="TextBox 325"/>
          <p:cNvSpPr txBox="1"/>
          <p:nvPr/>
        </p:nvSpPr>
        <p:spPr>
          <a:xfrm>
            <a:off x="3385794" y="1044760"/>
            <a:ext cx="742511" cy="48231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solidFill>
                  <a:srgbClr val="F05033"/>
                </a:solidFill>
                <a:latin typeface="+mj-lt"/>
              </a:rPr>
              <a:t>Source</a:t>
            </a:r>
            <a:br>
              <a:rPr lang="en-US" sz="1050" dirty="0">
                <a:solidFill>
                  <a:srgbClr val="F05033"/>
                </a:solidFill>
                <a:latin typeface="+mj-lt"/>
              </a:rPr>
            </a:br>
            <a:r>
              <a:rPr lang="en-US" sz="1050" dirty="0">
                <a:solidFill>
                  <a:srgbClr val="F05033"/>
                </a:solidFill>
                <a:latin typeface="+mj-lt"/>
              </a:rPr>
              <a:t>code</a:t>
            </a:r>
            <a:br>
              <a:rPr lang="en-US" sz="1050" dirty="0">
                <a:solidFill>
                  <a:srgbClr val="F05033"/>
                </a:solidFill>
                <a:latin typeface="+mj-lt"/>
              </a:rPr>
            </a:br>
            <a:r>
              <a:rPr lang="en-US" sz="1050" dirty="0">
                <a:solidFill>
                  <a:srgbClr val="F05033"/>
                </a:solidFill>
                <a:latin typeface="+mj-lt"/>
              </a:rPr>
              <a:t>repository</a:t>
            </a:r>
            <a:endParaRPr lang="he-IL" sz="1050" dirty="0">
              <a:solidFill>
                <a:srgbClr val="F05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52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/>
          <p:cNvSpPr/>
          <p:nvPr/>
        </p:nvSpPr>
        <p:spPr>
          <a:xfrm>
            <a:off x="9396281" y="991670"/>
            <a:ext cx="382719" cy="510567"/>
          </a:xfrm>
          <a:prstGeom prst="snip1Rect">
            <a:avLst>
              <a:gd name="adj" fmla="val 2280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{:}</a:t>
            </a:r>
            <a:endParaRPr lang="he-IL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4339" y="1495887"/>
            <a:ext cx="103105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7421" y="286078"/>
            <a:ext cx="933268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microservices</a:t>
            </a:r>
            <a:endParaRPr lang="he-IL" sz="105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7140" y="283891"/>
            <a:ext cx="984565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Reuse building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block domains</a:t>
            </a:r>
            <a:endParaRPr lang="he-IL" sz="10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0850" y="1751981"/>
            <a:ext cx="939681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environments</a:t>
            </a:r>
            <a:endParaRPr lang="he-IL" sz="105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440" y="1755521"/>
            <a:ext cx="1040670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Pick technology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stacks</a:t>
            </a:r>
            <a:endParaRPr lang="he-IL" sz="105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7717" y="285444"/>
            <a:ext cx="599844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UI apps</a:t>
            </a:r>
            <a:endParaRPr lang="he-IL" sz="1050" dirty="0">
              <a:latin typeface="+mj-lt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26294" y="5573401"/>
            <a:ext cx="2786329" cy="321430"/>
          </a:xfrm>
          <a:prstGeom prst="roundRect">
            <a:avLst>
              <a:gd name="adj" fmla="val 119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rtlCol="1" anchor="t" anchorCtr="0"/>
          <a:lstStyle/>
          <a:p>
            <a:r>
              <a:rPr lang="en-US" sz="1050" dirty="0">
                <a:latin typeface="Consolas" panose="020B0609020204030204" pitchFamily="49" charset="0"/>
              </a:rPr>
              <a:t>$ </a:t>
            </a:r>
            <a:r>
              <a:rPr lang="en-US" sz="1050" dirty="0" err="1">
                <a:latin typeface="Consolas" panose="020B0609020204030204" pitchFamily="49" charset="0"/>
              </a:rPr>
              <a:t>nwheels</a:t>
            </a:r>
            <a:r>
              <a:rPr lang="en-US" sz="1050" dirty="0">
                <a:latin typeface="Consolas" panose="020B0609020204030204" pitchFamily="49" charset="0"/>
              </a:rPr>
              <a:t> new /path/to/</a:t>
            </a:r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cxnSp>
        <p:nvCxnSpPr>
          <p:cNvPr id="18" name="Connector: Elbow 17"/>
          <p:cNvCxnSpPr>
            <a:stCxn id="9" idx="0"/>
          </p:cNvCxnSpPr>
          <p:nvPr/>
        </p:nvCxnSpPr>
        <p:spPr>
          <a:xfrm rot="5400000" flipH="1" flipV="1">
            <a:off x="8827612" y="1189660"/>
            <a:ext cx="375400" cy="749243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8" idx="2"/>
          </p:cNvCxnSpPr>
          <p:nvPr/>
        </p:nvCxnSpPr>
        <p:spPr>
          <a:xfrm rot="5400000">
            <a:off x="9967795" y="452312"/>
            <a:ext cx="499185" cy="864072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0" idx="0"/>
          </p:cNvCxnSpPr>
          <p:nvPr/>
        </p:nvCxnSpPr>
        <p:spPr>
          <a:xfrm rot="16200000" flipV="1">
            <a:off x="10032414" y="1123160"/>
            <a:ext cx="378948" cy="885774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7" idx="2"/>
          </p:cNvCxnSpPr>
          <p:nvPr/>
        </p:nvCxnSpPr>
        <p:spPr>
          <a:xfrm rot="16200000" flipH="1">
            <a:off x="8763494" y="507504"/>
            <a:ext cx="496998" cy="755876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2"/>
            <a:endCxn id="4" idx="3"/>
          </p:cNvCxnSpPr>
          <p:nvPr/>
        </p:nvCxnSpPr>
        <p:spPr>
          <a:xfrm rot="16200000" flipH="1">
            <a:off x="9411050" y="815078"/>
            <a:ext cx="353181" cy="2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73644" y="1994441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rapezoid 57"/>
          <p:cNvSpPr/>
          <p:nvPr/>
        </p:nvSpPr>
        <p:spPr>
          <a:xfrm>
            <a:off x="3674052" y="1941418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4015086" y="2205694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Trapezoid 72"/>
          <p:cNvSpPr/>
          <p:nvPr/>
        </p:nvSpPr>
        <p:spPr>
          <a:xfrm>
            <a:off x="4015494" y="2152671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4010324" y="2458973"/>
            <a:ext cx="248790" cy="1666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Trapezoid 74"/>
          <p:cNvSpPr/>
          <p:nvPr/>
        </p:nvSpPr>
        <p:spPr>
          <a:xfrm>
            <a:off x="4010732" y="2405950"/>
            <a:ext cx="148363" cy="4571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Connector: Elbow 75"/>
          <p:cNvCxnSpPr>
            <a:stCxn id="57" idx="2"/>
            <a:endCxn id="74" idx="1"/>
          </p:cNvCxnSpPr>
          <p:nvPr/>
        </p:nvCxnSpPr>
        <p:spPr>
          <a:xfrm rot="16200000" flipH="1">
            <a:off x="3713587" y="2245580"/>
            <a:ext cx="381188" cy="212285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57" idx="2"/>
            <a:endCxn id="72" idx="1"/>
          </p:cNvCxnSpPr>
          <p:nvPr/>
        </p:nvCxnSpPr>
        <p:spPr>
          <a:xfrm rot="16200000" flipH="1">
            <a:off x="3842608" y="2116559"/>
            <a:ext cx="127909" cy="217047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uble Brace 80"/>
          <p:cNvSpPr/>
          <p:nvPr/>
        </p:nvSpPr>
        <p:spPr>
          <a:xfrm>
            <a:off x="8399569" y="3173515"/>
            <a:ext cx="1702899" cy="1060353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TextBox 81"/>
          <p:cNvSpPr txBox="1"/>
          <p:nvPr/>
        </p:nvSpPr>
        <p:spPr>
          <a:xfrm>
            <a:off x="6671752" y="5008896"/>
            <a:ext cx="745025" cy="6740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+mj-lt"/>
              </a:rPr>
              <a:t>Initial structure 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of projects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9616375" y="1928503"/>
            <a:ext cx="0" cy="424600"/>
          </a:xfrm>
          <a:prstGeom prst="straightConnector1">
            <a:avLst/>
          </a:prstGeom>
          <a:ln w="38100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881664" y="3486560"/>
            <a:ext cx="0" cy="318354"/>
          </a:xfrm>
          <a:prstGeom prst="straightConnector1">
            <a:avLst/>
          </a:prstGeom>
          <a:ln w="38100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68332" y="948709"/>
            <a:ext cx="965200" cy="655385"/>
            <a:chOff x="3990827" y="942735"/>
            <a:chExt cx="965200" cy="655385"/>
          </a:xfrm>
        </p:grpSpPr>
        <p:sp>
          <p:nvSpPr>
            <p:cNvPr id="34" name="Rectangle 33"/>
            <p:cNvSpPr/>
            <p:nvPr/>
          </p:nvSpPr>
          <p:spPr>
            <a:xfrm>
              <a:off x="3990827" y="942735"/>
              <a:ext cx="965200" cy="6553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5764" y="988747"/>
              <a:ext cx="790575" cy="3913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nsolas" panose="020B0609020204030204" pitchFamily="49" charset="0"/>
                </a:rPr>
                <a:t>{;}</a:t>
              </a:r>
              <a:endParaRPr lang="he-IL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25763" y="1405013"/>
              <a:ext cx="790575" cy="14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28927" y="991483"/>
              <a:ext cx="69850" cy="5683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037527" y="1016941"/>
              <a:ext cx="51726" cy="4571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37525" y="1088548"/>
              <a:ext cx="51726" cy="4571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037525" y="1160155"/>
              <a:ext cx="51726" cy="4571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6269036" y="4379775"/>
            <a:ext cx="790575" cy="149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8" name="Group 27"/>
          <p:cNvGrpSpPr/>
          <p:nvPr/>
        </p:nvGrpSpPr>
        <p:grpSpPr>
          <a:xfrm>
            <a:off x="2911774" y="948709"/>
            <a:ext cx="965200" cy="653291"/>
            <a:chOff x="2911774" y="948709"/>
            <a:chExt cx="965200" cy="653291"/>
          </a:xfrm>
        </p:grpSpPr>
        <p:sp>
          <p:nvSpPr>
            <p:cNvPr id="54" name="Rectangle 53"/>
            <p:cNvSpPr/>
            <p:nvPr/>
          </p:nvSpPr>
          <p:spPr>
            <a:xfrm>
              <a:off x="2911774" y="948709"/>
              <a:ext cx="965200" cy="653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46180" y="1034465"/>
              <a:ext cx="657744" cy="461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4CC4B9"/>
                  </a:solidFill>
                  <a:latin typeface="Consolas" panose="020B0609020204030204" pitchFamily="49" charset="0"/>
                </a:rPr>
                <a:t>{;}</a:t>
              </a:r>
              <a:endParaRPr lang="he-IL" dirty="0">
                <a:solidFill>
                  <a:srgbClr val="4CC4B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3768" y="1034464"/>
              <a:ext cx="218281" cy="461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43005" y="1521710"/>
              <a:ext cx="896387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53061" y="988747"/>
              <a:ext cx="10211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61564" y="988747"/>
              <a:ext cx="10211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46181" y="988747"/>
              <a:ext cx="102118" cy="457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98662" y="2833696"/>
            <a:ext cx="1447489" cy="1205676"/>
            <a:chOff x="3567062" y="2859096"/>
            <a:chExt cx="1447489" cy="1205676"/>
          </a:xfrm>
        </p:grpSpPr>
        <p:sp>
          <p:nvSpPr>
            <p:cNvPr id="84" name="Freeform: Shape 83"/>
            <p:cNvSpPr/>
            <p:nvPr/>
          </p:nvSpPr>
          <p:spPr>
            <a:xfrm>
              <a:off x="3965944" y="3306652"/>
              <a:ext cx="649574" cy="561908"/>
            </a:xfrm>
            <a:custGeom>
              <a:avLst/>
              <a:gdLst>
                <a:gd name="connsiteX0" fmla="*/ 0 w 649574"/>
                <a:gd name="connsiteY0" fmla="*/ 280954 h 561908"/>
                <a:gd name="connsiteX1" fmla="*/ 160537 w 649574"/>
                <a:gd name="connsiteY1" fmla="*/ 0 h 561908"/>
                <a:gd name="connsiteX2" fmla="*/ 489037 w 649574"/>
                <a:gd name="connsiteY2" fmla="*/ 0 h 561908"/>
                <a:gd name="connsiteX3" fmla="*/ 649574 w 649574"/>
                <a:gd name="connsiteY3" fmla="*/ 280954 h 561908"/>
                <a:gd name="connsiteX4" fmla="*/ 489037 w 649574"/>
                <a:gd name="connsiteY4" fmla="*/ 561908 h 561908"/>
                <a:gd name="connsiteX5" fmla="*/ 160537 w 649574"/>
                <a:gd name="connsiteY5" fmla="*/ 561908 h 561908"/>
                <a:gd name="connsiteX6" fmla="*/ 0 w 649574"/>
                <a:gd name="connsiteY6" fmla="*/ 280954 h 56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74" h="561908">
                  <a:moveTo>
                    <a:pt x="0" y="280954"/>
                  </a:moveTo>
                  <a:lnTo>
                    <a:pt x="160537" y="0"/>
                  </a:lnTo>
                  <a:lnTo>
                    <a:pt x="489037" y="0"/>
                  </a:lnTo>
                  <a:lnTo>
                    <a:pt x="649574" y="280954"/>
                  </a:lnTo>
                  <a:lnTo>
                    <a:pt x="489037" y="561908"/>
                  </a:lnTo>
                  <a:lnTo>
                    <a:pt x="160537" y="561908"/>
                  </a:lnTo>
                  <a:lnTo>
                    <a:pt x="0" y="280954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534" tIns="102006" rIns="116534" bIns="10200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Building Block Domains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4025779" y="2859096"/>
              <a:ext cx="532321" cy="460520"/>
            </a:xfrm>
            <a:custGeom>
              <a:avLst/>
              <a:gdLst>
                <a:gd name="connsiteX0" fmla="*/ 0 w 532321"/>
                <a:gd name="connsiteY0" fmla="*/ 230260 h 460520"/>
                <a:gd name="connsiteX1" fmla="*/ 131571 w 532321"/>
                <a:gd name="connsiteY1" fmla="*/ 0 h 460520"/>
                <a:gd name="connsiteX2" fmla="*/ 400750 w 532321"/>
                <a:gd name="connsiteY2" fmla="*/ 0 h 460520"/>
                <a:gd name="connsiteX3" fmla="*/ 532321 w 532321"/>
                <a:gd name="connsiteY3" fmla="*/ 230260 h 460520"/>
                <a:gd name="connsiteX4" fmla="*/ 400750 w 532321"/>
                <a:gd name="connsiteY4" fmla="*/ 460520 h 460520"/>
                <a:gd name="connsiteX5" fmla="*/ 131571 w 532321"/>
                <a:gd name="connsiteY5" fmla="*/ 460520 h 460520"/>
                <a:gd name="connsiteX6" fmla="*/ 0 w 532321"/>
                <a:gd name="connsiteY6" fmla="*/ 230260 h 4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321" h="460520">
                  <a:moveTo>
                    <a:pt x="0" y="230260"/>
                  </a:moveTo>
                  <a:lnTo>
                    <a:pt x="131571" y="0"/>
                  </a:lnTo>
                  <a:lnTo>
                    <a:pt x="400750" y="0"/>
                  </a:lnTo>
                  <a:lnTo>
                    <a:pt x="532321" y="230260"/>
                  </a:lnTo>
                  <a:lnTo>
                    <a:pt x="400750" y="460520"/>
                  </a:lnTo>
                  <a:lnTo>
                    <a:pt x="131571" y="460520"/>
                  </a:lnTo>
                  <a:lnTo>
                    <a:pt x="0" y="2302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+mj-lt"/>
                </a:rPr>
                <a:t>Security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4482230" y="3110597"/>
              <a:ext cx="532321" cy="460520"/>
            </a:xfrm>
            <a:custGeom>
              <a:avLst/>
              <a:gdLst>
                <a:gd name="connsiteX0" fmla="*/ 0 w 532321"/>
                <a:gd name="connsiteY0" fmla="*/ 230260 h 460520"/>
                <a:gd name="connsiteX1" fmla="*/ 131571 w 532321"/>
                <a:gd name="connsiteY1" fmla="*/ 0 h 460520"/>
                <a:gd name="connsiteX2" fmla="*/ 400750 w 532321"/>
                <a:gd name="connsiteY2" fmla="*/ 0 h 460520"/>
                <a:gd name="connsiteX3" fmla="*/ 532321 w 532321"/>
                <a:gd name="connsiteY3" fmla="*/ 230260 h 460520"/>
                <a:gd name="connsiteX4" fmla="*/ 400750 w 532321"/>
                <a:gd name="connsiteY4" fmla="*/ 460520 h 460520"/>
                <a:gd name="connsiteX5" fmla="*/ 131571 w 532321"/>
                <a:gd name="connsiteY5" fmla="*/ 460520 h 460520"/>
                <a:gd name="connsiteX6" fmla="*/ 0 w 532321"/>
                <a:gd name="connsiteY6" fmla="*/ 230260 h 4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321" h="460520">
                  <a:moveTo>
                    <a:pt x="0" y="230260"/>
                  </a:moveTo>
                  <a:lnTo>
                    <a:pt x="131571" y="0"/>
                  </a:lnTo>
                  <a:lnTo>
                    <a:pt x="400750" y="0"/>
                  </a:lnTo>
                  <a:lnTo>
                    <a:pt x="532321" y="230260"/>
                  </a:lnTo>
                  <a:lnTo>
                    <a:pt x="400750" y="460520"/>
                  </a:lnTo>
                  <a:lnTo>
                    <a:pt x="131571" y="460520"/>
                  </a:lnTo>
                  <a:lnTo>
                    <a:pt x="0" y="2302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+mj-lt"/>
                </a:rPr>
                <a:t>DevOps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4482230" y="3603936"/>
              <a:ext cx="532321" cy="460520"/>
            </a:xfrm>
            <a:custGeom>
              <a:avLst/>
              <a:gdLst>
                <a:gd name="connsiteX0" fmla="*/ 0 w 532321"/>
                <a:gd name="connsiteY0" fmla="*/ 230260 h 460520"/>
                <a:gd name="connsiteX1" fmla="*/ 131571 w 532321"/>
                <a:gd name="connsiteY1" fmla="*/ 0 h 460520"/>
                <a:gd name="connsiteX2" fmla="*/ 400750 w 532321"/>
                <a:gd name="connsiteY2" fmla="*/ 0 h 460520"/>
                <a:gd name="connsiteX3" fmla="*/ 532321 w 532321"/>
                <a:gd name="connsiteY3" fmla="*/ 230260 h 460520"/>
                <a:gd name="connsiteX4" fmla="*/ 400750 w 532321"/>
                <a:gd name="connsiteY4" fmla="*/ 460520 h 460520"/>
                <a:gd name="connsiteX5" fmla="*/ 131571 w 532321"/>
                <a:gd name="connsiteY5" fmla="*/ 460520 h 460520"/>
                <a:gd name="connsiteX6" fmla="*/ 0 w 532321"/>
                <a:gd name="connsiteY6" fmla="*/ 230260 h 4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321" h="460520">
                  <a:moveTo>
                    <a:pt x="0" y="230260"/>
                  </a:moveTo>
                  <a:lnTo>
                    <a:pt x="131571" y="0"/>
                  </a:lnTo>
                  <a:lnTo>
                    <a:pt x="400750" y="0"/>
                  </a:lnTo>
                  <a:lnTo>
                    <a:pt x="532321" y="230260"/>
                  </a:lnTo>
                  <a:lnTo>
                    <a:pt x="400750" y="460520"/>
                  </a:lnTo>
                  <a:lnTo>
                    <a:pt x="131571" y="460520"/>
                  </a:lnTo>
                  <a:lnTo>
                    <a:pt x="0" y="2302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/>
                <a:t>ECommerce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3567062" y="3604252"/>
              <a:ext cx="532321" cy="460520"/>
            </a:xfrm>
            <a:custGeom>
              <a:avLst/>
              <a:gdLst>
                <a:gd name="connsiteX0" fmla="*/ 0 w 532321"/>
                <a:gd name="connsiteY0" fmla="*/ 230260 h 460520"/>
                <a:gd name="connsiteX1" fmla="*/ 131571 w 532321"/>
                <a:gd name="connsiteY1" fmla="*/ 0 h 460520"/>
                <a:gd name="connsiteX2" fmla="*/ 400750 w 532321"/>
                <a:gd name="connsiteY2" fmla="*/ 0 h 460520"/>
                <a:gd name="connsiteX3" fmla="*/ 532321 w 532321"/>
                <a:gd name="connsiteY3" fmla="*/ 230260 h 460520"/>
                <a:gd name="connsiteX4" fmla="*/ 400750 w 532321"/>
                <a:gd name="connsiteY4" fmla="*/ 460520 h 460520"/>
                <a:gd name="connsiteX5" fmla="*/ 131571 w 532321"/>
                <a:gd name="connsiteY5" fmla="*/ 460520 h 460520"/>
                <a:gd name="connsiteX6" fmla="*/ 0 w 532321"/>
                <a:gd name="connsiteY6" fmla="*/ 230260 h 4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321" h="460520">
                  <a:moveTo>
                    <a:pt x="0" y="230260"/>
                  </a:moveTo>
                  <a:lnTo>
                    <a:pt x="131571" y="0"/>
                  </a:lnTo>
                  <a:lnTo>
                    <a:pt x="400750" y="0"/>
                  </a:lnTo>
                  <a:lnTo>
                    <a:pt x="532321" y="230260"/>
                  </a:lnTo>
                  <a:lnTo>
                    <a:pt x="400750" y="460520"/>
                  </a:lnTo>
                  <a:lnTo>
                    <a:pt x="131571" y="460520"/>
                  </a:lnTo>
                  <a:lnTo>
                    <a:pt x="0" y="2302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+mj-lt"/>
                </a:rPr>
                <a:t>CRM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3567062" y="3109963"/>
              <a:ext cx="532321" cy="460520"/>
            </a:xfrm>
            <a:custGeom>
              <a:avLst/>
              <a:gdLst>
                <a:gd name="connsiteX0" fmla="*/ 0 w 532321"/>
                <a:gd name="connsiteY0" fmla="*/ 230260 h 460520"/>
                <a:gd name="connsiteX1" fmla="*/ 131571 w 532321"/>
                <a:gd name="connsiteY1" fmla="*/ 0 h 460520"/>
                <a:gd name="connsiteX2" fmla="*/ 400750 w 532321"/>
                <a:gd name="connsiteY2" fmla="*/ 0 h 460520"/>
                <a:gd name="connsiteX3" fmla="*/ 532321 w 532321"/>
                <a:gd name="connsiteY3" fmla="*/ 230260 h 460520"/>
                <a:gd name="connsiteX4" fmla="*/ 400750 w 532321"/>
                <a:gd name="connsiteY4" fmla="*/ 460520 h 460520"/>
                <a:gd name="connsiteX5" fmla="*/ 131571 w 532321"/>
                <a:gd name="connsiteY5" fmla="*/ 460520 h 460520"/>
                <a:gd name="connsiteX6" fmla="*/ 0 w 532321"/>
                <a:gd name="connsiteY6" fmla="*/ 230260 h 4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321" h="460520">
                  <a:moveTo>
                    <a:pt x="0" y="230260"/>
                  </a:moveTo>
                  <a:lnTo>
                    <a:pt x="131571" y="0"/>
                  </a:lnTo>
                  <a:lnTo>
                    <a:pt x="400750" y="0"/>
                  </a:lnTo>
                  <a:lnTo>
                    <a:pt x="532321" y="230260"/>
                  </a:lnTo>
                  <a:lnTo>
                    <a:pt x="400750" y="460520"/>
                  </a:lnTo>
                  <a:lnTo>
                    <a:pt x="131571" y="460520"/>
                  </a:lnTo>
                  <a:lnTo>
                    <a:pt x="0" y="2302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latin typeface="+mj-lt"/>
                </a:rPr>
                <a:t>Licensing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789513" y="3971638"/>
            <a:ext cx="712054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 more…</a:t>
            </a:r>
            <a:endParaRPr lang="he-IL" sz="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7" name="Freeform: Shape 106"/>
          <p:cNvSpPr/>
          <p:nvPr/>
        </p:nvSpPr>
        <p:spPr>
          <a:xfrm>
            <a:off x="3313830" y="4637434"/>
            <a:ext cx="532321" cy="460520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+mj-lt"/>
              </a:rPr>
              <a:t>Workflow</a:t>
            </a:r>
          </a:p>
        </p:txBody>
      </p:sp>
      <p:sp>
        <p:nvSpPr>
          <p:cNvPr id="108" name="Freeform: Shape 107"/>
          <p:cNvSpPr/>
          <p:nvPr/>
        </p:nvSpPr>
        <p:spPr>
          <a:xfrm>
            <a:off x="2857379" y="4901742"/>
            <a:ext cx="532321" cy="460520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+mj-lt"/>
              </a:rPr>
              <a:t>UIDL</a:t>
            </a:r>
          </a:p>
        </p:txBody>
      </p:sp>
      <p:sp>
        <p:nvSpPr>
          <p:cNvPr id="110" name="Freeform: Shape 109"/>
          <p:cNvSpPr/>
          <p:nvPr/>
        </p:nvSpPr>
        <p:spPr>
          <a:xfrm>
            <a:off x="2392311" y="4656484"/>
            <a:ext cx="532321" cy="460520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+mj-lt"/>
              </a:rPr>
              <a:t>DDD</a:t>
            </a:r>
          </a:p>
        </p:txBody>
      </p:sp>
      <p:sp>
        <p:nvSpPr>
          <p:cNvPr id="111" name="Freeform: Shape 110"/>
          <p:cNvSpPr/>
          <p:nvPr/>
        </p:nvSpPr>
        <p:spPr>
          <a:xfrm>
            <a:off x="2797544" y="4405906"/>
            <a:ext cx="649574" cy="500013"/>
          </a:xfrm>
          <a:custGeom>
            <a:avLst/>
            <a:gdLst>
              <a:gd name="connsiteX0" fmla="*/ 0 w 649574"/>
              <a:gd name="connsiteY0" fmla="*/ 280954 h 561908"/>
              <a:gd name="connsiteX1" fmla="*/ 160537 w 649574"/>
              <a:gd name="connsiteY1" fmla="*/ 0 h 561908"/>
              <a:gd name="connsiteX2" fmla="*/ 489037 w 649574"/>
              <a:gd name="connsiteY2" fmla="*/ 0 h 561908"/>
              <a:gd name="connsiteX3" fmla="*/ 649574 w 649574"/>
              <a:gd name="connsiteY3" fmla="*/ 280954 h 561908"/>
              <a:gd name="connsiteX4" fmla="*/ 489037 w 649574"/>
              <a:gd name="connsiteY4" fmla="*/ 561908 h 561908"/>
              <a:gd name="connsiteX5" fmla="*/ 160537 w 649574"/>
              <a:gd name="connsiteY5" fmla="*/ 561908 h 561908"/>
              <a:gd name="connsiteX6" fmla="*/ 0 w 649574"/>
              <a:gd name="connsiteY6" fmla="*/ 28095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574" h="561908">
                <a:moveTo>
                  <a:pt x="0" y="280954"/>
                </a:moveTo>
                <a:lnTo>
                  <a:pt x="160537" y="0"/>
                </a:lnTo>
                <a:lnTo>
                  <a:pt x="489037" y="0"/>
                </a:lnTo>
                <a:lnTo>
                  <a:pt x="649574" y="280954"/>
                </a:lnTo>
                <a:lnTo>
                  <a:pt x="489037" y="561908"/>
                </a:lnTo>
                <a:lnTo>
                  <a:pt x="160537" y="561908"/>
                </a:lnTo>
                <a:lnTo>
                  <a:pt x="0" y="28095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20-80</a:t>
            </a:r>
            <a:b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Frameworks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900" kern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Freeform: Shape 111"/>
          <p:cNvSpPr/>
          <p:nvPr/>
        </p:nvSpPr>
        <p:spPr>
          <a:xfrm>
            <a:off x="2398511" y="4149341"/>
            <a:ext cx="532321" cy="460520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+mj-lt"/>
              </a:rPr>
              <a:t>Scalability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dirty="0">
                <a:latin typeface="+mj-lt"/>
              </a:rPr>
              <a:t>&amp; HA</a:t>
            </a:r>
            <a:endParaRPr lang="en-US" sz="700" kern="1200" dirty="0">
              <a:latin typeface="+mj-lt"/>
            </a:endParaRPr>
          </a:p>
        </p:txBody>
      </p:sp>
      <p:sp>
        <p:nvSpPr>
          <p:cNvPr id="113" name="Freeform: Shape 112"/>
          <p:cNvSpPr/>
          <p:nvPr/>
        </p:nvSpPr>
        <p:spPr>
          <a:xfrm>
            <a:off x="3307071" y="4129804"/>
            <a:ext cx="532321" cy="460520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dirty="0"/>
              <a:t>Kernel</a:t>
            </a:r>
          </a:p>
        </p:txBody>
      </p:sp>
      <p:sp>
        <p:nvSpPr>
          <p:cNvPr id="131" name="Freeform: Shape 130"/>
          <p:cNvSpPr/>
          <p:nvPr/>
        </p:nvSpPr>
        <p:spPr>
          <a:xfrm>
            <a:off x="5207071" y="5458613"/>
            <a:ext cx="510664" cy="510664"/>
          </a:xfrm>
          <a:custGeom>
            <a:avLst/>
            <a:gdLst>
              <a:gd name="connsiteX0" fmla="*/ 0 w 510664"/>
              <a:gd name="connsiteY0" fmla="*/ 510664 h 510664"/>
              <a:gd name="connsiteX1" fmla="*/ 255332 w 510664"/>
              <a:gd name="connsiteY1" fmla="*/ 0 h 510664"/>
              <a:gd name="connsiteX2" fmla="*/ 510664 w 510664"/>
              <a:gd name="connsiteY2" fmla="*/ 510664 h 510664"/>
              <a:gd name="connsiteX3" fmla="*/ 0 w 510664"/>
              <a:gd name="connsiteY3" fmla="*/ 510664 h 5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64" h="510664">
                <a:moveTo>
                  <a:pt x="0" y="510664"/>
                </a:moveTo>
                <a:lnTo>
                  <a:pt x="255332" y="0"/>
                </a:lnTo>
                <a:lnTo>
                  <a:pt x="510664" y="510664"/>
                </a:lnTo>
                <a:lnTo>
                  <a:pt x="0" y="51066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526" tIns="278192" rIns="150526" bIns="2286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UIDL</a:t>
            </a:r>
          </a:p>
        </p:txBody>
      </p:sp>
      <p:sp>
        <p:nvSpPr>
          <p:cNvPr id="132" name="Freeform: Shape 131"/>
          <p:cNvSpPr/>
          <p:nvPr/>
        </p:nvSpPr>
        <p:spPr>
          <a:xfrm>
            <a:off x="4951739" y="5969277"/>
            <a:ext cx="510664" cy="510664"/>
          </a:xfrm>
          <a:custGeom>
            <a:avLst/>
            <a:gdLst>
              <a:gd name="connsiteX0" fmla="*/ 0 w 510664"/>
              <a:gd name="connsiteY0" fmla="*/ 510664 h 510664"/>
              <a:gd name="connsiteX1" fmla="*/ 255332 w 510664"/>
              <a:gd name="connsiteY1" fmla="*/ 0 h 510664"/>
              <a:gd name="connsiteX2" fmla="*/ 510664 w 510664"/>
              <a:gd name="connsiteY2" fmla="*/ 510664 h 510664"/>
              <a:gd name="connsiteX3" fmla="*/ 0 w 510664"/>
              <a:gd name="connsiteY3" fmla="*/ 510664 h 5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64" h="510664">
                <a:moveTo>
                  <a:pt x="0" y="510664"/>
                </a:moveTo>
                <a:lnTo>
                  <a:pt x="255332" y="0"/>
                </a:lnTo>
                <a:lnTo>
                  <a:pt x="510664" y="510664"/>
                </a:lnTo>
                <a:lnTo>
                  <a:pt x="0" y="51066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13333"/>
            </a:schemeClr>
          </a:fillRef>
          <a:effectRef idx="1">
            <a:schemeClr val="accent1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150526" tIns="278192" rIns="150526" bIns="2286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DDD</a:t>
            </a:r>
          </a:p>
        </p:txBody>
      </p:sp>
      <p:sp>
        <p:nvSpPr>
          <p:cNvPr id="133" name="Freeform: Shape 132"/>
          <p:cNvSpPr/>
          <p:nvPr/>
        </p:nvSpPr>
        <p:spPr>
          <a:xfrm>
            <a:off x="5207071" y="5969277"/>
            <a:ext cx="510665" cy="510664"/>
          </a:xfrm>
          <a:custGeom>
            <a:avLst/>
            <a:gdLst>
              <a:gd name="connsiteX0" fmla="*/ 0 w 510664"/>
              <a:gd name="connsiteY0" fmla="*/ 510664 h 510664"/>
              <a:gd name="connsiteX1" fmla="*/ 255332 w 510664"/>
              <a:gd name="connsiteY1" fmla="*/ 0 h 510664"/>
              <a:gd name="connsiteX2" fmla="*/ 510664 w 510664"/>
              <a:gd name="connsiteY2" fmla="*/ 510664 h 510664"/>
              <a:gd name="connsiteX3" fmla="*/ 0 w 510664"/>
              <a:gd name="connsiteY3" fmla="*/ 510664 h 5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64" h="510664">
                <a:moveTo>
                  <a:pt x="510664" y="0"/>
                </a:moveTo>
                <a:lnTo>
                  <a:pt x="255332" y="510664"/>
                </a:lnTo>
                <a:lnTo>
                  <a:pt x="0" y="0"/>
                </a:lnTo>
                <a:lnTo>
                  <a:pt x="510664" y="0"/>
                </a:lnTo>
                <a:close/>
              </a:path>
            </a:pathLst>
          </a:custGeom>
          <a:solidFill>
            <a:srgbClr val="F05033">
              <a:alpha val="63333"/>
            </a:srgb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26667"/>
            </a:schemeClr>
          </a:fillRef>
          <a:effectRef idx="1">
            <a:schemeClr val="accent1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150526" tIns="22860" rIns="150527" bIns="27819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Platform</a:t>
            </a:r>
            <a:br>
              <a:rPr lang="en-US" sz="600" kern="1200" dirty="0"/>
            </a:br>
            <a:r>
              <a:rPr lang="en-US" sz="600" kern="1200" dirty="0"/>
              <a:t>&amp;</a:t>
            </a:r>
            <a:br>
              <a:rPr lang="en-US" sz="600" kern="1200" dirty="0"/>
            </a:br>
            <a:r>
              <a:rPr lang="en-US" sz="600" kern="1200" dirty="0" err="1"/>
              <a:t>Kernal</a:t>
            </a:r>
            <a:endParaRPr lang="en-US" sz="600" kern="1200" dirty="0"/>
          </a:p>
        </p:txBody>
      </p:sp>
      <p:sp>
        <p:nvSpPr>
          <p:cNvPr id="134" name="Freeform: Shape 133"/>
          <p:cNvSpPr/>
          <p:nvPr/>
        </p:nvSpPr>
        <p:spPr>
          <a:xfrm>
            <a:off x="5462403" y="5969277"/>
            <a:ext cx="510664" cy="510664"/>
          </a:xfrm>
          <a:custGeom>
            <a:avLst/>
            <a:gdLst>
              <a:gd name="connsiteX0" fmla="*/ 0 w 510664"/>
              <a:gd name="connsiteY0" fmla="*/ 510664 h 510664"/>
              <a:gd name="connsiteX1" fmla="*/ 255332 w 510664"/>
              <a:gd name="connsiteY1" fmla="*/ 0 h 510664"/>
              <a:gd name="connsiteX2" fmla="*/ 510664 w 510664"/>
              <a:gd name="connsiteY2" fmla="*/ 510664 h 510664"/>
              <a:gd name="connsiteX3" fmla="*/ 0 w 510664"/>
              <a:gd name="connsiteY3" fmla="*/ 510664 h 5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64" h="510664">
                <a:moveTo>
                  <a:pt x="0" y="510664"/>
                </a:moveTo>
                <a:lnTo>
                  <a:pt x="255332" y="0"/>
                </a:lnTo>
                <a:lnTo>
                  <a:pt x="510664" y="510664"/>
                </a:lnTo>
                <a:lnTo>
                  <a:pt x="0" y="51066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1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150526" tIns="278192" rIns="150526" bIns="2286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dirty="0"/>
              <a:t>Work-</a:t>
            </a:r>
            <a:br>
              <a:rPr lang="en-US" sz="600" dirty="0"/>
            </a:br>
            <a:r>
              <a:rPr lang="en-US" sz="600" dirty="0"/>
              <a:t>flow</a:t>
            </a:r>
            <a:endParaRPr lang="en-US" sz="600" kern="1200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8332815" y="4741026"/>
            <a:ext cx="3470565" cy="2185553"/>
          </a:xfrm>
          <a:prstGeom prst="roundRect">
            <a:avLst>
              <a:gd name="adj" fmla="val 119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rtlCol="1" anchor="t" anchorCtr="0"/>
          <a:lstStyle/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app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from starters/</a:t>
            </a:r>
            <a:endParaRPr lang="he-IL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/>
          <p:cNvSpPr/>
          <p:nvPr/>
        </p:nvSpPr>
        <p:spPr>
          <a:xfrm>
            <a:off x="9396281" y="991670"/>
            <a:ext cx="382719" cy="510567"/>
          </a:xfrm>
          <a:prstGeom prst="snip1Rect">
            <a:avLst>
              <a:gd name="adj" fmla="val 2280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{:}</a:t>
            </a:r>
            <a:endParaRPr lang="he-IL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4339" y="1495887"/>
            <a:ext cx="103105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nwheelsfile</a:t>
            </a:r>
            <a:endParaRPr lang="he-IL" sz="105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7421" y="286078"/>
            <a:ext cx="933268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microservices</a:t>
            </a:r>
            <a:endParaRPr lang="he-IL" sz="105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7140" y="283891"/>
            <a:ext cx="984565" cy="3508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Reuse building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block domains</a:t>
            </a:r>
            <a:endParaRPr lang="he-IL" sz="10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0850" y="1751981"/>
            <a:ext cx="939681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environments</a:t>
            </a:r>
            <a:endParaRPr lang="he-IL" sz="105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4440" y="1755521"/>
            <a:ext cx="1040670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Pick technology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stacks</a:t>
            </a:r>
            <a:endParaRPr lang="he-IL" sz="105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7717" y="285444"/>
            <a:ext cx="599844" cy="3530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>
                <a:latin typeface="+mj-lt"/>
              </a:rPr>
              <a:t>Declare</a:t>
            </a:r>
            <a:br>
              <a:rPr lang="en-US" sz="1050" dirty="0">
                <a:latin typeface="+mj-lt"/>
              </a:rPr>
            </a:br>
            <a:r>
              <a:rPr lang="en-US" sz="1050" dirty="0">
                <a:latin typeface="+mj-lt"/>
              </a:rPr>
              <a:t>UI apps</a:t>
            </a:r>
            <a:endParaRPr lang="he-IL" sz="1050" dirty="0">
              <a:latin typeface="+mj-lt"/>
            </a:endParaRPr>
          </a:p>
        </p:txBody>
      </p:sp>
      <p:cxnSp>
        <p:nvCxnSpPr>
          <p:cNvPr id="18" name="Connector: Elbow 17"/>
          <p:cNvCxnSpPr/>
          <p:nvPr/>
        </p:nvCxnSpPr>
        <p:spPr>
          <a:xfrm rot="5400000" flipH="1" flipV="1">
            <a:off x="8827612" y="1181239"/>
            <a:ext cx="375400" cy="749243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8" idx="2"/>
          </p:cNvCxnSpPr>
          <p:nvPr/>
        </p:nvCxnSpPr>
        <p:spPr>
          <a:xfrm rot="5400000">
            <a:off x="9967795" y="452312"/>
            <a:ext cx="499185" cy="864072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0" idx="0"/>
          </p:cNvCxnSpPr>
          <p:nvPr/>
        </p:nvCxnSpPr>
        <p:spPr>
          <a:xfrm rot="16200000" flipV="1">
            <a:off x="10032414" y="1123160"/>
            <a:ext cx="378948" cy="885774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7" idx="2"/>
          </p:cNvCxnSpPr>
          <p:nvPr/>
        </p:nvCxnSpPr>
        <p:spPr>
          <a:xfrm rot="16200000" flipH="1">
            <a:off x="8763494" y="507504"/>
            <a:ext cx="496998" cy="755876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2"/>
            <a:endCxn id="4" idx="3"/>
          </p:cNvCxnSpPr>
          <p:nvPr/>
        </p:nvCxnSpPr>
        <p:spPr>
          <a:xfrm rot="16200000" flipH="1">
            <a:off x="9411050" y="815078"/>
            <a:ext cx="353181" cy="2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0800000" flipV="1">
            <a:off x="9430700" y="3855458"/>
            <a:ext cx="94294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AC4E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: Shape 64"/>
          <p:cNvSpPr/>
          <p:nvPr/>
        </p:nvSpPr>
        <p:spPr>
          <a:xfrm>
            <a:off x="7376080" y="4270038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Service A </a:t>
            </a:r>
            <a:br>
              <a:rPr lang="en-US" sz="900" b="1" dirty="0"/>
            </a:br>
            <a:r>
              <a:rPr lang="en-US" sz="700" dirty="0"/>
              <a:t>replica 1</a:t>
            </a:r>
            <a:br>
              <a:rPr lang="en-US" sz="700" dirty="0"/>
            </a:br>
            <a:r>
              <a:rPr lang="en-US" sz="800" b="1" dirty="0">
                <a:solidFill>
                  <a:srgbClr val="FFFF00"/>
                </a:solidFill>
              </a:rPr>
              <a:t>LEADER</a:t>
            </a:r>
            <a:endParaRPr lang="en-US" sz="700" b="1" dirty="0">
              <a:solidFill>
                <a:srgbClr val="FFFF00"/>
              </a:solidFill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6995795" y="4865677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rgbClr val="96EECC"/>
                </a:solidFill>
              </a:rPr>
              <a:t>Service A </a:t>
            </a:r>
            <a:br>
              <a:rPr lang="en-US" sz="900" b="1" dirty="0">
                <a:solidFill>
                  <a:srgbClr val="96EECC"/>
                </a:solidFill>
              </a:rPr>
            </a:br>
            <a:r>
              <a:rPr lang="en-US" sz="700" dirty="0">
                <a:solidFill>
                  <a:srgbClr val="96EECC"/>
                </a:solidFill>
              </a:rPr>
              <a:t>replica 3</a:t>
            </a:r>
            <a:br>
              <a:rPr lang="en-US" sz="700" dirty="0">
                <a:solidFill>
                  <a:srgbClr val="96EECC"/>
                </a:solidFill>
              </a:rPr>
            </a:br>
            <a:r>
              <a:rPr lang="en-US" sz="700" b="1" dirty="0">
                <a:solidFill>
                  <a:srgbClr val="96EECC"/>
                </a:solidFill>
              </a:rPr>
              <a:t>follower</a:t>
            </a:r>
          </a:p>
        </p:txBody>
      </p:sp>
      <p:sp>
        <p:nvSpPr>
          <p:cNvPr id="70" name="Freeform: Shape 69"/>
          <p:cNvSpPr/>
          <p:nvPr/>
        </p:nvSpPr>
        <p:spPr>
          <a:xfrm>
            <a:off x="7750283" y="4865676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rgbClr val="96EECC"/>
                </a:solidFill>
              </a:rPr>
              <a:t>Service A </a:t>
            </a:r>
            <a:br>
              <a:rPr lang="en-US" sz="900" b="1" dirty="0">
                <a:solidFill>
                  <a:srgbClr val="96EECC"/>
                </a:solidFill>
              </a:rPr>
            </a:br>
            <a:r>
              <a:rPr lang="en-US" sz="700" dirty="0">
                <a:solidFill>
                  <a:srgbClr val="96EECC"/>
                </a:solidFill>
              </a:rPr>
              <a:t>replica 2</a:t>
            </a:r>
            <a:br>
              <a:rPr lang="en-US" sz="700" dirty="0">
                <a:solidFill>
                  <a:srgbClr val="96EECC"/>
                </a:solidFill>
              </a:rPr>
            </a:br>
            <a:r>
              <a:rPr lang="en-US" sz="700" b="1" dirty="0">
                <a:solidFill>
                  <a:srgbClr val="96EECC"/>
                </a:solidFill>
              </a:rPr>
              <a:t>follower</a:t>
            </a:r>
          </a:p>
        </p:txBody>
      </p:sp>
      <p:sp>
        <p:nvSpPr>
          <p:cNvPr id="79" name="Isosceles Triangle 78"/>
          <p:cNvSpPr/>
          <p:nvPr/>
        </p:nvSpPr>
        <p:spPr>
          <a:xfrm>
            <a:off x="8913865" y="3824145"/>
            <a:ext cx="2271245" cy="1860810"/>
          </a:xfrm>
          <a:prstGeom prst="triangle">
            <a:avLst>
              <a:gd name="adj" fmla="val 49729"/>
            </a:avLst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Raft consensus</a:t>
            </a:r>
            <a:endParaRPr lang="he-IL" sz="1100" dirty="0">
              <a:solidFill>
                <a:srgbClr val="00B050"/>
              </a:solidFill>
            </a:endParaRPr>
          </a:p>
        </p:txBody>
      </p:sp>
      <p:sp>
        <p:nvSpPr>
          <p:cNvPr id="85" name="Freeform: Shape 84"/>
          <p:cNvSpPr/>
          <p:nvPr/>
        </p:nvSpPr>
        <p:spPr>
          <a:xfrm>
            <a:off x="9707549" y="4270038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Service B </a:t>
            </a:r>
            <a:br>
              <a:rPr lang="en-US" sz="900" b="1" dirty="0"/>
            </a:br>
            <a:r>
              <a:rPr lang="en-US" sz="700" dirty="0"/>
              <a:t>replica 3</a:t>
            </a:r>
            <a:br>
              <a:rPr lang="en-US" sz="700" dirty="0"/>
            </a:br>
            <a:r>
              <a:rPr lang="en-US" sz="800" b="1" dirty="0">
                <a:solidFill>
                  <a:srgbClr val="FFFF00"/>
                </a:solidFill>
              </a:rPr>
              <a:t>LEADER</a:t>
            </a:r>
            <a:endParaRPr lang="en-US" sz="700" b="1" dirty="0">
              <a:solidFill>
                <a:srgbClr val="FFFF00"/>
              </a:solidFill>
            </a:endParaRPr>
          </a:p>
        </p:txBody>
      </p:sp>
      <p:sp>
        <p:nvSpPr>
          <p:cNvPr id="87" name="Freeform: Shape 86"/>
          <p:cNvSpPr/>
          <p:nvPr/>
        </p:nvSpPr>
        <p:spPr>
          <a:xfrm>
            <a:off x="9327264" y="4865677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rgbClr val="96EECC"/>
                </a:solidFill>
              </a:rPr>
              <a:t>Service B </a:t>
            </a:r>
            <a:br>
              <a:rPr lang="en-US" sz="900" b="1" dirty="0">
                <a:solidFill>
                  <a:srgbClr val="96EECC"/>
                </a:solidFill>
              </a:rPr>
            </a:br>
            <a:r>
              <a:rPr lang="en-US" sz="700" dirty="0">
                <a:solidFill>
                  <a:srgbClr val="96EECC"/>
                </a:solidFill>
              </a:rPr>
              <a:t>replica 2</a:t>
            </a:r>
            <a:br>
              <a:rPr lang="en-US" sz="700" dirty="0">
                <a:solidFill>
                  <a:srgbClr val="96EECC"/>
                </a:solidFill>
              </a:rPr>
            </a:br>
            <a:r>
              <a:rPr lang="en-US" sz="700" b="1" dirty="0">
                <a:solidFill>
                  <a:srgbClr val="96EECC"/>
                </a:solidFill>
              </a:rPr>
              <a:t>follower</a:t>
            </a:r>
          </a:p>
        </p:txBody>
      </p:sp>
      <p:sp>
        <p:nvSpPr>
          <p:cNvPr id="89" name="Freeform: Shape 88"/>
          <p:cNvSpPr/>
          <p:nvPr/>
        </p:nvSpPr>
        <p:spPr>
          <a:xfrm>
            <a:off x="10081752" y="4865676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rgbClr val="96EECC"/>
                </a:solidFill>
              </a:rPr>
              <a:t>Service B </a:t>
            </a:r>
            <a:br>
              <a:rPr lang="en-US" sz="900" b="1" dirty="0">
                <a:solidFill>
                  <a:srgbClr val="96EECC"/>
                </a:solidFill>
              </a:rPr>
            </a:br>
            <a:r>
              <a:rPr lang="en-US" sz="700" dirty="0">
                <a:solidFill>
                  <a:srgbClr val="96EECC"/>
                </a:solidFill>
              </a:rPr>
              <a:t>replica 1</a:t>
            </a:r>
            <a:br>
              <a:rPr lang="en-US" sz="700" dirty="0">
                <a:solidFill>
                  <a:srgbClr val="96EECC"/>
                </a:solidFill>
              </a:rPr>
            </a:br>
            <a:r>
              <a:rPr lang="en-US" sz="700" b="1" dirty="0">
                <a:solidFill>
                  <a:srgbClr val="96EECC"/>
                </a:solidFill>
              </a:rPr>
              <a:t>follower</a:t>
            </a:r>
          </a:p>
        </p:txBody>
      </p:sp>
      <p:sp>
        <p:nvSpPr>
          <p:cNvPr id="91" name="Freeform: Shape 90"/>
          <p:cNvSpPr/>
          <p:nvPr/>
        </p:nvSpPr>
        <p:spPr>
          <a:xfrm>
            <a:off x="8116138" y="3854341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rgbClr val="00B050"/>
                </a:solidFill>
              </a:rPr>
              <a:t>NGINX</a:t>
            </a:r>
            <a:br>
              <a:rPr lang="en-US" sz="900" b="1" dirty="0">
                <a:solidFill>
                  <a:srgbClr val="00B050"/>
                </a:solidFill>
              </a:rPr>
            </a:br>
            <a:r>
              <a:rPr lang="en-US" sz="700" dirty="0"/>
              <a:t>replica 1</a:t>
            </a:r>
            <a:br>
              <a:rPr lang="en-US" sz="700" dirty="0"/>
            </a:br>
            <a:r>
              <a:rPr lang="en-US" sz="800" b="1" dirty="0">
                <a:solidFill>
                  <a:srgbClr val="FFFF00"/>
                </a:solidFill>
              </a:rPr>
              <a:t>ACTIVE</a:t>
            </a:r>
            <a:endParaRPr lang="en-US" sz="700" b="1" dirty="0">
              <a:solidFill>
                <a:srgbClr val="FFFF00"/>
              </a:solidFill>
            </a:endParaRPr>
          </a:p>
        </p:txBody>
      </p:sp>
      <p:sp>
        <p:nvSpPr>
          <p:cNvPr id="92" name="Freeform: Shape 91"/>
          <p:cNvSpPr/>
          <p:nvPr/>
        </p:nvSpPr>
        <p:spPr>
          <a:xfrm>
            <a:off x="8970699" y="3854340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rgbClr val="00B050"/>
                </a:solidFill>
              </a:rPr>
              <a:t>NGINX</a:t>
            </a:r>
            <a:br>
              <a:rPr lang="en-US" sz="900" b="1" dirty="0">
                <a:solidFill>
                  <a:srgbClr val="00B050"/>
                </a:solidFill>
              </a:rPr>
            </a:br>
            <a:r>
              <a:rPr lang="en-US" sz="700" dirty="0"/>
              <a:t>replica 2</a:t>
            </a:r>
            <a:br>
              <a:rPr lang="en-US" sz="700" dirty="0"/>
            </a:br>
            <a:r>
              <a:rPr lang="en-US" sz="800" b="1" dirty="0">
                <a:solidFill>
                  <a:srgbClr val="FFFF00"/>
                </a:solidFill>
              </a:rPr>
              <a:t>ACTIVE</a:t>
            </a:r>
            <a:endParaRPr lang="en-US" sz="700" b="1" dirty="0">
              <a:solidFill>
                <a:srgbClr val="FFFF00"/>
              </a:solidFill>
            </a:endParaRPr>
          </a:p>
        </p:txBody>
      </p:sp>
      <p:sp>
        <p:nvSpPr>
          <p:cNvPr id="125" name="Freeform: Shape 124"/>
          <p:cNvSpPr/>
          <p:nvPr/>
        </p:nvSpPr>
        <p:spPr>
          <a:xfrm>
            <a:off x="8116138" y="2878262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bg1"/>
                </a:solidFill>
              </a:rPr>
              <a:t>Swarm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Manager</a:t>
            </a:r>
            <a:br>
              <a:rPr lang="en-US" sz="900" b="1" dirty="0">
                <a:solidFill>
                  <a:srgbClr val="00B050"/>
                </a:solidFill>
              </a:rPr>
            </a:br>
            <a:r>
              <a:rPr lang="en-US" sz="700" dirty="0"/>
              <a:t>replica 1</a:t>
            </a:r>
            <a:br>
              <a:rPr lang="en-US" sz="700" dirty="0"/>
            </a:br>
            <a:r>
              <a:rPr lang="en-US" sz="800" b="1" dirty="0">
                <a:solidFill>
                  <a:srgbClr val="FFFF00"/>
                </a:solidFill>
              </a:rPr>
              <a:t>LEADER</a:t>
            </a:r>
            <a:endParaRPr lang="en-US" sz="700" b="1" dirty="0">
              <a:solidFill>
                <a:srgbClr val="FFFF00"/>
              </a:solidFill>
            </a:endParaRPr>
          </a:p>
        </p:txBody>
      </p:sp>
      <p:sp>
        <p:nvSpPr>
          <p:cNvPr id="126" name="Freeform: Shape 125"/>
          <p:cNvSpPr/>
          <p:nvPr/>
        </p:nvSpPr>
        <p:spPr>
          <a:xfrm>
            <a:off x="8970699" y="2878263"/>
            <a:ext cx="694264" cy="565625"/>
          </a:xfrm>
          <a:custGeom>
            <a:avLst/>
            <a:gdLst>
              <a:gd name="connsiteX0" fmla="*/ 0 w 532321"/>
              <a:gd name="connsiteY0" fmla="*/ 230260 h 460520"/>
              <a:gd name="connsiteX1" fmla="*/ 131571 w 532321"/>
              <a:gd name="connsiteY1" fmla="*/ 0 h 460520"/>
              <a:gd name="connsiteX2" fmla="*/ 400750 w 532321"/>
              <a:gd name="connsiteY2" fmla="*/ 0 h 460520"/>
              <a:gd name="connsiteX3" fmla="*/ 532321 w 532321"/>
              <a:gd name="connsiteY3" fmla="*/ 230260 h 460520"/>
              <a:gd name="connsiteX4" fmla="*/ 400750 w 532321"/>
              <a:gd name="connsiteY4" fmla="*/ 460520 h 460520"/>
              <a:gd name="connsiteX5" fmla="*/ 131571 w 532321"/>
              <a:gd name="connsiteY5" fmla="*/ 460520 h 460520"/>
              <a:gd name="connsiteX6" fmla="*/ 0 w 532321"/>
              <a:gd name="connsiteY6" fmla="*/ 230260 h 46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321" h="460520">
                <a:moveTo>
                  <a:pt x="0" y="230260"/>
                </a:moveTo>
                <a:lnTo>
                  <a:pt x="131571" y="0"/>
                </a:lnTo>
                <a:lnTo>
                  <a:pt x="400750" y="0"/>
                </a:lnTo>
                <a:lnTo>
                  <a:pt x="532321" y="230260"/>
                </a:lnTo>
                <a:lnTo>
                  <a:pt x="400750" y="460520"/>
                </a:lnTo>
                <a:lnTo>
                  <a:pt x="131571" y="460520"/>
                </a:lnTo>
                <a:lnTo>
                  <a:pt x="0" y="2302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Swarm</a:t>
            </a:r>
            <a:b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Manager</a:t>
            </a:r>
            <a:b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replica 2</a:t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follower</a:t>
            </a:r>
            <a:endParaRPr lang="en-US" sz="7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8097415" y="4551452"/>
            <a:ext cx="1576981" cy="1398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8468032" y="4419965"/>
            <a:ext cx="0" cy="145773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9327264" y="4419965"/>
            <a:ext cx="0" cy="145773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8468032" y="3470750"/>
            <a:ext cx="0" cy="359633"/>
          </a:xfrm>
          <a:prstGeom prst="straightConnector1">
            <a:avLst/>
          </a:prstGeom>
          <a:ln w="38100">
            <a:solidFill>
              <a:srgbClr val="00AC4E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451365" y="3566007"/>
            <a:ext cx="875899" cy="258138"/>
          </a:xfrm>
          <a:prstGeom prst="bentConnector3">
            <a:avLst>
              <a:gd name="adj1" fmla="val 100023"/>
            </a:avLst>
          </a:prstGeom>
          <a:ln w="38100">
            <a:solidFill>
              <a:srgbClr val="00AC4E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68"/>
          <p:cNvCxnSpPr/>
          <p:nvPr/>
        </p:nvCxnSpPr>
        <p:spPr>
          <a:xfrm rot="5400000" flipH="1" flipV="1">
            <a:off x="7484348" y="2035632"/>
            <a:ext cx="1358200" cy="1249063"/>
          </a:xfrm>
          <a:prstGeom prst="bentConnector3">
            <a:avLst>
              <a:gd name="adj1" fmla="val 50000"/>
            </a:avLst>
          </a:prstGeom>
          <a:ln w="38100">
            <a:solidFill>
              <a:srgbClr val="00AC4E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Hexagon 188"/>
          <p:cNvSpPr/>
          <p:nvPr/>
        </p:nvSpPr>
        <p:spPr>
          <a:xfrm>
            <a:off x="3065800" y="3617980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/>
          </a:p>
          <a:p>
            <a:pPr algn="ctr">
              <a:lnSpc>
                <a:spcPct val="90000"/>
              </a:lnSpc>
            </a:pPr>
            <a:r>
              <a:rPr lang="en-US" sz="1050" b="1" dirty="0"/>
              <a:t>Service A</a:t>
            </a:r>
            <a:br>
              <a:rPr lang="en-US" sz="1100" dirty="0"/>
            </a:br>
            <a:r>
              <a:rPr lang="en-US" sz="800" dirty="0"/>
              <a:t>replica 1</a:t>
            </a:r>
            <a:br>
              <a:rPr lang="en-US" sz="1100" dirty="0"/>
            </a:br>
            <a:r>
              <a:rPr lang="en-US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LEADER</a:t>
            </a:r>
            <a:endParaRPr lang="he-IL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2" name="Hexagon 188"/>
          <p:cNvSpPr/>
          <p:nvPr/>
        </p:nvSpPr>
        <p:spPr>
          <a:xfrm>
            <a:off x="3653818" y="3961626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>
              <a:solidFill>
                <a:srgbClr val="7ADCA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7ADCA2"/>
                </a:solidFill>
              </a:rPr>
              <a:t>Service A</a:t>
            </a:r>
            <a:br>
              <a:rPr lang="en-US" sz="1100" dirty="0">
                <a:solidFill>
                  <a:srgbClr val="7ADCA2"/>
                </a:solidFill>
              </a:rPr>
            </a:br>
            <a:r>
              <a:rPr lang="en-US" sz="800" dirty="0">
                <a:solidFill>
                  <a:srgbClr val="7ADCA2"/>
                </a:solidFill>
              </a:rPr>
              <a:t>replica 3</a:t>
            </a:r>
            <a:br>
              <a:rPr lang="en-US" sz="1100" dirty="0">
                <a:solidFill>
                  <a:srgbClr val="7ADCA2"/>
                </a:solidFill>
              </a:rPr>
            </a:br>
            <a:r>
              <a:rPr lang="en-US" sz="900" dirty="0">
                <a:solidFill>
                  <a:srgbClr val="7ADCA2"/>
                </a:solidFill>
              </a:rPr>
              <a:t>follower</a:t>
            </a:r>
            <a:endParaRPr lang="he-IL" sz="1100" dirty="0">
              <a:solidFill>
                <a:srgbClr val="7ADCA2"/>
              </a:solidFill>
            </a:endParaRPr>
          </a:p>
        </p:txBody>
      </p:sp>
      <p:sp>
        <p:nvSpPr>
          <p:cNvPr id="194" name="Hexagon 188"/>
          <p:cNvSpPr/>
          <p:nvPr/>
        </p:nvSpPr>
        <p:spPr>
          <a:xfrm>
            <a:off x="2476231" y="3961626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>
              <a:solidFill>
                <a:srgbClr val="7ADCA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7ADCA2"/>
                </a:solidFill>
              </a:rPr>
              <a:t>Service A</a:t>
            </a:r>
            <a:br>
              <a:rPr lang="en-US" sz="1100" dirty="0">
                <a:solidFill>
                  <a:srgbClr val="7ADCA2"/>
                </a:solidFill>
              </a:rPr>
            </a:br>
            <a:r>
              <a:rPr lang="en-US" sz="800" dirty="0">
                <a:solidFill>
                  <a:srgbClr val="7ADCA2"/>
                </a:solidFill>
              </a:rPr>
              <a:t>replica 2</a:t>
            </a:r>
            <a:br>
              <a:rPr lang="en-US" sz="1100" dirty="0">
                <a:solidFill>
                  <a:srgbClr val="7ADCA2"/>
                </a:solidFill>
              </a:rPr>
            </a:br>
            <a:r>
              <a:rPr lang="en-US" sz="900" dirty="0">
                <a:solidFill>
                  <a:srgbClr val="7ADCA2"/>
                </a:solidFill>
              </a:rPr>
              <a:t>follower</a:t>
            </a:r>
            <a:endParaRPr lang="he-IL" sz="1100" dirty="0">
              <a:solidFill>
                <a:srgbClr val="7ADCA2"/>
              </a:solidFill>
            </a:endParaRPr>
          </a:p>
        </p:txBody>
      </p:sp>
      <p:sp>
        <p:nvSpPr>
          <p:cNvPr id="195" name="Hexagon 188"/>
          <p:cNvSpPr/>
          <p:nvPr/>
        </p:nvSpPr>
        <p:spPr>
          <a:xfrm>
            <a:off x="5097151" y="3617980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/>
          </a:p>
          <a:p>
            <a:pPr algn="ctr">
              <a:lnSpc>
                <a:spcPct val="90000"/>
              </a:lnSpc>
            </a:pPr>
            <a:r>
              <a:rPr lang="en-US" sz="1050" b="1" dirty="0"/>
              <a:t>Service B</a:t>
            </a:r>
            <a:br>
              <a:rPr lang="en-US" sz="1100" dirty="0"/>
            </a:br>
            <a:r>
              <a:rPr lang="en-US" sz="800" dirty="0"/>
              <a:t>replica 2</a:t>
            </a:r>
            <a:br>
              <a:rPr lang="en-US" sz="1100" dirty="0"/>
            </a:br>
            <a:r>
              <a:rPr lang="en-US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LEADER</a:t>
            </a:r>
            <a:endParaRPr lang="he-IL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6" name="Hexagon 188"/>
          <p:cNvSpPr/>
          <p:nvPr/>
        </p:nvSpPr>
        <p:spPr>
          <a:xfrm>
            <a:off x="4507582" y="3966672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>
              <a:solidFill>
                <a:srgbClr val="73A9DB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73A9DB"/>
                </a:solidFill>
              </a:rPr>
              <a:t>Service B</a:t>
            </a:r>
            <a:br>
              <a:rPr lang="en-US" sz="1100" dirty="0">
                <a:solidFill>
                  <a:srgbClr val="73A9DB"/>
                </a:solidFill>
              </a:rPr>
            </a:br>
            <a:r>
              <a:rPr lang="en-US" sz="800" dirty="0">
                <a:solidFill>
                  <a:srgbClr val="73A9DB"/>
                </a:solidFill>
              </a:rPr>
              <a:t>replica 3</a:t>
            </a:r>
            <a:br>
              <a:rPr lang="en-US" sz="1100" dirty="0">
                <a:solidFill>
                  <a:srgbClr val="73A9DB"/>
                </a:solidFill>
              </a:rPr>
            </a:br>
            <a:r>
              <a:rPr lang="en-US" sz="900" dirty="0">
                <a:solidFill>
                  <a:srgbClr val="73A9DB"/>
                </a:solidFill>
              </a:rPr>
              <a:t>follower</a:t>
            </a:r>
            <a:endParaRPr lang="he-IL" sz="1100" dirty="0">
              <a:solidFill>
                <a:srgbClr val="73A9DB"/>
              </a:solidFill>
            </a:endParaRPr>
          </a:p>
        </p:txBody>
      </p:sp>
      <p:sp>
        <p:nvSpPr>
          <p:cNvPr id="197" name="Hexagon 188"/>
          <p:cNvSpPr/>
          <p:nvPr/>
        </p:nvSpPr>
        <p:spPr>
          <a:xfrm>
            <a:off x="5686581" y="3966672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>
              <a:solidFill>
                <a:srgbClr val="73A9DB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73A9DB"/>
                </a:solidFill>
              </a:rPr>
              <a:t>Service B</a:t>
            </a:r>
            <a:br>
              <a:rPr lang="en-US" sz="1100" dirty="0">
                <a:solidFill>
                  <a:srgbClr val="73A9DB"/>
                </a:solidFill>
              </a:rPr>
            </a:br>
            <a:r>
              <a:rPr lang="en-US" sz="800" dirty="0">
                <a:solidFill>
                  <a:srgbClr val="73A9DB"/>
                </a:solidFill>
              </a:rPr>
              <a:t>replica 1</a:t>
            </a:r>
            <a:br>
              <a:rPr lang="en-US" sz="1100" dirty="0">
                <a:solidFill>
                  <a:srgbClr val="73A9DB"/>
                </a:solidFill>
              </a:rPr>
            </a:br>
            <a:r>
              <a:rPr lang="en-US" sz="900" dirty="0">
                <a:solidFill>
                  <a:srgbClr val="73A9DB"/>
                </a:solidFill>
              </a:rPr>
              <a:t>follower</a:t>
            </a:r>
            <a:endParaRPr lang="he-IL" sz="1100" dirty="0">
              <a:solidFill>
                <a:srgbClr val="73A9DB"/>
              </a:solidFill>
            </a:endParaRPr>
          </a:p>
        </p:txBody>
      </p:sp>
      <p:sp>
        <p:nvSpPr>
          <p:cNvPr id="198" name="Hexagon 188"/>
          <p:cNvSpPr/>
          <p:nvPr/>
        </p:nvSpPr>
        <p:spPr>
          <a:xfrm>
            <a:off x="3653818" y="2612082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>
              <a:solidFill>
                <a:srgbClr val="00B05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00B050"/>
                </a:solidFill>
              </a:rPr>
              <a:t>NGINX</a:t>
            </a:r>
            <a:br>
              <a:rPr lang="en-US" sz="1100" dirty="0"/>
            </a:br>
            <a:r>
              <a:rPr lang="en-US" sz="800" dirty="0"/>
              <a:t>replica 1</a:t>
            </a:r>
            <a:br>
              <a:rPr lang="en-US" sz="1100" dirty="0"/>
            </a:br>
            <a:r>
              <a:rPr lang="en-US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ACTIVE</a:t>
            </a:r>
            <a:endParaRPr lang="he-IL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Hexagon 188"/>
          <p:cNvSpPr/>
          <p:nvPr/>
        </p:nvSpPr>
        <p:spPr>
          <a:xfrm>
            <a:off x="4471048" y="2612082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endParaRPr lang="en-US" sz="1050" b="1" dirty="0">
              <a:solidFill>
                <a:srgbClr val="00B05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00B050"/>
                </a:solidFill>
              </a:rPr>
              <a:t>NGINX</a:t>
            </a:r>
            <a:br>
              <a:rPr lang="en-US" sz="1100" dirty="0"/>
            </a:br>
            <a:r>
              <a:rPr lang="en-US" sz="800" dirty="0"/>
              <a:t>replica 2</a:t>
            </a:r>
            <a:br>
              <a:rPr lang="en-US" sz="1100" dirty="0"/>
            </a:br>
            <a:r>
              <a:rPr lang="en-US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ACTIVE</a:t>
            </a:r>
            <a:endParaRPr lang="he-IL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" name="Hexagon 188"/>
          <p:cNvSpPr/>
          <p:nvPr/>
        </p:nvSpPr>
        <p:spPr>
          <a:xfrm>
            <a:off x="1818808" y="2359209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r>
              <a:rPr lang="en-US" sz="1050" b="1" dirty="0"/>
              <a:t>Swarm</a:t>
            </a:r>
            <a:br>
              <a:rPr lang="en-US" sz="1050" b="1" dirty="0"/>
            </a:br>
            <a:r>
              <a:rPr lang="en-US" sz="1050" b="1" dirty="0"/>
              <a:t>Manager</a:t>
            </a:r>
            <a:br>
              <a:rPr lang="en-US" sz="1100" dirty="0"/>
            </a:br>
            <a:r>
              <a:rPr lang="en-US" sz="800" dirty="0"/>
              <a:t>replica 1</a:t>
            </a:r>
            <a:br>
              <a:rPr lang="en-US" sz="1100" dirty="0"/>
            </a:br>
            <a:r>
              <a:rPr lang="en-US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LEADER</a:t>
            </a:r>
            <a:endParaRPr lang="he-IL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Hexagon 188"/>
          <p:cNvSpPr/>
          <p:nvPr/>
        </p:nvSpPr>
        <p:spPr>
          <a:xfrm>
            <a:off x="1210687" y="2700783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C95F1D"/>
                </a:solidFill>
              </a:rPr>
              <a:t>Swarm</a:t>
            </a:r>
            <a:br>
              <a:rPr lang="en-US" sz="1050" b="1" dirty="0">
                <a:solidFill>
                  <a:srgbClr val="C95F1D"/>
                </a:solidFill>
              </a:rPr>
            </a:br>
            <a:r>
              <a:rPr lang="en-US" sz="1050" b="1" dirty="0">
                <a:solidFill>
                  <a:srgbClr val="C95F1D"/>
                </a:solidFill>
              </a:rPr>
              <a:t>Manager</a:t>
            </a:r>
            <a:br>
              <a:rPr lang="en-US" sz="1100" dirty="0">
                <a:solidFill>
                  <a:srgbClr val="C95F1D"/>
                </a:solidFill>
              </a:rPr>
            </a:br>
            <a:r>
              <a:rPr lang="en-US" sz="800" dirty="0">
                <a:solidFill>
                  <a:srgbClr val="C95F1D"/>
                </a:solidFill>
              </a:rPr>
              <a:t>replica 2</a:t>
            </a:r>
            <a:br>
              <a:rPr lang="en-US" sz="1100" dirty="0">
                <a:solidFill>
                  <a:srgbClr val="C95F1D"/>
                </a:solidFill>
              </a:rPr>
            </a:br>
            <a:r>
              <a:rPr lang="en-US" sz="900" dirty="0">
                <a:solidFill>
                  <a:srgbClr val="C95F1D"/>
                </a:solidFill>
              </a:rPr>
              <a:t>follower</a:t>
            </a:r>
            <a:endParaRPr lang="he-IL" sz="1100" dirty="0">
              <a:solidFill>
                <a:srgbClr val="C95F1D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003852" y="4311263"/>
            <a:ext cx="842895" cy="3631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rgbClr val="00B050"/>
                </a:solidFill>
              </a:rPr>
              <a:t>Raft consensus</a:t>
            </a:r>
            <a:endParaRPr lang="he-IL" sz="1100" dirty="0">
              <a:solidFill>
                <a:srgbClr val="00B05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031623" y="4311263"/>
            <a:ext cx="842895" cy="3631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rgbClr val="0070C0"/>
                </a:solidFill>
              </a:rPr>
              <a:t>Raft consensus</a:t>
            </a:r>
            <a:endParaRPr lang="he-IL" sz="1100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18421" y="1928503"/>
            <a:ext cx="842895" cy="5009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rgbClr val="C00000"/>
                </a:solidFill>
              </a:rPr>
              <a:t>Raft </a:t>
            </a:r>
            <a:r>
              <a:rPr lang="en-US" sz="1100" dirty="0" err="1">
                <a:solidFill>
                  <a:srgbClr val="C00000"/>
                </a:solidFill>
              </a:rPr>
              <a:t>consen</a:t>
            </a:r>
            <a:r>
              <a:rPr lang="en-US" sz="1100" dirty="0">
                <a:solidFill>
                  <a:srgbClr val="C00000"/>
                </a:solidFill>
              </a:rPr>
              <a:t>-</a:t>
            </a:r>
            <a:br>
              <a:rPr lang="en-US" sz="1100" dirty="0">
                <a:solidFill>
                  <a:srgbClr val="C00000"/>
                </a:solidFill>
              </a:rPr>
            </a:br>
            <a:r>
              <a:rPr lang="en-US" sz="1100" dirty="0" err="1">
                <a:solidFill>
                  <a:srgbClr val="C00000"/>
                </a:solidFill>
              </a:rPr>
              <a:t>sus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06" name="Hexagon 188"/>
          <p:cNvSpPr/>
          <p:nvPr/>
        </p:nvSpPr>
        <p:spPr>
          <a:xfrm>
            <a:off x="5691074" y="2253254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>
              <a:lnSpc>
                <a:spcPct val="90000"/>
              </a:lnSpc>
            </a:pPr>
            <a:r>
              <a:rPr lang="en-US" sz="1050" b="1" dirty="0"/>
              <a:t>DR</a:t>
            </a:r>
            <a:br>
              <a:rPr lang="en-US" sz="1050" b="1" dirty="0"/>
            </a:br>
            <a:r>
              <a:rPr lang="en-US" sz="1050" b="1" dirty="0"/>
              <a:t>Replicator</a:t>
            </a:r>
            <a:br>
              <a:rPr lang="en-US" sz="1100" dirty="0"/>
            </a:br>
            <a:r>
              <a:rPr lang="en-US" sz="800" dirty="0"/>
              <a:t>replica 1</a:t>
            </a:r>
            <a:br>
              <a:rPr lang="en-US" sz="1100" dirty="0"/>
            </a:br>
            <a:r>
              <a:rPr lang="en-US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LEADER</a:t>
            </a:r>
            <a:endParaRPr lang="he-IL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Hexagon 188"/>
          <p:cNvSpPr/>
          <p:nvPr/>
        </p:nvSpPr>
        <p:spPr>
          <a:xfrm>
            <a:off x="5687291" y="2928347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C95F1D"/>
                </a:solidFill>
              </a:rPr>
              <a:t>DR</a:t>
            </a:r>
            <a:br>
              <a:rPr lang="en-US" sz="1050" b="1" dirty="0">
                <a:solidFill>
                  <a:srgbClr val="C95F1D"/>
                </a:solidFill>
              </a:rPr>
            </a:br>
            <a:r>
              <a:rPr lang="en-US" sz="1050" b="1" dirty="0">
                <a:solidFill>
                  <a:srgbClr val="C95F1D"/>
                </a:solidFill>
              </a:rPr>
              <a:t>Replicator</a:t>
            </a:r>
            <a:br>
              <a:rPr lang="en-US" sz="1100" dirty="0">
                <a:solidFill>
                  <a:srgbClr val="C95F1D"/>
                </a:solidFill>
              </a:rPr>
            </a:br>
            <a:r>
              <a:rPr lang="en-US" sz="800" dirty="0">
                <a:solidFill>
                  <a:srgbClr val="C95F1D"/>
                </a:solidFill>
              </a:rPr>
              <a:t>replica 2</a:t>
            </a:r>
            <a:br>
              <a:rPr lang="en-US" sz="1100" dirty="0">
                <a:solidFill>
                  <a:srgbClr val="C95F1D"/>
                </a:solidFill>
              </a:rPr>
            </a:br>
            <a:r>
              <a:rPr lang="en-US" sz="900" dirty="0">
                <a:solidFill>
                  <a:srgbClr val="C95F1D"/>
                </a:solidFill>
              </a:rPr>
              <a:t>follower</a:t>
            </a:r>
            <a:endParaRPr lang="he-IL" sz="1100" dirty="0">
              <a:solidFill>
                <a:srgbClr val="C95F1D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94331" y="2651551"/>
            <a:ext cx="842895" cy="5009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rgbClr val="7030A0"/>
                </a:solidFill>
              </a:rPr>
              <a:t>Raft </a:t>
            </a:r>
            <a:r>
              <a:rPr lang="en-US" sz="1100" dirty="0" err="1">
                <a:solidFill>
                  <a:srgbClr val="7030A0"/>
                </a:solidFill>
              </a:rPr>
              <a:t>consen</a:t>
            </a:r>
            <a:r>
              <a:rPr lang="en-US" sz="1100" dirty="0">
                <a:solidFill>
                  <a:srgbClr val="7030A0"/>
                </a:solidFill>
              </a:rPr>
              <a:t>-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 err="1">
                <a:solidFill>
                  <a:srgbClr val="7030A0"/>
                </a:solidFill>
              </a:rPr>
              <a:t>sus</a:t>
            </a:r>
            <a:endParaRPr lang="he-IL" sz="1100" dirty="0">
              <a:solidFill>
                <a:srgbClr val="7030A0"/>
              </a:solidFill>
            </a:endParaRPr>
          </a:p>
        </p:txBody>
      </p:sp>
      <p:sp>
        <p:nvSpPr>
          <p:cNvPr id="210" name="Trapezoid 209"/>
          <p:cNvSpPr/>
          <p:nvPr/>
        </p:nvSpPr>
        <p:spPr>
          <a:xfrm rot="10800000">
            <a:off x="3157701" y="1930081"/>
            <a:ext cx="2571039" cy="332692"/>
          </a:xfrm>
          <a:prstGeom prst="trapezoid">
            <a:avLst>
              <a:gd name="adj" fmla="val 528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3430254" y="3567180"/>
            <a:ext cx="2031351" cy="12700"/>
          </a:xfrm>
          <a:prstGeom prst="bentConnector5">
            <a:avLst>
              <a:gd name="adj1" fmla="val 24"/>
              <a:gd name="adj2" fmla="val -1275000"/>
              <a:gd name="adj3" fmla="val 100000"/>
            </a:avLst>
          </a:prstGeom>
          <a:ln w="28575">
            <a:solidFill>
              <a:srgbClr val="00AC4E"/>
            </a:solidFill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4041962" y="3260975"/>
            <a:ext cx="0" cy="104624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4841123" y="3260975"/>
            <a:ext cx="0" cy="104624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272190" y="1963680"/>
            <a:ext cx="230939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Swarm ingress routing mesh</a:t>
            </a:r>
            <a:endParaRPr lang="he-IL" sz="1050" dirty="0">
              <a:solidFill>
                <a:schemeClr val="bg1"/>
              </a:solidFill>
            </a:endParaRPr>
          </a:p>
        </p:txBody>
      </p:sp>
      <p:cxnSp>
        <p:nvCxnSpPr>
          <p:cNvPr id="224" name="Straight Arrow Connector 210"/>
          <p:cNvCxnSpPr/>
          <p:nvPr/>
        </p:nvCxnSpPr>
        <p:spPr>
          <a:xfrm>
            <a:off x="4018272" y="2580332"/>
            <a:ext cx="817230" cy="12700"/>
          </a:xfrm>
          <a:prstGeom prst="bentConnector5">
            <a:avLst>
              <a:gd name="adj1" fmla="val -215"/>
              <a:gd name="adj2" fmla="val -1475000"/>
              <a:gd name="adj3" fmla="val 100000"/>
            </a:avLst>
          </a:prstGeom>
          <a:ln w="28575">
            <a:solidFill>
              <a:srgbClr val="00AC4E"/>
            </a:solidFill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4425198" y="2253254"/>
            <a:ext cx="0" cy="104624"/>
          </a:xfrm>
          <a:prstGeom prst="straightConnector1">
            <a:avLst/>
          </a:prstGeom>
          <a:ln w="28575">
            <a:solidFill>
              <a:srgbClr val="00AC4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188"/>
          <p:cNvSpPr/>
          <p:nvPr/>
        </p:nvSpPr>
        <p:spPr>
          <a:xfrm>
            <a:off x="2416134" y="2715616"/>
            <a:ext cx="719138" cy="622406"/>
          </a:xfrm>
          <a:custGeom>
            <a:avLst/>
            <a:gdLst>
              <a:gd name="connsiteX0" fmla="*/ 0 w 584200"/>
              <a:gd name="connsiteY0" fmla="*/ 251811 h 503621"/>
              <a:gd name="connsiteX1" fmla="*/ 125905 w 584200"/>
              <a:gd name="connsiteY1" fmla="*/ 0 h 503621"/>
              <a:gd name="connsiteX2" fmla="*/ 458295 w 584200"/>
              <a:gd name="connsiteY2" fmla="*/ 0 h 503621"/>
              <a:gd name="connsiteX3" fmla="*/ 584200 w 584200"/>
              <a:gd name="connsiteY3" fmla="*/ 251811 h 503621"/>
              <a:gd name="connsiteX4" fmla="*/ 458295 w 584200"/>
              <a:gd name="connsiteY4" fmla="*/ 503621 h 503621"/>
              <a:gd name="connsiteX5" fmla="*/ 125905 w 584200"/>
              <a:gd name="connsiteY5" fmla="*/ 503621 h 503621"/>
              <a:gd name="connsiteX6" fmla="*/ 0 w 584200"/>
              <a:gd name="connsiteY6" fmla="*/ 251811 h 503621"/>
              <a:gd name="connsiteX0" fmla="*/ 0 w 584200"/>
              <a:gd name="connsiteY0" fmla="*/ 254987 h 506797"/>
              <a:gd name="connsiteX1" fmla="*/ 125905 w 584200"/>
              <a:gd name="connsiteY1" fmla="*/ 3176 h 506797"/>
              <a:gd name="connsiteX2" fmla="*/ 298450 w 584200"/>
              <a:gd name="connsiteY2" fmla="*/ 0 h 506797"/>
              <a:gd name="connsiteX3" fmla="*/ 458295 w 584200"/>
              <a:gd name="connsiteY3" fmla="*/ 3176 h 506797"/>
              <a:gd name="connsiteX4" fmla="*/ 584200 w 584200"/>
              <a:gd name="connsiteY4" fmla="*/ 254987 h 506797"/>
              <a:gd name="connsiteX5" fmla="*/ 458295 w 584200"/>
              <a:gd name="connsiteY5" fmla="*/ 506797 h 506797"/>
              <a:gd name="connsiteX6" fmla="*/ 125905 w 584200"/>
              <a:gd name="connsiteY6" fmla="*/ 506797 h 506797"/>
              <a:gd name="connsiteX7" fmla="*/ 0 w 584200"/>
              <a:gd name="connsiteY7" fmla="*/ 254987 h 506797"/>
              <a:gd name="connsiteX0" fmla="*/ 0 w 584200"/>
              <a:gd name="connsiteY0" fmla="*/ 254987 h 508000"/>
              <a:gd name="connsiteX1" fmla="*/ 125905 w 584200"/>
              <a:gd name="connsiteY1" fmla="*/ 3176 h 508000"/>
              <a:gd name="connsiteX2" fmla="*/ 298450 w 584200"/>
              <a:gd name="connsiteY2" fmla="*/ 0 h 508000"/>
              <a:gd name="connsiteX3" fmla="*/ 458295 w 584200"/>
              <a:gd name="connsiteY3" fmla="*/ 3176 h 508000"/>
              <a:gd name="connsiteX4" fmla="*/ 584200 w 584200"/>
              <a:gd name="connsiteY4" fmla="*/ 254987 h 508000"/>
              <a:gd name="connsiteX5" fmla="*/ 458295 w 584200"/>
              <a:gd name="connsiteY5" fmla="*/ 506797 h 508000"/>
              <a:gd name="connsiteX6" fmla="*/ 298450 w 584200"/>
              <a:gd name="connsiteY6" fmla="*/ 508000 h 508000"/>
              <a:gd name="connsiteX7" fmla="*/ 125905 w 584200"/>
              <a:gd name="connsiteY7" fmla="*/ 506797 h 508000"/>
              <a:gd name="connsiteX8" fmla="*/ 0 w 584200"/>
              <a:gd name="connsiteY8" fmla="*/ 254987 h 508000"/>
              <a:gd name="connsiteX0" fmla="*/ 0 w 584200"/>
              <a:gd name="connsiteY0" fmla="*/ 252606 h 505619"/>
              <a:gd name="connsiteX1" fmla="*/ 125905 w 584200"/>
              <a:gd name="connsiteY1" fmla="*/ 795 h 505619"/>
              <a:gd name="connsiteX2" fmla="*/ 296068 w 584200"/>
              <a:gd name="connsiteY2" fmla="*/ 0 h 505619"/>
              <a:gd name="connsiteX3" fmla="*/ 458295 w 584200"/>
              <a:gd name="connsiteY3" fmla="*/ 795 h 505619"/>
              <a:gd name="connsiteX4" fmla="*/ 584200 w 584200"/>
              <a:gd name="connsiteY4" fmla="*/ 252606 h 505619"/>
              <a:gd name="connsiteX5" fmla="*/ 458295 w 584200"/>
              <a:gd name="connsiteY5" fmla="*/ 504416 h 505619"/>
              <a:gd name="connsiteX6" fmla="*/ 298450 w 584200"/>
              <a:gd name="connsiteY6" fmla="*/ 505619 h 505619"/>
              <a:gd name="connsiteX7" fmla="*/ 125905 w 584200"/>
              <a:gd name="connsiteY7" fmla="*/ 504416 h 505619"/>
              <a:gd name="connsiteX8" fmla="*/ 0 w 584200"/>
              <a:gd name="connsiteY8" fmla="*/ 252606 h 50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505619">
                <a:moveTo>
                  <a:pt x="0" y="252606"/>
                </a:moveTo>
                <a:lnTo>
                  <a:pt x="125905" y="795"/>
                </a:lnTo>
                <a:lnTo>
                  <a:pt x="296068" y="0"/>
                </a:lnTo>
                <a:lnTo>
                  <a:pt x="458295" y="795"/>
                </a:lnTo>
                <a:lnTo>
                  <a:pt x="584200" y="252606"/>
                </a:lnTo>
                <a:lnTo>
                  <a:pt x="458295" y="504416"/>
                </a:lnTo>
                <a:lnTo>
                  <a:pt x="298450" y="505619"/>
                </a:lnTo>
                <a:lnTo>
                  <a:pt x="125905" y="504416"/>
                </a:lnTo>
                <a:lnTo>
                  <a:pt x="0" y="2526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rgbClr val="C95F1D"/>
                </a:solidFill>
              </a:rPr>
              <a:t>Swarm</a:t>
            </a:r>
            <a:br>
              <a:rPr lang="en-US" sz="1050" b="1" dirty="0">
                <a:solidFill>
                  <a:srgbClr val="C95F1D"/>
                </a:solidFill>
              </a:rPr>
            </a:br>
            <a:r>
              <a:rPr lang="en-US" sz="1050" b="1" dirty="0">
                <a:solidFill>
                  <a:srgbClr val="C95F1D"/>
                </a:solidFill>
              </a:rPr>
              <a:t>Manager</a:t>
            </a:r>
            <a:br>
              <a:rPr lang="en-US" sz="1100" dirty="0">
                <a:solidFill>
                  <a:srgbClr val="C95F1D"/>
                </a:solidFill>
              </a:rPr>
            </a:br>
            <a:r>
              <a:rPr lang="en-US" sz="800" dirty="0">
                <a:solidFill>
                  <a:srgbClr val="C95F1D"/>
                </a:solidFill>
              </a:rPr>
              <a:t>replica 2</a:t>
            </a:r>
            <a:br>
              <a:rPr lang="en-US" sz="1100" dirty="0">
                <a:solidFill>
                  <a:srgbClr val="C95F1D"/>
                </a:solidFill>
              </a:rPr>
            </a:br>
            <a:r>
              <a:rPr lang="en-US" sz="900" dirty="0">
                <a:solidFill>
                  <a:srgbClr val="C95F1D"/>
                </a:solidFill>
              </a:rPr>
              <a:t>follower</a:t>
            </a:r>
            <a:endParaRPr lang="he-IL" sz="1100" dirty="0">
              <a:solidFill>
                <a:srgbClr val="C95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6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8385" y="32242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Service A</a:t>
            </a:r>
            <a:br>
              <a:rPr lang="en-US" sz="1100" dirty="0"/>
            </a:br>
            <a:r>
              <a:rPr lang="en-US" sz="1100" dirty="0"/>
              <a:t>replica 1</a:t>
            </a:r>
            <a:br>
              <a:rPr lang="en-US" sz="1100" dirty="0"/>
            </a:br>
            <a:r>
              <a:rPr lang="en-US" sz="1100" dirty="0"/>
              <a:t>LEADER</a:t>
            </a:r>
            <a:endParaRPr lang="he-IL" sz="1100" dirty="0"/>
          </a:p>
        </p:txBody>
      </p:sp>
      <p:sp>
        <p:nvSpPr>
          <p:cNvPr id="57" name="Rectangle 56"/>
          <p:cNvSpPr/>
          <p:nvPr/>
        </p:nvSpPr>
        <p:spPr>
          <a:xfrm>
            <a:off x="2338384" y="37576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Service A</a:t>
            </a:r>
            <a:br>
              <a:rPr lang="en-US" sz="1100" dirty="0"/>
            </a:br>
            <a:r>
              <a:rPr lang="en-US" sz="1100" dirty="0"/>
              <a:t>replica 2</a:t>
            </a:r>
            <a:br>
              <a:rPr lang="en-US" sz="1100" dirty="0"/>
            </a:br>
            <a:r>
              <a:rPr lang="en-US" sz="1100" dirty="0"/>
              <a:t>follower</a:t>
            </a:r>
            <a:endParaRPr lang="he-IL" sz="1100" dirty="0"/>
          </a:p>
        </p:txBody>
      </p:sp>
      <p:sp>
        <p:nvSpPr>
          <p:cNvPr id="58" name="Rectangle 57"/>
          <p:cNvSpPr/>
          <p:nvPr/>
        </p:nvSpPr>
        <p:spPr>
          <a:xfrm>
            <a:off x="2338384" y="42910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Service A</a:t>
            </a:r>
            <a:br>
              <a:rPr lang="en-US" sz="1100" dirty="0"/>
            </a:br>
            <a:r>
              <a:rPr lang="en-US" sz="1100" dirty="0"/>
              <a:t>replica 3</a:t>
            </a:r>
            <a:br>
              <a:rPr lang="en-US" sz="1100" dirty="0"/>
            </a:br>
            <a:r>
              <a:rPr lang="en-US" sz="1100" dirty="0"/>
              <a:t>follower</a:t>
            </a:r>
            <a:endParaRPr lang="he-IL" sz="1100" dirty="0"/>
          </a:p>
        </p:txBody>
      </p:sp>
      <p:sp>
        <p:nvSpPr>
          <p:cNvPr id="59" name="Rectangle 58"/>
          <p:cNvSpPr/>
          <p:nvPr/>
        </p:nvSpPr>
        <p:spPr>
          <a:xfrm>
            <a:off x="4429124" y="32242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Service B</a:t>
            </a:r>
            <a:br>
              <a:rPr lang="en-US" sz="1100" dirty="0"/>
            </a:br>
            <a:r>
              <a:rPr lang="en-US" sz="1100" dirty="0"/>
              <a:t>replica 3</a:t>
            </a:r>
            <a:br>
              <a:rPr lang="en-US" sz="1100" dirty="0"/>
            </a:br>
            <a:r>
              <a:rPr lang="en-US" sz="1100" dirty="0"/>
              <a:t>LEADER</a:t>
            </a:r>
            <a:endParaRPr lang="he-IL" sz="1100" dirty="0"/>
          </a:p>
        </p:txBody>
      </p:sp>
      <p:sp>
        <p:nvSpPr>
          <p:cNvPr id="60" name="Rectangle 59"/>
          <p:cNvSpPr/>
          <p:nvPr/>
        </p:nvSpPr>
        <p:spPr>
          <a:xfrm>
            <a:off x="4429123" y="37576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Service B</a:t>
            </a:r>
            <a:br>
              <a:rPr lang="en-US" sz="1100" dirty="0"/>
            </a:br>
            <a:r>
              <a:rPr lang="en-US" sz="1100" dirty="0"/>
              <a:t>replica 1</a:t>
            </a:r>
            <a:br>
              <a:rPr lang="en-US" sz="1100" dirty="0"/>
            </a:br>
            <a:r>
              <a:rPr lang="en-US" sz="1100" dirty="0"/>
              <a:t>follower</a:t>
            </a:r>
            <a:endParaRPr lang="he-IL" sz="1100" dirty="0"/>
          </a:p>
        </p:txBody>
      </p:sp>
      <p:sp>
        <p:nvSpPr>
          <p:cNvPr id="61" name="Rectangle 60"/>
          <p:cNvSpPr/>
          <p:nvPr/>
        </p:nvSpPr>
        <p:spPr>
          <a:xfrm>
            <a:off x="4429123" y="42910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Service B</a:t>
            </a:r>
            <a:br>
              <a:rPr lang="en-US" sz="1100" dirty="0"/>
            </a:br>
            <a:r>
              <a:rPr lang="en-US" sz="1100" dirty="0"/>
              <a:t>replica 2</a:t>
            </a:r>
            <a:br>
              <a:rPr lang="en-US" sz="1100" dirty="0"/>
            </a:br>
            <a:r>
              <a:rPr lang="en-US" sz="1100" dirty="0"/>
              <a:t>follower</a:t>
            </a:r>
            <a:endParaRPr lang="he-IL" sz="1100" dirty="0"/>
          </a:p>
        </p:txBody>
      </p:sp>
      <p:sp>
        <p:nvSpPr>
          <p:cNvPr id="62" name="Rectangle 61"/>
          <p:cNvSpPr/>
          <p:nvPr/>
        </p:nvSpPr>
        <p:spPr>
          <a:xfrm>
            <a:off x="3383756" y="3757612"/>
            <a:ext cx="86677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DR Replicator</a:t>
            </a:r>
            <a:br>
              <a:rPr lang="en-US" sz="1100" dirty="0"/>
            </a:br>
            <a:r>
              <a:rPr lang="en-US" sz="1100" dirty="0"/>
              <a:t>replica 1</a:t>
            </a:r>
            <a:br>
              <a:rPr lang="en-US" sz="1100" dirty="0"/>
            </a:br>
            <a:r>
              <a:rPr lang="en-US" sz="1100" dirty="0"/>
              <a:t>LEADER</a:t>
            </a:r>
            <a:endParaRPr lang="he-IL" sz="1100" dirty="0"/>
          </a:p>
        </p:txBody>
      </p:sp>
      <p:sp>
        <p:nvSpPr>
          <p:cNvPr id="63" name="Rectangle 62"/>
          <p:cNvSpPr/>
          <p:nvPr/>
        </p:nvSpPr>
        <p:spPr>
          <a:xfrm>
            <a:off x="3383754" y="42910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DR Replicator</a:t>
            </a:r>
            <a:br>
              <a:rPr lang="en-US" sz="1100" dirty="0"/>
            </a:br>
            <a:r>
              <a:rPr lang="en-US" sz="1100" dirty="0"/>
              <a:t>replica 2</a:t>
            </a:r>
            <a:br>
              <a:rPr lang="en-US" sz="1100" dirty="0"/>
            </a:br>
            <a:r>
              <a:rPr lang="en-US" sz="1100" dirty="0"/>
              <a:t>follower</a:t>
            </a:r>
            <a:endParaRPr lang="he-IL" sz="1100" dirty="0"/>
          </a:p>
        </p:txBody>
      </p:sp>
      <p:sp>
        <p:nvSpPr>
          <p:cNvPr id="64" name="Rectangle 63"/>
          <p:cNvSpPr/>
          <p:nvPr/>
        </p:nvSpPr>
        <p:spPr>
          <a:xfrm>
            <a:off x="3383754" y="4824412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DR Replicator</a:t>
            </a:r>
            <a:br>
              <a:rPr lang="en-US" sz="1100" dirty="0"/>
            </a:br>
            <a:r>
              <a:rPr lang="en-US" sz="1100" dirty="0"/>
              <a:t>replica 3</a:t>
            </a:r>
            <a:br>
              <a:rPr lang="en-US" sz="1100" dirty="0"/>
            </a:br>
            <a:r>
              <a:rPr lang="en-US" sz="1100" dirty="0"/>
              <a:t>follower</a:t>
            </a:r>
            <a:endParaRPr lang="he-IL" sz="1100" dirty="0"/>
          </a:p>
        </p:txBody>
      </p:sp>
      <p:sp>
        <p:nvSpPr>
          <p:cNvPr id="69" name="Rectangle 68"/>
          <p:cNvSpPr/>
          <p:nvPr/>
        </p:nvSpPr>
        <p:spPr>
          <a:xfrm>
            <a:off x="2771774" y="1804987"/>
            <a:ext cx="866774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Inbound</a:t>
            </a:r>
            <a:br>
              <a:rPr lang="en-US" sz="1100" dirty="0"/>
            </a:br>
            <a:r>
              <a:rPr lang="en-US" sz="1100" dirty="0"/>
              <a:t>LB/Router</a:t>
            </a:r>
            <a:br>
              <a:rPr lang="en-US" sz="1100" dirty="0"/>
            </a:br>
            <a:r>
              <a:rPr lang="en-US" sz="1100" dirty="0"/>
              <a:t>In.Router.1</a:t>
            </a:r>
            <a:br>
              <a:rPr lang="en-US" sz="1100" dirty="0"/>
            </a:br>
            <a:r>
              <a:rPr lang="en-US" sz="1100" dirty="0"/>
              <a:t>ACTIVE</a:t>
            </a:r>
            <a:endParaRPr lang="he-IL" sz="1100" dirty="0"/>
          </a:p>
        </p:txBody>
      </p:sp>
      <p:sp>
        <p:nvSpPr>
          <p:cNvPr id="71" name="Rectangle 70"/>
          <p:cNvSpPr/>
          <p:nvPr/>
        </p:nvSpPr>
        <p:spPr>
          <a:xfrm>
            <a:off x="3995738" y="1785937"/>
            <a:ext cx="866774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Inbound</a:t>
            </a:r>
            <a:br>
              <a:rPr lang="en-US" sz="1100" dirty="0"/>
            </a:br>
            <a:r>
              <a:rPr lang="en-US" sz="1100" dirty="0"/>
              <a:t>LB/Router</a:t>
            </a:r>
            <a:br>
              <a:rPr lang="en-US" sz="1100" dirty="0"/>
            </a:br>
            <a:r>
              <a:rPr lang="en-US" sz="1100" dirty="0"/>
              <a:t>In.Router.2</a:t>
            </a:r>
            <a:br>
              <a:rPr lang="en-US" sz="1100" dirty="0"/>
            </a:br>
            <a:r>
              <a:rPr lang="en-US" sz="1100" dirty="0"/>
              <a:t>ACTIVE</a:t>
            </a:r>
            <a:endParaRPr lang="he-IL" sz="1100" dirty="0"/>
          </a:p>
        </p:txBody>
      </p:sp>
      <p:sp>
        <p:nvSpPr>
          <p:cNvPr id="74" name="Rectangle 73"/>
          <p:cNvSpPr/>
          <p:nvPr/>
        </p:nvSpPr>
        <p:spPr>
          <a:xfrm>
            <a:off x="2771774" y="1071563"/>
            <a:ext cx="2090738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Ingress routing mesh</a:t>
            </a:r>
            <a:endParaRPr lang="he-IL" sz="1100" dirty="0"/>
          </a:p>
        </p:txBody>
      </p:sp>
      <p:sp>
        <p:nvSpPr>
          <p:cNvPr id="75" name="Rectangle 74"/>
          <p:cNvSpPr/>
          <p:nvPr/>
        </p:nvSpPr>
        <p:spPr>
          <a:xfrm>
            <a:off x="2338385" y="5024434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DB Server A</a:t>
            </a:r>
            <a:br>
              <a:rPr lang="en-US" sz="1100" dirty="0"/>
            </a:br>
            <a:r>
              <a:rPr lang="en-US" sz="1100" dirty="0"/>
              <a:t>DB.A.1</a:t>
            </a:r>
            <a:br>
              <a:rPr lang="en-US" sz="1100" dirty="0"/>
            </a:br>
            <a:r>
              <a:rPr lang="en-US" sz="1100" dirty="0"/>
              <a:t>PRIMARY</a:t>
            </a:r>
            <a:endParaRPr lang="he-IL" sz="1100" dirty="0"/>
          </a:p>
        </p:txBody>
      </p:sp>
      <p:sp>
        <p:nvSpPr>
          <p:cNvPr id="77" name="Rectangle 76"/>
          <p:cNvSpPr/>
          <p:nvPr/>
        </p:nvSpPr>
        <p:spPr>
          <a:xfrm>
            <a:off x="2338385" y="5557834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DB Server A</a:t>
            </a:r>
            <a:br>
              <a:rPr lang="en-US" sz="1100" dirty="0"/>
            </a:br>
            <a:r>
              <a:rPr lang="en-US" sz="1100" dirty="0"/>
              <a:t>DB.A.2</a:t>
            </a:r>
            <a:br>
              <a:rPr lang="en-US" sz="1100" dirty="0"/>
            </a:br>
            <a:r>
              <a:rPr lang="en-US" sz="1100" dirty="0"/>
              <a:t>secondary</a:t>
            </a:r>
            <a:endParaRPr lang="he-IL" sz="1100" dirty="0"/>
          </a:p>
        </p:txBody>
      </p:sp>
      <p:sp>
        <p:nvSpPr>
          <p:cNvPr id="78" name="Rectangle 77"/>
          <p:cNvSpPr/>
          <p:nvPr/>
        </p:nvSpPr>
        <p:spPr>
          <a:xfrm>
            <a:off x="4429124" y="5024434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DB Server B</a:t>
            </a:r>
            <a:br>
              <a:rPr lang="en-US" sz="1100" dirty="0"/>
            </a:br>
            <a:r>
              <a:rPr lang="en-US" sz="1100" dirty="0"/>
              <a:t>DB.B.1</a:t>
            </a:r>
            <a:br>
              <a:rPr lang="en-US" sz="1100" dirty="0"/>
            </a:br>
            <a:r>
              <a:rPr lang="en-US" sz="1100" dirty="0"/>
              <a:t>PRIMARY</a:t>
            </a:r>
            <a:endParaRPr lang="he-IL" sz="1100" dirty="0"/>
          </a:p>
        </p:txBody>
      </p:sp>
      <p:sp>
        <p:nvSpPr>
          <p:cNvPr id="80" name="Rectangle 79"/>
          <p:cNvSpPr/>
          <p:nvPr/>
        </p:nvSpPr>
        <p:spPr>
          <a:xfrm>
            <a:off x="4429124" y="5557834"/>
            <a:ext cx="866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/>
              <a:t>DB Server B</a:t>
            </a:r>
            <a:br>
              <a:rPr lang="en-US" sz="1100" dirty="0"/>
            </a:br>
            <a:r>
              <a:rPr lang="en-US" sz="1100" dirty="0"/>
              <a:t>DB.B.2</a:t>
            </a:r>
            <a:br>
              <a:rPr lang="en-US" sz="1100" dirty="0"/>
            </a:br>
            <a:r>
              <a:rPr lang="en-US" sz="1100" dirty="0"/>
              <a:t>secondary</a:t>
            </a:r>
            <a:endParaRPr lang="he-IL" sz="1100" dirty="0"/>
          </a:p>
        </p:txBody>
      </p:sp>
      <p:cxnSp>
        <p:nvCxnSpPr>
          <p:cNvPr id="81" name="Connector: Elbow 43"/>
          <p:cNvCxnSpPr>
            <a:stCxn id="74" idx="2"/>
            <a:endCxn id="69" idx="0"/>
          </p:cNvCxnSpPr>
          <p:nvPr/>
        </p:nvCxnSpPr>
        <p:spPr>
          <a:xfrm rot="5400000">
            <a:off x="3320653" y="1308496"/>
            <a:ext cx="380999" cy="611982"/>
          </a:xfrm>
          <a:prstGeom prst="curved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43"/>
          <p:cNvCxnSpPr>
            <a:stCxn id="74" idx="2"/>
            <a:endCxn id="71" idx="0"/>
          </p:cNvCxnSpPr>
          <p:nvPr/>
        </p:nvCxnSpPr>
        <p:spPr>
          <a:xfrm rot="16200000" flipH="1">
            <a:off x="3942160" y="1298971"/>
            <a:ext cx="361949" cy="611982"/>
          </a:xfrm>
          <a:prstGeom prst="curved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43"/>
          <p:cNvCxnSpPr>
            <a:stCxn id="69" idx="2"/>
            <a:endCxn id="2" idx="0"/>
          </p:cNvCxnSpPr>
          <p:nvPr/>
        </p:nvCxnSpPr>
        <p:spPr>
          <a:xfrm rot="5400000">
            <a:off x="2674142" y="2693193"/>
            <a:ext cx="628650" cy="433388"/>
          </a:xfrm>
          <a:prstGeom prst="curved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43"/>
          <p:cNvCxnSpPr>
            <a:stCxn id="69" idx="2"/>
            <a:endCxn id="59" idx="0"/>
          </p:cNvCxnSpPr>
          <p:nvPr/>
        </p:nvCxnSpPr>
        <p:spPr>
          <a:xfrm rot="16200000" flipH="1">
            <a:off x="3719511" y="2081211"/>
            <a:ext cx="628650" cy="1657351"/>
          </a:xfrm>
          <a:prstGeom prst="curvedConnector3">
            <a:avLst>
              <a:gd name="adj1" fmla="val 7272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43"/>
          <p:cNvCxnSpPr>
            <a:stCxn id="71" idx="2"/>
            <a:endCxn id="2" idx="0"/>
          </p:cNvCxnSpPr>
          <p:nvPr/>
        </p:nvCxnSpPr>
        <p:spPr>
          <a:xfrm rot="5400000">
            <a:off x="3276599" y="2071686"/>
            <a:ext cx="647700" cy="1657352"/>
          </a:xfrm>
          <a:prstGeom prst="curved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43"/>
          <p:cNvCxnSpPr>
            <a:stCxn id="71" idx="2"/>
            <a:endCxn id="59" idx="0"/>
          </p:cNvCxnSpPr>
          <p:nvPr/>
        </p:nvCxnSpPr>
        <p:spPr>
          <a:xfrm rot="16200000" flipH="1">
            <a:off x="4321968" y="2683668"/>
            <a:ext cx="647700" cy="433387"/>
          </a:xfrm>
          <a:prstGeom prst="curvedConnector3">
            <a:avLst>
              <a:gd name="adj1" fmla="val 5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43"/>
          <p:cNvCxnSpPr>
            <a:stCxn id="59" idx="1"/>
            <a:endCxn id="62" idx="0"/>
          </p:cNvCxnSpPr>
          <p:nvPr/>
        </p:nvCxnSpPr>
        <p:spPr>
          <a:xfrm rot="10800000" flipV="1">
            <a:off x="3817144" y="3490912"/>
            <a:ext cx="611981" cy="266700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43"/>
          <p:cNvCxnSpPr>
            <a:stCxn id="2" idx="3"/>
            <a:endCxn id="62" idx="0"/>
          </p:cNvCxnSpPr>
          <p:nvPr/>
        </p:nvCxnSpPr>
        <p:spPr>
          <a:xfrm>
            <a:off x="3205160" y="3490912"/>
            <a:ext cx="611983" cy="266700"/>
          </a:xfrm>
          <a:prstGeom prst="curvedConnector2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43"/>
          <p:cNvCxnSpPr>
            <a:stCxn id="2" idx="1"/>
            <a:endCxn id="75" idx="1"/>
          </p:cNvCxnSpPr>
          <p:nvPr/>
        </p:nvCxnSpPr>
        <p:spPr>
          <a:xfrm rot="10800000" flipV="1">
            <a:off x="2338385" y="3490912"/>
            <a:ext cx="12700" cy="1800222"/>
          </a:xfrm>
          <a:prstGeom prst="curvedConnector3">
            <a:avLst>
              <a:gd name="adj1" fmla="val 180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43"/>
          <p:cNvCxnSpPr>
            <a:stCxn id="59" idx="3"/>
            <a:endCxn id="78" idx="3"/>
          </p:cNvCxnSpPr>
          <p:nvPr/>
        </p:nvCxnSpPr>
        <p:spPr>
          <a:xfrm>
            <a:off x="5295899" y="3490912"/>
            <a:ext cx="12700" cy="1800222"/>
          </a:xfrm>
          <a:prstGeom prst="curvedConnector3">
            <a:avLst>
              <a:gd name="adj1" fmla="val 180000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9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348916" y="4071458"/>
            <a:ext cx="3333226" cy="511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Platform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48916" y="1979802"/>
            <a:ext cx="2583808" cy="967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Frameworks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48917" y="3067573"/>
            <a:ext cx="2572626" cy="883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Technology</a:t>
            </a:r>
            <a:br>
              <a:rPr lang="en-US" dirty="0"/>
            </a:br>
            <a:r>
              <a:rPr lang="en-US" dirty="0"/>
              <a:t>Stack</a:t>
            </a:r>
          </a:p>
        </p:txBody>
      </p:sp>
      <p:sp>
        <p:nvSpPr>
          <p:cNvPr id="70" name="Rectangle 69"/>
          <p:cNvSpPr/>
          <p:nvPr/>
        </p:nvSpPr>
        <p:spPr>
          <a:xfrm rot="16200000">
            <a:off x="220920" y="2592196"/>
            <a:ext cx="3375171" cy="606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3682759" y="2572622"/>
            <a:ext cx="3375175" cy="645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Platform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37734" y="1208011"/>
            <a:ext cx="2583808" cy="6725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22714" y="512684"/>
            <a:ext cx="4534255" cy="646330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Frameworks </a:t>
            </a:r>
            <a:br>
              <a:rPr lang="en-US" sz="1400" dirty="0"/>
            </a:br>
            <a:r>
              <a:rPr lang="en-US" sz="1400" dirty="0"/>
              <a:t>programming models for application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UIDL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Workflow</a:t>
            </a:r>
          </a:p>
          <a:p>
            <a:endParaRPr lang="en-US" sz="1400" dirty="0"/>
          </a:p>
          <a:p>
            <a:r>
              <a:rPr lang="en-US" sz="1600" b="1" dirty="0"/>
              <a:t>Platform </a:t>
            </a:r>
            <a:br>
              <a:rPr lang="en-US" sz="1400" dirty="0"/>
            </a:br>
            <a:r>
              <a:rPr lang="en-US" sz="1400" dirty="0"/>
              <a:t>services transparently plugged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Elastic Scale</a:t>
            </a:r>
            <a:br>
              <a:rPr lang="en-US" sz="1400" dirty="0"/>
            </a:br>
            <a:endParaRPr lang="en-US" sz="1400" dirty="0"/>
          </a:p>
          <a:p>
            <a:r>
              <a:rPr lang="en-US" sz="1600" b="1" dirty="0"/>
              <a:t>Core Facilities </a:t>
            </a:r>
            <a:br>
              <a:rPr lang="en-US" sz="1400" dirty="0"/>
            </a:br>
            <a:r>
              <a:rPr lang="en-US" sz="1400" dirty="0"/>
              <a:t>infrastructure APIs which upper layers tightly coupled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Localization</a:t>
            </a:r>
          </a:p>
          <a:p>
            <a:endParaRPr lang="en-US" sz="1400" dirty="0"/>
          </a:p>
          <a:p>
            <a:r>
              <a:rPr lang="en-US" sz="1600" b="1" dirty="0"/>
              <a:t>Kernel</a:t>
            </a:r>
            <a:endParaRPr lang="en-US" sz="1400" b="1" dirty="0"/>
          </a:p>
          <a:p>
            <a:r>
              <a:rPr lang="en-US" sz="1400" dirty="0"/>
              <a:t>base infrastructure layer, upper layers are tightly coupled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Host Capsule &amp;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 Type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Late Compilation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Logging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266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12743</TotalTime>
  <Words>235</Words>
  <Application>Microsoft Office PowerPoint</Application>
  <PresentationFormat>Widescreen</PresentationFormat>
  <Paragraphs>183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146</cp:revision>
  <dcterms:created xsi:type="dcterms:W3CDTF">2016-11-04T15:27:20Z</dcterms:created>
  <dcterms:modified xsi:type="dcterms:W3CDTF">2016-11-20T09:06:25Z</dcterms:modified>
</cp:coreProperties>
</file>