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D0A"/>
    <a:srgbClr val="005828"/>
    <a:srgbClr val="007A37"/>
    <a:srgbClr val="59C795"/>
    <a:srgbClr val="74AC91"/>
    <a:srgbClr val="99FFCC"/>
    <a:srgbClr val="F9724D"/>
    <a:srgbClr val="FFD966"/>
    <a:srgbClr val="C55A11"/>
    <a:srgbClr val="EC7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42" autoAdjust="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DC50-E35C-4067-872A-09A9CC66B9D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3"/>
          <p:cNvSpPr/>
          <p:nvPr/>
        </p:nvSpPr>
        <p:spPr>
          <a:xfrm>
            <a:off x="1542604" y="2461975"/>
            <a:ext cx="5399216" cy="89794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2604" y="3360705"/>
            <a:ext cx="5399216" cy="206967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3600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Business tier –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6606" y="369922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1766" y="3701302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0843" y="443472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1766" y="4443136"/>
            <a:ext cx="858383" cy="5528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88285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6" idx="4"/>
          </p:cNvCxnSpPr>
          <p:nvPr/>
        </p:nvCxnSpPr>
        <p:spPr>
          <a:xfrm flipV="1">
            <a:off x="3066867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4" y="956668"/>
            <a:ext cx="1568978" cy="83155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26" idx="2"/>
            <a:endCxn id="16" idx="0"/>
          </p:cNvCxnSpPr>
          <p:nvPr/>
        </p:nvCxnSpPr>
        <p:spPr>
          <a:xfrm rot="16200000" flipH="1">
            <a:off x="2191476" y="1923843"/>
            <a:ext cx="1011008" cy="739774"/>
          </a:xfrm>
          <a:prstGeom prst="bentConnector3">
            <a:avLst>
              <a:gd name="adj1" fmla="val 3869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64" y="84377"/>
            <a:ext cx="2693771" cy="140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11" y="1628051"/>
            <a:ext cx="513071" cy="5130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93" y="1692910"/>
            <a:ext cx="513071" cy="513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4" y="1757203"/>
            <a:ext cx="513071" cy="51307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endCxn id="78" idx="0"/>
          </p:cNvCxnSpPr>
          <p:nvPr/>
        </p:nvCxnSpPr>
        <p:spPr>
          <a:xfrm>
            <a:off x="4283003" y="1466200"/>
            <a:ext cx="3193" cy="13220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0" idx="0"/>
          </p:cNvCxnSpPr>
          <p:nvPr/>
        </p:nvCxnSpPr>
        <p:spPr>
          <a:xfrm>
            <a:off x="5195576" y="2194979"/>
            <a:ext cx="0" cy="6042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542604" y="5428852"/>
            <a:ext cx="5399216" cy="115060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tier – databases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3593505" y="5717049"/>
            <a:ext cx="980436" cy="5048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/>
          <p:cNvSpPr/>
          <p:nvPr/>
        </p:nvSpPr>
        <p:spPr>
          <a:xfrm>
            <a:off x="4859136" y="5609964"/>
            <a:ext cx="980436" cy="6119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207614" y="2788232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1" idx="0"/>
            <a:endCxn id="78" idx="4"/>
          </p:cNvCxnSpPr>
          <p:nvPr/>
        </p:nvCxnSpPr>
        <p:spPr>
          <a:xfrm flipV="1">
            <a:off x="4283004" y="2935869"/>
            <a:ext cx="3192" cy="2861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16994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80" idx="4"/>
          </p:cNvCxnSpPr>
          <p:nvPr/>
        </p:nvCxnSpPr>
        <p:spPr>
          <a:xfrm flipV="1">
            <a:off x="5195576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9713" y="761908"/>
            <a:ext cx="1552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B2B integrations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27376" y="342306"/>
            <a:ext cx="197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Presentation tier – </a:t>
            </a:r>
            <a:br>
              <a:rPr lang="en-US" sz="1600" dirty="0"/>
            </a:br>
            <a:r>
              <a:rPr lang="en-US" sz="1600" dirty="0"/>
              <a:t>UI engine-based apps</a:t>
            </a:r>
          </a:p>
        </p:txBody>
      </p:sp>
      <p:cxnSp>
        <p:nvCxnSpPr>
          <p:cNvPr id="29" name="Straight Arrow Connector 36"/>
          <p:cNvCxnSpPr/>
          <p:nvPr/>
        </p:nvCxnSpPr>
        <p:spPr>
          <a:xfrm rot="5400000">
            <a:off x="2649092" y="1740918"/>
            <a:ext cx="1466503" cy="634889"/>
          </a:xfrm>
          <a:prstGeom prst="bentConnector3">
            <a:avLst>
              <a:gd name="adj1" fmla="val 5844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190699" y="1466200"/>
            <a:ext cx="3601" cy="28005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00690" y="2650827"/>
            <a:ext cx="111068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REST or</a:t>
            </a:r>
            <a:br>
              <a:rPr lang="en-US" sz="1400" dirty="0"/>
            </a:br>
            <a:r>
              <a:rPr lang="en-US" sz="1400" dirty="0"/>
              <a:t>Web Sockets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41381" y="2709550"/>
            <a:ext cx="740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Custom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51701" y="2717344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41133" y="2550807"/>
            <a:ext cx="1207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Backend API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Endpoints</a:t>
            </a:r>
          </a:p>
        </p:txBody>
      </p:sp>
      <p:sp>
        <p:nvSpPr>
          <p:cNvPr id="57" name="Rounded Rectangle 4"/>
          <p:cNvSpPr/>
          <p:nvPr/>
        </p:nvSpPr>
        <p:spPr>
          <a:xfrm>
            <a:off x="1942370" y="369160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ounded Rectangle 6"/>
          <p:cNvSpPr/>
          <p:nvPr/>
        </p:nvSpPr>
        <p:spPr>
          <a:xfrm>
            <a:off x="1936607" y="442710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Flowchart: Magnetic Disk 65"/>
          <p:cNvSpPr/>
          <p:nvPr/>
        </p:nvSpPr>
        <p:spPr>
          <a:xfrm>
            <a:off x="2752387" y="5558089"/>
            <a:ext cx="527039" cy="66378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34" y="1679207"/>
            <a:ext cx="564654" cy="56465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6183794" y="279161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1" idx="4"/>
          </p:cNvCxnSpPr>
          <p:nvPr/>
        </p:nvCxnSpPr>
        <p:spPr>
          <a:xfrm flipV="1">
            <a:off x="6262376" y="2939251"/>
            <a:ext cx="0" cy="4161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79856" y="2719249"/>
            <a:ext cx="65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97680" y="1692910"/>
            <a:ext cx="8955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Remote 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6262375" y="2194979"/>
            <a:ext cx="1" cy="59663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0" y="4352069"/>
            <a:ext cx="850262" cy="718916"/>
          </a:xfrm>
          <a:prstGeom prst="rect">
            <a:avLst/>
          </a:prstGeom>
        </p:spPr>
      </p:pic>
      <p:sp>
        <p:nvSpPr>
          <p:cNvPr id="60" name="Rounded Rectangle 11"/>
          <p:cNvSpPr/>
          <p:nvPr/>
        </p:nvSpPr>
        <p:spPr>
          <a:xfrm>
            <a:off x="5789295" y="4522243"/>
            <a:ext cx="301156" cy="263832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" name="Picture 60" descr="File:Terminal Mac.pn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75" y="3730221"/>
            <a:ext cx="497870" cy="49787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182687" y="4460421"/>
            <a:ext cx="66717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Batch</a:t>
            </a:r>
            <a:br>
              <a:rPr lang="en-US" sz="1600" dirty="0"/>
            </a:br>
            <a:r>
              <a:rPr lang="en-US" sz="1600" dirty="0"/>
              <a:t>exec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246557" y="4147833"/>
            <a:ext cx="9717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Daemons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51956" y="3726927"/>
            <a:ext cx="6093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Local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68" name="Straight Arrow Connector 67"/>
          <p:cNvCxnSpPr>
            <a:stCxn id="61" idx="1"/>
            <a:endCxn id="69" idx="0"/>
          </p:cNvCxnSpPr>
          <p:nvPr/>
        </p:nvCxnSpPr>
        <p:spPr>
          <a:xfrm flipH="1">
            <a:off x="5108757" y="3979156"/>
            <a:ext cx="281118" cy="37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 rot="5400000">
            <a:off x="4956357" y="3909099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" idx="3"/>
            <a:endCxn id="69" idx="4"/>
          </p:cNvCxnSpPr>
          <p:nvPr/>
        </p:nvCxnSpPr>
        <p:spPr>
          <a:xfrm flipV="1">
            <a:off x="4860149" y="3982918"/>
            <a:ext cx="100971" cy="11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1936607" y="3222026"/>
            <a:ext cx="4692793" cy="268606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Locator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436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687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687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773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6024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024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78306" y="539013"/>
            <a:ext cx="3009774" cy="57895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220064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B1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46472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34519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sz="2000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888600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B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6472" y="4558730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2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82007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C1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650543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0206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C / C1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</p:spTree>
    <p:extLst>
      <p:ext uri="{BB962C8B-B14F-4D97-AF65-F5344CB8AC3E}">
        <p14:creationId xmlns:p14="http://schemas.microsoft.com/office/powerpoint/2010/main" val="223231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579225" y="2560321"/>
            <a:ext cx="1828452" cy="1576252"/>
          </a:xfrm>
          <a:prstGeom prst="hexagon">
            <a:avLst/>
          </a:prstGeom>
          <a:solidFill>
            <a:srgbClr val="00D6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3009900" y="4127864"/>
            <a:ext cx="2978150" cy="1310435"/>
          </a:xfrm>
          <a:prstGeom prst="trapezoid">
            <a:avLst>
              <a:gd name="adj" fmla="val 74088"/>
            </a:avLst>
          </a:prstGeom>
          <a:solidFill>
            <a:srgbClr val="FFD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rapezoid 55"/>
          <p:cNvSpPr/>
          <p:nvPr/>
        </p:nvSpPr>
        <p:spPr>
          <a:xfrm rot="17799498">
            <a:off x="4750400" y="3506840"/>
            <a:ext cx="1740203" cy="877801"/>
          </a:xfrm>
          <a:prstGeom prst="trapezoid">
            <a:avLst>
              <a:gd name="adj" fmla="val 49476"/>
            </a:avLst>
          </a:prstGeom>
          <a:solidFill>
            <a:srgbClr val="F63D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3758362">
            <a:off x="2497661" y="3508930"/>
            <a:ext cx="1763992" cy="877801"/>
          </a:xfrm>
          <a:prstGeom prst="trapezoid">
            <a:avLst>
              <a:gd name="adj" fmla="val 49476"/>
            </a:avLst>
          </a:prstGeom>
          <a:solidFill>
            <a:srgbClr val="F63D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rapezoid 67"/>
          <p:cNvSpPr/>
          <p:nvPr/>
        </p:nvSpPr>
        <p:spPr>
          <a:xfrm rot="14613562">
            <a:off x="4732173" y="2316346"/>
            <a:ext cx="1774942" cy="877801"/>
          </a:xfrm>
          <a:prstGeom prst="trapezoid">
            <a:avLst>
              <a:gd name="adj" fmla="val 49476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Trapezoid 68"/>
          <p:cNvSpPr/>
          <p:nvPr/>
        </p:nvSpPr>
        <p:spPr>
          <a:xfrm rot="6975405">
            <a:off x="2500217" y="2319014"/>
            <a:ext cx="1763992" cy="877801"/>
          </a:xfrm>
          <a:prstGeom prst="trapezoid">
            <a:avLst>
              <a:gd name="adj" fmla="val 49476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rapezoid 71"/>
          <p:cNvSpPr/>
          <p:nvPr/>
        </p:nvSpPr>
        <p:spPr>
          <a:xfrm rot="10800000">
            <a:off x="3378925" y="1746649"/>
            <a:ext cx="2238102" cy="822377"/>
          </a:xfrm>
          <a:prstGeom prst="trapezoid">
            <a:avLst>
              <a:gd name="adj" fmla="val 72150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3" name="TextBox 72"/>
          <p:cNvSpPr txBox="1"/>
          <p:nvPr/>
        </p:nvSpPr>
        <p:spPr>
          <a:xfrm>
            <a:off x="3920573" y="2032802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UIDL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99291" y="4404165"/>
            <a:ext cx="13813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Building</a:t>
            </a:r>
            <a:br>
              <a:rPr lang="en-US" sz="1600" dirty="0"/>
            </a:br>
            <a:r>
              <a:rPr lang="en-US" sz="1600" dirty="0"/>
              <a:t>Block Domains</a:t>
            </a:r>
          </a:p>
        </p:txBody>
      </p:sp>
      <p:sp>
        <p:nvSpPr>
          <p:cNvPr id="78" name="TextBox 77"/>
          <p:cNvSpPr txBox="1"/>
          <p:nvPr/>
        </p:nvSpPr>
        <p:spPr>
          <a:xfrm rot="17799141">
            <a:off x="4806417" y="3637672"/>
            <a:ext cx="132877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Platform Frameworks</a:t>
            </a:r>
          </a:p>
        </p:txBody>
      </p:sp>
      <p:sp>
        <p:nvSpPr>
          <p:cNvPr id="79" name="TextBox 78"/>
          <p:cNvSpPr txBox="1"/>
          <p:nvPr/>
        </p:nvSpPr>
        <p:spPr>
          <a:xfrm rot="17799141">
            <a:off x="2841535" y="2555948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DDD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80" name="TextBox 79"/>
          <p:cNvSpPr txBox="1"/>
          <p:nvPr/>
        </p:nvSpPr>
        <p:spPr>
          <a:xfrm rot="3847921">
            <a:off x="4896709" y="2608392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Workflow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90" name="TextBox 89"/>
          <p:cNvSpPr txBox="1"/>
          <p:nvPr/>
        </p:nvSpPr>
        <p:spPr>
          <a:xfrm rot="3847921">
            <a:off x="2912688" y="3640410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Kernel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Facilities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345228" y="378618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00" name="Rectangle 9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387768" y="3821517"/>
            <a:ext cx="217074" cy="318231"/>
            <a:chOff x="8655142" y="2170026"/>
            <a:chExt cx="217074" cy="318231"/>
          </a:xfrm>
          <a:solidFill>
            <a:srgbClr val="FFD966"/>
          </a:solidFill>
        </p:grpSpPr>
        <p:sp>
          <p:nvSpPr>
            <p:cNvPr id="104" name="Rectangle 103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Oval 104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8" name="Group 107"/>
          <p:cNvGrpSpPr/>
          <p:nvPr/>
        </p:nvGrpSpPr>
        <p:grpSpPr>
          <a:xfrm rot="17886797">
            <a:off x="4914395" y="349983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09" name="Rectangle 108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Oval 109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1" name="Group 110"/>
          <p:cNvGrpSpPr/>
          <p:nvPr/>
        </p:nvGrpSpPr>
        <p:grpSpPr>
          <a:xfrm rot="3751070">
            <a:off x="3770544" y="348073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12" name="Rectangle 111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Oval 112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7" name="Group 116"/>
          <p:cNvGrpSpPr/>
          <p:nvPr/>
        </p:nvGrpSpPr>
        <p:grpSpPr>
          <a:xfrm rot="17809024">
            <a:off x="4981965" y="3527587"/>
            <a:ext cx="217074" cy="318231"/>
            <a:chOff x="8655142" y="2170026"/>
            <a:chExt cx="217074" cy="318231"/>
          </a:xfrm>
          <a:solidFill>
            <a:srgbClr val="F63D0A"/>
          </a:solidFill>
        </p:grpSpPr>
        <p:sp>
          <p:nvSpPr>
            <p:cNvPr id="118" name="Rectangle 117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Oval 118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0" name="Group 119"/>
          <p:cNvGrpSpPr/>
          <p:nvPr/>
        </p:nvGrpSpPr>
        <p:grpSpPr>
          <a:xfrm rot="3779176">
            <a:off x="3788256" y="3510739"/>
            <a:ext cx="217074" cy="318231"/>
            <a:chOff x="8655142" y="2170026"/>
            <a:chExt cx="217074" cy="318231"/>
          </a:xfrm>
          <a:solidFill>
            <a:srgbClr val="F63D0A"/>
          </a:solidFill>
        </p:grpSpPr>
        <p:sp>
          <p:nvSpPr>
            <p:cNvPr id="121" name="Rectangle 120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Oval 121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3" name="Group 122"/>
          <p:cNvGrpSpPr/>
          <p:nvPr/>
        </p:nvGrpSpPr>
        <p:grpSpPr>
          <a:xfrm rot="14600891">
            <a:off x="4920915" y="2884017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24" name="Rectangle 12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Oval 12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6" name="Group 125"/>
          <p:cNvGrpSpPr/>
          <p:nvPr/>
        </p:nvGrpSpPr>
        <p:grpSpPr>
          <a:xfrm rot="6951196">
            <a:off x="3772500" y="2882719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Oval 12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0" name="Group 129"/>
          <p:cNvGrpSpPr/>
          <p:nvPr/>
        </p:nvGrpSpPr>
        <p:grpSpPr>
          <a:xfrm rot="10800000">
            <a:off x="4351914" y="2567099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3" name="Group 132"/>
          <p:cNvGrpSpPr/>
          <p:nvPr/>
        </p:nvGrpSpPr>
        <p:grpSpPr>
          <a:xfrm rot="7042561">
            <a:off x="3786052" y="2888163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34" name="Rectangle 133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9" name="Group 138"/>
          <p:cNvGrpSpPr/>
          <p:nvPr/>
        </p:nvGrpSpPr>
        <p:grpSpPr>
          <a:xfrm rot="14554010">
            <a:off x="4997707" y="2881724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40" name="Rectangle 139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Oval 140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2" name="Group 141"/>
          <p:cNvGrpSpPr/>
          <p:nvPr/>
        </p:nvGrpSpPr>
        <p:grpSpPr>
          <a:xfrm rot="10800000">
            <a:off x="4391599" y="2559038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43" name="Rectangle 14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Oval 14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45" name="Trapezoid 144"/>
          <p:cNvSpPr/>
          <p:nvPr/>
        </p:nvSpPr>
        <p:spPr>
          <a:xfrm rot="6975405">
            <a:off x="1574880" y="2160530"/>
            <a:ext cx="2310048" cy="549629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Trapezoid 146"/>
          <p:cNvSpPr/>
          <p:nvPr/>
        </p:nvSpPr>
        <p:spPr>
          <a:xfrm rot="3758362">
            <a:off x="1575905" y="3997728"/>
            <a:ext cx="2312611" cy="545840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TextBox 147"/>
          <p:cNvSpPr txBox="1"/>
          <p:nvPr/>
        </p:nvSpPr>
        <p:spPr>
          <a:xfrm rot="3712768">
            <a:off x="1866813" y="4086157"/>
            <a:ext cx="17518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Late Compilation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149" name="Trapezoid 148"/>
          <p:cNvSpPr/>
          <p:nvPr/>
        </p:nvSpPr>
        <p:spPr>
          <a:xfrm rot="6975405">
            <a:off x="1846012" y="2599304"/>
            <a:ext cx="1334086" cy="5496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1" name="Group 150"/>
          <p:cNvGrpSpPr/>
          <p:nvPr/>
        </p:nvGrpSpPr>
        <p:grpSpPr>
          <a:xfrm rot="3751070">
            <a:off x="2968741" y="3892575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52" name="Rectangle 151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Oval 152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/>
          <p:cNvGrpSpPr/>
          <p:nvPr/>
        </p:nvGrpSpPr>
        <p:grpSpPr>
          <a:xfrm rot="3779176">
            <a:off x="2989799" y="3922335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155" name="Rectangle 154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Oval 155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6" name="Trapezoid 165"/>
          <p:cNvSpPr/>
          <p:nvPr/>
        </p:nvSpPr>
        <p:spPr>
          <a:xfrm rot="17799498">
            <a:off x="5111393" y="3997452"/>
            <a:ext cx="2303138" cy="543129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17831796">
            <a:off x="5747671" y="3998411"/>
            <a:ext cx="107072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Deployment &amp;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Provisioning API</a:t>
            </a:r>
          </a:p>
        </p:txBody>
      </p:sp>
      <p:sp>
        <p:nvSpPr>
          <p:cNvPr id="169" name="Trapezoid 168"/>
          <p:cNvSpPr/>
          <p:nvPr/>
        </p:nvSpPr>
        <p:spPr>
          <a:xfrm rot="17799498">
            <a:off x="6156311" y="3356704"/>
            <a:ext cx="869217" cy="5431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 rot="17831796">
            <a:off x="6318374" y="3438368"/>
            <a:ext cx="529027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Cloud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71" name="Trapezoid 170"/>
          <p:cNvSpPr/>
          <p:nvPr/>
        </p:nvSpPr>
        <p:spPr>
          <a:xfrm rot="17799498">
            <a:off x="5500396" y="4630403"/>
            <a:ext cx="869217" cy="5431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17831796">
            <a:off x="5537246" y="4632668"/>
            <a:ext cx="82871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err="1">
                <a:solidFill>
                  <a:schemeClr val="bg1"/>
                </a:solidFill>
              </a:rPr>
              <a:t>Dist</a:t>
            </a:r>
            <a:r>
              <a:rPr lang="en-US" sz="1100" dirty="0">
                <a:solidFill>
                  <a:schemeClr val="bg1"/>
                </a:solidFill>
              </a:rPr>
              <a:t>-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ributed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Consensus</a:t>
            </a:r>
          </a:p>
        </p:txBody>
      </p:sp>
      <p:grpSp>
        <p:nvGrpSpPr>
          <p:cNvPr id="173" name="Group 172"/>
          <p:cNvGrpSpPr/>
          <p:nvPr/>
        </p:nvGrpSpPr>
        <p:grpSpPr>
          <a:xfrm rot="17886797">
            <a:off x="6009200" y="333569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74" name="Rectangle 17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Oval 17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/>
          <p:cNvGrpSpPr/>
          <p:nvPr/>
        </p:nvGrpSpPr>
        <p:grpSpPr>
          <a:xfrm rot="17886797">
            <a:off x="5724349" y="3885664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77" name="Rectangle 17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Oval 17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9" name="Group 178"/>
          <p:cNvGrpSpPr/>
          <p:nvPr/>
        </p:nvGrpSpPr>
        <p:grpSpPr>
          <a:xfrm rot="17886797">
            <a:off x="5427670" y="4461123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80" name="Rectangle 17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Oval 18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2" name="Group 181"/>
          <p:cNvGrpSpPr/>
          <p:nvPr/>
        </p:nvGrpSpPr>
        <p:grpSpPr>
          <a:xfrm rot="17809024">
            <a:off x="6069376" y="3362552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183" name="Rectangle 18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Oval 18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5" name="Group 184"/>
          <p:cNvGrpSpPr/>
          <p:nvPr/>
        </p:nvGrpSpPr>
        <p:grpSpPr>
          <a:xfrm rot="17809024">
            <a:off x="5785031" y="3914501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186" name="Rectangle 185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/>
          <p:cNvGrpSpPr/>
          <p:nvPr/>
        </p:nvGrpSpPr>
        <p:grpSpPr>
          <a:xfrm rot="17809024">
            <a:off x="5487646" y="4492256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189" name="Rectangle 188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Oval 189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7" name="Group 196"/>
          <p:cNvGrpSpPr/>
          <p:nvPr/>
        </p:nvGrpSpPr>
        <p:grpSpPr>
          <a:xfrm rot="6951196">
            <a:off x="3192544" y="205732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98" name="Rectangle 197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Oval 198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0" name="Group 199"/>
          <p:cNvGrpSpPr/>
          <p:nvPr/>
        </p:nvGrpSpPr>
        <p:grpSpPr>
          <a:xfrm rot="6951196">
            <a:off x="2795323" y="2836612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01" name="Rectangle 200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Oval 201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/>
          <p:cNvGrpSpPr/>
          <p:nvPr/>
        </p:nvGrpSpPr>
        <p:grpSpPr>
          <a:xfrm rot="7042561">
            <a:off x="3201105" y="2062832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07" name="Rectangle 206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Oval 207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2" name="Group 211"/>
          <p:cNvGrpSpPr/>
          <p:nvPr/>
        </p:nvGrpSpPr>
        <p:grpSpPr>
          <a:xfrm rot="7042561">
            <a:off x="2815208" y="2845016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13" name="Rectangle 21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Oval 21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7" name="TextBox 216"/>
          <p:cNvSpPr txBox="1"/>
          <p:nvPr/>
        </p:nvSpPr>
        <p:spPr>
          <a:xfrm rot="17831796">
            <a:off x="2099109" y="2559254"/>
            <a:ext cx="91639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Persistence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3" name="Group 222"/>
          <p:cNvGrpSpPr/>
          <p:nvPr/>
        </p:nvGrpSpPr>
        <p:grpSpPr>
          <a:xfrm rot="10800000">
            <a:off x="3815147" y="1727941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24" name="Rectangle 22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Oval 22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6" name="Trapezoid 225"/>
          <p:cNvSpPr/>
          <p:nvPr/>
        </p:nvSpPr>
        <p:spPr>
          <a:xfrm rot="10800000">
            <a:off x="3022600" y="1257298"/>
            <a:ext cx="2959100" cy="479855"/>
          </a:xfrm>
          <a:prstGeom prst="trapezoid">
            <a:avLst>
              <a:gd name="adj" fmla="val 73598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27" name="Group 226"/>
          <p:cNvGrpSpPr/>
          <p:nvPr/>
        </p:nvGrpSpPr>
        <p:grpSpPr>
          <a:xfrm rot="10800000">
            <a:off x="4937937" y="173367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28" name="Rectangle 227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Oval 228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31" name="Trapezoid 230"/>
          <p:cNvSpPr/>
          <p:nvPr/>
        </p:nvSpPr>
        <p:spPr>
          <a:xfrm rot="10800000">
            <a:off x="3019338" y="1259881"/>
            <a:ext cx="1825820" cy="479855"/>
          </a:xfrm>
          <a:prstGeom prst="trapezoid">
            <a:avLst>
              <a:gd name="adj" fmla="val 73598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3" name="TextBox 232"/>
          <p:cNvSpPr txBox="1"/>
          <p:nvPr/>
        </p:nvSpPr>
        <p:spPr>
          <a:xfrm>
            <a:off x="3436819" y="1236588"/>
            <a:ext cx="103937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Presentation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Platform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38" name="Group 237"/>
          <p:cNvGrpSpPr/>
          <p:nvPr/>
        </p:nvGrpSpPr>
        <p:grpSpPr>
          <a:xfrm rot="10800000">
            <a:off x="4974411" y="1725831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39" name="Rectangle 238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Oval 239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1" name="Group 240"/>
          <p:cNvGrpSpPr/>
          <p:nvPr/>
        </p:nvGrpSpPr>
        <p:grpSpPr>
          <a:xfrm rot="10800000">
            <a:off x="3851233" y="1727530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42" name="Rectangle 241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Oval 242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TextBox 243"/>
          <p:cNvSpPr txBox="1"/>
          <p:nvPr/>
        </p:nvSpPr>
        <p:spPr>
          <a:xfrm rot="17831796">
            <a:off x="2544307" y="1675209"/>
            <a:ext cx="91639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Persistence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741938" y="1230349"/>
            <a:ext cx="103937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Presentation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Platform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grpSp>
        <p:nvGrpSpPr>
          <p:cNvPr id="246" name="Group 245"/>
          <p:cNvGrpSpPr/>
          <p:nvPr/>
        </p:nvGrpSpPr>
        <p:grpSpPr>
          <a:xfrm rot="14600891">
            <a:off x="5569139" y="2166382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47" name="Rectangle 24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Oval 24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9" name="Group 248"/>
          <p:cNvGrpSpPr/>
          <p:nvPr/>
        </p:nvGrpSpPr>
        <p:grpSpPr>
          <a:xfrm rot="14600891">
            <a:off x="5874846" y="2808510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50" name="Rectangle 24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Oval 25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52" name="Trapezoid 251"/>
          <p:cNvSpPr/>
          <p:nvPr/>
        </p:nvSpPr>
        <p:spPr>
          <a:xfrm rot="14613562">
            <a:off x="5104466" y="2162138"/>
            <a:ext cx="2323105" cy="541246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Trapezoid 252"/>
          <p:cNvSpPr/>
          <p:nvPr/>
        </p:nvSpPr>
        <p:spPr>
          <a:xfrm rot="14613562">
            <a:off x="5380446" y="1700644"/>
            <a:ext cx="1308589" cy="541246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TextBox 253"/>
          <p:cNvSpPr txBox="1"/>
          <p:nvPr/>
        </p:nvSpPr>
        <p:spPr>
          <a:xfrm rot="3797438">
            <a:off x="5479610" y="1700236"/>
            <a:ext cx="109529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Communication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Protocol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5" name="TextBox 254"/>
          <p:cNvSpPr txBox="1"/>
          <p:nvPr/>
        </p:nvSpPr>
        <p:spPr>
          <a:xfrm rot="3797438">
            <a:off x="5974103" y="2677580"/>
            <a:ext cx="109529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Communication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Protocol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grpSp>
        <p:nvGrpSpPr>
          <p:cNvPr id="256" name="Group 255"/>
          <p:cNvGrpSpPr/>
          <p:nvPr/>
        </p:nvGrpSpPr>
        <p:grpSpPr>
          <a:xfrm rot="14554010">
            <a:off x="5634272" y="2165693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57" name="Rectangle 256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Oval 257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59" name="Group 258"/>
          <p:cNvGrpSpPr/>
          <p:nvPr/>
        </p:nvGrpSpPr>
        <p:grpSpPr>
          <a:xfrm rot="14554010">
            <a:off x="5951550" y="2804332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60" name="Rectangle 259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Oval 260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0001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94872" y="373289"/>
            <a:ext cx="922948" cy="633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/>
              <a:t>Down</a:t>
            </a:r>
            <a:endParaRPr lang="he-IL" sz="1100" b="1" dirty="0"/>
          </a:p>
        </p:txBody>
      </p:sp>
      <p:sp>
        <p:nvSpPr>
          <p:cNvPr id="146" name="Oval 145"/>
          <p:cNvSpPr/>
          <p:nvPr/>
        </p:nvSpPr>
        <p:spPr>
          <a:xfrm>
            <a:off x="4494872" y="3632285"/>
            <a:ext cx="922948" cy="633105"/>
          </a:xfrm>
          <a:prstGeom prst="ellipse">
            <a:avLst/>
          </a:prstGeom>
          <a:solidFill>
            <a:srgbClr val="59C79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err="1">
                <a:solidFill>
                  <a:srgbClr val="005828"/>
                </a:solidFill>
              </a:rPr>
              <a:t>StandBy</a:t>
            </a:r>
            <a:br>
              <a:rPr lang="en-US" sz="1100" b="1" dirty="0">
                <a:solidFill>
                  <a:srgbClr val="005828"/>
                </a:solidFill>
              </a:rPr>
            </a:br>
            <a:r>
              <a:rPr lang="en-US" sz="1100" b="1" dirty="0">
                <a:solidFill>
                  <a:srgbClr val="005828"/>
                </a:solidFill>
              </a:rPr>
              <a:t>(follower)</a:t>
            </a:r>
            <a:endParaRPr lang="he-IL" sz="1100" b="1" dirty="0">
              <a:solidFill>
                <a:srgbClr val="005828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521726" y="5702620"/>
            <a:ext cx="922948" cy="6331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/>
              <a:t>Active</a:t>
            </a:r>
            <a:br>
              <a:rPr lang="en-US" sz="1100" b="1" dirty="0"/>
            </a:br>
            <a:r>
              <a:rPr lang="en-US" sz="1100" b="1" dirty="0"/>
              <a:t>(leader)</a:t>
            </a:r>
            <a:endParaRPr lang="he-IL" sz="1100" b="1" dirty="0"/>
          </a:p>
        </p:txBody>
      </p:sp>
      <p:sp>
        <p:nvSpPr>
          <p:cNvPr id="157" name="Oval 156"/>
          <p:cNvSpPr/>
          <p:nvPr/>
        </p:nvSpPr>
        <p:spPr>
          <a:xfrm>
            <a:off x="7287883" y="1930991"/>
            <a:ext cx="922948" cy="6331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Configured</a:t>
            </a:r>
            <a:endParaRPr lang="he-IL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215283" y="1176626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Configuring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215283" y="2769413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Loading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6215283" y="4658929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Activating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590800" y="4657896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Deactivating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590800" y="2769413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Unloading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cxnSp>
        <p:nvCxnSpPr>
          <p:cNvPr id="4" name="Connector: Curved 3"/>
          <p:cNvCxnSpPr>
            <a:cxnSpLocks/>
            <a:stCxn id="2" idx="6"/>
            <a:endCxn id="158" idx="0"/>
          </p:cNvCxnSpPr>
          <p:nvPr/>
        </p:nvCxnSpPr>
        <p:spPr>
          <a:xfrm>
            <a:off x="5417820" y="689842"/>
            <a:ext cx="1296573" cy="486784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Curved 163"/>
          <p:cNvCxnSpPr>
            <a:cxnSpLocks/>
            <a:stCxn id="158" idx="6"/>
            <a:endCxn id="157" idx="0"/>
          </p:cNvCxnSpPr>
          <p:nvPr/>
        </p:nvCxnSpPr>
        <p:spPr>
          <a:xfrm>
            <a:off x="7213503" y="1493179"/>
            <a:ext cx="535854" cy="437812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Curved 164"/>
          <p:cNvCxnSpPr>
            <a:cxnSpLocks/>
            <a:stCxn id="158" idx="2"/>
            <a:endCxn id="2" idx="5"/>
          </p:cNvCxnSpPr>
          <p:nvPr/>
        </p:nvCxnSpPr>
        <p:spPr>
          <a:xfrm rot="10800000">
            <a:off x="5282657" y="913679"/>
            <a:ext cx="932626" cy="579501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or: Curved 166"/>
          <p:cNvCxnSpPr>
            <a:cxnSpLocks/>
            <a:stCxn id="157" idx="2"/>
            <a:endCxn id="159" idx="0"/>
          </p:cNvCxnSpPr>
          <p:nvPr/>
        </p:nvCxnSpPr>
        <p:spPr>
          <a:xfrm rot="10800000" flipV="1">
            <a:off x="6714393" y="2247543"/>
            <a:ext cx="573490" cy="521869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Curved 191"/>
          <p:cNvCxnSpPr>
            <a:cxnSpLocks/>
            <a:stCxn id="159" idx="2"/>
            <a:endCxn id="146" idx="0"/>
          </p:cNvCxnSpPr>
          <p:nvPr/>
        </p:nvCxnSpPr>
        <p:spPr>
          <a:xfrm rot="10800000" flipV="1">
            <a:off x="4956347" y="3085965"/>
            <a:ext cx="1258937" cy="546319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Curved 192"/>
          <p:cNvCxnSpPr>
            <a:cxnSpLocks/>
            <a:stCxn id="146" idx="6"/>
            <a:endCxn id="160" idx="0"/>
          </p:cNvCxnSpPr>
          <p:nvPr/>
        </p:nvCxnSpPr>
        <p:spPr>
          <a:xfrm>
            <a:off x="5417820" y="3948838"/>
            <a:ext cx="1296573" cy="710091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Curved 193"/>
          <p:cNvCxnSpPr>
            <a:cxnSpLocks/>
            <a:stCxn id="160" idx="2"/>
            <a:endCxn id="162" idx="4"/>
          </p:cNvCxnSpPr>
          <p:nvPr/>
        </p:nvCxnSpPr>
        <p:spPr>
          <a:xfrm rot="10800000">
            <a:off x="3108961" y="3402518"/>
            <a:ext cx="3106323" cy="1572964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or: Curved 194"/>
          <p:cNvCxnSpPr>
            <a:cxnSpLocks/>
            <a:stCxn id="160" idx="2"/>
            <a:endCxn id="150" idx="0"/>
          </p:cNvCxnSpPr>
          <p:nvPr/>
        </p:nvCxnSpPr>
        <p:spPr>
          <a:xfrm rot="10800000" flipV="1">
            <a:off x="4983201" y="4975482"/>
            <a:ext cx="1232083" cy="72713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ctor: Curved 195"/>
          <p:cNvCxnSpPr>
            <a:cxnSpLocks/>
            <a:stCxn id="150" idx="2"/>
            <a:endCxn id="161" idx="4"/>
          </p:cNvCxnSpPr>
          <p:nvPr/>
        </p:nvCxnSpPr>
        <p:spPr>
          <a:xfrm rot="10800000">
            <a:off x="3108960" y="5291001"/>
            <a:ext cx="1412766" cy="728172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ctor: Curved 202"/>
          <p:cNvCxnSpPr>
            <a:cxnSpLocks/>
            <a:stCxn id="161" idx="6"/>
            <a:endCxn id="146" idx="4"/>
          </p:cNvCxnSpPr>
          <p:nvPr/>
        </p:nvCxnSpPr>
        <p:spPr>
          <a:xfrm flipV="1">
            <a:off x="3627120" y="4265390"/>
            <a:ext cx="1329226" cy="709059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or: Curved 203"/>
          <p:cNvCxnSpPr>
            <a:cxnSpLocks/>
            <a:stCxn id="146" idx="2"/>
            <a:endCxn id="162" idx="5"/>
          </p:cNvCxnSpPr>
          <p:nvPr/>
        </p:nvCxnSpPr>
        <p:spPr>
          <a:xfrm rot="10800000">
            <a:off x="3475354" y="3309802"/>
            <a:ext cx="1019518" cy="639036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Curved 204"/>
          <p:cNvCxnSpPr>
            <a:cxnSpLocks/>
            <a:stCxn id="162" idx="6"/>
            <a:endCxn id="2" idx="3"/>
          </p:cNvCxnSpPr>
          <p:nvPr/>
        </p:nvCxnSpPr>
        <p:spPr>
          <a:xfrm flipV="1">
            <a:off x="3627120" y="913678"/>
            <a:ext cx="1002915" cy="217228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07021" y="466318"/>
            <a:ext cx="75373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Configure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519967" y="1402413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0662" y="3713827"/>
            <a:ext cx="6703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Activate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687958" y="6017130"/>
            <a:ext cx="81304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Deactivate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785040" y="3929952"/>
            <a:ext cx="60625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Unload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788774" y="2376998"/>
            <a:ext cx="46358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Load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882809" y="3124152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983199" y="5061996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202530" y="4678081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5020405" y="2618315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528902" y="1137512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793902" y="4922749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539353" y="2695585"/>
            <a:ext cx="49404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Done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288" name="Connector: Curved 287"/>
          <p:cNvCxnSpPr>
            <a:cxnSpLocks/>
            <a:stCxn id="161" idx="2"/>
            <a:endCxn id="162" idx="3"/>
          </p:cNvCxnSpPr>
          <p:nvPr/>
        </p:nvCxnSpPr>
        <p:spPr>
          <a:xfrm rot="10800000" flipH="1">
            <a:off x="2590800" y="3309803"/>
            <a:ext cx="151766" cy="1664647"/>
          </a:xfrm>
          <a:prstGeom prst="curvedConnector4">
            <a:avLst>
              <a:gd name="adj1" fmla="val -341422"/>
              <a:gd name="adj2" fmla="val 69540"/>
            </a:avLst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2060548" y="4303883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cxnSp>
        <p:nvCxnSpPr>
          <p:cNvPr id="294" name="Connector: Curved 293"/>
          <p:cNvCxnSpPr>
            <a:cxnSpLocks/>
            <a:stCxn id="157" idx="2"/>
            <a:endCxn id="2" idx="4"/>
          </p:cNvCxnSpPr>
          <p:nvPr/>
        </p:nvCxnSpPr>
        <p:spPr>
          <a:xfrm rot="10800000">
            <a:off x="4956347" y="1006394"/>
            <a:ext cx="2331537" cy="1241150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Curved 190"/>
          <p:cNvCxnSpPr>
            <a:cxnSpLocks/>
            <a:stCxn id="159" idx="2"/>
            <a:endCxn id="2" idx="4"/>
          </p:cNvCxnSpPr>
          <p:nvPr/>
        </p:nvCxnSpPr>
        <p:spPr>
          <a:xfrm rot="10800000">
            <a:off x="4956347" y="1006394"/>
            <a:ext cx="1258937" cy="2079572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661139" y="1966411"/>
            <a:ext cx="60625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Unload</a:t>
            </a:r>
            <a:endParaRPr lang="he-IL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889254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18120" y="5166360"/>
            <a:ext cx="0" cy="13487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61" idx="2"/>
          </p:cNvCxnSpPr>
          <p:nvPr/>
        </p:nvCxnSpPr>
        <p:spPr>
          <a:xfrm>
            <a:off x="5043255" y="300172"/>
            <a:ext cx="20389" cy="4871402"/>
          </a:xfrm>
          <a:prstGeom prst="line">
            <a:avLst/>
          </a:prstGeom>
          <a:ln w="41275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63" idx="1"/>
          </p:cNvCxnSpPr>
          <p:nvPr/>
        </p:nvCxnSpPr>
        <p:spPr>
          <a:xfrm>
            <a:off x="5059978" y="5171574"/>
            <a:ext cx="5318462" cy="0"/>
          </a:xfrm>
          <a:prstGeom prst="line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669950" y="35146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NWheels.Domains.Security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976033" y="4754379"/>
            <a:ext cx="26527" cy="281178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  <a:headEnd w="lg" len="lg"/>
            <a:tailEnd type="stealth" w="lg" len="lg"/>
          </a:ln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81467" y="-38382"/>
            <a:ext cx="112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8960" y="7193315"/>
            <a:ext cx="11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78440" y="4879186"/>
            <a:ext cx="144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Adaptations &amp;</a:t>
            </a:r>
          </a:p>
          <a:p>
            <a:pPr algn="ctr"/>
            <a:r>
              <a:rPr lang="en-US" sz="1600" dirty="0"/>
              <a:t>Customizations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7984882" y="1725642"/>
            <a:ext cx="1441936" cy="268606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2669950" y="38258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NWheels.Domains.DevOps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2671965" y="2899901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NWheels.Domains.Payments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2669950" y="3207267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NWheels.Domains.ShoppingCart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2671966" y="2587858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NWheels.Domains.Booking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2671967" y="2282387"/>
            <a:ext cx="2360256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NWheels.Domains.Crm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2671967" y="1968449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NWheels.Domains.Marketing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2667933" y="1599793"/>
            <a:ext cx="236311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Flowchart: Process 85"/>
          <p:cNvSpPr/>
          <p:nvPr/>
        </p:nvSpPr>
        <p:spPr>
          <a:xfrm>
            <a:off x="2667933" y="128585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TixDown.Kiosk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667933" y="971917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TixDown.Front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667933" y="65589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TixDown.Gate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6810308" y="5378728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TixDown.Vertical.Sports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810307" y="5725134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TixDown.Vertical.Theatre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6810307" y="6064822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TixDown.Vertical.Cinema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6998" y="2557191"/>
            <a:ext cx="93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Building block domains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85888" y="413478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85888" y="195103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10178" y="1988241"/>
            <a:ext cx="1" cy="508610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</p:cNvCxnSpPr>
          <p:nvPr/>
        </p:nvCxnSpPr>
        <p:spPr>
          <a:xfrm>
            <a:off x="2106143" y="3295855"/>
            <a:ext cx="2019" cy="81005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83870" y="641569"/>
            <a:ext cx="9355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08161" y="679450"/>
            <a:ext cx="0" cy="431737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06144" y="1554461"/>
            <a:ext cx="0" cy="38393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7248" y="1079095"/>
            <a:ext cx="120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modules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2677558" y="449867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NWheels.Frameworks.Saga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2677558" y="480225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NWheels.Frameworks.Ddd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2677558" y="4183676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NWheels.Frameworks.Uidl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685888" y="5117784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0"/>
          </p:cNvCxnSpPr>
          <p:nvPr/>
        </p:nvCxnSpPr>
        <p:spPr>
          <a:xfrm>
            <a:off x="2108161" y="4163391"/>
            <a:ext cx="10190" cy="311051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18351" y="4754379"/>
            <a:ext cx="0" cy="31624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17248" y="4474442"/>
            <a:ext cx="12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Frameworks</a:t>
            </a:r>
          </a:p>
        </p:txBody>
      </p:sp>
      <p:sp>
        <p:nvSpPr>
          <p:cNvPr id="76" name="Flowchart: Process 75"/>
          <p:cNvSpPr/>
          <p:nvPr/>
        </p:nvSpPr>
        <p:spPr>
          <a:xfrm>
            <a:off x="7962846" y="4698429"/>
            <a:ext cx="1859333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TixDown.Regions.EU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Flowchart: Process 76"/>
          <p:cNvSpPr/>
          <p:nvPr/>
        </p:nvSpPr>
        <p:spPr>
          <a:xfrm>
            <a:off x="7962847" y="4359862"/>
            <a:ext cx="1859332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TixDown.Regions.Asia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53796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5423456" y="4709835"/>
            <a:ext cx="2238374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423456" y="4364369"/>
            <a:ext cx="223837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TixDown.Vertical.NonProfit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4425" y="537210"/>
            <a:ext cx="7096125" cy="5689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t" anchorCtr="0"/>
          <a:lstStyle/>
          <a:p>
            <a:pPr algn="ctr"/>
            <a:r>
              <a:rPr lang="en-US" dirty="0"/>
              <a:t>Host Process</a:t>
            </a:r>
            <a:endParaRPr lang="he-IL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41548" y="1105989"/>
            <a:ext cx="3231560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/>
          <p:cNvSpPr/>
          <p:nvPr/>
        </p:nvSpPr>
        <p:spPr>
          <a:xfrm>
            <a:off x="1341122" y="1105989"/>
            <a:ext cx="3217274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Cube 3"/>
          <p:cNvSpPr/>
          <p:nvPr/>
        </p:nvSpPr>
        <p:spPr>
          <a:xfrm>
            <a:off x="1582557" y="3827728"/>
            <a:ext cx="600074" cy="15261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65" name="Cube 64"/>
          <p:cNvSpPr/>
          <p:nvPr/>
        </p:nvSpPr>
        <p:spPr>
          <a:xfrm>
            <a:off x="1582557" y="1644294"/>
            <a:ext cx="600074" cy="233362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1" name="Cube 90"/>
          <p:cNvSpPr/>
          <p:nvPr/>
        </p:nvSpPr>
        <p:spPr>
          <a:xfrm>
            <a:off x="4988470" y="3587395"/>
            <a:ext cx="600074" cy="17543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92" name="Cube 91"/>
          <p:cNvSpPr/>
          <p:nvPr/>
        </p:nvSpPr>
        <p:spPr>
          <a:xfrm>
            <a:off x="4988470" y="1910994"/>
            <a:ext cx="600074" cy="183319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8" name="TextBox 97"/>
          <p:cNvSpPr txBox="1"/>
          <p:nvPr/>
        </p:nvSpPr>
        <p:spPr>
          <a:xfrm>
            <a:off x="1424670" y="5516650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25096" y="5512218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2340517" y="358798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340516" y="388928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2340518" y="326583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2340518" y="264764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2340518" y="234499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2340518" y="204053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2340517" y="450518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2340516" y="420355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2340516" y="480277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2340516" y="510055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2340514" y="2964331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2340514" y="1743216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5746434" y="3572689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746433" y="3873997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5746435" y="3250542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D3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5746435" y="2944768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5746435" y="2634842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5746434" y="4489897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5746433" y="4188263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746433" y="4787484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5746433" y="5085263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5746431" y="233752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3"/>
          <p:cNvSpPr/>
          <p:nvPr/>
        </p:nvSpPr>
        <p:spPr>
          <a:xfrm>
            <a:off x="822960" y="906780"/>
            <a:ext cx="4521529" cy="5501640"/>
          </a:xfrm>
          <a:prstGeom prst="roundRect">
            <a:avLst>
              <a:gd name="adj" fmla="val 0"/>
            </a:avLst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80000" bIns="0" rtlCol="0" anchor="t" anchorCtr="0"/>
          <a:lstStyle/>
          <a:p>
            <a:pPr algn="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instance - module stack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3112945" y="394289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3112946" y="425217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3112946" y="3632170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3112946" y="330832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112946" y="2984478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3112946" y="263679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lowchart: Process 68"/>
          <p:cNvSpPr/>
          <p:nvPr/>
        </p:nvSpPr>
        <p:spPr>
          <a:xfrm>
            <a:off x="3112946" y="231128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112946" y="1987443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3112946" y="164868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3112945" y="1329919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543175" y="3632170"/>
            <a:ext cx="7280" cy="334993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0319" y="4229100"/>
            <a:ext cx="137" cy="28292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9353" y="3937260"/>
            <a:ext cx="11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Frameworks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550456" y="2948945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50455" y="3429000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1101" y="3005870"/>
            <a:ext cx="19318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Building block </a:t>
            </a:r>
            <a:br>
              <a:rPr lang="en-US" sz="1400" dirty="0"/>
            </a:br>
            <a:r>
              <a:rPr lang="en-US" sz="1400" dirty="0"/>
              <a:t>domains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2550454" y="1988227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50454" y="2644410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19251" y="2217117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core (white-label)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50454" y="1297858"/>
            <a:ext cx="5" cy="14359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50454" y="1816100"/>
            <a:ext cx="1" cy="12615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451" y="1386533"/>
            <a:ext cx="30684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</a:t>
            </a:r>
            <a:br>
              <a:rPr lang="en-US" sz="1400" dirty="0"/>
            </a:br>
            <a:r>
              <a:rPr lang="en-US" sz="1400" dirty="0"/>
              <a:t>customization / rebranding</a:t>
            </a:r>
          </a:p>
        </p:txBody>
      </p:sp>
      <p:sp>
        <p:nvSpPr>
          <p:cNvPr id="95" name="Flowchart: Process 94"/>
          <p:cNvSpPr/>
          <p:nvPr/>
        </p:nvSpPr>
        <p:spPr>
          <a:xfrm>
            <a:off x="3112945" y="520299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Flowchart: Process 96"/>
          <p:cNvSpPr/>
          <p:nvPr/>
        </p:nvSpPr>
        <p:spPr>
          <a:xfrm>
            <a:off x="3112944" y="489374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3112944" y="4577178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2550454" y="4556621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50454" y="5235664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19251" y="4793131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Technology</a:t>
            </a:r>
            <a:br>
              <a:rPr lang="en-US" sz="1400" dirty="0"/>
            </a:br>
            <a:r>
              <a:rPr lang="en-US" sz="1400" dirty="0"/>
              <a:t>stack adapters</a:t>
            </a:r>
          </a:p>
        </p:txBody>
      </p:sp>
      <p:sp>
        <p:nvSpPr>
          <p:cNvPr id="107" name="Rounded Rectangle 3"/>
          <p:cNvSpPr/>
          <p:nvPr/>
        </p:nvSpPr>
        <p:spPr>
          <a:xfrm>
            <a:off x="5344489" y="906780"/>
            <a:ext cx="3456125" cy="55016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Capsule - DI Container</a:t>
            </a:r>
          </a:p>
        </p:txBody>
      </p:sp>
      <p:sp>
        <p:nvSpPr>
          <p:cNvPr id="108" name="Flowchart: Process 107"/>
          <p:cNvSpPr/>
          <p:nvPr/>
        </p:nvSpPr>
        <p:spPr>
          <a:xfrm>
            <a:off x="3112944" y="553868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>
            <a:off x="3112944" y="585170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2550456" y="5547574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550455" y="5979999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81101" y="5731499"/>
            <a:ext cx="19318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Kernel facilities</a:t>
            </a:r>
          </a:p>
        </p:txBody>
      </p:sp>
      <p:sp>
        <p:nvSpPr>
          <p:cNvPr id="58" name="Isosceles Triangle 57"/>
          <p:cNvSpPr/>
          <p:nvPr/>
        </p:nvSpPr>
        <p:spPr>
          <a:xfrm>
            <a:off x="5643017" y="1437398"/>
            <a:ext cx="144780" cy="129847"/>
          </a:xfrm>
          <a:prstGeom prst="triangl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Diamond 58"/>
          <p:cNvSpPr/>
          <p:nvPr/>
        </p:nvSpPr>
        <p:spPr>
          <a:xfrm>
            <a:off x="6147716" y="1424633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6648077" y="1437398"/>
            <a:ext cx="123825" cy="128588"/>
          </a:xfrm>
          <a:prstGeom prst="ellips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rapezoid 61"/>
          <p:cNvSpPr/>
          <p:nvPr/>
        </p:nvSpPr>
        <p:spPr>
          <a:xfrm>
            <a:off x="7094995" y="142927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Diamond 114"/>
          <p:cNvSpPr/>
          <p:nvPr/>
        </p:nvSpPr>
        <p:spPr>
          <a:xfrm>
            <a:off x="6147716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Plaque 116"/>
          <p:cNvSpPr/>
          <p:nvPr/>
        </p:nvSpPr>
        <p:spPr>
          <a:xfrm>
            <a:off x="7790216" y="1777662"/>
            <a:ext cx="160020" cy="141353"/>
          </a:xfrm>
          <a:prstGeom prst="plaque">
            <a:avLst>
              <a:gd name="adj" fmla="val 36882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Trapezoid 117"/>
          <p:cNvSpPr/>
          <p:nvPr/>
        </p:nvSpPr>
        <p:spPr>
          <a:xfrm>
            <a:off x="7094995" y="1766822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9" name="Diamond 118"/>
          <p:cNvSpPr/>
          <p:nvPr/>
        </p:nvSpPr>
        <p:spPr>
          <a:xfrm>
            <a:off x="6302375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0" name="Trapezoid 119"/>
          <p:cNvSpPr/>
          <p:nvPr/>
        </p:nvSpPr>
        <p:spPr>
          <a:xfrm>
            <a:off x="7310802" y="1424633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Isosceles Triangle 120"/>
          <p:cNvSpPr/>
          <p:nvPr/>
        </p:nvSpPr>
        <p:spPr>
          <a:xfrm>
            <a:off x="5643017" y="211288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3" name="Oval 122"/>
          <p:cNvSpPr/>
          <p:nvPr/>
        </p:nvSpPr>
        <p:spPr>
          <a:xfrm>
            <a:off x="6648077" y="211288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4" name="Trapezoid 123"/>
          <p:cNvSpPr/>
          <p:nvPr/>
        </p:nvSpPr>
        <p:spPr>
          <a:xfrm>
            <a:off x="7094995" y="210476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6" name="Plaque 125"/>
          <p:cNvSpPr/>
          <p:nvPr/>
        </p:nvSpPr>
        <p:spPr>
          <a:xfrm>
            <a:off x="7790216" y="241504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7" name="Trapezoid 126"/>
          <p:cNvSpPr/>
          <p:nvPr/>
        </p:nvSpPr>
        <p:spPr>
          <a:xfrm>
            <a:off x="7094995" y="240420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9" name="Trapezoid 128"/>
          <p:cNvSpPr/>
          <p:nvPr/>
        </p:nvSpPr>
        <p:spPr>
          <a:xfrm>
            <a:off x="7321224" y="239955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1" name="Isosceles Triangle 130"/>
          <p:cNvSpPr/>
          <p:nvPr/>
        </p:nvSpPr>
        <p:spPr>
          <a:xfrm>
            <a:off x="5799296" y="211063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Oval 131"/>
          <p:cNvSpPr/>
          <p:nvPr/>
        </p:nvSpPr>
        <p:spPr>
          <a:xfrm>
            <a:off x="6781947" y="211063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Plaque 132"/>
          <p:cNvSpPr/>
          <p:nvPr/>
        </p:nvSpPr>
        <p:spPr>
          <a:xfrm>
            <a:off x="7958861" y="240917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4" name="Plaque 133"/>
          <p:cNvSpPr/>
          <p:nvPr/>
        </p:nvSpPr>
        <p:spPr>
          <a:xfrm>
            <a:off x="7790216" y="2097865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Isosceles Triangle 134"/>
          <p:cNvSpPr/>
          <p:nvPr/>
        </p:nvSpPr>
        <p:spPr>
          <a:xfrm>
            <a:off x="5643017" y="262610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/>
          <p:nvPr/>
        </p:nvSpPr>
        <p:spPr>
          <a:xfrm>
            <a:off x="6648077" y="262610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Trapezoid 136"/>
          <p:cNvSpPr/>
          <p:nvPr/>
        </p:nvSpPr>
        <p:spPr>
          <a:xfrm>
            <a:off x="7094995" y="261798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8" name="Isosceles Triangle 137"/>
          <p:cNvSpPr/>
          <p:nvPr/>
        </p:nvSpPr>
        <p:spPr>
          <a:xfrm>
            <a:off x="5799296" y="262385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9" name="Oval 138"/>
          <p:cNvSpPr/>
          <p:nvPr/>
        </p:nvSpPr>
        <p:spPr>
          <a:xfrm>
            <a:off x="6781947" y="26238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0" name="Plaque 139"/>
          <p:cNvSpPr/>
          <p:nvPr/>
        </p:nvSpPr>
        <p:spPr>
          <a:xfrm>
            <a:off x="7790216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Isosceles Triangle 140"/>
          <p:cNvSpPr/>
          <p:nvPr/>
        </p:nvSpPr>
        <p:spPr>
          <a:xfrm>
            <a:off x="5960842" y="2617984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2" name="Isosceles Triangle 141"/>
          <p:cNvSpPr/>
          <p:nvPr/>
        </p:nvSpPr>
        <p:spPr>
          <a:xfrm>
            <a:off x="5643017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3" name="Isosceles Triangle 142"/>
          <p:cNvSpPr/>
          <p:nvPr/>
        </p:nvSpPr>
        <p:spPr>
          <a:xfrm>
            <a:off x="5806378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4" name="Diamond 143"/>
          <p:cNvSpPr/>
          <p:nvPr/>
        </p:nvSpPr>
        <p:spPr>
          <a:xfrm>
            <a:off x="6151442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Diamond 144"/>
          <p:cNvSpPr/>
          <p:nvPr/>
        </p:nvSpPr>
        <p:spPr>
          <a:xfrm>
            <a:off x="6306101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6" name="Diamond 145"/>
          <p:cNvSpPr/>
          <p:nvPr/>
        </p:nvSpPr>
        <p:spPr>
          <a:xfrm>
            <a:off x="6230250" y="2731892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Diamond 146"/>
          <p:cNvSpPr/>
          <p:nvPr/>
        </p:nvSpPr>
        <p:spPr>
          <a:xfrm>
            <a:off x="6458854" y="2595600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Diamond 147"/>
          <p:cNvSpPr/>
          <p:nvPr/>
        </p:nvSpPr>
        <p:spPr>
          <a:xfrm>
            <a:off x="6391191" y="2728087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Oval 148"/>
          <p:cNvSpPr/>
          <p:nvPr/>
        </p:nvSpPr>
        <p:spPr>
          <a:xfrm>
            <a:off x="6914153" y="261924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Oval 149"/>
          <p:cNvSpPr/>
          <p:nvPr/>
        </p:nvSpPr>
        <p:spPr>
          <a:xfrm>
            <a:off x="6651492" y="27772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1" name="Trapezoid 150"/>
          <p:cNvSpPr/>
          <p:nvPr/>
        </p:nvSpPr>
        <p:spPr>
          <a:xfrm>
            <a:off x="7310802" y="261108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2" name="Trapezoid 151"/>
          <p:cNvSpPr/>
          <p:nvPr/>
        </p:nvSpPr>
        <p:spPr>
          <a:xfrm>
            <a:off x="7094995" y="277248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3" name="Trapezoid 152"/>
          <p:cNvSpPr/>
          <p:nvPr/>
        </p:nvSpPr>
        <p:spPr>
          <a:xfrm>
            <a:off x="7314548" y="2767927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4" name="Plaque 153"/>
          <p:cNvSpPr/>
          <p:nvPr/>
        </p:nvSpPr>
        <p:spPr>
          <a:xfrm>
            <a:off x="7965402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5" name="Plaque 154"/>
          <p:cNvSpPr/>
          <p:nvPr/>
        </p:nvSpPr>
        <p:spPr>
          <a:xfrm>
            <a:off x="7790216" y="2763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685800" y="2926991"/>
            <a:ext cx="7664450" cy="192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12944" y="259857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12944" y="228742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85800" y="1945245"/>
            <a:ext cx="7664450" cy="180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7" idx="3"/>
          </p:cNvCxnSpPr>
          <p:nvPr/>
        </p:nvCxnSpPr>
        <p:spPr>
          <a:xfrm flipV="1">
            <a:off x="3112945" y="1623850"/>
            <a:ext cx="5237305" cy="274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112944" y="3281809"/>
            <a:ext cx="5237306" cy="25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5800" y="359918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112944" y="3911726"/>
            <a:ext cx="5237306" cy="52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112944" y="4216097"/>
            <a:ext cx="5237306" cy="130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4539907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12944" y="4861659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112944" y="5187124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85800" y="549934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112944" y="5829517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85800" y="6150220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>
            <a:off x="5643017" y="310197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Oval 172"/>
          <p:cNvSpPr/>
          <p:nvPr/>
        </p:nvSpPr>
        <p:spPr>
          <a:xfrm>
            <a:off x="6648077" y="310197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74"/>
          <p:cNvSpPr/>
          <p:nvPr/>
        </p:nvSpPr>
        <p:spPr>
          <a:xfrm>
            <a:off x="5799296" y="309972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Oval 175"/>
          <p:cNvSpPr/>
          <p:nvPr/>
        </p:nvSpPr>
        <p:spPr>
          <a:xfrm>
            <a:off x="6781947" y="309972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Plaque 176"/>
          <p:cNvSpPr/>
          <p:nvPr/>
        </p:nvSpPr>
        <p:spPr>
          <a:xfrm>
            <a:off x="7790216" y="3086960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Isosceles Triangle 177"/>
          <p:cNvSpPr/>
          <p:nvPr/>
        </p:nvSpPr>
        <p:spPr>
          <a:xfrm>
            <a:off x="5960842" y="3093856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Diamond 180"/>
          <p:cNvSpPr/>
          <p:nvPr/>
        </p:nvSpPr>
        <p:spPr>
          <a:xfrm>
            <a:off x="6151442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Diamond 181"/>
          <p:cNvSpPr/>
          <p:nvPr/>
        </p:nvSpPr>
        <p:spPr>
          <a:xfrm>
            <a:off x="6306101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Oval 185"/>
          <p:cNvSpPr/>
          <p:nvPr/>
        </p:nvSpPr>
        <p:spPr>
          <a:xfrm>
            <a:off x="6914153" y="309511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Isosceles Triangle 192"/>
          <p:cNvSpPr/>
          <p:nvPr/>
        </p:nvSpPr>
        <p:spPr>
          <a:xfrm>
            <a:off x="5643017" y="341885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Oval 193"/>
          <p:cNvSpPr/>
          <p:nvPr/>
        </p:nvSpPr>
        <p:spPr>
          <a:xfrm>
            <a:off x="6648077" y="341885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Trapezoid 194"/>
          <p:cNvSpPr/>
          <p:nvPr/>
        </p:nvSpPr>
        <p:spPr>
          <a:xfrm>
            <a:off x="7094995" y="341073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Isosceles Triangle 195"/>
          <p:cNvSpPr/>
          <p:nvPr/>
        </p:nvSpPr>
        <p:spPr>
          <a:xfrm>
            <a:off x="5799296" y="341660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Oval 196"/>
          <p:cNvSpPr/>
          <p:nvPr/>
        </p:nvSpPr>
        <p:spPr>
          <a:xfrm>
            <a:off x="6781947" y="341660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Plaque 197"/>
          <p:cNvSpPr/>
          <p:nvPr/>
        </p:nvSpPr>
        <p:spPr>
          <a:xfrm>
            <a:off x="7790216" y="3403842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Diamond 199"/>
          <p:cNvSpPr/>
          <p:nvPr/>
        </p:nvSpPr>
        <p:spPr>
          <a:xfrm>
            <a:off x="6151442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Diamond 200"/>
          <p:cNvSpPr/>
          <p:nvPr/>
        </p:nvSpPr>
        <p:spPr>
          <a:xfrm>
            <a:off x="6306101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Diamond 201"/>
          <p:cNvSpPr/>
          <p:nvPr/>
        </p:nvSpPr>
        <p:spPr>
          <a:xfrm>
            <a:off x="6458854" y="3388354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/>
          <p:cNvSpPr/>
          <p:nvPr/>
        </p:nvSpPr>
        <p:spPr>
          <a:xfrm>
            <a:off x="6648077" y="371750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/>
          <p:cNvSpPr/>
          <p:nvPr/>
        </p:nvSpPr>
        <p:spPr>
          <a:xfrm>
            <a:off x="678194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Plaque 209"/>
          <p:cNvSpPr/>
          <p:nvPr/>
        </p:nvSpPr>
        <p:spPr>
          <a:xfrm>
            <a:off x="7790216" y="3702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Diamond 210"/>
          <p:cNvSpPr/>
          <p:nvPr/>
        </p:nvSpPr>
        <p:spPr>
          <a:xfrm>
            <a:off x="6151442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Diamond 211"/>
          <p:cNvSpPr/>
          <p:nvPr/>
        </p:nvSpPr>
        <p:spPr>
          <a:xfrm>
            <a:off x="6306101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Diamond 212"/>
          <p:cNvSpPr/>
          <p:nvPr/>
        </p:nvSpPr>
        <p:spPr>
          <a:xfrm>
            <a:off x="6458854" y="3687003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5422900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Rectangle 213"/>
          <p:cNvSpPr/>
          <p:nvPr/>
        </p:nvSpPr>
        <p:spPr>
          <a:xfrm>
            <a:off x="5562352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Oval 214"/>
          <p:cNvSpPr/>
          <p:nvPr/>
        </p:nvSpPr>
        <p:spPr>
          <a:xfrm>
            <a:off x="691400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Plaque 215"/>
          <p:cNvSpPr/>
          <p:nvPr/>
        </p:nvSpPr>
        <p:spPr>
          <a:xfrm>
            <a:off x="7958861" y="370248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Oval 216"/>
          <p:cNvSpPr/>
          <p:nvPr/>
        </p:nvSpPr>
        <p:spPr>
          <a:xfrm>
            <a:off x="6645921" y="402409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Oval 217"/>
          <p:cNvSpPr/>
          <p:nvPr/>
        </p:nvSpPr>
        <p:spPr>
          <a:xfrm>
            <a:off x="677979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Plaque 218"/>
          <p:cNvSpPr/>
          <p:nvPr/>
        </p:nvSpPr>
        <p:spPr>
          <a:xfrm>
            <a:off x="7788060" y="391700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Diamond 219"/>
          <p:cNvSpPr/>
          <p:nvPr/>
        </p:nvSpPr>
        <p:spPr>
          <a:xfrm>
            <a:off x="6149286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Diamond 220"/>
          <p:cNvSpPr/>
          <p:nvPr/>
        </p:nvSpPr>
        <p:spPr>
          <a:xfrm>
            <a:off x="6303945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Rectangle 222"/>
          <p:cNvSpPr/>
          <p:nvPr/>
        </p:nvSpPr>
        <p:spPr>
          <a:xfrm>
            <a:off x="5420744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Rectangle 223"/>
          <p:cNvSpPr/>
          <p:nvPr/>
        </p:nvSpPr>
        <p:spPr>
          <a:xfrm>
            <a:off x="5560196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/>
          <p:cNvSpPr/>
          <p:nvPr/>
        </p:nvSpPr>
        <p:spPr>
          <a:xfrm>
            <a:off x="691185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Plaque 225"/>
          <p:cNvSpPr/>
          <p:nvPr/>
        </p:nvSpPr>
        <p:spPr>
          <a:xfrm>
            <a:off x="7956705" y="3917007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Rectangle 226"/>
          <p:cNvSpPr/>
          <p:nvPr/>
        </p:nvSpPr>
        <p:spPr>
          <a:xfrm>
            <a:off x="5697392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Plaque 227"/>
          <p:cNvSpPr/>
          <p:nvPr/>
        </p:nvSpPr>
        <p:spPr>
          <a:xfrm>
            <a:off x="7788060" y="406995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Plaque 228"/>
          <p:cNvSpPr/>
          <p:nvPr/>
        </p:nvSpPr>
        <p:spPr>
          <a:xfrm>
            <a:off x="7956705" y="4069948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Oval 229"/>
          <p:cNvSpPr/>
          <p:nvPr/>
        </p:nvSpPr>
        <p:spPr>
          <a:xfrm>
            <a:off x="6642801" y="435573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Oval 230"/>
          <p:cNvSpPr/>
          <p:nvPr/>
        </p:nvSpPr>
        <p:spPr>
          <a:xfrm>
            <a:off x="6776671" y="435348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Plaque 231"/>
          <p:cNvSpPr/>
          <p:nvPr/>
        </p:nvSpPr>
        <p:spPr>
          <a:xfrm>
            <a:off x="7784940" y="4229592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Diamond 232"/>
          <p:cNvSpPr/>
          <p:nvPr/>
        </p:nvSpPr>
        <p:spPr>
          <a:xfrm>
            <a:off x="6146166" y="4327924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Rectangle 234"/>
          <p:cNvSpPr/>
          <p:nvPr/>
        </p:nvSpPr>
        <p:spPr>
          <a:xfrm>
            <a:off x="5417624" y="4368432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Plaque 237"/>
          <p:cNvSpPr/>
          <p:nvPr/>
        </p:nvSpPr>
        <p:spPr>
          <a:xfrm>
            <a:off x="7953585" y="422959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Plaque 239"/>
          <p:cNvSpPr/>
          <p:nvPr/>
        </p:nvSpPr>
        <p:spPr>
          <a:xfrm>
            <a:off x="7784940" y="4382533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1" name="Plaque 240"/>
          <p:cNvSpPr/>
          <p:nvPr/>
        </p:nvSpPr>
        <p:spPr>
          <a:xfrm>
            <a:off x="7953585" y="438253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2" name="Isosceles Triangle 241"/>
          <p:cNvSpPr/>
          <p:nvPr/>
        </p:nvSpPr>
        <p:spPr>
          <a:xfrm>
            <a:off x="5627134" y="467777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3" name="Oval 242"/>
          <p:cNvSpPr/>
          <p:nvPr/>
        </p:nvSpPr>
        <p:spPr>
          <a:xfrm>
            <a:off x="6632194" y="467777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4" name="Trapezoid 243"/>
          <p:cNvSpPr/>
          <p:nvPr/>
        </p:nvSpPr>
        <p:spPr>
          <a:xfrm>
            <a:off x="7079112" y="466965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5" name="Isosceles Triangle 244"/>
          <p:cNvSpPr/>
          <p:nvPr/>
        </p:nvSpPr>
        <p:spPr>
          <a:xfrm>
            <a:off x="5783413" y="467552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Oval 245"/>
          <p:cNvSpPr/>
          <p:nvPr/>
        </p:nvSpPr>
        <p:spPr>
          <a:xfrm>
            <a:off x="6766064" y="467552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Plaque 246"/>
          <p:cNvSpPr/>
          <p:nvPr/>
        </p:nvSpPr>
        <p:spPr>
          <a:xfrm>
            <a:off x="7774333" y="466275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8" name="Isosceles Triangle 247"/>
          <p:cNvSpPr/>
          <p:nvPr/>
        </p:nvSpPr>
        <p:spPr>
          <a:xfrm>
            <a:off x="5629470" y="5017630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9" name="Diamond 248"/>
          <p:cNvSpPr/>
          <p:nvPr/>
        </p:nvSpPr>
        <p:spPr>
          <a:xfrm>
            <a:off x="6134169" y="5004865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0" name="Oval 249"/>
          <p:cNvSpPr/>
          <p:nvPr/>
        </p:nvSpPr>
        <p:spPr>
          <a:xfrm>
            <a:off x="6634530" y="5017630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1" name="Trapezoid 250"/>
          <p:cNvSpPr/>
          <p:nvPr/>
        </p:nvSpPr>
        <p:spPr>
          <a:xfrm>
            <a:off x="7081448" y="500951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2" name="Trapezoid 251"/>
          <p:cNvSpPr/>
          <p:nvPr/>
        </p:nvSpPr>
        <p:spPr>
          <a:xfrm>
            <a:off x="7297255" y="500486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Diamond 252"/>
          <p:cNvSpPr/>
          <p:nvPr/>
        </p:nvSpPr>
        <p:spPr>
          <a:xfrm>
            <a:off x="6131220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Plaque 253"/>
          <p:cNvSpPr/>
          <p:nvPr/>
        </p:nvSpPr>
        <p:spPr>
          <a:xfrm>
            <a:off x="7773720" y="530859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5" name="Trapezoid 254"/>
          <p:cNvSpPr/>
          <p:nvPr/>
        </p:nvSpPr>
        <p:spPr>
          <a:xfrm>
            <a:off x="7078499" y="529775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6" name="Diamond 255"/>
          <p:cNvSpPr/>
          <p:nvPr/>
        </p:nvSpPr>
        <p:spPr>
          <a:xfrm>
            <a:off x="6285879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0" name="Diamond 259"/>
          <p:cNvSpPr/>
          <p:nvPr/>
        </p:nvSpPr>
        <p:spPr>
          <a:xfrm>
            <a:off x="6144338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1" name="Diamond 260"/>
          <p:cNvSpPr/>
          <p:nvPr/>
        </p:nvSpPr>
        <p:spPr>
          <a:xfrm>
            <a:off x="6298997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2" name="Diamond 261"/>
          <p:cNvSpPr/>
          <p:nvPr/>
        </p:nvSpPr>
        <p:spPr>
          <a:xfrm>
            <a:off x="6451750" y="5618059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3" name="Rectangle 262"/>
          <p:cNvSpPr/>
          <p:nvPr/>
        </p:nvSpPr>
        <p:spPr>
          <a:xfrm>
            <a:off x="5415796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4" name="Rectangle 263"/>
          <p:cNvSpPr/>
          <p:nvPr/>
        </p:nvSpPr>
        <p:spPr>
          <a:xfrm>
            <a:off x="5555248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7" name="Oval 266"/>
          <p:cNvSpPr/>
          <p:nvPr/>
        </p:nvSpPr>
        <p:spPr>
          <a:xfrm>
            <a:off x="6635688" y="593875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8" name="Oval 267"/>
          <p:cNvSpPr/>
          <p:nvPr/>
        </p:nvSpPr>
        <p:spPr>
          <a:xfrm>
            <a:off x="676955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Rectangle 268"/>
          <p:cNvSpPr/>
          <p:nvPr/>
        </p:nvSpPr>
        <p:spPr>
          <a:xfrm>
            <a:off x="5410511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Rectangle 269"/>
          <p:cNvSpPr/>
          <p:nvPr/>
        </p:nvSpPr>
        <p:spPr>
          <a:xfrm>
            <a:off x="5549963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1" name="Oval 270"/>
          <p:cNvSpPr/>
          <p:nvPr/>
        </p:nvSpPr>
        <p:spPr>
          <a:xfrm>
            <a:off x="690161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2" name="Rectangle 271"/>
          <p:cNvSpPr/>
          <p:nvPr/>
        </p:nvSpPr>
        <p:spPr>
          <a:xfrm>
            <a:off x="5687159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5800" y="1277859"/>
            <a:ext cx="7664450" cy="393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 rot="16200000">
            <a:off x="5911864" y="3519670"/>
            <a:ext cx="549126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Components contributed by modules</a:t>
            </a:r>
          </a:p>
        </p:txBody>
      </p:sp>
    </p:spTree>
    <p:extLst>
      <p:ext uri="{BB962C8B-B14F-4D97-AF65-F5344CB8AC3E}">
        <p14:creationId xmlns:p14="http://schemas.microsoft.com/office/powerpoint/2010/main" val="18247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24522</TotalTime>
  <Words>345</Words>
  <Application>Microsoft Office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142</cp:revision>
  <dcterms:created xsi:type="dcterms:W3CDTF">2016-08-02T05:56:49Z</dcterms:created>
  <dcterms:modified xsi:type="dcterms:W3CDTF">2017-02-24T03:41:09Z</dcterms:modified>
</cp:coreProperties>
</file>