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4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7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74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4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7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43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5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4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A16DE-BBA9-4334-8EF7-9F3A389C7A4E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A4C8-9D76-4D45-B185-BB98CC8BB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9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void *</a:t>
            </a:r>
            <a:r>
              <a:rPr lang="en-IN" dirty="0" err="1"/>
              <a:t>dotprod</a:t>
            </a:r>
            <a:r>
              <a:rPr lang="en-IN" dirty="0"/>
              <a:t>(void *</a:t>
            </a:r>
            <a:r>
              <a:rPr lang="en-IN" dirty="0" err="1"/>
              <a:t>arg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myid</a:t>
            </a:r>
            <a:r>
              <a:rPr lang="en-US" dirty="0"/>
              <a:t>, i, </a:t>
            </a:r>
            <a:r>
              <a:rPr lang="en-US" dirty="0" err="1"/>
              <a:t>my_first</a:t>
            </a:r>
            <a:r>
              <a:rPr lang="en-US" dirty="0"/>
              <a:t>, </a:t>
            </a:r>
            <a:r>
              <a:rPr lang="en-US" dirty="0" err="1"/>
              <a:t>my_last</a:t>
            </a:r>
            <a:r>
              <a:rPr lang="en-US" dirty="0"/>
              <a:t>;</a:t>
            </a:r>
          </a:p>
          <a:p>
            <a:r>
              <a:rPr lang="en-IN" dirty="0"/>
              <a:t>double </a:t>
            </a:r>
            <a:r>
              <a:rPr lang="en-IN" dirty="0" err="1"/>
              <a:t>sum_local</a:t>
            </a:r>
            <a:r>
              <a:rPr lang="en-IN" dirty="0"/>
              <a:t>;</a:t>
            </a:r>
          </a:p>
          <a:p>
            <a:r>
              <a:rPr lang="en-IN" dirty="0" err="1"/>
              <a:t>myid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)</a:t>
            </a:r>
            <a:r>
              <a:rPr lang="en-IN" dirty="0" err="1"/>
              <a:t>arg</a:t>
            </a:r>
            <a:r>
              <a:rPr lang="en-IN" dirty="0"/>
              <a:t>;</a:t>
            </a:r>
          </a:p>
          <a:p>
            <a:r>
              <a:rPr lang="en-IN" dirty="0" err="1"/>
              <a:t>my_first</a:t>
            </a:r>
            <a:r>
              <a:rPr lang="en-IN" dirty="0"/>
              <a:t> = </a:t>
            </a:r>
            <a:r>
              <a:rPr lang="en-IN" dirty="0" err="1"/>
              <a:t>myid</a:t>
            </a:r>
            <a:r>
              <a:rPr lang="en-IN" dirty="0"/>
              <a:t> * n/NUMTHRDS;</a:t>
            </a:r>
          </a:p>
          <a:p>
            <a:r>
              <a:rPr lang="en-IN" dirty="0" err="1"/>
              <a:t>my_last</a:t>
            </a:r>
            <a:r>
              <a:rPr lang="en-IN" dirty="0"/>
              <a:t> = (</a:t>
            </a:r>
            <a:r>
              <a:rPr lang="en-IN" dirty="0" err="1"/>
              <a:t>myid</a:t>
            </a:r>
            <a:r>
              <a:rPr lang="en-IN" dirty="0"/>
              <a:t> + 1) * n/NUMTHRDS;</a:t>
            </a:r>
          </a:p>
          <a:p>
            <a:r>
              <a:rPr lang="en-IN" dirty="0" err="1"/>
              <a:t>sum_local</a:t>
            </a:r>
            <a:r>
              <a:rPr lang="en-IN" dirty="0"/>
              <a:t> = 0;</a:t>
            </a:r>
          </a:p>
          <a:p>
            <a:r>
              <a:rPr lang="en-US" dirty="0"/>
              <a:t>for (i = </a:t>
            </a:r>
            <a:r>
              <a:rPr lang="en-US" dirty="0" err="1"/>
              <a:t>my_first</a:t>
            </a:r>
            <a:r>
              <a:rPr lang="en-US" dirty="0"/>
              <a:t>; i &lt;= </a:t>
            </a:r>
            <a:r>
              <a:rPr lang="en-US" dirty="0" err="1"/>
              <a:t>my_last</a:t>
            </a:r>
            <a:r>
              <a:rPr lang="en-US" dirty="0"/>
              <a:t>; i++) {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56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sum_local = sum_local + a [i]*b[i];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pthread_mutex_lock</a:t>
            </a:r>
            <a:r>
              <a:rPr lang="en-IN" dirty="0"/>
              <a:t> (&amp;</a:t>
            </a:r>
            <a:r>
              <a:rPr lang="en-IN" dirty="0" err="1"/>
              <a:t>mutex_sum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sum = sum + </a:t>
            </a:r>
            <a:r>
              <a:rPr lang="en-IN" dirty="0" err="1"/>
              <a:t>sum_local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pthread_mutex_unlock</a:t>
            </a:r>
            <a:r>
              <a:rPr lang="en-IN" dirty="0"/>
              <a:t> (&amp;</a:t>
            </a:r>
            <a:r>
              <a:rPr lang="en-IN" dirty="0" err="1"/>
              <a:t>mutex_sum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pthread_exit</a:t>
            </a:r>
            <a:r>
              <a:rPr lang="en-IN" dirty="0"/>
              <a:t>((void*) 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08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API, all data is shared but logically distributed </a:t>
            </a:r>
            <a:r>
              <a:rPr lang="en-IN" dirty="0"/>
              <a:t>among the threads.</a:t>
            </a:r>
          </a:p>
          <a:p>
            <a:r>
              <a:rPr lang="en-IN" dirty="0"/>
              <a:t>Each thread builds a </a:t>
            </a:r>
            <a:r>
              <a:rPr lang="en-US" dirty="0"/>
              <a:t>partial sum and then adds its contribution to the global sum. Access to the global sum is protected by a lock so that only one thread at a time updates this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71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Dot-Product in </a:t>
            </a:r>
            <a:r>
              <a:rPr lang="en-IN" b="1" dirty="0" err="1"/>
              <a:t>OpenMP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argc,char</a:t>
            </a:r>
            <a:r>
              <a:rPr lang="en-IN" dirty="0"/>
              <a:t> *</a:t>
            </a:r>
            <a:r>
              <a:rPr lang="en-IN" dirty="0" err="1"/>
              <a:t>argv</a:t>
            </a:r>
            <a:r>
              <a:rPr lang="en-IN" dirty="0"/>
              <a:t>[])                     {</a:t>
            </a:r>
          </a:p>
          <a:p>
            <a:pPr marL="0" indent="0">
              <a:buNone/>
            </a:pPr>
            <a:r>
              <a:rPr lang="en-IN" dirty="0"/>
              <a:t>double sum;    double a [256], b [256];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status; </a:t>
            </a:r>
            <a:r>
              <a:rPr lang="en-IN" dirty="0" err="1"/>
              <a:t>int</a:t>
            </a:r>
            <a:r>
              <a:rPr lang="en-IN" dirty="0"/>
              <a:t> n=256;</a:t>
            </a:r>
          </a:p>
          <a:p>
            <a:pPr marL="0" indent="0">
              <a:buNone/>
            </a:pPr>
            <a:r>
              <a:rPr lang="nn-NO" dirty="0"/>
              <a:t>for (i = 0; i &lt; n; i++) {</a:t>
            </a:r>
          </a:p>
          <a:p>
            <a:pPr marL="0" indent="0">
              <a:buNone/>
            </a:pPr>
            <a:r>
              <a:rPr lang="en-IN" dirty="0"/>
              <a:t>a [i] = i * 0.5;</a:t>
            </a:r>
          </a:p>
          <a:p>
            <a:pPr marL="0" indent="0">
              <a:buNone/>
            </a:pPr>
            <a:r>
              <a:rPr lang="en-IN" dirty="0"/>
              <a:t>b [i] = i * 2.0;           }</a:t>
            </a:r>
          </a:p>
          <a:p>
            <a:pPr marL="0" indent="0">
              <a:buNone/>
            </a:pPr>
            <a:r>
              <a:rPr lang="en-IN" dirty="0"/>
              <a:t>sum = 0;</a:t>
            </a:r>
          </a:p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for reduction(+:sum)</a:t>
            </a:r>
          </a:p>
          <a:p>
            <a:pPr marL="0" indent="0">
              <a:buNone/>
            </a:pPr>
            <a:r>
              <a:rPr lang="nn-NO" dirty="0"/>
              <a:t>for (i = 1; i &lt;= n; i++ )            {</a:t>
            </a:r>
          </a:p>
          <a:p>
            <a:pPr marL="0" indent="0">
              <a:buNone/>
            </a:pPr>
            <a:r>
              <a:rPr lang="en-IN" dirty="0"/>
              <a:t>sum = sum + a[i]*b[i];          }</a:t>
            </a:r>
          </a:p>
          <a:p>
            <a:pPr marL="0" indent="0">
              <a:buNone/>
            </a:pPr>
            <a:r>
              <a:rPr lang="pt-BR" dirty="0"/>
              <a:t>printf ("sum = %f \n", sum);                            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77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OpenMP</a:t>
            </a:r>
            <a:r>
              <a:rPr lang="en-US" dirty="0"/>
              <a:t>, all data is shared by default. In this case, we are able to parallelize the loop simply by inserting a directive that tells the compiler to parallelize it, and identifying sum as a reduction variable. </a:t>
            </a:r>
          </a:p>
          <a:p>
            <a:r>
              <a:rPr lang="en-US" dirty="0"/>
              <a:t>The details of assigning loop iterations to threads, having the different threads build partial sums and their accumulation into a global sum are left to the compiler. </a:t>
            </a:r>
          </a:p>
          <a:p>
            <a:r>
              <a:rPr lang="en-US" dirty="0"/>
              <a:t>Since (apart from the usual variable declarations and initializations) nothing else needs to be specified by the programmer, this code fragment illustrates the simplicity that is possible with </a:t>
            </a:r>
            <a:r>
              <a:rPr lang="en-US" dirty="0" err="1"/>
              <a:t>OpenMP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42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Introduction to the </a:t>
            </a:r>
            <a:r>
              <a:rPr lang="en-IN" b="1" dirty="0" err="1"/>
              <a:t>openMP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Designed to permit an incremental approach to parallelizing an existing code, in which portions of a program are parallelized, possibly in successive steps.</a:t>
            </a:r>
          </a:p>
          <a:p>
            <a:r>
              <a:rPr lang="en-US" dirty="0"/>
              <a:t>single set of source files contains the code for both the sequential and the parallel versions of a program,</a:t>
            </a:r>
          </a:p>
          <a:p>
            <a:r>
              <a:rPr lang="en-US" dirty="0" err="1"/>
              <a:t>OpenMP</a:t>
            </a:r>
            <a:r>
              <a:rPr lang="en-US" dirty="0"/>
              <a:t> Architecture Review Board (ARB)</a:t>
            </a:r>
          </a:p>
          <a:p>
            <a:r>
              <a:rPr lang="en-IN" b="1" dirty="0"/>
              <a:t>The Idea of </a:t>
            </a:r>
            <a:r>
              <a:rPr lang="en-IN" b="1" dirty="0" err="1"/>
              <a:t>OpenMP</a:t>
            </a:r>
            <a:endParaRPr lang="en-IN" b="1" dirty="0"/>
          </a:p>
          <a:p>
            <a:pPr lvl="1"/>
            <a:r>
              <a:rPr lang="en-IN" dirty="0"/>
              <a:t>The operating </a:t>
            </a:r>
            <a:r>
              <a:rPr lang="en-US" dirty="0"/>
              <a:t>system creates a process to execute a program: it will allocate some resources to that process, including pages of memory and registers for holding values of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3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fork-join programming model supported by </a:t>
            </a:r>
            <a:r>
              <a:rPr lang="en-US" b="1" dirty="0" err="1"/>
              <a:t>OpenMP</a:t>
            </a:r>
            <a:r>
              <a:rPr lang="en-US" b="1" dirty="0"/>
              <a:t> </a:t>
            </a:r>
            <a:r>
              <a:rPr lang="en-US" dirty="0"/>
              <a:t>–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98" y="2636912"/>
            <a:ext cx="576064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72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242"/>
            <a:ext cx="8229600" cy="5865515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The Feature Set</a:t>
            </a:r>
          </a:p>
          <a:p>
            <a:r>
              <a:rPr lang="en-US" dirty="0" err="1"/>
              <a:t>OpenMP</a:t>
            </a:r>
            <a:r>
              <a:rPr lang="en-US" dirty="0"/>
              <a:t> provides means for the user to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  <a:p>
            <a:pPr lvl="1"/>
            <a:r>
              <a:rPr lang="en-US" dirty="0"/>
              <a:t>create teams of threads for parallel execution,</a:t>
            </a:r>
          </a:p>
          <a:p>
            <a:pPr lvl="1"/>
            <a:r>
              <a:rPr lang="en-US" dirty="0"/>
              <a:t>specify how to share work among the members of a team,</a:t>
            </a:r>
          </a:p>
          <a:p>
            <a:pPr lvl="1"/>
            <a:r>
              <a:rPr lang="en-US" dirty="0"/>
              <a:t>declare both shared and private variables, and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synchronize threads and enable them to perform certain operations exclusively (i.e., without interference by other threads).</a:t>
            </a:r>
          </a:p>
          <a:p>
            <a:r>
              <a:rPr lang="en-IN" b="1" dirty="0"/>
              <a:t>Creating Teams of Threads</a:t>
            </a:r>
          </a:p>
          <a:p>
            <a:r>
              <a:rPr lang="en-IN" dirty="0"/>
              <a:t>parallel directive, </a:t>
            </a:r>
            <a:r>
              <a:rPr lang="en-US" dirty="0" err="1"/>
              <a:t>OpenMP</a:t>
            </a:r>
            <a:r>
              <a:rPr lang="en-US" dirty="0"/>
              <a:t> is commonly used to incrementally parallelize an existing sequential code, and this task is most easily accomplished by creating parallel regions one at </a:t>
            </a:r>
            <a:r>
              <a:rPr lang="en-IN" dirty="0"/>
              <a:t>a time.</a:t>
            </a:r>
          </a:p>
        </p:txBody>
      </p:sp>
    </p:spTree>
    <p:extLst>
      <p:ext uri="{BB962C8B-B14F-4D97-AF65-F5344CB8AC3E}">
        <p14:creationId xmlns:p14="http://schemas.microsoft.com/office/powerpoint/2010/main" val="349941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Sharing Work among Threads</a:t>
            </a:r>
          </a:p>
          <a:p>
            <a:r>
              <a:rPr lang="en-IN" b="1" dirty="0"/>
              <a:t>Work Sharing and Loops</a:t>
            </a:r>
          </a:p>
          <a:p>
            <a:r>
              <a:rPr lang="en-IN" dirty="0"/>
              <a:t>DO (Fortran) or for (C/C++) loop, </a:t>
            </a:r>
            <a:r>
              <a:rPr lang="en-US" i="1" dirty="0"/>
              <a:t>chunk of iterations </a:t>
            </a:r>
            <a:r>
              <a:rPr lang="en-US" dirty="0"/>
              <a:t>to each thread.</a:t>
            </a:r>
          </a:p>
          <a:p>
            <a:r>
              <a:rPr lang="en-US" b="1" dirty="0"/>
              <a:t>When Can the Work Be Shared?</a:t>
            </a:r>
          </a:p>
          <a:p>
            <a:r>
              <a:rPr lang="en-US" dirty="0"/>
              <a:t>Data dependences prevent us from parallelizing a loop when a value that is written in one loop iteration is either written or read in another iteration.</a:t>
            </a:r>
          </a:p>
          <a:p>
            <a:r>
              <a:rPr lang="en-IN" b="1" dirty="0" err="1"/>
              <a:t>OtherWork</a:t>
            </a:r>
            <a:r>
              <a:rPr lang="en-IN" b="1" dirty="0"/>
              <a:t>-Sharing Strategies</a:t>
            </a:r>
          </a:p>
          <a:p>
            <a:pPr lvl="1"/>
            <a:r>
              <a:rPr lang="en-IN" dirty="0"/>
              <a:t>Independent computations</a:t>
            </a:r>
          </a:p>
        </p:txBody>
      </p:sp>
    </p:spTree>
    <p:extLst>
      <p:ext uri="{BB962C8B-B14F-4D97-AF65-F5344CB8AC3E}">
        <p14:creationId xmlns:p14="http://schemas.microsoft.com/office/powerpoint/2010/main" val="137426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OpenMP</a:t>
            </a:r>
            <a:r>
              <a:rPr lang="en-IN" b="1" dirty="0"/>
              <a:t> Memory Model</a:t>
            </a:r>
          </a:p>
          <a:p>
            <a:pPr lvl="1"/>
            <a:r>
              <a:rPr lang="en-US" dirty="0"/>
              <a:t>based on the shared-memory model, </a:t>
            </a:r>
            <a:r>
              <a:rPr lang="en-IN" dirty="0"/>
              <a:t>variable is </a:t>
            </a:r>
            <a:r>
              <a:rPr lang="en-IN" i="1" dirty="0"/>
              <a:t>private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also has a feature called flush</a:t>
            </a:r>
          </a:p>
          <a:p>
            <a:pPr lvl="1"/>
            <a:r>
              <a:rPr lang="en-US" dirty="0"/>
              <a:t>A flush operation makes sure that the thread calling it has the same values for shared data objects as does main memory</a:t>
            </a:r>
          </a:p>
          <a:p>
            <a:r>
              <a:rPr lang="en-IN" b="1" dirty="0"/>
              <a:t>Other Features to Note</a:t>
            </a:r>
          </a:p>
          <a:p>
            <a:pPr lvl="1"/>
            <a:r>
              <a:rPr lang="en-IN" b="1" dirty="0"/>
              <a:t>Procedures, </a:t>
            </a:r>
            <a:r>
              <a:rPr lang="en-IN" i="1" dirty="0"/>
              <a:t>orphan directives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58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Ways to Create Parallel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/>
              <a:t>Automatic parallelization</a:t>
            </a:r>
            <a:endParaRPr lang="en-IN" dirty="0"/>
          </a:p>
          <a:p>
            <a:pPr lvl="1"/>
            <a:r>
              <a:rPr lang="en-US" dirty="0"/>
              <a:t>Compilers provide a flag, or option, for automatic </a:t>
            </a:r>
            <a:r>
              <a:rPr lang="en-IN" dirty="0"/>
              <a:t>program parallelization</a:t>
            </a:r>
          </a:p>
          <a:p>
            <a:r>
              <a:rPr lang="en-US" i="1" dirty="0"/>
              <a:t>MPI</a:t>
            </a:r>
            <a:r>
              <a:rPr lang="en-US" dirty="0"/>
              <a:t>: The Message Passing Interface</a:t>
            </a:r>
          </a:p>
          <a:p>
            <a:pPr lvl="1"/>
            <a:r>
              <a:rPr lang="en-US" dirty="0"/>
              <a:t>API was designed to be highly expressive and to enable the creation of efficient parallel code, as well as to be broadly implementable.</a:t>
            </a:r>
          </a:p>
          <a:p>
            <a:pPr lvl="1"/>
            <a:r>
              <a:rPr lang="en-US" dirty="0"/>
              <a:t>MPPs consist of a collection of SMPs, MPI is increasingly mixed with </a:t>
            </a:r>
            <a:r>
              <a:rPr lang="en-US" dirty="0" err="1"/>
              <a:t>OpenMP</a:t>
            </a:r>
            <a:r>
              <a:rPr lang="en-US" dirty="0"/>
              <a:t> to create a program that directly matches the hardware.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248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r>
              <a:rPr lang="en-IN" b="1" dirty="0" err="1"/>
              <a:t>OpenMP</a:t>
            </a:r>
            <a:r>
              <a:rPr lang="en-IN" b="1" dirty="0"/>
              <a:t> Programming Styles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encourages structured parallel programming</a:t>
            </a:r>
          </a:p>
          <a:p>
            <a:pPr lvl="1"/>
            <a:r>
              <a:rPr lang="en-IN" dirty="0"/>
              <a:t>SPMD (single program </a:t>
            </a:r>
            <a:r>
              <a:rPr lang="en-IN" dirty="0" err="1"/>
              <a:t>muliple</a:t>
            </a:r>
            <a:r>
              <a:rPr lang="en-IN" dirty="0"/>
              <a:t> data)</a:t>
            </a:r>
          </a:p>
          <a:p>
            <a:r>
              <a:rPr lang="en-IN" b="1" dirty="0"/>
              <a:t>Correctness Considerations</a:t>
            </a:r>
          </a:p>
          <a:p>
            <a:pPr lvl="1"/>
            <a:r>
              <a:rPr lang="en-IN" i="1" dirty="0"/>
              <a:t>data race condition</a:t>
            </a:r>
          </a:p>
          <a:p>
            <a:r>
              <a:rPr lang="en-IN" b="1" dirty="0"/>
              <a:t>Performance Considerations</a:t>
            </a:r>
          </a:p>
          <a:p>
            <a:pPr lvl="1"/>
            <a:r>
              <a:rPr lang="en-US" b="1" dirty="0"/>
              <a:t>Processor dependent</a:t>
            </a:r>
          </a:p>
          <a:p>
            <a:pPr lvl="1"/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</a:t>
            </a:r>
            <a:r>
              <a:rPr lang="en-US" i="1" dirty="0"/>
              <a:t>directive-name [clause[[,] clause]. . . ] new-line</a:t>
            </a:r>
          </a:p>
          <a:p>
            <a:pPr lvl="1"/>
            <a:r>
              <a:rPr lang="en-US" b="1" dirty="0"/>
              <a:t>General form of an </a:t>
            </a:r>
            <a:r>
              <a:rPr lang="en-US" b="1" dirty="0" err="1"/>
              <a:t>OpenMP</a:t>
            </a:r>
            <a:r>
              <a:rPr lang="en-US" b="1" dirty="0"/>
              <a:t> directive for C/C++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21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/>
              <a:t>!</a:t>
            </a:r>
            <a:r>
              <a:rPr lang="en-US" sz="2400" dirty="0"/>
              <a:t>$</a:t>
            </a:r>
            <a:r>
              <a:rPr lang="en-US" sz="2400" b="1" dirty="0" err="1"/>
              <a:t>omp</a:t>
            </a:r>
            <a:r>
              <a:rPr lang="en-US" sz="2400" b="1" dirty="0"/>
              <a:t> </a:t>
            </a:r>
            <a:r>
              <a:rPr lang="en-US" sz="2400" i="1" dirty="0"/>
              <a:t>directive-name [clause[[,] clause]. . . ] new-line</a:t>
            </a:r>
          </a:p>
          <a:p>
            <a:r>
              <a:rPr lang="en-US" sz="2400" b="1" dirty="0" err="1"/>
              <a:t>c</a:t>
            </a:r>
            <a:r>
              <a:rPr lang="en-US" sz="2400" dirty="0" err="1"/>
              <a:t>$</a:t>
            </a:r>
            <a:r>
              <a:rPr lang="en-US" sz="2400" b="1" dirty="0" err="1"/>
              <a:t>omp</a:t>
            </a:r>
            <a:r>
              <a:rPr lang="en-US" sz="2400" b="1" dirty="0"/>
              <a:t> </a:t>
            </a:r>
            <a:r>
              <a:rPr lang="en-US" sz="2400" i="1" dirty="0"/>
              <a:t>directive-name [clause[[,] clause]. . . ] new-line</a:t>
            </a:r>
          </a:p>
          <a:p>
            <a:r>
              <a:rPr lang="en-US" sz="2400" b="1" dirty="0"/>
              <a:t>*</a:t>
            </a:r>
            <a:r>
              <a:rPr lang="en-US" sz="2400" dirty="0"/>
              <a:t>$</a:t>
            </a:r>
            <a:r>
              <a:rPr lang="en-US" sz="2400" b="1" dirty="0" err="1"/>
              <a:t>omp</a:t>
            </a:r>
            <a:r>
              <a:rPr lang="en-US" sz="2400" b="1" dirty="0"/>
              <a:t> </a:t>
            </a:r>
            <a:r>
              <a:rPr lang="en-US" sz="2400" i="1" dirty="0"/>
              <a:t>directive-name [clause[[,] clause]. . . ] new-line</a:t>
            </a:r>
          </a:p>
          <a:p>
            <a:r>
              <a:rPr lang="en-US" b="1" dirty="0" err="1"/>
              <a:t>OpenMP</a:t>
            </a:r>
            <a:r>
              <a:rPr lang="en-US" b="1" dirty="0"/>
              <a:t> directive syntax for fixed-source format in Fortran </a:t>
            </a:r>
            <a:r>
              <a:rPr lang="en-US" dirty="0"/>
              <a:t>–</a:t>
            </a:r>
          </a:p>
          <a:p>
            <a:r>
              <a:rPr lang="en-US" dirty="0"/>
              <a:t>The directive-name is a specific keyword, for example parallel, that defines and controls the action(s) taken. The clauses can be used to further specify the behavior. With fixed-format syntax the sentinel </a:t>
            </a:r>
            <a:r>
              <a:rPr lang="en-US" i="1" dirty="0"/>
              <a:t>must </a:t>
            </a:r>
            <a:r>
              <a:rPr lang="en-US" dirty="0"/>
              <a:t>start in column one.</a:t>
            </a:r>
          </a:p>
          <a:p>
            <a:endParaRPr lang="en-US" dirty="0"/>
          </a:p>
          <a:p>
            <a:r>
              <a:rPr lang="en-IN" dirty="0"/>
              <a:t>!$OMP PARALLEL PRIVATE(...) &amp;</a:t>
            </a:r>
          </a:p>
          <a:p>
            <a:r>
              <a:rPr lang="en-IN" dirty="0"/>
              <a:t>!$OMP SHARED(...)</a:t>
            </a:r>
          </a:p>
        </p:txBody>
      </p:sp>
    </p:spTree>
    <p:extLst>
      <p:ext uri="{BB962C8B-B14F-4D97-AF65-F5344CB8AC3E}">
        <p14:creationId xmlns:p14="http://schemas.microsoft.com/office/powerpoint/2010/main" val="328552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Matrix Times Vector Operation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28098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48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2 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4 void mxv(</a:t>
            </a:r>
            <a:r>
              <a:rPr lang="en-IN" dirty="0" err="1"/>
              <a:t>int</a:t>
            </a:r>
            <a:r>
              <a:rPr lang="en-IN" dirty="0"/>
              <a:t> m, </a:t>
            </a:r>
            <a:r>
              <a:rPr lang="en-IN" dirty="0" err="1"/>
              <a:t>int</a:t>
            </a:r>
            <a:r>
              <a:rPr lang="en-IN" dirty="0"/>
              <a:t> n, double * restrict a,</a:t>
            </a:r>
          </a:p>
          <a:p>
            <a:r>
              <a:rPr lang="en-IN" dirty="0"/>
              <a:t>5 double * restrict b, double * restrict c);</a:t>
            </a:r>
          </a:p>
          <a:p>
            <a:r>
              <a:rPr lang="en-IN" dirty="0"/>
              <a:t>6</a:t>
            </a:r>
          </a:p>
          <a:p>
            <a:r>
              <a:rPr lang="en-IN" dirty="0"/>
              <a:t>7 </a:t>
            </a: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 *</a:t>
            </a:r>
            <a:r>
              <a:rPr lang="en-IN" dirty="0" err="1"/>
              <a:t>argv</a:t>
            </a:r>
            <a:r>
              <a:rPr lang="en-IN" dirty="0"/>
              <a:t>[])</a:t>
            </a:r>
          </a:p>
          <a:p>
            <a:r>
              <a:rPr lang="en-IN" dirty="0"/>
              <a:t>8 {</a:t>
            </a:r>
          </a:p>
          <a:p>
            <a:r>
              <a:rPr lang="en-IN" dirty="0"/>
              <a:t>9 double *a,*b,*c;</a:t>
            </a:r>
          </a:p>
          <a:p>
            <a:r>
              <a:rPr lang="pt-BR" dirty="0"/>
              <a:t>10 int i, j, m, n;</a:t>
            </a:r>
          </a:p>
          <a:p>
            <a:r>
              <a:rPr lang="en-IN" dirty="0"/>
              <a:t>11</a:t>
            </a:r>
          </a:p>
          <a:p>
            <a:r>
              <a:rPr lang="en-US" dirty="0"/>
              <a:t>12 </a:t>
            </a:r>
            <a:r>
              <a:rPr lang="en-US" dirty="0" err="1"/>
              <a:t>printf</a:t>
            </a:r>
            <a:r>
              <a:rPr lang="en-US" dirty="0"/>
              <a:t>("Please give m and n: ");</a:t>
            </a:r>
          </a:p>
          <a:p>
            <a:r>
              <a:rPr lang="pt-BR" dirty="0"/>
              <a:t>13 scanf("%d %d",&amp;m,&amp;n);</a:t>
            </a:r>
          </a:p>
          <a:p>
            <a:r>
              <a:rPr lang="en-IN" dirty="0"/>
              <a:t>14</a:t>
            </a:r>
          </a:p>
          <a:p>
            <a:r>
              <a:rPr lang="en-US" dirty="0"/>
              <a:t>15 if ( (a=(double *)</a:t>
            </a:r>
            <a:r>
              <a:rPr lang="en-US" dirty="0" err="1"/>
              <a:t>malloc</a:t>
            </a:r>
            <a:r>
              <a:rPr lang="en-US" dirty="0"/>
              <a:t>(m*</a:t>
            </a:r>
            <a:r>
              <a:rPr lang="en-US" dirty="0" err="1"/>
              <a:t>sizeof</a:t>
            </a:r>
            <a:r>
              <a:rPr lang="en-US" dirty="0"/>
              <a:t>(double))) == NULL )</a:t>
            </a:r>
          </a:p>
          <a:p>
            <a:r>
              <a:rPr lang="en-US" dirty="0"/>
              <a:t>16 </a:t>
            </a:r>
            <a:r>
              <a:rPr lang="en-US" dirty="0" err="1"/>
              <a:t>perror</a:t>
            </a:r>
            <a:r>
              <a:rPr lang="en-US" dirty="0"/>
              <a:t>("memory allocation for a");</a:t>
            </a:r>
          </a:p>
          <a:p>
            <a:r>
              <a:rPr lang="en-US" dirty="0"/>
              <a:t>17 if ( (b=(double *)</a:t>
            </a:r>
            <a:r>
              <a:rPr lang="en-US" dirty="0" err="1"/>
              <a:t>malloc</a:t>
            </a:r>
            <a:r>
              <a:rPr lang="en-US" dirty="0"/>
              <a:t>(m*n*</a:t>
            </a:r>
            <a:r>
              <a:rPr lang="en-US" dirty="0" err="1"/>
              <a:t>sizeof</a:t>
            </a:r>
            <a:r>
              <a:rPr lang="en-US" dirty="0"/>
              <a:t>(double))) == NULL )</a:t>
            </a:r>
          </a:p>
          <a:p>
            <a:r>
              <a:rPr lang="en-US" dirty="0"/>
              <a:t>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27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perror</a:t>
            </a:r>
            <a:r>
              <a:rPr lang="en-US" dirty="0"/>
              <a:t>("memory allocation for b");</a:t>
            </a:r>
          </a:p>
          <a:p>
            <a:r>
              <a:rPr lang="en-US" dirty="0"/>
              <a:t>19 if ( (c=(double *)</a:t>
            </a:r>
            <a:r>
              <a:rPr lang="en-US" dirty="0" err="1"/>
              <a:t>malloc</a:t>
            </a:r>
            <a:r>
              <a:rPr lang="en-US" dirty="0"/>
              <a:t>(n*</a:t>
            </a:r>
            <a:r>
              <a:rPr lang="en-US" dirty="0" err="1"/>
              <a:t>sizeof</a:t>
            </a:r>
            <a:r>
              <a:rPr lang="en-US" dirty="0"/>
              <a:t>(double))) == NULL )</a:t>
            </a:r>
          </a:p>
          <a:p>
            <a:r>
              <a:rPr lang="en-US" dirty="0"/>
              <a:t>20 </a:t>
            </a:r>
            <a:r>
              <a:rPr lang="en-US" dirty="0" err="1"/>
              <a:t>perror</a:t>
            </a:r>
            <a:r>
              <a:rPr lang="en-US" dirty="0"/>
              <a:t>("memory allocation for c");</a:t>
            </a:r>
          </a:p>
          <a:p>
            <a:r>
              <a:rPr lang="en-IN" dirty="0"/>
              <a:t>21</a:t>
            </a:r>
          </a:p>
          <a:p>
            <a:r>
              <a:rPr lang="en-US" dirty="0"/>
              <a:t>22 </a:t>
            </a:r>
            <a:r>
              <a:rPr lang="en-US" dirty="0" err="1"/>
              <a:t>printf</a:t>
            </a:r>
            <a:r>
              <a:rPr lang="en-US" dirty="0"/>
              <a:t>("Initializing matrix B and vector c\n");</a:t>
            </a:r>
          </a:p>
          <a:p>
            <a:r>
              <a:rPr lang="en-IN" dirty="0"/>
              <a:t>23 for (j=0; j&lt;n; j++)</a:t>
            </a:r>
          </a:p>
          <a:p>
            <a:r>
              <a:rPr lang="en-IN" dirty="0"/>
              <a:t>24 c[j] = 2.0;</a:t>
            </a:r>
          </a:p>
          <a:p>
            <a:r>
              <a:rPr lang="nn-NO" dirty="0"/>
              <a:t>25 for (i=0; i&lt;m; i++)</a:t>
            </a:r>
          </a:p>
          <a:p>
            <a:r>
              <a:rPr lang="en-IN" dirty="0"/>
              <a:t>26 for (j=0; j&lt;n; j++)</a:t>
            </a:r>
          </a:p>
          <a:p>
            <a:r>
              <a:rPr lang="en-IN" dirty="0"/>
              <a:t>27 b[i*</a:t>
            </a:r>
            <a:r>
              <a:rPr lang="en-IN" dirty="0" err="1"/>
              <a:t>n+j</a:t>
            </a:r>
            <a:r>
              <a:rPr lang="en-IN" dirty="0"/>
              <a:t>] = i;</a:t>
            </a:r>
          </a:p>
          <a:p>
            <a:r>
              <a:rPr lang="en-IN" dirty="0"/>
              <a:t>28</a:t>
            </a:r>
          </a:p>
          <a:p>
            <a:r>
              <a:rPr lang="en-US" dirty="0"/>
              <a:t>29 </a:t>
            </a:r>
            <a:r>
              <a:rPr lang="en-US" dirty="0" err="1"/>
              <a:t>printf</a:t>
            </a:r>
            <a:r>
              <a:rPr lang="en-US" dirty="0"/>
              <a:t>("Executing mxv function for m = %d n = %d\n",</a:t>
            </a:r>
            <a:r>
              <a:rPr lang="en-US" dirty="0" err="1"/>
              <a:t>m,n</a:t>
            </a:r>
            <a:r>
              <a:rPr lang="en-US" dirty="0"/>
              <a:t>);</a:t>
            </a:r>
          </a:p>
          <a:p>
            <a:r>
              <a:rPr lang="pt-BR" dirty="0"/>
              <a:t>30 (void) mxv(m, n, a, b, c);</a:t>
            </a:r>
          </a:p>
          <a:p>
            <a:r>
              <a:rPr lang="en-IN" dirty="0"/>
              <a:t>31</a:t>
            </a:r>
          </a:p>
          <a:p>
            <a:r>
              <a:rPr lang="en-IN" dirty="0"/>
              <a:t>32 free(a);free(b);free(c);</a:t>
            </a:r>
          </a:p>
          <a:p>
            <a:r>
              <a:rPr lang="en-IN" dirty="0"/>
              <a:t>33 return(0);</a:t>
            </a:r>
          </a:p>
          <a:p>
            <a:r>
              <a:rPr lang="en-IN" dirty="0"/>
              <a:t>34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15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1 program main</a:t>
            </a:r>
          </a:p>
          <a:p>
            <a:r>
              <a:rPr lang="en-IN" dirty="0"/>
              <a:t>2 interface</a:t>
            </a:r>
          </a:p>
          <a:p>
            <a:r>
              <a:rPr lang="pt-BR" dirty="0"/>
              <a:t>3 subroutine mxv(m, n, a, b, c)</a:t>
            </a:r>
          </a:p>
          <a:p>
            <a:r>
              <a:rPr lang="en-IN" dirty="0"/>
              <a:t>4 integer(kind=4), intent(in) :: m, n</a:t>
            </a:r>
          </a:p>
          <a:p>
            <a:r>
              <a:rPr lang="en-US" dirty="0"/>
              <a:t>5 real (kind=8), intent(in) :: b(1:m,1:n), c(1:n)</a:t>
            </a:r>
          </a:p>
          <a:p>
            <a:r>
              <a:rPr lang="en-US" dirty="0"/>
              <a:t>6 real (kind=8), intent(</a:t>
            </a:r>
            <a:r>
              <a:rPr lang="en-US" dirty="0" err="1"/>
              <a:t>inout</a:t>
            </a:r>
            <a:r>
              <a:rPr lang="en-US" dirty="0"/>
              <a:t>):: a(1:m)</a:t>
            </a:r>
          </a:p>
          <a:p>
            <a:r>
              <a:rPr lang="en-IN" dirty="0"/>
              <a:t>7 end subroutine mxv</a:t>
            </a:r>
          </a:p>
          <a:p>
            <a:r>
              <a:rPr lang="en-IN" dirty="0"/>
              <a:t>8 end interface</a:t>
            </a:r>
          </a:p>
          <a:p>
            <a:r>
              <a:rPr lang="en-US" dirty="0"/>
              <a:t>9 real(kind=8), </a:t>
            </a:r>
            <a:r>
              <a:rPr lang="en-US" dirty="0" err="1"/>
              <a:t>allocatable</a:t>
            </a:r>
            <a:r>
              <a:rPr lang="en-US" dirty="0"/>
              <a:t>:: a(:), b(:,:), c(:)</a:t>
            </a:r>
          </a:p>
          <a:p>
            <a:r>
              <a:rPr lang="en-IN" dirty="0"/>
              <a:t>10 integer(kind=4) :: m ,n, i, </a:t>
            </a:r>
            <a:r>
              <a:rPr lang="en-IN" dirty="0" err="1"/>
              <a:t>memstat</a:t>
            </a:r>
            <a:endParaRPr lang="en-IN" dirty="0"/>
          </a:p>
          <a:p>
            <a:r>
              <a:rPr lang="en-IN" dirty="0"/>
              <a:t>11</a:t>
            </a:r>
          </a:p>
          <a:p>
            <a:r>
              <a:rPr lang="en-US" dirty="0"/>
              <a:t>12 print *, ’Please give m and n:’; read(*,*) m, n</a:t>
            </a:r>
          </a:p>
          <a:p>
            <a:r>
              <a:rPr lang="en-IN" dirty="0"/>
              <a:t>13</a:t>
            </a:r>
          </a:p>
          <a:p>
            <a:r>
              <a:rPr lang="en-IN" dirty="0"/>
              <a:t>14 allocate ( a(1:m), stat=</a:t>
            </a:r>
            <a:r>
              <a:rPr lang="en-IN" dirty="0" err="1"/>
              <a:t>memstat</a:t>
            </a:r>
            <a:r>
              <a:rPr lang="en-IN" dirty="0"/>
              <a:t> )</a:t>
            </a:r>
          </a:p>
          <a:p>
            <a:r>
              <a:rPr lang="en-US" dirty="0"/>
              <a:t>15 if ( </a:t>
            </a:r>
            <a:r>
              <a:rPr lang="en-US" dirty="0" err="1"/>
              <a:t>memstat</a:t>
            </a:r>
            <a:r>
              <a:rPr lang="en-US" dirty="0"/>
              <a:t> /= 0 ) stop ’Error in memory allocation for a’</a:t>
            </a:r>
          </a:p>
          <a:p>
            <a:r>
              <a:rPr lang="en-IN" dirty="0"/>
              <a:t>16 allocate ( b(1:m,1:n), stat=</a:t>
            </a:r>
            <a:r>
              <a:rPr lang="en-IN" dirty="0" err="1"/>
              <a:t>memstat</a:t>
            </a:r>
            <a:r>
              <a:rPr lang="en-IN" dirty="0"/>
              <a:t> )</a:t>
            </a:r>
          </a:p>
          <a:p>
            <a:r>
              <a:rPr lang="en-US" dirty="0"/>
              <a:t>17 if ( </a:t>
            </a:r>
            <a:r>
              <a:rPr lang="en-US" dirty="0" err="1"/>
              <a:t>memstat</a:t>
            </a:r>
            <a:r>
              <a:rPr lang="en-US" dirty="0"/>
              <a:t> /= 0 ) stop ’Error in memory allocation for b’</a:t>
            </a:r>
          </a:p>
        </p:txBody>
      </p:sp>
    </p:spTree>
    <p:extLst>
      <p:ext uri="{BB962C8B-B14F-4D97-AF65-F5344CB8AC3E}">
        <p14:creationId xmlns:p14="http://schemas.microsoft.com/office/powerpoint/2010/main" val="1963381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18 allocate ( c(1:n), stat=</a:t>
            </a:r>
            <a:r>
              <a:rPr lang="en-IN" dirty="0" err="1"/>
              <a:t>memstat</a:t>
            </a:r>
            <a:r>
              <a:rPr lang="en-IN" dirty="0"/>
              <a:t> )</a:t>
            </a:r>
          </a:p>
          <a:p>
            <a:r>
              <a:rPr lang="en-US" dirty="0"/>
              <a:t>19 if ( </a:t>
            </a:r>
            <a:r>
              <a:rPr lang="en-US" dirty="0" err="1"/>
              <a:t>memstat</a:t>
            </a:r>
            <a:r>
              <a:rPr lang="en-US" dirty="0"/>
              <a:t> /= 0 ) stop ’Error in memory allocation for c’</a:t>
            </a:r>
          </a:p>
          <a:p>
            <a:r>
              <a:rPr lang="en-IN" dirty="0"/>
              <a:t>20</a:t>
            </a:r>
          </a:p>
          <a:p>
            <a:r>
              <a:rPr lang="en-US" dirty="0"/>
              <a:t>21 print *, ’Initializing matrix B and vector c’</a:t>
            </a:r>
          </a:p>
          <a:p>
            <a:r>
              <a:rPr lang="en-IN" dirty="0"/>
              <a:t>22 c(1:n) = 1.0</a:t>
            </a:r>
          </a:p>
          <a:p>
            <a:r>
              <a:rPr lang="en-IN" dirty="0"/>
              <a:t>23 do i = 1, m</a:t>
            </a:r>
          </a:p>
          <a:p>
            <a:r>
              <a:rPr lang="en-IN" dirty="0"/>
              <a:t>24 b(i,1:n) = i</a:t>
            </a:r>
          </a:p>
          <a:p>
            <a:r>
              <a:rPr lang="en-IN" dirty="0"/>
              <a:t>25 end do</a:t>
            </a:r>
          </a:p>
          <a:p>
            <a:r>
              <a:rPr lang="en-IN" dirty="0"/>
              <a:t>26</a:t>
            </a:r>
          </a:p>
          <a:p>
            <a:r>
              <a:rPr lang="en-IN" dirty="0"/>
              <a:t>27 print *, ’Executing mxv routine for m = ’,m,’ n = ’,n</a:t>
            </a:r>
          </a:p>
          <a:p>
            <a:r>
              <a:rPr lang="en-IN" dirty="0"/>
              <a:t>28 call mxv(m, n, a, b, c)</a:t>
            </a:r>
          </a:p>
          <a:p>
            <a:r>
              <a:rPr lang="en-IN" dirty="0"/>
              <a:t>29</a:t>
            </a:r>
          </a:p>
          <a:p>
            <a:r>
              <a:rPr lang="en-IN" dirty="0"/>
              <a:t>30 if ( allocated(a) ) </a:t>
            </a:r>
            <a:r>
              <a:rPr lang="en-IN" dirty="0" err="1"/>
              <a:t>deallocate</a:t>
            </a:r>
            <a:r>
              <a:rPr lang="en-IN" dirty="0"/>
              <a:t>(</a:t>
            </a:r>
            <a:r>
              <a:rPr lang="en-IN" dirty="0" err="1"/>
              <a:t>a,stat</a:t>
            </a:r>
            <a:r>
              <a:rPr lang="en-IN" dirty="0"/>
              <a:t>=</a:t>
            </a:r>
            <a:r>
              <a:rPr lang="en-IN" dirty="0" err="1"/>
              <a:t>memstat</a:t>
            </a:r>
            <a:r>
              <a:rPr lang="en-IN" dirty="0"/>
              <a:t>)</a:t>
            </a:r>
          </a:p>
          <a:p>
            <a:r>
              <a:rPr lang="en-IN" dirty="0"/>
              <a:t>31 if ( allocated(b) ) </a:t>
            </a:r>
            <a:r>
              <a:rPr lang="en-IN" dirty="0" err="1"/>
              <a:t>deallocate</a:t>
            </a:r>
            <a:r>
              <a:rPr lang="en-IN" dirty="0"/>
              <a:t>(</a:t>
            </a:r>
            <a:r>
              <a:rPr lang="en-IN" dirty="0" err="1"/>
              <a:t>b,stat</a:t>
            </a:r>
            <a:r>
              <a:rPr lang="en-IN" dirty="0"/>
              <a:t>=</a:t>
            </a:r>
            <a:r>
              <a:rPr lang="en-IN" dirty="0" err="1"/>
              <a:t>memstat</a:t>
            </a:r>
            <a:r>
              <a:rPr lang="en-IN" dirty="0"/>
              <a:t>)</a:t>
            </a:r>
          </a:p>
          <a:p>
            <a:r>
              <a:rPr lang="en-IN" dirty="0"/>
              <a:t>32 if ( allocated(c) ) </a:t>
            </a:r>
            <a:r>
              <a:rPr lang="en-IN" dirty="0" err="1"/>
              <a:t>deallocate</a:t>
            </a:r>
            <a:r>
              <a:rPr lang="en-IN" dirty="0"/>
              <a:t>(</a:t>
            </a:r>
            <a:r>
              <a:rPr lang="en-IN" dirty="0" err="1"/>
              <a:t>c,stat</a:t>
            </a:r>
            <a:r>
              <a:rPr lang="en-IN" dirty="0"/>
              <a:t>=</a:t>
            </a:r>
            <a:r>
              <a:rPr lang="en-IN" dirty="0" err="1"/>
              <a:t>memstat</a:t>
            </a:r>
            <a:r>
              <a:rPr lang="en-IN" dirty="0"/>
              <a:t>)</a:t>
            </a:r>
          </a:p>
          <a:p>
            <a:r>
              <a:rPr lang="en-IN" dirty="0"/>
              <a:t>33 stop</a:t>
            </a:r>
          </a:p>
          <a:p>
            <a:r>
              <a:rPr lang="en-IN" dirty="0"/>
              <a:t>34 end program 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5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!$OMP PARALLEL</a:t>
            </a:r>
          </a:p>
          <a:p>
            <a:pPr marL="0" indent="0">
              <a:buNone/>
            </a:pPr>
            <a:r>
              <a:rPr lang="en-IN" dirty="0"/>
              <a:t>!$OMP DO</a:t>
            </a:r>
          </a:p>
          <a:p>
            <a:pPr marL="0" indent="0">
              <a:buNone/>
            </a:pPr>
            <a:r>
              <a:rPr lang="pl-PL" dirty="0"/>
              <a:t>do 10 j = 1, jmax</a:t>
            </a:r>
          </a:p>
          <a:p>
            <a:pPr marL="0" indent="0">
              <a:buNone/>
            </a:pPr>
            <a:r>
              <a:rPr lang="en-IN" dirty="0"/>
              <a:t>i = 1</a:t>
            </a:r>
          </a:p>
          <a:p>
            <a:pPr marL="0" indent="0">
              <a:buNone/>
            </a:pPr>
            <a:r>
              <a:rPr lang="en-IN" dirty="0" err="1"/>
              <a:t>vv</a:t>
            </a:r>
            <a:r>
              <a:rPr lang="en-IN" dirty="0"/>
              <a:t> (</a:t>
            </a:r>
            <a:r>
              <a:rPr lang="en-IN" dirty="0" err="1"/>
              <a:t>i,j</a:t>
            </a:r>
            <a:r>
              <a:rPr lang="en-IN" dirty="0"/>
              <a:t>) = v (</a:t>
            </a:r>
            <a:r>
              <a:rPr lang="en-IN" dirty="0" err="1"/>
              <a:t>i,j,m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pt-BR" dirty="0"/>
              <a:t>do 60 i = 2, imax-1</a:t>
            </a:r>
          </a:p>
          <a:p>
            <a:pPr marL="0" indent="0">
              <a:buNone/>
            </a:pPr>
            <a:r>
              <a:rPr lang="nn-NO" dirty="0"/>
              <a:t>vv (i,j) = vv (i-1,j) + b(i,j)</a:t>
            </a:r>
          </a:p>
          <a:p>
            <a:pPr marL="0" indent="0">
              <a:buNone/>
            </a:pPr>
            <a:r>
              <a:rPr lang="en-IN" dirty="0"/>
              <a:t>60 continue</a:t>
            </a:r>
          </a:p>
          <a:p>
            <a:pPr marL="0" indent="0">
              <a:buNone/>
            </a:pPr>
            <a:r>
              <a:rPr lang="en-IN" dirty="0"/>
              <a:t>i = </a:t>
            </a:r>
            <a:r>
              <a:rPr lang="en-IN" dirty="0" err="1"/>
              <a:t>imax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vv</a:t>
            </a:r>
            <a:r>
              <a:rPr lang="en-IN" dirty="0"/>
              <a:t> (</a:t>
            </a:r>
            <a:r>
              <a:rPr lang="en-IN" dirty="0" err="1"/>
              <a:t>i,j</a:t>
            </a:r>
            <a:r>
              <a:rPr lang="en-IN" dirty="0"/>
              <a:t>) = </a:t>
            </a:r>
            <a:r>
              <a:rPr lang="en-IN" dirty="0" err="1"/>
              <a:t>vv</a:t>
            </a:r>
            <a:r>
              <a:rPr lang="en-IN" dirty="0"/>
              <a:t>(i-1,j)</a:t>
            </a:r>
          </a:p>
          <a:p>
            <a:pPr marL="0" indent="0">
              <a:buNone/>
            </a:pPr>
            <a:r>
              <a:rPr lang="pt-BR" dirty="0"/>
              <a:t>do 100 i = imax-1, 1, -1</a:t>
            </a:r>
          </a:p>
          <a:p>
            <a:pPr marL="0" indent="0">
              <a:buNone/>
            </a:pPr>
            <a:r>
              <a:rPr lang="en-IN" dirty="0" err="1"/>
              <a:t>vv</a:t>
            </a:r>
            <a:r>
              <a:rPr lang="en-IN" dirty="0"/>
              <a:t> (</a:t>
            </a:r>
            <a:r>
              <a:rPr lang="en-IN" dirty="0" err="1"/>
              <a:t>i,j</a:t>
            </a:r>
            <a:r>
              <a:rPr lang="en-IN" dirty="0"/>
              <a:t>) = </a:t>
            </a:r>
            <a:r>
              <a:rPr lang="en-IN" dirty="0" err="1"/>
              <a:t>vv</a:t>
            </a:r>
            <a:r>
              <a:rPr lang="en-IN" dirty="0"/>
              <a:t> (i+1,j) + a (</a:t>
            </a:r>
            <a:r>
              <a:rPr lang="en-IN" dirty="0" err="1"/>
              <a:t>i,j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100 continue</a:t>
            </a:r>
          </a:p>
          <a:p>
            <a:pPr marL="0" indent="0">
              <a:buNone/>
            </a:pPr>
            <a:r>
              <a:rPr lang="en-IN" dirty="0"/>
              <a:t>10 continue</a:t>
            </a:r>
          </a:p>
          <a:p>
            <a:pPr marL="0" indent="0">
              <a:buNone/>
            </a:pPr>
            <a:r>
              <a:rPr lang="en-IN" dirty="0"/>
              <a:t>!$OMP END DO</a:t>
            </a:r>
          </a:p>
          <a:p>
            <a:pPr marL="0" indent="0">
              <a:buNone/>
            </a:pPr>
            <a:r>
              <a:rPr lang="en-IN" dirty="0"/>
              <a:t>!$OMP END PARALLEL</a:t>
            </a:r>
          </a:p>
        </p:txBody>
      </p:sp>
    </p:spTree>
    <p:extLst>
      <p:ext uri="{BB962C8B-B14F-4D97-AF65-F5344CB8AC3E}">
        <p14:creationId xmlns:p14="http://schemas.microsoft.com/office/powerpoint/2010/main" val="375917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1 subroutine mxv(m, n, a, b, c)</a:t>
            </a:r>
          </a:p>
          <a:p>
            <a:r>
              <a:rPr lang="en-IN" dirty="0"/>
              <a:t>3 implicit none</a:t>
            </a:r>
          </a:p>
          <a:p>
            <a:r>
              <a:rPr lang="en-IN" dirty="0"/>
              <a:t>4 integer(kind=4):: m , n</a:t>
            </a:r>
          </a:p>
          <a:p>
            <a:r>
              <a:rPr lang="pt-BR" dirty="0"/>
              <a:t>5 real (kind=8):: a(1:m), b(1:m,1:n), c(1:n)</a:t>
            </a:r>
            <a:endParaRPr lang="en-IN" dirty="0"/>
          </a:p>
          <a:p>
            <a:r>
              <a:rPr lang="en-IN" dirty="0"/>
              <a:t>7 integer(kind=4):: i, j</a:t>
            </a:r>
          </a:p>
          <a:p>
            <a:r>
              <a:rPr lang="en-IN" dirty="0"/>
              <a:t>9 do i = 1, m</a:t>
            </a:r>
          </a:p>
          <a:p>
            <a:r>
              <a:rPr lang="en-IN" dirty="0"/>
              <a:t>10 a(i) = 0.0</a:t>
            </a:r>
          </a:p>
          <a:p>
            <a:r>
              <a:rPr lang="pt-BR" dirty="0"/>
              <a:t>11 do j = 1, n</a:t>
            </a:r>
          </a:p>
          <a:p>
            <a:r>
              <a:rPr lang="en-IN" dirty="0"/>
              <a:t>12 a(i) = a(i) + b(</a:t>
            </a:r>
            <a:r>
              <a:rPr lang="en-IN" dirty="0" err="1"/>
              <a:t>i,j</a:t>
            </a:r>
            <a:r>
              <a:rPr lang="en-IN" dirty="0"/>
              <a:t>)*c(j)</a:t>
            </a:r>
          </a:p>
          <a:p>
            <a:r>
              <a:rPr lang="en-IN" dirty="0"/>
              <a:t>13 end do</a:t>
            </a:r>
          </a:p>
          <a:p>
            <a:r>
              <a:rPr lang="en-IN" dirty="0"/>
              <a:t>14 end do</a:t>
            </a:r>
          </a:p>
          <a:p>
            <a:r>
              <a:rPr lang="en-IN" dirty="0"/>
              <a:t>16 return</a:t>
            </a:r>
          </a:p>
          <a:p>
            <a:r>
              <a:rPr lang="en-IN" dirty="0"/>
              <a:t>17 end subroutine mxv</a:t>
            </a:r>
          </a:p>
        </p:txBody>
      </p:sp>
    </p:spTree>
    <p:extLst>
      <p:ext uri="{BB962C8B-B14F-4D97-AF65-F5344CB8AC3E}">
        <p14:creationId xmlns:p14="http://schemas.microsoft.com/office/powerpoint/2010/main" val="35851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571266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96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Pthreads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This is a set of threading interfaces developed by the IEEE (Institute of Electrical and Electronics Engineers) committees in charge of specifying a Portable </a:t>
            </a:r>
            <a:r>
              <a:rPr lang="en-IN" dirty="0"/>
              <a:t>Operating System Interface (POSIX).</a:t>
            </a:r>
          </a:p>
          <a:p>
            <a:pPr lvl="1"/>
            <a:r>
              <a:rPr lang="en-IN" dirty="0"/>
              <a:t>Realizes the shared-memory programming </a:t>
            </a:r>
            <a:r>
              <a:rPr lang="en-US" dirty="0"/>
              <a:t>model via a collection of routines for creating, managing and coordinating a collection </a:t>
            </a:r>
            <a:r>
              <a:rPr lang="en-IN" dirty="0"/>
              <a:t>of threads</a:t>
            </a:r>
          </a:p>
        </p:txBody>
      </p:sp>
    </p:spTree>
    <p:extLst>
      <p:ext uri="{BB962C8B-B14F-4D97-AF65-F5344CB8AC3E}">
        <p14:creationId xmlns:p14="http://schemas.microsoft.com/office/powerpoint/2010/main" val="2489267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1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2 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r>
              <a:rPr lang="en-IN" dirty="0"/>
              <a:t>4 void mxv(</a:t>
            </a:r>
            <a:r>
              <a:rPr lang="en-IN" dirty="0" err="1"/>
              <a:t>int</a:t>
            </a:r>
            <a:r>
              <a:rPr lang="en-IN" dirty="0"/>
              <a:t> m, </a:t>
            </a:r>
            <a:r>
              <a:rPr lang="en-IN" dirty="0" err="1"/>
              <a:t>int</a:t>
            </a:r>
            <a:r>
              <a:rPr lang="en-IN" dirty="0"/>
              <a:t> n, double * restrict a,</a:t>
            </a:r>
          </a:p>
          <a:p>
            <a:r>
              <a:rPr lang="en-IN" dirty="0"/>
              <a:t>5 double * restrict b, double * restrict c)</a:t>
            </a:r>
          </a:p>
          <a:p>
            <a:r>
              <a:rPr lang="en-IN" dirty="0"/>
              <a:t>6 {</a:t>
            </a:r>
          </a:p>
          <a:p>
            <a:r>
              <a:rPr lang="en-IN" dirty="0"/>
              <a:t>7 </a:t>
            </a:r>
            <a:r>
              <a:rPr lang="en-IN" dirty="0" err="1"/>
              <a:t>int</a:t>
            </a:r>
            <a:r>
              <a:rPr lang="en-IN" dirty="0"/>
              <a:t> i, j;</a:t>
            </a:r>
          </a:p>
          <a:p>
            <a:r>
              <a:rPr lang="en-IN" dirty="0"/>
              <a:t>9 #pragma </a:t>
            </a:r>
            <a:r>
              <a:rPr lang="en-IN" dirty="0" err="1"/>
              <a:t>omp</a:t>
            </a:r>
            <a:r>
              <a:rPr lang="en-IN" dirty="0"/>
              <a:t> parallel for default(none) \</a:t>
            </a:r>
          </a:p>
          <a:p>
            <a:r>
              <a:rPr lang="en-IN" dirty="0"/>
              <a:t>10 shared(</a:t>
            </a:r>
            <a:r>
              <a:rPr lang="en-IN" dirty="0" err="1"/>
              <a:t>m,n,a,b,c</a:t>
            </a:r>
            <a:r>
              <a:rPr lang="en-IN" dirty="0"/>
              <a:t>) private(</a:t>
            </a:r>
            <a:r>
              <a:rPr lang="en-IN" dirty="0" err="1"/>
              <a:t>i,j</a:t>
            </a:r>
            <a:r>
              <a:rPr lang="en-IN" dirty="0"/>
              <a:t>)</a:t>
            </a:r>
          </a:p>
          <a:p>
            <a:r>
              <a:rPr lang="nn-NO" dirty="0"/>
              <a:t>11 for (i=0; i&lt;m; i++)</a:t>
            </a:r>
          </a:p>
          <a:p>
            <a:r>
              <a:rPr lang="en-IN" dirty="0"/>
              <a:t>12 {</a:t>
            </a:r>
          </a:p>
          <a:p>
            <a:r>
              <a:rPr lang="en-IN" dirty="0"/>
              <a:t>13 a[i] = 0.0;</a:t>
            </a:r>
          </a:p>
          <a:p>
            <a:r>
              <a:rPr lang="en-IN" dirty="0"/>
              <a:t>14 for (j=0; j&lt;n; j++)</a:t>
            </a:r>
          </a:p>
          <a:p>
            <a:r>
              <a:rPr lang="en-IN" dirty="0"/>
              <a:t>15 a[i] += b[i*</a:t>
            </a:r>
            <a:r>
              <a:rPr lang="en-IN" dirty="0" err="1"/>
              <a:t>n+j</a:t>
            </a:r>
            <a:r>
              <a:rPr lang="en-IN" dirty="0"/>
              <a:t>]*c[j];</a:t>
            </a:r>
          </a:p>
          <a:p>
            <a:r>
              <a:rPr lang="en-IN" dirty="0"/>
              <a:t>16 } /*-- End of </a:t>
            </a:r>
            <a:r>
              <a:rPr lang="en-IN" dirty="0" err="1"/>
              <a:t>omp</a:t>
            </a:r>
            <a:r>
              <a:rPr lang="en-IN" dirty="0"/>
              <a:t> parallel for --*/</a:t>
            </a:r>
          </a:p>
          <a:p>
            <a:r>
              <a:rPr lang="en-IN" dirty="0"/>
              <a:t>17 }</a:t>
            </a:r>
          </a:p>
        </p:txBody>
      </p:sp>
    </p:spTree>
    <p:extLst>
      <p:ext uri="{BB962C8B-B14F-4D97-AF65-F5344CB8AC3E}">
        <p14:creationId xmlns:p14="http://schemas.microsoft.com/office/powerpoint/2010/main" val="191123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544616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Sequential Dot-Product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 *</a:t>
            </a:r>
            <a:r>
              <a:rPr lang="en-IN" dirty="0" err="1"/>
              <a:t>argv</a:t>
            </a:r>
            <a:r>
              <a:rPr lang="en-IN" dirty="0"/>
              <a:t>[])    {</a:t>
            </a:r>
          </a:p>
          <a:p>
            <a:pPr marL="0" indent="0">
              <a:buNone/>
            </a:pPr>
            <a:r>
              <a:rPr lang="en-IN" dirty="0"/>
              <a:t>      double sum; double a [256], b [256]; </a:t>
            </a:r>
            <a:r>
              <a:rPr lang="en-IN" dirty="0" err="1"/>
              <a:t>int</a:t>
            </a:r>
            <a:r>
              <a:rPr lang="en-IN" dirty="0"/>
              <a:t> n; n = 256;</a:t>
            </a:r>
          </a:p>
          <a:p>
            <a:pPr marL="0" indent="0">
              <a:buNone/>
            </a:pPr>
            <a:r>
              <a:rPr lang="nn-NO" dirty="0"/>
              <a:t>      for (i = 0; i &lt; n; i++) {</a:t>
            </a:r>
          </a:p>
          <a:p>
            <a:pPr marL="0" indent="0">
              <a:buNone/>
            </a:pPr>
            <a:r>
              <a:rPr lang="en-IN" dirty="0"/>
              <a:t>      a [i] = i * 0.5;</a:t>
            </a:r>
          </a:p>
          <a:p>
            <a:pPr marL="0" indent="0">
              <a:buNone/>
            </a:pPr>
            <a:r>
              <a:rPr lang="en-IN" dirty="0"/>
              <a:t>      b [i] = i * 2.0;            }</a:t>
            </a:r>
          </a:p>
          <a:p>
            <a:pPr marL="0" indent="0">
              <a:buNone/>
            </a:pPr>
            <a:r>
              <a:rPr lang="en-IN" dirty="0"/>
              <a:t>      sum = 0;</a:t>
            </a:r>
          </a:p>
          <a:p>
            <a:pPr marL="0" indent="0">
              <a:buNone/>
            </a:pPr>
            <a:r>
              <a:rPr lang="nn-NO" dirty="0"/>
              <a:t>      for (i = 1; i &lt;= n; i++ )      {</a:t>
            </a:r>
          </a:p>
          <a:p>
            <a:pPr marL="0" indent="0">
              <a:buNone/>
            </a:pPr>
            <a:r>
              <a:rPr lang="en-IN" dirty="0"/>
              <a:t>      sum = sum + a[i]*b[i];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 ("sum = %f", sum);           }</a:t>
            </a:r>
          </a:p>
        </p:txBody>
      </p:sp>
    </p:spTree>
    <p:extLst>
      <p:ext uri="{BB962C8B-B14F-4D97-AF65-F5344CB8AC3E}">
        <p14:creationId xmlns:p14="http://schemas.microsoft.com/office/powerpoint/2010/main" val="158299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is a so-called reduction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43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Dot-Product in MPI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48672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 err="1"/>
              <a:t>int</a:t>
            </a:r>
            <a:r>
              <a:rPr lang="en-IN" sz="2800" dirty="0"/>
              <a:t> main(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argc</a:t>
            </a:r>
            <a:r>
              <a:rPr lang="en-IN" sz="2800" dirty="0"/>
              <a:t>, char *</a:t>
            </a:r>
            <a:r>
              <a:rPr lang="en-IN" sz="2800" dirty="0" err="1"/>
              <a:t>argv</a:t>
            </a:r>
            <a:r>
              <a:rPr lang="en-IN" sz="2800" dirty="0"/>
              <a:t>[])                                  {</a:t>
            </a:r>
          </a:p>
          <a:p>
            <a:r>
              <a:rPr lang="en-IN" sz="2800" dirty="0"/>
              <a:t>double sum, </a:t>
            </a:r>
            <a:r>
              <a:rPr lang="en-IN" sz="2800" dirty="0" err="1"/>
              <a:t>sum_local</a:t>
            </a:r>
            <a:r>
              <a:rPr lang="en-IN" sz="2800" dirty="0"/>
              <a:t>; double a [256], b [256];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n =256, </a:t>
            </a:r>
            <a:r>
              <a:rPr lang="en-US" sz="2800" dirty="0" err="1"/>
              <a:t>numprocs</a:t>
            </a:r>
            <a:r>
              <a:rPr lang="en-US" sz="2800" dirty="0"/>
              <a:t>, </a:t>
            </a:r>
            <a:r>
              <a:rPr lang="en-US" sz="2800" dirty="0" err="1"/>
              <a:t>myid</a:t>
            </a:r>
            <a:r>
              <a:rPr lang="en-US" sz="2800" dirty="0"/>
              <a:t>, </a:t>
            </a:r>
            <a:r>
              <a:rPr lang="en-US" sz="2800" dirty="0" err="1"/>
              <a:t>my_first</a:t>
            </a:r>
            <a:r>
              <a:rPr lang="en-US" sz="2800" dirty="0"/>
              <a:t>, </a:t>
            </a:r>
            <a:r>
              <a:rPr lang="en-US" sz="2800" dirty="0" err="1"/>
              <a:t>my_last</a:t>
            </a:r>
            <a:r>
              <a:rPr lang="en-US" sz="2800" dirty="0"/>
              <a:t>;</a:t>
            </a:r>
          </a:p>
          <a:p>
            <a:r>
              <a:rPr lang="en-IN" sz="2800" dirty="0" err="1"/>
              <a:t>MPI_Init</a:t>
            </a:r>
            <a:r>
              <a:rPr lang="en-IN" sz="2800" dirty="0"/>
              <a:t>(&amp;</a:t>
            </a:r>
            <a:r>
              <a:rPr lang="en-IN" sz="2800" dirty="0" err="1"/>
              <a:t>argc</a:t>
            </a:r>
            <a:r>
              <a:rPr lang="en-IN" sz="2800" dirty="0"/>
              <a:t>,&amp;</a:t>
            </a:r>
            <a:r>
              <a:rPr lang="en-IN" sz="2800" dirty="0" err="1"/>
              <a:t>argv</a:t>
            </a:r>
            <a:r>
              <a:rPr lang="en-IN" sz="2800" dirty="0"/>
              <a:t>);</a:t>
            </a:r>
          </a:p>
          <a:p>
            <a:r>
              <a:rPr lang="en-IN" sz="2800" dirty="0" err="1"/>
              <a:t>MPI_Comm_size</a:t>
            </a:r>
            <a:r>
              <a:rPr lang="en-IN" sz="2800" dirty="0"/>
              <a:t>(</a:t>
            </a:r>
            <a:r>
              <a:rPr lang="en-IN" sz="2800" dirty="0" err="1"/>
              <a:t>MPI_COMM_WORLD,&amp;numprocs</a:t>
            </a:r>
            <a:r>
              <a:rPr lang="en-IN" sz="2800" dirty="0"/>
              <a:t>);</a:t>
            </a:r>
          </a:p>
          <a:p>
            <a:r>
              <a:rPr lang="en-IN" sz="2800" dirty="0" err="1"/>
              <a:t>MPI_Comm_rank</a:t>
            </a:r>
            <a:r>
              <a:rPr lang="en-IN" sz="2800" dirty="0"/>
              <a:t>(MPI_COMM_WORLD,&amp;</a:t>
            </a:r>
            <a:r>
              <a:rPr lang="en-IN" sz="2800" dirty="0" err="1"/>
              <a:t>myid</a:t>
            </a:r>
            <a:r>
              <a:rPr lang="en-IN" sz="2800" dirty="0"/>
              <a:t>);</a:t>
            </a:r>
          </a:p>
          <a:p>
            <a:r>
              <a:rPr lang="en-IN" sz="2800" dirty="0" err="1"/>
              <a:t>my_first</a:t>
            </a:r>
            <a:r>
              <a:rPr lang="en-IN" sz="2800" dirty="0"/>
              <a:t> = </a:t>
            </a:r>
            <a:r>
              <a:rPr lang="en-IN" sz="2800" dirty="0" err="1"/>
              <a:t>myid</a:t>
            </a:r>
            <a:r>
              <a:rPr lang="en-IN" sz="2800" dirty="0"/>
              <a:t> * n/numprocs;</a:t>
            </a:r>
          </a:p>
          <a:p>
            <a:r>
              <a:rPr lang="en-IN" sz="2800" dirty="0" err="1"/>
              <a:t>my_last</a:t>
            </a:r>
            <a:r>
              <a:rPr lang="en-IN" sz="2800" dirty="0"/>
              <a:t> = (</a:t>
            </a:r>
            <a:r>
              <a:rPr lang="en-IN" sz="2800" dirty="0" err="1"/>
              <a:t>myid</a:t>
            </a:r>
            <a:r>
              <a:rPr lang="en-IN" sz="2800" dirty="0"/>
              <a:t> + 1) * n/numprocs;</a:t>
            </a:r>
          </a:p>
          <a:p>
            <a:r>
              <a:rPr lang="nn-NO" sz="2800" dirty="0"/>
              <a:t>for (i = 0; i &lt; n; i++)        {</a:t>
            </a:r>
          </a:p>
          <a:p>
            <a:r>
              <a:rPr lang="en-IN" sz="2800" dirty="0"/>
              <a:t>a [i] = i * 0.5;</a:t>
            </a:r>
          </a:p>
          <a:p>
            <a:r>
              <a:rPr lang="en-IN" sz="2800" dirty="0"/>
              <a:t>b [i] = i * 2.0;                   }</a:t>
            </a:r>
          </a:p>
          <a:p>
            <a:r>
              <a:rPr lang="en-IN" sz="2800" dirty="0" err="1"/>
              <a:t>sum_local</a:t>
            </a:r>
            <a:r>
              <a:rPr lang="en-IN" sz="2800" dirty="0"/>
              <a:t> = 0;</a:t>
            </a:r>
          </a:p>
          <a:p>
            <a:r>
              <a:rPr lang="en-US" sz="2800" dirty="0"/>
              <a:t>for (i = </a:t>
            </a:r>
            <a:r>
              <a:rPr lang="en-US" sz="2800" dirty="0" err="1"/>
              <a:t>my_first</a:t>
            </a:r>
            <a:r>
              <a:rPr lang="en-US" sz="2800" dirty="0"/>
              <a:t>; i &lt; </a:t>
            </a:r>
            <a:r>
              <a:rPr lang="en-US" sz="2800" dirty="0" err="1"/>
              <a:t>my_last</a:t>
            </a:r>
            <a:r>
              <a:rPr lang="en-US" sz="2800" dirty="0"/>
              <a:t>; i++)        {</a:t>
            </a:r>
          </a:p>
          <a:p>
            <a:r>
              <a:rPr lang="en-IN" sz="2800" dirty="0" err="1"/>
              <a:t>sum_local</a:t>
            </a:r>
            <a:r>
              <a:rPr lang="en-IN" sz="2800" dirty="0"/>
              <a:t> = </a:t>
            </a:r>
            <a:r>
              <a:rPr lang="en-IN" sz="2800" dirty="0" err="1"/>
              <a:t>sum_local</a:t>
            </a:r>
            <a:r>
              <a:rPr lang="en-IN" sz="2800" dirty="0"/>
              <a:t> + a[i]*b[i];      }</a:t>
            </a:r>
          </a:p>
          <a:p>
            <a:r>
              <a:rPr lang="en-US" sz="2800" dirty="0" err="1"/>
              <a:t>MPI_Allreduce</a:t>
            </a:r>
            <a:r>
              <a:rPr lang="en-US" sz="2800" dirty="0"/>
              <a:t>(&amp;</a:t>
            </a:r>
            <a:r>
              <a:rPr lang="en-US" sz="2800" dirty="0" err="1"/>
              <a:t>sum_local</a:t>
            </a:r>
            <a:r>
              <a:rPr lang="en-US" sz="2800" dirty="0"/>
              <a:t>, &amp;sum, 1, MPI_DOUBLE, MPI_SUM,</a:t>
            </a:r>
          </a:p>
          <a:p>
            <a:r>
              <a:rPr lang="en-IN" sz="2800" dirty="0"/>
              <a:t>MPI_COMM_WORLD);</a:t>
            </a:r>
          </a:p>
          <a:p>
            <a:r>
              <a:rPr lang="en-US" sz="2800" dirty="0"/>
              <a:t>if (</a:t>
            </a:r>
            <a:r>
              <a:rPr lang="en-US" sz="2800" dirty="0" err="1"/>
              <a:t>iam</a:t>
            </a:r>
            <a:r>
              <a:rPr lang="en-US" sz="2800" dirty="0"/>
              <a:t>==0) </a:t>
            </a:r>
            <a:r>
              <a:rPr lang="en-US" sz="2800" dirty="0" err="1"/>
              <a:t>printf</a:t>
            </a:r>
            <a:r>
              <a:rPr lang="en-US" sz="2800" dirty="0"/>
              <a:t> ("sum = %f", sum);                    </a:t>
            </a: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92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MPI, all data is local. </a:t>
            </a:r>
          </a:p>
          <a:p>
            <a:r>
              <a:rPr lang="en-US" dirty="0"/>
              <a:t>To implement the dot-product, each process builds a partial sum, the sum of its local data. To do so, each executes a portion of the original loop. </a:t>
            </a:r>
          </a:p>
          <a:p>
            <a:r>
              <a:rPr lang="en-US" dirty="0"/>
              <a:t>Data and loop iterations are accordingly manually shared among processors by the programmer. In a subsequent step, the partial sums have to be communicated and combined to obtain the global result. </a:t>
            </a:r>
          </a:p>
          <a:p>
            <a:r>
              <a:rPr lang="en-US" dirty="0"/>
              <a:t>MPI provides the global communication routine </a:t>
            </a:r>
            <a:r>
              <a:rPr lang="en-US" dirty="0" err="1"/>
              <a:t>MPI_Allreduce</a:t>
            </a:r>
            <a:r>
              <a:rPr lang="en-US" dirty="0"/>
              <a:t> for this purpose.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5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Dot-Product in </a:t>
            </a:r>
            <a:r>
              <a:rPr lang="en-IN" b="1" dirty="0" err="1"/>
              <a:t>Pthreads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#define NUMTHRDS 4</a:t>
            </a:r>
          </a:p>
          <a:p>
            <a:r>
              <a:rPr lang="en-IN" dirty="0"/>
              <a:t>double sum;</a:t>
            </a:r>
          </a:p>
          <a:p>
            <a:r>
              <a:rPr lang="en-IN" dirty="0"/>
              <a:t>double a [256], b [256];</a:t>
            </a:r>
          </a:p>
          <a:p>
            <a:r>
              <a:rPr lang="en-IN" dirty="0" err="1"/>
              <a:t>int</a:t>
            </a:r>
            <a:r>
              <a:rPr lang="en-IN" dirty="0"/>
              <a:t> status;</a:t>
            </a:r>
          </a:p>
          <a:p>
            <a:r>
              <a:rPr lang="en-IN" dirty="0" err="1"/>
              <a:t>int</a:t>
            </a:r>
            <a:r>
              <a:rPr lang="en-IN" dirty="0"/>
              <a:t> n=256;</a:t>
            </a:r>
          </a:p>
          <a:p>
            <a:r>
              <a:rPr lang="en-IN" dirty="0" err="1"/>
              <a:t>pthread_t</a:t>
            </a:r>
            <a:r>
              <a:rPr lang="en-IN" dirty="0"/>
              <a:t> </a:t>
            </a:r>
            <a:r>
              <a:rPr lang="en-IN" dirty="0" err="1"/>
              <a:t>thd</a:t>
            </a:r>
            <a:r>
              <a:rPr lang="en-IN" dirty="0"/>
              <a:t>[NUMTHRDS];</a:t>
            </a:r>
          </a:p>
          <a:p>
            <a:r>
              <a:rPr lang="en-IN" dirty="0"/>
              <a:t>pthread_mutex_t mutexsum;</a:t>
            </a:r>
          </a:p>
          <a:p>
            <a:r>
              <a:rPr lang="en-IN" dirty="0"/>
              <a:t>int main(</a:t>
            </a:r>
            <a:r>
              <a:rPr lang="en-IN" dirty="0" err="1"/>
              <a:t>argc,argv</a:t>
            </a:r>
            <a:r>
              <a:rPr lang="en-IN" dirty="0"/>
              <a:t>)</a:t>
            </a:r>
          </a:p>
          <a:p>
            <a:r>
              <a:rPr lang="en-IN" dirty="0"/>
              <a:t>int </a:t>
            </a:r>
            <a:r>
              <a:rPr lang="en-IN" dirty="0" err="1"/>
              <a:t>argc</a:t>
            </a:r>
            <a:r>
              <a:rPr lang="en-IN" dirty="0"/>
              <a:t>;</a:t>
            </a:r>
          </a:p>
          <a:p>
            <a:r>
              <a:rPr lang="en-IN" dirty="0"/>
              <a:t>char *</a:t>
            </a:r>
            <a:r>
              <a:rPr lang="en-IN" dirty="0" err="1"/>
              <a:t>argv</a:t>
            </a:r>
            <a:r>
              <a:rPr lang="en-IN" dirty="0"/>
              <a:t>[];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pthread_attr_t</a:t>
            </a:r>
            <a:r>
              <a:rPr lang="en-IN" dirty="0"/>
              <a:t> </a:t>
            </a:r>
            <a:r>
              <a:rPr lang="en-IN" dirty="0" err="1"/>
              <a:t>attr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219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n-NO" dirty="0"/>
              <a:t>for (i = 0; i &lt; n; i++) {</a:t>
            </a:r>
          </a:p>
          <a:p>
            <a:pPr marL="0" indent="0">
              <a:buNone/>
            </a:pPr>
            <a:r>
              <a:rPr lang="en-IN" dirty="0"/>
              <a:t>a [i] = i * 0.5;      b [i] = i * 2.0;            }</a:t>
            </a:r>
          </a:p>
          <a:p>
            <a:pPr marL="0" indent="0">
              <a:buNone/>
            </a:pPr>
            <a:r>
              <a:rPr lang="en-IN" dirty="0" err="1"/>
              <a:t>thread_mutex_init</a:t>
            </a:r>
            <a:r>
              <a:rPr lang="en-IN" dirty="0"/>
              <a:t>(&amp;mutexsum, NULL);</a:t>
            </a:r>
          </a:p>
          <a:p>
            <a:pPr marL="0" indent="0">
              <a:buNone/>
            </a:pPr>
            <a:r>
              <a:rPr lang="en-IN" dirty="0" err="1"/>
              <a:t>pthread_attr_init</a:t>
            </a:r>
            <a:r>
              <a:rPr lang="en-IN" dirty="0"/>
              <a:t>(&amp;</a:t>
            </a:r>
            <a:r>
              <a:rPr lang="en-IN" dirty="0" err="1"/>
              <a:t>attr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sz="2400" dirty="0" err="1"/>
              <a:t>pthread_attr_setdetachstate</a:t>
            </a:r>
            <a:r>
              <a:rPr lang="en-IN" sz="2400" dirty="0"/>
              <a:t>(&amp;</a:t>
            </a:r>
            <a:r>
              <a:rPr lang="en-IN" sz="2400" dirty="0" err="1"/>
              <a:t>attr</a:t>
            </a:r>
            <a:r>
              <a:rPr lang="en-IN" sz="2400" dirty="0"/>
              <a:t>, PTHREAD_CREATE_JOINABLE);</a:t>
            </a:r>
          </a:p>
          <a:p>
            <a:pPr marL="0" indent="0">
              <a:buNone/>
            </a:pPr>
            <a:r>
              <a:rPr lang="en-IN" dirty="0"/>
              <a:t>for(i=0;i&lt;</a:t>
            </a:r>
            <a:r>
              <a:rPr lang="en-IN" dirty="0" err="1"/>
              <a:t>NUMTHRDS;i</a:t>
            </a:r>
            <a:r>
              <a:rPr lang="en-IN" dirty="0"/>
              <a:t>++)                                                      {</a:t>
            </a:r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/>
              <a:t>( &amp;</a:t>
            </a:r>
            <a:r>
              <a:rPr lang="en-US" dirty="0" err="1"/>
              <a:t>thds</a:t>
            </a:r>
            <a:r>
              <a:rPr lang="en-US" dirty="0"/>
              <a:t>[i], &amp;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dotprod</a:t>
            </a:r>
            <a:r>
              <a:rPr lang="en-US" dirty="0"/>
              <a:t>, (void *)i);       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pthread_attr_destroy</a:t>
            </a:r>
            <a:r>
              <a:rPr lang="en-IN" dirty="0"/>
              <a:t>(&amp;</a:t>
            </a:r>
            <a:r>
              <a:rPr lang="en-IN" dirty="0" err="1"/>
              <a:t>attr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for(i=0;i&lt;</a:t>
            </a:r>
            <a:r>
              <a:rPr lang="en-IN" dirty="0" err="1"/>
              <a:t>NUMTHRDS;i</a:t>
            </a:r>
            <a:r>
              <a:rPr lang="en-IN" dirty="0"/>
              <a:t>++)                              {</a:t>
            </a:r>
          </a:p>
          <a:p>
            <a:pPr marL="0" indent="0">
              <a:buNone/>
            </a:pPr>
            <a:r>
              <a:rPr lang="en-IN" dirty="0" err="1"/>
              <a:t>pthread_join</a:t>
            </a:r>
            <a:r>
              <a:rPr lang="en-IN" dirty="0"/>
              <a:t>( </a:t>
            </a:r>
            <a:r>
              <a:rPr lang="en-IN" dirty="0" err="1"/>
              <a:t>thds</a:t>
            </a:r>
            <a:r>
              <a:rPr lang="en-IN" dirty="0"/>
              <a:t>[i], (void **)&amp;status);     }</a:t>
            </a:r>
          </a:p>
          <a:p>
            <a:pPr marL="0" indent="0">
              <a:buNone/>
            </a:pPr>
            <a:r>
              <a:rPr lang="pt-BR" dirty="0"/>
              <a:t>printf ("sum = %f \n", sum);</a:t>
            </a:r>
          </a:p>
          <a:p>
            <a:pPr marL="0" indent="0">
              <a:buNone/>
            </a:pPr>
            <a:r>
              <a:rPr lang="en-IN" dirty="0" err="1"/>
              <a:t>pthread_mutex_destroy</a:t>
            </a:r>
            <a:r>
              <a:rPr lang="en-IN" dirty="0"/>
              <a:t>(&amp;mutexsum);</a:t>
            </a:r>
          </a:p>
          <a:p>
            <a:pPr marL="0" indent="0">
              <a:buNone/>
            </a:pPr>
            <a:r>
              <a:rPr lang="en-IN" dirty="0" err="1"/>
              <a:t>pthread_exit</a:t>
            </a:r>
            <a:r>
              <a:rPr lang="en-IN" dirty="0"/>
              <a:t>(NULL);      }</a:t>
            </a:r>
          </a:p>
        </p:txBody>
      </p:sp>
    </p:spTree>
    <p:extLst>
      <p:ext uri="{BB962C8B-B14F-4D97-AF65-F5344CB8AC3E}">
        <p14:creationId xmlns:p14="http://schemas.microsoft.com/office/powerpoint/2010/main" val="172258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2698</Words>
  <Application>Microsoft Office PowerPoint</Application>
  <PresentationFormat>On-screen Show (4:3)</PresentationFormat>
  <Paragraphs>264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Unit 4</vt:lpstr>
      <vt:lpstr>Ways to Create Parallel Programs</vt:lpstr>
      <vt:lpstr>PowerPoint Presentation</vt:lpstr>
      <vt:lpstr>Comparison</vt:lpstr>
      <vt:lpstr>PowerPoint Presentation</vt:lpstr>
      <vt:lpstr>Dot-Product in MPI</vt:lpstr>
      <vt:lpstr>PowerPoint Presentation</vt:lpstr>
      <vt:lpstr>Dot-Product in Pthreads</vt:lpstr>
      <vt:lpstr>PowerPoint Presentation</vt:lpstr>
      <vt:lpstr>PowerPoint Presentation</vt:lpstr>
      <vt:lpstr>PowerPoint Presentation</vt:lpstr>
      <vt:lpstr>PowerPoint Presentation</vt:lpstr>
      <vt:lpstr>Dot-Product in OpenMP</vt:lpstr>
      <vt:lpstr>PowerPoint Presentation</vt:lpstr>
      <vt:lpstr>Introduction to the openMP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Times Vector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representation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Comp</dc:creator>
  <cp:lastModifiedBy>nimisha bellur</cp:lastModifiedBy>
  <cp:revision>13</cp:revision>
  <dcterms:created xsi:type="dcterms:W3CDTF">2021-01-04T11:08:35Z</dcterms:created>
  <dcterms:modified xsi:type="dcterms:W3CDTF">2021-01-25T18:38:47Z</dcterms:modified>
</cp:coreProperties>
</file>