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61" r:id="rId3"/>
    <p:sldId id="271" r:id="rId4"/>
    <p:sldId id="272" r:id="rId5"/>
    <p:sldId id="263" r:id="rId6"/>
    <p:sldId id="269" r:id="rId7"/>
    <p:sldId id="270" r:id="rId8"/>
    <p:sldId id="268" r:id="rId9"/>
    <p:sldId id="264" r:id="rId10"/>
    <p:sldId id="257" r:id="rId11"/>
    <p:sldId id="258" r:id="rId12"/>
    <p:sldId id="259" r:id="rId13"/>
    <p:sldId id="260" r:id="rId14"/>
    <p:sldId id="265" r:id="rId15"/>
    <p:sldId id="266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99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3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5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9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none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3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9645"/>
            <a:ext cx="10353761" cy="903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320801"/>
            <a:ext cx="510600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320801"/>
            <a:ext cx="5094154" cy="4809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9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u="sng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Open DICOMweb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361245"/>
            <a:ext cx="10353761" cy="101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580444"/>
            <a:ext cx="10353762" cy="458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2699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6269913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269913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baseline="0">
          <a:solidFill>
            <a:srgbClr val="FFFF00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1pPr>
      <a:lvl2pPr marL="6858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2286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799804" cy="2742907"/>
          </a:xfrm>
        </p:spPr>
        <p:txBody>
          <a:bodyPr>
            <a:normAutofit/>
          </a:bodyPr>
          <a:lstStyle/>
          <a:p>
            <a:r>
              <a:rPr lang="en-US" cap="none" dirty="0"/>
              <a:t>ODW</a:t>
            </a:r>
            <a:br>
              <a:rPr lang="en-US" cap="none" dirty="0"/>
            </a:br>
            <a:r>
              <a:rPr lang="en-US" cap="none" dirty="0"/>
              <a:t>Data Dictionary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93324"/>
            <a:ext cx="8676222" cy="1397876"/>
          </a:xfrm>
        </p:spPr>
        <p:txBody>
          <a:bodyPr>
            <a:normAutofit/>
          </a:bodyPr>
          <a:lstStyle/>
          <a:p>
            <a:r>
              <a:rPr lang="en-US" dirty="0"/>
              <a:t>Jim Philbin</a:t>
            </a:r>
          </a:p>
        </p:txBody>
      </p:sp>
    </p:spTree>
    <p:extLst>
      <p:ext uri="{BB962C8B-B14F-4D97-AF65-F5344CB8AC3E}">
        <p14:creationId xmlns:p14="http://schemas.microsoft.com/office/powerpoint/2010/main" val="36488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profile describes Elements or Element Sets and the</a:t>
            </a:r>
          </a:p>
          <a:p>
            <a:pPr lvl="1"/>
            <a:r>
              <a:rPr lang="en-US" sz="2400" dirty="0"/>
              <a:t>conditions, </a:t>
            </a:r>
          </a:p>
          <a:p>
            <a:pPr lvl="1"/>
            <a:r>
              <a:rPr lang="en-US" sz="2400" dirty="0"/>
              <a:t>validations, and </a:t>
            </a:r>
          </a:p>
          <a:p>
            <a:pPr lvl="1"/>
            <a:r>
              <a:rPr lang="en-US" sz="2400" dirty="0"/>
              <a:t>transformations </a:t>
            </a:r>
          </a:p>
          <a:p>
            <a:pPr marL="0" indent="0">
              <a:buNone/>
            </a:pPr>
            <a:r>
              <a:rPr lang="en-US" sz="2800" dirty="0"/>
              <a:t>to which a study shall conform.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		The Element shall be present</a:t>
            </a:r>
          </a:p>
          <a:p>
            <a:r>
              <a:rPr lang="en-US" dirty="0"/>
              <a:t>Not Present		The Element shall not be present</a:t>
            </a:r>
          </a:p>
          <a:p>
            <a:r>
              <a:rPr lang="en-US" dirty="0"/>
              <a:t>If Present(conditions)	If the Element is present, then the conditions shall be true</a:t>
            </a:r>
          </a:p>
        </p:txBody>
      </p:sp>
    </p:spTree>
    <p:extLst>
      <p:ext uri="{BB962C8B-B14F-4D97-AF65-F5344CB8AC3E}">
        <p14:creationId xmlns:p14="http://schemas.microsoft.com/office/powerpoint/2010/main" val="223163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Range: </a:t>
            </a:r>
          </a:p>
          <a:p>
            <a:pPr lvl="1"/>
            <a:r>
              <a:rPr lang="en-US" dirty="0"/>
              <a:t>[x, y]	inclusive</a:t>
            </a:r>
          </a:p>
          <a:p>
            <a:pPr lvl="1"/>
            <a:r>
              <a:rPr lang="en-US" dirty="0"/>
              <a:t>(x, y)	exclusive</a:t>
            </a:r>
          </a:p>
          <a:p>
            <a:pPr lvl="1"/>
            <a:r>
              <a:rPr lang="en-US" dirty="0"/>
              <a:t>[x, y)             includes x, but not y</a:t>
            </a:r>
          </a:p>
          <a:p>
            <a:pPr lvl="1"/>
            <a:r>
              <a:rPr lang="en-US" dirty="0"/>
              <a:t>(x, y]	includes y, but not x </a:t>
            </a:r>
          </a:p>
        </p:txBody>
      </p:sp>
    </p:spTree>
    <p:extLst>
      <p:ext uri="{BB962C8B-B14F-4D97-AF65-F5344CB8AC3E}">
        <p14:creationId xmlns:p14="http://schemas.microsoft.com/office/powerpoint/2010/main" val="35459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Element</a:t>
            </a:r>
          </a:p>
          <a:p>
            <a:r>
              <a:rPr lang="en-US" dirty="0"/>
              <a:t>Remove Element value</a:t>
            </a:r>
          </a:p>
          <a:p>
            <a:r>
              <a:rPr lang="en-US" dirty="0"/>
              <a:t>Replace with generated Element, where:</a:t>
            </a:r>
          </a:p>
          <a:p>
            <a:pPr marL="457200" lvl="1" indent="0">
              <a:buNone/>
            </a:pPr>
            <a:r>
              <a:rPr lang="en-US" dirty="0"/>
              <a:t> generate(value) =&gt; new_value;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1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Name &lt;string&gt;</a:t>
            </a:r>
          </a:p>
          <a:p>
            <a:r>
              <a:rPr lang="en-US" dirty="0"/>
              <a:t>Created &lt;datetime&gt;</a:t>
            </a:r>
          </a:p>
          <a:p>
            <a:r>
              <a:rPr lang="en-US" dirty="0"/>
              <a:t>Last Modified &lt;datetime&gt;</a:t>
            </a:r>
          </a:p>
          <a:p>
            <a:r>
              <a:rPr lang="en-US" dirty="0"/>
              <a:t>Update History</a:t>
            </a:r>
          </a:p>
          <a:p>
            <a:r>
              <a:rPr lang="en-US" dirty="0"/>
              <a:t>Rules[]</a:t>
            </a:r>
          </a:p>
          <a:p>
            <a:r>
              <a:rPr lang="en-US" dirty="0"/>
              <a:t>[what else]</a:t>
            </a:r>
          </a:p>
        </p:txBody>
      </p:sp>
    </p:spTree>
    <p:extLst>
      <p:ext uri="{BB962C8B-B14F-4D97-AF65-F5344CB8AC3E}">
        <p14:creationId xmlns:p14="http://schemas.microsoft.com/office/powerpoint/2010/main" val="217167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Profiled Study</a:t>
            </a:r>
          </a:p>
          <a:p>
            <a:r>
              <a:rPr lang="en-US" dirty="0"/>
              <a:t>Profiled Study</a:t>
            </a:r>
          </a:p>
          <a:p>
            <a:pPr lvl="1"/>
            <a:r>
              <a:rPr lang="en-US" dirty="0"/>
              <a:t>URI of Profile</a:t>
            </a:r>
          </a:p>
          <a:p>
            <a:pPr lvl="1"/>
            <a:r>
              <a:rPr lang="en-US" dirty="0"/>
              <a:t>Original Study Location</a:t>
            </a:r>
          </a:p>
          <a:p>
            <a:pPr lvl="2"/>
            <a:r>
              <a:rPr lang="en-US" dirty="0"/>
              <a:t>Uri</a:t>
            </a:r>
          </a:p>
          <a:p>
            <a:pPr lvl="1"/>
            <a:r>
              <a:rPr lang="en-US" dirty="0"/>
              <a:t>Original Element Values</a:t>
            </a:r>
          </a:p>
        </p:txBody>
      </p:sp>
    </p:spTree>
    <p:extLst>
      <p:ext uri="{BB962C8B-B14F-4D97-AF65-F5344CB8AC3E}">
        <p14:creationId xmlns:p14="http://schemas.microsoft.com/office/powerpoint/2010/main" val="240282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Code from a Profile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 is fed to code generator</a:t>
            </a:r>
          </a:p>
          <a:p>
            <a:r>
              <a:rPr lang="en-US" dirty="0"/>
              <a:t>Generator creates Dart/JavaScript package that validates the study.</a:t>
            </a:r>
          </a:p>
        </p:txBody>
      </p:sp>
    </p:spTree>
    <p:extLst>
      <p:ext uri="{BB962C8B-B14F-4D97-AF65-F5344CB8AC3E}">
        <p14:creationId xmlns:p14="http://schemas.microsoft.com/office/powerpoint/2010/main" val="175548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API &amp;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Elements(Tag tag, List values)</a:t>
            </a:r>
          </a:p>
          <a:p>
            <a:r>
              <a:rPr lang="en-US" dirty="0"/>
              <a:t>Value Representations (VR) have transformers:</a:t>
            </a:r>
          </a:p>
          <a:p>
            <a:pPr lvl="1"/>
            <a:r>
              <a:rPr lang="en-US" dirty="0"/>
              <a:t>Empty – converts values to a zero length (empty) Value Field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Element e = (0008005, VR.SS, “UTF-8”)</a:t>
            </a:r>
          </a:p>
          <a:p>
            <a:pPr marL="457200" lvl="1" indent="0">
              <a:buNone/>
            </a:pPr>
            <a:r>
              <a:rPr lang="en-US" dirty="0" err="1"/>
              <a:t>e.empty</a:t>
            </a:r>
            <a:r>
              <a:rPr lang="en-US" dirty="0"/>
              <a:t>(a) =&gt; (00080005, VR.SS, “”)</a:t>
            </a:r>
          </a:p>
        </p:txBody>
      </p:sp>
    </p:spTree>
    <p:extLst>
      <p:ext uri="{BB962C8B-B14F-4D97-AF65-F5344CB8AC3E}">
        <p14:creationId xmlns:p14="http://schemas.microsoft.com/office/powerpoint/2010/main" val="21360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dictionary package is the home of DICOM constant classes such as:</a:t>
            </a:r>
          </a:p>
          <a:p>
            <a:r>
              <a:rPr lang="en-US" dirty="0"/>
              <a:t>VM– value multiplicity</a:t>
            </a:r>
          </a:p>
          <a:p>
            <a:r>
              <a:rPr lang="en-US" dirty="0"/>
              <a:t>VR – value representation</a:t>
            </a:r>
          </a:p>
          <a:p>
            <a:r>
              <a:rPr lang="en-US" dirty="0"/>
              <a:t>Tag – a class containing all the information (including VM, VR, </a:t>
            </a:r>
            <a:r>
              <a:rPr lang="en-US" dirty="0" err="1"/>
              <a:t>Etype</a:t>
            </a:r>
            <a:r>
              <a:rPr lang="en-US" dirty="0"/>
              <a:t>,…) about semantic identifiers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Macro – DICOM macros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Module – DICOM modules (future)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IOD – DICOM IODs (future)</a:t>
            </a:r>
          </a:p>
        </p:txBody>
      </p:sp>
    </p:spTree>
    <p:extLst>
      <p:ext uri="{BB962C8B-B14F-4D97-AF65-F5344CB8AC3E}">
        <p14:creationId xmlns:p14="http://schemas.microsoft.com/office/powerpoint/2010/main" val="8314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currently contains a Package called “Common”, which contains utility classes and functions that are generally useful, </a:t>
            </a:r>
            <a:r>
              <a:rPr lang="en-US" i="1" dirty="0"/>
              <a:t>but that are not specifically related to DICOM.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Common – will become a separate package</a:t>
            </a:r>
          </a:p>
        </p:txBody>
      </p:sp>
    </p:spTree>
    <p:extLst>
      <p:ext uri="{BB962C8B-B14F-4D97-AF65-F5344CB8AC3E}">
        <p14:creationId xmlns:p14="http://schemas.microsoft.com/office/powerpoint/2010/main" val="113738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Tag Class</a:t>
            </a:r>
            <a:br>
              <a:rPr lang="en-US" dirty="0"/>
            </a:br>
            <a:r>
              <a:rPr lang="en-US" sz="2000" b="0" i="1" dirty="0"/>
              <a:t>The Tag class defines a semantic concept</a:t>
            </a:r>
            <a:endParaRPr lang="en-US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378492"/>
            <a:ext cx="5106004" cy="510697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300" dirty="0"/>
              <a:t>PS3.6 contains the Data Element Definitions. Each definition corresponds to a semantic concept related to medical imaging.  This is the heart of DICOM. The Tag defines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Keyword</a:t>
            </a:r>
            <a:r>
              <a:rPr lang="en-US" sz="4300" dirty="0"/>
              <a:t> 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unique keyword associated with the concept.  The keyword should contain only alphanumeric characters and underscore.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>
                <a:solidFill>
                  <a:srgbClr val="FFFF00"/>
                </a:solidFill>
              </a:rPr>
              <a:t>Code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numeric code (traditionally called a Tag) that uniquely defines this concept.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Note: Code is call “tag” in the standard.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Name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A short English descriptive phrase for the concept.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VM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/>
              <a:t>The minimum, maximum, and with of the array of values associated with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VR</a:t>
            </a:r>
            <a:r>
              <a:rPr lang="en-US" sz="4300" dirty="0"/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data type of the values of this concept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Type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Element Type (1, 1c, 2, 2c, 3) of this concept.  This describes the requirement on the presence of the concept in a particular IOD.  Many of the Semantic concepts always have the same type, which is why it is included in Tag.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IsRetired</a:t>
            </a:r>
            <a:endParaRPr lang="en-US" sz="4300" dirty="0">
              <a:solidFill>
                <a:srgbClr val="FFFF0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A Boolean value specifying whether this concept has been retired.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300" dirty="0">
                <a:solidFill>
                  <a:srgbClr val="FFFF00"/>
                </a:solidFill>
              </a:rPr>
              <a:t>	</a:t>
            </a:r>
            <a:r>
              <a:rPr lang="en-US" sz="4300" dirty="0" err="1">
                <a:solidFill>
                  <a:srgbClr val="FFFF00"/>
                </a:solidFill>
              </a:rPr>
              <a:t>IsPublic</a:t>
            </a:r>
            <a:r>
              <a:rPr lang="en-US" sz="4300" dirty="0">
                <a:solidFill>
                  <a:srgbClr val="FFFF00"/>
                </a:solidFill>
              </a:rPr>
              <a:t>, </a:t>
            </a:r>
            <a:r>
              <a:rPr lang="en-US" sz="4300" dirty="0" err="1">
                <a:solidFill>
                  <a:srgbClr val="FFFF00"/>
                </a:solidFill>
              </a:rPr>
              <a:t>IsPrivate</a:t>
            </a:r>
            <a:r>
              <a:rPr lang="en-US" sz="4300" dirty="0">
                <a:solidFill>
                  <a:srgbClr val="FFFF00"/>
                </a:solidFill>
              </a:rPr>
              <a:t>…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Predicate describing whether the Tag is Public, Private Creator, Private Data, etc.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The Tag also define many useful Getters and Methods: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400" dirty="0">
                <a:solidFill>
                  <a:srgbClr val="FFFF00"/>
                </a:solidFill>
              </a:rPr>
              <a:t>Group, </a:t>
            </a:r>
            <a:r>
              <a:rPr lang="en-US" sz="1400" dirty="0" err="1">
                <a:solidFill>
                  <a:srgbClr val="FFFF00"/>
                </a:solidFill>
              </a:rPr>
              <a:t>Elt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dcm</a:t>
            </a:r>
            <a:r>
              <a:rPr lang="en-US" sz="1400" dirty="0">
                <a:solidFill>
                  <a:srgbClr val="FFFF00"/>
                </a:solidFill>
              </a:rPr>
              <a:t>, hex…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Min, max,  width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vrIndex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sizeInBytes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isShort</a:t>
            </a:r>
            <a:r>
              <a:rPr lang="en-US" sz="1400" dirty="0">
                <a:solidFill>
                  <a:srgbClr val="FFFF00"/>
                </a:solidFill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checkValues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en-US" sz="1400" dirty="0" err="1">
                <a:solidFill>
                  <a:srgbClr val="FFFF00"/>
                </a:solidFill>
              </a:rPr>
              <a:t>checkValue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r>
              <a:rPr lang="en-US" sz="1400" dirty="0" err="1">
                <a:solidFill>
                  <a:srgbClr val="FFFF00"/>
                </a:solidFill>
              </a:rPr>
              <a:t>getErrors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FF00"/>
                </a:solidFill>
              </a:rPr>
              <a:t>	</a:t>
            </a:r>
            <a:endParaRPr lang="en-US" sz="12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3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50084"/>
          </a:xfrm>
        </p:spPr>
        <p:txBody>
          <a:bodyPr/>
          <a:lstStyle/>
          <a:p>
            <a:r>
              <a:rPr lang="en-US" dirty="0" err="1"/>
              <a:t>Profileling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459686"/>
            <a:ext cx="5106004" cy="4756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Profile Editor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Allows all profile errors to be displayed and presents editing options to a human,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Logs all modifications to the study, and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Might include encrypted information in the study.</a:t>
            </a:r>
          </a:p>
          <a:p>
            <a:r>
              <a:rPr lang="en-US" dirty="0">
                <a:solidFill>
                  <a:srgbClr val="FFFF00"/>
                </a:solidFill>
              </a:rPr>
              <a:t>Profile Validator</a:t>
            </a:r>
          </a:p>
          <a:p>
            <a:pPr marL="457200" lvl="1" indent="0">
              <a:buNone/>
            </a:pPr>
            <a:r>
              <a:rPr lang="en-US" dirty="0"/>
              <a:t>A sub-system that validates profiles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Library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Application = (Library + UI)</a:t>
            </a:r>
          </a:p>
          <a:p>
            <a:r>
              <a:rPr lang="en-US" dirty="0">
                <a:solidFill>
                  <a:srgbClr val="FFFF00"/>
                </a:solidFill>
              </a:rPr>
              <a:t>Study Uploader </a:t>
            </a:r>
            <a:r>
              <a:rPr lang="en-US" dirty="0"/>
              <a:t>(browser based)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Retrieves a study from a DIMSE server,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Applies a profile, and </a:t>
            </a:r>
          </a:p>
          <a:p>
            <a:pPr marL="461963" lvl="1" indent="225425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Uploads the study to the target registry.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459686"/>
            <a:ext cx="5094154" cy="47565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Profileling</a:t>
            </a:r>
            <a:r>
              <a:rPr lang="en-US" dirty="0">
                <a:solidFill>
                  <a:srgbClr val="FFFF00"/>
                </a:solidFill>
              </a:rPr>
              <a:t> Upload Server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Receives studies,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Applies profiles,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If valid upload to registry, and </a:t>
            </a:r>
          </a:p>
          <a:p>
            <a:pPr marL="800100" lvl="1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If invalid sends to QC server.</a:t>
            </a:r>
          </a:p>
          <a:p>
            <a:r>
              <a:rPr lang="en-US" dirty="0">
                <a:solidFill>
                  <a:srgbClr val="FFFF00"/>
                </a:solidFill>
              </a:rPr>
              <a:t>QC Server</a:t>
            </a:r>
          </a:p>
          <a:p>
            <a:pPr marL="457200" lvl="1" indent="0">
              <a:buNone/>
            </a:pPr>
            <a:r>
              <a:rPr lang="en-US" dirty="0"/>
              <a:t>Receives invalid studies 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edited or 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rejected </a:t>
            </a:r>
          </a:p>
          <a:p>
            <a:pPr marL="457200" lvl="1" indent="0">
              <a:buNone/>
            </a:pPr>
            <a:r>
              <a:rPr lang="en-US" dirty="0"/>
              <a:t>depending on the errors</a:t>
            </a:r>
          </a:p>
        </p:txBody>
      </p:sp>
    </p:spTree>
    <p:extLst>
      <p:ext uri="{BB962C8B-B14F-4D97-AF65-F5344CB8AC3E}">
        <p14:creationId xmlns:p14="http://schemas.microsoft.com/office/powerpoint/2010/main" val="11450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97743"/>
          </a:xfrm>
        </p:spPr>
        <p:txBody>
          <a:bodyPr/>
          <a:lstStyle/>
          <a:p>
            <a:r>
              <a:rPr lang="en-US" dirty="0"/>
              <a:t>Profile Editor</a:t>
            </a:r>
          </a:p>
        </p:txBody>
      </p:sp>
      <p:sp>
        <p:nvSpPr>
          <p:cNvPr id="3" name="Snip Single Corner Rectangle 2"/>
          <p:cNvSpPr/>
          <p:nvPr/>
        </p:nvSpPr>
        <p:spPr>
          <a:xfrm>
            <a:off x="973603" y="3043690"/>
            <a:ext cx="1744717" cy="769273"/>
          </a:xfrm>
          <a:prstGeom prst="snip1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Profile Definition File</a:t>
            </a:r>
          </a:p>
        </p:txBody>
      </p:sp>
      <p:sp>
        <p:nvSpPr>
          <p:cNvPr id="4" name="Snip Same Side Corner Rectangle 3"/>
          <p:cNvSpPr/>
          <p:nvPr/>
        </p:nvSpPr>
        <p:spPr>
          <a:xfrm>
            <a:off x="978858" y="5506209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5" name="Straight Arrow Connector 4"/>
          <p:cNvCxnSpPr>
            <a:stCxn id="8" idx="2"/>
            <a:endCxn id="3" idx="3"/>
          </p:cNvCxnSpPr>
          <p:nvPr/>
        </p:nvCxnSpPr>
        <p:spPr>
          <a:xfrm flipH="1">
            <a:off x="1845962" y="2488839"/>
            <a:ext cx="4563" cy="5548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1"/>
            <a:endCxn id="9" idx="0"/>
          </p:cNvCxnSpPr>
          <p:nvPr/>
        </p:nvCxnSpPr>
        <p:spPr>
          <a:xfrm flipH="1">
            <a:off x="1845961" y="3812963"/>
            <a:ext cx="1" cy="454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4" idx="3"/>
          </p:cNvCxnSpPr>
          <p:nvPr/>
        </p:nvCxnSpPr>
        <p:spPr>
          <a:xfrm>
            <a:off x="1845961" y="5023811"/>
            <a:ext cx="1" cy="4823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8488" y="1507343"/>
            <a:ext cx="1704073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504" y="4267066"/>
            <a:ext cx="1652914" cy="75674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7034" y="1765732"/>
            <a:ext cx="7572704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UI for creating Profile definitions: Standard fields, standard profile components with options, customizable Element transformers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37034" y="3138560"/>
            <a:ext cx="7572704" cy="4001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JSON file containing the Profile Definition generated by the editor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7034" y="4329773"/>
            <a:ext cx="757270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 Dart/JS program that reads the JSON definition and generates the Profile Transformer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37034" y="5568918"/>
            <a:ext cx="7572704" cy="70788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 Dart/JavaScript Program that take DICOM study X and returns  validated and profiled study Y based on the Profile Definition</a:t>
            </a:r>
          </a:p>
        </p:txBody>
      </p:sp>
    </p:spTree>
    <p:extLst>
      <p:ext uri="{BB962C8B-B14F-4D97-AF65-F5344CB8AC3E}">
        <p14:creationId xmlns:p14="http://schemas.microsoft.com/office/powerpoint/2010/main" val="38965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478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Profiling Application</a:t>
            </a:r>
          </a:p>
        </p:txBody>
      </p:sp>
      <p:sp>
        <p:nvSpPr>
          <p:cNvPr id="3" name="Snip Same Side Corner Rectangle 2"/>
          <p:cNvSpPr/>
          <p:nvPr/>
        </p:nvSpPr>
        <p:spPr>
          <a:xfrm>
            <a:off x="325751" y="3788754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Profile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Transformer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1682127" y="5420088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Dart/JS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Toolkit</a:t>
            </a:r>
          </a:p>
        </p:txBody>
      </p:sp>
      <p:cxnSp>
        <p:nvCxnSpPr>
          <p:cNvPr id="6" name="Straight Arrow Connector 5"/>
          <p:cNvCxnSpPr>
            <a:stCxn id="3" idx="3"/>
            <a:endCxn id="11" idx="2"/>
          </p:cNvCxnSpPr>
          <p:nvPr/>
        </p:nvCxnSpPr>
        <p:spPr>
          <a:xfrm flipV="1">
            <a:off x="1192855" y="2778254"/>
            <a:ext cx="1383504" cy="101050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30579" y="1796758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Profile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Application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(Browser)</a:t>
            </a:r>
          </a:p>
        </p:txBody>
      </p:sp>
      <p:cxnSp>
        <p:nvCxnSpPr>
          <p:cNvPr id="12" name="Straight Arrow Connector 11"/>
          <p:cNvCxnSpPr>
            <a:stCxn id="5" idx="3"/>
            <a:endCxn id="11" idx="2"/>
          </p:cNvCxnSpPr>
          <p:nvPr/>
        </p:nvCxnSpPr>
        <p:spPr>
          <a:xfrm flipV="1">
            <a:off x="2559741" y="2778254"/>
            <a:ext cx="16618" cy="2641834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Callout 1 18"/>
          <p:cNvSpPr/>
          <p:nvPr/>
        </p:nvSpPr>
        <p:spPr>
          <a:xfrm>
            <a:off x="4876800" y="1566045"/>
            <a:ext cx="5889183" cy="2028496"/>
          </a:xfrm>
          <a:prstGeom prst="borderCallout1">
            <a:avLst>
              <a:gd name="adj1" fmla="val 50238"/>
              <a:gd name="adj2" fmla="val -480"/>
              <a:gd name="adj3" fmla="val 36226"/>
              <a:gd name="adj4" fmla="val -20665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alibri" panose="020F0502020204030204" pitchFamily="34" charset="0"/>
              </a:rPr>
              <a:t>Dart/JS zero footprint browser application that: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Connects to a local PACS/VNA,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Searches for Study to be profiled,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Uploads Study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Profiles Study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Forwards profiled study to registry, or sends it to QC server with Problem Report 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4876800" y="5644052"/>
            <a:ext cx="4908331" cy="725214"/>
          </a:xfrm>
          <a:prstGeom prst="borderCallout1">
            <a:avLst>
              <a:gd name="adj1" fmla="val 49785"/>
              <a:gd name="adj2" fmla="val -196"/>
              <a:gd name="adj3" fmla="val 42710"/>
              <a:gd name="adj4" fmla="val -28483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latin typeface="Calibri" panose="020F0502020204030204" pitchFamily="34" charset="0"/>
              </a:rPr>
              <a:t>Open DICOMweb Toolkit</a:t>
            </a:r>
          </a:p>
          <a:p>
            <a:r>
              <a:rPr lang="en-US" dirty="0">
                <a:latin typeface="Calibri" panose="020F0502020204030204" pitchFamily="34" charset="0"/>
              </a:rPr>
              <a:t>Written in Dart available as Dart or JavaScript SDK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4876800" y="4025462"/>
            <a:ext cx="5889183" cy="1205446"/>
          </a:xfrm>
          <a:prstGeom prst="borderCallout1">
            <a:avLst>
              <a:gd name="adj1" fmla="val 52771"/>
              <a:gd name="adj2" fmla="val -490"/>
              <a:gd name="adj3" fmla="val 22809"/>
              <a:gd name="adj4" fmla="val -47381"/>
            </a:avLst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atin typeface="Calibri" panose="020F0502020204030204" pitchFamily="34" charset="0"/>
              </a:rPr>
              <a:t>Transformer for Profile </a:t>
            </a:r>
            <a:r>
              <a:rPr lang="en-US" i="1" dirty="0">
                <a:latin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indent="-457200"/>
            <a:r>
              <a:rPr lang="en-US" dirty="0">
                <a:latin typeface="Calibri" panose="020F0502020204030204" pitchFamily="34" charset="0"/>
              </a:rPr>
              <a:t>Input: 	study X</a:t>
            </a:r>
          </a:p>
          <a:p>
            <a:pPr indent="-457200"/>
            <a:r>
              <a:rPr lang="en-US" dirty="0">
                <a:latin typeface="Calibri" panose="020F0502020204030204" pitchFamily="34" charset="0"/>
              </a:rPr>
              <a:t>Output:	study Y conforming to Profile P, with JSON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		Problem Report containing warnings and errors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stCxn id="5" idx="3"/>
            <a:endCxn id="3" idx="1"/>
          </p:cNvCxnSpPr>
          <p:nvPr/>
        </p:nvCxnSpPr>
        <p:spPr>
          <a:xfrm flipH="1" flipV="1">
            <a:off x="1192855" y="4671623"/>
            <a:ext cx="1366886" cy="74846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Applications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1192925" y="5608278"/>
            <a:ext cx="1744717" cy="769273"/>
          </a:xfrm>
          <a:prstGeom prst="snip1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Profile File</a:t>
            </a:r>
          </a:p>
        </p:txBody>
      </p:sp>
      <p:sp>
        <p:nvSpPr>
          <p:cNvPr id="7" name="Snip Same Side Corner Rectangle 6"/>
          <p:cNvSpPr/>
          <p:nvPr/>
        </p:nvSpPr>
        <p:spPr>
          <a:xfrm>
            <a:off x="5223571" y="4081038"/>
            <a:ext cx="1734207" cy="882869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</a:t>
            </a:r>
            <a:br>
              <a:rPr lang="en-US" dirty="0"/>
            </a:br>
            <a:r>
              <a:rPr lang="en-US" dirty="0"/>
              <a:t>Dart Profile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9512328" y="4023231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</a:t>
            </a:r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Toolkit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9512328" y="2333297"/>
            <a:ext cx="1755228" cy="998482"/>
          </a:xfrm>
          <a:prstGeom prst="snip2Same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</a:t>
            </a:r>
          </a:p>
          <a:p>
            <a:pPr algn="ctr"/>
            <a:r>
              <a:rPr lang="en-US" dirty="0"/>
              <a:t>Toolkit</a:t>
            </a:r>
          </a:p>
        </p:txBody>
      </p:sp>
      <p:cxnSp>
        <p:nvCxnSpPr>
          <p:cNvPr id="12" name="Straight Arrow Connector 11"/>
          <p:cNvCxnSpPr>
            <a:stCxn id="20" idx="2"/>
          </p:cNvCxnSpPr>
          <p:nvPr/>
        </p:nvCxnSpPr>
        <p:spPr>
          <a:xfrm>
            <a:off x="2052677" y="4801475"/>
            <a:ext cx="12606" cy="8068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9" idx="1"/>
          </p:cNvCxnSpPr>
          <p:nvPr/>
        </p:nvCxnSpPr>
        <p:spPr>
          <a:xfrm flipV="1">
            <a:off x="2937642" y="5990900"/>
            <a:ext cx="2326575" cy="2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H="1" flipV="1">
            <a:off x="6090674" y="3314793"/>
            <a:ext cx="1" cy="76624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337" y="2333297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4217" y="5612527"/>
            <a:ext cx="1652914" cy="756745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</a:p>
          <a:p>
            <a:pPr algn="ctr"/>
            <a:r>
              <a:rPr lang="en-US" dirty="0"/>
              <a:t>Engine</a:t>
            </a:r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 flipV="1">
            <a:off x="6090674" y="4963907"/>
            <a:ext cx="1" cy="6486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3"/>
          </p:cNvCxnSpPr>
          <p:nvPr/>
        </p:nvCxnSpPr>
        <p:spPr>
          <a:xfrm>
            <a:off x="10389942" y="3331779"/>
            <a:ext cx="0" cy="6914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3"/>
          </p:cNvCxnSpPr>
          <p:nvPr/>
        </p:nvCxnSpPr>
        <p:spPr>
          <a:xfrm flipH="1">
            <a:off x="6917131" y="4522472"/>
            <a:ext cx="2595197" cy="146842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4895" y="2333297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(Browser)</a:t>
            </a:r>
          </a:p>
        </p:txBody>
      </p:sp>
      <p:cxnSp>
        <p:nvCxnSpPr>
          <p:cNvPr id="48" name="Straight Arrow Connector 47"/>
          <p:cNvCxnSpPr>
            <a:stCxn id="8" idx="2"/>
            <a:endCxn id="26" idx="3"/>
          </p:cNvCxnSpPr>
          <p:nvPr/>
        </p:nvCxnSpPr>
        <p:spPr>
          <a:xfrm flipH="1" flipV="1">
            <a:off x="7136454" y="2824045"/>
            <a:ext cx="2375874" cy="16984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6897" y="3819979"/>
            <a:ext cx="2091559" cy="981496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Definition</a:t>
            </a:r>
          </a:p>
          <a:p>
            <a:pPr algn="ctr"/>
            <a:r>
              <a:rPr lang="en-US" dirty="0"/>
              <a:t>Editor</a:t>
            </a:r>
          </a:p>
        </p:txBody>
      </p: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>
            <a:off x="2040117" y="3314793"/>
            <a:ext cx="12560" cy="5051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Toolkit and applications should work with</a:t>
            </a:r>
          </a:p>
          <a:p>
            <a:pPr lvl="1"/>
            <a:r>
              <a:rPr lang="en-US" dirty="0"/>
              <a:t>All major browsers, </a:t>
            </a:r>
          </a:p>
          <a:p>
            <a:pPr lvl="1"/>
            <a:r>
              <a:rPr lang="en-US" dirty="0"/>
              <a:t>Android devices, </a:t>
            </a:r>
          </a:p>
          <a:p>
            <a:pPr lvl="1"/>
            <a:r>
              <a:rPr lang="en-US" dirty="0"/>
              <a:t>IOS devices</a:t>
            </a:r>
          </a:p>
          <a:p>
            <a:pPr lvl="1"/>
            <a:r>
              <a:rPr lang="en-US" dirty="0"/>
              <a:t>Chromium?</a:t>
            </a:r>
          </a:p>
          <a:p>
            <a:r>
              <a:rPr lang="en-US" dirty="0"/>
              <a:t>Applications should load within 1 second.</a:t>
            </a:r>
          </a:p>
          <a:p>
            <a:r>
              <a:rPr lang="en-US" dirty="0"/>
              <a:t>A study with 250 images should complete profile analysis within 3 seconds.</a:t>
            </a:r>
          </a:p>
          <a:p>
            <a:r>
              <a:rPr lang="en-US" dirty="0"/>
              <a:t>Applications should support Liquid Design</a:t>
            </a:r>
          </a:p>
        </p:txBody>
      </p:sp>
    </p:spTree>
    <p:extLst>
      <p:ext uri="{BB962C8B-B14F-4D97-AF65-F5344CB8AC3E}">
        <p14:creationId xmlns:p14="http://schemas.microsoft.com/office/powerpoint/2010/main" val="135104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22892</TotalTime>
  <Words>659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Rockwell</vt:lpstr>
      <vt:lpstr>Damask</vt:lpstr>
      <vt:lpstr>ODW Data Dictionary Package</vt:lpstr>
      <vt:lpstr>Dictionary Package</vt:lpstr>
      <vt:lpstr>Common</vt:lpstr>
      <vt:lpstr>Tag Class The Tag class defines a semantic concept</vt:lpstr>
      <vt:lpstr>Profileling Applications</vt:lpstr>
      <vt:lpstr>Profile Editor</vt:lpstr>
      <vt:lpstr>Profiling Application</vt:lpstr>
      <vt:lpstr>Profiling Applications</vt:lpstr>
      <vt:lpstr>Requirements</vt:lpstr>
      <vt:lpstr>Profile</vt:lpstr>
      <vt:lpstr>Conditions</vt:lpstr>
      <vt:lpstr>Validators</vt:lpstr>
      <vt:lpstr>De-Identifiers</vt:lpstr>
      <vt:lpstr>Profile</vt:lpstr>
      <vt:lpstr>Profiled Study</vt:lpstr>
      <vt:lpstr>Generating Code from a Profile Specification</vt:lpstr>
      <vt:lpstr>Profiling API &amp;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De-Identification &amp; Protocoling</dc:title>
  <dc:creator>James Philbin</dc:creator>
  <cp:lastModifiedBy>James Philbin</cp:lastModifiedBy>
  <cp:revision>37</cp:revision>
  <dcterms:created xsi:type="dcterms:W3CDTF">2015-05-06T12:17:33Z</dcterms:created>
  <dcterms:modified xsi:type="dcterms:W3CDTF">2017-01-30T15:52:25Z</dcterms:modified>
</cp:coreProperties>
</file>