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61" r:id="rId3"/>
    <p:sldId id="264" r:id="rId4"/>
    <p:sldId id="272" r:id="rId5"/>
    <p:sldId id="273" r:id="rId6"/>
    <p:sldId id="274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27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9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5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6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none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2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3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9645"/>
            <a:ext cx="10353761" cy="903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320801"/>
            <a:ext cx="5106004" cy="4809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1320801"/>
            <a:ext cx="5094154" cy="4809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u="sng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361245"/>
            <a:ext cx="10353761" cy="101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1580444"/>
            <a:ext cx="10353762" cy="458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2699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6269913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269913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7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baseline="0">
          <a:solidFill>
            <a:srgbClr val="FFFF00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1pPr>
      <a:lvl2pPr marL="6858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9799804" cy="2742907"/>
          </a:xfrm>
        </p:spPr>
        <p:txBody>
          <a:bodyPr>
            <a:normAutofit/>
          </a:bodyPr>
          <a:lstStyle/>
          <a:p>
            <a:r>
              <a:rPr lang="en-US" cap="none" dirty="0"/>
              <a:t>ODW</a:t>
            </a:r>
            <a:br>
              <a:rPr lang="en-US" cap="none" dirty="0"/>
            </a:br>
            <a:r>
              <a:rPr lang="en-US" cap="none" dirty="0"/>
              <a:t>Data Dictionary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93324"/>
            <a:ext cx="8676222" cy="1397876"/>
          </a:xfrm>
        </p:spPr>
        <p:txBody>
          <a:bodyPr>
            <a:normAutofit/>
          </a:bodyPr>
          <a:lstStyle/>
          <a:p>
            <a:r>
              <a:rPr lang="en-US" dirty="0"/>
              <a:t>Jim Philbin</a:t>
            </a:r>
          </a:p>
        </p:txBody>
      </p:sp>
    </p:spTree>
    <p:extLst>
      <p:ext uri="{BB962C8B-B14F-4D97-AF65-F5344CB8AC3E}">
        <p14:creationId xmlns:p14="http://schemas.microsoft.com/office/powerpoint/2010/main" val="364885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dictionary package is the home of DICOM constant classes such as:</a:t>
            </a:r>
          </a:p>
          <a:p>
            <a:r>
              <a:rPr lang="en-US" dirty="0"/>
              <a:t>VM– value multiplicity</a:t>
            </a:r>
          </a:p>
          <a:p>
            <a:r>
              <a:rPr lang="en-US" dirty="0"/>
              <a:t>VR – value representation</a:t>
            </a:r>
          </a:p>
          <a:p>
            <a:r>
              <a:rPr lang="en-US" dirty="0"/>
              <a:t>Tag – a class containing all the information (including VM, VR, </a:t>
            </a:r>
            <a:r>
              <a:rPr lang="en-US" dirty="0" err="1"/>
              <a:t>Etype</a:t>
            </a:r>
            <a:r>
              <a:rPr lang="en-US" dirty="0"/>
              <a:t>,…) about DICOM Data Element Definitions, aka semantic identifiers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Macro – DICOM macros (future)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Module – DICOM modules (future)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IOD – DICOM IODs (future)</a:t>
            </a:r>
          </a:p>
        </p:txBody>
      </p:sp>
    </p:spTree>
    <p:extLst>
      <p:ext uri="{BB962C8B-B14F-4D97-AF65-F5344CB8AC3E}">
        <p14:creationId xmlns:p14="http://schemas.microsoft.com/office/powerpoint/2010/main" val="8314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Toolkit and applications should work with</a:t>
            </a:r>
          </a:p>
          <a:p>
            <a:pPr lvl="1"/>
            <a:r>
              <a:rPr lang="en-US" dirty="0"/>
              <a:t>All major browsers, </a:t>
            </a:r>
          </a:p>
          <a:p>
            <a:pPr lvl="1"/>
            <a:r>
              <a:rPr lang="en-US" dirty="0"/>
              <a:t>Android devices, </a:t>
            </a:r>
          </a:p>
          <a:p>
            <a:pPr lvl="1"/>
            <a:r>
              <a:rPr lang="en-US" dirty="0"/>
              <a:t>IOS devices</a:t>
            </a:r>
          </a:p>
          <a:p>
            <a:pPr lvl="1"/>
            <a:r>
              <a:rPr lang="en-US" dirty="0"/>
              <a:t>Chromium?</a:t>
            </a:r>
          </a:p>
          <a:p>
            <a:r>
              <a:rPr lang="en-US" dirty="0"/>
              <a:t>Applications should load within 1 second.</a:t>
            </a:r>
          </a:p>
          <a:p>
            <a:r>
              <a:rPr lang="en-US" dirty="0"/>
              <a:t>A study with 250 images should complete profile analysis within 3 seconds.</a:t>
            </a:r>
          </a:p>
          <a:p>
            <a:r>
              <a:rPr lang="en-US" dirty="0"/>
              <a:t>Applications should support Liquid Design</a:t>
            </a:r>
          </a:p>
        </p:txBody>
      </p:sp>
    </p:spTree>
    <p:extLst>
      <p:ext uri="{BB962C8B-B14F-4D97-AF65-F5344CB8AC3E}">
        <p14:creationId xmlns:p14="http://schemas.microsoft.com/office/powerpoint/2010/main" val="13510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Tag Class</a:t>
            </a:r>
            <a:br>
              <a:rPr lang="en-US" dirty="0"/>
            </a:br>
            <a:r>
              <a:rPr lang="en-US" sz="2000" b="0" i="1" dirty="0"/>
              <a:t>The Tag class defines a semantic concept</a:t>
            </a:r>
            <a:endParaRPr lang="en-US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1378492"/>
            <a:ext cx="5106004" cy="510697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300" dirty="0"/>
              <a:t>PS3.6 contains the Data Element Definitions. Each definition corresponds to a semantic concept related to medical imaging.  This is the heart of DICOM. The Tag defines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Keyword</a:t>
            </a:r>
            <a:r>
              <a:rPr lang="en-US" sz="4300" dirty="0"/>
              <a:t> 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A unique keyword associated with the concept.  The keyword should contain only alphanumeric characters and underscore.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Code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A numeric code (traditionally called a Tag) that uniquely defines this concept.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Note: Code is call “tag” in the standard.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Name</a:t>
            </a:r>
            <a:r>
              <a:rPr lang="en-US" sz="4300" dirty="0"/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A short English descriptive phrase for the concept.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VM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The minimum, maximum, and with of the array of values associated with this concept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VR</a:t>
            </a:r>
            <a:r>
              <a:rPr lang="en-US" sz="4300" dirty="0"/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The data type of the values of this concept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Type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The Element Type (1, 1c, 2, 2c, 3) of this concept.  This describes the requirement on the presence of the concept in a particular IOD.  Many of the Semantic concepts always have the same type, which is why it is included in Tag.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</a:t>
            </a:r>
            <a:r>
              <a:rPr lang="en-US" sz="4300" dirty="0" err="1">
                <a:solidFill>
                  <a:srgbClr val="FFFF00"/>
                </a:solidFill>
              </a:rPr>
              <a:t>IsRetired</a:t>
            </a:r>
            <a:endParaRPr lang="en-US" sz="4300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A Boolean value specifying whether this concept has been retired.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</a:t>
            </a:r>
            <a:r>
              <a:rPr lang="en-US" sz="4300" dirty="0" err="1">
                <a:solidFill>
                  <a:srgbClr val="FFFF00"/>
                </a:solidFill>
              </a:rPr>
              <a:t>IsPublic</a:t>
            </a:r>
            <a:r>
              <a:rPr lang="en-US" sz="4300" dirty="0">
                <a:solidFill>
                  <a:srgbClr val="FFFF00"/>
                </a:solidFill>
              </a:rPr>
              <a:t>, </a:t>
            </a:r>
            <a:r>
              <a:rPr lang="en-US" sz="4300" dirty="0" err="1">
                <a:solidFill>
                  <a:srgbClr val="FFFF00"/>
                </a:solidFill>
              </a:rPr>
              <a:t>IsPrivate</a:t>
            </a:r>
            <a:r>
              <a:rPr lang="en-US" sz="4300" dirty="0">
                <a:solidFill>
                  <a:srgbClr val="FFFF00"/>
                </a:solidFill>
              </a:rPr>
              <a:t>…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Predicate describing whether the Tag is Public, Private Creator, Private Data, etc.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The Tag also define many useful Getters and Methods: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400" dirty="0">
                <a:solidFill>
                  <a:srgbClr val="FFFF00"/>
                </a:solidFill>
              </a:rPr>
              <a:t>Group, </a:t>
            </a:r>
            <a:r>
              <a:rPr lang="en-US" sz="1400" dirty="0" err="1">
                <a:solidFill>
                  <a:srgbClr val="FFFF00"/>
                </a:solidFill>
              </a:rPr>
              <a:t>Elt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dcm</a:t>
            </a:r>
            <a:r>
              <a:rPr lang="en-US" sz="1400" dirty="0">
                <a:solidFill>
                  <a:srgbClr val="FFFF00"/>
                </a:solidFill>
              </a:rPr>
              <a:t>, hex…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Min, max,  width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vrIndex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sizeInBytes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isShort</a:t>
            </a:r>
            <a:r>
              <a:rPr lang="en-US" sz="1400" dirty="0">
                <a:solidFill>
                  <a:srgbClr val="FFFF00"/>
                </a:solidFill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checkValues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checkValue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getErrors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3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VM</a:t>
            </a:r>
            <a:br>
              <a:rPr lang="en-US" dirty="0"/>
            </a:br>
            <a:r>
              <a:rPr lang="en-US" sz="3100" i="1" dirty="0"/>
              <a:t>A constant class implementing DICOM Value Multiplicities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minLength</a:t>
            </a:r>
            <a:r>
              <a:rPr lang="en-US" dirty="0"/>
              <a:t>,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maxLength</a:t>
            </a:r>
            <a:r>
              <a:rPr lang="en-US" dirty="0"/>
              <a:t>,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Width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checkLength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9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VR</a:t>
            </a:r>
            <a:br>
              <a:rPr lang="en-US" dirty="0"/>
            </a:br>
            <a:r>
              <a:rPr lang="en-US" sz="3100" i="1" dirty="0"/>
              <a:t>A constant class implementing DICOM Value Representations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index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sizeInBytes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isShort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		The Element shall be present</a:t>
            </a:r>
          </a:p>
          <a:p>
            <a:r>
              <a:rPr lang="en-US" dirty="0"/>
              <a:t>Not Present		The Element shall not be present</a:t>
            </a:r>
          </a:p>
          <a:p>
            <a:r>
              <a:rPr lang="en-US" dirty="0"/>
              <a:t>If Present(conditions)	If the Element is present, then the conditions shall be true</a:t>
            </a:r>
          </a:p>
        </p:txBody>
      </p:sp>
    </p:spTree>
    <p:extLst>
      <p:ext uri="{BB962C8B-B14F-4D97-AF65-F5344CB8AC3E}">
        <p14:creationId xmlns:p14="http://schemas.microsoft.com/office/powerpoint/2010/main" val="223163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 </a:t>
            </a:r>
          </a:p>
          <a:p>
            <a:pPr lvl="1"/>
            <a:r>
              <a:rPr lang="en-US" dirty="0"/>
              <a:t>[x, y]	inclusive</a:t>
            </a:r>
          </a:p>
          <a:p>
            <a:pPr lvl="1"/>
            <a:r>
              <a:rPr lang="en-US" dirty="0"/>
              <a:t>(x, y)	exclusive</a:t>
            </a:r>
          </a:p>
          <a:p>
            <a:pPr lvl="1"/>
            <a:r>
              <a:rPr lang="en-US" dirty="0"/>
              <a:t>[x, y)             includes x, but not y</a:t>
            </a:r>
          </a:p>
          <a:p>
            <a:pPr lvl="1"/>
            <a:r>
              <a:rPr lang="en-US" dirty="0"/>
              <a:t>(x, y]	includes y, but not x </a:t>
            </a:r>
          </a:p>
        </p:txBody>
      </p:sp>
    </p:spTree>
    <p:extLst>
      <p:ext uri="{BB962C8B-B14F-4D97-AF65-F5344CB8AC3E}">
        <p14:creationId xmlns:p14="http://schemas.microsoft.com/office/powerpoint/2010/main" val="354596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22965</TotalTime>
  <Words>180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Rockwell</vt:lpstr>
      <vt:lpstr>Damask</vt:lpstr>
      <vt:lpstr>ODW Data Dictionary Package</vt:lpstr>
      <vt:lpstr>Dictionary Package</vt:lpstr>
      <vt:lpstr>Requirements</vt:lpstr>
      <vt:lpstr>Tag Class The Tag class defines a semantic concept</vt:lpstr>
      <vt:lpstr>VM A constant class implementing DICOM Value Multiplicities</vt:lpstr>
      <vt:lpstr>VR A constant class implementing DICOM Value Representations</vt:lpstr>
      <vt:lpstr>Conditions</vt:lpstr>
      <vt:lpstr>Validators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De-Identification &amp; Protocoling</dc:title>
  <dc:creator>James Philbin</dc:creator>
  <cp:lastModifiedBy>James Philbin</cp:lastModifiedBy>
  <cp:revision>42</cp:revision>
  <dcterms:created xsi:type="dcterms:W3CDTF">2015-05-06T12:17:33Z</dcterms:created>
  <dcterms:modified xsi:type="dcterms:W3CDTF">2017-02-01T14:36:21Z</dcterms:modified>
</cp:coreProperties>
</file>