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51"/>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6" r:id="rId14"/>
    <p:sldId id="277" r:id="rId15"/>
    <p:sldId id="274" r:id="rId16"/>
    <p:sldId id="275" r:id="rId17"/>
    <p:sldId id="278" r:id="rId18"/>
    <p:sldId id="279" r:id="rId19"/>
    <p:sldId id="280" r:id="rId20"/>
    <p:sldId id="281" r:id="rId21"/>
    <p:sldId id="282" r:id="rId22"/>
    <p:sldId id="283" r:id="rId23"/>
    <p:sldId id="284" r:id="rId24"/>
    <p:sldId id="285" r:id="rId25"/>
    <p:sldId id="286" r:id="rId26"/>
    <p:sldId id="288" r:id="rId27"/>
    <p:sldId id="289" r:id="rId28"/>
    <p:sldId id="287" r:id="rId29"/>
    <p:sldId id="290" r:id="rId30"/>
    <p:sldId id="291"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26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249" autoAdjust="0"/>
  </p:normalViewPr>
  <p:slideViewPr>
    <p:cSldViewPr snapToGrid="0">
      <p:cViewPr>
        <p:scale>
          <a:sx n="80" d="100"/>
          <a:sy n="80" d="100"/>
        </p:scale>
        <p:origin x="3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1857E-3080-4C47-9C19-6665CCA2CB7D}" type="datetimeFigureOut">
              <a:rPr lang="en-GB" smtClean="0"/>
              <a:t>03/10/2022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5210F-0B24-4AA8-A0B7-5FC7F80A54D1}" type="slidenum">
              <a:rPr lang="en-GB" smtClean="0"/>
              <a:t>‹#›</a:t>
            </a:fld>
            <a:endParaRPr lang="en-GB"/>
          </a:p>
        </p:txBody>
      </p:sp>
    </p:spTree>
    <p:extLst>
      <p:ext uri="{BB962C8B-B14F-4D97-AF65-F5344CB8AC3E}">
        <p14:creationId xmlns:p14="http://schemas.microsoft.com/office/powerpoint/2010/main" val="82701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Consolas" panose="020B0609020204030204" pitchFamily="49" charset="0"/>
              </a:rPr>
              <a:t>In VSCODE run </a:t>
            </a:r>
            <a:r>
              <a:rPr lang="en-GB" b="0" dirty="0" err="1">
                <a:solidFill>
                  <a:srgbClr val="D4D4D4"/>
                </a:solidFill>
                <a:effectLst/>
                <a:latin typeface="Consolas" panose="020B0609020204030204" pitchFamily="49" charset="0"/>
              </a:rPr>
              <a:t>npm</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init</a:t>
            </a:r>
            <a:r>
              <a:rPr lang="en-GB" b="0" dirty="0">
                <a:solidFill>
                  <a:srgbClr val="D4D4D4"/>
                </a:solidFill>
                <a:effectLst/>
                <a:latin typeface="Consolas" panose="020B0609020204030204" pitchFamily="49" charset="0"/>
              </a:rPr>
              <a:t> to generate </a:t>
            </a:r>
            <a:r>
              <a:rPr lang="en-GB" b="0" dirty="0" err="1">
                <a:solidFill>
                  <a:srgbClr val="D4D4D4"/>
                </a:solidFill>
                <a:effectLst/>
                <a:latin typeface="Consolas" panose="020B0609020204030204" pitchFamily="49" charset="0"/>
              </a:rPr>
              <a:t>package.json</a:t>
            </a:r>
            <a:r>
              <a:rPr lang="en-GB" b="0" dirty="0">
                <a:solidFill>
                  <a:srgbClr val="D4D4D4"/>
                </a:solidFill>
                <a:effectLst/>
                <a:latin typeface="Consolas" panose="020B0609020204030204" pitchFamily="49" charset="0"/>
              </a:rPr>
              <a:t> add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"type"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"module"</a:t>
            </a:r>
            <a:r>
              <a:rPr lang="en-GB" b="0" dirty="0">
                <a:solidFill>
                  <a:srgbClr val="D4D4D4"/>
                </a:solidFill>
                <a:effectLst/>
                <a:latin typeface="Consolas" panose="020B0609020204030204" pitchFamily="49" charset="0"/>
              </a:rPr>
              <a:t>,</a:t>
            </a:r>
          </a:p>
          <a:p>
            <a:r>
              <a:rPr lang="en-GB" dirty="0"/>
              <a:t>In order to </a:t>
            </a:r>
            <a:r>
              <a:rPr lang="en-GB"/>
              <a:t>use modules</a:t>
            </a:r>
            <a:endParaRPr lang="en-GB" dirty="0"/>
          </a:p>
        </p:txBody>
      </p:sp>
      <p:sp>
        <p:nvSpPr>
          <p:cNvPr id="4" name="Slide Number Placeholder 3"/>
          <p:cNvSpPr>
            <a:spLocks noGrp="1"/>
          </p:cNvSpPr>
          <p:nvPr>
            <p:ph type="sldNum" sz="quarter" idx="5"/>
          </p:nvPr>
        </p:nvSpPr>
        <p:spPr/>
        <p:txBody>
          <a:bodyPr/>
          <a:lstStyle/>
          <a:p>
            <a:fld id="{B685210F-0B24-4AA8-A0B7-5FC7F80A54D1}" type="slidenum">
              <a:rPr lang="en-GB" smtClean="0"/>
              <a:t>34</a:t>
            </a:fld>
            <a:endParaRPr lang="en-GB"/>
          </a:p>
        </p:txBody>
      </p:sp>
    </p:spTree>
    <p:extLst>
      <p:ext uri="{BB962C8B-B14F-4D97-AF65-F5344CB8AC3E}">
        <p14:creationId xmlns:p14="http://schemas.microsoft.com/office/powerpoint/2010/main" val="998857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E11E-CAB7-5495-8887-F292CC17D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0A32CD7-17F2-6266-546A-2DD907E2D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6984DA-EAC9-15B8-1843-4F0C91306FA7}"/>
              </a:ext>
            </a:extLst>
          </p:cNvPr>
          <p:cNvSpPr>
            <a:spLocks noGrp="1"/>
          </p:cNvSpPr>
          <p:nvPr>
            <p:ph type="dt" sz="half" idx="10"/>
          </p:nvPr>
        </p:nvSpPr>
        <p:spPr/>
        <p:txBody>
          <a:bodyPr/>
          <a:lstStyle/>
          <a:p>
            <a:fld id="{87415643-1C8B-4241-8139-8C2498E65D2A}" type="datetimeFigureOut">
              <a:rPr lang="en-GB" smtClean="0"/>
              <a:t>03/10/2022</a:t>
            </a:fld>
            <a:endParaRPr lang="en-GB"/>
          </a:p>
        </p:txBody>
      </p:sp>
      <p:sp>
        <p:nvSpPr>
          <p:cNvPr id="5" name="Footer Placeholder 4">
            <a:extLst>
              <a:ext uri="{FF2B5EF4-FFF2-40B4-BE49-F238E27FC236}">
                <a16:creationId xmlns:a16="http://schemas.microsoft.com/office/drawing/2014/main" id="{FC1B08FE-0644-562A-6F9B-3044073ABA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A0E393-D27F-BFFF-A4C8-067C6A5A5A4E}"/>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24233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D48-B84B-A981-7204-2CCFAB738E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B78B63-372F-382D-05EE-BEE941970F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FA5DEF-D656-2A25-F6F1-6B776094D267}"/>
              </a:ext>
            </a:extLst>
          </p:cNvPr>
          <p:cNvSpPr>
            <a:spLocks noGrp="1"/>
          </p:cNvSpPr>
          <p:nvPr>
            <p:ph type="dt" sz="half" idx="10"/>
          </p:nvPr>
        </p:nvSpPr>
        <p:spPr/>
        <p:txBody>
          <a:bodyPr/>
          <a:lstStyle/>
          <a:p>
            <a:fld id="{87415643-1C8B-4241-8139-8C2498E65D2A}" type="datetimeFigureOut">
              <a:rPr lang="en-GB" smtClean="0"/>
              <a:t>03/10/2022</a:t>
            </a:fld>
            <a:endParaRPr lang="en-GB"/>
          </a:p>
        </p:txBody>
      </p:sp>
      <p:sp>
        <p:nvSpPr>
          <p:cNvPr id="5" name="Footer Placeholder 4">
            <a:extLst>
              <a:ext uri="{FF2B5EF4-FFF2-40B4-BE49-F238E27FC236}">
                <a16:creationId xmlns:a16="http://schemas.microsoft.com/office/drawing/2014/main" id="{3D9161F3-50EC-280B-4357-AA6B2CB674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55E42F-BDE9-44C1-3B46-3C053A75520D}"/>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146693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02EE2-FDFB-4B0A-8A75-C4E798C277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E1D9AD-BA3B-A701-AB25-18ADEAA26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5CF6A9-BC64-B803-627C-F37D944BAF1E}"/>
              </a:ext>
            </a:extLst>
          </p:cNvPr>
          <p:cNvSpPr>
            <a:spLocks noGrp="1"/>
          </p:cNvSpPr>
          <p:nvPr>
            <p:ph type="dt" sz="half" idx="10"/>
          </p:nvPr>
        </p:nvSpPr>
        <p:spPr/>
        <p:txBody>
          <a:bodyPr/>
          <a:lstStyle/>
          <a:p>
            <a:fld id="{87415643-1C8B-4241-8139-8C2498E65D2A}" type="datetimeFigureOut">
              <a:rPr lang="en-GB" smtClean="0"/>
              <a:t>03/10/2022</a:t>
            </a:fld>
            <a:endParaRPr lang="en-GB"/>
          </a:p>
        </p:txBody>
      </p:sp>
      <p:sp>
        <p:nvSpPr>
          <p:cNvPr id="5" name="Footer Placeholder 4">
            <a:extLst>
              <a:ext uri="{FF2B5EF4-FFF2-40B4-BE49-F238E27FC236}">
                <a16:creationId xmlns:a16="http://schemas.microsoft.com/office/drawing/2014/main" id="{B07ADD3F-3E16-4B13-2DFF-B88AFA1981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DD90E6-9ED3-7B8D-51EA-FE1BE969309F}"/>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141521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7EC2-7799-EA09-472B-511E5852A6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C0DB97-B489-882B-B28A-9C6D7490FF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282EEE-2002-70F0-5FD2-F7F433516C69}"/>
              </a:ext>
            </a:extLst>
          </p:cNvPr>
          <p:cNvSpPr>
            <a:spLocks noGrp="1"/>
          </p:cNvSpPr>
          <p:nvPr>
            <p:ph type="dt" sz="half" idx="10"/>
          </p:nvPr>
        </p:nvSpPr>
        <p:spPr/>
        <p:txBody>
          <a:bodyPr/>
          <a:lstStyle/>
          <a:p>
            <a:fld id="{87415643-1C8B-4241-8139-8C2498E65D2A}" type="datetimeFigureOut">
              <a:rPr lang="en-GB" smtClean="0"/>
              <a:t>03/10/2022</a:t>
            </a:fld>
            <a:endParaRPr lang="en-GB"/>
          </a:p>
        </p:txBody>
      </p:sp>
      <p:sp>
        <p:nvSpPr>
          <p:cNvPr id="5" name="Footer Placeholder 4">
            <a:extLst>
              <a:ext uri="{FF2B5EF4-FFF2-40B4-BE49-F238E27FC236}">
                <a16:creationId xmlns:a16="http://schemas.microsoft.com/office/drawing/2014/main" id="{153B7B32-A0D5-C9EB-55A8-2DE6D17A15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FC440C-62E2-15CE-208C-8A47B4C46F38}"/>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334589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0442-599C-86C4-1BE1-0761FDDC70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AD5F940-3824-9FA8-F046-DF21443686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CCDF61-00A0-79EE-EFC5-2DC994BDC7E3}"/>
              </a:ext>
            </a:extLst>
          </p:cNvPr>
          <p:cNvSpPr>
            <a:spLocks noGrp="1"/>
          </p:cNvSpPr>
          <p:nvPr>
            <p:ph type="dt" sz="half" idx="10"/>
          </p:nvPr>
        </p:nvSpPr>
        <p:spPr/>
        <p:txBody>
          <a:bodyPr/>
          <a:lstStyle/>
          <a:p>
            <a:fld id="{87415643-1C8B-4241-8139-8C2498E65D2A}" type="datetimeFigureOut">
              <a:rPr lang="en-GB" smtClean="0"/>
              <a:t>03/10/2022</a:t>
            </a:fld>
            <a:endParaRPr lang="en-GB"/>
          </a:p>
        </p:txBody>
      </p:sp>
      <p:sp>
        <p:nvSpPr>
          <p:cNvPr id="5" name="Footer Placeholder 4">
            <a:extLst>
              <a:ext uri="{FF2B5EF4-FFF2-40B4-BE49-F238E27FC236}">
                <a16:creationId xmlns:a16="http://schemas.microsoft.com/office/drawing/2014/main" id="{8200AD10-9F08-FAD7-47D4-A2CD7A711F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5813D3-8CB5-6CF5-BE1C-8EAE9E13B708}"/>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304590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C71B-6E1B-FB3A-8EB5-6D572CFDD6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FD5598-94F5-3E19-4FAA-4A2B3D3E7F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4CF0E65-E1B9-584B-FFE5-95DEA5EBF9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82BB3F-CD5F-66EF-CAF6-1CE4CCA5D5A3}"/>
              </a:ext>
            </a:extLst>
          </p:cNvPr>
          <p:cNvSpPr>
            <a:spLocks noGrp="1"/>
          </p:cNvSpPr>
          <p:nvPr>
            <p:ph type="dt" sz="half" idx="10"/>
          </p:nvPr>
        </p:nvSpPr>
        <p:spPr/>
        <p:txBody>
          <a:bodyPr/>
          <a:lstStyle/>
          <a:p>
            <a:fld id="{87415643-1C8B-4241-8139-8C2498E65D2A}" type="datetimeFigureOut">
              <a:rPr lang="en-GB" smtClean="0"/>
              <a:t>03/10/2022</a:t>
            </a:fld>
            <a:endParaRPr lang="en-GB"/>
          </a:p>
        </p:txBody>
      </p:sp>
      <p:sp>
        <p:nvSpPr>
          <p:cNvPr id="6" name="Footer Placeholder 5">
            <a:extLst>
              <a:ext uri="{FF2B5EF4-FFF2-40B4-BE49-F238E27FC236}">
                <a16:creationId xmlns:a16="http://schemas.microsoft.com/office/drawing/2014/main" id="{8CBBBEEA-4490-9E03-D0BA-35356B328C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715AA8-4536-6D7E-F2AE-AFC1349ADAFD}"/>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127650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8403-D548-F777-4873-1EEEC0CB696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4B11D4-60BF-780C-F9B2-DE9574C57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3BC46D-347A-72C3-1AB0-9619A28F25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4FFE8B4-30C4-8512-7828-DDA664AA4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361015-F45D-DD37-DC07-79B308BF16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398A9A-182C-4D40-F8BF-58CE512EACFD}"/>
              </a:ext>
            </a:extLst>
          </p:cNvPr>
          <p:cNvSpPr>
            <a:spLocks noGrp="1"/>
          </p:cNvSpPr>
          <p:nvPr>
            <p:ph type="dt" sz="half" idx="10"/>
          </p:nvPr>
        </p:nvSpPr>
        <p:spPr/>
        <p:txBody>
          <a:bodyPr/>
          <a:lstStyle/>
          <a:p>
            <a:fld id="{87415643-1C8B-4241-8139-8C2498E65D2A}" type="datetimeFigureOut">
              <a:rPr lang="en-GB" smtClean="0"/>
              <a:t>03/10/2022</a:t>
            </a:fld>
            <a:endParaRPr lang="en-GB"/>
          </a:p>
        </p:txBody>
      </p:sp>
      <p:sp>
        <p:nvSpPr>
          <p:cNvPr id="8" name="Footer Placeholder 7">
            <a:extLst>
              <a:ext uri="{FF2B5EF4-FFF2-40B4-BE49-F238E27FC236}">
                <a16:creationId xmlns:a16="http://schemas.microsoft.com/office/drawing/2014/main" id="{2F1F83EF-3755-D63D-B295-BABDFB80A66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77D90C-9BBA-35CE-531C-ED0A4EB63868}"/>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222235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7718-7902-6CDE-AF73-45FA205300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91D103-7DEB-BEB0-C351-B2F370198ADD}"/>
              </a:ext>
            </a:extLst>
          </p:cNvPr>
          <p:cNvSpPr>
            <a:spLocks noGrp="1"/>
          </p:cNvSpPr>
          <p:nvPr>
            <p:ph type="dt" sz="half" idx="10"/>
          </p:nvPr>
        </p:nvSpPr>
        <p:spPr/>
        <p:txBody>
          <a:bodyPr/>
          <a:lstStyle/>
          <a:p>
            <a:fld id="{87415643-1C8B-4241-8139-8C2498E65D2A}" type="datetimeFigureOut">
              <a:rPr lang="en-GB" smtClean="0"/>
              <a:t>03/10/2022</a:t>
            </a:fld>
            <a:endParaRPr lang="en-GB"/>
          </a:p>
        </p:txBody>
      </p:sp>
      <p:sp>
        <p:nvSpPr>
          <p:cNvPr id="4" name="Footer Placeholder 3">
            <a:extLst>
              <a:ext uri="{FF2B5EF4-FFF2-40B4-BE49-F238E27FC236}">
                <a16:creationId xmlns:a16="http://schemas.microsoft.com/office/drawing/2014/main" id="{70C169EE-61B0-C68B-4B61-1112403877F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139B397-4DBF-8BB3-7359-A8CD60D7E164}"/>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303495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59BCF-36E4-34BE-EF5A-11235035CC8F}"/>
              </a:ext>
            </a:extLst>
          </p:cNvPr>
          <p:cNvSpPr>
            <a:spLocks noGrp="1"/>
          </p:cNvSpPr>
          <p:nvPr>
            <p:ph type="dt" sz="half" idx="10"/>
          </p:nvPr>
        </p:nvSpPr>
        <p:spPr/>
        <p:txBody>
          <a:bodyPr/>
          <a:lstStyle/>
          <a:p>
            <a:fld id="{87415643-1C8B-4241-8139-8C2498E65D2A}" type="datetimeFigureOut">
              <a:rPr lang="en-GB" smtClean="0"/>
              <a:t>03/10/2022</a:t>
            </a:fld>
            <a:endParaRPr lang="en-GB"/>
          </a:p>
        </p:txBody>
      </p:sp>
      <p:sp>
        <p:nvSpPr>
          <p:cNvPr id="3" name="Footer Placeholder 2">
            <a:extLst>
              <a:ext uri="{FF2B5EF4-FFF2-40B4-BE49-F238E27FC236}">
                <a16:creationId xmlns:a16="http://schemas.microsoft.com/office/drawing/2014/main" id="{90D63719-AE7E-263F-CA9F-2445B3D29A2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C5E1313-C7B0-39CF-C5C1-9CB502E275AB}"/>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139243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4F47-159C-C624-84E8-24180FC20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0A02E3B-7796-502A-76C1-4996E98F80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90E929-75EB-2A69-9365-F1BAE93DB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DEBF8-02E1-522F-0FDE-271FD8152229}"/>
              </a:ext>
            </a:extLst>
          </p:cNvPr>
          <p:cNvSpPr>
            <a:spLocks noGrp="1"/>
          </p:cNvSpPr>
          <p:nvPr>
            <p:ph type="dt" sz="half" idx="10"/>
          </p:nvPr>
        </p:nvSpPr>
        <p:spPr/>
        <p:txBody>
          <a:bodyPr/>
          <a:lstStyle/>
          <a:p>
            <a:fld id="{87415643-1C8B-4241-8139-8C2498E65D2A}" type="datetimeFigureOut">
              <a:rPr lang="en-GB" smtClean="0"/>
              <a:t>03/10/2022</a:t>
            </a:fld>
            <a:endParaRPr lang="en-GB"/>
          </a:p>
        </p:txBody>
      </p:sp>
      <p:sp>
        <p:nvSpPr>
          <p:cNvPr id="6" name="Footer Placeholder 5">
            <a:extLst>
              <a:ext uri="{FF2B5EF4-FFF2-40B4-BE49-F238E27FC236}">
                <a16:creationId xmlns:a16="http://schemas.microsoft.com/office/drawing/2014/main" id="{FD0B9469-7647-621B-7686-BCAD62AC9A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510079-DA45-6B3F-E06C-66EAC5F38EFD}"/>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186641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ADD4-89A9-44D3-F38F-9912B4EB0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05B067-2450-EE0C-0944-4C4CE1E5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25C791-FF21-F624-53A0-0D0728A42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684B8-8389-44A2-54C1-4F4089F9D32E}"/>
              </a:ext>
            </a:extLst>
          </p:cNvPr>
          <p:cNvSpPr>
            <a:spLocks noGrp="1"/>
          </p:cNvSpPr>
          <p:nvPr>
            <p:ph type="dt" sz="half" idx="10"/>
          </p:nvPr>
        </p:nvSpPr>
        <p:spPr/>
        <p:txBody>
          <a:bodyPr/>
          <a:lstStyle/>
          <a:p>
            <a:fld id="{87415643-1C8B-4241-8139-8C2498E65D2A}" type="datetimeFigureOut">
              <a:rPr lang="en-GB" smtClean="0"/>
              <a:t>03/10/2022</a:t>
            </a:fld>
            <a:endParaRPr lang="en-GB"/>
          </a:p>
        </p:txBody>
      </p:sp>
      <p:sp>
        <p:nvSpPr>
          <p:cNvPr id="6" name="Footer Placeholder 5">
            <a:extLst>
              <a:ext uri="{FF2B5EF4-FFF2-40B4-BE49-F238E27FC236}">
                <a16:creationId xmlns:a16="http://schemas.microsoft.com/office/drawing/2014/main" id="{A1F2B671-B281-8D3F-DCB1-1070294E2D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2296AC-BBA1-D1DB-8133-B7B0C1981CD4}"/>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185321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69801-5F4A-7D63-F5A8-7987CA67B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FD24AB-82CF-C78C-A04C-9789A5351B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BF840C-46B5-FF7A-DAF1-F83CB412C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15643-1C8B-4241-8139-8C2498E65D2A}" type="datetimeFigureOut">
              <a:rPr lang="en-GB" smtClean="0"/>
              <a:t>03/10/2022</a:t>
            </a:fld>
            <a:endParaRPr lang="en-GB"/>
          </a:p>
        </p:txBody>
      </p:sp>
      <p:sp>
        <p:nvSpPr>
          <p:cNvPr id="5" name="Footer Placeholder 4">
            <a:extLst>
              <a:ext uri="{FF2B5EF4-FFF2-40B4-BE49-F238E27FC236}">
                <a16:creationId xmlns:a16="http://schemas.microsoft.com/office/drawing/2014/main" id="{B7051000-5450-37D6-2D8A-8126F17E4B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656EB4-4878-DECC-7422-3BEECF2CD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E7C94-838A-4D1E-9F29-2B63D559F0FD}" type="slidenum">
              <a:rPr lang="en-GB" smtClean="0"/>
              <a:t>‹#›</a:t>
            </a:fld>
            <a:endParaRPr lang="en-GB"/>
          </a:p>
        </p:txBody>
      </p:sp>
    </p:spTree>
    <p:extLst>
      <p:ext uri="{BB962C8B-B14F-4D97-AF65-F5344CB8AC3E}">
        <p14:creationId xmlns:p14="http://schemas.microsoft.com/office/powerpoint/2010/main" val="186170683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scripttutorial.net/javascript-variabl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javascripttutorial.net/es6/javascript-l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javascripttutorial.net/javascript-functi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www.javascripttutorial.net/es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sharptutorial.net/" TargetMode="External"/><Relationship Id="rId2" Type="http://schemas.openxmlformats.org/officeDocument/2006/relationships/hyperlink" Target="https://www.javascripttutorial.net/javascript-objects/" TargetMode="External"/><Relationship Id="rId1" Type="http://schemas.openxmlformats.org/officeDocument/2006/relationships/slideLayout" Target="../slideLayouts/slideLayout2.xml"/><Relationship Id="rId5" Type="http://schemas.openxmlformats.org/officeDocument/2006/relationships/hyperlink" Target="https://www.javascripttutorial.net/javascript-function/" TargetMode="External"/><Relationship Id="rId4" Type="http://schemas.openxmlformats.org/officeDocument/2006/relationships/hyperlink" Target="https://www.javascripttutorial.net/javascript-prototypal-inheritan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E2A4C-C09C-245C-D9C0-34A88D1FB178}"/>
              </a:ext>
            </a:extLst>
          </p:cNvPr>
          <p:cNvSpPr>
            <a:spLocks noGrp="1"/>
          </p:cNvSpPr>
          <p:nvPr>
            <p:ph type="ctrTitle"/>
          </p:nvPr>
        </p:nvSpPr>
        <p:spPr>
          <a:xfrm>
            <a:off x="795338" y="1566473"/>
            <a:ext cx="10601325" cy="2166723"/>
          </a:xfrm>
        </p:spPr>
        <p:txBody>
          <a:bodyPr>
            <a:normAutofit/>
          </a:bodyPr>
          <a:lstStyle/>
          <a:p>
            <a:r>
              <a:rPr lang="en-US" sz="6600"/>
              <a:t>ES6</a:t>
            </a:r>
            <a:endParaRPr lang="en-GB" sz="6600"/>
          </a:p>
        </p:txBody>
      </p:sp>
      <p:sp>
        <p:nvSpPr>
          <p:cNvPr id="3" name="Subtitle 2">
            <a:extLst>
              <a:ext uri="{FF2B5EF4-FFF2-40B4-BE49-F238E27FC236}">
                <a16:creationId xmlns:a16="http://schemas.microsoft.com/office/drawing/2014/main" id="{66FC607D-C2C7-8CA4-0C74-32EB56C593B5}"/>
              </a:ext>
            </a:extLst>
          </p:cNvPr>
          <p:cNvSpPr>
            <a:spLocks noGrp="1"/>
          </p:cNvSpPr>
          <p:nvPr>
            <p:ph type="subTitle" idx="1"/>
          </p:nvPr>
        </p:nvSpPr>
        <p:spPr>
          <a:xfrm>
            <a:off x="795338" y="4092320"/>
            <a:ext cx="10601325" cy="1144884"/>
          </a:xfrm>
        </p:spPr>
        <p:txBody>
          <a:bodyPr>
            <a:normAutofit/>
          </a:bodyPr>
          <a:lstStyle/>
          <a:p>
            <a:r>
              <a:rPr lang="en-US" dirty="0"/>
              <a:t>Dieudonne U</a:t>
            </a:r>
            <a:endParaRPr lang="en-GB" dirty="0"/>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44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31E9-EF60-C911-4195-419D474BAD01}"/>
              </a:ext>
            </a:extLst>
          </p:cNvPr>
          <p:cNvSpPr>
            <a:spLocks noGrp="1"/>
          </p:cNvSpPr>
          <p:nvPr>
            <p:ph type="title"/>
          </p:nvPr>
        </p:nvSpPr>
        <p:spPr/>
        <p:txBody>
          <a:bodyPr/>
          <a:lstStyle/>
          <a:p>
            <a:r>
              <a:rPr lang="en-US" b="1" dirty="0"/>
              <a:t>Using </a:t>
            </a:r>
            <a:r>
              <a:rPr lang="en-US" b="1" dirty="0" err="1"/>
              <a:t>typeof,instanceof</a:t>
            </a:r>
            <a:endParaRPr lang="en-GB" b="1" dirty="0"/>
          </a:p>
        </p:txBody>
      </p:sp>
      <p:sp>
        <p:nvSpPr>
          <p:cNvPr id="3" name="Content Placeholder 2">
            <a:extLst>
              <a:ext uri="{FF2B5EF4-FFF2-40B4-BE49-F238E27FC236}">
                <a16:creationId xmlns:a16="http://schemas.microsoft.com/office/drawing/2014/main" id="{52398C0B-6324-EA30-4318-2864672727AF}"/>
              </a:ext>
            </a:extLst>
          </p:cNvPr>
          <p:cNvSpPr>
            <a:spLocks noGrp="1"/>
          </p:cNvSpPr>
          <p:nvPr>
            <p:ph idx="1"/>
          </p:nvPr>
        </p:nvSpPr>
        <p:spPr/>
        <p:txBody>
          <a:bodyPr/>
          <a:lstStyle/>
          <a:p>
            <a:r>
              <a:rPr lang="en-US" dirty="0"/>
              <a:t>To verify the fact that classes are special functions, you can use the </a:t>
            </a:r>
            <a:r>
              <a:rPr lang="en-US" dirty="0" err="1"/>
              <a:t>typeof</a:t>
            </a:r>
            <a:r>
              <a:rPr lang="en-US" dirty="0"/>
              <a:t> operator of to check the type of the Person class.</a:t>
            </a:r>
          </a:p>
          <a:p>
            <a:pPr marL="0" indent="0">
              <a:buNone/>
            </a:pPr>
            <a:r>
              <a:rPr lang="en-GB" b="1" dirty="0"/>
              <a:t>      </a:t>
            </a:r>
            <a:r>
              <a:rPr lang="en-GB" sz="2400" b="1" dirty="0"/>
              <a:t>console.log(</a:t>
            </a:r>
            <a:r>
              <a:rPr lang="en-GB" sz="2400" b="1" dirty="0" err="1"/>
              <a:t>typeof</a:t>
            </a:r>
            <a:r>
              <a:rPr lang="en-GB" sz="2400" b="1" dirty="0"/>
              <a:t> Person); // function</a:t>
            </a:r>
          </a:p>
          <a:p>
            <a:pPr marL="457200" lvl="1" indent="0">
              <a:buNone/>
            </a:pPr>
            <a:r>
              <a:rPr lang="en-US" b="1" dirty="0"/>
              <a:t>console.log(john </a:t>
            </a:r>
            <a:r>
              <a:rPr lang="en-US" b="1" dirty="0" err="1"/>
              <a:t>instanceof</a:t>
            </a:r>
            <a:r>
              <a:rPr lang="en-US" b="1" dirty="0"/>
              <a:t> Person); // true</a:t>
            </a:r>
          </a:p>
          <a:p>
            <a:pPr marL="457200" lvl="1" indent="0">
              <a:buNone/>
            </a:pPr>
            <a:r>
              <a:rPr lang="en-US" b="1" dirty="0"/>
              <a:t>console.log(john </a:t>
            </a:r>
            <a:r>
              <a:rPr lang="en-US" b="1" dirty="0" err="1"/>
              <a:t>instanceof</a:t>
            </a:r>
            <a:r>
              <a:rPr lang="en-US" b="1" dirty="0"/>
              <a:t> Object); // true</a:t>
            </a:r>
            <a:endParaRPr lang="en-GB" b="1" dirty="0"/>
          </a:p>
        </p:txBody>
      </p:sp>
    </p:spTree>
    <p:extLst>
      <p:ext uri="{BB962C8B-B14F-4D97-AF65-F5344CB8AC3E}">
        <p14:creationId xmlns:p14="http://schemas.microsoft.com/office/powerpoint/2010/main" val="51552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ABF1-D0CB-6544-C7CE-3E5F1B44D4F7}"/>
              </a:ext>
            </a:extLst>
          </p:cNvPr>
          <p:cNvSpPr>
            <a:spLocks noGrp="1"/>
          </p:cNvSpPr>
          <p:nvPr>
            <p:ph type="title"/>
          </p:nvPr>
        </p:nvSpPr>
        <p:spPr/>
        <p:txBody>
          <a:bodyPr/>
          <a:lstStyle/>
          <a:p>
            <a:r>
              <a:rPr lang="en-US" b="1" dirty="0"/>
              <a:t>Getters and Setters</a:t>
            </a:r>
            <a:endParaRPr lang="en-GB" b="1" dirty="0"/>
          </a:p>
        </p:txBody>
      </p:sp>
      <p:sp>
        <p:nvSpPr>
          <p:cNvPr id="3" name="Content Placeholder 2">
            <a:extLst>
              <a:ext uri="{FF2B5EF4-FFF2-40B4-BE49-F238E27FC236}">
                <a16:creationId xmlns:a16="http://schemas.microsoft.com/office/drawing/2014/main" id="{BB0ABF82-FF83-6953-EB6B-9F78CC777E66}"/>
              </a:ext>
            </a:extLst>
          </p:cNvPr>
          <p:cNvSpPr>
            <a:spLocks noGrp="1"/>
          </p:cNvSpPr>
          <p:nvPr>
            <p:ph idx="1"/>
          </p:nvPr>
        </p:nvSpPr>
        <p:spPr>
          <a:xfrm>
            <a:off x="838200" y="1825625"/>
            <a:ext cx="10515600" cy="4667250"/>
          </a:xfrm>
        </p:spPr>
        <p:txBody>
          <a:bodyPr>
            <a:normAutofit lnSpcReduction="10000"/>
          </a:bodyPr>
          <a:lstStyle/>
          <a:p>
            <a:r>
              <a:rPr lang="en-US" dirty="0"/>
              <a:t>The following example defines a class called Person:</a:t>
            </a:r>
          </a:p>
          <a:p>
            <a:pPr marL="0" indent="0">
              <a:buNone/>
            </a:pPr>
            <a:endParaRPr lang="en-US" dirty="0"/>
          </a:p>
          <a:p>
            <a:pPr marL="0" indent="0">
              <a:buNone/>
            </a:pPr>
            <a:r>
              <a:rPr lang="en-US" dirty="0"/>
              <a:t>class Person {</a:t>
            </a:r>
          </a:p>
          <a:p>
            <a:pPr marL="0" indent="0">
              <a:buNone/>
            </a:pPr>
            <a:r>
              <a:rPr lang="en-US" dirty="0"/>
              <a:t>    constructor(name) {</a:t>
            </a:r>
          </a:p>
          <a:p>
            <a:pPr marL="0" indent="0">
              <a:buNone/>
            </a:pPr>
            <a:r>
              <a:rPr lang="en-US" dirty="0"/>
              <a:t>        this.name = name;</a:t>
            </a:r>
          </a:p>
          <a:p>
            <a:pPr marL="0" indent="0">
              <a:buNone/>
            </a:pPr>
            <a:r>
              <a:rPr lang="en-US" dirty="0"/>
              <a:t>    }</a:t>
            </a:r>
          </a:p>
          <a:p>
            <a:pPr marL="0" indent="0">
              <a:buNone/>
            </a:pPr>
            <a:r>
              <a:rPr lang="en-US" dirty="0"/>
              <a:t>}</a:t>
            </a:r>
          </a:p>
          <a:p>
            <a:pPr marL="0" indent="0">
              <a:buNone/>
            </a:pPr>
            <a:endParaRPr lang="en-US" dirty="0"/>
          </a:p>
          <a:p>
            <a:pPr marL="0" indent="0">
              <a:buNone/>
            </a:pPr>
            <a:r>
              <a:rPr lang="en-US" dirty="0"/>
              <a:t>let person = new Person("John");</a:t>
            </a:r>
          </a:p>
          <a:p>
            <a:pPr marL="0" indent="0">
              <a:buNone/>
            </a:pPr>
            <a:r>
              <a:rPr lang="en-US" dirty="0"/>
              <a:t>console.log(person.name); // John</a:t>
            </a:r>
          </a:p>
          <a:p>
            <a:endParaRPr lang="en-GB" dirty="0"/>
          </a:p>
        </p:txBody>
      </p:sp>
    </p:spTree>
    <p:extLst>
      <p:ext uri="{BB962C8B-B14F-4D97-AF65-F5344CB8AC3E}">
        <p14:creationId xmlns:p14="http://schemas.microsoft.com/office/powerpoint/2010/main" val="3750403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AC7DA-C571-F97B-90C4-3E1DD6EE31E9}"/>
              </a:ext>
            </a:extLst>
          </p:cNvPr>
          <p:cNvSpPr>
            <a:spLocks noGrp="1"/>
          </p:cNvSpPr>
          <p:nvPr>
            <p:ph idx="1"/>
          </p:nvPr>
        </p:nvSpPr>
        <p:spPr>
          <a:xfrm>
            <a:off x="284814" y="299802"/>
            <a:ext cx="5426438" cy="6392545"/>
          </a:xfrm>
        </p:spPr>
        <p:txBody>
          <a:bodyPr>
            <a:normAutofit fontScale="92500" lnSpcReduction="20000"/>
          </a:bodyPr>
          <a:lstStyle/>
          <a:p>
            <a:pPr marL="0" indent="0">
              <a:buNone/>
            </a:pPr>
            <a:r>
              <a:rPr lang="en-GB" dirty="0"/>
              <a:t>class Person {</a:t>
            </a:r>
          </a:p>
          <a:p>
            <a:pPr marL="0" indent="0">
              <a:buNone/>
            </a:pPr>
            <a:r>
              <a:rPr lang="en-GB" dirty="0"/>
              <a:t>    constructor(name) {</a:t>
            </a:r>
          </a:p>
          <a:p>
            <a:pPr marL="0" indent="0">
              <a:buNone/>
            </a:pPr>
            <a:r>
              <a:rPr lang="en-GB" dirty="0"/>
              <a:t>        </a:t>
            </a:r>
            <a:r>
              <a:rPr lang="en-GB" dirty="0" err="1"/>
              <a:t>this.setName</a:t>
            </a:r>
            <a:r>
              <a:rPr lang="en-GB" dirty="0"/>
              <a:t>(name);</a:t>
            </a:r>
          </a:p>
          <a:p>
            <a:pPr marL="0" indent="0">
              <a:buNone/>
            </a:pPr>
            <a:r>
              <a:rPr lang="en-GB" dirty="0"/>
              <a:t>    }</a:t>
            </a:r>
          </a:p>
          <a:p>
            <a:pPr marL="0" indent="0">
              <a:buNone/>
            </a:pPr>
            <a:r>
              <a:rPr lang="en-GB" dirty="0"/>
              <a:t>    </a:t>
            </a:r>
            <a:r>
              <a:rPr lang="en-GB" dirty="0" err="1"/>
              <a:t>getName</a:t>
            </a:r>
            <a:r>
              <a:rPr lang="en-GB" dirty="0"/>
              <a:t>() {</a:t>
            </a:r>
          </a:p>
          <a:p>
            <a:pPr marL="0" indent="0">
              <a:buNone/>
            </a:pPr>
            <a:r>
              <a:rPr lang="en-GB" dirty="0"/>
              <a:t>        return this.name;</a:t>
            </a:r>
          </a:p>
          <a:p>
            <a:pPr marL="0" indent="0">
              <a:buNone/>
            </a:pPr>
            <a:r>
              <a:rPr lang="en-GB" dirty="0"/>
              <a:t>    }</a:t>
            </a:r>
          </a:p>
          <a:p>
            <a:pPr marL="0" indent="0">
              <a:buNone/>
            </a:pPr>
            <a:r>
              <a:rPr lang="en-GB" dirty="0"/>
              <a:t>    </a:t>
            </a:r>
            <a:r>
              <a:rPr lang="en-GB" dirty="0" err="1"/>
              <a:t>setName</a:t>
            </a:r>
            <a:r>
              <a:rPr lang="en-GB" dirty="0"/>
              <a:t>(</a:t>
            </a:r>
            <a:r>
              <a:rPr lang="en-GB" dirty="0" err="1"/>
              <a:t>newName</a:t>
            </a:r>
            <a:r>
              <a:rPr lang="en-GB" dirty="0"/>
              <a:t>) {</a:t>
            </a:r>
          </a:p>
          <a:p>
            <a:pPr marL="0" indent="0">
              <a:buNone/>
            </a:pPr>
            <a:r>
              <a:rPr lang="en-GB" dirty="0"/>
              <a:t>        </a:t>
            </a:r>
            <a:r>
              <a:rPr lang="en-GB" dirty="0" err="1"/>
              <a:t>newName</a:t>
            </a:r>
            <a:r>
              <a:rPr lang="en-GB" dirty="0"/>
              <a:t> = </a:t>
            </a:r>
            <a:r>
              <a:rPr lang="en-GB" dirty="0" err="1"/>
              <a:t>newName.trim</a:t>
            </a:r>
            <a:r>
              <a:rPr lang="en-GB" dirty="0"/>
              <a:t>();</a:t>
            </a:r>
          </a:p>
          <a:p>
            <a:pPr marL="0" indent="0">
              <a:buNone/>
            </a:pPr>
            <a:r>
              <a:rPr lang="en-GB" dirty="0"/>
              <a:t>        if (</a:t>
            </a:r>
            <a:r>
              <a:rPr lang="en-GB" dirty="0" err="1"/>
              <a:t>newName</a:t>
            </a:r>
            <a:r>
              <a:rPr lang="en-GB" dirty="0"/>
              <a:t> === '') {</a:t>
            </a:r>
          </a:p>
          <a:p>
            <a:pPr marL="0" indent="0">
              <a:buNone/>
            </a:pPr>
            <a:r>
              <a:rPr lang="en-GB" dirty="0"/>
              <a:t>            throw 'The name cannot be empty';</a:t>
            </a:r>
          </a:p>
          <a:p>
            <a:pPr marL="0" indent="0">
              <a:buNone/>
            </a:pPr>
            <a:r>
              <a:rPr lang="en-GB" dirty="0"/>
              <a:t>        }</a:t>
            </a:r>
          </a:p>
          <a:p>
            <a:pPr marL="0" indent="0">
              <a:buNone/>
            </a:pPr>
            <a:r>
              <a:rPr lang="en-GB" dirty="0"/>
              <a:t>        this.name = </a:t>
            </a:r>
            <a:r>
              <a:rPr lang="en-GB" dirty="0" err="1"/>
              <a:t>newName</a:t>
            </a:r>
            <a:r>
              <a:rPr lang="en-GB" dirty="0"/>
              <a:t>;</a:t>
            </a:r>
          </a:p>
          <a:p>
            <a:pPr marL="0" indent="0">
              <a:buNone/>
            </a:pPr>
            <a:r>
              <a:rPr lang="en-GB" dirty="0"/>
              <a:t>    }</a:t>
            </a:r>
          </a:p>
          <a:p>
            <a:pPr marL="0" indent="0">
              <a:buNone/>
            </a:pPr>
            <a:r>
              <a:rPr lang="en-GB" dirty="0"/>
              <a:t>}</a:t>
            </a:r>
          </a:p>
        </p:txBody>
      </p:sp>
      <p:sp>
        <p:nvSpPr>
          <p:cNvPr id="4" name="Content Placeholder 2">
            <a:extLst>
              <a:ext uri="{FF2B5EF4-FFF2-40B4-BE49-F238E27FC236}">
                <a16:creationId xmlns:a16="http://schemas.microsoft.com/office/drawing/2014/main" id="{2B91D015-BFD1-0A4C-3828-A7F611B6E355}"/>
              </a:ext>
            </a:extLst>
          </p:cNvPr>
          <p:cNvSpPr txBox="1">
            <a:spLocks/>
          </p:cNvSpPr>
          <p:nvPr/>
        </p:nvSpPr>
        <p:spPr>
          <a:xfrm>
            <a:off x="6208427" y="82826"/>
            <a:ext cx="4586990" cy="66923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a:p>
            <a:pPr marL="0" indent="0">
              <a:buFont typeface="Arial" panose="020B0604020202020204" pitchFamily="34" charset="0"/>
              <a:buNone/>
            </a:pPr>
            <a:r>
              <a:rPr lang="en-GB" dirty="0"/>
              <a:t>let person = new Person('Jane Doe');</a:t>
            </a:r>
          </a:p>
          <a:p>
            <a:pPr marL="0" indent="0">
              <a:buFont typeface="Arial" panose="020B0604020202020204" pitchFamily="34" charset="0"/>
              <a:buNone/>
            </a:pPr>
            <a:r>
              <a:rPr lang="en-GB" dirty="0"/>
              <a:t>console.log(person); // Jane Doe</a:t>
            </a:r>
          </a:p>
          <a:p>
            <a:pPr marL="0" indent="0">
              <a:buFont typeface="Arial" panose="020B0604020202020204" pitchFamily="34" charset="0"/>
              <a:buNone/>
            </a:pPr>
            <a:endParaRPr lang="en-GB" dirty="0"/>
          </a:p>
          <a:p>
            <a:pPr marL="0" indent="0">
              <a:buFont typeface="Arial" panose="020B0604020202020204" pitchFamily="34" charset="0"/>
              <a:buNone/>
            </a:pPr>
            <a:r>
              <a:rPr lang="en-GB" dirty="0" err="1"/>
              <a:t>person.setName</a:t>
            </a:r>
            <a:r>
              <a:rPr lang="en-GB" dirty="0"/>
              <a:t>('Jane Smith');</a:t>
            </a:r>
          </a:p>
          <a:p>
            <a:pPr marL="0" indent="0">
              <a:buFont typeface="Arial" panose="020B0604020202020204" pitchFamily="34" charset="0"/>
              <a:buNone/>
            </a:pPr>
            <a:r>
              <a:rPr lang="en-GB" dirty="0"/>
              <a:t>console.log(</a:t>
            </a:r>
            <a:r>
              <a:rPr lang="en-GB" dirty="0" err="1"/>
              <a:t>person.getName</a:t>
            </a:r>
            <a:r>
              <a:rPr lang="en-GB" dirty="0"/>
              <a:t>()); // Jane Smith</a:t>
            </a:r>
          </a:p>
        </p:txBody>
      </p:sp>
    </p:spTree>
    <p:extLst>
      <p:ext uri="{BB962C8B-B14F-4D97-AF65-F5344CB8AC3E}">
        <p14:creationId xmlns:p14="http://schemas.microsoft.com/office/powerpoint/2010/main" val="278805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AAAB-40CE-00F8-962B-49BE38D7D0E5}"/>
              </a:ext>
            </a:extLst>
          </p:cNvPr>
          <p:cNvSpPr>
            <a:spLocks noGrp="1"/>
          </p:cNvSpPr>
          <p:nvPr>
            <p:ph type="title"/>
          </p:nvPr>
        </p:nvSpPr>
        <p:spPr/>
        <p:txBody>
          <a:bodyPr>
            <a:normAutofit fontScale="90000"/>
          </a:bodyPr>
          <a:lstStyle/>
          <a:p>
            <a:r>
              <a:rPr lang="en-US" b="0" i="0" dirty="0">
                <a:solidFill>
                  <a:srgbClr val="212529"/>
                </a:solidFill>
                <a:effectLst/>
                <a:latin typeface="-apple-system"/>
              </a:rPr>
              <a:t>ES6 provides specific syntax for defining the getter and setter using the get and set keywords. </a:t>
            </a:r>
            <a:endParaRPr lang="en-GB" dirty="0"/>
          </a:p>
        </p:txBody>
      </p:sp>
      <p:sp>
        <p:nvSpPr>
          <p:cNvPr id="3" name="Content Placeholder 2">
            <a:extLst>
              <a:ext uri="{FF2B5EF4-FFF2-40B4-BE49-F238E27FC236}">
                <a16:creationId xmlns:a16="http://schemas.microsoft.com/office/drawing/2014/main" id="{00E9D54B-74DE-AD49-BC28-AADA067D96AF}"/>
              </a:ext>
            </a:extLst>
          </p:cNvPr>
          <p:cNvSpPr>
            <a:spLocks noGrp="1"/>
          </p:cNvSpPr>
          <p:nvPr>
            <p:ph idx="1"/>
          </p:nvPr>
        </p:nvSpPr>
        <p:spPr>
          <a:xfrm>
            <a:off x="838200" y="1690688"/>
            <a:ext cx="10515600" cy="4916556"/>
          </a:xfrm>
        </p:spPr>
        <p:txBody>
          <a:bodyPr>
            <a:noAutofit/>
          </a:bodyPr>
          <a:lstStyle/>
          <a:p>
            <a:pPr marL="0" indent="0">
              <a:buNone/>
            </a:pPr>
            <a:r>
              <a:rPr lang="en-GB" sz="1400" dirty="0"/>
              <a:t>class Person {</a:t>
            </a:r>
          </a:p>
          <a:p>
            <a:pPr marL="0" indent="0">
              <a:buNone/>
            </a:pPr>
            <a:r>
              <a:rPr lang="en-GB" sz="1400" dirty="0"/>
              <a:t>    constructor(name) {</a:t>
            </a:r>
          </a:p>
          <a:p>
            <a:pPr marL="0" indent="0">
              <a:buNone/>
            </a:pPr>
            <a:r>
              <a:rPr lang="en-GB" sz="1400" dirty="0"/>
              <a:t>        this.name = name;</a:t>
            </a:r>
          </a:p>
          <a:p>
            <a:pPr marL="0" indent="0">
              <a:buNone/>
            </a:pPr>
            <a:r>
              <a:rPr lang="en-GB" sz="1400" dirty="0"/>
              <a:t>    }</a:t>
            </a:r>
          </a:p>
          <a:p>
            <a:pPr marL="0" indent="0">
              <a:buNone/>
            </a:pPr>
            <a:r>
              <a:rPr lang="en-GB" sz="1400" dirty="0"/>
              <a:t>    get name() {</a:t>
            </a:r>
          </a:p>
          <a:p>
            <a:pPr marL="0" indent="0">
              <a:buNone/>
            </a:pPr>
            <a:r>
              <a:rPr lang="en-GB" sz="1400" dirty="0"/>
              <a:t>        return </a:t>
            </a:r>
            <a:r>
              <a:rPr lang="en-GB" sz="1400" dirty="0" err="1"/>
              <a:t>this._name</a:t>
            </a:r>
            <a:r>
              <a:rPr lang="en-GB" sz="1400" dirty="0"/>
              <a:t>;</a:t>
            </a:r>
          </a:p>
          <a:p>
            <a:pPr marL="0" indent="0">
              <a:buNone/>
            </a:pPr>
            <a:r>
              <a:rPr lang="en-GB" sz="1400" dirty="0"/>
              <a:t>    }</a:t>
            </a:r>
          </a:p>
          <a:p>
            <a:pPr marL="0" indent="0">
              <a:buNone/>
            </a:pPr>
            <a:r>
              <a:rPr lang="en-GB" sz="1400" dirty="0"/>
              <a:t>    set name(</a:t>
            </a:r>
            <a:r>
              <a:rPr lang="en-GB" sz="1400" dirty="0" err="1"/>
              <a:t>newName</a:t>
            </a:r>
            <a:r>
              <a:rPr lang="en-GB" sz="1400" dirty="0"/>
              <a:t>) {</a:t>
            </a:r>
          </a:p>
          <a:p>
            <a:pPr marL="0" indent="0">
              <a:buNone/>
            </a:pPr>
            <a:r>
              <a:rPr lang="en-GB" sz="1400" dirty="0"/>
              <a:t>        </a:t>
            </a:r>
            <a:r>
              <a:rPr lang="en-GB" sz="1400" dirty="0" err="1"/>
              <a:t>newName</a:t>
            </a:r>
            <a:r>
              <a:rPr lang="en-GB" sz="1400" dirty="0"/>
              <a:t> = </a:t>
            </a:r>
            <a:r>
              <a:rPr lang="en-GB" sz="1400" dirty="0" err="1"/>
              <a:t>newName.trim</a:t>
            </a:r>
            <a:r>
              <a:rPr lang="en-GB" sz="1400" dirty="0"/>
              <a:t>();</a:t>
            </a:r>
          </a:p>
          <a:p>
            <a:pPr marL="0" indent="0">
              <a:buNone/>
            </a:pPr>
            <a:r>
              <a:rPr lang="en-GB" sz="1400" dirty="0"/>
              <a:t>        if (</a:t>
            </a:r>
            <a:r>
              <a:rPr lang="en-GB" sz="1400" dirty="0" err="1"/>
              <a:t>newName</a:t>
            </a:r>
            <a:r>
              <a:rPr lang="en-GB" sz="1400" dirty="0"/>
              <a:t> === '') {</a:t>
            </a:r>
          </a:p>
          <a:p>
            <a:pPr marL="0" indent="0">
              <a:buNone/>
            </a:pPr>
            <a:r>
              <a:rPr lang="en-GB" sz="1400" dirty="0"/>
              <a:t>            throw 'The name cannot be empty';</a:t>
            </a:r>
          </a:p>
          <a:p>
            <a:pPr marL="0" indent="0">
              <a:buNone/>
            </a:pPr>
            <a:r>
              <a:rPr lang="en-GB" sz="1400" dirty="0"/>
              <a:t>        }</a:t>
            </a:r>
          </a:p>
          <a:p>
            <a:pPr marL="0" indent="0">
              <a:buNone/>
            </a:pPr>
            <a:r>
              <a:rPr lang="en-GB" sz="1400" dirty="0"/>
              <a:t>        </a:t>
            </a:r>
            <a:r>
              <a:rPr lang="en-GB" sz="1400" dirty="0" err="1"/>
              <a:t>this._name</a:t>
            </a:r>
            <a:r>
              <a:rPr lang="en-GB" sz="1400" dirty="0"/>
              <a:t> = </a:t>
            </a:r>
            <a:r>
              <a:rPr lang="en-GB" sz="1400" dirty="0" err="1"/>
              <a:t>newName</a:t>
            </a:r>
            <a:r>
              <a:rPr lang="en-GB" sz="1400" dirty="0"/>
              <a:t>;</a:t>
            </a:r>
          </a:p>
          <a:p>
            <a:pPr marL="0" indent="0">
              <a:buNone/>
            </a:pPr>
            <a:r>
              <a:rPr lang="en-GB" sz="1400" dirty="0"/>
              <a:t>    }</a:t>
            </a:r>
          </a:p>
          <a:p>
            <a:pPr marL="0" indent="0">
              <a:buNone/>
            </a:pPr>
            <a:r>
              <a:rPr lang="en-GB" sz="1400" dirty="0"/>
              <a:t>}</a:t>
            </a:r>
          </a:p>
        </p:txBody>
      </p:sp>
    </p:spTree>
    <p:extLst>
      <p:ext uri="{BB962C8B-B14F-4D97-AF65-F5344CB8AC3E}">
        <p14:creationId xmlns:p14="http://schemas.microsoft.com/office/powerpoint/2010/main" val="2725369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DFF6-D27E-81C3-D0C2-36F68052C3C5}"/>
              </a:ext>
            </a:extLst>
          </p:cNvPr>
          <p:cNvSpPr>
            <a:spLocks noGrp="1"/>
          </p:cNvSpPr>
          <p:nvPr>
            <p:ph type="title"/>
          </p:nvPr>
        </p:nvSpPr>
        <p:spPr>
          <a:xfrm>
            <a:off x="838200" y="216845"/>
            <a:ext cx="10515600" cy="660486"/>
          </a:xfrm>
        </p:spPr>
        <p:txBody>
          <a:bodyPr>
            <a:normAutofit fontScale="90000"/>
          </a:bodyPr>
          <a:lstStyle/>
          <a:p>
            <a:r>
              <a:rPr lang="en-US" b="1" dirty="0"/>
              <a:t>How it works</a:t>
            </a:r>
            <a:endParaRPr lang="en-GB" b="1" dirty="0"/>
          </a:p>
        </p:txBody>
      </p:sp>
      <p:sp>
        <p:nvSpPr>
          <p:cNvPr id="3" name="Content Placeholder 2">
            <a:extLst>
              <a:ext uri="{FF2B5EF4-FFF2-40B4-BE49-F238E27FC236}">
                <a16:creationId xmlns:a16="http://schemas.microsoft.com/office/drawing/2014/main" id="{244809D6-81F9-D2D1-167A-531E376CC316}"/>
              </a:ext>
            </a:extLst>
          </p:cNvPr>
          <p:cNvSpPr>
            <a:spLocks noGrp="1"/>
          </p:cNvSpPr>
          <p:nvPr>
            <p:ph idx="1"/>
          </p:nvPr>
        </p:nvSpPr>
        <p:spPr>
          <a:xfrm>
            <a:off x="838200" y="877331"/>
            <a:ext cx="10515600" cy="5299632"/>
          </a:xfrm>
        </p:spPr>
        <p:txBody>
          <a:bodyPr>
            <a:normAutofit fontScale="92500"/>
          </a:bodyPr>
          <a:lstStyle/>
          <a:p>
            <a:r>
              <a:rPr lang="en-US" dirty="0"/>
              <a:t>First, the name property is changed to _name to avoid the name collision with the getter and setter.</a:t>
            </a:r>
          </a:p>
          <a:p>
            <a:endParaRPr lang="en-US" dirty="0"/>
          </a:p>
          <a:p>
            <a:r>
              <a:rPr lang="en-US" dirty="0"/>
              <a:t>Second, the getter uses the get keyword followed by the method name:</a:t>
            </a:r>
          </a:p>
          <a:p>
            <a:pPr marL="914400" lvl="2" indent="0">
              <a:buNone/>
            </a:pPr>
            <a:r>
              <a:rPr lang="en-US" sz="2600" dirty="0"/>
              <a:t>get name() {</a:t>
            </a:r>
          </a:p>
          <a:p>
            <a:pPr marL="914400" lvl="2" indent="0">
              <a:buNone/>
            </a:pPr>
            <a:r>
              <a:rPr lang="en-US" sz="2600" dirty="0"/>
              <a:t>    return </a:t>
            </a:r>
            <a:r>
              <a:rPr lang="en-US" sz="2600" dirty="0" err="1"/>
              <a:t>this._name</a:t>
            </a:r>
            <a:r>
              <a:rPr lang="en-US" sz="2600" dirty="0"/>
              <a:t>;</a:t>
            </a:r>
          </a:p>
          <a:p>
            <a:pPr marL="914400" lvl="2" indent="0">
              <a:buNone/>
            </a:pPr>
            <a:r>
              <a:rPr lang="en-US" sz="2600" dirty="0"/>
              <a:t>}</a:t>
            </a:r>
          </a:p>
          <a:p>
            <a:endParaRPr lang="en-US" dirty="0"/>
          </a:p>
          <a:p>
            <a:r>
              <a:rPr lang="en-US" dirty="0"/>
              <a:t>To call the getter, you use the following syntax:</a:t>
            </a:r>
          </a:p>
          <a:p>
            <a:pPr marL="0" indent="0">
              <a:buNone/>
            </a:pPr>
            <a:r>
              <a:rPr lang="en-US" dirty="0"/>
              <a:t>let name = person.name;</a:t>
            </a:r>
          </a:p>
          <a:p>
            <a:endParaRPr lang="en-US" dirty="0"/>
          </a:p>
          <a:p>
            <a:pPr marL="914400" lvl="2" indent="0">
              <a:buNone/>
            </a:pPr>
            <a:r>
              <a:rPr lang="en-US" dirty="0"/>
              <a:t>				</a:t>
            </a:r>
          </a:p>
          <a:p>
            <a:pPr marL="914400" lvl="2" indent="0">
              <a:buNone/>
            </a:pPr>
            <a:endParaRPr lang="en-GB" dirty="0"/>
          </a:p>
        </p:txBody>
      </p:sp>
    </p:spTree>
    <p:extLst>
      <p:ext uri="{BB962C8B-B14F-4D97-AF65-F5344CB8AC3E}">
        <p14:creationId xmlns:p14="http://schemas.microsoft.com/office/powerpoint/2010/main" val="123441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9D6D2-90A0-C102-1BD9-F979A4F66402}"/>
              </a:ext>
            </a:extLst>
          </p:cNvPr>
          <p:cNvSpPr>
            <a:spLocks noGrp="1"/>
          </p:cNvSpPr>
          <p:nvPr>
            <p:ph idx="1"/>
          </p:nvPr>
        </p:nvSpPr>
        <p:spPr>
          <a:xfrm>
            <a:off x="838200" y="764498"/>
            <a:ext cx="10515600" cy="5412465"/>
          </a:xfrm>
        </p:spPr>
        <p:txBody>
          <a:bodyPr/>
          <a:lstStyle/>
          <a:p>
            <a:r>
              <a:rPr lang="en-US" dirty="0"/>
              <a:t>In this example, the Person class has the name property. Also, it has two additional methods </a:t>
            </a:r>
            <a:r>
              <a:rPr lang="en-US" dirty="0" err="1"/>
              <a:t>getName</a:t>
            </a:r>
            <a:r>
              <a:rPr lang="en-US" dirty="0"/>
              <a:t>() and </a:t>
            </a:r>
            <a:r>
              <a:rPr lang="en-US" dirty="0" err="1"/>
              <a:t>setName</a:t>
            </a:r>
            <a:r>
              <a:rPr lang="en-US" dirty="0"/>
              <a:t>().</a:t>
            </a:r>
          </a:p>
          <a:p>
            <a:endParaRPr lang="en-US" dirty="0"/>
          </a:p>
          <a:p>
            <a:r>
              <a:rPr lang="en-US" dirty="0"/>
              <a:t>The </a:t>
            </a:r>
            <a:r>
              <a:rPr lang="en-US" dirty="0" err="1"/>
              <a:t>getName</a:t>
            </a:r>
            <a:r>
              <a:rPr lang="en-US" dirty="0"/>
              <a:t>() method returns the value of the name property.</a:t>
            </a:r>
          </a:p>
          <a:p>
            <a:endParaRPr lang="en-US" dirty="0"/>
          </a:p>
          <a:p>
            <a:r>
              <a:rPr lang="en-US" dirty="0"/>
              <a:t>The </a:t>
            </a:r>
            <a:r>
              <a:rPr lang="en-US" dirty="0" err="1"/>
              <a:t>setName</a:t>
            </a:r>
            <a:r>
              <a:rPr lang="en-US" dirty="0"/>
              <a:t>() method assigns an argument to the name property. The </a:t>
            </a:r>
            <a:r>
              <a:rPr lang="en-US" dirty="0" err="1"/>
              <a:t>setName</a:t>
            </a:r>
            <a:r>
              <a:rPr lang="en-US" dirty="0"/>
              <a:t>() removes the whitespaces from both ends of the </a:t>
            </a:r>
            <a:r>
              <a:rPr lang="en-US" dirty="0" err="1"/>
              <a:t>newName</a:t>
            </a:r>
            <a:r>
              <a:rPr lang="en-US" dirty="0"/>
              <a:t> argument and throws an exception if the </a:t>
            </a:r>
            <a:r>
              <a:rPr lang="en-US" dirty="0" err="1"/>
              <a:t>newName</a:t>
            </a:r>
            <a:r>
              <a:rPr lang="en-US" dirty="0"/>
              <a:t> is empty.</a:t>
            </a:r>
            <a:endParaRPr lang="en-GB" dirty="0"/>
          </a:p>
        </p:txBody>
      </p:sp>
    </p:spTree>
    <p:extLst>
      <p:ext uri="{BB962C8B-B14F-4D97-AF65-F5344CB8AC3E}">
        <p14:creationId xmlns:p14="http://schemas.microsoft.com/office/powerpoint/2010/main" val="134101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91FF-3AC8-8695-4068-8C88504C2C3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9FEC1EA-C294-0A28-80DE-DBB81AEE500A}"/>
              </a:ext>
            </a:extLst>
          </p:cNvPr>
          <p:cNvSpPr>
            <a:spLocks noGrp="1"/>
          </p:cNvSpPr>
          <p:nvPr>
            <p:ph idx="1"/>
          </p:nvPr>
        </p:nvSpPr>
        <p:spPr/>
        <p:txBody>
          <a:bodyPr/>
          <a:lstStyle/>
          <a:p>
            <a:r>
              <a:rPr lang="en-US" dirty="0"/>
              <a:t>The constructor() calls the </a:t>
            </a:r>
            <a:r>
              <a:rPr lang="en-US" dirty="0" err="1"/>
              <a:t>setName</a:t>
            </a:r>
            <a:r>
              <a:rPr lang="en-US" dirty="0"/>
              <a:t>() method to initialize the name property:</a:t>
            </a:r>
          </a:p>
          <a:p>
            <a:pPr marL="0" indent="0">
              <a:buNone/>
            </a:pPr>
            <a:endParaRPr lang="en-US" dirty="0"/>
          </a:p>
          <a:p>
            <a:pPr marL="457200" lvl="1" indent="0">
              <a:buNone/>
            </a:pPr>
            <a:r>
              <a:rPr lang="en-US" dirty="0"/>
              <a:t>constructor(name) {</a:t>
            </a:r>
          </a:p>
          <a:p>
            <a:pPr marL="457200" lvl="1" indent="0">
              <a:buNone/>
            </a:pPr>
            <a:r>
              <a:rPr lang="en-US" dirty="0"/>
              <a:t>    </a:t>
            </a:r>
            <a:r>
              <a:rPr lang="en-US" dirty="0" err="1"/>
              <a:t>this.setName</a:t>
            </a:r>
            <a:r>
              <a:rPr lang="en-US" dirty="0"/>
              <a:t>(name);</a:t>
            </a:r>
          </a:p>
          <a:p>
            <a:pPr marL="457200" lvl="1" indent="0">
              <a:buNone/>
            </a:pPr>
            <a:r>
              <a:rPr lang="en-US" dirty="0"/>
              <a:t>}</a:t>
            </a:r>
            <a:endParaRPr lang="en-GB" dirty="0"/>
          </a:p>
        </p:txBody>
      </p:sp>
    </p:spTree>
    <p:extLst>
      <p:ext uri="{BB962C8B-B14F-4D97-AF65-F5344CB8AC3E}">
        <p14:creationId xmlns:p14="http://schemas.microsoft.com/office/powerpoint/2010/main" val="395138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0797-DDF6-824A-A390-168F14CC193D}"/>
              </a:ext>
            </a:extLst>
          </p:cNvPr>
          <p:cNvSpPr>
            <a:spLocks noGrp="1"/>
          </p:cNvSpPr>
          <p:nvPr>
            <p:ph type="title"/>
          </p:nvPr>
        </p:nvSpPr>
        <p:spPr>
          <a:xfrm>
            <a:off x="838200" y="365126"/>
            <a:ext cx="10515600" cy="1105866"/>
          </a:xfrm>
        </p:spPr>
        <p:txBody>
          <a:bodyPr>
            <a:normAutofit fontScale="90000"/>
          </a:bodyPr>
          <a:lstStyle/>
          <a:p>
            <a:r>
              <a:rPr lang="en-US" b="0" i="0" dirty="0">
                <a:effectLst/>
                <a:latin typeface="-apple-system"/>
              </a:rPr>
              <a:t>Using getter in an object literal</a:t>
            </a:r>
            <a:br>
              <a:rPr lang="en-US" b="0" i="0" dirty="0">
                <a:effectLst/>
                <a:latin typeface="-apple-system"/>
              </a:rPr>
            </a:br>
            <a:endParaRPr lang="en-GB" dirty="0"/>
          </a:p>
        </p:txBody>
      </p:sp>
      <p:sp>
        <p:nvSpPr>
          <p:cNvPr id="3" name="Content Placeholder 2">
            <a:extLst>
              <a:ext uri="{FF2B5EF4-FFF2-40B4-BE49-F238E27FC236}">
                <a16:creationId xmlns:a16="http://schemas.microsoft.com/office/drawing/2014/main" id="{EB1E3AA9-418E-04D6-9A1D-9C60B4D17CFE}"/>
              </a:ext>
            </a:extLst>
          </p:cNvPr>
          <p:cNvSpPr>
            <a:spLocks noGrp="1"/>
          </p:cNvSpPr>
          <p:nvPr>
            <p:ph idx="1"/>
          </p:nvPr>
        </p:nvSpPr>
        <p:spPr/>
        <p:txBody>
          <a:bodyPr/>
          <a:lstStyle/>
          <a:p>
            <a:r>
              <a:rPr lang="en-US" dirty="0"/>
              <a:t>The following example defines a getter called latest to return the latest attendee of the meeting object:</a:t>
            </a:r>
          </a:p>
          <a:p>
            <a:endParaRPr lang="en-GB" dirty="0"/>
          </a:p>
        </p:txBody>
      </p:sp>
    </p:spTree>
    <p:extLst>
      <p:ext uri="{BB962C8B-B14F-4D97-AF65-F5344CB8AC3E}">
        <p14:creationId xmlns:p14="http://schemas.microsoft.com/office/powerpoint/2010/main" val="368802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55B65-5B84-067C-0A59-30445252EC2E}"/>
              </a:ext>
            </a:extLst>
          </p:cNvPr>
          <p:cNvSpPr>
            <a:spLocks noGrp="1"/>
          </p:cNvSpPr>
          <p:nvPr>
            <p:ph idx="1"/>
          </p:nvPr>
        </p:nvSpPr>
        <p:spPr>
          <a:xfrm>
            <a:off x="164891" y="0"/>
            <a:ext cx="11188909" cy="6858000"/>
          </a:xfrm>
        </p:spPr>
        <p:txBody>
          <a:bodyPr>
            <a:normAutofit fontScale="85000" lnSpcReduction="20000"/>
          </a:bodyPr>
          <a:lstStyle/>
          <a:p>
            <a:pPr marL="0" indent="0">
              <a:buNone/>
            </a:pPr>
            <a:endParaRPr lang="en-US" dirty="0"/>
          </a:p>
          <a:p>
            <a:pPr marL="0" indent="0">
              <a:buNone/>
            </a:pPr>
            <a:r>
              <a:rPr lang="en-GB" sz="3000" dirty="0"/>
              <a:t>let meeting = {</a:t>
            </a:r>
          </a:p>
          <a:p>
            <a:pPr marL="0" indent="0">
              <a:buNone/>
            </a:pPr>
            <a:r>
              <a:rPr lang="en-GB" sz="3000" dirty="0"/>
              <a:t>    attendees: [],</a:t>
            </a:r>
          </a:p>
          <a:p>
            <a:pPr marL="0" indent="0">
              <a:buNone/>
            </a:pPr>
            <a:r>
              <a:rPr lang="en-GB" sz="3000" dirty="0"/>
              <a:t>    add(attendee) {</a:t>
            </a:r>
          </a:p>
          <a:p>
            <a:pPr marL="0" indent="0">
              <a:buNone/>
            </a:pPr>
            <a:r>
              <a:rPr lang="en-GB" sz="3000" dirty="0"/>
              <a:t>        console.log(`${attendee} joined the meeting.`);</a:t>
            </a:r>
          </a:p>
          <a:p>
            <a:pPr marL="0" indent="0">
              <a:buNone/>
            </a:pPr>
            <a:r>
              <a:rPr lang="en-GB" sz="3000" dirty="0"/>
              <a:t>        </a:t>
            </a:r>
            <a:r>
              <a:rPr lang="en-GB" sz="3000" dirty="0" err="1"/>
              <a:t>this.attendees.push</a:t>
            </a:r>
            <a:r>
              <a:rPr lang="en-GB" sz="3000" dirty="0"/>
              <a:t>(attendee);</a:t>
            </a:r>
          </a:p>
          <a:p>
            <a:pPr marL="0" indent="0">
              <a:buNone/>
            </a:pPr>
            <a:r>
              <a:rPr lang="en-GB" sz="3000" dirty="0"/>
              <a:t>        return this;</a:t>
            </a:r>
          </a:p>
          <a:p>
            <a:pPr marL="0" indent="0">
              <a:buNone/>
            </a:pPr>
            <a:r>
              <a:rPr lang="en-GB" sz="3000" dirty="0"/>
              <a:t>    },</a:t>
            </a:r>
          </a:p>
          <a:p>
            <a:pPr marL="0" indent="0">
              <a:buNone/>
            </a:pPr>
            <a:r>
              <a:rPr lang="en-GB" sz="3000" dirty="0"/>
              <a:t>    get latest() {</a:t>
            </a:r>
          </a:p>
          <a:p>
            <a:pPr marL="0" indent="0">
              <a:buNone/>
            </a:pPr>
            <a:r>
              <a:rPr lang="en-GB" sz="3000" dirty="0"/>
              <a:t>        let count = </a:t>
            </a:r>
            <a:r>
              <a:rPr lang="en-GB" sz="3000" dirty="0" err="1"/>
              <a:t>this.attendees.length</a:t>
            </a:r>
            <a:r>
              <a:rPr lang="en-GB" sz="3000" dirty="0"/>
              <a:t>;</a:t>
            </a:r>
          </a:p>
          <a:p>
            <a:pPr marL="0" indent="0">
              <a:buNone/>
            </a:pPr>
            <a:r>
              <a:rPr lang="en-GB" sz="3000" dirty="0"/>
              <a:t>        return count == 0 ? undefined : </a:t>
            </a:r>
            <a:r>
              <a:rPr lang="en-GB" sz="3000" dirty="0" err="1"/>
              <a:t>this.attendees</a:t>
            </a:r>
            <a:r>
              <a:rPr lang="en-GB" sz="3000" dirty="0"/>
              <a:t>[count - 1];</a:t>
            </a:r>
          </a:p>
          <a:p>
            <a:pPr marL="0" indent="0">
              <a:buNone/>
            </a:pPr>
            <a:r>
              <a:rPr lang="en-GB" sz="3000" dirty="0"/>
              <a:t>    }</a:t>
            </a:r>
          </a:p>
          <a:p>
            <a:pPr marL="0" indent="0">
              <a:buNone/>
            </a:pPr>
            <a:r>
              <a:rPr lang="en-GB" sz="3000" dirty="0"/>
              <a:t>};</a:t>
            </a:r>
          </a:p>
          <a:p>
            <a:pPr marL="0" indent="0">
              <a:buNone/>
            </a:pPr>
            <a:endParaRPr lang="en-GB" sz="3000" dirty="0"/>
          </a:p>
          <a:p>
            <a:pPr marL="0" indent="0">
              <a:buNone/>
            </a:pPr>
            <a:r>
              <a:rPr lang="en-GB" sz="3000" dirty="0" err="1"/>
              <a:t>meeting.add</a:t>
            </a:r>
            <a:r>
              <a:rPr lang="en-GB" sz="3000" dirty="0"/>
              <a:t>('John').add('Jane').add('Peter');</a:t>
            </a:r>
          </a:p>
          <a:p>
            <a:pPr marL="0" indent="0">
              <a:buNone/>
            </a:pPr>
            <a:r>
              <a:rPr lang="en-GB" sz="3000" dirty="0"/>
              <a:t>console.log(`The latest attendee is ${</a:t>
            </a:r>
            <a:r>
              <a:rPr lang="en-GB" sz="3000" dirty="0" err="1"/>
              <a:t>meeting.latest</a:t>
            </a:r>
            <a:r>
              <a:rPr lang="en-GB" sz="3000" dirty="0"/>
              <a:t>}.`);</a:t>
            </a:r>
          </a:p>
          <a:p>
            <a:endParaRPr lang="en-GB" dirty="0"/>
          </a:p>
        </p:txBody>
      </p:sp>
    </p:spTree>
    <p:extLst>
      <p:ext uri="{BB962C8B-B14F-4D97-AF65-F5344CB8AC3E}">
        <p14:creationId xmlns:p14="http://schemas.microsoft.com/office/powerpoint/2010/main" val="1163245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A27A-0B07-3BFA-30C8-B7C39EB70554}"/>
              </a:ext>
            </a:extLst>
          </p:cNvPr>
          <p:cNvSpPr>
            <a:spLocks noGrp="1"/>
          </p:cNvSpPr>
          <p:nvPr>
            <p:ph type="title"/>
          </p:nvPr>
        </p:nvSpPr>
        <p:spPr/>
        <p:txBody>
          <a:bodyPr/>
          <a:lstStyle/>
          <a:p>
            <a:r>
              <a:rPr lang="en-US" b="1" dirty="0"/>
              <a:t>Output</a:t>
            </a:r>
            <a:endParaRPr lang="en-GB" b="1" dirty="0"/>
          </a:p>
        </p:txBody>
      </p:sp>
      <p:sp>
        <p:nvSpPr>
          <p:cNvPr id="3" name="Content Placeholder 2">
            <a:extLst>
              <a:ext uri="{FF2B5EF4-FFF2-40B4-BE49-F238E27FC236}">
                <a16:creationId xmlns:a16="http://schemas.microsoft.com/office/drawing/2014/main" id="{65FF65F1-0F44-9881-E25C-3AB6686B1C82}"/>
              </a:ext>
            </a:extLst>
          </p:cNvPr>
          <p:cNvSpPr>
            <a:spLocks noGrp="1"/>
          </p:cNvSpPr>
          <p:nvPr>
            <p:ph idx="1"/>
          </p:nvPr>
        </p:nvSpPr>
        <p:spPr/>
        <p:txBody>
          <a:bodyPr/>
          <a:lstStyle/>
          <a:p>
            <a:r>
              <a:rPr lang="en-US" dirty="0"/>
              <a:t>John joined a meeting.</a:t>
            </a:r>
          </a:p>
          <a:p>
            <a:r>
              <a:rPr lang="en-US" dirty="0"/>
              <a:t>Jane joined a meeting.</a:t>
            </a:r>
          </a:p>
          <a:p>
            <a:r>
              <a:rPr lang="en-US" dirty="0"/>
              <a:t>Peter joined a meeting.</a:t>
            </a:r>
          </a:p>
          <a:p>
            <a:r>
              <a:rPr lang="en-US" dirty="0"/>
              <a:t>The latest attendee is Peter.</a:t>
            </a:r>
            <a:endParaRPr lang="en-GB" dirty="0"/>
          </a:p>
        </p:txBody>
      </p:sp>
    </p:spTree>
    <p:extLst>
      <p:ext uri="{BB962C8B-B14F-4D97-AF65-F5344CB8AC3E}">
        <p14:creationId xmlns:p14="http://schemas.microsoft.com/office/powerpoint/2010/main" val="302029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61CE-2935-F594-EA1F-3CBCC020D74A}"/>
              </a:ext>
            </a:extLst>
          </p:cNvPr>
          <p:cNvSpPr>
            <a:spLocks noGrp="1"/>
          </p:cNvSpPr>
          <p:nvPr>
            <p:ph type="title"/>
          </p:nvPr>
        </p:nvSpPr>
        <p:spPr/>
        <p:txBody>
          <a:bodyPr/>
          <a:lstStyle/>
          <a:p>
            <a:r>
              <a:rPr lang="en-US" b="1" dirty="0"/>
              <a:t>Introduction</a:t>
            </a:r>
            <a:endParaRPr lang="en-GB" b="1" dirty="0"/>
          </a:p>
        </p:txBody>
      </p:sp>
      <p:sp>
        <p:nvSpPr>
          <p:cNvPr id="3" name="Content Placeholder 2">
            <a:extLst>
              <a:ext uri="{FF2B5EF4-FFF2-40B4-BE49-F238E27FC236}">
                <a16:creationId xmlns:a16="http://schemas.microsoft.com/office/drawing/2014/main" id="{38344D0C-5EED-B8F0-589A-BE4CE2FB5D92}"/>
              </a:ext>
            </a:extLst>
          </p:cNvPr>
          <p:cNvSpPr>
            <a:spLocks noGrp="1"/>
          </p:cNvSpPr>
          <p:nvPr>
            <p:ph idx="1"/>
          </p:nvPr>
        </p:nvSpPr>
        <p:spPr/>
        <p:txBody>
          <a:bodyPr/>
          <a:lstStyle/>
          <a:p>
            <a:r>
              <a:rPr lang="en-US" b="0" i="0" dirty="0">
                <a:solidFill>
                  <a:srgbClr val="212529"/>
                </a:solidFill>
                <a:effectLst/>
                <a:latin typeface="-apple-system"/>
              </a:rPr>
              <a:t>ECMAScript 2015 or ES2015 is a significant update to the JavaScript programming language. It is the first major update to the language since ES5 which was standardized in 2009. Therefore, ES2015 is often called ES6.</a:t>
            </a:r>
            <a:endParaRPr lang="en-GB" dirty="0"/>
          </a:p>
        </p:txBody>
      </p:sp>
    </p:spTree>
    <p:extLst>
      <p:ext uri="{BB962C8B-B14F-4D97-AF65-F5344CB8AC3E}">
        <p14:creationId xmlns:p14="http://schemas.microsoft.com/office/powerpoint/2010/main" val="2272619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3078-7974-3ACE-BC04-DC01E2FB989C}"/>
              </a:ext>
            </a:extLst>
          </p:cNvPr>
          <p:cNvSpPr>
            <a:spLocks noGrp="1"/>
          </p:cNvSpPr>
          <p:nvPr>
            <p:ph type="title"/>
          </p:nvPr>
        </p:nvSpPr>
        <p:spPr>
          <a:xfrm>
            <a:off x="838200" y="365125"/>
            <a:ext cx="10515600" cy="932334"/>
          </a:xfrm>
        </p:spPr>
        <p:txBody>
          <a:bodyPr/>
          <a:lstStyle/>
          <a:p>
            <a:r>
              <a:rPr lang="en-US" dirty="0"/>
              <a:t>Notes</a:t>
            </a:r>
            <a:endParaRPr lang="en-GB" dirty="0"/>
          </a:p>
        </p:txBody>
      </p:sp>
      <p:sp>
        <p:nvSpPr>
          <p:cNvPr id="3" name="Content Placeholder 2">
            <a:extLst>
              <a:ext uri="{FF2B5EF4-FFF2-40B4-BE49-F238E27FC236}">
                <a16:creationId xmlns:a16="http://schemas.microsoft.com/office/drawing/2014/main" id="{9FC11F94-0191-957F-1CFD-C623B7F073A5}"/>
              </a:ext>
            </a:extLst>
          </p:cNvPr>
          <p:cNvSpPr>
            <a:spLocks noGrp="1"/>
          </p:cNvSpPr>
          <p:nvPr>
            <p:ph idx="1"/>
          </p:nvPr>
        </p:nvSpPr>
        <p:spPr>
          <a:xfrm>
            <a:off x="838200" y="1544595"/>
            <a:ext cx="10515600" cy="4632368"/>
          </a:xfrm>
        </p:spPr>
        <p:txBody>
          <a:bodyPr/>
          <a:lstStyle/>
          <a:p>
            <a:r>
              <a:rPr lang="en-US" dirty="0"/>
              <a:t>Use the get and set keywords to define the JavaScript getters and setters for a class or an object.</a:t>
            </a:r>
          </a:p>
          <a:p>
            <a:r>
              <a:rPr lang="en-US" dirty="0"/>
              <a:t>The get keyword binds an object property to a method that will be invoked when that property is looked up.</a:t>
            </a:r>
          </a:p>
          <a:p>
            <a:r>
              <a:rPr lang="en-US" dirty="0"/>
              <a:t>The set keyword binds an object property to a method that will be invoked when that property is assigned.</a:t>
            </a:r>
            <a:endParaRPr lang="en-GB" dirty="0"/>
          </a:p>
        </p:txBody>
      </p:sp>
    </p:spTree>
    <p:extLst>
      <p:ext uri="{BB962C8B-B14F-4D97-AF65-F5344CB8AC3E}">
        <p14:creationId xmlns:p14="http://schemas.microsoft.com/office/powerpoint/2010/main" val="2425910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0712-A82F-DC29-AC7D-05CD92FA2135}"/>
              </a:ext>
            </a:extLst>
          </p:cNvPr>
          <p:cNvSpPr>
            <a:spLocks noGrp="1"/>
          </p:cNvSpPr>
          <p:nvPr>
            <p:ph type="title"/>
          </p:nvPr>
        </p:nvSpPr>
        <p:spPr>
          <a:xfrm>
            <a:off x="838200" y="365125"/>
            <a:ext cx="10515600" cy="894049"/>
          </a:xfrm>
        </p:spPr>
        <p:txBody>
          <a:bodyPr/>
          <a:lstStyle/>
          <a:p>
            <a:r>
              <a:rPr lang="en-US" b="1" dirty="0"/>
              <a:t>Computed Property</a:t>
            </a:r>
            <a:endParaRPr lang="en-GB" b="1" dirty="0"/>
          </a:p>
        </p:txBody>
      </p:sp>
      <p:sp>
        <p:nvSpPr>
          <p:cNvPr id="3" name="Content Placeholder 2">
            <a:extLst>
              <a:ext uri="{FF2B5EF4-FFF2-40B4-BE49-F238E27FC236}">
                <a16:creationId xmlns:a16="http://schemas.microsoft.com/office/drawing/2014/main" id="{D97CC380-85E7-B8ED-5844-39DC17AFAF46}"/>
              </a:ext>
            </a:extLst>
          </p:cNvPr>
          <p:cNvSpPr>
            <a:spLocks noGrp="1"/>
          </p:cNvSpPr>
          <p:nvPr>
            <p:ph idx="1"/>
          </p:nvPr>
        </p:nvSpPr>
        <p:spPr>
          <a:xfrm>
            <a:off x="838200" y="1139252"/>
            <a:ext cx="10515600" cy="5546361"/>
          </a:xfrm>
        </p:spPr>
        <p:txBody>
          <a:bodyPr>
            <a:normAutofit/>
          </a:bodyPr>
          <a:lstStyle/>
          <a:p>
            <a:r>
              <a:rPr lang="en-US" dirty="0"/>
              <a:t>ES6 allows you to use an expression in brackets []. It’ll then use the result of the expression as the property name of an object. For example:</a:t>
            </a:r>
          </a:p>
          <a:p>
            <a:pPr marL="914400" lvl="2" indent="0">
              <a:buNone/>
            </a:pPr>
            <a:r>
              <a:rPr lang="en-GB" sz="2800" dirty="0"/>
              <a:t>let </a:t>
            </a:r>
            <a:r>
              <a:rPr lang="en-GB" sz="2800" dirty="0" err="1"/>
              <a:t>propName</a:t>
            </a:r>
            <a:r>
              <a:rPr lang="en-GB" sz="2800" dirty="0"/>
              <a:t> = 'c';</a:t>
            </a:r>
          </a:p>
          <a:p>
            <a:pPr marL="914400" lvl="2" indent="0">
              <a:buNone/>
            </a:pPr>
            <a:r>
              <a:rPr lang="en-GB" sz="2800" dirty="0" err="1"/>
              <a:t>const</a:t>
            </a:r>
            <a:r>
              <a:rPr lang="en-GB" sz="2800" dirty="0"/>
              <a:t> rank = {</a:t>
            </a:r>
          </a:p>
          <a:p>
            <a:pPr marL="914400" lvl="2" indent="0">
              <a:buNone/>
            </a:pPr>
            <a:r>
              <a:rPr lang="en-GB" sz="2800" dirty="0"/>
              <a:t>  a: 1,</a:t>
            </a:r>
          </a:p>
          <a:p>
            <a:pPr marL="914400" lvl="2" indent="0">
              <a:buNone/>
            </a:pPr>
            <a:r>
              <a:rPr lang="en-GB" sz="2800" dirty="0"/>
              <a:t>  b: 2,</a:t>
            </a:r>
          </a:p>
          <a:p>
            <a:pPr marL="914400" lvl="2" indent="0">
              <a:buNone/>
            </a:pPr>
            <a:r>
              <a:rPr lang="en-GB" sz="2800" dirty="0"/>
              <a:t>  [</a:t>
            </a:r>
            <a:r>
              <a:rPr lang="en-GB" sz="2800" dirty="0" err="1"/>
              <a:t>propName</a:t>
            </a:r>
            <a:r>
              <a:rPr lang="en-GB" sz="2800" dirty="0"/>
              <a:t>]: 3,</a:t>
            </a:r>
          </a:p>
          <a:p>
            <a:pPr marL="914400" lvl="2" indent="0">
              <a:buNone/>
            </a:pPr>
            <a:r>
              <a:rPr lang="en-GB" sz="2800" dirty="0"/>
              <a:t>};</a:t>
            </a:r>
          </a:p>
          <a:p>
            <a:pPr marL="914400" lvl="2" indent="0">
              <a:buNone/>
            </a:pPr>
            <a:r>
              <a:rPr lang="en-GB" sz="2800" dirty="0"/>
              <a:t>console.log(</a:t>
            </a:r>
            <a:r>
              <a:rPr lang="en-GB" sz="2800" dirty="0" err="1"/>
              <a:t>rank.c</a:t>
            </a:r>
            <a:r>
              <a:rPr lang="en-GB" sz="2800" dirty="0"/>
              <a:t>); // 3</a:t>
            </a:r>
          </a:p>
          <a:p>
            <a:endParaRPr lang="en-GB" dirty="0"/>
          </a:p>
        </p:txBody>
      </p:sp>
    </p:spTree>
    <p:extLst>
      <p:ext uri="{BB962C8B-B14F-4D97-AF65-F5344CB8AC3E}">
        <p14:creationId xmlns:p14="http://schemas.microsoft.com/office/powerpoint/2010/main" val="1259840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BC78-FF77-3923-5EFC-7FBC7C09934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C8EDF9C-CE0E-E265-6C0A-AEE267E1D66C}"/>
              </a:ext>
            </a:extLst>
          </p:cNvPr>
          <p:cNvSpPr>
            <a:spLocks noGrp="1"/>
          </p:cNvSpPr>
          <p:nvPr>
            <p:ph idx="1"/>
          </p:nvPr>
        </p:nvSpPr>
        <p:spPr/>
        <p:txBody>
          <a:bodyPr/>
          <a:lstStyle/>
          <a:p>
            <a:r>
              <a:rPr lang="en-US" dirty="0"/>
              <a:t>In this example, the [</a:t>
            </a:r>
            <a:r>
              <a:rPr lang="en-US" dirty="0" err="1"/>
              <a:t>propName</a:t>
            </a:r>
            <a:r>
              <a:rPr lang="en-US" dirty="0"/>
              <a:t>] is a computed property of the rank object. The property name is derived from the value of the </a:t>
            </a:r>
            <a:r>
              <a:rPr lang="en-US" dirty="0" err="1"/>
              <a:t>propName</a:t>
            </a:r>
            <a:r>
              <a:rPr lang="en-US" dirty="0"/>
              <a:t> variable.</a:t>
            </a:r>
          </a:p>
          <a:p>
            <a:endParaRPr lang="en-US" dirty="0"/>
          </a:p>
          <a:p>
            <a:r>
              <a:rPr lang="en-US" dirty="0"/>
              <a:t>When you access c property of the rank object, JavaScript evaluates </a:t>
            </a:r>
            <a:r>
              <a:rPr lang="en-US" dirty="0" err="1"/>
              <a:t>propName</a:t>
            </a:r>
            <a:r>
              <a:rPr lang="en-US" dirty="0"/>
              <a:t> and returns the property’s value.</a:t>
            </a:r>
            <a:endParaRPr lang="en-GB" dirty="0"/>
          </a:p>
        </p:txBody>
      </p:sp>
    </p:spTree>
    <p:extLst>
      <p:ext uri="{BB962C8B-B14F-4D97-AF65-F5344CB8AC3E}">
        <p14:creationId xmlns:p14="http://schemas.microsoft.com/office/powerpoint/2010/main" val="306357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B1DD-0028-5C67-58AF-06EB9C8CD2FE}"/>
              </a:ext>
            </a:extLst>
          </p:cNvPr>
          <p:cNvSpPr>
            <a:spLocks noGrp="1"/>
          </p:cNvSpPr>
          <p:nvPr>
            <p:ph type="title"/>
          </p:nvPr>
        </p:nvSpPr>
        <p:spPr>
          <a:xfrm>
            <a:off x="838200" y="374753"/>
            <a:ext cx="10515600" cy="1194218"/>
          </a:xfrm>
        </p:spPr>
        <p:txBody>
          <a:bodyPr>
            <a:normAutofit/>
          </a:bodyPr>
          <a:lstStyle/>
          <a:p>
            <a:r>
              <a:rPr lang="en-GB" sz="3100" b="1" dirty="0"/>
              <a:t>Like an object literal, you can use computed properties for getters and setters of a class. For example:</a:t>
            </a:r>
            <a:endParaRPr lang="en-GB" b="1" dirty="0"/>
          </a:p>
        </p:txBody>
      </p:sp>
      <p:sp>
        <p:nvSpPr>
          <p:cNvPr id="3" name="Content Placeholder 2">
            <a:extLst>
              <a:ext uri="{FF2B5EF4-FFF2-40B4-BE49-F238E27FC236}">
                <a16:creationId xmlns:a16="http://schemas.microsoft.com/office/drawing/2014/main" id="{CFB3536D-5775-708E-C675-AE009FC7A5BE}"/>
              </a:ext>
            </a:extLst>
          </p:cNvPr>
          <p:cNvSpPr>
            <a:spLocks noGrp="1"/>
          </p:cNvSpPr>
          <p:nvPr>
            <p:ph idx="1"/>
          </p:nvPr>
        </p:nvSpPr>
        <p:spPr>
          <a:xfrm>
            <a:off x="838200" y="1409075"/>
            <a:ext cx="5067925" cy="5276538"/>
          </a:xfrm>
        </p:spPr>
        <p:txBody>
          <a:bodyPr>
            <a:noAutofit/>
          </a:bodyPr>
          <a:lstStyle/>
          <a:p>
            <a:endParaRPr lang="en-GB" sz="1800" dirty="0"/>
          </a:p>
          <a:p>
            <a:pPr marL="0" indent="0">
              <a:buNone/>
            </a:pPr>
            <a:r>
              <a:rPr lang="en-GB" sz="2400" dirty="0"/>
              <a:t>let name = '</a:t>
            </a:r>
            <a:r>
              <a:rPr lang="en-GB" sz="2400" dirty="0" err="1"/>
              <a:t>fullName</a:t>
            </a:r>
            <a:r>
              <a:rPr lang="en-GB" sz="2400" dirty="0"/>
              <a:t>';</a:t>
            </a:r>
          </a:p>
          <a:p>
            <a:pPr marL="0" indent="0">
              <a:buNone/>
            </a:pPr>
            <a:r>
              <a:rPr lang="en-GB" sz="2400" dirty="0"/>
              <a:t>class Person {</a:t>
            </a:r>
          </a:p>
          <a:p>
            <a:pPr marL="0" indent="0">
              <a:buNone/>
            </a:pPr>
            <a:r>
              <a:rPr lang="en-GB" sz="2400" dirty="0"/>
              <a:t>  constructor(</a:t>
            </a:r>
            <a:r>
              <a:rPr lang="en-GB" sz="2400" dirty="0" err="1"/>
              <a:t>firstName</a:t>
            </a:r>
            <a:r>
              <a:rPr lang="en-GB" sz="2400" dirty="0"/>
              <a:t>, </a:t>
            </a:r>
            <a:r>
              <a:rPr lang="en-GB" sz="2400" dirty="0" err="1"/>
              <a:t>lastName</a:t>
            </a:r>
            <a:r>
              <a:rPr lang="en-GB" sz="2400" dirty="0"/>
              <a:t>) {</a:t>
            </a:r>
          </a:p>
          <a:p>
            <a:pPr marL="0" indent="0">
              <a:buNone/>
            </a:pPr>
            <a:r>
              <a:rPr lang="en-GB" sz="2400" dirty="0"/>
              <a:t>    </a:t>
            </a:r>
            <a:r>
              <a:rPr lang="en-GB" sz="2400" dirty="0" err="1"/>
              <a:t>this.firstName</a:t>
            </a:r>
            <a:r>
              <a:rPr lang="en-GB" sz="2400" dirty="0"/>
              <a:t> = </a:t>
            </a:r>
            <a:r>
              <a:rPr lang="en-GB" sz="2400" dirty="0" err="1"/>
              <a:t>firstName</a:t>
            </a:r>
            <a:r>
              <a:rPr lang="en-GB" sz="2400" dirty="0"/>
              <a:t>;</a:t>
            </a:r>
          </a:p>
          <a:p>
            <a:pPr marL="0" indent="0">
              <a:buNone/>
            </a:pPr>
            <a:r>
              <a:rPr lang="en-GB" sz="2400" dirty="0"/>
              <a:t>    </a:t>
            </a:r>
            <a:r>
              <a:rPr lang="en-GB" sz="2400" dirty="0" err="1"/>
              <a:t>this.lastName</a:t>
            </a:r>
            <a:r>
              <a:rPr lang="en-GB" sz="2400" dirty="0"/>
              <a:t> = </a:t>
            </a:r>
            <a:r>
              <a:rPr lang="en-GB" sz="2400" dirty="0" err="1"/>
              <a:t>lastName</a:t>
            </a:r>
            <a:r>
              <a:rPr lang="en-GB" sz="2400" dirty="0"/>
              <a:t>;</a:t>
            </a:r>
          </a:p>
          <a:p>
            <a:pPr marL="0" indent="0">
              <a:buNone/>
            </a:pPr>
            <a:r>
              <a:rPr lang="en-GB" sz="2400" dirty="0"/>
              <a:t>  }</a:t>
            </a:r>
          </a:p>
          <a:p>
            <a:pPr marL="0" indent="0">
              <a:buNone/>
            </a:pPr>
            <a:r>
              <a:rPr lang="en-GB" sz="2400" dirty="0"/>
              <a:t>  get [name]() {</a:t>
            </a:r>
          </a:p>
          <a:p>
            <a:pPr marL="0" indent="0">
              <a:buNone/>
            </a:pPr>
            <a:r>
              <a:rPr lang="en-GB" sz="2400" dirty="0"/>
              <a:t>    return `${</a:t>
            </a:r>
            <a:r>
              <a:rPr lang="en-GB" sz="2400" dirty="0" err="1"/>
              <a:t>this.firstName</a:t>
            </a:r>
            <a:r>
              <a:rPr lang="en-GB" sz="2400" dirty="0"/>
              <a:t>} ${</a:t>
            </a:r>
            <a:r>
              <a:rPr lang="en-GB" sz="2400" dirty="0" err="1"/>
              <a:t>this.lastName</a:t>
            </a:r>
            <a:r>
              <a:rPr lang="en-GB" sz="2400" dirty="0"/>
              <a:t>}`;</a:t>
            </a:r>
          </a:p>
          <a:p>
            <a:pPr marL="0" indent="0">
              <a:buNone/>
            </a:pPr>
            <a:r>
              <a:rPr lang="en-GB" sz="2400" dirty="0"/>
              <a:t>  }</a:t>
            </a:r>
          </a:p>
          <a:p>
            <a:pPr marL="0" indent="0">
              <a:buNone/>
            </a:pPr>
            <a:r>
              <a:rPr lang="en-GB" sz="2400" dirty="0"/>
              <a:t>}</a:t>
            </a:r>
          </a:p>
        </p:txBody>
      </p:sp>
      <p:sp>
        <p:nvSpPr>
          <p:cNvPr id="4" name="Content Placeholder 2">
            <a:extLst>
              <a:ext uri="{FF2B5EF4-FFF2-40B4-BE49-F238E27FC236}">
                <a16:creationId xmlns:a16="http://schemas.microsoft.com/office/drawing/2014/main" id="{B1C950DE-9A07-24BD-B7E6-82F1A4D1E669}"/>
              </a:ext>
            </a:extLst>
          </p:cNvPr>
          <p:cNvSpPr txBox="1">
            <a:spLocks/>
          </p:cNvSpPr>
          <p:nvPr/>
        </p:nvSpPr>
        <p:spPr>
          <a:xfrm>
            <a:off x="5906125" y="1568971"/>
            <a:ext cx="5067925" cy="52765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dirty="0"/>
          </a:p>
          <a:p>
            <a:pPr marL="0" indent="0">
              <a:buFont typeface="Arial" panose="020B0604020202020204" pitchFamily="34" charset="0"/>
              <a:buNone/>
            </a:pPr>
            <a:r>
              <a:rPr lang="en-GB" sz="2400" dirty="0"/>
              <a:t>let person = new Person('John', 'Doe');</a:t>
            </a:r>
          </a:p>
          <a:p>
            <a:pPr marL="0" indent="0">
              <a:buFont typeface="Arial" panose="020B0604020202020204" pitchFamily="34" charset="0"/>
              <a:buNone/>
            </a:pPr>
            <a:r>
              <a:rPr lang="en-GB" sz="2400" dirty="0"/>
              <a:t>console.log(</a:t>
            </a:r>
            <a:r>
              <a:rPr lang="en-GB" sz="2400" dirty="0" err="1"/>
              <a:t>person.fullName</a:t>
            </a:r>
            <a:r>
              <a:rPr lang="en-GB" sz="2400" dirty="0"/>
              <a:t>);   //John Doe</a:t>
            </a:r>
          </a:p>
        </p:txBody>
      </p:sp>
    </p:spTree>
    <p:extLst>
      <p:ext uri="{BB962C8B-B14F-4D97-AF65-F5344CB8AC3E}">
        <p14:creationId xmlns:p14="http://schemas.microsoft.com/office/powerpoint/2010/main" val="1966365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4C24-E1B4-E8B0-BA9D-8C7D699F9639}"/>
              </a:ext>
            </a:extLst>
          </p:cNvPr>
          <p:cNvSpPr>
            <a:spLocks noGrp="1"/>
          </p:cNvSpPr>
          <p:nvPr>
            <p:ph type="title"/>
          </p:nvPr>
        </p:nvSpPr>
        <p:spPr/>
        <p:txBody>
          <a:bodyPr/>
          <a:lstStyle/>
          <a:p>
            <a:r>
              <a:rPr lang="en-US" b="1" dirty="0"/>
              <a:t>How it works:</a:t>
            </a:r>
            <a:br>
              <a:rPr lang="en-US" dirty="0"/>
            </a:br>
            <a:endParaRPr lang="en-GB" dirty="0"/>
          </a:p>
        </p:txBody>
      </p:sp>
      <p:sp>
        <p:nvSpPr>
          <p:cNvPr id="3" name="Content Placeholder 2">
            <a:extLst>
              <a:ext uri="{FF2B5EF4-FFF2-40B4-BE49-F238E27FC236}">
                <a16:creationId xmlns:a16="http://schemas.microsoft.com/office/drawing/2014/main" id="{F8B50493-0967-4704-1516-0230C682DE2F}"/>
              </a:ext>
            </a:extLst>
          </p:cNvPr>
          <p:cNvSpPr>
            <a:spLocks noGrp="1"/>
          </p:cNvSpPr>
          <p:nvPr>
            <p:ph idx="1"/>
          </p:nvPr>
        </p:nvSpPr>
        <p:spPr>
          <a:xfrm>
            <a:off x="838200" y="1253331"/>
            <a:ext cx="10515600" cy="4351338"/>
          </a:xfrm>
        </p:spPr>
        <p:txBody>
          <a:bodyPr/>
          <a:lstStyle/>
          <a:p>
            <a:endParaRPr lang="en-US" dirty="0"/>
          </a:p>
          <a:p>
            <a:r>
              <a:rPr lang="en-US" dirty="0"/>
              <a:t>The get[name] is a computed property name of a getter of the Person class. At runtime, when you access the </a:t>
            </a:r>
            <a:r>
              <a:rPr lang="en-US" dirty="0" err="1"/>
              <a:t>fullName</a:t>
            </a:r>
            <a:r>
              <a:rPr lang="en-US" dirty="0"/>
              <a:t> property, the person object calls the getter and returns the full name.</a:t>
            </a:r>
            <a:endParaRPr lang="en-GB" dirty="0"/>
          </a:p>
        </p:txBody>
      </p:sp>
    </p:spTree>
    <p:extLst>
      <p:ext uri="{BB962C8B-B14F-4D97-AF65-F5344CB8AC3E}">
        <p14:creationId xmlns:p14="http://schemas.microsoft.com/office/powerpoint/2010/main" val="1706261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439B-0F3A-36A2-8DEB-DF693348125B}"/>
              </a:ext>
            </a:extLst>
          </p:cNvPr>
          <p:cNvSpPr>
            <a:spLocks noGrp="1"/>
          </p:cNvSpPr>
          <p:nvPr>
            <p:ph type="title"/>
          </p:nvPr>
        </p:nvSpPr>
        <p:spPr>
          <a:xfrm>
            <a:off x="838200" y="365125"/>
            <a:ext cx="10515600" cy="594245"/>
          </a:xfrm>
        </p:spPr>
        <p:txBody>
          <a:bodyPr>
            <a:normAutofit fontScale="90000"/>
          </a:bodyPr>
          <a:lstStyle/>
          <a:p>
            <a:r>
              <a:rPr lang="en-US" b="1" dirty="0" err="1"/>
              <a:t>Inheritence</a:t>
            </a:r>
            <a:endParaRPr lang="en-GB" b="1" dirty="0"/>
          </a:p>
        </p:txBody>
      </p:sp>
      <p:sp>
        <p:nvSpPr>
          <p:cNvPr id="3" name="Content Placeholder 2">
            <a:extLst>
              <a:ext uri="{FF2B5EF4-FFF2-40B4-BE49-F238E27FC236}">
                <a16:creationId xmlns:a16="http://schemas.microsoft.com/office/drawing/2014/main" id="{38D0CC87-FBBD-09C9-07E2-B1E80B84BB85}"/>
              </a:ext>
            </a:extLst>
          </p:cNvPr>
          <p:cNvSpPr>
            <a:spLocks noGrp="1"/>
          </p:cNvSpPr>
          <p:nvPr>
            <p:ph idx="1"/>
          </p:nvPr>
        </p:nvSpPr>
        <p:spPr>
          <a:xfrm>
            <a:off x="838199" y="1528997"/>
            <a:ext cx="10515601" cy="4647965"/>
          </a:xfrm>
        </p:spPr>
        <p:txBody>
          <a:bodyPr>
            <a:normAutofit fontScale="92500" lnSpcReduction="20000"/>
          </a:bodyPr>
          <a:lstStyle/>
          <a:p>
            <a:r>
              <a:rPr lang="en-US" dirty="0"/>
              <a:t>The following example defines the Animal and Bird classes and establishes the inheritance through the extends and super keywords.</a:t>
            </a:r>
          </a:p>
          <a:p>
            <a:endParaRPr lang="en-GB" dirty="0"/>
          </a:p>
          <a:p>
            <a:r>
              <a:rPr lang="en-GB" b="0" i="0" dirty="0">
                <a:solidFill>
                  <a:srgbClr val="FB4934"/>
                </a:solidFill>
                <a:effectLst/>
                <a:latin typeface="Courier New" panose="02070309020205020404" pitchFamily="49" charset="0"/>
              </a:rPr>
              <a:t>class</a:t>
            </a:r>
            <a:r>
              <a:rPr lang="en-GB" b="0" i="0" dirty="0">
                <a:solidFill>
                  <a:srgbClr val="8EC07C"/>
                </a:solidFill>
                <a:effectLst/>
                <a:latin typeface="Courier New" panose="02070309020205020404" pitchFamily="49" charset="0"/>
              </a:rPr>
              <a:t> </a:t>
            </a:r>
            <a:r>
              <a:rPr lang="en-GB" b="0" i="0" dirty="0">
                <a:solidFill>
                  <a:srgbClr val="83A598"/>
                </a:solidFill>
                <a:effectLst/>
                <a:latin typeface="Courier New" panose="02070309020205020404" pitchFamily="49" charset="0"/>
              </a:rPr>
              <a:t>Animal</a:t>
            </a:r>
            <a:r>
              <a:rPr lang="en-GB" b="0" i="0" dirty="0">
                <a:solidFill>
                  <a:srgbClr val="8EC07C"/>
                </a:solidFill>
                <a:effectLst/>
                <a:latin typeface="Courier New" panose="02070309020205020404" pitchFamily="49" charset="0"/>
              </a:rPr>
              <a:t> </a:t>
            </a:r>
            <a:r>
              <a:rPr lang="en-GB" b="0" i="0" dirty="0">
                <a:solidFill>
                  <a:srgbClr val="EBDBB2"/>
                </a:solidFill>
                <a:effectLst/>
                <a:latin typeface="Courier New" panose="02070309020205020404" pitchFamily="49" charset="0"/>
              </a:rPr>
              <a:t>{ </a:t>
            </a:r>
          </a:p>
          <a:p>
            <a:pPr marL="0" indent="0">
              <a:buNone/>
            </a:pPr>
            <a:r>
              <a:rPr lang="en-GB" dirty="0">
                <a:solidFill>
                  <a:srgbClr val="EBDBB2"/>
                </a:solidFill>
                <a:latin typeface="Courier New" panose="02070309020205020404" pitchFamily="49" charset="0"/>
              </a:rPr>
              <a:t>  </a:t>
            </a:r>
            <a:r>
              <a:rPr lang="en-GB" b="0" i="0" dirty="0">
                <a:solidFill>
                  <a:srgbClr val="FB4934"/>
                </a:solidFill>
                <a:effectLst/>
                <a:latin typeface="Courier New" panose="02070309020205020404" pitchFamily="49" charset="0"/>
              </a:rPr>
              <a:t>constructor</a:t>
            </a:r>
            <a:r>
              <a:rPr lang="en-GB" b="0" i="0" dirty="0">
                <a:solidFill>
                  <a:srgbClr val="EBDBB2"/>
                </a:solidFill>
                <a:effectLst/>
                <a:latin typeface="Courier New" panose="02070309020205020404" pitchFamily="49" charset="0"/>
              </a:rPr>
              <a:t>(legs) { </a:t>
            </a:r>
          </a:p>
          <a:p>
            <a:pPr marL="0" indent="0">
              <a:buNone/>
            </a:pPr>
            <a:r>
              <a:rPr lang="en-GB" dirty="0">
                <a:solidFill>
                  <a:srgbClr val="EBDBB2"/>
                </a:solidFill>
                <a:latin typeface="Courier New" panose="02070309020205020404" pitchFamily="49" charset="0"/>
              </a:rPr>
              <a:t>   </a:t>
            </a:r>
            <a:r>
              <a:rPr lang="en-GB" b="0" i="0" dirty="0" err="1">
                <a:solidFill>
                  <a:srgbClr val="FB4934"/>
                </a:solidFill>
                <a:effectLst/>
                <a:latin typeface="Courier New" panose="02070309020205020404" pitchFamily="49" charset="0"/>
              </a:rPr>
              <a:t>this</a:t>
            </a:r>
            <a:r>
              <a:rPr lang="en-GB" b="0" i="0" dirty="0" err="1">
                <a:solidFill>
                  <a:srgbClr val="EBDBB2"/>
                </a:solidFill>
                <a:effectLst/>
                <a:latin typeface="Courier New" panose="02070309020205020404" pitchFamily="49" charset="0"/>
              </a:rPr>
              <a:t>.legs</a:t>
            </a:r>
            <a:r>
              <a:rPr lang="en-GB" b="0" i="0" dirty="0">
                <a:solidFill>
                  <a:srgbClr val="EBDBB2"/>
                </a:solidFill>
                <a:effectLst/>
                <a:latin typeface="Courier New" panose="02070309020205020404" pitchFamily="49" charset="0"/>
              </a:rPr>
              <a:t> = legs;  </a:t>
            </a:r>
          </a:p>
          <a:p>
            <a:pPr marL="0" indent="0">
              <a:buNone/>
            </a:pPr>
            <a:r>
              <a:rPr lang="en-GB" dirty="0">
                <a:solidFill>
                  <a:srgbClr val="EBDBB2"/>
                </a:solidFill>
                <a:latin typeface="Courier New" panose="02070309020205020404" pitchFamily="49" charset="0"/>
              </a:rPr>
              <a:t>  </a:t>
            </a:r>
            <a:r>
              <a:rPr lang="en-GB" b="0" i="0" dirty="0">
                <a:solidFill>
                  <a:srgbClr val="EBDBB2"/>
                </a:solidFill>
                <a:effectLst/>
                <a:latin typeface="Courier New" panose="02070309020205020404" pitchFamily="49" charset="0"/>
              </a:rPr>
              <a:t>}</a:t>
            </a:r>
          </a:p>
          <a:p>
            <a:pPr marL="0" indent="0">
              <a:buNone/>
            </a:pPr>
            <a:r>
              <a:rPr lang="en-GB" b="0" i="0" dirty="0">
                <a:solidFill>
                  <a:srgbClr val="EBDBB2"/>
                </a:solidFill>
                <a:effectLst/>
                <a:latin typeface="Courier New" panose="02070309020205020404" pitchFamily="49" charset="0"/>
              </a:rPr>
              <a:t>  walk() { </a:t>
            </a:r>
          </a:p>
          <a:p>
            <a:pPr marL="0" indent="0">
              <a:buNone/>
            </a:pPr>
            <a:r>
              <a:rPr lang="en-GB" dirty="0">
                <a:solidFill>
                  <a:srgbClr val="EBDBB2"/>
                </a:solidFill>
                <a:latin typeface="Courier New" panose="02070309020205020404" pitchFamily="49" charset="0"/>
              </a:rPr>
              <a:t>  </a:t>
            </a:r>
            <a:r>
              <a:rPr lang="en-GB" b="0" i="0" dirty="0">
                <a:solidFill>
                  <a:srgbClr val="83A598"/>
                </a:solidFill>
                <a:effectLst/>
                <a:latin typeface="Courier New" panose="02070309020205020404" pitchFamily="49" charset="0"/>
              </a:rPr>
              <a:t>console</a:t>
            </a:r>
            <a:r>
              <a:rPr lang="en-GB" b="0" i="0" dirty="0">
                <a:solidFill>
                  <a:srgbClr val="EBDBB2"/>
                </a:solidFill>
                <a:effectLst/>
                <a:latin typeface="Courier New" panose="02070309020205020404" pitchFamily="49" charset="0"/>
              </a:rPr>
              <a:t>.log(</a:t>
            </a:r>
            <a:r>
              <a:rPr lang="en-GB" b="0" i="0" dirty="0">
                <a:solidFill>
                  <a:srgbClr val="B8BB26"/>
                </a:solidFill>
                <a:effectLst/>
                <a:latin typeface="Courier New" panose="02070309020205020404" pitchFamily="49" charset="0"/>
              </a:rPr>
              <a:t>'walking on '</a:t>
            </a:r>
            <a:r>
              <a:rPr lang="en-GB" b="0" i="0" dirty="0">
                <a:solidFill>
                  <a:srgbClr val="EBDBB2"/>
                </a:solidFill>
                <a:effectLst/>
                <a:latin typeface="Courier New" panose="02070309020205020404" pitchFamily="49" charset="0"/>
              </a:rPr>
              <a:t> + </a:t>
            </a:r>
            <a:r>
              <a:rPr lang="en-GB" b="0" i="0" dirty="0" err="1">
                <a:solidFill>
                  <a:srgbClr val="FB4934"/>
                </a:solidFill>
                <a:effectLst/>
                <a:latin typeface="Courier New" panose="02070309020205020404" pitchFamily="49" charset="0"/>
              </a:rPr>
              <a:t>this</a:t>
            </a:r>
            <a:r>
              <a:rPr lang="en-GB" b="0" i="0" dirty="0" err="1">
                <a:solidFill>
                  <a:srgbClr val="EBDBB2"/>
                </a:solidFill>
                <a:effectLst/>
                <a:latin typeface="Courier New" panose="02070309020205020404" pitchFamily="49" charset="0"/>
              </a:rPr>
              <a:t>.legs</a:t>
            </a:r>
            <a:r>
              <a:rPr lang="en-GB" b="0" i="0" dirty="0">
                <a:solidFill>
                  <a:srgbClr val="EBDBB2"/>
                </a:solidFill>
                <a:effectLst/>
                <a:latin typeface="Courier New" panose="02070309020205020404" pitchFamily="49" charset="0"/>
              </a:rPr>
              <a:t> + </a:t>
            </a:r>
            <a:r>
              <a:rPr lang="en-GB" b="0" i="0" dirty="0">
                <a:solidFill>
                  <a:srgbClr val="B8BB26"/>
                </a:solidFill>
                <a:effectLst/>
                <a:latin typeface="Courier New" panose="02070309020205020404" pitchFamily="49" charset="0"/>
              </a:rPr>
              <a:t>' legs’</a:t>
            </a:r>
            <a:r>
              <a:rPr lang="en-GB" b="0" i="0" dirty="0">
                <a:solidFill>
                  <a:srgbClr val="EBDBB2"/>
                </a:solidFill>
                <a:effectLst/>
                <a:latin typeface="Courier New" panose="02070309020205020404" pitchFamily="49" charset="0"/>
              </a:rPr>
              <a:t>); </a:t>
            </a:r>
          </a:p>
          <a:p>
            <a:pPr marL="0" indent="0">
              <a:buNone/>
            </a:pPr>
            <a:r>
              <a:rPr lang="en-GB" b="0" i="0" dirty="0">
                <a:solidFill>
                  <a:srgbClr val="EBDBB2"/>
                </a:solidFill>
                <a:effectLst/>
                <a:latin typeface="Courier New" panose="02070309020205020404" pitchFamily="49" charset="0"/>
              </a:rPr>
              <a:t> } </a:t>
            </a:r>
          </a:p>
          <a:p>
            <a:pPr marL="0" indent="0">
              <a:buNone/>
            </a:pPr>
            <a:r>
              <a:rPr lang="en-GB" b="0" i="0" dirty="0">
                <a:solidFill>
                  <a:srgbClr val="EBDBB2"/>
                </a:solidFill>
                <a:effectLst/>
                <a:latin typeface="Courier New" panose="02070309020205020404" pitchFamily="49" charset="0"/>
              </a:rPr>
              <a:t>}</a:t>
            </a:r>
            <a:endParaRPr lang="en-GB" dirty="0"/>
          </a:p>
        </p:txBody>
      </p:sp>
    </p:spTree>
    <p:extLst>
      <p:ext uri="{BB962C8B-B14F-4D97-AF65-F5344CB8AC3E}">
        <p14:creationId xmlns:p14="http://schemas.microsoft.com/office/powerpoint/2010/main" val="1675018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4CB37-9EC5-7DC5-33F7-E4832074E81F}"/>
              </a:ext>
            </a:extLst>
          </p:cNvPr>
          <p:cNvSpPr>
            <a:spLocks noGrp="1"/>
          </p:cNvSpPr>
          <p:nvPr>
            <p:ph idx="1"/>
          </p:nvPr>
        </p:nvSpPr>
        <p:spPr>
          <a:xfrm>
            <a:off x="838200" y="434715"/>
            <a:ext cx="10515600" cy="5742248"/>
          </a:xfrm>
        </p:spPr>
        <p:txBody>
          <a:bodyPr>
            <a:normAutofit lnSpcReduction="10000"/>
          </a:bodyPr>
          <a:lstStyle/>
          <a:p>
            <a:pPr marL="0" indent="0">
              <a:buNone/>
            </a:pPr>
            <a:r>
              <a:rPr lang="en-GB" b="0" i="0" dirty="0">
                <a:solidFill>
                  <a:srgbClr val="FB4934"/>
                </a:solidFill>
                <a:effectLst/>
                <a:latin typeface="Courier New" panose="02070309020205020404" pitchFamily="49" charset="0"/>
              </a:rPr>
              <a:t>class</a:t>
            </a:r>
            <a:r>
              <a:rPr lang="en-GB" b="0" i="0" dirty="0">
                <a:solidFill>
                  <a:srgbClr val="8EC07C"/>
                </a:solidFill>
                <a:effectLst/>
                <a:latin typeface="Courier New" panose="02070309020205020404" pitchFamily="49" charset="0"/>
              </a:rPr>
              <a:t> </a:t>
            </a:r>
            <a:r>
              <a:rPr lang="en-GB" b="0" i="0" dirty="0">
                <a:solidFill>
                  <a:srgbClr val="83A598"/>
                </a:solidFill>
                <a:effectLst/>
                <a:latin typeface="Courier New" panose="02070309020205020404" pitchFamily="49" charset="0"/>
              </a:rPr>
              <a:t>Bird</a:t>
            </a:r>
            <a:r>
              <a:rPr lang="en-GB" b="0" i="0" dirty="0">
                <a:solidFill>
                  <a:srgbClr val="8EC07C"/>
                </a:solidFill>
                <a:effectLst/>
                <a:latin typeface="Courier New" panose="02070309020205020404" pitchFamily="49" charset="0"/>
              </a:rPr>
              <a:t> </a:t>
            </a:r>
            <a:r>
              <a:rPr lang="en-GB" b="0" i="0" dirty="0">
                <a:solidFill>
                  <a:srgbClr val="FB4934"/>
                </a:solidFill>
                <a:effectLst/>
                <a:latin typeface="Courier New" panose="02070309020205020404" pitchFamily="49" charset="0"/>
              </a:rPr>
              <a:t>extends</a:t>
            </a:r>
            <a:r>
              <a:rPr lang="en-GB" b="0" i="0" dirty="0">
                <a:solidFill>
                  <a:srgbClr val="8EC07C"/>
                </a:solidFill>
                <a:effectLst/>
                <a:latin typeface="Courier New" panose="02070309020205020404" pitchFamily="49" charset="0"/>
              </a:rPr>
              <a:t> </a:t>
            </a:r>
            <a:r>
              <a:rPr lang="en-GB" b="0" i="0" dirty="0">
                <a:solidFill>
                  <a:srgbClr val="83A598"/>
                </a:solidFill>
                <a:effectLst/>
                <a:latin typeface="Courier New" panose="02070309020205020404" pitchFamily="49" charset="0"/>
              </a:rPr>
              <a:t>Animal</a:t>
            </a:r>
            <a:r>
              <a:rPr lang="en-GB" b="0" i="0" dirty="0">
                <a:solidFill>
                  <a:srgbClr val="8EC07C"/>
                </a:solidFill>
                <a:effectLst/>
                <a:latin typeface="Courier New" panose="02070309020205020404" pitchFamily="49" charset="0"/>
              </a:rPr>
              <a:t> </a:t>
            </a:r>
            <a:r>
              <a:rPr lang="en-GB" b="0" i="0" dirty="0">
                <a:solidFill>
                  <a:srgbClr val="EBDBB2"/>
                </a:solidFill>
                <a:effectLst/>
                <a:latin typeface="Courier New" panose="02070309020205020404" pitchFamily="49" charset="0"/>
              </a:rPr>
              <a:t>{ </a:t>
            </a:r>
          </a:p>
          <a:p>
            <a:pPr marL="0" indent="0">
              <a:buNone/>
            </a:pPr>
            <a:r>
              <a:rPr lang="en-GB" dirty="0">
                <a:solidFill>
                  <a:srgbClr val="EBDBB2"/>
                </a:solidFill>
                <a:latin typeface="Courier New" panose="02070309020205020404" pitchFamily="49" charset="0"/>
              </a:rPr>
              <a:t> </a:t>
            </a:r>
            <a:r>
              <a:rPr lang="en-GB" b="0" i="0" dirty="0">
                <a:solidFill>
                  <a:srgbClr val="FB4934"/>
                </a:solidFill>
                <a:effectLst/>
                <a:latin typeface="Courier New" panose="02070309020205020404" pitchFamily="49" charset="0"/>
              </a:rPr>
              <a:t>constructor</a:t>
            </a:r>
            <a:r>
              <a:rPr lang="en-GB" b="0" i="0" dirty="0">
                <a:solidFill>
                  <a:srgbClr val="EBDBB2"/>
                </a:solidFill>
                <a:effectLst/>
                <a:latin typeface="Courier New" panose="02070309020205020404" pitchFamily="49" charset="0"/>
              </a:rPr>
              <a:t>(legs) {</a:t>
            </a:r>
          </a:p>
          <a:p>
            <a:pPr marL="0" indent="0">
              <a:buNone/>
            </a:pPr>
            <a:r>
              <a:rPr lang="en-GB" dirty="0">
                <a:solidFill>
                  <a:srgbClr val="EBDBB2"/>
                </a:solidFill>
                <a:latin typeface="Courier New" panose="02070309020205020404" pitchFamily="49" charset="0"/>
              </a:rPr>
              <a:t> </a:t>
            </a:r>
            <a:r>
              <a:rPr lang="en-GB" b="0" i="0" dirty="0">
                <a:solidFill>
                  <a:srgbClr val="EBDBB2"/>
                </a:solidFill>
                <a:effectLst/>
                <a:latin typeface="Courier New" panose="02070309020205020404" pitchFamily="49" charset="0"/>
              </a:rPr>
              <a:t> </a:t>
            </a:r>
            <a:r>
              <a:rPr lang="en-GB" b="0" i="0" dirty="0">
                <a:solidFill>
                  <a:srgbClr val="FB4934"/>
                </a:solidFill>
                <a:effectLst/>
                <a:latin typeface="Courier New" panose="02070309020205020404" pitchFamily="49" charset="0"/>
              </a:rPr>
              <a:t>super</a:t>
            </a:r>
            <a:r>
              <a:rPr lang="en-GB" b="0" i="0" dirty="0">
                <a:solidFill>
                  <a:srgbClr val="EBDBB2"/>
                </a:solidFill>
                <a:effectLst/>
                <a:latin typeface="Courier New" panose="02070309020205020404" pitchFamily="49" charset="0"/>
              </a:rPr>
              <a:t>(legs); </a:t>
            </a:r>
          </a:p>
          <a:p>
            <a:pPr marL="0" indent="0">
              <a:buNone/>
            </a:pPr>
            <a:r>
              <a:rPr lang="en-GB" b="0" i="0" dirty="0">
                <a:solidFill>
                  <a:srgbClr val="EBDBB2"/>
                </a:solidFill>
                <a:effectLst/>
                <a:latin typeface="Courier New" panose="02070309020205020404" pitchFamily="49" charset="0"/>
              </a:rPr>
              <a:t> } </a:t>
            </a:r>
            <a:endParaRPr lang="en-GB" dirty="0">
              <a:solidFill>
                <a:srgbClr val="EBDBB2"/>
              </a:solidFill>
              <a:latin typeface="Courier New" panose="02070309020205020404" pitchFamily="49" charset="0"/>
            </a:endParaRPr>
          </a:p>
          <a:p>
            <a:pPr marL="0" indent="0">
              <a:buNone/>
            </a:pPr>
            <a:r>
              <a:rPr lang="en-GB" b="0" i="0" dirty="0">
                <a:solidFill>
                  <a:srgbClr val="EBDBB2"/>
                </a:solidFill>
                <a:effectLst/>
                <a:latin typeface="Courier New" panose="02070309020205020404" pitchFamily="49" charset="0"/>
              </a:rPr>
              <a:t> fly() {</a:t>
            </a:r>
          </a:p>
          <a:p>
            <a:pPr marL="457200" lvl="1" indent="0">
              <a:buNone/>
            </a:pPr>
            <a:r>
              <a:rPr lang="en-GB" dirty="0">
                <a:solidFill>
                  <a:srgbClr val="EBDBB2"/>
                </a:solidFill>
                <a:latin typeface="Courier New" panose="02070309020205020404" pitchFamily="49" charset="0"/>
              </a:rPr>
              <a:t> </a:t>
            </a:r>
            <a:r>
              <a:rPr lang="en-GB" b="0" i="0" dirty="0">
                <a:solidFill>
                  <a:srgbClr val="EBDBB2"/>
                </a:solidFill>
                <a:effectLst/>
                <a:latin typeface="Courier New" panose="02070309020205020404" pitchFamily="49" charset="0"/>
              </a:rPr>
              <a:t> </a:t>
            </a:r>
            <a:r>
              <a:rPr lang="en-GB" b="0" i="0" dirty="0">
                <a:solidFill>
                  <a:srgbClr val="83A598"/>
                </a:solidFill>
                <a:effectLst/>
                <a:latin typeface="Courier New" panose="02070309020205020404" pitchFamily="49" charset="0"/>
              </a:rPr>
              <a:t>console</a:t>
            </a:r>
            <a:r>
              <a:rPr lang="en-GB" b="0" i="0" dirty="0">
                <a:solidFill>
                  <a:srgbClr val="EBDBB2"/>
                </a:solidFill>
                <a:effectLst/>
                <a:latin typeface="Courier New" panose="02070309020205020404" pitchFamily="49" charset="0"/>
              </a:rPr>
              <a:t>.log(</a:t>
            </a:r>
            <a:r>
              <a:rPr lang="en-GB" b="0" i="0" dirty="0">
                <a:solidFill>
                  <a:srgbClr val="B8BB26"/>
                </a:solidFill>
                <a:effectLst/>
                <a:latin typeface="Courier New" panose="02070309020205020404" pitchFamily="49" charset="0"/>
              </a:rPr>
              <a:t>'flying’</a:t>
            </a:r>
            <a:r>
              <a:rPr lang="en-GB" b="0" i="0" dirty="0">
                <a:solidFill>
                  <a:srgbClr val="EBDBB2"/>
                </a:solidFill>
                <a:effectLst/>
                <a:latin typeface="Courier New" panose="02070309020205020404" pitchFamily="49" charset="0"/>
              </a:rPr>
              <a:t>); </a:t>
            </a:r>
          </a:p>
          <a:p>
            <a:pPr marL="457200" lvl="1" indent="0">
              <a:buNone/>
            </a:pPr>
            <a:r>
              <a:rPr lang="en-GB" b="0" i="0" dirty="0">
                <a:solidFill>
                  <a:srgbClr val="EBDBB2"/>
                </a:solidFill>
                <a:effectLst/>
                <a:latin typeface="Courier New" panose="02070309020205020404" pitchFamily="49" charset="0"/>
              </a:rPr>
              <a:t>} </a:t>
            </a:r>
          </a:p>
          <a:p>
            <a:pPr marL="0" indent="0">
              <a:buNone/>
            </a:pPr>
            <a:r>
              <a:rPr lang="en-GB" b="0" i="0" dirty="0">
                <a:solidFill>
                  <a:srgbClr val="EBDBB2"/>
                </a:solidFill>
                <a:effectLst/>
                <a:latin typeface="Courier New" panose="02070309020205020404" pitchFamily="49" charset="0"/>
              </a:rPr>
              <a:t>}</a:t>
            </a:r>
          </a:p>
          <a:p>
            <a:pPr marL="0" indent="0">
              <a:buNone/>
            </a:pPr>
            <a:endParaRPr lang="en-GB" b="0" i="0" dirty="0">
              <a:solidFill>
                <a:srgbClr val="EBDBB2"/>
              </a:solidFill>
              <a:effectLst/>
              <a:latin typeface="Courier New" panose="02070309020205020404" pitchFamily="49" charset="0"/>
            </a:endParaRPr>
          </a:p>
          <a:p>
            <a:pPr marL="0" indent="0">
              <a:buNone/>
            </a:pPr>
            <a:r>
              <a:rPr lang="en-GB" b="0" i="0" dirty="0">
                <a:solidFill>
                  <a:srgbClr val="FB4934"/>
                </a:solidFill>
                <a:effectLst/>
                <a:latin typeface="Courier New" panose="02070309020205020404" pitchFamily="49" charset="0"/>
              </a:rPr>
              <a:t>let</a:t>
            </a:r>
            <a:r>
              <a:rPr lang="en-GB" b="0" i="0" dirty="0">
                <a:solidFill>
                  <a:srgbClr val="EBDBB2"/>
                </a:solidFill>
                <a:effectLst/>
                <a:latin typeface="Courier New" panose="02070309020205020404" pitchFamily="49" charset="0"/>
              </a:rPr>
              <a:t> bird = </a:t>
            </a:r>
            <a:r>
              <a:rPr lang="en-GB" b="0" i="0" dirty="0">
                <a:solidFill>
                  <a:srgbClr val="FB4934"/>
                </a:solidFill>
                <a:effectLst/>
                <a:latin typeface="Courier New" panose="02070309020205020404" pitchFamily="49" charset="0"/>
              </a:rPr>
              <a:t>new</a:t>
            </a:r>
            <a:r>
              <a:rPr lang="en-GB" b="0" i="0" dirty="0">
                <a:solidFill>
                  <a:srgbClr val="EBDBB2"/>
                </a:solidFill>
                <a:effectLst/>
                <a:latin typeface="Courier New" panose="02070309020205020404" pitchFamily="49" charset="0"/>
              </a:rPr>
              <a:t> Bird(</a:t>
            </a:r>
            <a:r>
              <a:rPr lang="en-GB" b="0" i="0" dirty="0">
                <a:solidFill>
                  <a:srgbClr val="D3869B"/>
                </a:solidFill>
                <a:effectLst/>
                <a:latin typeface="Courier New" panose="02070309020205020404" pitchFamily="49" charset="0"/>
              </a:rPr>
              <a:t>2</a:t>
            </a:r>
            <a:r>
              <a:rPr lang="en-GB" b="0" i="0" dirty="0">
                <a:solidFill>
                  <a:srgbClr val="EBDBB2"/>
                </a:solidFill>
                <a:effectLst/>
                <a:latin typeface="Courier New" panose="02070309020205020404" pitchFamily="49" charset="0"/>
              </a:rPr>
              <a:t>);</a:t>
            </a:r>
          </a:p>
          <a:p>
            <a:pPr marL="0" indent="0">
              <a:buNone/>
            </a:pPr>
            <a:r>
              <a:rPr lang="en-GB" b="0" i="0" dirty="0" err="1">
                <a:solidFill>
                  <a:srgbClr val="EBDBB2"/>
                </a:solidFill>
                <a:effectLst/>
                <a:latin typeface="Courier New" panose="02070309020205020404" pitchFamily="49" charset="0"/>
              </a:rPr>
              <a:t>bird.walk</a:t>
            </a:r>
            <a:r>
              <a:rPr lang="en-GB" b="0" i="0" dirty="0">
                <a:solidFill>
                  <a:srgbClr val="EBDBB2"/>
                </a:solidFill>
                <a:effectLst/>
                <a:latin typeface="Courier New" panose="02070309020205020404" pitchFamily="49" charset="0"/>
              </a:rPr>
              <a:t>(); </a:t>
            </a:r>
          </a:p>
          <a:p>
            <a:pPr marL="0" indent="0">
              <a:buNone/>
            </a:pPr>
            <a:r>
              <a:rPr lang="en-GB" b="0" i="0" dirty="0" err="1">
                <a:solidFill>
                  <a:srgbClr val="EBDBB2"/>
                </a:solidFill>
                <a:effectLst/>
                <a:latin typeface="Courier New" panose="02070309020205020404" pitchFamily="49" charset="0"/>
              </a:rPr>
              <a:t>bird.fly</a:t>
            </a:r>
            <a:r>
              <a:rPr lang="en-GB" b="0" i="0" dirty="0">
                <a:solidFill>
                  <a:srgbClr val="EBDBB2"/>
                </a:solidFill>
                <a:effectLst/>
                <a:latin typeface="Courier New" panose="02070309020205020404" pitchFamily="49" charset="0"/>
              </a:rPr>
              <a:t>();</a:t>
            </a:r>
            <a:endParaRPr lang="en-GB" dirty="0"/>
          </a:p>
        </p:txBody>
      </p:sp>
    </p:spTree>
    <p:extLst>
      <p:ext uri="{BB962C8B-B14F-4D97-AF65-F5344CB8AC3E}">
        <p14:creationId xmlns:p14="http://schemas.microsoft.com/office/powerpoint/2010/main" val="2890524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D05D-1690-C0C8-80E7-472E78F3C272}"/>
              </a:ext>
            </a:extLst>
          </p:cNvPr>
          <p:cNvSpPr>
            <a:spLocks noGrp="1"/>
          </p:cNvSpPr>
          <p:nvPr>
            <p:ph type="title"/>
          </p:nvPr>
        </p:nvSpPr>
        <p:spPr/>
        <p:txBody>
          <a:bodyPr/>
          <a:lstStyle/>
          <a:p>
            <a:r>
              <a:rPr lang="en-US" b="1" dirty="0"/>
              <a:t>How it works</a:t>
            </a:r>
            <a:endParaRPr lang="en-GB" b="1" dirty="0"/>
          </a:p>
        </p:txBody>
      </p:sp>
      <p:sp>
        <p:nvSpPr>
          <p:cNvPr id="3" name="Content Placeholder 2">
            <a:extLst>
              <a:ext uri="{FF2B5EF4-FFF2-40B4-BE49-F238E27FC236}">
                <a16:creationId xmlns:a16="http://schemas.microsoft.com/office/drawing/2014/main" id="{8B4036AD-E5A8-FB26-C3A0-F422CA3BC571}"/>
              </a:ext>
            </a:extLst>
          </p:cNvPr>
          <p:cNvSpPr>
            <a:spLocks noGrp="1"/>
          </p:cNvSpPr>
          <p:nvPr>
            <p:ph idx="1"/>
          </p:nvPr>
        </p:nvSpPr>
        <p:spPr/>
        <p:txBody>
          <a:bodyPr>
            <a:normAutofit/>
          </a:bodyPr>
          <a:lstStyle/>
          <a:p>
            <a:r>
              <a:rPr lang="en-US" dirty="0"/>
              <a:t>First, use the extends keyword to make the Bird class inheriting from the Animal class:</a:t>
            </a:r>
          </a:p>
          <a:p>
            <a:r>
              <a:rPr lang="en-GB" b="0" i="0" dirty="0">
                <a:solidFill>
                  <a:srgbClr val="FB4934"/>
                </a:solidFill>
                <a:effectLst/>
                <a:latin typeface="Courier New" panose="02070309020205020404" pitchFamily="49" charset="0"/>
              </a:rPr>
              <a:t>class</a:t>
            </a:r>
            <a:r>
              <a:rPr lang="en-GB" b="0" i="0" dirty="0">
                <a:solidFill>
                  <a:srgbClr val="8EC07C"/>
                </a:solidFill>
                <a:effectLst/>
                <a:latin typeface="Courier New" panose="02070309020205020404" pitchFamily="49" charset="0"/>
              </a:rPr>
              <a:t> </a:t>
            </a:r>
            <a:r>
              <a:rPr lang="en-GB" b="0" i="0" dirty="0">
                <a:solidFill>
                  <a:srgbClr val="83A598"/>
                </a:solidFill>
                <a:effectLst/>
                <a:latin typeface="Courier New" panose="02070309020205020404" pitchFamily="49" charset="0"/>
              </a:rPr>
              <a:t>Bird</a:t>
            </a:r>
            <a:r>
              <a:rPr lang="en-GB" b="0" i="0" dirty="0">
                <a:solidFill>
                  <a:srgbClr val="8EC07C"/>
                </a:solidFill>
                <a:effectLst/>
                <a:latin typeface="Courier New" panose="02070309020205020404" pitchFamily="49" charset="0"/>
              </a:rPr>
              <a:t> </a:t>
            </a:r>
            <a:r>
              <a:rPr lang="en-GB" b="0" i="0" dirty="0">
                <a:solidFill>
                  <a:srgbClr val="FB4934"/>
                </a:solidFill>
                <a:effectLst/>
                <a:latin typeface="Courier New" panose="02070309020205020404" pitchFamily="49" charset="0"/>
              </a:rPr>
              <a:t>extends</a:t>
            </a:r>
            <a:r>
              <a:rPr lang="en-GB" b="0" i="0" dirty="0">
                <a:solidFill>
                  <a:srgbClr val="8EC07C"/>
                </a:solidFill>
                <a:effectLst/>
                <a:latin typeface="Courier New" panose="02070309020205020404" pitchFamily="49" charset="0"/>
              </a:rPr>
              <a:t> </a:t>
            </a:r>
            <a:r>
              <a:rPr lang="en-GB" b="0" i="0" dirty="0">
                <a:solidFill>
                  <a:srgbClr val="83A598"/>
                </a:solidFill>
                <a:effectLst/>
                <a:latin typeface="Courier New" panose="02070309020205020404" pitchFamily="49" charset="0"/>
              </a:rPr>
              <a:t>Animal</a:t>
            </a:r>
            <a:r>
              <a:rPr lang="en-GB" b="0" i="0" dirty="0">
                <a:solidFill>
                  <a:srgbClr val="8EC07C"/>
                </a:solidFill>
                <a:effectLst/>
                <a:latin typeface="Courier New" panose="02070309020205020404" pitchFamily="49" charset="0"/>
              </a:rPr>
              <a:t> </a:t>
            </a:r>
            <a:r>
              <a:rPr lang="en-GB" b="0" i="0" dirty="0">
                <a:solidFill>
                  <a:srgbClr val="EBDBB2"/>
                </a:solidFill>
                <a:effectLst/>
                <a:latin typeface="Courier New" panose="02070309020205020404" pitchFamily="49" charset="0"/>
              </a:rPr>
              <a:t>{ </a:t>
            </a:r>
          </a:p>
          <a:p>
            <a:pPr marL="0" indent="0">
              <a:buNone/>
            </a:pPr>
            <a:r>
              <a:rPr lang="en-GB" b="0" i="1" dirty="0">
                <a:solidFill>
                  <a:srgbClr val="928374"/>
                </a:solidFill>
                <a:effectLst/>
                <a:latin typeface="Courier New" panose="02070309020205020404" pitchFamily="49" charset="0"/>
              </a:rPr>
              <a:t>// ...</a:t>
            </a:r>
            <a:r>
              <a:rPr lang="en-GB" b="0" i="0" dirty="0">
                <a:solidFill>
                  <a:srgbClr val="EBDBB2"/>
                </a:solidFill>
                <a:effectLst/>
                <a:latin typeface="Courier New" panose="02070309020205020404" pitchFamily="49" charset="0"/>
              </a:rPr>
              <a:t> </a:t>
            </a:r>
          </a:p>
          <a:p>
            <a:pPr marL="0" indent="0">
              <a:buNone/>
            </a:pPr>
            <a:r>
              <a:rPr lang="en-GB" b="0" i="0" dirty="0">
                <a:solidFill>
                  <a:srgbClr val="EBDBB2"/>
                </a:solidFill>
                <a:effectLst/>
                <a:latin typeface="Courier New" panose="02070309020205020404" pitchFamily="49" charset="0"/>
              </a:rPr>
              <a:t>}</a:t>
            </a:r>
          </a:p>
          <a:p>
            <a:pPr marL="0" indent="0">
              <a:buNone/>
            </a:pPr>
            <a:r>
              <a:rPr lang="en-GB" dirty="0">
                <a:latin typeface="Courier New" panose="02070309020205020404" pitchFamily="49" charset="0"/>
              </a:rPr>
              <a:t>Animal is Base Class</a:t>
            </a:r>
          </a:p>
          <a:p>
            <a:pPr marL="0" indent="0">
              <a:buNone/>
            </a:pPr>
            <a:r>
              <a:rPr lang="en-GB" dirty="0">
                <a:latin typeface="Courier New" panose="02070309020205020404" pitchFamily="49" charset="0"/>
              </a:rPr>
              <a:t>Bird is child Class</a:t>
            </a:r>
          </a:p>
          <a:p>
            <a:pPr marL="0" indent="0">
              <a:buNone/>
            </a:pPr>
            <a:r>
              <a:rPr lang="en-GB" dirty="0">
                <a:latin typeface="Courier New" panose="02070309020205020404" pitchFamily="49" charset="0"/>
              </a:rPr>
              <a:t>N.B: if the child class has  a constructor, it must call super() inside the constructor.</a:t>
            </a:r>
          </a:p>
          <a:p>
            <a:pPr marL="0" indent="0">
              <a:buNone/>
            </a:pPr>
            <a:endParaRPr lang="en-GB" dirty="0"/>
          </a:p>
        </p:txBody>
      </p:sp>
    </p:spTree>
    <p:extLst>
      <p:ext uri="{BB962C8B-B14F-4D97-AF65-F5344CB8AC3E}">
        <p14:creationId xmlns:p14="http://schemas.microsoft.com/office/powerpoint/2010/main" val="147459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B0D452-3877-8BE2-3190-D7FBB6F553EF}"/>
              </a:ext>
            </a:extLst>
          </p:cNvPr>
          <p:cNvSpPr>
            <a:spLocks noGrp="1"/>
          </p:cNvSpPr>
          <p:nvPr>
            <p:ph idx="1"/>
          </p:nvPr>
        </p:nvSpPr>
        <p:spPr>
          <a:xfrm>
            <a:off x="838200" y="389744"/>
            <a:ext cx="10515600" cy="5787219"/>
          </a:xfrm>
        </p:spPr>
        <p:txBody>
          <a:bodyPr>
            <a:normAutofit/>
          </a:bodyPr>
          <a:lstStyle/>
          <a:p>
            <a:r>
              <a:rPr lang="en-US" dirty="0"/>
              <a:t>The Animal class is called a base class or parent class while the Bird class is known as a derived class or child class. By doing this, the Bird class inherits all methods and properties of the Animal class.</a:t>
            </a:r>
          </a:p>
          <a:p>
            <a:endParaRPr lang="en-US" dirty="0"/>
          </a:p>
          <a:p>
            <a:r>
              <a:rPr lang="en-US" dirty="0"/>
              <a:t>Second, in the Bird‘s constructor, call super() to invoke the Animal‘s constructor with the legs argument.</a:t>
            </a:r>
            <a:endParaRPr lang="en-GB" dirty="0"/>
          </a:p>
        </p:txBody>
      </p:sp>
    </p:spTree>
    <p:extLst>
      <p:ext uri="{BB962C8B-B14F-4D97-AF65-F5344CB8AC3E}">
        <p14:creationId xmlns:p14="http://schemas.microsoft.com/office/powerpoint/2010/main" val="2410109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92ED-60AB-5D07-B3E5-F4314FB0DD75}"/>
              </a:ext>
            </a:extLst>
          </p:cNvPr>
          <p:cNvSpPr>
            <a:spLocks noGrp="1"/>
          </p:cNvSpPr>
          <p:nvPr>
            <p:ph type="title"/>
          </p:nvPr>
        </p:nvSpPr>
        <p:spPr>
          <a:xfrm>
            <a:off x="838200" y="365125"/>
            <a:ext cx="10515600" cy="924029"/>
          </a:xfrm>
        </p:spPr>
        <p:txBody>
          <a:bodyPr>
            <a:normAutofit fontScale="90000"/>
          </a:bodyPr>
          <a:lstStyle/>
          <a:p>
            <a:r>
              <a:rPr lang="en-GB" b="1" i="0" dirty="0">
                <a:effectLst/>
                <a:latin typeface="-apple-system"/>
              </a:rPr>
              <a:t>Section 5. Arrow Functions</a:t>
            </a:r>
            <a:br>
              <a:rPr lang="en-GB" b="0" i="0" dirty="0">
                <a:effectLst/>
                <a:latin typeface="-apple-system"/>
              </a:rPr>
            </a:br>
            <a:endParaRPr lang="en-GB" dirty="0"/>
          </a:p>
        </p:txBody>
      </p:sp>
      <p:sp>
        <p:nvSpPr>
          <p:cNvPr id="3" name="Content Placeholder 2">
            <a:extLst>
              <a:ext uri="{FF2B5EF4-FFF2-40B4-BE49-F238E27FC236}">
                <a16:creationId xmlns:a16="http://schemas.microsoft.com/office/drawing/2014/main" id="{24B0E9A8-BC01-977C-269C-0EEB3B42A1CA}"/>
              </a:ext>
            </a:extLst>
          </p:cNvPr>
          <p:cNvSpPr>
            <a:spLocks noGrp="1"/>
          </p:cNvSpPr>
          <p:nvPr>
            <p:ph idx="1"/>
          </p:nvPr>
        </p:nvSpPr>
        <p:spPr/>
        <p:txBody>
          <a:bodyPr>
            <a:normAutofit/>
          </a:bodyPr>
          <a:lstStyle/>
          <a:p>
            <a:r>
              <a:rPr lang="en-US" b="0" i="0" dirty="0">
                <a:solidFill>
                  <a:srgbClr val="212529"/>
                </a:solidFill>
                <a:effectLst/>
                <a:latin typeface="-apple-system"/>
              </a:rPr>
              <a:t>ES6 arrow functions provide you with an alternative way to write a shorter syntax compared to the function expression.</a:t>
            </a:r>
          </a:p>
          <a:p>
            <a:r>
              <a:rPr lang="en-US" b="0" i="0" dirty="0">
                <a:solidFill>
                  <a:srgbClr val="212529"/>
                </a:solidFill>
                <a:effectLst/>
                <a:latin typeface="-apple-system"/>
              </a:rPr>
              <a:t>The following example defines a function expression that returns the sum of two numbers:</a:t>
            </a:r>
            <a:endParaRPr lang="en-US" dirty="0">
              <a:solidFill>
                <a:srgbClr val="212529"/>
              </a:solidFill>
              <a:latin typeface="-apple-system"/>
            </a:endParaRPr>
          </a:p>
          <a:p>
            <a:pPr marL="0" indent="0">
              <a:buNone/>
            </a:pPr>
            <a:r>
              <a:rPr lang="en-US" b="0" i="0" dirty="0">
                <a:solidFill>
                  <a:srgbClr val="FB4934"/>
                </a:solidFill>
                <a:effectLst/>
                <a:latin typeface="Courier New" panose="02070309020205020404" pitchFamily="49" charset="0"/>
              </a:rPr>
              <a:t>let</a:t>
            </a:r>
            <a:r>
              <a:rPr lang="en-US" b="0" i="0" dirty="0">
                <a:solidFill>
                  <a:srgbClr val="EBDBB2"/>
                </a:solidFill>
                <a:effectLst/>
                <a:latin typeface="Courier New" panose="02070309020205020404" pitchFamily="49" charset="0"/>
              </a:rPr>
              <a:t> add = </a:t>
            </a:r>
            <a:r>
              <a:rPr lang="en-US" b="0" i="0" dirty="0">
                <a:solidFill>
                  <a:srgbClr val="8EC07C"/>
                </a:solidFill>
                <a:effectLst/>
                <a:latin typeface="Courier New" panose="02070309020205020404" pitchFamily="49" charset="0"/>
              </a:rPr>
              <a:t>function (</a:t>
            </a:r>
            <a:r>
              <a:rPr lang="en-US" b="0" i="0" dirty="0">
                <a:solidFill>
                  <a:srgbClr val="FABD2F"/>
                </a:solidFill>
                <a:effectLst/>
                <a:latin typeface="Courier New" panose="02070309020205020404" pitchFamily="49" charset="0"/>
              </a:rPr>
              <a:t>x, y</a:t>
            </a:r>
            <a:r>
              <a:rPr lang="en-US" b="0" i="0" dirty="0">
                <a:solidFill>
                  <a:srgbClr val="8EC07C"/>
                </a:solidFill>
                <a:effectLst/>
                <a:latin typeface="Courier New" panose="02070309020205020404" pitchFamily="49" charset="0"/>
              </a:rPr>
              <a:t>) </a:t>
            </a:r>
            <a:r>
              <a:rPr lang="en-US" b="0" i="0" dirty="0">
                <a:solidFill>
                  <a:srgbClr val="EBDBB2"/>
                </a:solidFill>
                <a:effectLst/>
                <a:latin typeface="Courier New" panose="02070309020205020404" pitchFamily="49" charset="0"/>
              </a:rPr>
              <a:t>{ </a:t>
            </a:r>
          </a:p>
          <a:p>
            <a:pPr marL="0" indent="0">
              <a:buNone/>
            </a:pPr>
            <a:r>
              <a:rPr lang="en-US" dirty="0">
                <a:solidFill>
                  <a:srgbClr val="EBDBB2"/>
                </a:solidFill>
                <a:latin typeface="Courier New" panose="02070309020205020404" pitchFamily="49" charset="0"/>
              </a:rPr>
              <a:t>   </a:t>
            </a:r>
            <a:r>
              <a:rPr lang="en-US" b="0" i="0" dirty="0">
                <a:solidFill>
                  <a:srgbClr val="FB4934"/>
                </a:solidFill>
                <a:effectLst/>
                <a:latin typeface="Courier New" panose="02070309020205020404" pitchFamily="49" charset="0"/>
              </a:rPr>
              <a:t>return</a:t>
            </a:r>
            <a:r>
              <a:rPr lang="en-US" b="0" i="0" dirty="0">
                <a:solidFill>
                  <a:srgbClr val="EBDBB2"/>
                </a:solidFill>
                <a:effectLst/>
                <a:latin typeface="Courier New" panose="02070309020205020404" pitchFamily="49" charset="0"/>
              </a:rPr>
              <a:t> x + y; </a:t>
            </a:r>
          </a:p>
          <a:p>
            <a:pPr marL="0" indent="0">
              <a:buNone/>
            </a:pPr>
            <a:r>
              <a:rPr lang="en-US" b="0" i="0" dirty="0">
                <a:solidFill>
                  <a:srgbClr val="EBDBB2"/>
                </a:solidFill>
                <a:effectLst/>
                <a:latin typeface="Courier New" panose="02070309020205020404" pitchFamily="49" charset="0"/>
              </a:rPr>
              <a:t>}; </a:t>
            </a:r>
          </a:p>
          <a:p>
            <a:pPr marL="0" indent="0">
              <a:buNone/>
            </a:pPr>
            <a:r>
              <a:rPr lang="en-US" b="0" i="0" dirty="0">
                <a:solidFill>
                  <a:srgbClr val="83A598"/>
                </a:solidFill>
                <a:effectLst/>
                <a:latin typeface="Courier New" panose="02070309020205020404" pitchFamily="49" charset="0"/>
              </a:rPr>
              <a:t>console</a:t>
            </a:r>
            <a:r>
              <a:rPr lang="en-US" b="0" i="0" dirty="0">
                <a:solidFill>
                  <a:srgbClr val="EBDBB2"/>
                </a:solidFill>
                <a:effectLst/>
                <a:latin typeface="Courier New" panose="02070309020205020404" pitchFamily="49" charset="0"/>
              </a:rPr>
              <a:t>.log(add(</a:t>
            </a:r>
            <a:r>
              <a:rPr lang="en-US" b="0" i="0" dirty="0">
                <a:solidFill>
                  <a:srgbClr val="D3869B"/>
                </a:solidFill>
                <a:effectLst/>
                <a:latin typeface="Courier New" panose="02070309020205020404" pitchFamily="49" charset="0"/>
              </a:rPr>
              <a:t>10</a:t>
            </a:r>
            <a:r>
              <a:rPr lang="en-US" b="0" i="0" dirty="0">
                <a:solidFill>
                  <a:srgbClr val="EBDBB2"/>
                </a:solidFill>
                <a:effectLst/>
                <a:latin typeface="Courier New" panose="02070309020205020404" pitchFamily="49" charset="0"/>
              </a:rPr>
              <a:t>, </a:t>
            </a:r>
            <a:r>
              <a:rPr lang="en-US" b="0" i="0" dirty="0">
                <a:solidFill>
                  <a:srgbClr val="D3869B"/>
                </a:solidFill>
                <a:effectLst/>
                <a:latin typeface="Courier New" panose="02070309020205020404" pitchFamily="49" charset="0"/>
              </a:rPr>
              <a:t>20</a:t>
            </a:r>
            <a:r>
              <a:rPr lang="en-US" b="0" i="0" dirty="0">
                <a:solidFill>
                  <a:srgbClr val="EBDBB2"/>
                </a:solidFill>
                <a:effectLst/>
                <a:latin typeface="Courier New" panose="02070309020205020404" pitchFamily="49" charset="0"/>
              </a:rPr>
              <a:t>)); </a:t>
            </a:r>
            <a:r>
              <a:rPr lang="en-US" b="0" i="1" dirty="0">
                <a:solidFill>
                  <a:srgbClr val="928374"/>
                </a:solidFill>
                <a:effectLst/>
                <a:latin typeface="Courier New" panose="02070309020205020404" pitchFamily="49" charset="0"/>
              </a:rPr>
              <a:t>// 30</a:t>
            </a:r>
            <a:endParaRPr lang="en-GB" dirty="0"/>
          </a:p>
        </p:txBody>
      </p:sp>
    </p:spTree>
    <p:extLst>
      <p:ext uri="{BB962C8B-B14F-4D97-AF65-F5344CB8AC3E}">
        <p14:creationId xmlns:p14="http://schemas.microsoft.com/office/powerpoint/2010/main" val="3962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2BD8-4E64-6A49-EE6E-4B786B8B7577}"/>
              </a:ext>
            </a:extLst>
          </p:cNvPr>
          <p:cNvSpPr>
            <a:spLocks noGrp="1"/>
          </p:cNvSpPr>
          <p:nvPr>
            <p:ph type="title"/>
          </p:nvPr>
        </p:nvSpPr>
        <p:spPr>
          <a:xfrm>
            <a:off x="964788" y="804333"/>
            <a:ext cx="3391900" cy="5249334"/>
          </a:xfrm>
        </p:spPr>
        <p:txBody>
          <a:bodyPr>
            <a:normAutofit/>
          </a:bodyPr>
          <a:lstStyle/>
          <a:p>
            <a:pPr algn="r"/>
            <a:r>
              <a:rPr lang="en-US" b="1">
                <a:solidFill>
                  <a:srgbClr val="FFFFFF"/>
                </a:solidFill>
              </a:rPr>
              <a:t>Using let, const, var</a:t>
            </a:r>
            <a:endParaRPr lang="en-GB" b="1">
              <a:solidFill>
                <a:srgbClr val="FFFFFF"/>
              </a:solidFill>
            </a:endParaRPr>
          </a:p>
        </p:txBody>
      </p:sp>
      <p:sp>
        <p:nvSpPr>
          <p:cNvPr id="10" name="Rectangle 7">
            <a:extLst>
              <a:ext uri="{FF2B5EF4-FFF2-40B4-BE49-F238E27FC236}">
                <a16:creationId xmlns:a16="http://schemas.microsoft.com/office/drawing/2014/main" id="{13F0D869-BD11-FF73-2D0F-05C96D90F01C}"/>
              </a:ext>
            </a:extLst>
          </p:cNvPr>
          <p:cNvSpPr>
            <a:spLocks noGrp="1" noChangeArrowheads="1"/>
          </p:cNvSpPr>
          <p:nvPr>
            <p:ph idx="1"/>
          </p:nvPr>
        </p:nvSpPr>
        <p:spPr bwMode="auto">
          <a:xfrm>
            <a:off x="1175657" y="221529"/>
            <a:ext cx="8189407" cy="524933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lang="en-US" altLang="en-US" b="1" dirty="0">
                <a:latin typeface="-apple-system"/>
              </a:rPr>
              <a:t>l</a:t>
            </a:r>
            <a:r>
              <a:rPr kumimoji="0" lang="en-US" altLang="en-US" b="1" i="0" u="none" strike="noStrike" cap="none" normalizeH="0" baseline="0" dirty="0">
                <a:ln>
                  <a:noFill/>
                </a:ln>
                <a:effectLst/>
                <a:latin typeface="-apple-system"/>
              </a:rPr>
              <a:t>et</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pple-system"/>
              </a:rPr>
              <a:t>In ES5, when you </a:t>
            </a:r>
            <a:r>
              <a:rPr kumimoji="0" lang="en-US" altLang="en-US" b="0" i="0" u="none" strike="noStrike" cap="none" normalizeH="0" baseline="0" dirty="0">
                <a:ln>
                  <a:noFill/>
                </a:ln>
                <a:effectLst/>
                <a:latin typeface="-apple-system"/>
                <a:hlinkClick r:id="rId2"/>
              </a:rPr>
              <a:t>declare a variable</a:t>
            </a:r>
            <a:r>
              <a:rPr kumimoji="0" lang="en-US" altLang="en-US" b="0" i="0" u="none" strike="noStrike" cap="none" normalizeH="0" baseline="0" dirty="0">
                <a:ln>
                  <a:noFill/>
                </a:ln>
                <a:effectLst/>
                <a:latin typeface="-apple-system"/>
              </a:rPr>
              <a:t> using the </a:t>
            </a:r>
            <a:r>
              <a:rPr kumimoji="0" lang="en-US" altLang="en-US" b="0" i="0" u="none" strike="noStrike" cap="none" normalizeH="0" baseline="0" dirty="0">
                <a:ln>
                  <a:noFill/>
                </a:ln>
                <a:effectLst/>
                <a:latin typeface="var(--font-family-code)"/>
              </a:rPr>
              <a:t>var</a:t>
            </a:r>
            <a:r>
              <a:rPr kumimoji="0" lang="en-US" altLang="en-US" b="0" i="0" u="none" strike="noStrike" cap="none" normalizeH="0" baseline="0" dirty="0">
                <a:ln>
                  <a:noFill/>
                </a:ln>
                <a:effectLst/>
                <a:latin typeface="-apple-system"/>
              </a:rPr>
              <a:t> keyword, the scope of the variable is either global or local. If you declare a variable outside of a function, </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pple-system"/>
              </a:rPr>
              <a:t>the scope of the variable is global. When you declare a variable inside a function, the scope of the variable is local.</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pple-system"/>
              </a:rPr>
              <a:t>ES6 provides a new way of declaring a variable by using the </a:t>
            </a:r>
            <a:r>
              <a:rPr kumimoji="0" lang="en-US" altLang="en-US" b="0" i="0" u="none" strike="noStrike" cap="none" normalizeH="0" baseline="0" dirty="0">
                <a:ln>
                  <a:noFill/>
                </a:ln>
                <a:effectLst/>
                <a:latin typeface="var(--font-family-code)"/>
              </a:rPr>
              <a:t>let</a:t>
            </a:r>
            <a:r>
              <a:rPr kumimoji="0" lang="en-US" altLang="en-US" b="0" i="0" u="none" strike="noStrike" cap="none" normalizeH="0" baseline="0" dirty="0">
                <a:ln>
                  <a:noFill/>
                </a:ln>
                <a:effectLst/>
                <a:latin typeface="-apple-system"/>
              </a:rPr>
              <a:t> keyword. The </a:t>
            </a:r>
            <a:r>
              <a:rPr kumimoji="0" lang="en-US" altLang="en-US" b="0" i="0" u="none" strike="noStrike" cap="none" normalizeH="0" baseline="0" dirty="0">
                <a:ln>
                  <a:noFill/>
                </a:ln>
                <a:effectLst/>
                <a:latin typeface="var(--font-family-code)"/>
              </a:rPr>
              <a:t>let</a:t>
            </a:r>
            <a:r>
              <a:rPr kumimoji="0" lang="en-US" altLang="en-US" b="0" i="0" u="none" strike="noStrike" cap="none" normalizeH="0" baseline="0" dirty="0">
                <a:ln>
                  <a:noFill/>
                </a:ln>
                <a:effectLst/>
                <a:latin typeface="-apple-system"/>
              </a:rPr>
              <a:t> keyword is similar to the </a:t>
            </a:r>
            <a:r>
              <a:rPr kumimoji="0" lang="en-US" altLang="en-US" b="0" i="0" u="none" strike="noStrike" cap="none" normalizeH="0" baseline="0" dirty="0">
                <a:ln>
                  <a:noFill/>
                </a:ln>
                <a:effectLst/>
                <a:latin typeface="var(--font-family-code)"/>
              </a:rPr>
              <a:t>var</a:t>
            </a:r>
            <a:r>
              <a:rPr kumimoji="0" lang="en-US" altLang="en-US" b="0" i="0" u="none" strike="noStrike" cap="none" normalizeH="0" baseline="0" dirty="0">
                <a:ln>
                  <a:noFill/>
                </a:ln>
                <a:effectLst/>
                <a:latin typeface="-apple-system"/>
              </a:rPr>
              <a:t> keyword, except that these variables are blocked-scope. For example:</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315784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E4F8-54A8-0421-C5D8-62DE462404B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312F9A1-A978-4360-AA5A-6B773B407E84}"/>
              </a:ext>
            </a:extLst>
          </p:cNvPr>
          <p:cNvSpPr>
            <a:spLocks noGrp="1"/>
          </p:cNvSpPr>
          <p:nvPr>
            <p:ph idx="1"/>
          </p:nvPr>
        </p:nvSpPr>
        <p:spPr>
          <a:xfrm>
            <a:off x="838200" y="1825624"/>
            <a:ext cx="10515600" cy="4921165"/>
          </a:xfrm>
        </p:spPr>
        <p:txBody>
          <a:bodyPr>
            <a:normAutofit/>
          </a:bodyPr>
          <a:lstStyle/>
          <a:p>
            <a:r>
              <a:rPr lang="en-US" dirty="0"/>
              <a:t>The following example is equivalent to the above add() function expression but use an arrow function instead:</a:t>
            </a:r>
          </a:p>
          <a:p>
            <a:pPr marL="457200" lvl="1" indent="0">
              <a:buNone/>
            </a:pPr>
            <a:endParaRPr lang="es-ES" sz="4000" dirty="0"/>
          </a:p>
          <a:p>
            <a:pPr marL="457200" lvl="1" indent="0">
              <a:buNone/>
            </a:pPr>
            <a:r>
              <a:rPr lang="es-ES" sz="3200" dirty="0" err="1"/>
              <a:t>let</a:t>
            </a:r>
            <a:r>
              <a:rPr lang="es-ES" sz="3200" dirty="0"/>
              <a:t> </a:t>
            </a:r>
            <a:r>
              <a:rPr lang="es-ES" sz="3200" dirty="0" err="1"/>
              <a:t>add</a:t>
            </a:r>
            <a:r>
              <a:rPr lang="es-ES" sz="3200" dirty="0"/>
              <a:t> = (x, y) =&gt; x + y;</a:t>
            </a:r>
          </a:p>
          <a:p>
            <a:pPr marL="457200" lvl="1" indent="0">
              <a:buNone/>
            </a:pPr>
            <a:r>
              <a:rPr lang="es-ES" sz="3200" dirty="0"/>
              <a:t>console.log(</a:t>
            </a:r>
            <a:r>
              <a:rPr lang="es-ES" sz="3200" dirty="0" err="1"/>
              <a:t>add</a:t>
            </a:r>
            <a:r>
              <a:rPr lang="es-ES" sz="3200" dirty="0"/>
              <a:t>(10, 20)); // 30;</a:t>
            </a:r>
          </a:p>
          <a:p>
            <a:pPr marL="457200" lvl="1" indent="0">
              <a:buNone/>
            </a:pPr>
            <a:endParaRPr lang="es-ES" sz="3200" dirty="0"/>
          </a:p>
          <a:p>
            <a:r>
              <a:rPr lang="en-US" sz="3200" dirty="0"/>
              <a:t>However, if you use the block syntax, you need to specify the return keyword:</a:t>
            </a:r>
          </a:p>
          <a:p>
            <a:pPr marL="0" indent="0">
              <a:buNone/>
            </a:pPr>
            <a:r>
              <a:rPr lang="en-US" sz="3200" dirty="0"/>
              <a:t>     let add = (x, y) =&gt; { return x + y; };</a:t>
            </a:r>
            <a:endParaRPr lang="en-GB" sz="3200" dirty="0"/>
          </a:p>
          <a:p>
            <a:pPr marL="457200" lvl="1" indent="0">
              <a:buNone/>
            </a:pPr>
            <a:endParaRPr lang="en-GB" sz="4000" dirty="0"/>
          </a:p>
        </p:txBody>
      </p:sp>
    </p:spTree>
    <p:extLst>
      <p:ext uri="{BB962C8B-B14F-4D97-AF65-F5344CB8AC3E}">
        <p14:creationId xmlns:p14="http://schemas.microsoft.com/office/powerpoint/2010/main" val="3934552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1164-0D1D-39E9-7DE8-F8EDAE545729}"/>
              </a:ext>
            </a:extLst>
          </p:cNvPr>
          <p:cNvSpPr>
            <a:spLocks noGrp="1"/>
          </p:cNvSpPr>
          <p:nvPr>
            <p:ph type="title"/>
          </p:nvPr>
        </p:nvSpPr>
        <p:spPr/>
        <p:txBody>
          <a:bodyPr>
            <a:normAutofit fontScale="90000"/>
          </a:bodyPr>
          <a:lstStyle/>
          <a:p>
            <a:r>
              <a:rPr lang="en-US" b="0" i="0" dirty="0">
                <a:effectLst/>
                <a:latin typeface="-apple-system"/>
              </a:rPr>
              <a:t>JavaScript arrow functions with a single parameter</a:t>
            </a:r>
            <a:br>
              <a:rPr lang="en-US" b="0" i="0" dirty="0">
                <a:effectLst/>
                <a:latin typeface="-apple-system"/>
              </a:rPr>
            </a:br>
            <a:endParaRPr lang="en-GB" dirty="0"/>
          </a:p>
        </p:txBody>
      </p:sp>
      <p:sp>
        <p:nvSpPr>
          <p:cNvPr id="3" name="Content Placeholder 2">
            <a:extLst>
              <a:ext uri="{FF2B5EF4-FFF2-40B4-BE49-F238E27FC236}">
                <a16:creationId xmlns:a16="http://schemas.microsoft.com/office/drawing/2014/main" id="{270F2424-4E0B-A4A4-0316-005BAE83FC15}"/>
              </a:ext>
            </a:extLst>
          </p:cNvPr>
          <p:cNvSpPr>
            <a:spLocks noGrp="1"/>
          </p:cNvSpPr>
          <p:nvPr>
            <p:ph idx="1"/>
          </p:nvPr>
        </p:nvSpPr>
        <p:spPr/>
        <p:txBody>
          <a:bodyPr>
            <a:normAutofit/>
          </a:bodyPr>
          <a:lstStyle/>
          <a:p>
            <a:pPr marL="0" indent="0">
              <a:buNone/>
            </a:pPr>
            <a:r>
              <a:rPr lang="en-GB" dirty="0"/>
              <a:t>(p1) =&gt; { statements }</a:t>
            </a:r>
          </a:p>
          <a:p>
            <a:r>
              <a:rPr lang="en-US" b="0" i="0" dirty="0">
                <a:solidFill>
                  <a:srgbClr val="212529"/>
                </a:solidFill>
                <a:effectLst/>
                <a:latin typeface="-apple-system"/>
              </a:rPr>
              <a:t>Note that you can omit the parentheses as follows:</a:t>
            </a:r>
            <a:endParaRPr lang="en-GB" b="0" i="0" dirty="0">
              <a:solidFill>
                <a:srgbClr val="212529"/>
              </a:solidFill>
              <a:effectLst/>
              <a:latin typeface="-apple-system"/>
            </a:endParaRPr>
          </a:p>
          <a:p>
            <a:pPr marL="0" indent="0">
              <a:buNone/>
            </a:pPr>
            <a:r>
              <a:rPr lang="en-GB" b="1" i="0" dirty="0">
                <a:solidFill>
                  <a:srgbClr val="EBDBB2"/>
                </a:solidFill>
                <a:effectLst/>
                <a:latin typeface="Courier New" panose="02070309020205020404" pitchFamily="49" charset="0"/>
              </a:rPr>
              <a:t>p =&gt; { statements }</a:t>
            </a:r>
          </a:p>
          <a:p>
            <a:pPr marL="0" indent="0">
              <a:buNone/>
            </a:pPr>
            <a:endParaRPr lang="en-GB" b="0" i="0" dirty="0">
              <a:solidFill>
                <a:srgbClr val="EBDBB2"/>
              </a:solidFill>
              <a:effectLst/>
              <a:latin typeface="Courier New" panose="02070309020205020404" pitchFamily="49" charset="0"/>
            </a:endParaRPr>
          </a:p>
          <a:p>
            <a:pPr marL="0" indent="0">
              <a:buNone/>
            </a:pPr>
            <a:r>
              <a:rPr lang="en-GB" dirty="0">
                <a:solidFill>
                  <a:srgbClr val="EBDBB2"/>
                </a:solidFill>
                <a:latin typeface="Courier New" panose="02070309020205020404" pitchFamily="49" charset="0"/>
              </a:rPr>
              <a:t>Example:</a:t>
            </a:r>
            <a:endParaRPr lang="en-GB" b="0" i="0" dirty="0">
              <a:solidFill>
                <a:srgbClr val="EBDBB2"/>
              </a:solidFill>
              <a:effectLst/>
              <a:latin typeface="Courier New" panose="02070309020205020404" pitchFamily="49" charset="0"/>
            </a:endParaRPr>
          </a:p>
          <a:p>
            <a:pPr marL="0" indent="0">
              <a:buNone/>
            </a:pPr>
            <a:r>
              <a:rPr lang="en-GB" dirty="0"/>
              <a:t>let names = ['John', 'Mac', 'Peter'];</a:t>
            </a:r>
          </a:p>
          <a:p>
            <a:pPr marL="0" indent="0">
              <a:buNone/>
            </a:pPr>
            <a:r>
              <a:rPr lang="en-GB" dirty="0"/>
              <a:t>let lengths = </a:t>
            </a:r>
            <a:r>
              <a:rPr lang="en-GB" dirty="0" err="1"/>
              <a:t>names.map</a:t>
            </a:r>
            <a:r>
              <a:rPr lang="en-GB" dirty="0"/>
              <a:t>(name =&gt; </a:t>
            </a:r>
            <a:r>
              <a:rPr lang="en-GB" dirty="0" err="1"/>
              <a:t>name.length</a:t>
            </a:r>
            <a:r>
              <a:rPr lang="en-GB" dirty="0"/>
              <a:t>);</a:t>
            </a:r>
          </a:p>
          <a:p>
            <a:pPr marL="0" indent="0">
              <a:buNone/>
            </a:pPr>
            <a:r>
              <a:rPr lang="en-GB" dirty="0"/>
              <a:t>console.log(lengths);  //</a:t>
            </a:r>
            <a:r>
              <a:rPr lang="en-GB" b="0" i="0" dirty="0">
                <a:solidFill>
                  <a:srgbClr val="EBDBB2"/>
                </a:solidFill>
                <a:effectLst/>
                <a:latin typeface="Courier New" panose="02070309020205020404" pitchFamily="49" charset="0"/>
              </a:rPr>
              <a:t>[ </a:t>
            </a:r>
            <a:r>
              <a:rPr lang="en-GB" b="0" i="0" dirty="0">
                <a:solidFill>
                  <a:srgbClr val="D3869B"/>
                </a:solidFill>
                <a:effectLst/>
                <a:latin typeface="Courier New" panose="02070309020205020404" pitchFamily="49" charset="0"/>
              </a:rPr>
              <a:t>4</a:t>
            </a:r>
            <a:r>
              <a:rPr lang="en-GB" b="0" i="0" dirty="0">
                <a:solidFill>
                  <a:srgbClr val="EBDBB2"/>
                </a:solidFill>
                <a:effectLst/>
                <a:latin typeface="Courier New" panose="02070309020205020404" pitchFamily="49" charset="0"/>
              </a:rPr>
              <a:t>, </a:t>
            </a:r>
            <a:r>
              <a:rPr lang="en-GB" b="0" i="0" dirty="0">
                <a:solidFill>
                  <a:srgbClr val="D3869B"/>
                </a:solidFill>
                <a:effectLst/>
                <a:latin typeface="Courier New" panose="02070309020205020404" pitchFamily="49" charset="0"/>
              </a:rPr>
              <a:t>3</a:t>
            </a:r>
            <a:r>
              <a:rPr lang="en-GB" b="0" i="0" dirty="0">
                <a:solidFill>
                  <a:srgbClr val="EBDBB2"/>
                </a:solidFill>
                <a:effectLst/>
                <a:latin typeface="Courier New" panose="02070309020205020404" pitchFamily="49" charset="0"/>
              </a:rPr>
              <a:t>, </a:t>
            </a:r>
            <a:r>
              <a:rPr lang="en-GB" b="0" i="0" dirty="0">
                <a:solidFill>
                  <a:srgbClr val="D3869B"/>
                </a:solidFill>
                <a:effectLst/>
                <a:latin typeface="Courier New" panose="02070309020205020404" pitchFamily="49" charset="0"/>
              </a:rPr>
              <a:t>5</a:t>
            </a:r>
            <a:r>
              <a:rPr lang="en-GB" b="0" i="0" dirty="0">
                <a:solidFill>
                  <a:srgbClr val="EBDBB2"/>
                </a:solidFill>
                <a:effectLst/>
                <a:latin typeface="Courier New" panose="02070309020205020404" pitchFamily="49" charset="0"/>
              </a:rPr>
              <a:t> ]</a:t>
            </a:r>
            <a:endParaRPr lang="en-GB" dirty="0"/>
          </a:p>
        </p:txBody>
      </p:sp>
    </p:spTree>
    <p:extLst>
      <p:ext uri="{BB962C8B-B14F-4D97-AF65-F5344CB8AC3E}">
        <p14:creationId xmlns:p14="http://schemas.microsoft.com/office/powerpoint/2010/main" val="3197617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14D3-784A-8C2A-FD94-A0A232BABE23}"/>
              </a:ext>
            </a:extLst>
          </p:cNvPr>
          <p:cNvSpPr>
            <a:spLocks noGrp="1"/>
          </p:cNvSpPr>
          <p:nvPr>
            <p:ph type="title"/>
          </p:nvPr>
        </p:nvSpPr>
        <p:spPr/>
        <p:txBody>
          <a:bodyPr>
            <a:normAutofit/>
          </a:bodyPr>
          <a:lstStyle/>
          <a:p>
            <a:r>
              <a:rPr lang="en-US" b="0" i="0" dirty="0">
                <a:effectLst/>
                <a:latin typeface="-apple-system"/>
              </a:rPr>
              <a:t>JavaScript arrow functions with no parameter</a:t>
            </a:r>
            <a:br>
              <a:rPr lang="en-US" b="0" i="0" dirty="0">
                <a:effectLst/>
                <a:latin typeface="-apple-system"/>
              </a:rPr>
            </a:br>
            <a:endParaRPr lang="en-GB" dirty="0"/>
          </a:p>
        </p:txBody>
      </p:sp>
      <p:sp>
        <p:nvSpPr>
          <p:cNvPr id="3" name="Content Placeholder 2">
            <a:extLst>
              <a:ext uri="{FF2B5EF4-FFF2-40B4-BE49-F238E27FC236}">
                <a16:creationId xmlns:a16="http://schemas.microsoft.com/office/drawing/2014/main" id="{B957E074-7D0D-8034-47FE-2DB89E49A8A3}"/>
              </a:ext>
            </a:extLst>
          </p:cNvPr>
          <p:cNvSpPr>
            <a:spLocks noGrp="1"/>
          </p:cNvSpPr>
          <p:nvPr>
            <p:ph idx="1"/>
          </p:nvPr>
        </p:nvSpPr>
        <p:spPr/>
        <p:txBody>
          <a:bodyPr>
            <a:normAutofit/>
          </a:bodyPr>
          <a:lstStyle/>
          <a:p>
            <a:r>
              <a:rPr lang="en-US" b="0" i="0" dirty="0">
                <a:solidFill>
                  <a:srgbClr val="212529"/>
                </a:solidFill>
                <a:effectLst/>
                <a:latin typeface="-apple-system"/>
              </a:rPr>
              <a:t>If the arrow function has no parameter, you need to use parentheses, like this:</a:t>
            </a:r>
            <a:endParaRPr lang="en-GB" dirty="0"/>
          </a:p>
          <a:p>
            <a:r>
              <a:rPr lang="en-GB" dirty="0"/>
              <a:t>() =&gt; { statements }</a:t>
            </a:r>
          </a:p>
          <a:p>
            <a:endParaRPr lang="en-GB" dirty="0"/>
          </a:p>
          <a:p>
            <a:r>
              <a:rPr lang="en-GB" dirty="0"/>
              <a:t>Example:</a:t>
            </a:r>
          </a:p>
          <a:p>
            <a:pPr marL="457200" lvl="1" indent="0">
              <a:buNone/>
            </a:pPr>
            <a:r>
              <a:rPr lang="en-GB" dirty="0"/>
              <a:t>let </a:t>
            </a:r>
            <a:r>
              <a:rPr lang="en-GB" dirty="0" err="1"/>
              <a:t>logDoc</a:t>
            </a:r>
            <a:r>
              <a:rPr lang="en-GB" dirty="0"/>
              <a:t> = () =&gt; console.log(</a:t>
            </a:r>
            <a:r>
              <a:rPr lang="en-GB" dirty="0" err="1"/>
              <a:t>window.document</a:t>
            </a:r>
            <a:r>
              <a:rPr lang="en-GB" dirty="0"/>
              <a:t>);</a:t>
            </a:r>
          </a:p>
          <a:p>
            <a:pPr marL="457200" lvl="1" indent="0">
              <a:buNone/>
            </a:pPr>
            <a:r>
              <a:rPr lang="en-GB" dirty="0" err="1"/>
              <a:t>logDoc</a:t>
            </a:r>
            <a:r>
              <a:rPr lang="en-GB" dirty="0"/>
              <a:t>();</a:t>
            </a:r>
          </a:p>
        </p:txBody>
      </p:sp>
    </p:spTree>
    <p:extLst>
      <p:ext uri="{BB962C8B-B14F-4D97-AF65-F5344CB8AC3E}">
        <p14:creationId xmlns:p14="http://schemas.microsoft.com/office/powerpoint/2010/main" val="3673869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5D4D0-BAF7-09B3-BDC3-4C24FBE0D897}"/>
              </a:ext>
            </a:extLst>
          </p:cNvPr>
          <p:cNvSpPr>
            <a:spLocks noGrp="1"/>
          </p:cNvSpPr>
          <p:nvPr>
            <p:ph type="title"/>
          </p:nvPr>
        </p:nvSpPr>
        <p:spPr/>
        <p:txBody>
          <a:bodyPr/>
          <a:lstStyle/>
          <a:p>
            <a:r>
              <a:rPr lang="en-US" b="1" dirty="0"/>
              <a:t>When you should not use Arrow Functions</a:t>
            </a:r>
            <a:endParaRPr lang="en-GB" b="1" dirty="0"/>
          </a:p>
        </p:txBody>
      </p:sp>
      <p:sp>
        <p:nvSpPr>
          <p:cNvPr id="3" name="Content Placeholder 2">
            <a:extLst>
              <a:ext uri="{FF2B5EF4-FFF2-40B4-BE49-F238E27FC236}">
                <a16:creationId xmlns:a16="http://schemas.microsoft.com/office/drawing/2014/main" id="{A0A63F05-BF7F-E6BB-C389-9792FD59608E}"/>
              </a:ext>
            </a:extLst>
          </p:cNvPr>
          <p:cNvSpPr>
            <a:spLocks noGrp="1"/>
          </p:cNvSpPr>
          <p:nvPr>
            <p:ph idx="1"/>
          </p:nvPr>
        </p:nvSpPr>
        <p:spPr/>
        <p:txBody>
          <a:bodyPr/>
          <a:lstStyle/>
          <a:p>
            <a:r>
              <a:rPr lang="en-US" dirty="0"/>
              <a:t>Event Handlers</a:t>
            </a:r>
          </a:p>
          <a:p>
            <a:r>
              <a:rPr lang="en-US" dirty="0"/>
              <a:t>Object methods</a:t>
            </a:r>
          </a:p>
          <a:p>
            <a:r>
              <a:rPr lang="en-GB" b="0" i="0" dirty="0">
                <a:effectLst/>
                <a:latin typeface="-apple-system"/>
              </a:rPr>
              <a:t>Prototype methods</a:t>
            </a:r>
          </a:p>
          <a:p>
            <a:r>
              <a:rPr lang="en-US" b="0" i="0" dirty="0">
                <a:effectLst/>
                <a:latin typeface="-apple-system"/>
              </a:rPr>
              <a:t>Functions that use the arguments object</a:t>
            </a:r>
          </a:p>
          <a:p>
            <a:endParaRPr lang="en-US" dirty="0"/>
          </a:p>
        </p:txBody>
      </p:sp>
    </p:spTree>
    <p:extLst>
      <p:ext uri="{BB962C8B-B14F-4D97-AF65-F5344CB8AC3E}">
        <p14:creationId xmlns:p14="http://schemas.microsoft.com/office/powerpoint/2010/main" val="4114854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5662-B73A-D19E-9CAB-75E226E08D08}"/>
              </a:ext>
            </a:extLst>
          </p:cNvPr>
          <p:cNvSpPr>
            <a:spLocks noGrp="1"/>
          </p:cNvSpPr>
          <p:nvPr>
            <p:ph type="title"/>
          </p:nvPr>
        </p:nvSpPr>
        <p:spPr/>
        <p:txBody>
          <a:bodyPr/>
          <a:lstStyle/>
          <a:p>
            <a:r>
              <a:rPr lang="en-US" b="1" dirty="0"/>
              <a:t>Modules</a:t>
            </a:r>
            <a:endParaRPr lang="en-GB" b="1" dirty="0"/>
          </a:p>
        </p:txBody>
      </p:sp>
      <p:sp>
        <p:nvSpPr>
          <p:cNvPr id="3" name="Content Placeholder 2">
            <a:extLst>
              <a:ext uri="{FF2B5EF4-FFF2-40B4-BE49-F238E27FC236}">
                <a16:creationId xmlns:a16="http://schemas.microsoft.com/office/drawing/2014/main" id="{FD0F34E8-E820-E319-78CA-B33B1025C870}"/>
              </a:ext>
            </a:extLst>
          </p:cNvPr>
          <p:cNvSpPr>
            <a:spLocks noGrp="1"/>
          </p:cNvSpPr>
          <p:nvPr>
            <p:ph idx="1"/>
          </p:nvPr>
        </p:nvSpPr>
        <p:spPr/>
        <p:txBody>
          <a:bodyPr/>
          <a:lstStyle/>
          <a:p>
            <a:r>
              <a:rPr lang="en-US" b="0" i="0" dirty="0">
                <a:solidFill>
                  <a:srgbClr val="212529"/>
                </a:solidFill>
                <a:effectLst/>
                <a:latin typeface="-apple-system"/>
              </a:rPr>
              <a:t>An ES6 module is a JavaScript file that executes in strict mode only. It means that any </a:t>
            </a:r>
            <a:r>
              <a:rPr lang="en-US" b="0" i="0" u="none" strike="noStrike" dirty="0">
                <a:effectLst/>
                <a:latin typeface="-apple-system"/>
                <a:hlinkClick r:id="rId3"/>
              </a:rPr>
              <a:t>variables</a:t>
            </a:r>
            <a:r>
              <a:rPr lang="en-US" b="0" i="0" dirty="0">
                <a:solidFill>
                  <a:srgbClr val="212529"/>
                </a:solidFill>
                <a:effectLst/>
                <a:latin typeface="-apple-system"/>
              </a:rPr>
              <a:t> or </a:t>
            </a:r>
            <a:r>
              <a:rPr lang="en-US" b="0" i="0" u="none" strike="noStrike" dirty="0">
                <a:effectLst/>
                <a:latin typeface="-apple-system"/>
                <a:hlinkClick r:id="rId4"/>
              </a:rPr>
              <a:t>functions</a:t>
            </a:r>
            <a:r>
              <a:rPr lang="en-US" b="0" i="0" dirty="0">
                <a:solidFill>
                  <a:srgbClr val="212529"/>
                </a:solidFill>
                <a:effectLst/>
                <a:latin typeface="-apple-system"/>
              </a:rPr>
              <a:t> declared in the module won’t be added automatically to the global scope.</a:t>
            </a:r>
            <a:endParaRPr lang="en-GB" dirty="0"/>
          </a:p>
        </p:txBody>
      </p:sp>
    </p:spTree>
    <p:extLst>
      <p:ext uri="{BB962C8B-B14F-4D97-AF65-F5344CB8AC3E}">
        <p14:creationId xmlns:p14="http://schemas.microsoft.com/office/powerpoint/2010/main" val="4206872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F389-FF95-D4D9-DAF8-B6C6612714EC}"/>
              </a:ext>
            </a:extLst>
          </p:cNvPr>
          <p:cNvSpPr>
            <a:spLocks noGrp="1"/>
          </p:cNvSpPr>
          <p:nvPr>
            <p:ph type="title"/>
          </p:nvPr>
        </p:nvSpPr>
        <p:spPr/>
        <p:txBody>
          <a:bodyPr>
            <a:normAutofit/>
          </a:bodyPr>
          <a:lstStyle/>
          <a:p>
            <a:r>
              <a:rPr lang="en-US" b="0" i="0" dirty="0">
                <a:effectLst/>
                <a:latin typeface="-apple-system"/>
              </a:rPr>
              <a:t>Executing modules on web browsers</a:t>
            </a:r>
            <a:br>
              <a:rPr lang="en-US" b="0" i="0" dirty="0">
                <a:effectLst/>
                <a:latin typeface="-apple-system"/>
              </a:rPr>
            </a:br>
            <a:endParaRPr lang="en-GB" dirty="0"/>
          </a:p>
        </p:txBody>
      </p:sp>
      <p:sp>
        <p:nvSpPr>
          <p:cNvPr id="3" name="Content Placeholder 2">
            <a:extLst>
              <a:ext uri="{FF2B5EF4-FFF2-40B4-BE49-F238E27FC236}">
                <a16:creationId xmlns:a16="http://schemas.microsoft.com/office/drawing/2014/main" id="{D49ABBF8-79E5-2E33-AAD1-298A7BF74B2C}"/>
              </a:ext>
            </a:extLst>
          </p:cNvPr>
          <p:cNvSpPr>
            <a:spLocks noGrp="1"/>
          </p:cNvSpPr>
          <p:nvPr>
            <p:ph idx="1"/>
          </p:nvPr>
        </p:nvSpPr>
        <p:spPr>
          <a:xfrm>
            <a:off x="838200" y="1064302"/>
            <a:ext cx="10515600" cy="5793698"/>
          </a:xfrm>
        </p:spPr>
        <p:txBody>
          <a:bodyPr>
            <a:normAutofit/>
          </a:bodyPr>
          <a:lstStyle/>
          <a:p>
            <a:r>
              <a:rPr lang="en-US" dirty="0"/>
              <a:t>First, create a new file called message.js and add the following code:</a:t>
            </a:r>
          </a:p>
          <a:p>
            <a:pPr marL="0" indent="0">
              <a:buNone/>
            </a:pPr>
            <a:r>
              <a:rPr lang="en-GB" dirty="0"/>
              <a:t>             export let message = 'ES6 Modules’;</a:t>
            </a:r>
            <a:endParaRPr lang="en-US" dirty="0"/>
          </a:p>
          <a:p>
            <a:r>
              <a:rPr lang="en-US" dirty="0"/>
              <a:t>The message.js is a module in ES6 that contains the message variable. The export statement exposes the message variable to other modules.</a:t>
            </a:r>
          </a:p>
          <a:p>
            <a:endParaRPr lang="en-US" dirty="0"/>
          </a:p>
          <a:p>
            <a:r>
              <a:rPr lang="en-US" dirty="0"/>
              <a:t>Second, create another new file named app.js that uses the message.js module. The app.js module creates a new heading 1 (h1) element and attaches it to an HTML page. The import statement imports the message variable from the message.js module.</a:t>
            </a:r>
            <a:endParaRPr lang="en-GB" dirty="0"/>
          </a:p>
        </p:txBody>
      </p:sp>
    </p:spTree>
    <p:extLst>
      <p:ext uri="{BB962C8B-B14F-4D97-AF65-F5344CB8AC3E}">
        <p14:creationId xmlns:p14="http://schemas.microsoft.com/office/powerpoint/2010/main" val="507690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4664-D616-6AFF-6FA4-92D0087CCD9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C4072F9-C75E-18D4-0204-7CB4651AC336}"/>
              </a:ext>
            </a:extLst>
          </p:cNvPr>
          <p:cNvSpPr>
            <a:spLocks noGrp="1"/>
          </p:cNvSpPr>
          <p:nvPr>
            <p:ph idx="1"/>
          </p:nvPr>
        </p:nvSpPr>
        <p:spPr/>
        <p:txBody>
          <a:bodyPr/>
          <a:lstStyle/>
          <a:p>
            <a:pPr marL="0" indent="0">
              <a:buNone/>
            </a:pPr>
            <a:r>
              <a:rPr lang="en-GB" dirty="0"/>
              <a:t>import { message } from './message.js'</a:t>
            </a:r>
          </a:p>
          <a:p>
            <a:pPr marL="0" indent="0">
              <a:buNone/>
            </a:pPr>
            <a:r>
              <a:rPr lang="en-GB" dirty="0" err="1"/>
              <a:t>const</a:t>
            </a:r>
            <a:r>
              <a:rPr lang="en-GB" dirty="0"/>
              <a:t> h1 = </a:t>
            </a:r>
            <a:r>
              <a:rPr lang="en-GB" dirty="0" err="1"/>
              <a:t>document.createElement</a:t>
            </a:r>
            <a:r>
              <a:rPr lang="en-GB" dirty="0"/>
              <a:t>('h1');</a:t>
            </a:r>
          </a:p>
          <a:p>
            <a:pPr marL="0" indent="0">
              <a:buNone/>
            </a:pPr>
            <a:r>
              <a:rPr lang="en-GB" dirty="0"/>
              <a:t>h1.textContent = message</a:t>
            </a:r>
          </a:p>
          <a:p>
            <a:pPr marL="0" indent="0">
              <a:buNone/>
            </a:pPr>
            <a:r>
              <a:rPr lang="en-GB" dirty="0" err="1"/>
              <a:t>document.body.appendChild</a:t>
            </a:r>
            <a:r>
              <a:rPr lang="en-GB" dirty="0"/>
              <a:t>(h1)</a:t>
            </a:r>
          </a:p>
        </p:txBody>
      </p:sp>
    </p:spTree>
    <p:extLst>
      <p:ext uri="{BB962C8B-B14F-4D97-AF65-F5344CB8AC3E}">
        <p14:creationId xmlns:p14="http://schemas.microsoft.com/office/powerpoint/2010/main" val="3224000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85C3-85BE-B65F-61E9-6576D97D75D7}"/>
              </a:ext>
            </a:extLst>
          </p:cNvPr>
          <p:cNvSpPr>
            <a:spLocks noGrp="1"/>
          </p:cNvSpPr>
          <p:nvPr>
            <p:ph type="title"/>
          </p:nvPr>
        </p:nvSpPr>
        <p:spPr>
          <a:xfrm>
            <a:off x="419725" y="365125"/>
            <a:ext cx="10777927" cy="1325563"/>
          </a:xfrm>
        </p:spPr>
        <p:txBody>
          <a:bodyPr>
            <a:normAutofit/>
          </a:bodyPr>
          <a:lstStyle/>
          <a:p>
            <a:r>
              <a:rPr lang="en-US" dirty="0"/>
              <a:t>Third, create a new HTML page that uses the app.js module:</a:t>
            </a:r>
            <a:endParaRPr lang="en-GB" dirty="0"/>
          </a:p>
        </p:txBody>
      </p:sp>
      <p:sp>
        <p:nvSpPr>
          <p:cNvPr id="3" name="Content Placeholder 2">
            <a:extLst>
              <a:ext uri="{FF2B5EF4-FFF2-40B4-BE49-F238E27FC236}">
                <a16:creationId xmlns:a16="http://schemas.microsoft.com/office/drawing/2014/main" id="{D6AF95F5-D303-7CBD-AB87-D70318CB05CA}"/>
              </a:ext>
            </a:extLst>
          </p:cNvPr>
          <p:cNvSpPr>
            <a:spLocks noGrp="1"/>
          </p:cNvSpPr>
          <p:nvPr>
            <p:ph idx="1"/>
          </p:nvPr>
        </p:nvSpPr>
        <p:spPr/>
        <p:txBody>
          <a:bodyPr>
            <a:normAutofit fontScale="92500" lnSpcReduction="20000"/>
          </a:bodyPr>
          <a:lstStyle/>
          <a:p>
            <a:pPr marL="0" indent="0">
              <a:buNone/>
            </a:pPr>
            <a:r>
              <a:rPr lang="en-GB" dirty="0"/>
              <a:t>&lt;!DOCTYPE html&gt;</a:t>
            </a:r>
          </a:p>
          <a:p>
            <a:pPr marL="0" indent="0">
              <a:buNone/>
            </a:pPr>
            <a:r>
              <a:rPr lang="en-GB" dirty="0"/>
              <a:t>&lt;html&gt;</a:t>
            </a:r>
          </a:p>
          <a:p>
            <a:pPr marL="0" indent="0">
              <a:buNone/>
            </a:pPr>
            <a:r>
              <a:rPr lang="en-GB" dirty="0"/>
              <a:t>&lt;head&gt;</a:t>
            </a:r>
          </a:p>
          <a:p>
            <a:pPr marL="0" indent="0">
              <a:buNone/>
            </a:pPr>
            <a:r>
              <a:rPr lang="en-GB" dirty="0"/>
              <a:t>  &lt;meta charset="utf-8"&gt;</a:t>
            </a:r>
          </a:p>
          <a:p>
            <a:pPr marL="0" indent="0">
              <a:buNone/>
            </a:pPr>
            <a:r>
              <a:rPr lang="en-GB" dirty="0"/>
              <a:t>  &lt;title&gt;ES6 Modules&lt;/title&gt;</a:t>
            </a:r>
          </a:p>
          <a:p>
            <a:pPr marL="0" indent="0">
              <a:buNone/>
            </a:pPr>
            <a:r>
              <a:rPr lang="en-GB" dirty="0"/>
              <a:t>&lt;/head&gt;</a:t>
            </a:r>
          </a:p>
          <a:p>
            <a:pPr marL="0" indent="0">
              <a:buNone/>
            </a:pPr>
            <a:r>
              <a:rPr lang="en-GB" dirty="0"/>
              <a:t>&lt;body&gt;</a:t>
            </a:r>
          </a:p>
          <a:p>
            <a:pPr marL="0" indent="0">
              <a:buNone/>
            </a:pPr>
            <a:r>
              <a:rPr lang="en-GB" dirty="0"/>
              <a:t>&lt;script type="module" </a:t>
            </a:r>
            <a:r>
              <a:rPr lang="en-GB" dirty="0" err="1"/>
              <a:t>src</a:t>
            </a:r>
            <a:r>
              <a:rPr lang="en-GB" dirty="0"/>
              <a:t>="./app.js"&gt;&lt;/script&gt;</a:t>
            </a:r>
          </a:p>
          <a:p>
            <a:pPr marL="0" indent="0">
              <a:buNone/>
            </a:pPr>
            <a:r>
              <a:rPr lang="en-GB" dirty="0"/>
              <a:t>&lt;/body&gt;</a:t>
            </a:r>
          </a:p>
          <a:p>
            <a:pPr marL="0" indent="0">
              <a:buNone/>
            </a:pPr>
            <a:r>
              <a:rPr lang="en-GB" dirty="0"/>
              <a:t>&lt;/html&gt;</a:t>
            </a:r>
          </a:p>
        </p:txBody>
      </p:sp>
    </p:spTree>
    <p:extLst>
      <p:ext uri="{BB962C8B-B14F-4D97-AF65-F5344CB8AC3E}">
        <p14:creationId xmlns:p14="http://schemas.microsoft.com/office/powerpoint/2010/main" val="1119743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A71A-AF97-45A6-3989-48E33574B673}"/>
              </a:ext>
            </a:extLst>
          </p:cNvPr>
          <p:cNvSpPr>
            <a:spLocks noGrp="1"/>
          </p:cNvSpPr>
          <p:nvPr>
            <p:ph type="title"/>
          </p:nvPr>
        </p:nvSpPr>
        <p:spPr>
          <a:xfrm>
            <a:off x="492370" y="605896"/>
            <a:ext cx="3084844" cy="5646208"/>
          </a:xfrm>
        </p:spPr>
        <p:txBody>
          <a:bodyPr anchor="ctr">
            <a:normAutofit/>
          </a:bodyPr>
          <a:lstStyle/>
          <a:p>
            <a:r>
              <a:rPr lang="en-GB" sz="3600" b="0" i="0">
                <a:solidFill>
                  <a:srgbClr val="FFFFFF"/>
                </a:solidFill>
                <a:effectLst/>
                <a:latin typeface="-apple-system"/>
              </a:rPr>
              <a:t>Exporting modules</a:t>
            </a:r>
            <a:endParaRPr lang="en-GB" sz="3600">
              <a:solidFill>
                <a:srgbClr val="FFFFFF"/>
              </a:solidFill>
            </a:endParaRPr>
          </a:p>
        </p:txBody>
      </p:sp>
      <p:sp>
        <p:nvSpPr>
          <p:cNvPr id="3" name="Content Placeholder 2">
            <a:extLst>
              <a:ext uri="{FF2B5EF4-FFF2-40B4-BE49-F238E27FC236}">
                <a16:creationId xmlns:a16="http://schemas.microsoft.com/office/drawing/2014/main" id="{67EA0B96-11A8-7FC6-63BF-B3B14B5786A3}"/>
              </a:ext>
            </a:extLst>
          </p:cNvPr>
          <p:cNvSpPr>
            <a:spLocks noGrp="1"/>
          </p:cNvSpPr>
          <p:nvPr>
            <p:ph idx="1"/>
          </p:nvPr>
        </p:nvSpPr>
        <p:spPr>
          <a:xfrm>
            <a:off x="98854" y="605896"/>
            <a:ext cx="11056825" cy="5646208"/>
          </a:xfrm>
        </p:spPr>
        <p:txBody>
          <a:bodyPr anchor="ctr">
            <a:normAutofit/>
          </a:bodyPr>
          <a:lstStyle/>
          <a:p>
            <a:r>
              <a:rPr lang="en-GB" dirty="0"/>
              <a:t>To export a variable, a function, or a class, you place the export keyword in front of it as follows:</a:t>
            </a:r>
          </a:p>
          <a:p>
            <a:pPr marL="914400" lvl="2" indent="0">
              <a:buNone/>
            </a:pPr>
            <a:r>
              <a:rPr lang="en-GB" dirty="0"/>
              <a:t>// log.js</a:t>
            </a:r>
          </a:p>
          <a:p>
            <a:pPr marL="914400" lvl="2" indent="0">
              <a:buNone/>
            </a:pPr>
            <a:r>
              <a:rPr lang="en-GB" dirty="0"/>
              <a:t>export let message = 'Hi';</a:t>
            </a:r>
          </a:p>
          <a:p>
            <a:pPr marL="914400" lvl="2" indent="0">
              <a:buNone/>
            </a:pPr>
            <a:r>
              <a:rPr lang="en-GB" dirty="0"/>
              <a:t>export function </a:t>
            </a:r>
            <a:r>
              <a:rPr lang="en-GB" dirty="0" err="1"/>
              <a:t>getMessage</a:t>
            </a:r>
            <a:r>
              <a:rPr lang="en-GB" dirty="0"/>
              <a:t>() {</a:t>
            </a:r>
          </a:p>
          <a:p>
            <a:pPr marL="914400" lvl="2" indent="0">
              <a:buNone/>
            </a:pPr>
            <a:r>
              <a:rPr lang="en-GB" dirty="0"/>
              <a:t>  return message;</a:t>
            </a:r>
          </a:p>
          <a:p>
            <a:pPr marL="914400" lvl="2" indent="0">
              <a:buNone/>
            </a:pPr>
            <a:r>
              <a:rPr lang="en-GB" dirty="0"/>
              <a:t>}</a:t>
            </a:r>
          </a:p>
          <a:p>
            <a:pPr marL="914400" lvl="2" indent="0">
              <a:buNone/>
            </a:pPr>
            <a:r>
              <a:rPr lang="en-GB" dirty="0"/>
              <a:t>export function </a:t>
            </a:r>
            <a:r>
              <a:rPr lang="en-GB" dirty="0" err="1"/>
              <a:t>setMessage</a:t>
            </a:r>
            <a:r>
              <a:rPr lang="en-GB" dirty="0"/>
              <a:t>(</a:t>
            </a:r>
            <a:r>
              <a:rPr lang="en-GB" dirty="0" err="1"/>
              <a:t>msg</a:t>
            </a:r>
            <a:r>
              <a:rPr lang="en-GB" dirty="0"/>
              <a:t>) {</a:t>
            </a:r>
          </a:p>
          <a:p>
            <a:pPr marL="914400" lvl="2" indent="0">
              <a:buNone/>
            </a:pPr>
            <a:r>
              <a:rPr lang="en-GB" dirty="0"/>
              <a:t>  message = </a:t>
            </a:r>
            <a:r>
              <a:rPr lang="en-GB" dirty="0" err="1"/>
              <a:t>msg</a:t>
            </a:r>
            <a:r>
              <a:rPr lang="en-GB" dirty="0"/>
              <a:t>;</a:t>
            </a:r>
          </a:p>
          <a:p>
            <a:pPr marL="914400" lvl="2" indent="0">
              <a:buNone/>
            </a:pPr>
            <a:r>
              <a:rPr lang="en-GB" dirty="0"/>
              <a:t>}</a:t>
            </a:r>
          </a:p>
          <a:p>
            <a:pPr marL="914400" lvl="2" indent="0">
              <a:buNone/>
            </a:pPr>
            <a:r>
              <a:rPr lang="en-GB" dirty="0"/>
              <a:t>export class Logger {</a:t>
            </a:r>
          </a:p>
          <a:p>
            <a:pPr marL="914400" lvl="2" indent="0">
              <a:buNone/>
            </a:pPr>
            <a:r>
              <a:rPr lang="en-GB" dirty="0"/>
              <a:t>}</a:t>
            </a:r>
          </a:p>
        </p:txBody>
      </p:sp>
    </p:spTree>
    <p:extLst>
      <p:ext uri="{BB962C8B-B14F-4D97-AF65-F5344CB8AC3E}">
        <p14:creationId xmlns:p14="http://schemas.microsoft.com/office/powerpoint/2010/main" val="3468133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70BD-C2FB-550A-8365-C0D2E6AEDD7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4ECF749-BF52-A160-C14B-9EDF168BAECB}"/>
              </a:ext>
            </a:extLst>
          </p:cNvPr>
          <p:cNvSpPr>
            <a:spLocks noGrp="1"/>
          </p:cNvSpPr>
          <p:nvPr>
            <p:ph idx="1"/>
          </p:nvPr>
        </p:nvSpPr>
        <p:spPr/>
        <p:txBody>
          <a:bodyPr/>
          <a:lstStyle/>
          <a:p>
            <a:r>
              <a:rPr lang="en-US" dirty="0"/>
              <a:t>In this example, we have the log.js module with a variable, two functions, and one class. We used the export keyword to exports all identifiers in the module.</a:t>
            </a:r>
          </a:p>
          <a:p>
            <a:endParaRPr lang="en-US" dirty="0"/>
          </a:p>
          <a:p>
            <a:r>
              <a:rPr lang="en-US" dirty="0"/>
              <a:t>Note that the export keyword requires the function or class to have a name to be exported. You can’t export an anonymous function or class using this syntax.</a:t>
            </a:r>
            <a:endParaRPr lang="en-GB" dirty="0"/>
          </a:p>
        </p:txBody>
      </p:sp>
    </p:spTree>
    <p:extLst>
      <p:ext uri="{BB962C8B-B14F-4D97-AF65-F5344CB8AC3E}">
        <p14:creationId xmlns:p14="http://schemas.microsoft.com/office/powerpoint/2010/main" val="122954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9661-68EA-B0A5-C6A4-291B11025B7E}"/>
              </a:ext>
            </a:extLst>
          </p:cNvPr>
          <p:cNvSpPr>
            <a:spLocks noGrp="1"/>
          </p:cNvSpPr>
          <p:nvPr>
            <p:ph type="title"/>
          </p:nvPr>
        </p:nvSpPr>
        <p:spPr>
          <a:xfrm>
            <a:off x="195648" y="290986"/>
            <a:ext cx="10515600" cy="697556"/>
          </a:xfrm>
        </p:spPr>
        <p:txBody>
          <a:bodyPr/>
          <a:lstStyle/>
          <a:p>
            <a:r>
              <a:rPr lang="en-US" b="1" dirty="0"/>
              <a:t>Example</a:t>
            </a:r>
            <a:endParaRPr lang="en-GB" b="1" dirty="0"/>
          </a:p>
        </p:txBody>
      </p:sp>
      <p:sp>
        <p:nvSpPr>
          <p:cNvPr id="3" name="Content Placeholder 2">
            <a:extLst>
              <a:ext uri="{FF2B5EF4-FFF2-40B4-BE49-F238E27FC236}">
                <a16:creationId xmlns:a16="http://schemas.microsoft.com/office/drawing/2014/main" id="{BEEFA325-1147-AA90-570F-31297051F121}"/>
              </a:ext>
            </a:extLst>
          </p:cNvPr>
          <p:cNvSpPr>
            <a:spLocks noGrp="1"/>
          </p:cNvSpPr>
          <p:nvPr>
            <p:ph idx="1"/>
          </p:nvPr>
        </p:nvSpPr>
        <p:spPr>
          <a:xfrm>
            <a:off x="737716" y="988542"/>
            <a:ext cx="10515600" cy="4706100"/>
          </a:xfrm>
        </p:spPr>
        <p:txBody>
          <a:bodyPr/>
          <a:lstStyle/>
          <a:p>
            <a:pPr marL="0" indent="0">
              <a:buNone/>
            </a:pPr>
            <a:r>
              <a:rPr lang="en-US" dirty="0"/>
              <a:t>let x = 10;</a:t>
            </a:r>
          </a:p>
          <a:p>
            <a:pPr marL="0" indent="0">
              <a:buNone/>
            </a:pPr>
            <a:r>
              <a:rPr lang="en-US" dirty="0"/>
              <a:t>if (x == 10) {</a:t>
            </a:r>
          </a:p>
          <a:p>
            <a:pPr marL="0" indent="0">
              <a:buNone/>
            </a:pPr>
            <a:r>
              <a:rPr lang="en-US" dirty="0"/>
              <a:t>    let x = 20;</a:t>
            </a:r>
          </a:p>
          <a:p>
            <a:pPr marL="0" indent="0">
              <a:buNone/>
            </a:pPr>
            <a:r>
              <a:rPr lang="en-US" dirty="0"/>
              <a:t>    console.log(x); // 20:  reference x inside the block</a:t>
            </a:r>
          </a:p>
          <a:p>
            <a:pPr marL="0" indent="0">
              <a:buNone/>
            </a:pPr>
            <a:r>
              <a:rPr lang="en-US" dirty="0"/>
              <a:t>}</a:t>
            </a:r>
          </a:p>
          <a:p>
            <a:pPr marL="0" indent="0">
              <a:buNone/>
            </a:pPr>
            <a:r>
              <a:rPr lang="en-US" dirty="0"/>
              <a:t>console.log(x); // 10: reference at the </a:t>
            </a:r>
            <a:r>
              <a:rPr lang="en-US" dirty="0" err="1"/>
              <a:t>begining</a:t>
            </a:r>
            <a:r>
              <a:rPr lang="en-US" dirty="0"/>
              <a:t> of the script</a:t>
            </a:r>
            <a:endParaRPr lang="en-GB" dirty="0"/>
          </a:p>
        </p:txBody>
      </p:sp>
    </p:spTree>
    <p:extLst>
      <p:ext uri="{BB962C8B-B14F-4D97-AF65-F5344CB8AC3E}">
        <p14:creationId xmlns:p14="http://schemas.microsoft.com/office/powerpoint/2010/main" val="1848695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BFDD-CFA4-30AC-C408-EE1C677F79C9}"/>
              </a:ext>
            </a:extLst>
          </p:cNvPr>
          <p:cNvSpPr>
            <a:spLocks noGrp="1"/>
          </p:cNvSpPr>
          <p:nvPr>
            <p:ph type="title"/>
          </p:nvPr>
        </p:nvSpPr>
        <p:spPr>
          <a:xfrm>
            <a:off x="838199" y="365125"/>
            <a:ext cx="10929079" cy="1325563"/>
          </a:xfrm>
        </p:spPr>
        <p:txBody>
          <a:bodyPr>
            <a:normAutofit fontScale="90000"/>
          </a:bodyPr>
          <a:lstStyle/>
          <a:p>
            <a:r>
              <a:rPr lang="en-US" dirty="0"/>
              <a:t>JavaScript allows you to define a variable, a function, or a class first and then export it later as follows:</a:t>
            </a:r>
            <a:endParaRPr lang="en-GB" dirty="0"/>
          </a:p>
        </p:txBody>
      </p:sp>
      <p:sp>
        <p:nvSpPr>
          <p:cNvPr id="3" name="Content Placeholder 2">
            <a:extLst>
              <a:ext uri="{FF2B5EF4-FFF2-40B4-BE49-F238E27FC236}">
                <a16:creationId xmlns:a16="http://schemas.microsoft.com/office/drawing/2014/main" id="{568E89C1-37B8-5148-5D0E-654B3E5EBF76}"/>
              </a:ext>
            </a:extLst>
          </p:cNvPr>
          <p:cNvSpPr>
            <a:spLocks noGrp="1"/>
          </p:cNvSpPr>
          <p:nvPr>
            <p:ph idx="1"/>
          </p:nvPr>
        </p:nvSpPr>
        <p:spPr/>
        <p:txBody>
          <a:bodyPr>
            <a:normAutofit lnSpcReduction="10000"/>
          </a:bodyPr>
          <a:lstStyle/>
          <a:p>
            <a:pPr marL="0" indent="0">
              <a:buNone/>
            </a:pPr>
            <a:r>
              <a:rPr lang="en-GB" dirty="0"/>
              <a:t>// foo.js</a:t>
            </a:r>
          </a:p>
          <a:p>
            <a:pPr marL="0" indent="0">
              <a:buNone/>
            </a:pPr>
            <a:r>
              <a:rPr lang="en-GB" dirty="0"/>
              <a:t>function foo() {</a:t>
            </a:r>
          </a:p>
          <a:p>
            <a:pPr marL="0" indent="0">
              <a:buNone/>
            </a:pPr>
            <a:r>
              <a:rPr lang="en-GB" dirty="0"/>
              <a:t>   console.log('foo');</a:t>
            </a:r>
          </a:p>
          <a:p>
            <a:pPr marL="0" indent="0">
              <a:buNone/>
            </a:pPr>
            <a:r>
              <a:rPr lang="en-GB" dirty="0"/>
              <a:t>}</a:t>
            </a:r>
          </a:p>
          <a:p>
            <a:pPr marL="0" indent="0">
              <a:buNone/>
            </a:pPr>
            <a:endParaRPr lang="en-GB" dirty="0"/>
          </a:p>
          <a:p>
            <a:pPr marL="0" indent="0">
              <a:buNone/>
            </a:pPr>
            <a:r>
              <a:rPr lang="en-GB" dirty="0"/>
              <a:t>function bar() {</a:t>
            </a:r>
          </a:p>
          <a:p>
            <a:pPr marL="0" indent="0">
              <a:buNone/>
            </a:pPr>
            <a:r>
              <a:rPr lang="en-GB" dirty="0"/>
              <a:t>  console.log('bar');</a:t>
            </a:r>
          </a:p>
          <a:p>
            <a:pPr marL="0" indent="0">
              <a:buNone/>
            </a:pPr>
            <a:r>
              <a:rPr lang="en-GB" dirty="0"/>
              <a:t>}</a:t>
            </a:r>
          </a:p>
          <a:p>
            <a:pPr marL="0" indent="0">
              <a:buNone/>
            </a:pPr>
            <a:r>
              <a:rPr lang="en-GB" dirty="0"/>
              <a:t>export foo;</a:t>
            </a:r>
          </a:p>
          <a:p>
            <a:endParaRPr lang="en-GB" dirty="0"/>
          </a:p>
        </p:txBody>
      </p:sp>
    </p:spTree>
    <p:extLst>
      <p:ext uri="{BB962C8B-B14F-4D97-AF65-F5344CB8AC3E}">
        <p14:creationId xmlns:p14="http://schemas.microsoft.com/office/powerpoint/2010/main" val="1517459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A133-3CD3-0030-AEF8-FFF73CCCBD1E}"/>
              </a:ext>
            </a:extLst>
          </p:cNvPr>
          <p:cNvSpPr>
            <a:spLocks noGrp="1"/>
          </p:cNvSpPr>
          <p:nvPr>
            <p:ph type="title"/>
          </p:nvPr>
        </p:nvSpPr>
        <p:spPr>
          <a:xfrm>
            <a:off x="838200" y="365125"/>
            <a:ext cx="10515600" cy="744147"/>
          </a:xfrm>
        </p:spPr>
        <p:txBody>
          <a:bodyPr>
            <a:normAutofit/>
          </a:bodyPr>
          <a:lstStyle/>
          <a:p>
            <a:r>
              <a:rPr lang="en-GB" b="0" i="0" dirty="0">
                <a:effectLst/>
                <a:latin typeface="-apple-system"/>
              </a:rPr>
              <a:t>Importing</a:t>
            </a:r>
            <a:endParaRPr lang="en-GB" dirty="0"/>
          </a:p>
        </p:txBody>
      </p:sp>
      <p:sp>
        <p:nvSpPr>
          <p:cNvPr id="3" name="Content Placeholder 2">
            <a:extLst>
              <a:ext uri="{FF2B5EF4-FFF2-40B4-BE49-F238E27FC236}">
                <a16:creationId xmlns:a16="http://schemas.microsoft.com/office/drawing/2014/main" id="{951FFE4F-0923-7296-9255-165307E8BA4B}"/>
              </a:ext>
            </a:extLst>
          </p:cNvPr>
          <p:cNvSpPr>
            <a:spLocks noGrp="1"/>
          </p:cNvSpPr>
          <p:nvPr>
            <p:ph idx="1"/>
          </p:nvPr>
        </p:nvSpPr>
        <p:spPr/>
        <p:txBody>
          <a:bodyPr>
            <a:normAutofit/>
          </a:bodyPr>
          <a:lstStyle/>
          <a:p>
            <a:r>
              <a:rPr lang="en-US" dirty="0"/>
              <a:t>Once you define a module with exports, you can access the exported variables, functions, and classes in another module by using the import keyword. The following illustrates the syntax:</a:t>
            </a:r>
          </a:p>
          <a:p>
            <a:pPr marL="0" indent="0">
              <a:buNone/>
            </a:pPr>
            <a:endParaRPr lang="en-US" dirty="0"/>
          </a:p>
          <a:p>
            <a:pPr marL="0" indent="0">
              <a:buNone/>
            </a:pPr>
            <a:r>
              <a:rPr lang="en-US" dirty="0"/>
              <a:t>import { what, ever } from './other_module.js’;</a:t>
            </a:r>
          </a:p>
          <a:p>
            <a:pPr marL="0" indent="0">
              <a:buNone/>
            </a:pPr>
            <a:r>
              <a:rPr lang="en-US" dirty="0"/>
              <a:t>In this syntax:</a:t>
            </a:r>
          </a:p>
          <a:p>
            <a:pPr marL="0" indent="0">
              <a:buNone/>
            </a:pPr>
            <a:r>
              <a:rPr lang="en-US" dirty="0"/>
              <a:t>First, specify what to import inside the curly braces, which are called bindings.</a:t>
            </a:r>
          </a:p>
          <a:p>
            <a:pPr marL="0" indent="0">
              <a:buNone/>
            </a:pPr>
            <a:r>
              <a:rPr lang="en-US" dirty="0"/>
              <a:t>Then, specify the module from which you import the given bindings.</a:t>
            </a:r>
            <a:endParaRPr lang="en-GB" dirty="0"/>
          </a:p>
        </p:txBody>
      </p:sp>
    </p:spTree>
    <p:extLst>
      <p:ext uri="{BB962C8B-B14F-4D97-AF65-F5344CB8AC3E}">
        <p14:creationId xmlns:p14="http://schemas.microsoft.com/office/powerpoint/2010/main" val="904792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6CD4-952A-6A6A-0E4E-7C987E2A67FF}"/>
              </a:ext>
            </a:extLst>
          </p:cNvPr>
          <p:cNvSpPr>
            <a:spLocks noGrp="1"/>
          </p:cNvSpPr>
          <p:nvPr>
            <p:ph type="title"/>
          </p:nvPr>
        </p:nvSpPr>
        <p:spPr/>
        <p:txBody>
          <a:bodyPr/>
          <a:lstStyle/>
          <a:p>
            <a:r>
              <a:rPr lang="en-GB" b="0" i="0" dirty="0">
                <a:solidFill>
                  <a:srgbClr val="212529"/>
                </a:solidFill>
                <a:effectLst/>
                <a:latin typeface="-apple-system"/>
              </a:rPr>
              <a:t>See the following example:</a:t>
            </a:r>
            <a:endParaRPr lang="en-GB" dirty="0"/>
          </a:p>
        </p:txBody>
      </p:sp>
      <p:sp>
        <p:nvSpPr>
          <p:cNvPr id="3" name="Content Placeholder 2">
            <a:extLst>
              <a:ext uri="{FF2B5EF4-FFF2-40B4-BE49-F238E27FC236}">
                <a16:creationId xmlns:a16="http://schemas.microsoft.com/office/drawing/2014/main" id="{FFCE4FEE-E640-2A34-C68F-C44C7AA121DF}"/>
              </a:ext>
            </a:extLst>
          </p:cNvPr>
          <p:cNvSpPr>
            <a:spLocks noGrp="1"/>
          </p:cNvSpPr>
          <p:nvPr>
            <p:ph idx="1"/>
          </p:nvPr>
        </p:nvSpPr>
        <p:spPr/>
        <p:txBody>
          <a:bodyPr/>
          <a:lstStyle/>
          <a:p>
            <a:pPr marL="0" indent="0">
              <a:buNone/>
            </a:pPr>
            <a:r>
              <a:rPr lang="en-GB" dirty="0"/>
              <a:t>// greeting.js</a:t>
            </a:r>
          </a:p>
          <a:p>
            <a:pPr marL="0" indent="0">
              <a:buNone/>
            </a:pPr>
            <a:r>
              <a:rPr lang="en-GB" dirty="0"/>
              <a:t>export let message = 'Hi';</a:t>
            </a:r>
          </a:p>
          <a:p>
            <a:pPr marL="0" indent="0">
              <a:buNone/>
            </a:pPr>
            <a:endParaRPr lang="en-GB" dirty="0"/>
          </a:p>
          <a:p>
            <a:pPr marL="0" indent="0">
              <a:buNone/>
            </a:pPr>
            <a:r>
              <a:rPr lang="en-GB" dirty="0"/>
              <a:t>export function </a:t>
            </a:r>
            <a:r>
              <a:rPr lang="en-GB" dirty="0" err="1"/>
              <a:t>setMessage</a:t>
            </a:r>
            <a:r>
              <a:rPr lang="en-GB" dirty="0"/>
              <a:t>(</a:t>
            </a:r>
            <a:r>
              <a:rPr lang="en-GB" dirty="0" err="1"/>
              <a:t>msg</a:t>
            </a:r>
            <a:r>
              <a:rPr lang="en-GB" dirty="0"/>
              <a:t>) {</a:t>
            </a:r>
          </a:p>
          <a:p>
            <a:pPr marL="0" indent="0">
              <a:buNone/>
            </a:pPr>
            <a:r>
              <a:rPr lang="en-GB" dirty="0"/>
              <a:t>  message = </a:t>
            </a:r>
            <a:r>
              <a:rPr lang="en-GB" dirty="0" err="1"/>
              <a:t>msg</a:t>
            </a:r>
            <a:r>
              <a:rPr lang="en-GB" dirty="0"/>
              <a:t>;</a:t>
            </a:r>
          </a:p>
          <a:p>
            <a:pPr marL="0" indent="0">
              <a:buNone/>
            </a:pPr>
            <a:r>
              <a:rPr lang="en-GB" dirty="0"/>
              <a:t>}</a:t>
            </a:r>
          </a:p>
        </p:txBody>
      </p:sp>
    </p:spTree>
    <p:extLst>
      <p:ext uri="{BB962C8B-B14F-4D97-AF65-F5344CB8AC3E}">
        <p14:creationId xmlns:p14="http://schemas.microsoft.com/office/powerpoint/2010/main" val="1007832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117C0-7936-5A51-70FB-4ADEFA9FB0C3}"/>
              </a:ext>
            </a:extLst>
          </p:cNvPr>
          <p:cNvSpPr>
            <a:spLocks noGrp="1"/>
          </p:cNvSpPr>
          <p:nvPr>
            <p:ph idx="1"/>
          </p:nvPr>
        </p:nvSpPr>
        <p:spPr>
          <a:xfrm>
            <a:off x="838200" y="749508"/>
            <a:ext cx="10515600" cy="5427455"/>
          </a:xfrm>
        </p:spPr>
        <p:txBody>
          <a:bodyPr>
            <a:normAutofit/>
          </a:bodyPr>
          <a:lstStyle/>
          <a:p>
            <a:r>
              <a:rPr lang="en-GB" dirty="0"/>
              <a:t>When you import the message variable and </a:t>
            </a:r>
            <a:r>
              <a:rPr lang="en-GB" dirty="0" err="1"/>
              <a:t>setMessage</a:t>
            </a:r>
            <a:r>
              <a:rPr lang="en-GB" dirty="0"/>
              <a:t>() function, you can use the </a:t>
            </a:r>
            <a:r>
              <a:rPr lang="en-GB" dirty="0" err="1"/>
              <a:t>setMessage</a:t>
            </a:r>
            <a:r>
              <a:rPr lang="en-GB" dirty="0"/>
              <a:t>() function to change the value of the message variable as shown below:</a:t>
            </a:r>
          </a:p>
          <a:p>
            <a:pPr marL="0" indent="0">
              <a:buNone/>
            </a:pPr>
            <a:endParaRPr lang="en-GB" dirty="0"/>
          </a:p>
          <a:p>
            <a:pPr marL="914400" lvl="2" indent="0">
              <a:buNone/>
            </a:pPr>
            <a:r>
              <a:rPr lang="en-GB" sz="2800" dirty="0"/>
              <a:t>// app.js</a:t>
            </a:r>
          </a:p>
          <a:p>
            <a:pPr marL="914400" lvl="2" indent="0">
              <a:buNone/>
            </a:pPr>
            <a:r>
              <a:rPr lang="en-GB" sz="2800" dirty="0"/>
              <a:t>import {message, </a:t>
            </a:r>
            <a:r>
              <a:rPr lang="en-GB" sz="2800" dirty="0" err="1"/>
              <a:t>setMessage</a:t>
            </a:r>
            <a:r>
              <a:rPr lang="en-GB" sz="2800" dirty="0"/>
              <a:t> } from './greeting.js';</a:t>
            </a:r>
          </a:p>
          <a:p>
            <a:pPr marL="914400" lvl="2" indent="0">
              <a:buNone/>
            </a:pPr>
            <a:r>
              <a:rPr lang="en-GB" sz="2800" dirty="0"/>
              <a:t>console.log(message); // 'Hi'</a:t>
            </a:r>
          </a:p>
          <a:p>
            <a:pPr marL="914400" lvl="2" indent="0">
              <a:buNone/>
            </a:pPr>
            <a:endParaRPr lang="en-GB" sz="2800" dirty="0"/>
          </a:p>
          <a:p>
            <a:pPr marL="914400" lvl="2" indent="0">
              <a:buNone/>
            </a:pPr>
            <a:r>
              <a:rPr lang="en-GB" sz="2800" dirty="0" err="1"/>
              <a:t>setMessage</a:t>
            </a:r>
            <a:r>
              <a:rPr lang="en-GB" sz="2800" dirty="0"/>
              <a:t>('Hello');</a:t>
            </a:r>
          </a:p>
          <a:p>
            <a:pPr marL="914400" lvl="2" indent="0">
              <a:buNone/>
            </a:pPr>
            <a:r>
              <a:rPr lang="en-GB" sz="2800" dirty="0"/>
              <a:t>console.log(message); // 'Hello' </a:t>
            </a:r>
          </a:p>
        </p:txBody>
      </p:sp>
    </p:spTree>
    <p:extLst>
      <p:ext uri="{BB962C8B-B14F-4D97-AF65-F5344CB8AC3E}">
        <p14:creationId xmlns:p14="http://schemas.microsoft.com/office/powerpoint/2010/main" val="4294617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9CAC-727A-661E-1B8A-C132D074BD0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9A788DA-78B7-1D0A-50A1-A572DD12D096}"/>
              </a:ext>
            </a:extLst>
          </p:cNvPr>
          <p:cNvSpPr>
            <a:spLocks noGrp="1"/>
          </p:cNvSpPr>
          <p:nvPr>
            <p:ph idx="1"/>
          </p:nvPr>
        </p:nvSpPr>
        <p:spPr/>
        <p:txBody>
          <a:bodyPr/>
          <a:lstStyle/>
          <a:p>
            <a:r>
              <a:rPr lang="en-US" dirty="0"/>
              <a:t>However, you can’t change the value of the message variable directly. The following expression causes an error:</a:t>
            </a:r>
          </a:p>
          <a:p>
            <a:pPr marL="0" indent="0">
              <a:buNone/>
            </a:pPr>
            <a:r>
              <a:rPr lang="en-GB" dirty="0"/>
              <a:t>   message = 'Hallo'; // error</a:t>
            </a:r>
          </a:p>
          <a:p>
            <a:endParaRPr lang="en-GB" dirty="0"/>
          </a:p>
        </p:txBody>
      </p:sp>
    </p:spTree>
    <p:extLst>
      <p:ext uri="{BB962C8B-B14F-4D97-AF65-F5344CB8AC3E}">
        <p14:creationId xmlns:p14="http://schemas.microsoft.com/office/powerpoint/2010/main" val="901718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F3A7-BFCD-808A-610B-EF7BAA6696B1}"/>
              </a:ext>
            </a:extLst>
          </p:cNvPr>
          <p:cNvSpPr>
            <a:spLocks noGrp="1"/>
          </p:cNvSpPr>
          <p:nvPr>
            <p:ph type="title"/>
          </p:nvPr>
        </p:nvSpPr>
        <p:spPr>
          <a:xfrm>
            <a:off x="838200" y="365126"/>
            <a:ext cx="10515600" cy="804108"/>
          </a:xfrm>
        </p:spPr>
        <p:txBody>
          <a:bodyPr/>
          <a:lstStyle/>
          <a:p>
            <a:r>
              <a:rPr lang="en-GB" dirty="0"/>
              <a:t>Import multiple bindings</a:t>
            </a:r>
          </a:p>
        </p:txBody>
      </p:sp>
      <p:sp>
        <p:nvSpPr>
          <p:cNvPr id="3" name="Content Placeholder 2">
            <a:extLst>
              <a:ext uri="{FF2B5EF4-FFF2-40B4-BE49-F238E27FC236}">
                <a16:creationId xmlns:a16="http://schemas.microsoft.com/office/drawing/2014/main" id="{6D2F0840-D015-A313-F6E5-365C3EC09CFA}"/>
              </a:ext>
            </a:extLst>
          </p:cNvPr>
          <p:cNvSpPr>
            <a:spLocks noGrp="1"/>
          </p:cNvSpPr>
          <p:nvPr>
            <p:ph idx="1"/>
          </p:nvPr>
        </p:nvSpPr>
        <p:spPr>
          <a:xfrm>
            <a:off x="838200" y="1169234"/>
            <a:ext cx="10515600" cy="5688766"/>
          </a:xfrm>
        </p:spPr>
        <p:txBody>
          <a:bodyPr>
            <a:noAutofit/>
          </a:bodyPr>
          <a:lstStyle/>
          <a:p>
            <a:pPr marL="0" indent="0">
              <a:buNone/>
            </a:pPr>
            <a:r>
              <a:rPr lang="en-US" sz="2000" dirty="0"/>
              <a:t>// cal.js</a:t>
            </a:r>
          </a:p>
          <a:p>
            <a:pPr marL="0" indent="0">
              <a:buNone/>
            </a:pPr>
            <a:r>
              <a:rPr lang="en-US" sz="2000" dirty="0"/>
              <a:t>export let a = 10,</a:t>
            </a:r>
          </a:p>
          <a:p>
            <a:pPr marL="0" indent="0">
              <a:buNone/>
            </a:pPr>
            <a:r>
              <a:rPr lang="en-US" sz="2000" dirty="0"/>
              <a:t>           b = 20,</a:t>
            </a:r>
          </a:p>
          <a:p>
            <a:pPr marL="0" indent="0">
              <a:buNone/>
            </a:pPr>
            <a:r>
              <a:rPr lang="en-US" sz="2000" dirty="0"/>
              <a:t>           result = 0;</a:t>
            </a:r>
          </a:p>
          <a:p>
            <a:pPr marL="0" indent="0">
              <a:buNone/>
            </a:pPr>
            <a:endParaRPr lang="en-US" sz="2000" dirty="0"/>
          </a:p>
          <a:p>
            <a:pPr marL="0" indent="0">
              <a:buNone/>
            </a:pPr>
            <a:r>
              <a:rPr lang="en-US" sz="2000" dirty="0"/>
              <a:t>export function sum() {</a:t>
            </a:r>
          </a:p>
          <a:p>
            <a:pPr marL="0" indent="0">
              <a:buNone/>
            </a:pPr>
            <a:r>
              <a:rPr lang="en-US" sz="2000" dirty="0"/>
              <a:t>  result = a + b;</a:t>
            </a:r>
          </a:p>
          <a:p>
            <a:pPr marL="0" indent="0">
              <a:buNone/>
            </a:pPr>
            <a:r>
              <a:rPr lang="en-US" sz="2000" dirty="0"/>
              <a:t>  return result;</a:t>
            </a:r>
          </a:p>
          <a:p>
            <a:pPr marL="0" indent="0">
              <a:buNone/>
            </a:pPr>
            <a:r>
              <a:rPr lang="en-US" sz="2000" dirty="0"/>
              <a:t>}</a:t>
            </a:r>
          </a:p>
          <a:p>
            <a:pPr marL="0" indent="0">
              <a:buNone/>
            </a:pPr>
            <a:endParaRPr lang="en-US" sz="2000" dirty="0"/>
          </a:p>
          <a:p>
            <a:pPr marL="0" indent="0">
              <a:buNone/>
            </a:pPr>
            <a:r>
              <a:rPr lang="en-US" sz="2000" dirty="0"/>
              <a:t>export function multiply() {</a:t>
            </a:r>
          </a:p>
          <a:p>
            <a:pPr marL="0" indent="0">
              <a:buNone/>
            </a:pPr>
            <a:r>
              <a:rPr lang="en-US" sz="2000" dirty="0"/>
              <a:t>  result = a * b;</a:t>
            </a:r>
          </a:p>
          <a:p>
            <a:pPr marL="0" indent="0">
              <a:buNone/>
            </a:pPr>
            <a:r>
              <a:rPr lang="en-US" sz="2000" dirty="0"/>
              <a:t>  return result;</a:t>
            </a:r>
          </a:p>
          <a:p>
            <a:pPr marL="0" indent="0">
              <a:buNone/>
            </a:pPr>
            <a:r>
              <a:rPr lang="en-US" sz="2000" dirty="0"/>
              <a:t>}</a:t>
            </a:r>
            <a:endParaRPr lang="en-GB" sz="2000" dirty="0"/>
          </a:p>
        </p:txBody>
      </p:sp>
    </p:spTree>
    <p:extLst>
      <p:ext uri="{BB962C8B-B14F-4D97-AF65-F5344CB8AC3E}">
        <p14:creationId xmlns:p14="http://schemas.microsoft.com/office/powerpoint/2010/main" val="1324750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176968-428B-0BE3-4C99-83A3BDC20BC3}"/>
              </a:ext>
            </a:extLst>
          </p:cNvPr>
          <p:cNvSpPr>
            <a:spLocks noGrp="1"/>
          </p:cNvSpPr>
          <p:nvPr>
            <p:ph idx="1"/>
          </p:nvPr>
        </p:nvSpPr>
        <p:spPr>
          <a:xfrm>
            <a:off x="838200" y="509666"/>
            <a:ext cx="10515600" cy="5667297"/>
          </a:xfrm>
        </p:spPr>
        <p:txBody>
          <a:bodyPr>
            <a:normAutofit/>
          </a:bodyPr>
          <a:lstStyle/>
          <a:p>
            <a:pPr marL="0" indent="0">
              <a:buNone/>
            </a:pPr>
            <a:r>
              <a:rPr lang="en-US" dirty="0"/>
              <a:t>And if you want to import these bindings from the cal.js, you can explicitly list them as follows:</a:t>
            </a:r>
          </a:p>
          <a:p>
            <a:pPr marL="0" indent="0">
              <a:buNone/>
            </a:pPr>
            <a:endParaRPr lang="en-GB" dirty="0"/>
          </a:p>
          <a:p>
            <a:pPr marL="457200" lvl="1" indent="0">
              <a:buNone/>
            </a:pPr>
            <a:r>
              <a:rPr lang="en-GB" sz="2800" dirty="0"/>
              <a:t>import {a, b, result, sum, multiply } from './cal.js';</a:t>
            </a:r>
          </a:p>
          <a:p>
            <a:pPr marL="457200" lvl="1" indent="0">
              <a:buNone/>
            </a:pPr>
            <a:r>
              <a:rPr lang="en-GB" sz="2800" dirty="0"/>
              <a:t>sum();</a:t>
            </a:r>
          </a:p>
          <a:p>
            <a:pPr marL="457200" lvl="1" indent="0">
              <a:buNone/>
            </a:pPr>
            <a:r>
              <a:rPr lang="en-GB" sz="2800" dirty="0"/>
              <a:t>console.log(result); // 30</a:t>
            </a:r>
          </a:p>
          <a:p>
            <a:pPr marL="457200" lvl="1" indent="0">
              <a:buNone/>
            </a:pPr>
            <a:endParaRPr lang="en-GB" sz="2800" dirty="0"/>
          </a:p>
          <a:p>
            <a:pPr marL="457200" lvl="1" indent="0">
              <a:buNone/>
            </a:pPr>
            <a:r>
              <a:rPr lang="en-GB" sz="2800" dirty="0"/>
              <a:t>multiply();</a:t>
            </a:r>
          </a:p>
          <a:p>
            <a:pPr marL="457200" lvl="1" indent="0">
              <a:buNone/>
            </a:pPr>
            <a:r>
              <a:rPr lang="en-GB" sz="2800" dirty="0"/>
              <a:t>console.log(result); // 200</a:t>
            </a:r>
          </a:p>
          <a:p>
            <a:endParaRPr lang="en-GB" dirty="0"/>
          </a:p>
        </p:txBody>
      </p:sp>
    </p:spTree>
    <p:extLst>
      <p:ext uri="{BB962C8B-B14F-4D97-AF65-F5344CB8AC3E}">
        <p14:creationId xmlns:p14="http://schemas.microsoft.com/office/powerpoint/2010/main" val="795109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5498-D23E-B8E5-65FD-13AE867CC662}"/>
              </a:ext>
            </a:extLst>
          </p:cNvPr>
          <p:cNvSpPr>
            <a:spLocks noGrp="1"/>
          </p:cNvSpPr>
          <p:nvPr>
            <p:ph type="title"/>
          </p:nvPr>
        </p:nvSpPr>
        <p:spPr>
          <a:xfrm>
            <a:off x="1136397" y="502021"/>
            <a:ext cx="9688296" cy="1642969"/>
          </a:xfrm>
        </p:spPr>
        <p:txBody>
          <a:bodyPr anchor="b">
            <a:normAutofit/>
          </a:bodyPr>
          <a:lstStyle/>
          <a:p>
            <a:r>
              <a:rPr lang="en-US" sz="4000" b="1"/>
              <a:t>import * as cal from './cal.js';</a:t>
            </a:r>
            <a:endParaRPr lang="en-GB" sz="4000"/>
          </a:p>
        </p:txBody>
      </p:sp>
      <p:sp>
        <p:nvSpPr>
          <p:cNvPr id="3" name="Content Placeholder 2">
            <a:extLst>
              <a:ext uri="{FF2B5EF4-FFF2-40B4-BE49-F238E27FC236}">
                <a16:creationId xmlns:a16="http://schemas.microsoft.com/office/drawing/2014/main" id="{2121016F-CED7-86BE-6A7E-59C18C30580A}"/>
              </a:ext>
            </a:extLst>
          </p:cNvPr>
          <p:cNvSpPr>
            <a:spLocks noGrp="1"/>
          </p:cNvSpPr>
          <p:nvPr>
            <p:ph idx="1"/>
          </p:nvPr>
        </p:nvSpPr>
        <p:spPr>
          <a:xfrm>
            <a:off x="1136397" y="2418409"/>
            <a:ext cx="9688296" cy="3454358"/>
          </a:xfrm>
        </p:spPr>
        <p:txBody>
          <a:bodyPr anchor="t">
            <a:normAutofit/>
          </a:bodyPr>
          <a:lstStyle/>
          <a:p>
            <a:r>
              <a:rPr lang="en-US" sz="2000"/>
              <a:t>In this example, we imported all bindings from the cal.js module as the cal object. In this case, all the bindings become properties of the cal object, so you can access them as shown below:</a:t>
            </a:r>
          </a:p>
          <a:p>
            <a:endParaRPr lang="en-GB" sz="2000"/>
          </a:p>
          <a:p>
            <a:pPr marL="0" indent="0">
              <a:buNone/>
            </a:pPr>
            <a:r>
              <a:rPr lang="en-GB" sz="2000"/>
              <a:t>cal.a;</a:t>
            </a:r>
          </a:p>
          <a:p>
            <a:pPr marL="0" indent="0">
              <a:buNone/>
            </a:pPr>
            <a:r>
              <a:rPr lang="en-GB" sz="2000"/>
              <a:t>cal.b;</a:t>
            </a:r>
          </a:p>
          <a:p>
            <a:pPr marL="0" indent="0">
              <a:buNone/>
            </a:pPr>
            <a:r>
              <a:rPr lang="en-GB" sz="2000"/>
              <a:t>cal.sum();</a:t>
            </a:r>
          </a:p>
        </p:txBody>
      </p:sp>
    </p:spTree>
    <p:extLst>
      <p:ext uri="{BB962C8B-B14F-4D97-AF65-F5344CB8AC3E}">
        <p14:creationId xmlns:p14="http://schemas.microsoft.com/office/powerpoint/2010/main" val="2796089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BDA6-2A93-693A-586E-BD4CB56F41CA}"/>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Aliasing</a:t>
            </a:r>
            <a:endParaRPr lang="en-GB" sz="4000" b="1">
              <a:solidFill>
                <a:srgbClr val="FFFFFF"/>
              </a:solidFill>
            </a:endParaRPr>
          </a:p>
        </p:txBody>
      </p:sp>
      <p:sp>
        <p:nvSpPr>
          <p:cNvPr id="3" name="Content Placeholder 2">
            <a:extLst>
              <a:ext uri="{FF2B5EF4-FFF2-40B4-BE49-F238E27FC236}">
                <a16:creationId xmlns:a16="http://schemas.microsoft.com/office/drawing/2014/main" id="{9B45AD0D-43DF-D6FC-DC65-0578513E2305}"/>
              </a:ext>
            </a:extLst>
          </p:cNvPr>
          <p:cNvSpPr>
            <a:spLocks noGrp="1"/>
          </p:cNvSpPr>
          <p:nvPr>
            <p:ph idx="1"/>
          </p:nvPr>
        </p:nvSpPr>
        <p:spPr>
          <a:xfrm>
            <a:off x="115556" y="395523"/>
            <a:ext cx="11435023" cy="5367603"/>
          </a:xfrm>
        </p:spPr>
        <p:txBody>
          <a:bodyPr anchor="ctr">
            <a:normAutofit/>
          </a:bodyPr>
          <a:lstStyle/>
          <a:p>
            <a:r>
              <a:rPr lang="en-US" sz="2400" dirty="0">
                <a:latin typeface="Times New Roman" panose="02020603050405020304" pitchFamily="18" charset="0"/>
                <a:cs typeface="Times New Roman" panose="02020603050405020304" pitchFamily="18" charset="0"/>
              </a:rPr>
              <a:t>JavaScript allows you to create aliases for variables, functions, or classes when you export and import. See the following math.js module:</a:t>
            </a:r>
          </a:p>
          <a:p>
            <a:pPr marL="1371600" lvl="3" indent="0">
              <a:buNone/>
            </a:pPr>
            <a:r>
              <a:rPr lang="en-US" sz="2400" b="1" dirty="0">
                <a:latin typeface="Times New Roman" panose="02020603050405020304" pitchFamily="18" charset="0"/>
                <a:cs typeface="Times New Roman" panose="02020603050405020304" pitchFamily="18" charset="0"/>
              </a:rPr>
              <a:t>// math.js  </a:t>
            </a:r>
          </a:p>
          <a:p>
            <a:pPr marL="1371600" lvl="3" indent="0">
              <a:buNone/>
            </a:pPr>
            <a:r>
              <a:rPr lang="en-US" sz="2400" dirty="0">
                <a:latin typeface="Times New Roman" panose="02020603050405020304" pitchFamily="18" charset="0"/>
                <a:cs typeface="Times New Roman" panose="02020603050405020304" pitchFamily="18" charset="0"/>
              </a:rPr>
              <a:t>function add( a, b ) {</a:t>
            </a:r>
          </a:p>
          <a:p>
            <a:pPr marL="1371600" lvl="3" indent="0">
              <a:buNone/>
            </a:pPr>
            <a:r>
              <a:rPr lang="en-US" sz="2400" dirty="0">
                <a:latin typeface="Times New Roman" panose="02020603050405020304" pitchFamily="18" charset="0"/>
                <a:cs typeface="Times New Roman" panose="02020603050405020304" pitchFamily="18" charset="0"/>
              </a:rPr>
              <a:t>   return a + b;</a:t>
            </a:r>
          </a:p>
          <a:p>
            <a:pPr marL="1371600" lvl="3" indent="0">
              <a:buNone/>
            </a:pPr>
            <a:r>
              <a:rPr lang="en-US" sz="2400" dirty="0">
                <a:latin typeface="Times New Roman" panose="02020603050405020304" pitchFamily="18" charset="0"/>
                <a:cs typeface="Times New Roman" panose="02020603050405020304" pitchFamily="18" charset="0"/>
              </a:rPr>
              <a:t>}</a:t>
            </a:r>
          </a:p>
          <a:p>
            <a:pPr marL="1371600" lvl="3" indent="0">
              <a:buNone/>
            </a:pPr>
            <a:r>
              <a:rPr lang="en-US" sz="2400" dirty="0">
                <a:latin typeface="Times New Roman" panose="02020603050405020304" pitchFamily="18" charset="0"/>
                <a:cs typeface="Times New Roman" panose="02020603050405020304" pitchFamily="18" charset="0"/>
              </a:rPr>
              <a:t>export { add as sum };</a:t>
            </a:r>
          </a:p>
          <a:p>
            <a:pPr marL="1371600" lvl="3" indent="0">
              <a:buNone/>
            </a:pPr>
            <a:endParaRPr 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It is imported as</a:t>
            </a:r>
          </a:p>
          <a:p>
            <a:pPr marL="0" indent="0">
              <a:buNone/>
            </a:pPr>
            <a:r>
              <a:rPr lang="en-GB" sz="2400" dirty="0">
                <a:latin typeface="Times New Roman" panose="02020603050405020304" pitchFamily="18" charset="0"/>
                <a:cs typeface="Times New Roman" panose="02020603050405020304" pitchFamily="18" charset="0"/>
              </a:rPr>
              <a:t>              import {sum} from ‘./math.js’;</a:t>
            </a:r>
          </a:p>
        </p:txBody>
      </p:sp>
    </p:spTree>
    <p:extLst>
      <p:ext uri="{BB962C8B-B14F-4D97-AF65-F5344CB8AC3E}">
        <p14:creationId xmlns:p14="http://schemas.microsoft.com/office/powerpoint/2010/main" val="554414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904A-82C2-E1B5-7D9C-F63807D86FB2}"/>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BBB28F90-BC53-0F85-B71D-89F1B31964E8}"/>
              </a:ext>
            </a:extLst>
          </p:cNvPr>
          <p:cNvSpPr>
            <a:spLocks noGrp="1"/>
          </p:cNvSpPr>
          <p:nvPr>
            <p:ph idx="1"/>
          </p:nvPr>
        </p:nvSpPr>
        <p:spPr/>
        <p:txBody>
          <a:bodyPr/>
          <a:lstStyle/>
          <a:p>
            <a:r>
              <a:rPr lang="en-GB" dirty="0"/>
              <a:t>https://www.pluralsight.com/courses/javascript-fundamentals-es6?aid=7010a000002LUv2AAG&amp;promo=&amp;utm_source=non_branded&amp;utm_medium=digital_paid_search_google&amp;utm_campaign=XYZ_EMEA_Dynamic&amp;utm_content=&amp;cq_cmp=1576650371&amp;gclid=CjwKCAjwp9qZBhBkEiwAsYFsb0KSHvouupw5fwgnA0JQKN-eLXbO-XuTAhtrFlR2AR_MW-cJbiisIBoCSDQQAvD_BwE</a:t>
            </a:r>
          </a:p>
          <a:p>
            <a:r>
              <a:rPr lang="en-GB" dirty="0">
                <a:hlinkClick r:id="rId2"/>
              </a:rPr>
              <a:t>https://www.javascripttutorial.net/es6/</a:t>
            </a:r>
            <a:endParaRPr lang="en-GB" dirty="0"/>
          </a:p>
          <a:p>
            <a:r>
              <a:rPr lang="en-GB" dirty="0">
                <a:hlinkClick r:id="rId3"/>
              </a:rPr>
              <a:t>https://nodejs.org/en/download/</a:t>
            </a:r>
            <a:endParaRPr lang="en-GB" dirty="0"/>
          </a:p>
          <a:p>
            <a:r>
              <a:rPr lang="en-GB" dirty="0"/>
              <a:t>https://www.youtube.com/watch?v=x_2sYpk75Ic</a:t>
            </a:r>
          </a:p>
        </p:txBody>
      </p:sp>
    </p:spTree>
    <p:extLst>
      <p:ext uri="{BB962C8B-B14F-4D97-AF65-F5344CB8AC3E}">
        <p14:creationId xmlns:p14="http://schemas.microsoft.com/office/powerpoint/2010/main" val="134508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4D6C-6A44-9432-5B36-D126B30F09CD}"/>
              </a:ext>
            </a:extLst>
          </p:cNvPr>
          <p:cNvSpPr>
            <a:spLocks noGrp="1"/>
          </p:cNvSpPr>
          <p:nvPr>
            <p:ph type="title"/>
          </p:nvPr>
        </p:nvSpPr>
        <p:spPr>
          <a:xfrm>
            <a:off x="838200" y="365125"/>
            <a:ext cx="10515600" cy="720097"/>
          </a:xfrm>
        </p:spPr>
        <p:txBody>
          <a:bodyPr/>
          <a:lstStyle/>
          <a:p>
            <a:r>
              <a:rPr lang="en-US" b="1" dirty="0"/>
              <a:t>Using var</a:t>
            </a:r>
            <a:endParaRPr lang="en-GB" b="1" dirty="0"/>
          </a:p>
        </p:txBody>
      </p:sp>
      <p:sp>
        <p:nvSpPr>
          <p:cNvPr id="3" name="Content Placeholder 2">
            <a:extLst>
              <a:ext uri="{FF2B5EF4-FFF2-40B4-BE49-F238E27FC236}">
                <a16:creationId xmlns:a16="http://schemas.microsoft.com/office/drawing/2014/main" id="{7A527F0B-24D7-EBDA-6B27-CBDBB6699A4B}"/>
              </a:ext>
            </a:extLst>
          </p:cNvPr>
          <p:cNvSpPr>
            <a:spLocks noGrp="1"/>
          </p:cNvSpPr>
          <p:nvPr>
            <p:ph idx="1"/>
          </p:nvPr>
        </p:nvSpPr>
        <p:spPr>
          <a:xfrm>
            <a:off x="838200" y="1085222"/>
            <a:ext cx="10515600" cy="4351338"/>
          </a:xfrm>
        </p:spPr>
        <p:txBody>
          <a:bodyPr>
            <a:normAutofit/>
          </a:bodyPr>
          <a:lstStyle/>
          <a:p>
            <a:r>
              <a:rPr lang="en-US" dirty="0"/>
              <a:t>When you declare a global variable using the var keyword, you add that variable to the property list of the global object. In the case of the web browser, the global object is the window.</a:t>
            </a:r>
          </a:p>
          <a:p>
            <a:r>
              <a:rPr lang="en-US" dirty="0"/>
              <a:t> For example:</a:t>
            </a:r>
          </a:p>
          <a:p>
            <a:pPr marL="914400" lvl="2" indent="0">
              <a:buNone/>
            </a:pPr>
            <a:r>
              <a:rPr lang="en-GB" sz="2400" b="0" i="0" dirty="0">
                <a:solidFill>
                  <a:srgbClr val="FB4934"/>
                </a:solidFill>
                <a:effectLst/>
                <a:latin typeface="Courier New" panose="02070309020205020404" pitchFamily="49" charset="0"/>
              </a:rPr>
              <a:t>var</a:t>
            </a:r>
            <a:r>
              <a:rPr lang="en-GB" sz="2400" b="0" i="0" dirty="0">
                <a:solidFill>
                  <a:srgbClr val="EBDBB2"/>
                </a:solidFill>
                <a:effectLst/>
                <a:latin typeface="Courier New" panose="02070309020205020404" pitchFamily="49" charset="0"/>
              </a:rPr>
              <a:t> a = </a:t>
            </a:r>
            <a:r>
              <a:rPr lang="en-GB" sz="2400" b="0" i="0" dirty="0">
                <a:solidFill>
                  <a:srgbClr val="D3869B"/>
                </a:solidFill>
                <a:effectLst/>
                <a:latin typeface="Courier New" panose="02070309020205020404" pitchFamily="49" charset="0"/>
              </a:rPr>
              <a:t>10</a:t>
            </a:r>
            <a:r>
              <a:rPr lang="en-GB" sz="2400" b="0" i="0" dirty="0">
                <a:solidFill>
                  <a:srgbClr val="EBDBB2"/>
                </a:solidFill>
                <a:effectLst/>
                <a:latin typeface="Courier New" panose="02070309020205020404" pitchFamily="49" charset="0"/>
              </a:rPr>
              <a:t>; </a:t>
            </a:r>
          </a:p>
          <a:p>
            <a:pPr marL="914400" lvl="2" indent="0">
              <a:buNone/>
            </a:pPr>
            <a:r>
              <a:rPr lang="en-GB" sz="2400" b="0" i="0" dirty="0">
                <a:solidFill>
                  <a:srgbClr val="83A598"/>
                </a:solidFill>
                <a:effectLst/>
                <a:latin typeface="Courier New" panose="02070309020205020404" pitchFamily="49" charset="0"/>
              </a:rPr>
              <a:t>console</a:t>
            </a:r>
            <a:r>
              <a:rPr lang="en-GB" sz="2400" b="0" i="0" dirty="0">
                <a:solidFill>
                  <a:srgbClr val="EBDBB2"/>
                </a:solidFill>
                <a:effectLst/>
                <a:latin typeface="Courier New" panose="02070309020205020404" pitchFamily="49" charset="0"/>
              </a:rPr>
              <a:t>.log(</a:t>
            </a:r>
            <a:r>
              <a:rPr lang="en-GB" sz="2400" b="0" i="0" dirty="0" err="1">
                <a:solidFill>
                  <a:srgbClr val="83A598"/>
                </a:solidFill>
                <a:effectLst/>
                <a:latin typeface="Courier New" panose="02070309020205020404" pitchFamily="49" charset="0"/>
              </a:rPr>
              <a:t>window</a:t>
            </a:r>
            <a:r>
              <a:rPr lang="en-GB" sz="2400" b="0" i="0" dirty="0" err="1">
                <a:solidFill>
                  <a:srgbClr val="EBDBB2"/>
                </a:solidFill>
                <a:effectLst/>
                <a:latin typeface="Courier New" panose="02070309020205020404" pitchFamily="49" charset="0"/>
              </a:rPr>
              <a:t>.a</a:t>
            </a:r>
            <a:r>
              <a:rPr lang="en-GB" sz="2400" b="0" i="0" dirty="0">
                <a:solidFill>
                  <a:srgbClr val="EBDBB2"/>
                </a:solidFill>
                <a:effectLst/>
                <a:latin typeface="Courier New" panose="02070309020205020404" pitchFamily="49" charset="0"/>
              </a:rPr>
              <a:t>); </a:t>
            </a:r>
            <a:r>
              <a:rPr lang="en-GB" sz="2400" b="0" i="1" dirty="0">
                <a:solidFill>
                  <a:srgbClr val="928374"/>
                </a:solidFill>
                <a:effectLst/>
                <a:latin typeface="Courier New" panose="02070309020205020404" pitchFamily="49" charset="0"/>
              </a:rPr>
              <a:t>// 10</a:t>
            </a:r>
          </a:p>
          <a:p>
            <a:pPr marL="914400" lvl="2" indent="0">
              <a:buNone/>
            </a:pPr>
            <a:endParaRPr lang="en-GB" sz="2400" b="0" i="1" dirty="0">
              <a:solidFill>
                <a:srgbClr val="928374"/>
              </a:solidFill>
              <a:effectLst/>
              <a:latin typeface="Courier New" panose="02070309020205020404" pitchFamily="49" charset="0"/>
            </a:endParaRPr>
          </a:p>
          <a:p>
            <a:pPr marL="914400" lvl="2" indent="0">
              <a:buNone/>
            </a:pPr>
            <a:r>
              <a:rPr lang="en-US" sz="2400" b="0" i="0" dirty="0">
                <a:solidFill>
                  <a:srgbClr val="FB4934"/>
                </a:solidFill>
                <a:effectLst/>
                <a:latin typeface="Courier New" panose="02070309020205020404" pitchFamily="49" charset="0"/>
              </a:rPr>
              <a:t>let</a:t>
            </a:r>
            <a:r>
              <a:rPr lang="en-US" sz="2400" b="0" i="0" dirty="0">
                <a:solidFill>
                  <a:srgbClr val="EBDBB2"/>
                </a:solidFill>
                <a:effectLst/>
                <a:latin typeface="Courier New" panose="02070309020205020404" pitchFamily="49" charset="0"/>
              </a:rPr>
              <a:t> b = </a:t>
            </a:r>
            <a:r>
              <a:rPr lang="en-US" sz="2400" b="0" i="0" dirty="0">
                <a:solidFill>
                  <a:srgbClr val="D3869B"/>
                </a:solidFill>
                <a:effectLst/>
                <a:latin typeface="Courier New" panose="02070309020205020404" pitchFamily="49" charset="0"/>
              </a:rPr>
              <a:t>20</a:t>
            </a:r>
            <a:r>
              <a:rPr lang="en-US" sz="2400" b="0" i="0" dirty="0">
                <a:solidFill>
                  <a:srgbClr val="EBDBB2"/>
                </a:solidFill>
                <a:effectLst/>
                <a:latin typeface="Courier New" panose="02070309020205020404" pitchFamily="49" charset="0"/>
              </a:rPr>
              <a:t>; </a:t>
            </a:r>
          </a:p>
          <a:p>
            <a:pPr marL="914400" lvl="2" indent="0">
              <a:buNone/>
            </a:pPr>
            <a:r>
              <a:rPr lang="en-US" sz="2400" b="0" i="0" dirty="0">
                <a:solidFill>
                  <a:srgbClr val="83A598"/>
                </a:solidFill>
                <a:effectLst/>
                <a:latin typeface="Courier New" panose="02070309020205020404" pitchFamily="49" charset="0"/>
              </a:rPr>
              <a:t>console</a:t>
            </a:r>
            <a:r>
              <a:rPr lang="en-US" sz="2400" b="0" i="0" dirty="0">
                <a:solidFill>
                  <a:srgbClr val="EBDBB2"/>
                </a:solidFill>
                <a:effectLst/>
                <a:latin typeface="Courier New" panose="02070309020205020404" pitchFamily="49" charset="0"/>
              </a:rPr>
              <a:t>.log(</a:t>
            </a:r>
            <a:r>
              <a:rPr lang="en-US" sz="2400" b="0" i="0" dirty="0" err="1">
                <a:solidFill>
                  <a:srgbClr val="83A598"/>
                </a:solidFill>
                <a:effectLst/>
                <a:latin typeface="Courier New" panose="02070309020205020404" pitchFamily="49" charset="0"/>
              </a:rPr>
              <a:t>window</a:t>
            </a:r>
            <a:r>
              <a:rPr lang="en-US" sz="2400" b="0" i="0" dirty="0" err="1">
                <a:solidFill>
                  <a:srgbClr val="EBDBB2"/>
                </a:solidFill>
                <a:effectLst/>
                <a:latin typeface="Courier New" panose="02070309020205020404" pitchFamily="49" charset="0"/>
              </a:rPr>
              <a:t>.b</a:t>
            </a:r>
            <a:r>
              <a:rPr lang="en-US" sz="2400" b="0" i="0" dirty="0">
                <a:solidFill>
                  <a:srgbClr val="EBDBB2"/>
                </a:solidFill>
                <a:effectLst/>
                <a:latin typeface="Courier New" panose="02070309020205020404" pitchFamily="49" charset="0"/>
              </a:rPr>
              <a:t>); </a:t>
            </a:r>
            <a:r>
              <a:rPr lang="en-US" sz="2400" b="0" i="1" dirty="0">
                <a:solidFill>
                  <a:srgbClr val="928374"/>
                </a:solidFill>
                <a:effectLst/>
                <a:latin typeface="Courier New" panose="02070309020205020404" pitchFamily="49" charset="0"/>
              </a:rPr>
              <a:t>// undefined</a:t>
            </a:r>
            <a:endParaRPr lang="en-GB" sz="2400" dirty="0"/>
          </a:p>
        </p:txBody>
      </p:sp>
    </p:spTree>
    <p:extLst>
      <p:ext uri="{BB962C8B-B14F-4D97-AF65-F5344CB8AC3E}">
        <p14:creationId xmlns:p14="http://schemas.microsoft.com/office/powerpoint/2010/main" val="40481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8E29-C58E-DBA0-1827-F6179F91429D}"/>
              </a:ext>
            </a:extLst>
          </p:cNvPr>
          <p:cNvSpPr>
            <a:spLocks noGrp="1"/>
          </p:cNvSpPr>
          <p:nvPr>
            <p:ph type="title"/>
          </p:nvPr>
        </p:nvSpPr>
        <p:spPr>
          <a:xfrm>
            <a:off x="838200" y="365125"/>
            <a:ext cx="10515600" cy="522771"/>
          </a:xfrm>
        </p:spPr>
        <p:txBody>
          <a:bodyPr>
            <a:normAutofit fontScale="90000"/>
          </a:bodyPr>
          <a:lstStyle/>
          <a:p>
            <a:r>
              <a:rPr lang="en-US" b="1" dirty="0"/>
              <a:t>const</a:t>
            </a:r>
            <a:endParaRPr lang="en-GB" b="1" dirty="0"/>
          </a:p>
        </p:txBody>
      </p:sp>
      <p:sp>
        <p:nvSpPr>
          <p:cNvPr id="3" name="Content Placeholder 2">
            <a:extLst>
              <a:ext uri="{FF2B5EF4-FFF2-40B4-BE49-F238E27FC236}">
                <a16:creationId xmlns:a16="http://schemas.microsoft.com/office/drawing/2014/main" id="{F3FEA1E9-D765-C265-C32E-E0D64ABB405C}"/>
              </a:ext>
            </a:extLst>
          </p:cNvPr>
          <p:cNvSpPr>
            <a:spLocks noGrp="1"/>
          </p:cNvSpPr>
          <p:nvPr>
            <p:ph idx="1"/>
          </p:nvPr>
        </p:nvSpPr>
        <p:spPr>
          <a:xfrm>
            <a:off x="838200" y="887896"/>
            <a:ext cx="10515600" cy="5247861"/>
          </a:xfrm>
        </p:spPr>
        <p:txBody>
          <a:bodyPr>
            <a:normAutofit lnSpcReduction="10000"/>
          </a:bodyPr>
          <a:lstStyle/>
          <a:p>
            <a:r>
              <a:rPr lang="en-GB" b="0" i="0" dirty="0" err="1">
                <a:solidFill>
                  <a:srgbClr val="FB4934"/>
                </a:solidFill>
                <a:effectLst/>
                <a:latin typeface="Courier New" panose="02070309020205020404" pitchFamily="49" charset="0"/>
              </a:rPr>
              <a:t>const</a:t>
            </a:r>
            <a:r>
              <a:rPr lang="en-GB" b="0" i="0" dirty="0">
                <a:solidFill>
                  <a:srgbClr val="EBDBB2"/>
                </a:solidFill>
                <a:effectLst/>
                <a:latin typeface="Courier New" panose="02070309020205020404" pitchFamily="49" charset="0"/>
              </a:rPr>
              <a:t> CONSTANT_NAME = value;</a:t>
            </a:r>
          </a:p>
          <a:p>
            <a:r>
              <a:rPr lang="en-US" dirty="0"/>
              <a:t>ES6 provides a new way of declaring a constant by using the const keyword. The const keyword creates a read-only reference to a value.</a:t>
            </a:r>
            <a:endParaRPr lang="en-GB" dirty="0">
              <a:solidFill>
                <a:srgbClr val="EBDBB2"/>
              </a:solidFill>
              <a:latin typeface="Courier New" panose="02070309020205020404" pitchFamily="49" charset="0"/>
            </a:endParaRPr>
          </a:p>
          <a:p>
            <a:endParaRPr lang="en-GB" dirty="0">
              <a:solidFill>
                <a:srgbClr val="EBDBB2"/>
              </a:solidFill>
              <a:latin typeface="Courier New" panose="02070309020205020404" pitchFamily="49" charset="0"/>
            </a:endParaRPr>
          </a:p>
          <a:p>
            <a:pPr marL="914400" lvl="2" indent="0">
              <a:buNone/>
            </a:pPr>
            <a:r>
              <a:rPr lang="en-US" dirty="0"/>
              <a:t>const RATE = 0.1;</a:t>
            </a:r>
          </a:p>
          <a:p>
            <a:pPr marL="914400" lvl="2" indent="0">
              <a:buNone/>
            </a:pPr>
            <a:r>
              <a:rPr lang="en-US" dirty="0"/>
              <a:t>RATE = 0.2; // </a:t>
            </a:r>
            <a:r>
              <a:rPr lang="en-US" dirty="0" err="1"/>
              <a:t>TypeError</a:t>
            </a:r>
            <a:endParaRPr lang="en-US" dirty="0"/>
          </a:p>
          <a:p>
            <a:pPr marL="914400" lvl="2" indent="0">
              <a:buNone/>
            </a:pPr>
            <a:r>
              <a:rPr lang="en-GB" dirty="0" err="1"/>
              <a:t>const</a:t>
            </a:r>
            <a:r>
              <a:rPr lang="en-GB" dirty="0"/>
              <a:t> RED; // </a:t>
            </a:r>
            <a:r>
              <a:rPr lang="en-GB" dirty="0" err="1"/>
              <a:t>SyntaxError</a:t>
            </a:r>
            <a:endParaRPr lang="en-GB" dirty="0"/>
          </a:p>
          <a:p>
            <a:pPr marL="914400" lvl="2" indent="0">
              <a:buNone/>
            </a:pPr>
            <a:endParaRPr lang="en-GB" dirty="0"/>
          </a:p>
          <a:p>
            <a:pPr marL="914400" lvl="2" indent="0">
              <a:buNone/>
            </a:pPr>
            <a:r>
              <a:rPr lang="en-GB" u="sng" dirty="0" err="1"/>
              <a:t>Const</a:t>
            </a:r>
            <a:r>
              <a:rPr lang="en-GB" u="sng" dirty="0"/>
              <a:t> in Object</a:t>
            </a:r>
          </a:p>
          <a:p>
            <a:pPr marL="914400" lvl="2" indent="0">
              <a:buNone/>
            </a:pPr>
            <a:r>
              <a:rPr lang="en-GB" dirty="0" err="1"/>
              <a:t>const</a:t>
            </a:r>
            <a:r>
              <a:rPr lang="en-GB" dirty="0"/>
              <a:t> person = { age: 20 };</a:t>
            </a:r>
          </a:p>
          <a:p>
            <a:pPr marL="914400" lvl="2" indent="0">
              <a:buNone/>
            </a:pPr>
            <a:r>
              <a:rPr lang="en-GB" dirty="0" err="1"/>
              <a:t>person.age</a:t>
            </a:r>
            <a:r>
              <a:rPr lang="en-GB" dirty="0"/>
              <a:t> = 30; // OK</a:t>
            </a:r>
          </a:p>
          <a:p>
            <a:pPr marL="914400" lvl="2" indent="0">
              <a:buNone/>
            </a:pPr>
            <a:r>
              <a:rPr lang="en-GB" dirty="0"/>
              <a:t>console.log(</a:t>
            </a:r>
            <a:r>
              <a:rPr lang="en-GB" dirty="0" err="1"/>
              <a:t>person.age</a:t>
            </a:r>
            <a:r>
              <a:rPr lang="en-GB" dirty="0"/>
              <a:t>); // 30</a:t>
            </a:r>
          </a:p>
          <a:p>
            <a:pPr marL="914400" lvl="2" indent="0">
              <a:buNone/>
            </a:pPr>
            <a:endParaRPr lang="en-GB" dirty="0"/>
          </a:p>
          <a:p>
            <a:pPr marL="914400" lvl="2" indent="0">
              <a:buNone/>
            </a:pPr>
            <a:r>
              <a:rPr lang="en-GB" dirty="0"/>
              <a:t>person = { age: 40 }; // </a:t>
            </a:r>
            <a:r>
              <a:rPr lang="en-GB" dirty="0" err="1"/>
              <a:t>TypeError</a:t>
            </a:r>
            <a:endParaRPr lang="en-GB" dirty="0"/>
          </a:p>
          <a:p>
            <a:pPr marL="0" indent="0">
              <a:buNone/>
            </a:pPr>
            <a:endParaRPr lang="en-GB" dirty="0"/>
          </a:p>
        </p:txBody>
      </p:sp>
    </p:spTree>
    <p:extLst>
      <p:ext uri="{BB962C8B-B14F-4D97-AF65-F5344CB8AC3E}">
        <p14:creationId xmlns:p14="http://schemas.microsoft.com/office/powerpoint/2010/main" val="283971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DC14-206B-1FFB-1AB0-333FCA690DF3}"/>
              </a:ext>
            </a:extLst>
          </p:cNvPr>
          <p:cNvSpPr>
            <a:spLocks noGrp="1"/>
          </p:cNvSpPr>
          <p:nvPr>
            <p:ph type="title"/>
          </p:nvPr>
        </p:nvSpPr>
        <p:spPr>
          <a:xfrm>
            <a:off x="628135" y="809969"/>
            <a:ext cx="10515600" cy="586345"/>
          </a:xfrm>
        </p:spPr>
        <p:txBody>
          <a:bodyPr>
            <a:normAutofit fontScale="90000"/>
          </a:bodyPr>
          <a:lstStyle/>
          <a:p>
            <a:r>
              <a:rPr lang="en-US" b="1" dirty="0"/>
              <a:t>Classes</a:t>
            </a:r>
            <a:endParaRPr lang="en-GB" b="1" dirty="0"/>
          </a:p>
        </p:txBody>
      </p:sp>
      <p:sp>
        <p:nvSpPr>
          <p:cNvPr id="3" name="Content Placeholder 2">
            <a:extLst>
              <a:ext uri="{FF2B5EF4-FFF2-40B4-BE49-F238E27FC236}">
                <a16:creationId xmlns:a16="http://schemas.microsoft.com/office/drawing/2014/main" id="{1A1F0067-4BC1-CB82-EF45-B7DDF9D747AC}"/>
              </a:ext>
            </a:extLst>
          </p:cNvPr>
          <p:cNvSpPr>
            <a:spLocks noGrp="1"/>
          </p:cNvSpPr>
          <p:nvPr>
            <p:ph idx="1"/>
          </p:nvPr>
        </p:nvSpPr>
        <p:spPr>
          <a:xfrm>
            <a:off x="838200" y="1825625"/>
            <a:ext cx="9850395" cy="4351338"/>
          </a:xfrm>
        </p:spPr>
        <p:txBody>
          <a:bodyPr/>
          <a:lstStyle/>
          <a:p>
            <a:pPr algn="l"/>
            <a:r>
              <a:rPr lang="en-US" b="0" i="0" dirty="0">
                <a:solidFill>
                  <a:srgbClr val="212529"/>
                </a:solidFill>
                <a:effectLst/>
                <a:latin typeface="-apple-system"/>
              </a:rPr>
              <a:t>A JavaScript class is a blueprint for creating </a:t>
            </a:r>
            <a:r>
              <a:rPr lang="en-US" b="0" i="0" u="none" strike="noStrike" dirty="0">
                <a:solidFill>
                  <a:srgbClr val="212529"/>
                </a:solidFill>
                <a:effectLst/>
                <a:latin typeface="-apple-system"/>
                <a:hlinkClick r:id="rId2"/>
              </a:rPr>
              <a:t>objects</a:t>
            </a:r>
            <a:r>
              <a:rPr lang="en-US" b="0" i="0" dirty="0">
                <a:solidFill>
                  <a:srgbClr val="212529"/>
                </a:solidFill>
                <a:effectLst/>
                <a:latin typeface="-apple-system"/>
              </a:rPr>
              <a:t>. A class encapsulates data and functions that manipulate data.</a:t>
            </a:r>
          </a:p>
          <a:p>
            <a:pPr algn="l"/>
            <a:r>
              <a:rPr lang="en-US" b="0" i="0" dirty="0">
                <a:solidFill>
                  <a:srgbClr val="212529"/>
                </a:solidFill>
                <a:effectLst/>
                <a:latin typeface="-apple-system"/>
              </a:rPr>
              <a:t>Unlike other programming languages such as Java and </a:t>
            </a:r>
            <a:r>
              <a:rPr lang="en-US" b="0" i="0" u="none" strike="noStrike" dirty="0">
                <a:solidFill>
                  <a:srgbClr val="212529"/>
                </a:solidFill>
                <a:effectLst/>
                <a:latin typeface="-apple-system"/>
                <a:hlinkClick r:id="rId3"/>
              </a:rPr>
              <a:t>C#</a:t>
            </a:r>
            <a:r>
              <a:rPr lang="en-US" b="0" i="0" dirty="0">
                <a:solidFill>
                  <a:srgbClr val="212529"/>
                </a:solidFill>
                <a:effectLst/>
                <a:latin typeface="-apple-system"/>
              </a:rPr>
              <a:t>, JavaScript classes are syntactic sugar over the </a:t>
            </a:r>
            <a:r>
              <a:rPr lang="en-US" b="0" i="0" u="none" strike="noStrike" dirty="0">
                <a:solidFill>
                  <a:srgbClr val="212529"/>
                </a:solidFill>
                <a:effectLst/>
                <a:latin typeface="-apple-system"/>
                <a:hlinkClick r:id="rId4"/>
              </a:rPr>
              <a:t>prototypal inheritance</a:t>
            </a:r>
            <a:r>
              <a:rPr lang="en-US" b="0" i="0" dirty="0">
                <a:solidFill>
                  <a:srgbClr val="212529"/>
                </a:solidFill>
                <a:effectLst/>
                <a:latin typeface="-apple-system"/>
              </a:rPr>
              <a:t>. In other words, ES6 classes are just special </a:t>
            </a:r>
            <a:r>
              <a:rPr lang="en-US" b="0" i="0" u="none" strike="noStrike" dirty="0">
                <a:solidFill>
                  <a:srgbClr val="212529"/>
                </a:solidFill>
                <a:effectLst/>
                <a:latin typeface="-apple-system"/>
                <a:hlinkClick r:id="rId5"/>
              </a:rPr>
              <a:t>functions</a:t>
            </a:r>
            <a:r>
              <a:rPr lang="en-US" b="0" i="0" dirty="0">
                <a:solidFill>
                  <a:srgbClr val="212529"/>
                </a:solidFill>
                <a:effectLst/>
                <a:latin typeface="-apple-system"/>
              </a:rPr>
              <a:t>.</a:t>
            </a:r>
          </a:p>
          <a:p>
            <a:endParaRPr lang="en-GB" dirty="0"/>
          </a:p>
        </p:txBody>
      </p:sp>
    </p:spTree>
    <p:extLst>
      <p:ext uri="{BB962C8B-B14F-4D97-AF65-F5344CB8AC3E}">
        <p14:creationId xmlns:p14="http://schemas.microsoft.com/office/powerpoint/2010/main" val="252417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B643-816C-67FF-EA83-9E38320050E4}"/>
              </a:ext>
            </a:extLst>
          </p:cNvPr>
          <p:cNvSpPr>
            <a:spLocks noGrp="1"/>
          </p:cNvSpPr>
          <p:nvPr>
            <p:ph type="title"/>
          </p:nvPr>
        </p:nvSpPr>
        <p:spPr/>
        <p:txBody>
          <a:bodyPr/>
          <a:lstStyle/>
          <a:p>
            <a:r>
              <a:rPr lang="en-US" b="1" dirty="0"/>
              <a:t>ES6 Class declaration</a:t>
            </a:r>
            <a:endParaRPr lang="en-GB" b="1" dirty="0"/>
          </a:p>
        </p:txBody>
      </p:sp>
      <p:sp>
        <p:nvSpPr>
          <p:cNvPr id="3" name="Content Placeholder 2">
            <a:extLst>
              <a:ext uri="{FF2B5EF4-FFF2-40B4-BE49-F238E27FC236}">
                <a16:creationId xmlns:a16="http://schemas.microsoft.com/office/drawing/2014/main" id="{EE4A9A2A-3704-9B14-1EE5-7F66593ED9E0}"/>
              </a:ext>
            </a:extLst>
          </p:cNvPr>
          <p:cNvSpPr>
            <a:spLocks noGrp="1"/>
          </p:cNvSpPr>
          <p:nvPr>
            <p:ph idx="1"/>
          </p:nvPr>
        </p:nvSpPr>
        <p:spPr/>
        <p:txBody>
          <a:bodyPr>
            <a:normAutofit lnSpcReduction="10000"/>
          </a:bodyPr>
          <a:lstStyle/>
          <a:p>
            <a:r>
              <a:rPr lang="en-US" b="0" i="0" dirty="0">
                <a:solidFill>
                  <a:srgbClr val="212529"/>
                </a:solidFill>
                <a:effectLst/>
                <a:latin typeface="-apple-system"/>
              </a:rPr>
              <a:t>ES6 introduced a new syntax for declaring a class as shown in this example:</a:t>
            </a:r>
          </a:p>
          <a:p>
            <a:pPr marL="0" indent="0">
              <a:buNone/>
            </a:pPr>
            <a:r>
              <a:rPr lang="en-US" b="0" i="0" dirty="0">
                <a:solidFill>
                  <a:srgbClr val="FB4934"/>
                </a:solidFill>
                <a:effectLst/>
                <a:latin typeface="Courier New" panose="02070309020205020404" pitchFamily="49" charset="0"/>
              </a:rPr>
              <a:t>class</a:t>
            </a:r>
            <a:r>
              <a:rPr lang="en-US" b="0" i="0" dirty="0">
                <a:solidFill>
                  <a:srgbClr val="8EC07C"/>
                </a:solidFill>
                <a:effectLst/>
                <a:latin typeface="Courier New" panose="02070309020205020404" pitchFamily="49" charset="0"/>
              </a:rPr>
              <a:t> </a:t>
            </a:r>
            <a:r>
              <a:rPr lang="en-US" b="0" i="0" dirty="0">
                <a:solidFill>
                  <a:srgbClr val="83A598"/>
                </a:solidFill>
                <a:effectLst/>
                <a:latin typeface="Courier New" panose="02070309020205020404" pitchFamily="49" charset="0"/>
              </a:rPr>
              <a:t>Person</a:t>
            </a:r>
            <a:r>
              <a:rPr lang="en-US" b="0" i="0" dirty="0">
                <a:solidFill>
                  <a:srgbClr val="8EC07C"/>
                </a:solidFill>
                <a:effectLst/>
                <a:latin typeface="Courier New" panose="02070309020205020404" pitchFamily="49" charset="0"/>
              </a:rPr>
              <a:t> </a:t>
            </a:r>
            <a:r>
              <a:rPr lang="en-US" b="0" i="0" dirty="0">
                <a:solidFill>
                  <a:srgbClr val="EBDBB2"/>
                </a:solidFill>
                <a:effectLst/>
                <a:latin typeface="Courier New" panose="02070309020205020404" pitchFamily="49" charset="0"/>
              </a:rPr>
              <a:t>{ </a:t>
            </a:r>
          </a:p>
          <a:p>
            <a:pPr marL="457200" lvl="1" indent="0">
              <a:buNone/>
            </a:pPr>
            <a:r>
              <a:rPr lang="en-US" b="0" i="0" dirty="0">
                <a:solidFill>
                  <a:srgbClr val="FB4934"/>
                </a:solidFill>
                <a:effectLst/>
                <a:latin typeface="Courier New" panose="02070309020205020404" pitchFamily="49" charset="0"/>
              </a:rPr>
              <a:t> constructor</a:t>
            </a:r>
            <a:r>
              <a:rPr lang="en-US" b="0" i="0" dirty="0">
                <a:solidFill>
                  <a:srgbClr val="EBDBB2"/>
                </a:solidFill>
                <a:effectLst/>
                <a:latin typeface="Courier New" panose="02070309020205020404" pitchFamily="49" charset="0"/>
              </a:rPr>
              <a:t>(name) { </a:t>
            </a:r>
          </a:p>
          <a:p>
            <a:pPr marL="457200" lvl="1" indent="0">
              <a:buNone/>
            </a:pPr>
            <a:r>
              <a:rPr lang="en-US" b="0" i="0" dirty="0">
                <a:solidFill>
                  <a:srgbClr val="FB4934"/>
                </a:solidFill>
                <a:effectLst/>
                <a:latin typeface="Courier New" panose="02070309020205020404" pitchFamily="49" charset="0"/>
              </a:rPr>
              <a:t>   this</a:t>
            </a:r>
            <a:r>
              <a:rPr lang="en-US" b="0" i="0" dirty="0">
                <a:solidFill>
                  <a:srgbClr val="EBDBB2"/>
                </a:solidFill>
                <a:effectLst/>
                <a:latin typeface="Courier New" panose="02070309020205020404" pitchFamily="49" charset="0"/>
              </a:rPr>
              <a:t>.name = name; </a:t>
            </a:r>
          </a:p>
          <a:p>
            <a:pPr marL="0" indent="0">
              <a:buNone/>
            </a:pPr>
            <a:r>
              <a:rPr lang="en-US" b="0" i="0" dirty="0">
                <a:solidFill>
                  <a:srgbClr val="EBDBB2"/>
                </a:solidFill>
                <a:effectLst/>
                <a:latin typeface="Courier New" panose="02070309020205020404" pitchFamily="49" charset="0"/>
              </a:rPr>
              <a:t>   } </a:t>
            </a:r>
          </a:p>
          <a:p>
            <a:pPr marL="457200" lvl="1" indent="0">
              <a:buNone/>
            </a:pPr>
            <a:r>
              <a:rPr lang="en-US" b="0" i="0" dirty="0">
                <a:solidFill>
                  <a:srgbClr val="EBDBB2"/>
                </a:solidFill>
                <a:effectLst/>
                <a:latin typeface="Courier New" panose="02070309020205020404" pitchFamily="49" charset="0"/>
              </a:rPr>
              <a:t> </a:t>
            </a:r>
            <a:r>
              <a:rPr lang="en-US" b="0" i="0" dirty="0" err="1">
                <a:solidFill>
                  <a:srgbClr val="EBDBB2"/>
                </a:solidFill>
                <a:effectLst/>
                <a:latin typeface="Courier New" panose="02070309020205020404" pitchFamily="49" charset="0"/>
              </a:rPr>
              <a:t>getName</a:t>
            </a:r>
            <a:r>
              <a:rPr lang="en-US" b="0" i="0" dirty="0">
                <a:solidFill>
                  <a:srgbClr val="EBDBB2"/>
                </a:solidFill>
                <a:effectLst/>
                <a:latin typeface="Courier New" panose="02070309020205020404" pitchFamily="49" charset="0"/>
              </a:rPr>
              <a:t>() {</a:t>
            </a:r>
          </a:p>
          <a:p>
            <a:pPr marL="457200" lvl="1" indent="0">
              <a:buNone/>
            </a:pPr>
            <a:r>
              <a:rPr lang="en-US" b="0" i="0" dirty="0">
                <a:solidFill>
                  <a:srgbClr val="EBDBB2"/>
                </a:solidFill>
                <a:effectLst/>
                <a:latin typeface="Courier New" panose="02070309020205020404" pitchFamily="49" charset="0"/>
              </a:rPr>
              <a:t>  </a:t>
            </a:r>
            <a:r>
              <a:rPr lang="en-US" b="0" i="0" dirty="0">
                <a:solidFill>
                  <a:srgbClr val="FB4934"/>
                </a:solidFill>
                <a:effectLst/>
                <a:latin typeface="Courier New" panose="02070309020205020404" pitchFamily="49" charset="0"/>
              </a:rPr>
              <a:t>return</a:t>
            </a:r>
            <a:r>
              <a:rPr lang="en-US" b="0" i="0" dirty="0">
                <a:solidFill>
                  <a:srgbClr val="EBDBB2"/>
                </a:solidFill>
                <a:effectLst/>
                <a:latin typeface="Courier New" panose="02070309020205020404" pitchFamily="49" charset="0"/>
              </a:rPr>
              <a:t> </a:t>
            </a:r>
            <a:r>
              <a:rPr lang="en-US" b="0" i="0" dirty="0">
                <a:solidFill>
                  <a:srgbClr val="FB4934"/>
                </a:solidFill>
                <a:effectLst/>
                <a:latin typeface="Courier New" panose="02070309020205020404" pitchFamily="49" charset="0"/>
              </a:rPr>
              <a:t>this</a:t>
            </a:r>
            <a:r>
              <a:rPr lang="en-US" b="0" i="0" dirty="0">
                <a:solidFill>
                  <a:srgbClr val="EBDBB2"/>
                </a:solidFill>
                <a:effectLst/>
                <a:latin typeface="Courier New" panose="02070309020205020404" pitchFamily="49" charset="0"/>
              </a:rPr>
              <a:t>.name; </a:t>
            </a:r>
          </a:p>
          <a:p>
            <a:pPr marL="457200" lvl="1" indent="0">
              <a:buNone/>
            </a:pPr>
            <a:r>
              <a:rPr lang="en-US" b="0" i="0" dirty="0">
                <a:solidFill>
                  <a:srgbClr val="EBDBB2"/>
                </a:solidFill>
                <a:effectLst/>
                <a:latin typeface="Courier New" panose="02070309020205020404" pitchFamily="49" charset="0"/>
              </a:rPr>
              <a:t>} </a:t>
            </a:r>
          </a:p>
          <a:p>
            <a:pPr marL="0" indent="0">
              <a:buNone/>
            </a:pPr>
            <a:r>
              <a:rPr lang="en-US" b="0" i="0" dirty="0">
                <a:solidFill>
                  <a:srgbClr val="EBDBB2"/>
                </a:solidFill>
                <a:effectLst/>
                <a:latin typeface="Courier New" panose="02070309020205020404" pitchFamily="49" charset="0"/>
              </a:rPr>
              <a:t>}</a:t>
            </a:r>
            <a:endParaRPr lang="en-GB" dirty="0"/>
          </a:p>
        </p:txBody>
      </p:sp>
    </p:spTree>
    <p:extLst>
      <p:ext uri="{BB962C8B-B14F-4D97-AF65-F5344CB8AC3E}">
        <p14:creationId xmlns:p14="http://schemas.microsoft.com/office/powerpoint/2010/main" val="409820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BC1DB-324A-F351-2CFA-353622E1A6E0}"/>
              </a:ext>
            </a:extLst>
          </p:cNvPr>
          <p:cNvSpPr>
            <a:spLocks noGrp="1"/>
          </p:cNvSpPr>
          <p:nvPr>
            <p:ph type="title"/>
          </p:nvPr>
        </p:nvSpPr>
        <p:spPr/>
        <p:txBody>
          <a:bodyPr/>
          <a:lstStyle/>
          <a:p>
            <a:r>
              <a:rPr lang="en-US" b="1" dirty="0"/>
              <a:t>Creating an Object and Accessing functions</a:t>
            </a:r>
            <a:endParaRPr lang="en-GB" b="1" dirty="0"/>
          </a:p>
        </p:txBody>
      </p:sp>
      <p:sp>
        <p:nvSpPr>
          <p:cNvPr id="3" name="Content Placeholder 2">
            <a:extLst>
              <a:ext uri="{FF2B5EF4-FFF2-40B4-BE49-F238E27FC236}">
                <a16:creationId xmlns:a16="http://schemas.microsoft.com/office/drawing/2014/main" id="{1E2977C3-F49A-80F2-2F36-F7538C48905A}"/>
              </a:ext>
            </a:extLst>
          </p:cNvPr>
          <p:cNvSpPr>
            <a:spLocks noGrp="1"/>
          </p:cNvSpPr>
          <p:nvPr>
            <p:ph idx="1"/>
          </p:nvPr>
        </p:nvSpPr>
        <p:spPr/>
        <p:txBody>
          <a:bodyPr/>
          <a:lstStyle/>
          <a:p>
            <a:r>
              <a:rPr lang="en-US" b="0" i="0" dirty="0">
                <a:solidFill>
                  <a:srgbClr val="FB4934"/>
                </a:solidFill>
                <a:effectLst/>
                <a:latin typeface="Courier New" panose="02070309020205020404" pitchFamily="49" charset="0"/>
              </a:rPr>
              <a:t>let</a:t>
            </a:r>
            <a:r>
              <a:rPr lang="en-US" b="0" i="0" dirty="0">
                <a:solidFill>
                  <a:srgbClr val="EBDBB2"/>
                </a:solidFill>
                <a:effectLst/>
                <a:latin typeface="Courier New" panose="02070309020205020404" pitchFamily="49" charset="0"/>
              </a:rPr>
              <a:t> john = </a:t>
            </a:r>
            <a:r>
              <a:rPr lang="en-US" b="0" i="0" dirty="0">
                <a:solidFill>
                  <a:srgbClr val="FB4934"/>
                </a:solidFill>
                <a:effectLst/>
                <a:latin typeface="Courier New" panose="02070309020205020404" pitchFamily="49" charset="0"/>
              </a:rPr>
              <a:t>new</a:t>
            </a:r>
            <a:r>
              <a:rPr lang="en-US" b="0" i="0" dirty="0">
                <a:solidFill>
                  <a:srgbClr val="EBDBB2"/>
                </a:solidFill>
                <a:effectLst/>
                <a:latin typeface="Courier New" panose="02070309020205020404" pitchFamily="49" charset="0"/>
              </a:rPr>
              <a:t> Person(</a:t>
            </a:r>
            <a:r>
              <a:rPr lang="en-US" b="0" i="0" dirty="0">
                <a:solidFill>
                  <a:srgbClr val="B8BB26"/>
                </a:solidFill>
                <a:effectLst/>
                <a:latin typeface="Courier New" panose="02070309020205020404" pitchFamily="49" charset="0"/>
              </a:rPr>
              <a:t>"John Doe"</a:t>
            </a:r>
            <a:r>
              <a:rPr lang="en-US" b="0" i="0" dirty="0">
                <a:solidFill>
                  <a:srgbClr val="EBDBB2"/>
                </a:solidFill>
                <a:effectLst/>
                <a:latin typeface="Courier New" panose="02070309020205020404" pitchFamily="49" charset="0"/>
              </a:rPr>
              <a:t>);</a:t>
            </a:r>
          </a:p>
          <a:p>
            <a:pPr marL="0" indent="0">
              <a:buNone/>
            </a:pPr>
            <a:r>
              <a:rPr lang="en-US" dirty="0">
                <a:solidFill>
                  <a:srgbClr val="EBDBB2"/>
                </a:solidFill>
                <a:latin typeface="Courier New" panose="02070309020205020404" pitchFamily="49" charset="0"/>
              </a:rPr>
              <a:t>//Calling function</a:t>
            </a:r>
          </a:p>
          <a:p>
            <a:pPr marL="0" indent="0">
              <a:buNone/>
            </a:pPr>
            <a:r>
              <a:rPr lang="en-GB" dirty="0"/>
              <a:t>//</a:t>
            </a:r>
            <a:r>
              <a:rPr lang="en-GB" dirty="0" err="1"/>
              <a:t>objectName.methodName</a:t>
            </a:r>
            <a:r>
              <a:rPr lang="en-GB" dirty="0"/>
              <a:t>(</a:t>
            </a:r>
            <a:r>
              <a:rPr lang="en-GB" dirty="0" err="1"/>
              <a:t>args</a:t>
            </a:r>
            <a:r>
              <a:rPr lang="en-GB" dirty="0"/>
              <a:t>)</a:t>
            </a:r>
            <a:endParaRPr lang="en-US" dirty="0">
              <a:solidFill>
                <a:srgbClr val="EBDBB2"/>
              </a:solidFill>
              <a:latin typeface="Courier New" panose="02070309020205020404" pitchFamily="49" charset="0"/>
            </a:endParaRPr>
          </a:p>
          <a:p>
            <a:pPr marL="0" indent="0">
              <a:buNone/>
            </a:pPr>
            <a:r>
              <a:rPr lang="en-US" dirty="0">
                <a:solidFill>
                  <a:srgbClr val="EBDBB2"/>
                </a:solidFill>
                <a:latin typeface="Courier New" panose="02070309020205020404" pitchFamily="49" charset="0"/>
              </a:rPr>
              <a:t>//Example</a:t>
            </a:r>
          </a:p>
          <a:p>
            <a:pPr marL="0" indent="0">
              <a:buNone/>
            </a:pPr>
            <a:r>
              <a:rPr lang="en-US" b="0" i="0" dirty="0">
                <a:solidFill>
                  <a:srgbClr val="FB4934"/>
                </a:solidFill>
                <a:effectLst/>
                <a:latin typeface="Courier New" panose="02070309020205020404" pitchFamily="49" charset="0"/>
              </a:rPr>
              <a:t>let</a:t>
            </a:r>
            <a:r>
              <a:rPr lang="en-US" b="0" i="0" dirty="0">
                <a:solidFill>
                  <a:srgbClr val="EBDBB2"/>
                </a:solidFill>
                <a:effectLst/>
                <a:latin typeface="Courier New" panose="02070309020205020404" pitchFamily="49" charset="0"/>
              </a:rPr>
              <a:t> name = </a:t>
            </a:r>
            <a:r>
              <a:rPr lang="en-US" b="0" i="0" dirty="0" err="1">
                <a:solidFill>
                  <a:srgbClr val="EBDBB2"/>
                </a:solidFill>
                <a:effectLst/>
                <a:latin typeface="Courier New" panose="02070309020205020404" pitchFamily="49" charset="0"/>
              </a:rPr>
              <a:t>john.getName</a:t>
            </a:r>
            <a:r>
              <a:rPr lang="en-US" b="0" i="0" dirty="0">
                <a:solidFill>
                  <a:srgbClr val="EBDBB2"/>
                </a:solidFill>
                <a:effectLst/>
                <a:latin typeface="Courier New" panose="02070309020205020404" pitchFamily="49" charset="0"/>
              </a:rPr>
              <a:t>(); </a:t>
            </a:r>
          </a:p>
          <a:p>
            <a:pPr marL="0" indent="0">
              <a:buNone/>
            </a:pPr>
            <a:r>
              <a:rPr lang="en-US" b="0" i="0" dirty="0">
                <a:solidFill>
                  <a:srgbClr val="83A598"/>
                </a:solidFill>
                <a:effectLst/>
                <a:latin typeface="Courier New" panose="02070309020205020404" pitchFamily="49" charset="0"/>
              </a:rPr>
              <a:t>console</a:t>
            </a:r>
            <a:r>
              <a:rPr lang="en-US" b="0" i="0" dirty="0">
                <a:solidFill>
                  <a:srgbClr val="EBDBB2"/>
                </a:solidFill>
                <a:effectLst/>
                <a:latin typeface="Courier New" panose="02070309020205020404" pitchFamily="49" charset="0"/>
              </a:rPr>
              <a:t>.log(name); </a:t>
            </a:r>
            <a:r>
              <a:rPr lang="en-US" b="0" i="1" dirty="0">
                <a:solidFill>
                  <a:srgbClr val="928374"/>
                </a:solidFill>
                <a:effectLst/>
                <a:latin typeface="Courier New" panose="02070309020205020404" pitchFamily="49" charset="0"/>
              </a:rPr>
              <a:t>// "John Doe"</a:t>
            </a:r>
            <a:endParaRPr lang="en-US" dirty="0">
              <a:solidFill>
                <a:srgbClr val="EBDBB2"/>
              </a:solidFill>
              <a:latin typeface="Courier New" panose="02070309020205020404" pitchFamily="49" charset="0"/>
            </a:endParaRPr>
          </a:p>
          <a:p>
            <a:pPr marL="0" indent="0">
              <a:buNone/>
            </a:pPr>
            <a:endParaRPr lang="en-GB" dirty="0"/>
          </a:p>
        </p:txBody>
      </p:sp>
    </p:spTree>
    <p:extLst>
      <p:ext uri="{BB962C8B-B14F-4D97-AF65-F5344CB8AC3E}">
        <p14:creationId xmlns:p14="http://schemas.microsoft.com/office/powerpoint/2010/main" val="1720860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803</TotalTime>
  <Words>2962</Words>
  <Application>Microsoft Office PowerPoint</Application>
  <PresentationFormat>Widescreen</PresentationFormat>
  <Paragraphs>379</Paragraphs>
  <Slides>49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-apple-system</vt:lpstr>
      <vt:lpstr>Arial</vt:lpstr>
      <vt:lpstr>Calibri</vt:lpstr>
      <vt:lpstr>Calibri Light</vt:lpstr>
      <vt:lpstr>Consolas</vt:lpstr>
      <vt:lpstr>Courier New</vt:lpstr>
      <vt:lpstr>Times New Roman</vt:lpstr>
      <vt:lpstr>var(--font-family-code)</vt:lpstr>
      <vt:lpstr>Office Theme</vt:lpstr>
      <vt:lpstr>ES6</vt:lpstr>
      <vt:lpstr>Introduction</vt:lpstr>
      <vt:lpstr>Using let, const, var</vt:lpstr>
      <vt:lpstr>Example</vt:lpstr>
      <vt:lpstr>Using var</vt:lpstr>
      <vt:lpstr>const</vt:lpstr>
      <vt:lpstr>Classes</vt:lpstr>
      <vt:lpstr>ES6 Class declaration</vt:lpstr>
      <vt:lpstr>Creating an Object and Accessing functions</vt:lpstr>
      <vt:lpstr>Using typeof,instanceof</vt:lpstr>
      <vt:lpstr>Getters and Setters</vt:lpstr>
      <vt:lpstr>PowerPoint Presentation</vt:lpstr>
      <vt:lpstr>ES6 provides specific syntax for defining the getter and setter using the get and set keywords. </vt:lpstr>
      <vt:lpstr>How it works</vt:lpstr>
      <vt:lpstr>PowerPoint Presentation</vt:lpstr>
      <vt:lpstr>PowerPoint Presentation</vt:lpstr>
      <vt:lpstr>Using getter in an object literal </vt:lpstr>
      <vt:lpstr>PowerPoint Presentation</vt:lpstr>
      <vt:lpstr>Output</vt:lpstr>
      <vt:lpstr>Notes</vt:lpstr>
      <vt:lpstr>Computed Property</vt:lpstr>
      <vt:lpstr>PowerPoint Presentation</vt:lpstr>
      <vt:lpstr>Like an object literal, you can use computed properties for getters and setters of a class. For example:</vt:lpstr>
      <vt:lpstr>How it works: </vt:lpstr>
      <vt:lpstr>Inheritence</vt:lpstr>
      <vt:lpstr>PowerPoint Presentation</vt:lpstr>
      <vt:lpstr>How it works</vt:lpstr>
      <vt:lpstr>PowerPoint Presentation</vt:lpstr>
      <vt:lpstr>Section 5. Arrow Functions </vt:lpstr>
      <vt:lpstr>PowerPoint Presentation</vt:lpstr>
      <vt:lpstr>JavaScript arrow functions with a single parameter </vt:lpstr>
      <vt:lpstr>JavaScript arrow functions with no parameter </vt:lpstr>
      <vt:lpstr>When you should not use Arrow Functions</vt:lpstr>
      <vt:lpstr>Modules</vt:lpstr>
      <vt:lpstr>Executing modules on web browsers </vt:lpstr>
      <vt:lpstr>PowerPoint Presentation</vt:lpstr>
      <vt:lpstr>Third, create a new HTML page that uses the app.js module:</vt:lpstr>
      <vt:lpstr>Exporting modules</vt:lpstr>
      <vt:lpstr>PowerPoint Presentation</vt:lpstr>
      <vt:lpstr>JavaScript allows you to define a variable, a function, or a class first and then export it later as follows:</vt:lpstr>
      <vt:lpstr>Importing</vt:lpstr>
      <vt:lpstr>See the following example:</vt:lpstr>
      <vt:lpstr>PowerPoint Presentation</vt:lpstr>
      <vt:lpstr>PowerPoint Presentation</vt:lpstr>
      <vt:lpstr>Import multiple bindings</vt:lpstr>
      <vt:lpstr>PowerPoint Presentation</vt:lpstr>
      <vt:lpstr>import * as cal from './cal.js';</vt:lpstr>
      <vt:lpstr>Aliasing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Dieudonne    UKURIKIYEYESU</dc:creator>
  <cp:lastModifiedBy>Dieudonne    UKURIKIYEYESU</cp:lastModifiedBy>
  <cp:revision>20</cp:revision>
  <dcterms:created xsi:type="dcterms:W3CDTF">2022-10-01T06:18:55Z</dcterms:created>
  <dcterms:modified xsi:type="dcterms:W3CDTF">2022-10-03T13:04:52Z</dcterms:modified>
</cp:coreProperties>
</file>