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77" r:id="rId6"/>
    <p:sldId id="262" r:id="rId7"/>
    <p:sldId id="278" r:id="rId8"/>
    <p:sldId id="259" r:id="rId9"/>
    <p:sldId id="279" r:id="rId10"/>
    <p:sldId id="280" r:id="rId11"/>
    <p:sldId id="263" r:id="rId12"/>
    <p:sldId id="268" r:id="rId13"/>
    <p:sldId id="269" r:id="rId14"/>
    <p:sldId id="270" r:id="rId15"/>
    <p:sldId id="281" r:id="rId16"/>
    <p:sldId id="282" r:id="rId17"/>
    <p:sldId id="271" r:id="rId18"/>
    <p:sldId id="28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af4bc0a09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af4bc0a09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8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af4bc0a09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af4bc0a09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af4bc0a09_0_1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af4bc0a09_0_1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af4bc0a09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af4bc0a09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9af4bc0a09_0_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9af4bc0a09_0_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9af4bc0a09_0_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9af4bc0a09_0_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60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9af4bc0a09_0_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9af4bc0a09_0_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6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af4bc0a09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af4bc0a09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af4bc0a09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af4bc0a09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1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af4bc0a09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af4bc0a09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af4bc0a09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af4bc0a09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f4bc0a0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f4bc0a0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f4bc0a0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f4bc0a0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7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af4bc0a09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af4bc0a09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f4bc0a0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f4bc0a0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3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af4bc0a09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af4bc0a09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f4bc0a0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f4bc0a0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47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17732" y="1239425"/>
            <a:ext cx="7653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17724" y="3873076"/>
            <a:ext cx="76536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-1696825">
            <a:off x="-372257" y="2322300"/>
            <a:ext cx="1259426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-9778265">
            <a:off x="9738721" y="2307737"/>
            <a:ext cx="1047195" cy="483797"/>
          </a:xfrm>
          <a:custGeom>
            <a:avLst/>
            <a:gdLst/>
            <a:ahLst/>
            <a:cxnLst/>
            <a:rect l="l" t="t" r="r" b="b"/>
            <a:pathLst>
              <a:path w="1048464" h="484383" extrusionOk="0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4051234">
            <a:off x="8315763" y="674657"/>
            <a:ext cx="1398494" cy="722707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029284" y="3638067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itle and text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83300" y="1313401"/>
            <a:ext cx="10698000" cy="62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Trirong"/>
              <a:buNone/>
              <a:defRPr sz="4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83300" y="489700"/>
            <a:ext cx="10698000" cy="62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2"/>
          </p:nvPr>
        </p:nvSpPr>
        <p:spPr>
          <a:xfrm>
            <a:off x="283300" y="2060169"/>
            <a:ext cx="10698000" cy="430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rot="-5400000" flipH="1">
            <a:off x="11665427" y="963042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 rot="5400000" flipH="1">
            <a:off x="11204872" y="1356004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 rot="-5400000" flipH="1">
            <a:off x="9974530" y="-694861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 flipH="1">
            <a:off x="11196113" y="2674662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 rot="1696954" flipH="1">
            <a:off x="11457881" y="231812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 rot="1299682" flipH="1">
            <a:off x="9516508" y="-195501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 flipH="1">
            <a:off x="7520787" y="-9075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rot="-5400000" flipH="1">
            <a:off x="11115823" y="3633805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rot="-2662362" flipH="1">
            <a:off x="11373252" y="446389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rot="-1383456" flipH="1">
            <a:off x="-78784" y="146727"/>
            <a:ext cx="1398732" cy="722830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 flipH="1">
            <a:off x="533055" y="-18579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415600" y="1308900"/>
            <a:ext cx="8444100" cy="378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 rot="-9778265">
            <a:off x="9738721" y="2307737"/>
            <a:ext cx="1047195" cy="483797"/>
          </a:xfrm>
          <a:custGeom>
            <a:avLst/>
            <a:gdLst/>
            <a:ahLst/>
            <a:cxnLst/>
            <a:rect l="l" t="t" r="r" b="b"/>
            <a:pathLst>
              <a:path w="1048464" h="484383" extrusionOk="0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 rot="4051234">
            <a:off x="8315763" y="674657"/>
            <a:ext cx="1398494" cy="722707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1029284" y="3638067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SECTION_HEADER_1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1465413" y="2994838"/>
            <a:ext cx="94434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1697381">
            <a:off x="-374411" y="2322753"/>
            <a:ext cx="1261580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9672276" y="823096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 rot="10800000">
            <a:off x="11250430" y="5435657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 rot="-5400000">
            <a:off x="11542127" y="4656044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5400000">
            <a:off x="11081572" y="4263082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 rot="-5400000">
            <a:off x="9851230" y="557294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 rot="9103154">
            <a:off x="11334687" y="3594225"/>
            <a:ext cx="1281573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 rot="9500318">
            <a:off x="9393208" y="548777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 rot="-5400000">
            <a:off x="10992523" y="220617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 rot="-8137638">
            <a:off x="11249952" y="5303285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 rot="5400000">
            <a:off x="11415226" y="-16762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rot="10800000">
            <a:off x="11626087" y="693292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 rot="3221306">
            <a:off x="10116897" y="70021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2073275" y="821975"/>
            <a:ext cx="9702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2073275" y="1765239"/>
            <a:ext cx="97029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 rot="-1696899">
            <a:off x="-333507" y="2312502"/>
            <a:ext cx="1218220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706025" y="593375"/>
            <a:ext cx="10384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706025" y="1536639"/>
            <a:ext cx="4874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2"/>
          </p:nvPr>
        </p:nvSpPr>
        <p:spPr>
          <a:xfrm>
            <a:off x="6215673" y="1536639"/>
            <a:ext cx="4874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11310612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 rot="-5400000" flipH="1">
            <a:off x="11602308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 rot="5400000" flipH="1">
            <a:off x="11141753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 rot="-5400000" flipH="1">
            <a:off x="9911412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11132995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rot="1697294" flipH="1">
            <a:off x="11399074" y="2310327"/>
            <a:ext cx="1209097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 rot="1299682" flipH="1">
            <a:off x="9453390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 flipH="1">
            <a:off x="4192887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 flipH="1">
            <a:off x="7457669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 rot="-5400000" flipH="1">
            <a:off x="11052705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 flipH="1">
            <a:off x="5044981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flipH="1">
            <a:off x="6421376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rot="-2662362" flipH="1">
            <a:off x="11310134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387252" y="601338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-9" y="573476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-7578694">
            <a:off x="590164" y="609241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 rot="5400000" flipH="1">
            <a:off x="-677650" y="5205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0424009" y="239873"/>
            <a:ext cx="686700" cy="68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0737154" y="1021068"/>
            <a:ext cx="226500" cy="226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>
            <a:off x="11338777" y="338506"/>
            <a:ext cx="918000" cy="8058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22901" y="6339124"/>
            <a:ext cx="403200" cy="4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 rot="5400000">
            <a:off x="11034391" y="5592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082694" y="6252492"/>
            <a:ext cx="290100" cy="403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 rot="-9778265">
            <a:off x="636571" y="44362"/>
            <a:ext cx="1047195" cy="483797"/>
          </a:xfrm>
          <a:custGeom>
            <a:avLst/>
            <a:gdLst/>
            <a:ahLst/>
            <a:cxnLst/>
            <a:rect l="l" t="t" r="r" b="b"/>
            <a:pathLst>
              <a:path w="1048464" h="484383" extrusionOk="0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 rot="4051234">
            <a:off x="9743537" y="542365"/>
            <a:ext cx="822643" cy="4251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 rot="10800000">
            <a:off x="11396942" y="1426124"/>
            <a:ext cx="683400" cy="6834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96483" y="58770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-3655444">
            <a:off x="-79025" y="-466419"/>
            <a:ext cx="1252551" cy="1051378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rot="5400000" flipH="1">
            <a:off x="-677650" y="53577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 rot="10800000">
            <a:off x="11020630" y="129309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886854" y="576775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-1697058">
            <a:off x="-251833" y="2291901"/>
            <a:ext cx="1131378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1465687" y="876127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10800000">
            <a:off x="11227187" y="536285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5400000">
            <a:off x="11518883" y="4583244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 rot="5400000">
            <a:off x="11058328" y="4190282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 rot="-5400000">
            <a:off x="9827987" y="550014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 rot="10800000">
            <a:off x="11049570" y="3105623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9102672">
            <a:off x="11318169" y="3548297"/>
            <a:ext cx="1168561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9500318">
            <a:off x="9369965" y="541497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10800000">
            <a:off x="8015919" y="6532086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 rot="-5400000">
            <a:off x="10969280" y="213337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 rot="-8137638">
            <a:off x="11226709" y="5230485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 rot="10800000">
            <a:off x="11465669" y="11214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SemiBold"/>
              <a:buNone/>
              <a:defRPr sz="4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683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>
            <a:spLocks noGrp="1"/>
          </p:cNvSpPr>
          <p:nvPr>
            <p:ph type="ctrTitle"/>
          </p:nvPr>
        </p:nvSpPr>
        <p:spPr>
          <a:xfrm>
            <a:off x="1060523" y="779115"/>
            <a:ext cx="882991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 dirty="0"/>
              <a:t>PENGANTAR MERGE SORT</a:t>
            </a:r>
            <a:endParaRPr sz="7300" dirty="0"/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1"/>
          </p:nvPr>
        </p:nvSpPr>
        <p:spPr>
          <a:xfrm>
            <a:off x="1060523" y="3429000"/>
            <a:ext cx="76536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2</a:t>
            </a:r>
            <a:endParaRPr dirty="0"/>
          </a:p>
        </p:txBody>
      </p:sp>
      <p:sp>
        <p:nvSpPr>
          <p:cNvPr id="271" name="Google Shape;271;p14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418969" y="-1"/>
            <a:ext cx="6647400" cy="17261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bg1"/>
                </a:solidFill>
              </a:rPr>
              <a:t>Contoh</a:t>
            </a:r>
            <a:r>
              <a:rPr lang="en-US" sz="3600" dirty="0">
                <a:solidFill>
                  <a:schemeClr val="bg1"/>
                </a:solidFill>
              </a:rPr>
              <a:t> : </a:t>
            </a:r>
            <a:r>
              <a:rPr lang="en-US" sz="3600" dirty="0" err="1">
                <a:solidFill>
                  <a:schemeClr val="bg1"/>
                </a:solidFill>
              </a:rPr>
              <a:t>menggabungkan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93" name="Google Shape;293;p17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285;p16">
            <a:extLst>
              <a:ext uri="{FF2B5EF4-FFF2-40B4-BE49-F238E27FC236}">
                <a16:creationId xmlns:a16="http://schemas.microsoft.com/office/drawing/2014/main" id="{043BF64F-0E66-4F1F-84D0-09AC0D20E8EE}"/>
              </a:ext>
            </a:extLst>
          </p:cNvPr>
          <p:cNvSpPr txBox="1">
            <a:spLocks/>
          </p:cNvSpPr>
          <p:nvPr/>
        </p:nvSpPr>
        <p:spPr>
          <a:xfrm>
            <a:off x="1123252" y="2174033"/>
            <a:ext cx="9702900" cy="188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arlow Condensed SemiBold"/>
              <a:buNone/>
              <a:defRPr sz="6000" b="0" i="0" u="none" strike="noStrike" cap="none">
                <a:solidFill>
                  <a:schemeClr val="accent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800" dirty="0"/>
              <a:t>[1, 2, 6, 7]  dan  [3, 4, 5, 8]</a:t>
            </a:r>
          </a:p>
          <a:p>
            <a:endParaRPr lang="en-US" sz="4800" dirty="0"/>
          </a:p>
          <a:p>
            <a:r>
              <a:rPr lang="en-US" sz="4800" dirty="0" err="1"/>
              <a:t>Menjadi</a:t>
            </a:r>
            <a:r>
              <a:rPr lang="en-US" sz="4800" dirty="0"/>
              <a:t>   [1, 2, 3, 4, 5, 6, 7, 8]</a:t>
            </a:r>
          </a:p>
        </p:txBody>
      </p:sp>
    </p:spTree>
    <p:extLst>
      <p:ext uri="{BB962C8B-B14F-4D97-AF65-F5344CB8AC3E}">
        <p14:creationId xmlns:p14="http://schemas.microsoft.com/office/powerpoint/2010/main" val="31262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title"/>
          </p:nvPr>
        </p:nvSpPr>
        <p:spPr>
          <a:xfrm>
            <a:off x="858425" y="1126775"/>
            <a:ext cx="10384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KOMPLEKSITAS WAKTU DAN KEUNTUNGAN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8" name="Google Shape;318;p21"/>
          <p:cNvSpPr txBox="1">
            <a:spLocks noGrp="1"/>
          </p:cNvSpPr>
          <p:nvPr>
            <p:ph type="body" idx="1"/>
          </p:nvPr>
        </p:nvSpPr>
        <p:spPr>
          <a:xfrm>
            <a:off x="942401" y="2673426"/>
            <a:ext cx="8453526" cy="32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/>
              <a:t>Merge Sort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Waktu Rata-rata O (n log n).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Larikan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Lebih</a:t>
            </a:r>
            <a:r>
              <a:rPr lang="en-US" dirty="0"/>
              <a:t> Stabil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320" name="Google Shape;320;p2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6"/>
          <p:cNvSpPr txBox="1">
            <a:spLocks noGrp="1"/>
          </p:cNvSpPr>
          <p:nvPr>
            <p:ph type="subTitle" idx="1"/>
          </p:nvPr>
        </p:nvSpPr>
        <p:spPr>
          <a:xfrm>
            <a:off x="396256" y="2121975"/>
            <a:ext cx="34986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i="0" dirty="0"/>
              <a:t>KEUNTUNGAN</a:t>
            </a:r>
            <a:endParaRPr sz="3100" i="0" dirty="0"/>
          </a:p>
        </p:txBody>
      </p:sp>
      <p:sp>
        <p:nvSpPr>
          <p:cNvPr id="640" name="Google Shape;640;p26"/>
          <p:cNvSpPr txBox="1">
            <a:spLocks noGrp="1"/>
          </p:cNvSpPr>
          <p:nvPr>
            <p:ph type="title"/>
          </p:nvPr>
        </p:nvSpPr>
        <p:spPr>
          <a:xfrm>
            <a:off x="851025" y="489700"/>
            <a:ext cx="9736800" cy="83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KEUNTUNGAN DAN KETERBATASAN</a:t>
            </a:r>
            <a:endParaRPr dirty="0"/>
          </a:p>
        </p:txBody>
      </p:sp>
      <p:sp>
        <p:nvSpPr>
          <p:cNvPr id="641" name="Google Shape;641;p26"/>
          <p:cNvSpPr txBox="1">
            <a:spLocks noGrp="1"/>
          </p:cNvSpPr>
          <p:nvPr>
            <p:ph type="body" idx="2"/>
          </p:nvPr>
        </p:nvSpPr>
        <p:spPr>
          <a:xfrm>
            <a:off x="165574" y="4030551"/>
            <a:ext cx="4548900" cy="7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Efisien untuk larikan besar, stabil, dan mudah dipahami.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sz="1800" dirty="0"/>
          </a:p>
        </p:txBody>
      </p:sp>
      <p:sp>
        <p:nvSpPr>
          <p:cNvPr id="642" name="Google Shape;642;p26"/>
          <p:cNvSpPr txBox="1">
            <a:spLocks noGrp="1"/>
          </p:cNvSpPr>
          <p:nvPr>
            <p:ph type="subTitle" idx="1"/>
          </p:nvPr>
        </p:nvSpPr>
        <p:spPr>
          <a:xfrm>
            <a:off x="7088852" y="2177324"/>
            <a:ext cx="4014578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i="0" dirty="0">
                <a:solidFill>
                  <a:schemeClr val="accent1"/>
                </a:solidFill>
              </a:rPr>
              <a:t>KETERBATASAN</a:t>
            </a:r>
            <a:endParaRPr sz="3100" i="0" dirty="0">
              <a:solidFill>
                <a:schemeClr val="accent1"/>
              </a:solidFill>
            </a:endParaRPr>
          </a:p>
        </p:txBody>
      </p:sp>
      <p:sp>
        <p:nvSpPr>
          <p:cNvPr id="643" name="Google Shape;643;p26"/>
          <p:cNvSpPr txBox="1">
            <a:spLocks noGrp="1"/>
          </p:cNvSpPr>
          <p:nvPr>
            <p:ph type="body" idx="2"/>
          </p:nvPr>
        </p:nvSpPr>
        <p:spPr>
          <a:xfrm>
            <a:off x="6973773" y="4002285"/>
            <a:ext cx="4548900" cy="7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Membutuhkan ruang tambahan untuk penyimpanan sementara</a:t>
            </a:r>
            <a:endParaRPr sz="1800" dirty="0"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216049" y="1762790"/>
            <a:ext cx="3045993" cy="3045962"/>
            <a:chOff x="5195985" y="1136011"/>
            <a:chExt cx="1812336" cy="1800001"/>
          </a:xfrm>
        </p:grpSpPr>
        <p:sp>
          <p:nvSpPr>
            <p:cNvPr id="645" name="Google Shape;645;p26"/>
            <p:cNvSpPr/>
            <p:nvPr/>
          </p:nvSpPr>
          <p:spPr>
            <a:xfrm rot="5400000" flipH="1">
              <a:off x="5195985" y="1136012"/>
              <a:ext cx="1800000" cy="1800000"/>
            </a:xfrm>
            <a:prstGeom prst="blockArc">
              <a:avLst>
                <a:gd name="adj1" fmla="val 10762688"/>
                <a:gd name="adj2" fmla="val 21583624"/>
                <a:gd name="adj3" fmla="val 2258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 rot="-5400000">
              <a:off x="5208321" y="1136011"/>
              <a:ext cx="1800000" cy="1800000"/>
            </a:xfrm>
            <a:prstGeom prst="blockArc">
              <a:avLst>
                <a:gd name="adj1" fmla="val 10789048"/>
                <a:gd name="adj2" fmla="val 21576848"/>
                <a:gd name="adj3" fmla="val 2256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26"/>
          <p:cNvSpPr txBox="1"/>
          <p:nvPr/>
        </p:nvSpPr>
        <p:spPr>
          <a:xfrm>
            <a:off x="4260090" y="3104666"/>
            <a:ext cx="666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50%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648" name="Google Shape;648;p26"/>
          <p:cNvSpPr txBox="1"/>
          <p:nvPr/>
        </p:nvSpPr>
        <p:spPr>
          <a:xfrm>
            <a:off x="6551930" y="3081087"/>
            <a:ext cx="666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50%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679" name="Google Shape;679;p2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7"/>
          <p:cNvSpPr txBox="1">
            <a:spLocks noGrp="1"/>
          </p:cNvSpPr>
          <p:nvPr>
            <p:ph type="title"/>
          </p:nvPr>
        </p:nvSpPr>
        <p:spPr>
          <a:xfrm>
            <a:off x="2743201" y="1510806"/>
            <a:ext cx="3005474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KESIMPULAN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685" name="Google Shape;685;p27"/>
          <p:cNvSpPr txBox="1">
            <a:spLocks noGrp="1"/>
          </p:cNvSpPr>
          <p:nvPr>
            <p:ph type="body" idx="1"/>
          </p:nvPr>
        </p:nvSpPr>
        <p:spPr>
          <a:xfrm>
            <a:off x="537050" y="2735569"/>
            <a:ext cx="5295600" cy="19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Merge Sort adalah algoritma pengurutan yang efisien dan stabil. </a:t>
            </a:r>
            <a:r>
              <a:rPr lang="en-US" sz="1800" dirty="0"/>
              <a:t>D</a:t>
            </a:r>
            <a:r>
              <a:rPr lang="en" sz="1800" dirty="0"/>
              <a:t>alam langkah pembagian, larikan dibagi menjadi bagian-bagian terpisah.</a:t>
            </a:r>
          </a:p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/>
              <a:t>D</a:t>
            </a:r>
            <a:r>
              <a:rPr lang="en" sz="1800" dirty="0"/>
              <a:t>alam rangka penggabungan, bagian-bagian terurut digabungkan menjadi larikan yang lebih besar</a:t>
            </a:r>
            <a:endParaRPr sz="1800" dirty="0"/>
          </a:p>
        </p:txBody>
      </p:sp>
      <p:grpSp>
        <p:nvGrpSpPr>
          <p:cNvPr id="686" name="Google Shape;686;p27"/>
          <p:cNvGrpSpPr/>
          <p:nvPr/>
        </p:nvGrpSpPr>
        <p:grpSpPr>
          <a:xfrm>
            <a:off x="6244256" y="1748496"/>
            <a:ext cx="4670652" cy="3905411"/>
            <a:chOff x="1295330" y="1868507"/>
            <a:chExt cx="4365503" cy="3647530"/>
          </a:xfrm>
        </p:grpSpPr>
        <p:grpSp>
          <p:nvGrpSpPr>
            <p:cNvPr id="687" name="Google Shape;687;p27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688" name="Google Shape;688;p27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689" name="Google Shape;689;p27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7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name="adj" fmla="val 15083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7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27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693" name="Google Shape;693;p27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name="adj" fmla="val 3377"/>
                  </a:avLst>
                </a:prstGeom>
                <a:solidFill>
                  <a:srgbClr val="262626"/>
                </a:solidFill>
                <a:ln w="12700" cap="flat" cmpd="sng">
                  <a:solidFill>
                    <a:srgbClr val="39353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7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solidFill>
                  <a:srgbClr val="FFFFFF"/>
                </a:solidFill>
                <a:ln w="12700" cap="flat" cmpd="sng">
                  <a:solidFill>
                    <a:srgbClr val="C6CFD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95" name="Google Shape;695;p27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27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8"/>
          <p:cNvGrpSpPr/>
          <p:nvPr/>
        </p:nvGrpSpPr>
        <p:grpSpPr>
          <a:xfrm>
            <a:off x="952628" y="1961593"/>
            <a:ext cx="5721558" cy="2934812"/>
            <a:chOff x="3289100" y="2648488"/>
            <a:chExt cx="5622600" cy="2876421"/>
          </a:xfrm>
        </p:grpSpPr>
        <p:grpSp>
          <p:nvGrpSpPr>
            <p:cNvPr id="702" name="Google Shape;702;p28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703" name="Google Shape;703;p28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4" name="Google Shape;704;p28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705" name="Google Shape;705;p28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7" name="Google Shape;707;p28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28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09" name="Google Shape;709;p28"/>
          <p:cNvSpPr txBox="1">
            <a:spLocks noGrp="1"/>
          </p:cNvSpPr>
          <p:nvPr>
            <p:ph type="title"/>
          </p:nvPr>
        </p:nvSpPr>
        <p:spPr>
          <a:xfrm>
            <a:off x="6274337" y="2742432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Contoh penerapan algoritma Merge Sort pada java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A692E-F348-384A-2783-88A21BD1F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8"/>
          <a:stretch/>
        </p:blipFill>
        <p:spPr>
          <a:xfrm>
            <a:off x="1349828" y="1952228"/>
            <a:ext cx="4746172" cy="2879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8"/>
          <p:cNvGrpSpPr/>
          <p:nvPr/>
        </p:nvGrpSpPr>
        <p:grpSpPr>
          <a:xfrm>
            <a:off x="952628" y="1961593"/>
            <a:ext cx="5721558" cy="2934812"/>
            <a:chOff x="3289100" y="2648488"/>
            <a:chExt cx="5622600" cy="2876421"/>
          </a:xfrm>
        </p:grpSpPr>
        <p:grpSp>
          <p:nvGrpSpPr>
            <p:cNvPr id="702" name="Google Shape;702;p28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703" name="Google Shape;703;p28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4" name="Google Shape;704;p28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705" name="Google Shape;705;p28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7" name="Google Shape;707;p28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28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09" name="Google Shape;709;p28"/>
          <p:cNvSpPr txBox="1">
            <a:spLocks noGrp="1"/>
          </p:cNvSpPr>
          <p:nvPr>
            <p:ph type="title"/>
          </p:nvPr>
        </p:nvSpPr>
        <p:spPr>
          <a:xfrm>
            <a:off x="6274337" y="2742432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Contoh penerapan algoritma Merge Sort pada java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AAB8D-D7F6-D3C7-BD66-FC8A252AC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36"/>
          <a:stretch/>
        </p:blipFill>
        <p:spPr>
          <a:xfrm>
            <a:off x="1234772" y="1897293"/>
            <a:ext cx="4947284" cy="29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8"/>
          <p:cNvGrpSpPr/>
          <p:nvPr/>
        </p:nvGrpSpPr>
        <p:grpSpPr>
          <a:xfrm>
            <a:off x="952628" y="1961593"/>
            <a:ext cx="5721558" cy="2934812"/>
            <a:chOff x="3289100" y="2648488"/>
            <a:chExt cx="5622600" cy="2876421"/>
          </a:xfrm>
        </p:grpSpPr>
        <p:grpSp>
          <p:nvGrpSpPr>
            <p:cNvPr id="702" name="Google Shape;702;p28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703" name="Google Shape;703;p28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4" name="Google Shape;704;p28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705" name="Google Shape;705;p28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7" name="Google Shape;707;p28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28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09" name="Google Shape;709;p28"/>
          <p:cNvSpPr txBox="1">
            <a:spLocks noGrp="1"/>
          </p:cNvSpPr>
          <p:nvPr>
            <p:ph type="title"/>
          </p:nvPr>
        </p:nvSpPr>
        <p:spPr>
          <a:xfrm>
            <a:off x="6274337" y="2742432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Contoh penerapan algoritma Merge Sort pada java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A991F-41EA-2ACC-978F-03D988330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60"/>
          <a:stretch/>
        </p:blipFill>
        <p:spPr>
          <a:xfrm>
            <a:off x="1186543" y="1919064"/>
            <a:ext cx="5087793" cy="28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title"/>
          </p:nvPr>
        </p:nvSpPr>
        <p:spPr>
          <a:xfrm>
            <a:off x="841850" y="1874700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Contoh penerapan algoritma Merge Sort pada java</a:t>
            </a:r>
            <a:endParaRPr sz="40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4C750-108F-A19F-6C6E-71CCA3187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508" r="40179" b="9338"/>
          <a:stretch/>
        </p:blipFill>
        <p:spPr>
          <a:xfrm>
            <a:off x="936172" y="3320142"/>
            <a:ext cx="7293429" cy="970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1389213" y="2690038"/>
            <a:ext cx="94434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THANK YOU!!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8" name="Google Shape;738;p3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17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614565" y="2285080"/>
            <a:ext cx="6901657" cy="95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</a:t>
            </a:r>
            <a:endParaRPr dirty="0"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674800" y="1349425"/>
            <a:ext cx="10141500" cy="62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MERGE SORT</a:t>
            </a:r>
            <a:endParaRPr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2"/>
          </p:nvPr>
        </p:nvSpPr>
        <p:spPr>
          <a:xfrm>
            <a:off x="614565" y="3125313"/>
            <a:ext cx="5477100" cy="219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stabil</a:t>
            </a:r>
            <a:r>
              <a:rPr lang="en-US" dirty="0"/>
              <a:t>.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Teknik </a:t>
            </a:r>
            <a:r>
              <a:rPr lang="en-US" i="1" dirty="0"/>
              <a:t>“divide and conquer” (</a:t>
            </a:r>
            <a:r>
              <a:rPr lang="en-US" i="1" dirty="0" err="1"/>
              <a:t>bagi</a:t>
            </a:r>
            <a:r>
              <a:rPr lang="en-US" i="1" dirty="0"/>
              <a:t> dan </a:t>
            </a:r>
            <a:r>
              <a:rPr lang="en-US" i="1" dirty="0" err="1"/>
              <a:t>taklukan</a:t>
            </a:r>
            <a:r>
              <a:rPr lang="en-US" i="1" dirty="0"/>
              <a:t>)</a:t>
            </a:r>
            <a:endParaRPr i="1" dirty="0"/>
          </a:p>
        </p:txBody>
      </p:sp>
      <p:sp>
        <p:nvSpPr>
          <p:cNvPr id="279" name="Google Shape;279;p15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250" y="1433925"/>
            <a:ext cx="4167975" cy="54240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1231641" y="576775"/>
            <a:ext cx="10141169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/>
              <a:t>PEMBAGIAN </a:t>
            </a:r>
            <a:r>
              <a:rPr lang="en" sz="8500" dirty="0">
                <a:solidFill>
                  <a:schemeClr val="accent2"/>
                </a:solidFill>
              </a:rPr>
              <a:t>PENGGABUNGAN</a:t>
            </a:r>
            <a:endParaRPr sz="8500" dirty="0">
              <a:solidFill>
                <a:schemeClr val="accent2"/>
              </a:solidFill>
            </a:endParaRPr>
          </a:p>
        </p:txBody>
      </p:sp>
      <p:sp>
        <p:nvSpPr>
          <p:cNvPr id="306" name="Google Shape;306;p1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2073275" y="1279175"/>
            <a:ext cx="9702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 PEMBAGIAN</a:t>
            </a:r>
            <a:endParaRPr dirty="0"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2073275" y="2603446"/>
            <a:ext cx="9702900" cy="29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err="1"/>
              <a:t>Larikan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.</a:t>
            </a:r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Proses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2073275" y="1279175"/>
            <a:ext cx="9702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 PENGGABUNGAN</a:t>
            </a:r>
            <a:endParaRPr dirty="0"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2073275" y="2603446"/>
            <a:ext cx="9702900" cy="29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err="1"/>
              <a:t>Elemen</a:t>
            </a:r>
            <a:r>
              <a:rPr lang="en-US" dirty="0"/>
              <a:t> –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.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larikan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1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748895" y="2730471"/>
            <a:ext cx="10694209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</a:t>
            </a:r>
            <a:r>
              <a:rPr lang="en" dirty="0">
                <a:solidFill>
                  <a:schemeClr val="lt1"/>
                </a:solidFill>
              </a:rPr>
              <a:t>MERGE SORT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2073275" y="1279175"/>
            <a:ext cx="9702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 PEMBAGIAN</a:t>
            </a:r>
            <a:endParaRPr dirty="0"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2073275" y="2603446"/>
            <a:ext cx="9702900" cy="29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Gambar visual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larikan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terpisah</a:t>
            </a:r>
            <a:endParaRPr lang="en-US" dirty="0"/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74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418969" y="-1"/>
            <a:ext cx="6647400" cy="17261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bg1"/>
                </a:solidFill>
              </a:rPr>
              <a:t>Contoh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memisahkan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larikan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93" name="Google Shape;293;p17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285;p16">
            <a:extLst>
              <a:ext uri="{FF2B5EF4-FFF2-40B4-BE49-F238E27FC236}">
                <a16:creationId xmlns:a16="http://schemas.microsoft.com/office/drawing/2014/main" id="{043BF64F-0E66-4F1F-84D0-09AC0D20E8EE}"/>
              </a:ext>
            </a:extLst>
          </p:cNvPr>
          <p:cNvSpPr txBox="1">
            <a:spLocks/>
          </p:cNvSpPr>
          <p:nvPr/>
        </p:nvSpPr>
        <p:spPr>
          <a:xfrm>
            <a:off x="1123252" y="2174033"/>
            <a:ext cx="9702900" cy="188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arlow Condensed SemiBold"/>
              <a:buNone/>
              <a:defRPr sz="6000" b="0" i="0" u="none" strike="noStrike" cap="none">
                <a:solidFill>
                  <a:schemeClr val="accent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800" dirty="0"/>
              <a:t>[7, 2, 1, 6, 8, 5, 3, 4] </a:t>
            </a:r>
          </a:p>
          <a:p>
            <a:r>
              <a:rPr lang="en-US" sz="4800" dirty="0"/>
              <a:t> </a:t>
            </a:r>
          </a:p>
          <a:p>
            <a:r>
              <a:rPr lang="en-US" sz="4800" dirty="0" err="1"/>
              <a:t>menjadi</a:t>
            </a:r>
            <a:r>
              <a:rPr lang="en-US" sz="4800" dirty="0"/>
              <a:t>  [7, 2, 1, 6] dan [8, 5, 3, 4]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2073275" y="1279175"/>
            <a:ext cx="9702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 PENGGABUNGAN</a:t>
            </a:r>
            <a:endParaRPr dirty="0"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2073275" y="2603446"/>
            <a:ext cx="9702900" cy="29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Gambar visual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larikan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39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7F7F7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335</Words>
  <Application>Microsoft Office PowerPoint</Application>
  <PresentationFormat>Widescreen</PresentationFormat>
  <Paragraphs>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Barlow Condensed</vt:lpstr>
      <vt:lpstr>Barlow Condensed SemiBold</vt:lpstr>
      <vt:lpstr>Calibri</vt:lpstr>
      <vt:lpstr>Merriweather</vt:lpstr>
      <vt:lpstr>Roboto Condensed</vt:lpstr>
      <vt:lpstr>Trirong</vt:lpstr>
      <vt:lpstr>Wingdings</vt:lpstr>
      <vt:lpstr>SlidesMania</vt:lpstr>
      <vt:lpstr>PENGANTAR MERGE SORT</vt:lpstr>
      <vt:lpstr>PENGENALAN MERGE SORT</vt:lpstr>
      <vt:lpstr>PEMBAGIAN PENGGABUNGAN</vt:lpstr>
      <vt:lpstr>MERGE SORT PEMBAGIAN</vt:lpstr>
      <vt:lpstr>MERGE SORT PENGGABUNGAN</vt:lpstr>
      <vt:lpstr>EXAMPLE MERGE SORT</vt:lpstr>
      <vt:lpstr>MERGE SORT PEMBAGIAN</vt:lpstr>
      <vt:lpstr>Contoh: memisahkan larikan</vt:lpstr>
      <vt:lpstr>MERGE SORT PENGGABUNGAN</vt:lpstr>
      <vt:lpstr>Contoh : menggabungkan</vt:lpstr>
      <vt:lpstr>KOMPLEKSITAS WAKTU DAN KEUNTUNGAN</vt:lpstr>
      <vt:lpstr>KEUNTUNGAN DAN KETERBATASAN</vt:lpstr>
      <vt:lpstr>KESIMPULAN</vt:lpstr>
      <vt:lpstr>Contoh penerapan algoritma Merge Sort pada java</vt:lpstr>
      <vt:lpstr>Contoh penerapan algoritma Merge Sort pada java</vt:lpstr>
      <vt:lpstr>Contoh penerapan algoritma Merge Sort pada java</vt:lpstr>
      <vt:lpstr>Contoh penerapan algoritma Merge Sort pada java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MERGE SORT</dc:title>
  <dc:creator>SISWA</dc:creator>
  <cp:lastModifiedBy>Irma Nurmalasari</cp:lastModifiedBy>
  <cp:revision>9</cp:revision>
  <dcterms:modified xsi:type="dcterms:W3CDTF">2023-05-21T00:40:34Z</dcterms:modified>
</cp:coreProperties>
</file>