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14" r:id="rId2"/>
    <p:sldId id="315" r:id="rId3"/>
    <p:sldId id="316" r:id="rId4"/>
    <p:sldId id="317" r:id="rId5"/>
    <p:sldId id="318" r:id="rId6"/>
    <p:sldId id="319" r:id="rId7"/>
    <p:sldId id="320" r:id="rId8"/>
    <p:sldId id="322" r:id="rId9"/>
    <p:sldId id="323" r:id="rId10"/>
    <p:sldId id="324" r:id="rId11"/>
    <p:sldId id="325" r:id="rId12"/>
    <p:sldId id="326" r:id="rId13"/>
    <p:sldId id="327" r:id="rId14"/>
    <p:sldId id="329" r:id="rId15"/>
    <p:sldId id="330" r:id="rId16"/>
    <p:sldId id="331" r:id="rId17"/>
    <p:sldId id="332" r:id="rId18"/>
    <p:sldId id="333" r:id="rId19"/>
    <p:sldId id="328" r:id="rId20"/>
    <p:sldId id="33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A2471-EDE5-436C-8F93-EDFCCB08B5E8}"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7EB9C-3C39-4055-8E5B-2016AEB644BF}" type="slidenum">
              <a:rPr lang="en-US" smtClean="0"/>
              <a:t>‹#›</a:t>
            </a:fld>
            <a:endParaRPr lang="en-US"/>
          </a:p>
        </p:txBody>
      </p:sp>
    </p:spTree>
    <p:extLst>
      <p:ext uri="{BB962C8B-B14F-4D97-AF65-F5344CB8AC3E}">
        <p14:creationId xmlns:p14="http://schemas.microsoft.com/office/powerpoint/2010/main" val="374374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872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0291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05F07-6D60-A996-866C-EA9C0C25B0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8F40C7-8E4D-3DB6-C0A9-B0B7B8CB6C5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687CD67-5052-1246-4D2D-B2B492D48FF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764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A6F50-9139-0B8D-492B-0E5FBF18A3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8E2810-08CF-6897-C9BE-6ABCC1B9F7E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E5259CC-BAB9-3C84-6C0F-276A9179038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583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5FE9F-4BCF-601E-517D-48D437EDFC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5616E1-D5A0-6E45-ADF1-F6470DEC81D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AA9AD83-23D3-2852-C991-8F25CD3D209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7721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AC848-C13B-21D0-F459-7F916F763B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5E87C3-2344-FAC1-D321-19E7CFC67CC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9244F1-D3A5-0094-8ACF-28417A70187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645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BA04E-2B95-54E5-B47D-A9B4684372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17E0F1-411B-07C4-2417-D97383B4B1E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D46EA27-265E-A445-29FC-4D9B264A20E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3656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41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127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A906-EE06-2E24-8382-140EC03DB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6079E0-022F-62E0-7545-148B3DE04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5CBC36-3477-57E8-AE80-2A4BE7C6EBE8}"/>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5" name="Footer Placeholder 4">
            <a:extLst>
              <a:ext uri="{FF2B5EF4-FFF2-40B4-BE49-F238E27FC236}">
                <a16:creationId xmlns:a16="http://schemas.microsoft.com/office/drawing/2014/main" id="{DABC3C6E-3A20-CA51-8107-2A557D021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D956D-C516-C150-6E68-12C47945E284}"/>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164538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041F-D18D-3750-188D-05748B6ED9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A076CC-6537-95F7-9308-1DFBFC958B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8F7F5-E6DF-6898-268A-8AA49F8DF571}"/>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5" name="Footer Placeholder 4">
            <a:extLst>
              <a:ext uri="{FF2B5EF4-FFF2-40B4-BE49-F238E27FC236}">
                <a16:creationId xmlns:a16="http://schemas.microsoft.com/office/drawing/2014/main" id="{0E3BB711-6DC5-AF90-0E6D-A45D4EBCC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ADEF0-0839-E151-F54F-2F8BB38B6236}"/>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12233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882226-2AC7-A154-9FD9-E9961126B7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789C0C-29D8-13CB-4DF7-03B1B15976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3095A-0B09-6EC5-58C3-F3292C0AEF1B}"/>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5" name="Footer Placeholder 4">
            <a:extLst>
              <a:ext uri="{FF2B5EF4-FFF2-40B4-BE49-F238E27FC236}">
                <a16:creationId xmlns:a16="http://schemas.microsoft.com/office/drawing/2014/main" id="{6A555EB7-3D4F-5434-8F09-280BBF3C7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16F28-DF7B-ABD9-E119-8632F1B9BBBF}"/>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3059429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66"/>
        <p:cNvGrpSpPr/>
        <p:nvPr/>
      </p:nvGrpSpPr>
      <p:grpSpPr>
        <a:xfrm>
          <a:off x="0" y="0"/>
          <a:ext cx="0" cy="0"/>
          <a:chOff x="0" y="0"/>
          <a:chExt cx="0" cy="0"/>
        </a:xfrm>
      </p:grpSpPr>
      <p:sp>
        <p:nvSpPr>
          <p:cNvPr id="67" name="Google Shape;67;p15"/>
          <p:cNvSpPr/>
          <p:nvPr/>
        </p:nvSpPr>
        <p:spPr>
          <a:xfrm>
            <a:off x="256033" y="265177"/>
            <a:ext cx="11683049" cy="6332433"/>
          </a:xfrm>
          <a:prstGeom prst="rect">
            <a:avLst/>
          </a:prstGeom>
          <a:solidFill>
            <a:srgbClr val="F5F5F5"/>
          </a:solidFill>
          <a:ln>
            <a:noFill/>
          </a:ln>
        </p:spPr>
        <p:txBody>
          <a:bodyPr spcFirstLastPara="1" wrap="square" lIns="91433" tIns="45700" rIns="91433" bIns="45700" anchor="b" anchorCtr="0">
            <a:noAutofit/>
          </a:bodyPr>
          <a:lstStyle/>
          <a:p>
            <a:pPr marL="0" marR="0" lvl="0" indent="0" algn="ctr" rtl="0">
              <a:spcBef>
                <a:spcPts val="0"/>
              </a:spcBef>
              <a:spcAft>
                <a:spcPts val="0"/>
              </a:spcAft>
              <a:buNone/>
            </a:pPr>
            <a:endParaRPr sz="1867">
              <a:solidFill>
                <a:schemeClr val="lt1"/>
              </a:solidFill>
              <a:latin typeface="Quattrocento Sans"/>
              <a:ea typeface="Quattrocento Sans"/>
              <a:cs typeface="Quattrocento Sans"/>
              <a:sym typeface="Quattrocento Sans"/>
            </a:endParaRPr>
          </a:p>
        </p:txBody>
      </p:sp>
      <p:cxnSp>
        <p:nvCxnSpPr>
          <p:cNvPr id="68" name="Google Shape;68;p15"/>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sp>
        <p:nvSpPr>
          <p:cNvPr id="69" name="Google Shape;69;p15"/>
          <p:cNvSpPr txBox="1">
            <a:spLocks noGrp="1"/>
          </p:cNvSpPr>
          <p:nvPr>
            <p:ph type="title"/>
          </p:nvPr>
        </p:nvSpPr>
        <p:spPr>
          <a:xfrm>
            <a:off x="521207" y="448056"/>
            <a:ext cx="6877119" cy="64008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rgbClr val="3A3838"/>
              </a:buClr>
              <a:buSzPts val="2100"/>
              <a:buFont typeface="Quattrocento Sans"/>
              <a:buNone/>
              <a:defRPr sz="2800">
                <a:solidFill>
                  <a:srgbClr val="3A383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5"/>
          <p:cNvSpPr txBox="1">
            <a:spLocks noGrp="1"/>
          </p:cNvSpPr>
          <p:nvPr>
            <p:ph type="body" idx="1"/>
          </p:nvPr>
        </p:nvSpPr>
        <p:spPr>
          <a:xfrm>
            <a:off x="539496" y="1435608"/>
            <a:ext cx="4416552" cy="3977640"/>
          </a:xfrm>
          <a:prstGeom prst="rect">
            <a:avLst/>
          </a:prstGeom>
          <a:noFill/>
          <a:ln>
            <a:noFill/>
          </a:ln>
        </p:spPr>
        <p:txBody>
          <a:bodyPr spcFirstLastPara="1" wrap="square" lIns="68575" tIns="34275" rIns="68575" bIns="34275" anchor="t" anchorCtr="0">
            <a:normAutofit/>
          </a:bodyPr>
          <a:lstStyle>
            <a:lvl1pPr marL="609585" lvl="0" indent="-304792" algn="l">
              <a:lnSpc>
                <a:spcPct val="150000"/>
              </a:lnSpc>
              <a:spcBef>
                <a:spcPts val="1067"/>
              </a:spcBef>
              <a:spcAft>
                <a:spcPts val="0"/>
              </a:spcAft>
              <a:buClr>
                <a:srgbClr val="3F3F3F"/>
              </a:buClr>
              <a:buSzPts val="900"/>
              <a:buFont typeface="Quattrocento Sans"/>
              <a:buNone/>
              <a:defRPr sz="1200">
                <a:solidFill>
                  <a:srgbClr val="3F3F3F"/>
                </a:solidFill>
              </a:defRPr>
            </a:lvl1pPr>
            <a:lvl2pPr marL="1219170" lvl="1" indent="-380990" algn="l">
              <a:lnSpc>
                <a:spcPct val="150000"/>
              </a:lnSpc>
              <a:spcBef>
                <a:spcPts val="1200"/>
              </a:spcBef>
              <a:spcAft>
                <a:spcPts val="0"/>
              </a:spcAft>
              <a:buClr>
                <a:srgbClr val="3F3F3F"/>
              </a:buClr>
              <a:buSzPts val="900"/>
              <a:buChar char="•"/>
              <a:defRPr sz="1200">
                <a:solidFill>
                  <a:srgbClr val="3F3F3F"/>
                </a:solidFill>
              </a:defRPr>
            </a:lvl2pPr>
            <a:lvl3pPr marL="1828754" lvl="2" indent="-380990" algn="l">
              <a:lnSpc>
                <a:spcPct val="150000"/>
              </a:lnSpc>
              <a:spcBef>
                <a:spcPts val="1200"/>
              </a:spcBef>
              <a:spcAft>
                <a:spcPts val="0"/>
              </a:spcAft>
              <a:buClr>
                <a:srgbClr val="3F3F3F"/>
              </a:buClr>
              <a:buSzPts val="900"/>
              <a:buChar char="•"/>
              <a:defRPr sz="1200">
                <a:solidFill>
                  <a:srgbClr val="3F3F3F"/>
                </a:solidFill>
              </a:defRPr>
            </a:lvl3pPr>
            <a:lvl4pPr marL="2438339" lvl="3" indent="-380990" algn="l">
              <a:lnSpc>
                <a:spcPct val="150000"/>
              </a:lnSpc>
              <a:spcBef>
                <a:spcPts val="1200"/>
              </a:spcBef>
              <a:spcAft>
                <a:spcPts val="0"/>
              </a:spcAft>
              <a:buClr>
                <a:srgbClr val="3F3F3F"/>
              </a:buClr>
              <a:buSzPts val="900"/>
              <a:buChar char="•"/>
              <a:defRPr sz="1200">
                <a:solidFill>
                  <a:srgbClr val="3F3F3F"/>
                </a:solidFill>
              </a:defRPr>
            </a:lvl4pPr>
            <a:lvl5pPr marL="3047924" lvl="4" indent="-380990" algn="l">
              <a:lnSpc>
                <a:spcPct val="150000"/>
              </a:lnSpc>
              <a:spcBef>
                <a:spcPts val="1200"/>
              </a:spcBef>
              <a:spcAft>
                <a:spcPts val="0"/>
              </a:spcAft>
              <a:buClr>
                <a:srgbClr val="3F3F3F"/>
              </a:buClr>
              <a:buSzPts val="900"/>
              <a:buChar char="•"/>
              <a:defRPr sz="1200">
                <a:solidFill>
                  <a:srgbClr val="3F3F3F"/>
                </a:solidFill>
              </a:defRPr>
            </a:lvl5pPr>
            <a:lvl6pPr marL="3657509" lvl="5" indent="-423323" algn="l">
              <a:lnSpc>
                <a:spcPct val="150000"/>
              </a:lnSpc>
              <a:spcBef>
                <a:spcPts val="1200"/>
              </a:spcBef>
              <a:spcAft>
                <a:spcPts val="0"/>
              </a:spcAft>
              <a:buClr>
                <a:schemeClr val="dk1"/>
              </a:buClr>
              <a:buSzPts val="1400"/>
              <a:buChar char="•"/>
              <a:defRPr/>
            </a:lvl6pPr>
            <a:lvl7pPr marL="4267093" lvl="6" indent="-423323" algn="l">
              <a:lnSpc>
                <a:spcPct val="150000"/>
              </a:lnSpc>
              <a:spcBef>
                <a:spcPts val="1200"/>
              </a:spcBef>
              <a:spcAft>
                <a:spcPts val="0"/>
              </a:spcAft>
              <a:buClr>
                <a:schemeClr val="dk1"/>
              </a:buClr>
              <a:buSzPts val="1400"/>
              <a:buChar char="•"/>
              <a:defRPr/>
            </a:lvl7pPr>
            <a:lvl8pPr marL="4876678" lvl="7" indent="-423323" algn="l">
              <a:lnSpc>
                <a:spcPct val="150000"/>
              </a:lnSpc>
              <a:spcBef>
                <a:spcPts val="1200"/>
              </a:spcBef>
              <a:spcAft>
                <a:spcPts val="0"/>
              </a:spcAft>
              <a:buClr>
                <a:schemeClr val="dk1"/>
              </a:buClr>
              <a:buSzPts val="1400"/>
              <a:buChar char="•"/>
              <a:defRPr/>
            </a:lvl8pPr>
            <a:lvl9pPr marL="5486263" lvl="8" indent="-304792" algn="l">
              <a:lnSpc>
                <a:spcPct val="90000"/>
              </a:lnSpc>
              <a:spcBef>
                <a:spcPts val="1200"/>
              </a:spcBef>
              <a:spcAft>
                <a:spcPts val="0"/>
              </a:spcAft>
              <a:buClr>
                <a:schemeClr val="dk1"/>
              </a:buClr>
              <a:buSzPts val="1400"/>
              <a:buNone/>
              <a:defRPr/>
            </a:lvl9pPr>
          </a:lstStyle>
          <a:p>
            <a:endParaRPr/>
          </a:p>
        </p:txBody>
      </p:sp>
      <p:sp>
        <p:nvSpPr>
          <p:cNvPr id="71" name="Google Shape;71;p15"/>
          <p:cNvSpPr txBox="1">
            <a:spLocks noGrp="1"/>
          </p:cNvSpPr>
          <p:nvPr>
            <p:ph type="dt" idx="10"/>
          </p:nvPr>
        </p:nvSpPr>
        <p:spPr>
          <a:xfrm>
            <a:off x="539496" y="6203952"/>
            <a:ext cx="32766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200">
                <a:solidFill>
                  <a:srgbClr val="59595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5"/>
          <p:cNvSpPr txBox="1">
            <a:spLocks noGrp="1"/>
          </p:cNvSpPr>
          <p:nvPr>
            <p:ph type="ftr" idx="11"/>
          </p:nvPr>
        </p:nvSpPr>
        <p:spPr>
          <a:xfrm>
            <a:off x="4648200" y="6203952"/>
            <a:ext cx="28956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200">
                <a:solidFill>
                  <a:srgbClr val="59595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5"/>
          <p:cNvSpPr txBox="1">
            <a:spLocks noGrp="1"/>
          </p:cNvSpPr>
          <p:nvPr>
            <p:ph type="sldNum" idx="12"/>
          </p:nvPr>
        </p:nvSpPr>
        <p:spPr>
          <a:xfrm>
            <a:off x="8371925" y="6203952"/>
            <a:ext cx="32766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1200">
                <a:solidFill>
                  <a:srgbClr val="595959"/>
                </a:solidFill>
                <a:latin typeface="Quattrocento Sans"/>
                <a:ea typeface="Quattrocento Sans"/>
                <a:cs typeface="Quattrocento Sans"/>
                <a:sym typeface="Quattrocento Sans"/>
              </a:defRPr>
            </a:lvl1pPr>
            <a:lvl2pPr marL="0" lvl="1" indent="0" algn="r">
              <a:spcBef>
                <a:spcPts val="0"/>
              </a:spcBef>
              <a:buNone/>
              <a:defRPr sz="1200">
                <a:solidFill>
                  <a:srgbClr val="595959"/>
                </a:solidFill>
                <a:latin typeface="Quattrocento Sans"/>
                <a:ea typeface="Quattrocento Sans"/>
                <a:cs typeface="Quattrocento Sans"/>
                <a:sym typeface="Quattrocento Sans"/>
              </a:defRPr>
            </a:lvl2pPr>
            <a:lvl3pPr marL="0" lvl="2" indent="0" algn="r">
              <a:spcBef>
                <a:spcPts val="0"/>
              </a:spcBef>
              <a:buNone/>
              <a:defRPr sz="1200">
                <a:solidFill>
                  <a:srgbClr val="595959"/>
                </a:solidFill>
                <a:latin typeface="Quattrocento Sans"/>
                <a:ea typeface="Quattrocento Sans"/>
                <a:cs typeface="Quattrocento Sans"/>
                <a:sym typeface="Quattrocento Sans"/>
              </a:defRPr>
            </a:lvl3pPr>
            <a:lvl4pPr marL="0" lvl="3" indent="0" algn="r">
              <a:spcBef>
                <a:spcPts val="0"/>
              </a:spcBef>
              <a:buNone/>
              <a:defRPr sz="1200">
                <a:solidFill>
                  <a:srgbClr val="595959"/>
                </a:solidFill>
                <a:latin typeface="Quattrocento Sans"/>
                <a:ea typeface="Quattrocento Sans"/>
                <a:cs typeface="Quattrocento Sans"/>
                <a:sym typeface="Quattrocento Sans"/>
              </a:defRPr>
            </a:lvl4pPr>
            <a:lvl5pPr marL="0" lvl="4" indent="0" algn="r">
              <a:spcBef>
                <a:spcPts val="0"/>
              </a:spcBef>
              <a:buNone/>
              <a:defRPr sz="1200">
                <a:solidFill>
                  <a:srgbClr val="595959"/>
                </a:solidFill>
                <a:latin typeface="Quattrocento Sans"/>
                <a:ea typeface="Quattrocento Sans"/>
                <a:cs typeface="Quattrocento Sans"/>
                <a:sym typeface="Quattrocento Sans"/>
              </a:defRPr>
            </a:lvl5pPr>
            <a:lvl6pPr marL="0" lvl="5" indent="0" algn="r">
              <a:spcBef>
                <a:spcPts val="0"/>
              </a:spcBef>
              <a:buNone/>
              <a:defRPr sz="1200">
                <a:solidFill>
                  <a:srgbClr val="595959"/>
                </a:solidFill>
                <a:latin typeface="Quattrocento Sans"/>
                <a:ea typeface="Quattrocento Sans"/>
                <a:cs typeface="Quattrocento Sans"/>
                <a:sym typeface="Quattrocento Sans"/>
              </a:defRPr>
            </a:lvl6pPr>
            <a:lvl7pPr marL="0" lvl="6" indent="0" algn="r">
              <a:spcBef>
                <a:spcPts val="0"/>
              </a:spcBef>
              <a:buNone/>
              <a:defRPr sz="1200">
                <a:solidFill>
                  <a:srgbClr val="595959"/>
                </a:solidFill>
                <a:latin typeface="Quattrocento Sans"/>
                <a:ea typeface="Quattrocento Sans"/>
                <a:cs typeface="Quattrocento Sans"/>
                <a:sym typeface="Quattrocento Sans"/>
              </a:defRPr>
            </a:lvl7pPr>
            <a:lvl8pPr marL="0" lvl="7" indent="0" algn="r">
              <a:spcBef>
                <a:spcPts val="0"/>
              </a:spcBef>
              <a:buNone/>
              <a:defRPr sz="1200">
                <a:solidFill>
                  <a:srgbClr val="595959"/>
                </a:solidFill>
                <a:latin typeface="Quattrocento Sans"/>
                <a:ea typeface="Quattrocento Sans"/>
                <a:cs typeface="Quattrocento Sans"/>
                <a:sym typeface="Quattrocento Sans"/>
              </a:defRPr>
            </a:lvl8pPr>
            <a:lvl9pPr marL="0" lvl="8" indent="0" algn="r">
              <a:spcBef>
                <a:spcPts val="0"/>
              </a:spcBef>
              <a:buNone/>
              <a:defRPr sz="1200">
                <a:solidFill>
                  <a:srgbClr val="595959"/>
                </a:solidFill>
                <a:latin typeface="Quattrocento Sans"/>
                <a:ea typeface="Quattrocento Sans"/>
                <a:cs typeface="Quattrocento Sans"/>
                <a:sym typeface="Quattrocento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4554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0B99-3A87-8744-9425-DDD070670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BB03B0-11A4-8A71-B139-D9155C13DA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1C75B-49FC-F654-77B2-AAE51E9323EB}"/>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5" name="Footer Placeholder 4">
            <a:extLst>
              <a:ext uri="{FF2B5EF4-FFF2-40B4-BE49-F238E27FC236}">
                <a16:creationId xmlns:a16="http://schemas.microsoft.com/office/drawing/2014/main" id="{1F37412D-A771-9F8A-36F9-052F1790D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BEA4A-4963-273A-AA8E-7B26088A58BA}"/>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104629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6252-E9B5-EC53-0D86-4749FD3477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1655FD-3017-13F8-CEFE-E6B6AB361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F6A50E-647D-4C45-391F-FCF4A068488C}"/>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5" name="Footer Placeholder 4">
            <a:extLst>
              <a:ext uri="{FF2B5EF4-FFF2-40B4-BE49-F238E27FC236}">
                <a16:creationId xmlns:a16="http://schemas.microsoft.com/office/drawing/2014/main" id="{2EDAF378-3CF6-BEA7-90F2-B356CACA7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097F9-AA12-EAF8-4B09-360D06233E73}"/>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323497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7B51-FE27-3D87-9035-BEBAD386E1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D232F-E652-40D0-4B26-DABEB7FD81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32C3D5-D30A-15EA-A2DF-7441776F5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47750A-4673-C0EB-2F61-5E5D030B580B}"/>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6" name="Footer Placeholder 5">
            <a:extLst>
              <a:ext uri="{FF2B5EF4-FFF2-40B4-BE49-F238E27FC236}">
                <a16:creationId xmlns:a16="http://schemas.microsoft.com/office/drawing/2014/main" id="{7921FF8A-C3E3-76F6-2FFB-0118B05DF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43717-9A38-121E-331E-09C8C543A3FF}"/>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324153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E1AC-CB07-9AE3-D65A-1CE9D336B8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0E26E-8543-222D-8172-1187F7493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84FD3A-C93E-8E9C-D6EA-8BA045CE35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155D44-7769-F43B-8FC8-DD6CD1223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49D5F0-3D5E-F1D3-BA6E-9010F1FD72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5C7A3F-BDDD-C467-8202-51BB6E215C58}"/>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8" name="Footer Placeholder 7">
            <a:extLst>
              <a:ext uri="{FF2B5EF4-FFF2-40B4-BE49-F238E27FC236}">
                <a16:creationId xmlns:a16="http://schemas.microsoft.com/office/drawing/2014/main" id="{85E1A0B1-9D0E-2BFC-47FA-4D5116C8E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68E5FA-DB75-DD14-916B-8977D3E16B78}"/>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45777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821C-ACE3-82A1-391C-EED1D7C5BE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B0427-027B-12C9-F89F-F36573438DAE}"/>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4" name="Footer Placeholder 3">
            <a:extLst>
              <a:ext uri="{FF2B5EF4-FFF2-40B4-BE49-F238E27FC236}">
                <a16:creationId xmlns:a16="http://schemas.microsoft.com/office/drawing/2014/main" id="{6093EC17-33B6-A47B-089F-4EFCB4BBDB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8AE785-2705-9579-D01C-6162C0768307}"/>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403274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24B8EA-D86A-16BD-03BD-EDA8D89C2C59}"/>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3" name="Footer Placeholder 2">
            <a:extLst>
              <a:ext uri="{FF2B5EF4-FFF2-40B4-BE49-F238E27FC236}">
                <a16:creationId xmlns:a16="http://schemas.microsoft.com/office/drawing/2014/main" id="{7F09BDAB-D731-BD30-2381-714B103701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45839E-8D7A-46C2-9889-F455E2A65DF5}"/>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398358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FA13-7F4D-11ED-EF59-E6BB4FA48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A299AC-D415-54BA-1523-0692DE7D04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F43AA-6532-F150-8E6D-95DACB1A2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68236-F5BA-9B38-D9A5-C2181117D111}"/>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6" name="Footer Placeholder 5">
            <a:extLst>
              <a:ext uri="{FF2B5EF4-FFF2-40B4-BE49-F238E27FC236}">
                <a16:creationId xmlns:a16="http://schemas.microsoft.com/office/drawing/2014/main" id="{4F8676E4-F775-DD4C-7B83-393B3DC0B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A00676-5124-C409-6C2A-57E72F3872C1}"/>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405854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53B4-5064-5196-0567-FA5140806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262E44-CC6A-6A83-93B5-965FE6E81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218EE-215B-85BE-6D36-F735E0E8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5D897-B6AD-59CD-5D35-096B94F729DE}"/>
              </a:ext>
            </a:extLst>
          </p:cNvPr>
          <p:cNvSpPr>
            <a:spLocks noGrp="1"/>
          </p:cNvSpPr>
          <p:nvPr>
            <p:ph type="dt" sz="half" idx="10"/>
          </p:nvPr>
        </p:nvSpPr>
        <p:spPr/>
        <p:txBody>
          <a:bodyPr/>
          <a:lstStyle/>
          <a:p>
            <a:fld id="{9653C32C-2EB1-47A4-8DAC-9942609CB228}" type="datetimeFigureOut">
              <a:rPr lang="en-US" smtClean="0"/>
              <a:t>5/29/2024</a:t>
            </a:fld>
            <a:endParaRPr lang="en-US"/>
          </a:p>
        </p:txBody>
      </p:sp>
      <p:sp>
        <p:nvSpPr>
          <p:cNvPr id="6" name="Footer Placeholder 5">
            <a:extLst>
              <a:ext uri="{FF2B5EF4-FFF2-40B4-BE49-F238E27FC236}">
                <a16:creationId xmlns:a16="http://schemas.microsoft.com/office/drawing/2014/main" id="{4B57387F-4775-32F0-C642-F6CE31FBE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7F00E-0FF1-9275-6D4F-3860162656B2}"/>
              </a:ext>
            </a:extLst>
          </p:cNvPr>
          <p:cNvSpPr>
            <a:spLocks noGrp="1"/>
          </p:cNvSpPr>
          <p:nvPr>
            <p:ph type="sldNum" sz="quarter" idx="12"/>
          </p:nvPr>
        </p:nvSpPr>
        <p:spPr/>
        <p:txBody>
          <a:bodyPr/>
          <a:lstStyle/>
          <a:p>
            <a:fld id="{17FE8C15-0CAB-4E00-B056-B39C96F16141}" type="slidenum">
              <a:rPr lang="en-US" smtClean="0"/>
              <a:t>‹#›</a:t>
            </a:fld>
            <a:endParaRPr lang="en-US"/>
          </a:p>
        </p:txBody>
      </p:sp>
    </p:spTree>
    <p:extLst>
      <p:ext uri="{BB962C8B-B14F-4D97-AF65-F5344CB8AC3E}">
        <p14:creationId xmlns:p14="http://schemas.microsoft.com/office/powerpoint/2010/main" val="98110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CA831D-8B30-A57D-BB08-2EC40329D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B1AF45-6FEB-31BA-F4AF-869D70BCAB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F3B86-E260-939F-27B7-6F40D70C9B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3C32C-2EB1-47A4-8DAC-9942609CB228}" type="datetimeFigureOut">
              <a:rPr lang="en-US" smtClean="0"/>
              <a:t>5/29/2024</a:t>
            </a:fld>
            <a:endParaRPr lang="en-US"/>
          </a:p>
        </p:txBody>
      </p:sp>
      <p:sp>
        <p:nvSpPr>
          <p:cNvPr id="5" name="Footer Placeholder 4">
            <a:extLst>
              <a:ext uri="{FF2B5EF4-FFF2-40B4-BE49-F238E27FC236}">
                <a16:creationId xmlns:a16="http://schemas.microsoft.com/office/drawing/2014/main" id="{68A173B4-D7FD-00DE-A00D-3A0E37BFC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A29D94-A4BB-287B-3F19-B56120D8C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E8C15-0CAB-4E00-B056-B39C96F16141}" type="slidenum">
              <a:rPr lang="en-US" smtClean="0"/>
              <a:t>‹#›</a:t>
            </a:fld>
            <a:endParaRPr lang="en-US"/>
          </a:p>
        </p:txBody>
      </p:sp>
    </p:spTree>
    <p:extLst>
      <p:ext uri="{BB962C8B-B14F-4D97-AF65-F5344CB8AC3E}">
        <p14:creationId xmlns:p14="http://schemas.microsoft.com/office/powerpoint/2010/main" val="2007856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C1B1-EB2D-C880-94D0-C75E40224E58}"/>
              </a:ext>
            </a:extLst>
          </p:cNvPr>
          <p:cNvSpPr>
            <a:spLocks noGrp="1"/>
          </p:cNvSpPr>
          <p:nvPr>
            <p:ph type="title"/>
          </p:nvPr>
        </p:nvSpPr>
        <p:spPr/>
        <p:txBody>
          <a:bodyPr/>
          <a:lstStyle/>
          <a:p>
            <a:r>
              <a:rPr lang="en-US" dirty="0"/>
              <a:t>Simple </a:t>
            </a:r>
          </a:p>
        </p:txBody>
      </p:sp>
      <p:sp>
        <p:nvSpPr>
          <p:cNvPr id="3" name="Text Placeholder 2">
            <a:extLst>
              <a:ext uri="{FF2B5EF4-FFF2-40B4-BE49-F238E27FC236}">
                <a16:creationId xmlns:a16="http://schemas.microsoft.com/office/drawing/2014/main" id="{BEE4DCBB-C287-8FD4-C52F-5D9CC2C31B7F}"/>
              </a:ext>
            </a:extLst>
          </p:cNvPr>
          <p:cNvSpPr>
            <a:spLocks noGrp="1"/>
          </p:cNvSpPr>
          <p:nvPr>
            <p:ph type="body" idx="1"/>
          </p:nvPr>
        </p:nvSpPr>
        <p:spPr>
          <a:xfrm>
            <a:off x="539496" y="1435608"/>
            <a:ext cx="11246104" cy="640080"/>
          </a:xfrm>
        </p:spPr>
        <p:txBody>
          <a:bodyPr>
            <a:normAutofit/>
          </a:bodyPr>
          <a:lstStyle/>
          <a:p>
            <a:r>
              <a:rPr lang="en-US" dirty="0"/>
              <a:t>The easiest , most simple Gitflow that we can use is something like the graph below. As you can see , it’s very simple, straight forward, and easy to use. </a:t>
            </a:r>
          </a:p>
        </p:txBody>
      </p:sp>
      <p:pic>
        <p:nvPicPr>
          <p:cNvPr id="5" name="Picture 4">
            <a:extLst>
              <a:ext uri="{FF2B5EF4-FFF2-40B4-BE49-F238E27FC236}">
                <a16:creationId xmlns:a16="http://schemas.microsoft.com/office/drawing/2014/main" id="{0385E157-3686-2C39-0699-8C8A293D2F6B}"/>
              </a:ext>
            </a:extLst>
          </p:cNvPr>
          <p:cNvPicPr>
            <a:picLocks noChangeAspect="1"/>
          </p:cNvPicPr>
          <p:nvPr/>
        </p:nvPicPr>
        <p:blipFill>
          <a:blip r:embed="rId2"/>
          <a:stretch>
            <a:fillRect/>
          </a:stretch>
        </p:blipFill>
        <p:spPr>
          <a:xfrm>
            <a:off x="1771650" y="2215388"/>
            <a:ext cx="8648700" cy="1117600"/>
          </a:xfrm>
          <a:prstGeom prst="rect">
            <a:avLst/>
          </a:prstGeom>
        </p:spPr>
      </p:pic>
      <p:sp>
        <p:nvSpPr>
          <p:cNvPr id="7" name="Text Placeholder 2">
            <a:extLst>
              <a:ext uri="{FF2B5EF4-FFF2-40B4-BE49-F238E27FC236}">
                <a16:creationId xmlns:a16="http://schemas.microsoft.com/office/drawing/2014/main" id="{F3FEA49F-67B5-4A5B-3995-7EB6BF3A6E2A}"/>
              </a:ext>
            </a:extLst>
          </p:cNvPr>
          <p:cNvSpPr txBox="1">
            <a:spLocks/>
          </p:cNvSpPr>
          <p:nvPr/>
        </p:nvSpPr>
        <p:spPr>
          <a:xfrm>
            <a:off x="539496" y="3472688"/>
            <a:ext cx="10799064" cy="3029712"/>
          </a:xfrm>
          <a:prstGeom prst="rect">
            <a:avLst/>
          </a:prstGeom>
          <a:noFill/>
          <a:ln>
            <a:noFill/>
          </a:ln>
        </p:spPr>
        <p:txBody>
          <a:bodyPr spcFirstLastPara="1" wrap="square" lIns="91433" tIns="45700" rIns="91433" bIns="45700" anchor="t" anchorCtr="0">
            <a:normAutofit/>
          </a:bodyPr>
          <a:lstStyle>
            <a:defPPr marR="0" lvl="0" algn="l" rtl="0">
              <a:lnSpc>
                <a:spcPct val="100000"/>
              </a:lnSpc>
              <a:spcBef>
                <a:spcPts val="0"/>
              </a:spcBef>
              <a:spcAft>
                <a:spcPts val="0"/>
              </a:spcAft>
            </a:defPPr>
            <a:lvl1pPr marL="457200" marR="0" lvl="0" indent="-228600" algn="l" rtl="0">
              <a:lnSpc>
                <a:spcPct val="150000"/>
              </a:lnSpc>
              <a:spcBef>
                <a:spcPts val="800"/>
              </a:spcBef>
              <a:spcAft>
                <a:spcPts val="0"/>
              </a:spcAft>
              <a:buClr>
                <a:srgbClr val="3F3F3F"/>
              </a:buClr>
              <a:buSzPts val="900"/>
              <a:buFont typeface="Quattrocento Sans"/>
              <a:buNone/>
              <a:defRPr sz="900" b="0" i="0" u="none" strike="noStrike" cap="none">
                <a:solidFill>
                  <a:srgbClr val="3F3F3F"/>
                </a:solidFill>
                <a:latin typeface="Quattrocento Sans"/>
                <a:ea typeface="Quattrocento Sans"/>
                <a:cs typeface="Quattrocento Sans"/>
                <a:sym typeface="Quattrocento Sans"/>
              </a:defRPr>
            </a:lvl1pPr>
            <a:lvl2pPr marL="914400" marR="0" lvl="1"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2pPr>
            <a:lvl3pPr marL="1371600" marR="0" lvl="2"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3pPr>
            <a:lvl4pPr marL="1828800" marR="0" lvl="3"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4pPr>
            <a:lvl5pPr marL="2286000" marR="0" lvl="4"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5pPr>
            <a:lvl6pPr marL="2743200" marR="0" lvl="5" indent="-317500" algn="l" rtl="0">
              <a:lnSpc>
                <a:spcPct val="150000"/>
              </a:lnSpc>
              <a:spcBef>
                <a:spcPts val="900"/>
              </a:spcBef>
              <a:spcAft>
                <a:spcPts val="0"/>
              </a:spcAft>
              <a:buClr>
                <a:schemeClr val="dk1"/>
              </a:buClr>
              <a:buSzPts val="1400"/>
              <a:buFont typeface="Arial"/>
              <a:buChar char="•"/>
              <a:defRPr sz="900" b="0" i="0" u="none" strike="noStrike" cap="none">
                <a:solidFill>
                  <a:schemeClr val="dk1"/>
                </a:solidFill>
                <a:latin typeface="Quattrocento Sans"/>
                <a:ea typeface="Quattrocento Sans"/>
                <a:cs typeface="Quattrocento Sans"/>
                <a:sym typeface="Quattrocento Sans"/>
              </a:defRPr>
            </a:lvl6pPr>
            <a:lvl7pPr marL="3200400" marR="0" lvl="6" indent="-317500" algn="l" rtl="0">
              <a:lnSpc>
                <a:spcPct val="150000"/>
              </a:lnSpc>
              <a:spcBef>
                <a:spcPts val="900"/>
              </a:spcBef>
              <a:spcAft>
                <a:spcPts val="0"/>
              </a:spcAft>
              <a:buClr>
                <a:schemeClr val="dk1"/>
              </a:buClr>
              <a:buSzPts val="1400"/>
              <a:buFont typeface="Arial"/>
              <a:buChar char="•"/>
              <a:defRPr sz="900" b="0" i="0" u="none" strike="noStrike" cap="none">
                <a:solidFill>
                  <a:schemeClr val="dk1"/>
                </a:solidFill>
                <a:latin typeface="Quattrocento Sans"/>
                <a:ea typeface="Quattrocento Sans"/>
                <a:cs typeface="Quattrocento Sans"/>
                <a:sym typeface="Quattrocento Sans"/>
              </a:defRPr>
            </a:lvl7pPr>
            <a:lvl8pPr marL="3657600" marR="0" lvl="7" indent="-317500" algn="l" rtl="0">
              <a:lnSpc>
                <a:spcPct val="150000"/>
              </a:lnSpc>
              <a:spcBef>
                <a:spcPts val="900"/>
              </a:spcBef>
              <a:spcAft>
                <a:spcPts val="0"/>
              </a:spcAft>
              <a:buClr>
                <a:schemeClr val="dk1"/>
              </a:buClr>
              <a:buSzPts val="1400"/>
              <a:buFont typeface="Arial"/>
              <a:buChar char="•"/>
              <a:defRPr sz="900" b="0" i="0" u="none" strike="noStrike" cap="none">
                <a:solidFill>
                  <a:schemeClr val="dk1"/>
                </a:solidFill>
                <a:latin typeface="Quattrocento Sans"/>
                <a:ea typeface="Quattrocento Sans"/>
                <a:cs typeface="Quattrocento Sans"/>
                <a:sym typeface="Quattrocento Sans"/>
              </a:defRPr>
            </a:lvl8pPr>
            <a:lvl9pPr marL="4114800" marR="0" lvl="8" indent="-228600" algn="l" rtl="0">
              <a:lnSpc>
                <a:spcPct val="90000"/>
              </a:lnSpc>
              <a:spcBef>
                <a:spcPts val="900"/>
              </a:spcBef>
              <a:spcAft>
                <a:spcPts val="0"/>
              </a:spcAft>
              <a:buClr>
                <a:schemeClr val="dk1"/>
              </a:buClr>
              <a:buSzPts val="1400"/>
              <a:buFont typeface="Arial"/>
              <a:buNone/>
              <a:defRPr sz="900" b="0" i="0" u="none" strike="noStrike" cap="none">
                <a:solidFill>
                  <a:schemeClr val="dk1"/>
                </a:solidFill>
                <a:latin typeface="Quattrocento Sans"/>
                <a:ea typeface="Quattrocento Sans"/>
                <a:cs typeface="Quattrocento Sans"/>
                <a:sym typeface="Quattrocento Sans"/>
              </a:defRPr>
            </a:lvl9pPr>
          </a:lstStyle>
          <a:p>
            <a:r>
              <a:rPr lang="en-US" sz="1200" dirty="0"/>
              <a:t>This kind of flow can be super handy for smaller teams and projects with limited resources, especially when you've got just one or two developers collaborating on the same codebase.</a:t>
            </a:r>
          </a:p>
          <a:p>
            <a:r>
              <a:rPr lang="en-US" sz="1200" dirty="0"/>
              <a:t>However, when it comes to larger projects with big teams, this kind of flow might hit a few roadblocks. Managing contributions from multiple developers, handling conflicts, and keeping track of changes can become quite the juggling act. Plus, when the project starts growing, maintaining this streamlined workflow might become a bit of a headache.</a:t>
            </a:r>
          </a:p>
          <a:p>
            <a:r>
              <a:rPr lang="en-US" sz="1200" dirty="0"/>
              <a:t>So, the key takeaway here is that while this flow is fantastic for smaller projects and tight deadlines, it might not scale up so well for bigger teams and larger projects. It's all about picking the right tool for the job and finding a workflow that fits the size and scope of your project.</a:t>
            </a:r>
          </a:p>
        </p:txBody>
      </p:sp>
    </p:spTree>
    <p:extLst>
      <p:ext uri="{BB962C8B-B14F-4D97-AF65-F5344CB8AC3E}">
        <p14:creationId xmlns:p14="http://schemas.microsoft.com/office/powerpoint/2010/main" val="302147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05EAF-F52F-52C0-A284-505E9042E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E0EDC-AEF3-D2A7-07CD-6657B93C31BF}"/>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7CC1755E-F26F-867D-B3E5-7DF75338C038}"/>
              </a:ext>
            </a:extLst>
          </p:cNvPr>
          <p:cNvSpPr>
            <a:spLocks noGrp="1"/>
          </p:cNvSpPr>
          <p:nvPr>
            <p:ph type="body" idx="1"/>
          </p:nvPr>
        </p:nvSpPr>
        <p:spPr>
          <a:xfrm>
            <a:off x="698500" y="3672841"/>
            <a:ext cx="10312400" cy="2854961"/>
          </a:xfrm>
        </p:spPr>
        <p:txBody>
          <a:bodyPr>
            <a:normAutofit/>
          </a:bodyPr>
          <a:lstStyle/>
          <a:p>
            <a:r>
              <a:rPr lang="en-US" b="1"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SemVer:</a:t>
            </a:r>
            <a:endParaRPr lang="en-US" sz="133" b="1" dirty="0"/>
          </a:p>
          <a:p>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a:t>
            </a:r>
            <a:r>
              <a:rPr lang="en-US" dirty="0"/>
              <a:t>Finally, the main code is pushed to the production environment to synchronize the source code with the live machines. This action ensures that the latest changes and updates from the development and testing phases are reflected in the production environment, providing users with access to the most current and stable version of the software or application. This synchronization is a critical step in the software development lifecycle, ensuring that the production environment aligns with the latest developments and enhancements made to the codebase.</a:t>
            </a:r>
          </a:p>
        </p:txBody>
      </p:sp>
      <p:pic>
        <p:nvPicPr>
          <p:cNvPr id="5" name="Picture 4">
            <a:extLst>
              <a:ext uri="{FF2B5EF4-FFF2-40B4-BE49-F238E27FC236}">
                <a16:creationId xmlns:a16="http://schemas.microsoft.com/office/drawing/2014/main" id="{F589794E-280B-A51E-F78E-48CB03B9082A}"/>
              </a:ext>
            </a:extLst>
          </p:cNvPr>
          <p:cNvPicPr>
            <a:picLocks noChangeAspect="1"/>
          </p:cNvPicPr>
          <p:nvPr/>
        </p:nvPicPr>
        <p:blipFill>
          <a:blip r:embed="rId3"/>
          <a:stretch>
            <a:fillRect/>
          </a:stretch>
        </p:blipFill>
        <p:spPr>
          <a:xfrm>
            <a:off x="939800" y="1330460"/>
            <a:ext cx="10322560" cy="2260848"/>
          </a:xfrm>
          <a:prstGeom prst="rect">
            <a:avLst/>
          </a:prstGeom>
        </p:spPr>
      </p:pic>
    </p:spTree>
    <p:extLst>
      <p:ext uri="{BB962C8B-B14F-4D97-AF65-F5344CB8AC3E}">
        <p14:creationId xmlns:p14="http://schemas.microsoft.com/office/powerpoint/2010/main" val="391217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F2FB6-FBB3-6E02-8BBC-4264CC23F8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E2E76-3836-897D-0336-30CAB1F2F188}"/>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8AA438E4-203E-554B-5D50-145F2D524F83}"/>
              </a:ext>
            </a:extLst>
          </p:cNvPr>
          <p:cNvSpPr>
            <a:spLocks noGrp="1"/>
          </p:cNvSpPr>
          <p:nvPr>
            <p:ph type="body" idx="1"/>
          </p:nvPr>
        </p:nvSpPr>
        <p:spPr>
          <a:xfrm>
            <a:off x="698500" y="3672841"/>
            <a:ext cx="10312400" cy="2854961"/>
          </a:xfrm>
        </p:spPr>
        <p:txBody>
          <a:bodyPr>
            <a:normAutofit/>
          </a:bodyPr>
          <a:lstStyle/>
          <a:p>
            <a:r>
              <a:rPr lang="en-US" b="1"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SemVer:</a:t>
            </a:r>
            <a:endParaRPr lang="en-US" sz="133" b="1" dirty="0"/>
          </a:p>
          <a:p>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a:t>
            </a:r>
            <a:r>
              <a:rPr lang="en-US" dirty="0"/>
              <a:t>Regarding hotfixes in Gitflow, they typically involve increasing the patch version to address critical issues in the production codebase. After merging the hotfix branch into the main or master branch, the patch version is incremented to reflect the applied fixes. Additionally, the changes from the hotfix branch are merged back into the develop branch to notify ongoing development of any critical updates. This process ensures that the development branch remains informed about changes made to address production issues. Furthermore, the beta counter on the develop branch is increased to signify the incorporation of hotfix changes and maintain version consistency across branches.</a:t>
            </a:r>
          </a:p>
          <a:p>
            <a:endParaRPr lang="en-US" dirty="0"/>
          </a:p>
        </p:txBody>
      </p:sp>
      <p:pic>
        <p:nvPicPr>
          <p:cNvPr id="5" name="Picture 4">
            <a:extLst>
              <a:ext uri="{FF2B5EF4-FFF2-40B4-BE49-F238E27FC236}">
                <a16:creationId xmlns:a16="http://schemas.microsoft.com/office/drawing/2014/main" id="{FEDE442C-F86F-4D06-70D2-A52E49FA8933}"/>
              </a:ext>
            </a:extLst>
          </p:cNvPr>
          <p:cNvPicPr>
            <a:picLocks noChangeAspect="1"/>
          </p:cNvPicPr>
          <p:nvPr/>
        </p:nvPicPr>
        <p:blipFill>
          <a:blip r:embed="rId3"/>
          <a:stretch>
            <a:fillRect/>
          </a:stretch>
        </p:blipFill>
        <p:spPr>
          <a:xfrm>
            <a:off x="939800" y="1330460"/>
            <a:ext cx="10322560" cy="2260848"/>
          </a:xfrm>
          <a:prstGeom prst="rect">
            <a:avLst/>
          </a:prstGeom>
        </p:spPr>
      </p:pic>
    </p:spTree>
    <p:extLst>
      <p:ext uri="{BB962C8B-B14F-4D97-AF65-F5344CB8AC3E}">
        <p14:creationId xmlns:p14="http://schemas.microsoft.com/office/powerpoint/2010/main" val="19895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5576-3767-2CC4-B48F-62B4FBFE781A}"/>
              </a:ext>
            </a:extLst>
          </p:cNvPr>
          <p:cNvSpPr>
            <a:spLocks noGrp="1"/>
          </p:cNvSpPr>
          <p:nvPr>
            <p:ph type="title"/>
          </p:nvPr>
        </p:nvSpPr>
        <p:spPr/>
        <p:txBody>
          <a:bodyPr/>
          <a:lstStyle/>
          <a:p>
            <a:r>
              <a:rPr lang="en-US" dirty="0"/>
              <a:t>Complex</a:t>
            </a:r>
          </a:p>
        </p:txBody>
      </p:sp>
      <p:sp>
        <p:nvSpPr>
          <p:cNvPr id="3" name="Text Placeholder 2">
            <a:extLst>
              <a:ext uri="{FF2B5EF4-FFF2-40B4-BE49-F238E27FC236}">
                <a16:creationId xmlns:a16="http://schemas.microsoft.com/office/drawing/2014/main" id="{D263FCC0-9603-4A17-E07F-08E43C4899D0}"/>
              </a:ext>
            </a:extLst>
          </p:cNvPr>
          <p:cNvSpPr>
            <a:spLocks noGrp="1"/>
          </p:cNvSpPr>
          <p:nvPr>
            <p:ph type="body" idx="1"/>
          </p:nvPr>
        </p:nvSpPr>
        <p:spPr>
          <a:xfrm>
            <a:off x="955040" y="4585208"/>
            <a:ext cx="10215880" cy="1824736"/>
          </a:xfrm>
        </p:spPr>
        <p:txBody>
          <a:bodyPr/>
          <a:lstStyle/>
          <a:p>
            <a:r>
              <a:rPr lang="en-US" dirty="0"/>
              <a:t>Indeed, while the base Gitflow model offers a structured approach to parallel development, real-world commercial projects often present unique challenges such as tight deadlines, unscheduled releases, and random feature additions. These uncertainties can disrupt the linear progression of development and testing outlined in traditional Gitflow.</a:t>
            </a:r>
          </a:p>
        </p:txBody>
      </p:sp>
      <p:pic>
        <p:nvPicPr>
          <p:cNvPr id="4" name="Picture 3">
            <a:extLst>
              <a:ext uri="{FF2B5EF4-FFF2-40B4-BE49-F238E27FC236}">
                <a16:creationId xmlns:a16="http://schemas.microsoft.com/office/drawing/2014/main" id="{35016C64-2FF3-9A06-4A63-2897E396A73A}"/>
              </a:ext>
            </a:extLst>
          </p:cNvPr>
          <p:cNvPicPr>
            <a:picLocks noChangeAspect="1"/>
          </p:cNvPicPr>
          <p:nvPr/>
        </p:nvPicPr>
        <p:blipFill>
          <a:blip r:embed="rId2"/>
          <a:stretch>
            <a:fillRect/>
          </a:stretch>
        </p:blipFill>
        <p:spPr>
          <a:xfrm>
            <a:off x="858520" y="1384809"/>
            <a:ext cx="10312400" cy="3000313"/>
          </a:xfrm>
          <a:prstGeom prst="rect">
            <a:avLst/>
          </a:prstGeom>
        </p:spPr>
      </p:pic>
    </p:spTree>
    <p:extLst>
      <p:ext uri="{BB962C8B-B14F-4D97-AF65-F5344CB8AC3E}">
        <p14:creationId xmlns:p14="http://schemas.microsoft.com/office/powerpoint/2010/main" val="46164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D6B47-7179-3EAD-EFEA-54DF976A13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69FDB-C01D-6BC8-904F-5BD2E5F385B0}"/>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510E732B-842B-2653-AF48-6B4A37E682B0}"/>
              </a:ext>
            </a:extLst>
          </p:cNvPr>
          <p:cNvSpPr>
            <a:spLocks noGrp="1"/>
          </p:cNvSpPr>
          <p:nvPr>
            <p:ph type="body" idx="1"/>
          </p:nvPr>
        </p:nvSpPr>
        <p:spPr>
          <a:xfrm>
            <a:off x="955040" y="4585208"/>
            <a:ext cx="10215880" cy="1824736"/>
          </a:xfrm>
        </p:spPr>
        <p:txBody>
          <a:bodyPr>
            <a:normAutofit/>
          </a:bodyPr>
          <a:lstStyle/>
          <a:p>
            <a:r>
              <a:rPr lang="en-US" dirty="0"/>
              <a:t>Introducing the concept of Feature's Parent (FP) branches within our complex </a:t>
            </a:r>
            <a:r>
              <a:rPr lang="en-US" dirty="0" err="1"/>
              <a:t>GitFlow</a:t>
            </a:r>
            <a:r>
              <a:rPr lang="en-US" dirty="0"/>
              <a:t> provides a structured approach to handling large and complicated feature bundles. Unlike traditional feature branches, which are short-lived and ideal for small features, FP branches serve as long-lived, temporary development branches with their own pseudo </a:t>
            </a:r>
            <a:r>
              <a:rPr lang="en-US" dirty="0" err="1"/>
              <a:t>GitFlow</a:t>
            </a:r>
            <a:r>
              <a:rPr lang="en-US" dirty="0"/>
              <a:t>.</a:t>
            </a:r>
          </a:p>
          <a:p>
            <a:r>
              <a:rPr lang="en-US" dirty="0"/>
              <a:t>The distinction lies in their purpose: FP branches are designed to accommodate extensive feature development and integration without polluting the main develop branch. They resemble the develop branch more closely in terms of their lifespan and the scope of changes they encompass.</a:t>
            </a:r>
          </a:p>
        </p:txBody>
      </p:sp>
      <p:pic>
        <p:nvPicPr>
          <p:cNvPr id="4" name="Picture 3">
            <a:extLst>
              <a:ext uri="{FF2B5EF4-FFF2-40B4-BE49-F238E27FC236}">
                <a16:creationId xmlns:a16="http://schemas.microsoft.com/office/drawing/2014/main" id="{AE3280E6-2A01-4CC8-1FEA-CD5F693751E6}"/>
              </a:ext>
            </a:extLst>
          </p:cNvPr>
          <p:cNvPicPr>
            <a:picLocks noChangeAspect="1"/>
          </p:cNvPicPr>
          <p:nvPr/>
        </p:nvPicPr>
        <p:blipFill>
          <a:blip r:embed="rId2"/>
          <a:stretch>
            <a:fillRect/>
          </a:stretch>
        </p:blipFill>
        <p:spPr>
          <a:xfrm>
            <a:off x="858520" y="1384809"/>
            <a:ext cx="10312400" cy="3000313"/>
          </a:xfrm>
          <a:prstGeom prst="rect">
            <a:avLst/>
          </a:prstGeom>
        </p:spPr>
      </p:pic>
    </p:spTree>
    <p:extLst>
      <p:ext uri="{BB962C8B-B14F-4D97-AF65-F5344CB8AC3E}">
        <p14:creationId xmlns:p14="http://schemas.microsoft.com/office/powerpoint/2010/main" val="3384984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C12DF-5986-9A12-7BC4-844C53FD46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EF945-8852-2740-8E9A-5644ACFD65C5}"/>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6408CC46-32D8-54F8-ED35-20D1772BF320}"/>
              </a:ext>
            </a:extLst>
          </p:cNvPr>
          <p:cNvSpPr>
            <a:spLocks noGrp="1"/>
          </p:cNvSpPr>
          <p:nvPr>
            <p:ph type="body" idx="1"/>
          </p:nvPr>
        </p:nvSpPr>
        <p:spPr>
          <a:xfrm>
            <a:off x="955040" y="4585208"/>
            <a:ext cx="10215880" cy="1824736"/>
          </a:xfrm>
        </p:spPr>
        <p:txBody>
          <a:bodyPr/>
          <a:lstStyle/>
          <a:p>
            <a:r>
              <a:rPr lang="en-US" b="1" dirty="0"/>
              <a:t>Parallel Development</a:t>
            </a:r>
            <a:r>
              <a:rPr lang="en-US" dirty="0"/>
              <a:t>: FP branches are created in parallel to the develop branch, allowing teams to work on complex features independently without impacting ongoing development cycles..</a:t>
            </a:r>
          </a:p>
          <a:p>
            <a:r>
              <a:rPr lang="en-US" b="1" dirty="0"/>
              <a:t>Handling Large Feature Bundles</a:t>
            </a:r>
            <a:r>
              <a:rPr lang="en-US" dirty="0"/>
              <a:t>: FP branches provide a dedicated space for bundling large and intricate feature sets, enabling developers to focus on comprehensive development and testing without fragmenting their workflow.</a:t>
            </a:r>
          </a:p>
        </p:txBody>
      </p:sp>
      <p:pic>
        <p:nvPicPr>
          <p:cNvPr id="4" name="Picture 3">
            <a:extLst>
              <a:ext uri="{FF2B5EF4-FFF2-40B4-BE49-F238E27FC236}">
                <a16:creationId xmlns:a16="http://schemas.microsoft.com/office/drawing/2014/main" id="{BC8C6B55-546D-80E1-3FF0-5607CB95B226}"/>
              </a:ext>
            </a:extLst>
          </p:cNvPr>
          <p:cNvPicPr>
            <a:picLocks noChangeAspect="1"/>
          </p:cNvPicPr>
          <p:nvPr/>
        </p:nvPicPr>
        <p:blipFill>
          <a:blip r:embed="rId3"/>
          <a:stretch>
            <a:fillRect/>
          </a:stretch>
        </p:blipFill>
        <p:spPr>
          <a:xfrm>
            <a:off x="858520" y="1384809"/>
            <a:ext cx="10312400" cy="3000313"/>
          </a:xfrm>
          <a:prstGeom prst="rect">
            <a:avLst/>
          </a:prstGeom>
        </p:spPr>
      </p:pic>
    </p:spTree>
    <p:extLst>
      <p:ext uri="{BB962C8B-B14F-4D97-AF65-F5344CB8AC3E}">
        <p14:creationId xmlns:p14="http://schemas.microsoft.com/office/powerpoint/2010/main" val="130901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8D0C4-E465-A456-5F91-C3A7AC950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5112E6-483B-4B4B-974E-A48658C94C85}"/>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0D157BE9-B6C5-E571-40BC-97629BD12BA6}"/>
              </a:ext>
            </a:extLst>
          </p:cNvPr>
          <p:cNvSpPr>
            <a:spLocks noGrp="1"/>
          </p:cNvSpPr>
          <p:nvPr>
            <p:ph type="body" idx="1"/>
          </p:nvPr>
        </p:nvSpPr>
        <p:spPr>
          <a:xfrm>
            <a:off x="955040" y="4585208"/>
            <a:ext cx="10215880" cy="1824736"/>
          </a:xfrm>
        </p:spPr>
        <p:txBody>
          <a:bodyPr/>
          <a:lstStyle/>
          <a:p>
            <a:r>
              <a:rPr lang="en-US" b="1" dirty="0"/>
              <a:t>Development Cycle Isolation</a:t>
            </a:r>
            <a:r>
              <a:rPr lang="en-US" dirty="0"/>
              <a:t>: By segregating feature development into FP branches, developers can maintain a clean and stable develop branch, free from incomplete or untested features. This isolation minimizes the risk of integration conflicts and streamlines the development process. </a:t>
            </a:r>
          </a:p>
        </p:txBody>
      </p:sp>
      <p:pic>
        <p:nvPicPr>
          <p:cNvPr id="4" name="Picture 3">
            <a:extLst>
              <a:ext uri="{FF2B5EF4-FFF2-40B4-BE49-F238E27FC236}">
                <a16:creationId xmlns:a16="http://schemas.microsoft.com/office/drawing/2014/main" id="{D375850A-5A33-FCA1-18F7-1900069DD4BE}"/>
              </a:ext>
            </a:extLst>
          </p:cNvPr>
          <p:cNvPicPr>
            <a:picLocks noChangeAspect="1"/>
          </p:cNvPicPr>
          <p:nvPr/>
        </p:nvPicPr>
        <p:blipFill>
          <a:blip r:embed="rId2"/>
          <a:stretch>
            <a:fillRect/>
          </a:stretch>
        </p:blipFill>
        <p:spPr>
          <a:xfrm>
            <a:off x="858520" y="1384809"/>
            <a:ext cx="10312400" cy="3000313"/>
          </a:xfrm>
          <a:prstGeom prst="rect">
            <a:avLst/>
          </a:prstGeom>
        </p:spPr>
      </p:pic>
    </p:spTree>
    <p:extLst>
      <p:ext uri="{BB962C8B-B14F-4D97-AF65-F5344CB8AC3E}">
        <p14:creationId xmlns:p14="http://schemas.microsoft.com/office/powerpoint/2010/main" val="50639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08285-BEB1-F42D-BDD8-6C3033576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DCBF07-5E69-2B78-520F-C9143D10CD8A}"/>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D62BCF23-6350-789C-43EA-CDF68D6620BC}"/>
              </a:ext>
            </a:extLst>
          </p:cNvPr>
          <p:cNvSpPr>
            <a:spLocks noGrp="1"/>
          </p:cNvSpPr>
          <p:nvPr>
            <p:ph type="body" idx="1"/>
          </p:nvPr>
        </p:nvSpPr>
        <p:spPr>
          <a:xfrm>
            <a:off x="955040" y="4585208"/>
            <a:ext cx="10215880" cy="1824736"/>
          </a:xfrm>
        </p:spPr>
        <p:txBody>
          <a:bodyPr/>
          <a:lstStyle/>
          <a:p>
            <a:r>
              <a:rPr lang="en-US" b="1" dirty="0"/>
              <a:t>Merge to Develop</a:t>
            </a:r>
            <a:r>
              <a:rPr lang="en-US" dirty="0"/>
              <a:t>: Once feature development within an FP branch is complete and thoroughly tested, it can be merged back into the develop branch. This integration ensures that finalized features seamlessly transition into the main development flow, ready for further refinement and eventual release.</a:t>
            </a:r>
          </a:p>
        </p:txBody>
      </p:sp>
      <p:pic>
        <p:nvPicPr>
          <p:cNvPr id="4" name="Picture 3">
            <a:extLst>
              <a:ext uri="{FF2B5EF4-FFF2-40B4-BE49-F238E27FC236}">
                <a16:creationId xmlns:a16="http://schemas.microsoft.com/office/drawing/2014/main" id="{7D31C312-C52A-50D7-4346-411DC3118C5A}"/>
              </a:ext>
            </a:extLst>
          </p:cNvPr>
          <p:cNvPicPr>
            <a:picLocks noChangeAspect="1"/>
          </p:cNvPicPr>
          <p:nvPr/>
        </p:nvPicPr>
        <p:blipFill>
          <a:blip r:embed="rId2"/>
          <a:stretch>
            <a:fillRect/>
          </a:stretch>
        </p:blipFill>
        <p:spPr>
          <a:xfrm>
            <a:off x="858520" y="1384809"/>
            <a:ext cx="10312400" cy="3000313"/>
          </a:xfrm>
          <a:prstGeom prst="rect">
            <a:avLst/>
          </a:prstGeom>
        </p:spPr>
      </p:pic>
    </p:spTree>
    <p:extLst>
      <p:ext uri="{BB962C8B-B14F-4D97-AF65-F5344CB8AC3E}">
        <p14:creationId xmlns:p14="http://schemas.microsoft.com/office/powerpoint/2010/main" val="120298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43F26-F581-D681-5ECB-61AEB64BB6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C7339-E484-BDB0-E916-7F653DC11E0C}"/>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FEF7A7F1-72C8-B9E4-DFFE-F388EB7126CE}"/>
              </a:ext>
            </a:extLst>
          </p:cNvPr>
          <p:cNvSpPr>
            <a:spLocks noGrp="1"/>
          </p:cNvSpPr>
          <p:nvPr>
            <p:ph type="body" idx="1"/>
          </p:nvPr>
        </p:nvSpPr>
        <p:spPr>
          <a:xfrm>
            <a:off x="955040" y="4585208"/>
            <a:ext cx="10215880" cy="1824736"/>
          </a:xfrm>
        </p:spPr>
        <p:txBody>
          <a:bodyPr>
            <a:normAutofit/>
          </a:bodyPr>
          <a:lstStyle/>
          <a:p>
            <a:r>
              <a:rPr lang="en-US" dirty="0"/>
              <a:t>Using an FP branch like </a:t>
            </a:r>
            <a:r>
              <a:rPr lang="en-US" b="1" dirty="0"/>
              <a:t>FP-SP-10</a:t>
            </a:r>
            <a:r>
              <a:rPr lang="en-US" dirty="0"/>
              <a:t> (representing the feature bundle for the 10th sprint) is a great example of how Feature's Parent branches can be leveraged effectively in agile development environments.</a:t>
            </a:r>
          </a:p>
          <a:p>
            <a:r>
              <a:rPr lang="en-US" dirty="0"/>
              <a:t>Using an FP branch for a significant refactoring effort that could span weeks is another excellent example of leveraging Feature's Parent branches effectively.</a:t>
            </a:r>
          </a:p>
          <a:p>
            <a:r>
              <a:rPr lang="en-US" dirty="0"/>
              <a:t>Using an FP branch for implementing a significant feature like desktop responsive view is an excellent strategy.</a:t>
            </a:r>
          </a:p>
        </p:txBody>
      </p:sp>
      <p:pic>
        <p:nvPicPr>
          <p:cNvPr id="4" name="Picture 3">
            <a:extLst>
              <a:ext uri="{FF2B5EF4-FFF2-40B4-BE49-F238E27FC236}">
                <a16:creationId xmlns:a16="http://schemas.microsoft.com/office/drawing/2014/main" id="{F06A0FDA-2572-1C98-8E04-1E65919BA9B9}"/>
              </a:ext>
            </a:extLst>
          </p:cNvPr>
          <p:cNvPicPr>
            <a:picLocks noChangeAspect="1"/>
          </p:cNvPicPr>
          <p:nvPr/>
        </p:nvPicPr>
        <p:blipFill>
          <a:blip r:embed="rId2"/>
          <a:stretch>
            <a:fillRect/>
          </a:stretch>
        </p:blipFill>
        <p:spPr>
          <a:xfrm>
            <a:off x="858520" y="1384809"/>
            <a:ext cx="10312400" cy="3000313"/>
          </a:xfrm>
          <a:prstGeom prst="rect">
            <a:avLst/>
          </a:prstGeom>
        </p:spPr>
      </p:pic>
    </p:spTree>
    <p:extLst>
      <p:ext uri="{BB962C8B-B14F-4D97-AF65-F5344CB8AC3E}">
        <p14:creationId xmlns:p14="http://schemas.microsoft.com/office/powerpoint/2010/main" val="255403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90F63-FB04-C0CE-B3CC-BCF7253B4E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BED4D-DBC7-2183-F459-29616F3505A0}"/>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5CD34234-DA6D-C93D-7C68-2507849B39C1}"/>
              </a:ext>
            </a:extLst>
          </p:cNvPr>
          <p:cNvSpPr>
            <a:spLocks noGrp="1"/>
          </p:cNvSpPr>
          <p:nvPr>
            <p:ph type="body" idx="1"/>
          </p:nvPr>
        </p:nvSpPr>
        <p:spPr>
          <a:xfrm>
            <a:off x="955040" y="4585208"/>
            <a:ext cx="10215880" cy="1824736"/>
          </a:xfrm>
        </p:spPr>
        <p:txBody>
          <a:bodyPr>
            <a:normAutofit fontScale="92500" lnSpcReduction="20000"/>
          </a:bodyPr>
          <a:lstStyle/>
          <a:p>
            <a:r>
              <a:rPr lang="en-US" dirty="0"/>
              <a:t>leveraging the deployable nature of FP (Feature's Parent) branches offers a pragmatic solution to meet business needs while balancing the imperative of delivering stable and reliable features to users. Deploying alpha versions from FP branches enables teams to reduce time-to-market for critical functionality, adopt an incremental delivery approach, and mitigate risks associated with releasing incomplete features. This allows stakeholders to access and utilize features in their early stages, providing valuable feedback that informs subsequent iterations and improvements. As features progress through development and refinement within FP branches, they transition from alpha to stable versions, ensuring a smooth and controlled release process. Overall, deploying FP branches facilitates an iterative and collaborative approach to software development, where features evolve based on user feedback and continuous improvement efforts, ultimately enhancing the value delivered to stakeholders.</a:t>
            </a:r>
          </a:p>
        </p:txBody>
      </p:sp>
      <p:pic>
        <p:nvPicPr>
          <p:cNvPr id="4" name="Picture 3">
            <a:extLst>
              <a:ext uri="{FF2B5EF4-FFF2-40B4-BE49-F238E27FC236}">
                <a16:creationId xmlns:a16="http://schemas.microsoft.com/office/drawing/2014/main" id="{E206580B-7ADA-9F97-23D9-9E3C5C37538C}"/>
              </a:ext>
            </a:extLst>
          </p:cNvPr>
          <p:cNvPicPr>
            <a:picLocks noChangeAspect="1"/>
          </p:cNvPicPr>
          <p:nvPr/>
        </p:nvPicPr>
        <p:blipFill>
          <a:blip r:embed="rId3"/>
          <a:stretch>
            <a:fillRect/>
          </a:stretch>
        </p:blipFill>
        <p:spPr>
          <a:xfrm>
            <a:off x="858520" y="1384809"/>
            <a:ext cx="10312400" cy="3000313"/>
          </a:xfrm>
          <a:prstGeom prst="rect">
            <a:avLst/>
          </a:prstGeom>
        </p:spPr>
      </p:pic>
    </p:spTree>
    <p:extLst>
      <p:ext uri="{BB962C8B-B14F-4D97-AF65-F5344CB8AC3E}">
        <p14:creationId xmlns:p14="http://schemas.microsoft.com/office/powerpoint/2010/main" val="3560807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15D0A-5678-AC18-B378-DAC6B91FBA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70690-869A-156A-0C5F-BD2DF093CAAF}"/>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5B87DC3D-3C0F-12DD-EDA5-C6C348299133}"/>
              </a:ext>
            </a:extLst>
          </p:cNvPr>
          <p:cNvSpPr>
            <a:spLocks noGrp="1"/>
          </p:cNvSpPr>
          <p:nvPr>
            <p:ph type="body" idx="1"/>
          </p:nvPr>
        </p:nvSpPr>
        <p:spPr>
          <a:xfrm>
            <a:off x="955040" y="4585208"/>
            <a:ext cx="10215880" cy="1824736"/>
          </a:xfrm>
        </p:spPr>
        <p:txBody>
          <a:bodyPr/>
          <a:lstStyle/>
          <a:p>
            <a:r>
              <a:rPr lang="en-US" dirty="0"/>
              <a:t>By incorporating FP branches into our Gitflow process, we empower teams to tackle complex feature requirements with confidence and efficiency. This structured approach promotes collaboration, minimizes development overhead, and fosters a smoother transition of features from conception to deployment. As a result, we can effectively manage the intricacies of commercial projects while maintaining agility and quality in our deliverables.</a:t>
            </a:r>
          </a:p>
        </p:txBody>
      </p:sp>
      <p:pic>
        <p:nvPicPr>
          <p:cNvPr id="4" name="Picture 3">
            <a:extLst>
              <a:ext uri="{FF2B5EF4-FFF2-40B4-BE49-F238E27FC236}">
                <a16:creationId xmlns:a16="http://schemas.microsoft.com/office/drawing/2014/main" id="{2986459F-BFB3-4F52-9FE7-D67DB782010A}"/>
              </a:ext>
            </a:extLst>
          </p:cNvPr>
          <p:cNvPicPr>
            <a:picLocks noChangeAspect="1"/>
          </p:cNvPicPr>
          <p:nvPr/>
        </p:nvPicPr>
        <p:blipFill>
          <a:blip r:embed="rId2"/>
          <a:stretch>
            <a:fillRect/>
          </a:stretch>
        </p:blipFill>
        <p:spPr>
          <a:xfrm>
            <a:off x="858520" y="1384809"/>
            <a:ext cx="10312400" cy="3000313"/>
          </a:xfrm>
          <a:prstGeom prst="rect">
            <a:avLst/>
          </a:prstGeom>
        </p:spPr>
      </p:pic>
    </p:spTree>
    <p:extLst>
      <p:ext uri="{BB962C8B-B14F-4D97-AF65-F5344CB8AC3E}">
        <p14:creationId xmlns:p14="http://schemas.microsoft.com/office/powerpoint/2010/main" val="238761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70B2-0344-B558-BC13-0491405A3B0A}"/>
              </a:ext>
            </a:extLst>
          </p:cNvPr>
          <p:cNvSpPr>
            <a:spLocks noGrp="1"/>
          </p:cNvSpPr>
          <p:nvPr>
            <p:ph type="title"/>
          </p:nvPr>
        </p:nvSpPr>
        <p:spPr/>
        <p:txBody>
          <a:bodyPr/>
          <a:lstStyle/>
          <a:p>
            <a:r>
              <a:rPr lang="en-US" dirty="0"/>
              <a:t>Default</a:t>
            </a:r>
          </a:p>
        </p:txBody>
      </p:sp>
      <p:sp>
        <p:nvSpPr>
          <p:cNvPr id="3" name="Text Placeholder 2">
            <a:extLst>
              <a:ext uri="{FF2B5EF4-FFF2-40B4-BE49-F238E27FC236}">
                <a16:creationId xmlns:a16="http://schemas.microsoft.com/office/drawing/2014/main" id="{58E586A2-C827-8639-F075-B57377F79716}"/>
              </a:ext>
            </a:extLst>
          </p:cNvPr>
          <p:cNvSpPr>
            <a:spLocks noGrp="1"/>
          </p:cNvSpPr>
          <p:nvPr>
            <p:ph type="body" idx="1"/>
          </p:nvPr>
        </p:nvSpPr>
        <p:spPr>
          <a:xfrm>
            <a:off x="650240" y="1440181"/>
            <a:ext cx="10838688" cy="640081"/>
          </a:xfrm>
        </p:spPr>
        <p:txBody>
          <a:bodyPr/>
          <a:lstStyle/>
          <a:p>
            <a:r>
              <a:rPr lang="en-US" dirty="0"/>
              <a:t>Second flow that you can choose is the standard Gitflow. This graph shows how semantic versioning play its part in the Gitflow</a:t>
            </a:r>
          </a:p>
        </p:txBody>
      </p:sp>
      <p:pic>
        <p:nvPicPr>
          <p:cNvPr id="5" name="Picture 4">
            <a:extLst>
              <a:ext uri="{FF2B5EF4-FFF2-40B4-BE49-F238E27FC236}">
                <a16:creationId xmlns:a16="http://schemas.microsoft.com/office/drawing/2014/main" id="{46893000-AC0A-FF9B-C223-7CDD76B73603}"/>
              </a:ext>
            </a:extLst>
          </p:cNvPr>
          <p:cNvPicPr>
            <a:picLocks noChangeAspect="1"/>
          </p:cNvPicPr>
          <p:nvPr/>
        </p:nvPicPr>
        <p:blipFill>
          <a:blip r:embed="rId3"/>
          <a:stretch>
            <a:fillRect/>
          </a:stretch>
        </p:blipFill>
        <p:spPr>
          <a:xfrm>
            <a:off x="650240" y="2080261"/>
            <a:ext cx="10322560" cy="2260848"/>
          </a:xfrm>
          <a:prstGeom prst="rect">
            <a:avLst/>
          </a:prstGeom>
        </p:spPr>
      </p:pic>
      <p:sp>
        <p:nvSpPr>
          <p:cNvPr id="7" name="Text Placeholder 2">
            <a:extLst>
              <a:ext uri="{FF2B5EF4-FFF2-40B4-BE49-F238E27FC236}">
                <a16:creationId xmlns:a16="http://schemas.microsoft.com/office/drawing/2014/main" id="{30A236C5-08A0-C987-AA54-B852614240E3}"/>
              </a:ext>
            </a:extLst>
          </p:cNvPr>
          <p:cNvSpPr txBox="1">
            <a:spLocks/>
          </p:cNvSpPr>
          <p:nvPr/>
        </p:nvSpPr>
        <p:spPr>
          <a:xfrm>
            <a:off x="650240" y="4337175"/>
            <a:ext cx="10838688" cy="2161291"/>
          </a:xfrm>
          <a:prstGeom prst="rect">
            <a:avLst/>
          </a:prstGeom>
          <a:noFill/>
          <a:ln>
            <a:noFill/>
          </a:ln>
        </p:spPr>
        <p:txBody>
          <a:bodyPr spcFirstLastPara="1" wrap="square" lIns="91433" tIns="45700" rIns="91433" bIns="45700" anchor="t" anchorCtr="0">
            <a:normAutofit/>
          </a:bodyPr>
          <a:lstStyle>
            <a:defPPr marR="0" lvl="0" algn="l" rtl="0">
              <a:lnSpc>
                <a:spcPct val="100000"/>
              </a:lnSpc>
              <a:spcBef>
                <a:spcPts val="0"/>
              </a:spcBef>
              <a:spcAft>
                <a:spcPts val="0"/>
              </a:spcAft>
            </a:defPPr>
            <a:lvl1pPr marL="457200" marR="0" lvl="0" indent="-228600" algn="l" rtl="0">
              <a:lnSpc>
                <a:spcPct val="150000"/>
              </a:lnSpc>
              <a:spcBef>
                <a:spcPts val="800"/>
              </a:spcBef>
              <a:spcAft>
                <a:spcPts val="0"/>
              </a:spcAft>
              <a:buClr>
                <a:srgbClr val="3F3F3F"/>
              </a:buClr>
              <a:buSzPts val="900"/>
              <a:buFont typeface="Quattrocento Sans"/>
              <a:buNone/>
              <a:defRPr sz="900" b="0" i="0" u="none" strike="noStrike" cap="none">
                <a:solidFill>
                  <a:srgbClr val="3F3F3F"/>
                </a:solidFill>
                <a:latin typeface="Quattrocento Sans"/>
                <a:ea typeface="Quattrocento Sans"/>
                <a:cs typeface="Quattrocento Sans"/>
                <a:sym typeface="Quattrocento Sans"/>
              </a:defRPr>
            </a:lvl1pPr>
            <a:lvl2pPr marL="914400" marR="0" lvl="1"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2pPr>
            <a:lvl3pPr marL="1371600" marR="0" lvl="2"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3pPr>
            <a:lvl4pPr marL="1828800" marR="0" lvl="3"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4pPr>
            <a:lvl5pPr marL="2286000" marR="0" lvl="4"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5pPr>
            <a:lvl6pPr marL="2743200" marR="0" lvl="5" indent="-317500" algn="l" rtl="0">
              <a:lnSpc>
                <a:spcPct val="150000"/>
              </a:lnSpc>
              <a:spcBef>
                <a:spcPts val="900"/>
              </a:spcBef>
              <a:spcAft>
                <a:spcPts val="0"/>
              </a:spcAft>
              <a:buClr>
                <a:schemeClr val="dk1"/>
              </a:buClr>
              <a:buSzPts val="1400"/>
              <a:buFont typeface="Arial"/>
              <a:buChar char="•"/>
              <a:defRPr sz="900" b="0" i="0" u="none" strike="noStrike" cap="none">
                <a:solidFill>
                  <a:schemeClr val="dk1"/>
                </a:solidFill>
                <a:latin typeface="Quattrocento Sans"/>
                <a:ea typeface="Quattrocento Sans"/>
                <a:cs typeface="Quattrocento Sans"/>
                <a:sym typeface="Quattrocento Sans"/>
              </a:defRPr>
            </a:lvl6pPr>
            <a:lvl7pPr marL="3200400" marR="0" lvl="6" indent="-317500" algn="l" rtl="0">
              <a:lnSpc>
                <a:spcPct val="150000"/>
              </a:lnSpc>
              <a:spcBef>
                <a:spcPts val="900"/>
              </a:spcBef>
              <a:spcAft>
                <a:spcPts val="0"/>
              </a:spcAft>
              <a:buClr>
                <a:schemeClr val="dk1"/>
              </a:buClr>
              <a:buSzPts val="1400"/>
              <a:buFont typeface="Arial"/>
              <a:buChar char="•"/>
              <a:defRPr sz="900" b="0" i="0" u="none" strike="noStrike" cap="none">
                <a:solidFill>
                  <a:schemeClr val="dk1"/>
                </a:solidFill>
                <a:latin typeface="Quattrocento Sans"/>
                <a:ea typeface="Quattrocento Sans"/>
                <a:cs typeface="Quattrocento Sans"/>
                <a:sym typeface="Quattrocento Sans"/>
              </a:defRPr>
            </a:lvl7pPr>
            <a:lvl8pPr marL="3657600" marR="0" lvl="7" indent="-317500" algn="l" rtl="0">
              <a:lnSpc>
                <a:spcPct val="150000"/>
              </a:lnSpc>
              <a:spcBef>
                <a:spcPts val="900"/>
              </a:spcBef>
              <a:spcAft>
                <a:spcPts val="0"/>
              </a:spcAft>
              <a:buClr>
                <a:schemeClr val="dk1"/>
              </a:buClr>
              <a:buSzPts val="1400"/>
              <a:buFont typeface="Arial"/>
              <a:buChar char="•"/>
              <a:defRPr sz="900" b="0" i="0" u="none" strike="noStrike" cap="none">
                <a:solidFill>
                  <a:schemeClr val="dk1"/>
                </a:solidFill>
                <a:latin typeface="Quattrocento Sans"/>
                <a:ea typeface="Quattrocento Sans"/>
                <a:cs typeface="Quattrocento Sans"/>
                <a:sym typeface="Quattrocento Sans"/>
              </a:defRPr>
            </a:lvl8pPr>
            <a:lvl9pPr marL="4114800" marR="0" lvl="8" indent="-228600" algn="l" rtl="0">
              <a:lnSpc>
                <a:spcPct val="90000"/>
              </a:lnSpc>
              <a:spcBef>
                <a:spcPts val="900"/>
              </a:spcBef>
              <a:spcAft>
                <a:spcPts val="0"/>
              </a:spcAft>
              <a:buClr>
                <a:schemeClr val="dk1"/>
              </a:buClr>
              <a:buSzPts val="1400"/>
              <a:buFont typeface="Arial"/>
              <a:buNone/>
              <a:defRPr sz="900" b="0" i="0" u="none" strike="noStrike" cap="none">
                <a:solidFill>
                  <a:schemeClr val="dk1"/>
                </a:solidFill>
                <a:latin typeface="Quattrocento Sans"/>
                <a:ea typeface="Quattrocento Sans"/>
                <a:cs typeface="Quattrocento Sans"/>
                <a:sym typeface="Quattrocento Sans"/>
              </a:defRPr>
            </a:lvl9pPr>
          </a:lstStyle>
          <a:p>
            <a:r>
              <a:rPr lang="en-US" sz="1200" dirty="0"/>
              <a:t>if you've got a project that's a bit more complex or has a longer lifespan, Gitflow might just be the ticket. It adds a layer of organization and clarity to your development process, making it easier to manage changes and releases over time.</a:t>
            </a:r>
          </a:p>
          <a:p>
            <a:endParaRPr lang="en-US" sz="1200" dirty="0"/>
          </a:p>
          <a:p>
            <a:r>
              <a:rPr lang="en-US" sz="1200" b="1" dirty="0"/>
              <a:t>Note : </a:t>
            </a:r>
            <a:r>
              <a:rPr lang="en-US" sz="1200" dirty="0"/>
              <a:t>The Gitflow graph can seem confusing at first, but with patience, we'll unravel its details together,</a:t>
            </a:r>
          </a:p>
          <a:p>
            <a:endParaRPr lang="en-US" sz="1200" dirty="0"/>
          </a:p>
        </p:txBody>
      </p:sp>
    </p:spTree>
    <p:extLst>
      <p:ext uri="{BB962C8B-B14F-4D97-AF65-F5344CB8AC3E}">
        <p14:creationId xmlns:p14="http://schemas.microsoft.com/office/powerpoint/2010/main" val="4037831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5DB17-17FD-43EB-652D-21E3C594D8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56C56-F71D-BD63-5CD0-7A147D8BF3BB}"/>
              </a:ext>
            </a:extLst>
          </p:cNvPr>
          <p:cNvSpPr>
            <a:spLocks noGrp="1"/>
          </p:cNvSpPr>
          <p:nvPr>
            <p:ph type="title"/>
          </p:nvPr>
        </p:nvSpPr>
        <p:spPr/>
        <p:txBody>
          <a:bodyPr/>
          <a:lstStyle/>
          <a:p>
            <a:r>
              <a:rPr lang="en-US" dirty="0"/>
              <a:t>Automation</a:t>
            </a:r>
          </a:p>
        </p:txBody>
      </p:sp>
      <p:sp>
        <p:nvSpPr>
          <p:cNvPr id="3" name="Text Placeholder 2">
            <a:extLst>
              <a:ext uri="{FF2B5EF4-FFF2-40B4-BE49-F238E27FC236}">
                <a16:creationId xmlns:a16="http://schemas.microsoft.com/office/drawing/2014/main" id="{A5FAADE1-9F97-131C-1C54-235C20213DCA}"/>
              </a:ext>
            </a:extLst>
          </p:cNvPr>
          <p:cNvSpPr>
            <a:spLocks noGrp="1"/>
          </p:cNvSpPr>
          <p:nvPr>
            <p:ph type="body" idx="1"/>
          </p:nvPr>
        </p:nvSpPr>
        <p:spPr>
          <a:xfrm>
            <a:off x="955040" y="1442720"/>
            <a:ext cx="10215880" cy="4967224"/>
          </a:xfrm>
        </p:spPr>
        <p:txBody>
          <a:bodyPr>
            <a:normAutofit/>
          </a:bodyPr>
          <a:lstStyle/>
          <a:p>
            <a:r>
              <a:rPr lang="en-US" dirty="0"/>
              <a:t>despite the complexity of the Gitflow processes outlined, automation plays a pivotal role in streamlining development workflows. With comprehensive automation in place, developers and project maintainers can rest assured that the intricacies of branching, versioning, and merging will be seamlessly handled without manual intervention.</a:t>
            </a:r>
          </a:p>
          <a:p>
            <a:r>
              <a:rPr lang="en-US" dirty="0"/>
              <a:t>Automating the creation of branches from develop, release, or FP branches, incrementing version numbers, and merging changes back into the main branch simplifies the development lifecycle. It reduces the likelihood of human error, accelerates the pace of development, and ensures consistency across the codebase.</a:t>
            </a:r>
          </a:p>
          <a:p>
            <a:r>
              <a:rPr lang="en-US" dirty="0"/>
              <a:t>By alleviating the burden of manual Gitflow management tasks, automation empowers teams to focus their efforts on writing code, implementing features, and delivering value to stakeholders. It promotes efficiency, reliability, and scalability in software development processes, fostering a more productive and collaborative development environment.</a:t>
            </a:r>
          </a:p>
          <a:p>
            <a:r>
              <a:rPr lang="en-US" dirty="0"/>
              <a:t>In essence, with automation driving Gitflow processes, developers and maintainers can confidently navigate complex workflows while maintaining a laser focus on delivering high-quality software solutions.</a:t>
            </a:r>
          </a:p>
        </p:txBody>
      </p:sp>
    </p:spTree>
    <p:extLst>
      <p:ext uri="{BB962C8B-B14F-4D97-AF65-F5344CB8AC3E}">
        <p14:creationId xmlns:p14="http://schemas.microsoft.com/office/powerpoint/2010/main" val="77603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DA56-8EE5-B9D3-BFA5-0047348C7969}"/>
              </a:ext>
            </a:extLst>
          </p:cNvPr>
          <p:cNvSpPr>
            <a:spLocks noGrp="1"/>
          </p:cNvSpPr>
          <p:nvPr>
            <p:ph type="title"/>
          </p:nvPr>
        </p:nvSpPr>
        <p:spPr/>
        <p:txBody>
          <a:bodyPr/>
          <a:lstStyle/>
          <a:p>
            <a:r>
              <a:rPr lang="en-US" dirty="0"/>
              <a:t>Complex</a:t>
            </a:r>
          </a:p>
        </p:txBody>
      </p:sp>
      <p:sp>
        <p:nvSpPr>
          <p:cNvPr id="3" name="Text Placeholder 2">
            <a:extLst>
              <a:ext uri="{FF2B5EF4-FFF2-40B4-BE49-F238E27FC236}">
                <a16:creationId xmlns:a16="http://schemas.microsoft.com/office/drawing/2014/main" id="{2D0ADC4A-B6B1-83F0-6DCA-5A134D5E3F2C}"/>
              </a:ext>
            </a:extLst>
          </p:cNvPr>
          <p:cNvSpPr>
            <a:spLocks noGrp="1"/>
          </p:cNvSpPr>
          <p:nvPr>
            <p:ph type="body" idx="1"/>
          </p:nvPr>
        </p:nvSpPr>
        <p:spPr>
          <a:xfrm>
            <a:off x="539496" y="1435608"/>
            <a:ext cx="11022584" cy="640080"/>
          </a:xfrm>
        </p:spPr>
        <p:txBody>
          <a:bodyPr/>
          <a:lstStyle/>
          <a:p>
            <a:r>
              <a:rPr lang="en-US" dirty="0"/>
              <a:t>Our complex Gitflow blends various methodologies and concepts, primarily drawing from Gitflow and Forkflow.</a:t>
            </a:r>
          </a:p>
        </p:txBody>
      </p:sp>
      <p:pic>
        <p:nvPicPr>
          <p:cNvPr id="5" name="Picture 4">
            <a:extLst>
              <a:ext uri="{FF2B5EF4-FFF2-40B4-BE49-F238E27FC236}">
                <a16:creationId xmlns:a16="http://schemas.microsoft.com/office/drawing/2014/main" id="{FA5A455A-EAE3-360E-9109-5B7834636D82}"/>
              </a:ext>
            </a:extLst>
          </p:cNvPr>
          <p:cNvPicPr>
            <a:picLocks noChangeAspect="1"/>
          </p:cNvPicPr>
          <p:nvPr/>
        </p:nvPicPr>
        <p:blipFill>
          <a:blip r:embed="rId2"/>
          <a:stretch>
            <a:fillRect/>
          </a:stretch>
        </p:blipFill>
        <p:spPr>
          <a:xfrm>
            <a:off x="939800" y="2075689"/>
            <a:ext cx="10312400" cy="3000313"/>
          </a:xfrm>
          <a:prstGeom prst="rect">
            <a:avLst/>
          </a:prstGeom>
        </p:spPr>
      </p:pic>
      <p:sp>
        <p:nvSpPr>
          <p:cNvPr id="8" name="Text Placeholder 2">
            <a:extLst>
              <a:ext uri="{FF2B5EF4-FFF2-40B4-BE49-F238E27FC236}">
                <a16:creationId xmlns:a16="http://schemas.microsoft.com/office/drawing/2014/main" id="{D4B5C20B-81C1-9F98-5433-AEF10CDF92A0}"/>
              </a:ext>
            </a:extLst>
          </p:cNvPr>
          <p:cNvSpPr txBox="1">
            <a:spLocks/>
          </p:cNvSpPr>
          <p:nvPr/>
        </p:nvSpPr>
        <p:spPr>
          <a:xfrm>
            <a:off x="584708" y="5102352"/>
            <a:ext cx="11022584" cy="1307592"/>
          </a:xfrm>
          <a:prstGeom prst="rect">
            <a:avLst/>
          </a:prstGeom>
          <a:noFill/>
          <a:ln>
            <a:noFill/>
          </a:ln>
        </p:spPr>
        <p:txBody>
          <a:bodyPr spcFirstLastPara="1" wrap="square" lIns="91433" tIns="45700" rIns="91433" bIns="45700" anchor="t" anchorCtr="0">
            <a:normAutofit/>
          </a:bodyPr>
          <a:lstStyle>
            <a:defPPr marR="0" lvl="0" algn="l" rtl="0">
              <a:lnSpc>
                <a:spcPct val="100000"/>
              </a:lnSpc>
              <a:spcBef>
                <a:spcPts val="0"/>
              </a:spcBef>
              <a:spcAft>
                <a:spcPts val="0"/>
              </a:spcAft>
            </a:defPPr>
            <a:lvl1pPr marL="457200" marR="0" lvl="0" indent="-228600" algn="l" rtl="0">
              <a:lnSpc>
                <a:spcPct val="150000"/>
              </a:lnSpc>
              <a:spcBef>
                <a:spcPts val="800"/>
              </a:spcBef>
              <a:spcAft>
                <a:spcPts val="0"/>
              </a:spcAft>
              <a:buClr>
                <a:srgbClr val="3F3F3F"/>
              </a:buClr>
              <a:buSzPts val="900"/>
              <a:buFont typeface="Quattrocento Sans"/>
              <a:buNone/>
              <a:defRPr sz="900" b="0" i="0" u="none" strike="noStrike" cap="none">
                <a:solidFill>
                  <a:srgbClr val="3F3F3F"/>
                </a:solidFill>
                <a:latin typeface="Quattrocento Sans"/>
                <a:ea typeface="Quattrocento Sans"/>
                <a:cs typeface="Quattrocento Sans"/>
                <a:sym typeface="Quattrocento Sans"/>
              </a:defRPr>
            </a:lvl1pPr>
            <a:lvl2pPr marL="914400" marR="0" lvl="1"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2pPr>
            <a:lvl3pPr marL="1371600" marR="0" lvl="2"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3pPr>
            <a:lvl4pPr marL="1828800" marR="0" lvl="3"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4pPr>
            <a:lvl5pPr marL="2286000" marR="0" lvl="4" indent="-285750" algn="l" rtl="0">
              <a:lnSpc>
                <a:spcPct val="150000"/>
              </a:lnSpc>
              <a:spcBef>
                <a:spcPts val="900"/>
              </a:spcBef>
              <a:spcAft>
                <a:spcPts val="0"/>
              </a:spcAft>
              <a:buClr>
                <a:srgbClr val="3F3F3F"/>
              </a:buClr>
              <a:buSzPts val="900"/>
              <a:buFont typeface="Arial"/>
              <a:buChar char="•"/>
              <a:defRPr sz="900" b="0" i="0" u="none" strike="noStrike" cap="none">
                <a:solidFill>
                  <a:srgbClr val="3F3F3F"/>
                </a:solidFill>
                <a:latin typeface="Quattrocento Sans"/>
                <a:ea typeface="Quattrocento Sans"/>
                <a:cs typeface="Quattrocento Sans"/>
                <a:sym typeface="Quattrocento Sans"/>
              </a:defRPr>
            </a:lvl5pPr>
            <a:lvl6pPr marL="2743200" marR="0" lvl="5" indent="-317500" algn="l" rtl="0">
              <a:lnSpc>
                <a:spcPct val="150000"/>
              </a:lnSpc>
              <a:spcBef>
                <a:spcPts val="900"/>
              </a:spcBef>
              <a:spcAft>
                <a:spcPts val="0"/>
              </a:spcAft>
              <a:buClr>
                <a:schemeClr val="dk1"/>
              </a:buClr>
              <a:buSzPts val="1400"/>
              <a:buFont typeface="Arial"/>
              <a:buChar char="•"/>
              <a:defRPr sz="900" b="0" i="0" u="none" strike="noStrike" cap="none">
                <a:solidFill>
                  <a:schemeClr val="dk1"/>
                </a:solidFill>
                <a:latin typeface="Quattrocento Sans"/>
                <a:ea typeface="Quattrocento Sans"/>
                <a:cs typeface="Quattrocento Sans"/>
                <a:sym typeface="Quattrocento Sans"/>
              </a:defRPr>
            </a:lvl6pPr>
            <a:lvl7pPr marL="3200400" marR="0" lvl="6" indent="-317500" algn="l" rtl="0">
              <a:lnSpc>
                <a:spcPct val="150000"/>
              </a:lnSpc>
              <a:spcBef>
                <a:spcPts val="900"/>
              </a:spcBef>
              <a:spcAft>
                <a:spcPts val="0"/>
              </a:spcAft>
              <a:buClr>
                <a:schemeClr val="dk1"/>
              </a:buClr>
              <a:buSzPts val="1400"/>
              <a:buFont typeface="Arial"/>
              <a:buChar char="•"/>
              <a:defRPr sz="900" b="0" i="0" u="none" strike="noStrike" cap="none">
                <a:solidFill>
                  <a:schemeClr val="dk1"/>
                </a:solidFill>
                <a:latin typeface="Quattrocento Sans"/>
                <a:ea typeface="Quattrocento Sans"/>
                <a:cs typeface="Quattrocento Sans"/>
                <a:sym typeface="Quattrocento Sans"/>
              </a:defRPr>
            </a:lvl7pPr>
            <a:lvl8pPr marL="3657600" marR="0" lvl="7" indent="-317500" algn="l" rtl="0">
              <a:lnSpc>
                <a:spcPct val="150000"/>
              </a:lnSpc>
              <a:spcBef>
                <a:spcPts val="900"/>
              </a:spcBef>
              <a:spcAft>
                <a:spcPts val="0"/>
              </a:spcAft>
              <a:buClr>
                <a:schemeClr val="dk1"/>
              </a:buClr>
              <a:buSzPts val="1400"/>
              <a:buFont typeface="Arial"/>
              <a:buChar char="•"/>
              <a:defRPr sz="900" b="0" i="0" u="none" strike="noStrike" cap="none">
                <a:solidFill>
                  <a:schemeClr val="dk1"/>
                </a:solidFill>
                <a:latin typeface="Quattrocento Sans"/>
                <a:ea typeface="Quattrocento Sans"/>
                <a:cs typeface="Quattrocento Sans"/>
                <a:sym typeface="Quattrocento Sans"/>
              </a:defRPr>
            </a:lvl8pPr>
            <a:lvl9pPr marL="4114800" marR="0" lvl="8" indent="-228600" algn="l" rtl="0">
              <a:lnSpc>
                <a:spcPct val="90000"/>
              </a:lnSpc>
              <a:spcBef>
                <a:spcPts val="900"/>
              </a:spcBef>
              <a:spcAft>
                <a:spcPts val="0"/>
              </a:spcAft>
              <a:buClr>
                <a:schemeClr val="dk1"/>
              </a:buClr>
              <a:buSzPts val="1400"/>
              <a:buFont typeface="Arial"/>
              <a:buNone/>
              <a:defRPr sz="900" b="0" i="0" u="none" strike="noStrike" cap="none">
                <a:solidFill>
                  <a:schemeClr val="dk1"/>
                </a:solidFill>
                <a:latin typeface="Quattrocento Sans"/>
                <a:ea typeface="Quattrocento Sans"/>
                <a:cs typeface="Quattrocento Sans"/>
                <a:sym typeface="Quattrocento Sans"/>
              </a:defRPr>
            </a:lvl9pPr>
          </a:lstStyle>
          <a:p>
            <a:r>
              <a:rPr lang="en-US" sz="1200" dirty="0"/>
              <a:t>Our adaptation isn't too far from Gitflow; it simply adds an extra layer to accommodate more complex demands while still retaining the core principles of Gitflow.</a:t>
            </a:r>
          </a:p>
        </p:txBody>
      </p:sp>
    </p:spTree>
    <p:extLst>
      <p:ext uri="{BB962C8B-B14F-4D97-AF65-F5344CB8AC3E}">
        <p14:creationId xmlns:p14="http://schemas.microsoft.com/office/powerpoint/2010/main" val="377011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0CC9-45CF-1F90-7F33-E0377ACD5557}"/>
              </a:ext>
            </a:extLst>
          </p:cNvPr>
          <p:cNvSpPr>
            <a:spLocks noGrp="1"/>
          </p:cNvSpPr>
          <p:nvPr>
            <p:ph type="title"/>
          </p:nvPr>
        </p:nvSpPr>
        <p:spPr>
          <a:xfrm>
            <a:off x="521208" y="448056"/>
            <a:ext cx="10207753" cy="640080"/>
          </a:xfrm>
        </p:spPr>
        <p:txBody>
          <a:bodyPr>
            <a:normAutofit/>
          </a:bodyPr>
          <a:lstStyle/>
          <a:p>
            <a:r>
              <a:rPr lang="en-US" dirty="0"/>
              <a:t>Exploring Version Control Flows</a:t>
            </a:r>
          </a:p>
        </p:txBody>
      </p:sp>
      <p:sp>
        <p:nvSpPr>
          <p:cNvPr id="3" name="Text Placeholder 2">
            <a:extLst>
              <a:ext uri="{FF2B5EF4-FFF2-40B4-BE49-F238E27FC236}">
                <a16:creationId xmlns:a16="http://schemas.microsoft.com/office/drawing/2014/main" id="{4F61859A-2360-9702-91D7-1FFC9500734E}"/>
              </a:ext>
            </a:extLst>
          </p:cNvPr>
          <p:cNvSpPr>
            <a:spLocks noGrp="1"/>
          </p:cNvSpPr>
          <p:nvPr>
            <p:ph type="body" idx="1"/>
          </p:nvPr>
        </p:nvSpPr>
        <p:spPr>
          <a:xfrm>
            <a:off x="630428" y="2973323"/>
            <a:ext cx="10931144" cy="2106676"/>
          </a:xfrm>
        </p:spPr>
        <p:txBody>
          <a:bodyPr>
            <a:normAutofit/>
          </a:bodyPr>
          <a:lstStyle/>
          <a:p>
            <a:pPr algn="ctr"/>
            <a:r>
              <a:rPr lang="en-US" sz="2400" dirty="0">
                <a:latin typeface="Comic Sans MS" panose="030F0702030302020204" pitchFamily="66" charset="0"/>
              </a:rPr>
              <a:t>Let's dive into what these graphs actually signify and how they function in the context of version control and project management.</a:t>
            </a:r>
          </a:p>
        </p:txBody>
      </p:sp>
    </p:spTree>
    <p:extLst>
      <p:ext uri="{BB962C8B-B14F-4D97-AF65-F5344CB8AC3E}">
        <p14:creationId xmlns:p14="http://schemas.microsoft.com/office/powerpoint/2010/main" val="142526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8C18-D79D-6524-A58F-81E0B1617E31}"/>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44799AD7-D610-5F56-869B-8880B9F32DC6}"/>
              </a:ext>
            </a:extLst>
          </p:cNvPr>
          <p:cNvSpPr>
            <a:spLocks noGrp="1"/>
          </p:cNvSpPr>
          <p:nvPr>
            <p:ph type="body" idx="1"/>
          </p:nvPr>
        </p:nvSpPr>
        <p:spPr>
          <a:xfrm>
            <a:off x="698500" y="3672841"/>
            <a:ext cx="10312400" cy="2854961"/>
          </a:xfrm>
        </p:spPr>
        <p:txBody>
          <a:bodyPr>
            <a:normAutofit lnSpcReduction="10000"/>
          </a:bodyPr>
          <a:lstStyle/>
          <a:p>
            <a:r>
              <a:rPr lang="en-US" b="1" dirty="0"/>
              <a:t>Main Branches:</a:t>
            </a:r>
          </a:p>
          <a:p>
            <a:r>
              <a:rPr lang="en-US" b="1" dirty="0"/>
              <a:t>master</a:t>
            </a:r>
            <a:r>
              <a:rPr lang="en-US" dirty="0"/>
              <a:t>: Represents the stable production-ready code.</a:t>
            </a:r>
          </a:p>
          <a:p>
            <a:r>
              <a:rPr lang="en-US" b="1" dirty="0"/>
              <a:t>develop</a:t>
            </a:r>
            <a:r>
              <a:rPr lang="en-US" dirty="0"/>
              <a:t>: Integration branch where features are merged for testing.</a:t>
            </a:r>
          </a:p>
          <a:p>
            <a:r>
              <a:rPr lang="en-US" b="1" dirty="0"/>
              <a:t>Supporting Branches:</a:t>
            </a:r>
          </a:p>
          <a:p>
            <a:r>
              <a:rPr lang="en-US" dirty="0"/>
              <a:t>    </a:t>
            </a:r>
            <a:r>
              <a:rPr lang="en-US" b="1" dirty="0"/>
              <a:t>Feature branches</a:t>
            </a:r>
            <a:r>
              <a:rPr lang="en-US" dirty="0"/>
              <a:t>: Created from develop for new features, merged back into develop.</a:t>
            </a:r>
          </a:p>
          <a:p>
            <a:r>
              <a:rPr lang="en-US" dirty="0"/>
              <a:t>    </a:t>
            </a:r>
            <a:r>
              <a:rPr lang="en-US" b="1" dirty="0"/>
              <a:t>Release branches</a:t>
            </a:r>
            <a:r>
              <a:rPr lang="en-US" dirty="0"/>
              <a:t>: Created from develop for preparing a new release, merged into master and develop.</a:t>
            </a:r>
          </a:p>
          <a:p>
            <a:r>
              <a:rPr lang="en-US" dirty="0"/>
              <a:t>    </a:t>
            </a:r>
            <a:r>
              <a:rPr lang="en-US" b="1" dirty="0"/>
              <a:t>Hotfix branches</a:t>
            </a:r>
            <a:r>
              <a:rPr lang="en-US" dirty="0"/>
              <a:t>: Branched off master to fix critical issues in production, merged into both master and develop.</a:t>
            </a:r>
          </a:p>
          <a:p>
            <a:endParaRPr lang="en-US" dirty="0"/>
          </a:p>
        </p:txBody>
      </p:sp>
      <p:pic>
        <p:nvPicPr>
          <p:cNvPr id="5" name="Picture 4">
            <a:extLst>
              <a:ext uri="{FF2B5EF4-FFF2-40B4-BE49-F238E27FC236}">
                <a16:creationId xmlns:a16="http://schemas.microsoft.com/office/drawing/2014/main" id="{B3855370-A6F5-4151-DBD6-4B48186D62B4}"/>
              </a:ext>
            </a:extLst>
          </p:cNvPr>
          <p:cNvPicPr>
            <a:picLocks noChangeAspect="1"/>
          </p:cNvPicPr>
          <p:nvPr/>
        </p:nvPicPr>
        <p:blipFill>
          <a:blip r:embed="rId2"/>
          <a:stretch>
            <a:fillRect/>
          </a:stretch>
        </p:blipFill>
        <p:spPr>
          <a:xfrm>
            <a:off x="939800" y="1330460"/>
            <a:ext cx="10322560" cy="2260848"/>
          </a:xfrm>
          <a:prstGeom prst="rect">
            <a:avLst/>
          </a:prstGeom>
        </p:spPr>
      </p:pic>
    </p:spTree>
    <p:extLst>
      <p:ext uri="{BB962C8B-B14F-4D97-AF65-F5344CB8AC3E}">
        <p14:creationId xmlns:p14="http://schemas.microsoft.com/office/powerpoint/2010/main" val="264768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EAD9C-54B8-902B-8B51-D533F7B42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1104A7-CB0D-9EF0-4100-F10C12B1E1AC}"/>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570C432F-3746-85FD-2089-87DE7C725319}"/>
              </a:ext>
            </a:extLst>
          </p:cNvPr>
          <p:cNvSpPr>
            <a:spLocks noGrp="1"/>
          </p:cNvSpPr>
          <p:nvPr>
            <p:ph type="body" idx="1"/>
          </p:nvPr>
        </p:nvSpPr>
        <p:spPr>
          <a:xfrm>
            <a:off x="698500" y="3672841"/>
            <a:ext cx="10312400" cy="2854961"/>
          </a:xfrm>
        </p:spPr>
        <p:txBody>
          <a:bodyPr>
            <a:normAutofit/>
          </a:bodyPr>
          <a:lstStyle/>
          <a:p>
            <a:r>
              <a:rPr lang="en-US" b="1"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Merge Flow:</a:t>
            </a:r>
            <a:endParaRPr lang="en-US" sz="133" b="1" dirty="0"/>
          </a:p>
          <a:p>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Features are merged into develop once completed and tested.</a:t>
            </a:r>
            <a:endParaRPr lang="en-US" sz="133" dirty="0"/>
          </a:p>
          <a:p>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When a release is ready, the release branch merges into both master and develop.</a:t>
            </a:r>
            <a:endParaRPr lang="en-US" sz="133" dirty="0"/>
          </a:p>
          <a:p>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Hotfixes are applied to master first and then merged into develop.</a:t>
            </a:r>
            <a:endParaRPr lang="en-US" sz="133" dirty="0"/>
          </a:p>
          <a:p>
            <a:endParaRPr lang="en-US" dirty="0"/>
          </a:p>
        </p:txBody>
      </p:sp>
      <p:pic>
        <p:nvPicPr>
          <p:cNvPr id="5" name="Picture 4">
            <a:extLst>
              <a:ext uri="{FF2B5EF4-FFF2-40B4-BE49-F238E27FC236}">
                <a16:creationId xmlns:a16="http://schemas.microsoft.com/office/drawing/2014/main" id="{6C0C919F-88B1-13DE-F1DB-E502D8394619}"/>
              </a:ext>
            </a:extLst>
          </p:cNvPr>
          <p:cNvPicPr>
            <a:picLocks noChangeAspect="1"/>
          </p:cNvPicPr>
          <p:nvPr/>
        </p:nvPicPr>
        <p:blipFill>
          <a:blip r:embed="rId3"/>
          <a:stretch>
            <a:fillRect/>
          </a:stretch>
        </p:blipFill>
        <p:spPr>
          <a:xfrm>
            <a:off x="939800" y="1330460"/>
            <a:ext cx="10322560" cy="2260848"/>
          </a:xfrm>
          <a:prstGeom prst="rect">
            <a:avLst/>
          </a:prstGeom>
        </p:spPr>
      </p:pic>
    </p:spTree>
    <p:extLst>
      <p:ext uri="{BB962C8B-B14F-4D97-AF65-F5344CB8AC3E}">
        <p14:creationId xmlns:p14="http://schemas.microsoft.com/office/powerpoint/2010/main" val="99850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38AE4-C02F-EBAD-7EBE-D34D9E8E8B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93232E-1D95-73B9-EFD0-CD5A474DBE3C}"/>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A8A2605D-F28F-3399-4674-0086C67F8015}"/>
              </a:ext>
            </a:extLst>
          </p:cNvPr>
          <p:cNvSpPr>
            <a:spLocks noGrp="1"/>
          </p:cNvSpPr>
          <p:nvPr>
            <p:ph type="body" idx="1"/>
          </p:nvPr>
        </p:nvSpPr>
        <p:spPr>
          <a:xfrm>
            <a:off x="698500" y="3672841"/>
            <a:ext cx="10312400" cy="2854961"/>
          </a:xfrm>
        </p:spPr>
        <p:txBody>
          <a:bodyPr>
            <a:normAutofit lnSpcReduction="10000"/>
          </a:bodyPr>
          <a:lstStyle/>
          <a:p>
            <a:r>
              <a:rPr lang="en-US" b="1"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SemVer:</a:t>
            </a:r>
            <a:endParaRPr lang="en-US" sz="133" b="1" dirty="0"/>
          </a:p>
          <a:p>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a:t>
            </a:r>
            <a:r>
              <a:rPr lang="en-US" dirty="0">
                <a:latin typeface="Quattrocento Sans" panose="020B0502050000020003" pitchFamily="34" charset="0"/>
                <a:ea typeface="Quattrocento Sans" panose="020B0502050000020003" pitchFamily="34" charset="0"/>
                <a:cs typeface="Quattrocento Sans" panose="020B0502050000020003" pitchFamily="34" charset="0"/>
              </a:rPr>
              <a:t>T</a:t>
            </a:r>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he develop branch serves as the integration branch where features are merged for testing in a shared development environment. Once the code in the develop branch has undergone sufficient testing, review, and validation, it can be considered to have passed through its </a:t>
            </a:r>
            <a:r>
              <a:rPr lang="en-US" b="1"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alpha</a:t>
            </a:r>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phase. In the context of Semantic Versioning, which typically denotes software development stages, transitioning from alpha to beta signifies that the software has achieved a level of stability and feature completion suitable for broader testing and evaluation.</a:t>
            </a:r>
            <a:endParaRPr lang="en-US" sz="133" dirty="0"/>
          </a:p>
          <a:p>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The alpha phase in Gitflow corresponds to feature branches where developers work on specific features. While it's possible to tag commits within feature branches as alpha, it's usually unnecessary. Versioning conventions are more commonly applied to main development branches like develop, where features are integrated and tested before potential release. Tagging the develop branch with alpha, beta, or other identifiers communicates the codebase's maturity and readiness for wider testing and eventual release.</a:t>
            </a:r>
            <a:endParaRPr lang="en-US" dirty="0"/>
          </a:p>
        </p:txBody>
      </p:sp>
      <p:pic>
        <p:nvPicPr>
          <p:cNvPr id="5" name="Picture 4">
            <a:extLst>
              <a:ext uri="{FF2B5EF4-FFF2-40B4-BE49-F238E27FC236}">
                <a16:creationId xmlns:a16="http://schemas.microsoft.com/office/drawing/2014/main" id="{4BC8A9C4-5FD2-7BBC-092B-996226252781}"/>
              </a:ext>
            </a:extLst>
          </p:cNvPr>
          <p:cNvPicPr>
            <a:picLocks noChangeAspect="1"/>
          </p:cNvPicPr>
          <p:nvPr/>
        </p:nvPicPr>
        <p:blipFill>
          <a:blip r:embed="rId3"/>
          <a:stretch>
            <a:fillRect/>
          </a:stretch>
        </p:blipFill>
        <p:spPr>
          <a:xfrm>
            <a:off x="939800" y="1330460"/>
            <a:ext cx="10322560" cy="2260848"/>
          </a:xfrm>
          <a:prstGeom prst="rect">
            <a:avLst/>
          </a:prstGeom>
        </p:spPr>
      </p:pic>
    </p:spTree>
    <p:extLst>
      <p:ext uri="{BB962C8B-B14F-4D97-AF65-F5344CB8AC3E}">
        <p14:creationId xmlns:p14="http://schemas.microsoft.com/office/powerpoint/2010/main" val="296953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E725C-41DF-C6CA-639C-F2B688FEF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A61FD-8434-6B6E-E947-D129BC58BE4E}"/>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AB235120-D0A8-CE08-504A-AFAA7DC34A02}"/>
              </a:ext>
            </a:extLst>
          </p:cNvPr>
          <p:cNvSpPr>
            <a:spLocks noGrp="1"/>
          </p:cNvSpPr>
          <p:nvPr>
            <p:ph type="body" idx="1"/>
          </p:nvPr>
        </p:nvSpPr>
        <p:spPr>
          <a:xfrm>
            <a:off x="698500" y="3672841"/>
            <a:ext cx="10312400" cy="2854961"/>
          </a:xfrm>
        </p:spPr>
        <p:txBody>
          <a:bodyPr>
            <a:normAutofit/>
          </a:bodyPr>
          <a:lstStyle/>
          <a:p>
            <a:r>
              <a:rPr lang="en-US" b="1"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SemVer:</a:t>
            </a:r>
            <a:endParaRPr lang="en-US" sz="133" b="1" dirty="0"/>
          </a:p>
          <a:p>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When a release branch is created from the develop branch in Gitflow, it signifies that the code has passed through its beta phase and is considered a release candidate. This indicates that the current feature bundle is ready for deployment to the test environment. Subsequent minor development and bug fixes for this specific feature bundle will continue on the release branch and they will increase the </a:t>
            </a:r>
            <a:r>
              <a:rPr lang="en-US" b="0" i="0" dirty="0" err="1">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rc</a:t>
            </a:r>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counter. Meanwhile, a new feature bundle would start development on the develop branch, ensuring a continuous flow of development and deployment cycles within the project.</a:t>
            </a:r>
            <a:endParaRPr lang="en-US" dirty="0"/>
          </a:p>
        </p:txBody>
      </p:sp>
      <p:pic>
        <p:nvPicPr>
          <p:cNvPr id="5" name="Picture 4">
            <a:extLst>
              <a:ext uri="{FF2B5EF4-FFF2-40B4-BE49-F238E27FC236}">
                <a16:creationId xmlns:a16="http://schemas.microsoft.com/office/drawing/2014/main" id="{5B45C7FA-E5B8-7445-17DA-3117CACE6D53}"/>
              </a:ext>
            </a:extLst>
          </p:cNvPr>
          <p:cNvPicPr>
            <a:picLocks noChangeAspect="1"/>
          </p:cNvPicPr>
          <p:nvPr/>
        </p:nvPicPr>
        <p:blipFill>
          <a:blip r:embed="rId3"/>
          <a:stretch>
            <a:fillRect/>
          </a:stretch>
        </p:blipFill>
        <p:spPr>
          <a:xfrm>
            <a:off x="939800" y="1330460"/>
            <a:ext cx="10322560" cy="2260848"/>
          </a:xfrm>
          <a:prstGeom prst="rect">
            <a:avLst/>
          </a:prstGeom>
        </p:spPr>
      </p:pic>
    </p:spTree>
    <p:extLst>
      <p:ext uri="{BB962C8B-B14F-4D97-AF65-F5344CB8AC3E}">
        <p14:creationId xmlns:p14="http://schemas.microsoft.com/office/powerpoint/2010/main" val="179292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F0E31-8DEC-368E-DEE8-7AE47F210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E91FA3-0101-A5ED-E3C3-7C1FC997FE21}"/>
              </a:ext>
            </a:extLst>
          </p:cNvPr>
          <p:cNvSpPr>
            <a:spLocks noGrp="1"/>
          </p:cNvSpPr>
          <p:nvPr>
            <p:ph type="title"/>
          </p:nvPr>
        </p:nvSpPr>
        <p:spPr/>
        <p:txBody>
          <a:bodyPr/>
          <a:lstStyle/>
          <a:p>
            <a:r>
              <a:rPr lang="en-US" dirty="0"/>
              <a:t>Exploring Version Control Flows</a:t>
            </a:r>
          </a:p>
        </p:txBody>
      </p:sp>
      <p:sp>
        <p:nvSpPr>
          <p:cNvPr id="3" name="Text Placeholder 2">
            <a:extLst>
              <a:ext uri="{FF2B5EF4-FFF2-40B4-BE49-F238E27FC236}">
                <a16:creationId xmlns:a16="http://schemas.microsoft.com/office/drawing/2014/main" id="{EDDC40D4-81BD-1156-270D-54C7A798C806}"/>
              </a:ext>
            </a:extLst>
          </p:cNvPr>
          <p:cNvSpPr>
            <a:spLocks noGrp="1"/>
          </p:cNvSpPr>
          <p:nvPr>
            <p:ph type="body" idx="1"/>
          </p:nvPr>
        </p:nvSpPr>
        <p:spPr>
          <a:xfrm>
            <a:off x="698500" y="3672841"/>
            <a:ext cx="10312400" cy="2854961"/>
          </a:xfrm>
        </p:spPr>
        <p:txBody>
          <a:bodyPr>
            <a:normAutofit/>
          </a:bodyPr>
          <a:lstStyle/>
          <a:p>
            <a:r>
              <a:rPr lang="en-US" b="1"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SemVer:</a:t>
            </a:r>
            <a:endParaRPr lang="en-US" sz="133" b="1" dirty="0"/>
          </a:p>
          <a:p>
            <a:r>
              <a:rPr lang="en-US" b="0" i="0" dirty="0">
                <a:solidFill>
                  <a:srgbClr val="3F3F3F"/>
                </a:solidFill>
                <a:effectLst/>
                <a:latin typeface="Quattrocento Sans" panose="020B0502050000020003" pitchFamily="34" charset="0"/>
                <a:ea typeface="Quattrocento Sans" panose="020B0502050000020003" pitchFamily="34" charset="0"/>
                <a:cs typeface="Quattrocento Sans" panose="020B0502050000020003" pitchFamily="34" charset="0"/>
              </a:rPr>
              <a:t>    </a:t>
            </a:r>
            <a:r>
              <a:rPr lang="en-US" dirty="0"/>
              <a:t>Once the release candidate is deemed ready for production in Gitflow, the release branch is merged into the main or master branch, accompanied by dropping metadata. This action marks the release's integration into the stable production environment. Following this merge, the main or master branch is merged back into the develop branch to notify ongoing development of the finalized version. This step also involves incrementing the beta counter on the develop branch, signaling that development continues with enhanced stability and features from the previous release. This process ensures a seamless transition from development to production while maintaining version control and stability across branches.</a:t>
            </a:r>
          </a:p>
        </p:txBody>
      </p:sp>
      <p:pic>
        <p:nvPicPr>
          <p:cNvPr id="5" name="Picture 4">
            <a:extLst>
              <a:ext uri="{FF2B5EF4-FFF2-40B4-BE49-F238E27FC236}">
                <a16:creationId xmlns:a16="http://schemas.microsoft.com/office/drawing/2014/main" id="{0891E3EA-CE8C-9744-3C40-1D60298E82CB}"/>
              </a:ext>
            </a:extLst>
          </p:cNvPr>
          <p:cNvPicPr>
            <a:picLocks noChangeAspect="1"/>
          </p:cNvPicPr>
          <p:nvPr/>
        </p:nvPicPr>
        <p:blipFill>
          <a:blip r:embed="rId3"/>
          <a:stretch>
            <a:fillRect/>
          </a:stretch>
        </p:blipFill>
        <p:spPr>
          <a:xfrm>
            <a:off x="939800" y="1330460"/>
            <a:ext cx="10322560" cy="2260848"/>
          </a:xfrm>
          <a:prstGeom prst="rect">
            <a:avLst/>
          </a:prstGeom>
        </p:spPr>
      </p:pic>
    </p:spTree>
    <p:extLst>
      <p:ext uri="{BB962C8B-B14F-4D97-AF65-F5344CB8AC3E}">
        <p14:creationId xmlns:p14="http://schemas.microsoft.com/office/powerpoint/2010/main" val="212268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1903</Words>
  <Application>Microsoft Office PowerPoint</Application>
  <PresentationFormat>Widescreen</PresentationFormat>
  <Paragraphs>69</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Comic Sans MS</vt:lpstr>
      <vt:lpstr>Quattrocento Sans</vt:lpstr>
      <vt:lpstr>Office Theme</vt:lpstr>
      <vt:lpstr>Simple </vt:lpstr>
      <vt:lpstr>Default</vt:lpstr>
      <vt:lpstr>Complex</vt:lpstr>
      <vt:lpstr>Exploring Version Control Flows</vt:lpstr>
      <vt:lpstr>Exploring Version Control Flows</vt:lpstr>
      <vt:lpstr>Exploring Version Control Flows</vt:lpstr>
      <vt:lpstr>Exploring Version Control Flows</vt:lpstr>
      <vt:lpstr>Exploring Version Control Flows</vt:lpstr>
      <vt:lpstr>Exploring Version Control Flows</vt:lpstr>
      <vt:lpstr>Exploring Version Control Flows</vt:lpstr>
      <vt:lpstr>Exploring Version Control Flows</vt:lpstr>
      <vt:lpstr>Complex</vt:lpstr>
      <vt:lpstr>Exploring Version Control Flows</vt:lpstr>
      <vt:lpstr>Exploring Version Control Flows</vt:lpstr>
      <vt:lpstr>Exploring Version Control Flows</vt:lpstr>
      <vt:lpstr>Exploring Version Control Flows</vt:lpstr>
      <vt:lpstr>Exploring Version Control Flows</vt:lpstr>
      <vt:lpstr>Exploring Version Control Flows</vt:lpstr>
      <vt:lpstr>Exploring Version Control Flows</vt:lpstr>
      <vt:lpstr>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dc:title>
  <dc:creator>ali.ghavi@part.local</dc:creator>
  <cp:lastModifiedBy>ali.ghavi@part.local</cp:lastModifiedBy>
  <cp:revision>4</cp:revision>
  <dcterms:created xsi:type="dcterms:W3CDTF">2024-05-28T05:33:48Z</dcterms:created>
  <dcterms:modified xsi:type="dcterms:W3CDTF">2024-05-29T06:46:15Z</dcterms:modified>
</cp:coreProperties>
</file>