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3"/>
  </p:normalViewPr>
  <p:slideViewPr>
    <p:cSldViewPr snapToGrid="0" snapToObjects="1">
      <p:cViewPr varScale="1">
        <p:scale>
          <a:sx n="87" d="100"/>
          <a:sy n="87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86B6-86E2-8F4B-8FB1-090C68A4B653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A5F58-735D-CF4E-8352-76C7194F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6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5F58-735D-CF4E-8352-76C7194F28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6C76C89-BE9A-8346-A773-B1BE93B87D3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764AD24-9ADE-8346-B6F5-17A00562876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6C89-BE9A-8346-A773-B1BE93B87D3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AD24-9ADE-8346-B6F5-17A005628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6C89-BE9A-8346-A773-B1BE93B87D3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AD24-9ADE-8346-B6F5-17A005628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6C89-BE9A-8346-A773-B1BE93B87D3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AD24-9ADE-8346-B6F5-17A005628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C76C89-BE9A-8346-A773-B1BE93B87D3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64AD24-9ADE-8346-B6F5-17A0056287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6C89-BE9A-8346-A773-B1BE93B87D3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AD24-9ADE-8346-B6F5-17A005628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6C89-BE9A-8346-A773-B1BE93B87D3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AD24-9ADE-8346-B6F5-17A005628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6C89-BE9A-8346-A773-B1BE93B87D3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AD24-9ADE-8346-B6F5-17A005628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6C89-BE9A-8346-A773-B1BE93B87D3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AD24-9ADE-8346-B6F5-17A005628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6C76C89-BE9A-8346-A773-B1BE93B87D3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764AD24-9ADE-8346-B6F5-17A0056287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6C76C89-BE9A-8346-A773-B1BE93B87D3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764AD24-9ADE-8346-B6F5-17A005628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6C76C89-BE9A-8346-A773-B1BE93B87D3A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64AD24-9ADE-8346-B6F5-17A0056287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4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upport.10xgenomics.com/single-cell-gene-expression/software/pipelines/latest/what-is-cell-ranger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exdobin/STAR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Processing Single Cell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Anne Senabouth</a:t>
            </a:r>
            <a:br>
              <a:rPr lang="en-US" dirty="0" smtClean="0"/>
            </a:br>
            <a:r>
              <a:rPr lang="en-US" dirty="0" err="1" smtClean="0"/>
              <a:t>a.senabouth@garvan.org.au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Reference preparation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Demultiplexing</a:t>
            </a:r>
            <a:r>
              <a:rPr lang="en-US" dirty="0" smtClean="0"/>
              <a:t> base calls (</a:t>
            </a:r>
            <a:r>
              <a:rPr lang="en-US" dirty="0" err="1" smtClean="0"/>
              <a:t>mkfastq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Mapping and quantifying transcripts (count)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Aggregation and depth </a:t>
            </a:r>
            <a:r>
              <a:rPr lang="en-US" dirty="0" err="1" smtClean="0"/>
              <a:t>normalisation</a:t>
            </a:r>
            <a:r>
              <a:rPr lang="en-US" dirty="0" smtClean="0"/>
              <a:t> (</a:t>
            </a:r>
            <a:r>
              <a:rPr lang="en-US" dirty="0" err="1" smtClean="0"/>
              <a:t>aggr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Conversion to count matrix (mat2csv)</a:t>
            </a:r>
          </a:p>
        </p:txBody>
      </p:sp>
    </p:spTree>
    <p:extLst>
      <p:ext uri="{BB962C8B-B14F-4D97-AF65-F5344CB8AC3E}">
        <p14:creationId xmlns:p14="http://schemas.microsoft.com/office/powerpoint/2010/main" val="205447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10x Genomics website (</a:t>
            </a:r>
            <a:r>
              <a:rPr lang="en-US" dirty="0">
                <a:hlinkClick r:id="rId2"/>
              </a:rPr>
              <a:t>https://support.10xgenomics.com/single-cell-gene-expression/software/pipelines/latest/what-is-cell-ranger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 dirty="0" err="1" smtClean="0"/>
              <a:t>Hemberg</a:t>
            </a:r>
            <a:r>
              <a:rPr lang="en-US" dirty="0" smtClean="0"/>
              <a:t> Lab Single Cell </a:t>
            </a:r>
            <a:r>
              <a:rPr lang="en-US" dirty="0" err="1" smtClean="0"/>
              <a:t>RNASeq</a:t>
            </a:r>
            <a:r>
              <a:rPr lang="en-US" dirty="0"/>
              <a:t> course (https://</a:t>
            </a:r>
            <a:r>
              <a:rPr lang="en-US" dirty="0" err="1"/>
              <a:t>hemberg-lab.github.io</a:t>
            </a:r>
            <a:r>
              <a:rPr lang="en-US" dirty="0"/>
              <a:t>/</a:t>
            </a:r>
            <a:r>
              <a:rPr lang="en-US" dirty="0" err="1"/>
              <a:t>scRNA.seq.course</a:t>
            </a:r>
            <a:r>
              <a:rPr lang="en-US" dirty="0"/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1784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Cell </a:t>
            </a:r>
            <a:r>
              <a:rPr lang="en-US" dirty="0"/>
              <a:t>Ranger pipeline uses STAR aligner (</a:t>
            </a:r>
            <a:r>
              <a:rPr lang="en-US" dirty="0">
                <a:hlinkClick r:id="rId2"/>
              </a:rPr>
              <a:t>https://github.com/alexdobin/STAR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 dirty="0" smtClean="0"/>
              <a:t>Reference files for STAR require two files:	</a:t>
            </a:r>
          </a:p>
          <a:p>
            <a:pPr lvl="1"/>
            <a:r>
              <a:rPr lang="en-US" dirty="0" smtClean="0"/>
              <a:t>Primary assembly FASTA</a:t>
            </a:r>
          </a:p>
          <a:p>
            <a:pPr lvl="1"/>
            <a:r>
              <a:rPr lang="en-US" dirty="0" smtClean="0"/>
              <a:t>GTF-formatted gene annotation</a:t>
            </a:r>
          </a:p>
          <a:p>
            <a:r>
              <a:rPr lang="en-US" dirty="0" smtClean="0"/>
              <a:t>Files can be downloaded from the ENSEMBL website</a:t>
            </a:r>
          </a:p>
          <a:p>
            <a:r>
              <a:rPr lang="en-US" dirty="0" smtClean="0"/>
              <a:t>Use Cell Ranger’s </a:t>
            </a:r>
            <a:r>
              <a:rPr lang="en-US" i="1" dirty="0" err="1" smtClean="0"/>
              <a:t>mkref</a:t>
            </a:r>
            <a:r>
              <a:rPr lang="en-US" i="1" dirty="0" smtClean="0"/>
              <a:t> </a:t>
            </a:r>
            <a:r>
              <a:rPr lang="en-US" dirty="0" smtClean="0"/>
              <a:t>function to generate references</a:t>
            </a:r>
          </a:p>
          <a:p>
            <a:r>
              <a:rPr lang="en-US" dirty="0" smtClean="0"/>
              <a:t>Additional sequences such as spike-ins, transgenic elements and guide RNA can be added as additional chromosomes</a:t>
            </a:r>
          </a:p>
          <a:p>
            <a:pPr lvl="1"/>
            <a:r>
              <a:rPr lang="en-US" dirty="0" smtClean="0"/>
              <a:t>NOTE: Since we use the 3’ </a:t>
            </a:r>
            <a:r>
              <a:rPr lang="en-US" dirty="0" err="1" smtClean="0"/>
              <a:t>RNASeq</a:t>
            </a:r>
            <a:r>
              <a:rPr lang="en-US" dirty="0" smtClean="0"/>
              <a:t> kit, reference needs to contain 3’ end of sequence otherwise they won’t be detected.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7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Demultiplexing</a:t>
            </a:r>
            <a:r>
              <a:rPr lang="en-US" dirty="0" smtClean="0"/>
              <a:t> Base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Sequencers produce BCL files. These need to be converted to FASTQ format for analysis.</a:t>
            </a:r>
          </a:p>
          <a:p>
            <a:r>
              <a:rPr lang="en-US" dirty="0" smtClean="0"/>
              <a:t>Cell Ranger pipeline requires FASTQS to consist of only one sample, so BCLs need to be </a:t>
            </a:r>
            <a:r>
              <a:rPr lang="en-US" dirty="0" err="1" smtClean="0"/>
              <a:t>demultiplexed</a:t>
            </a:r>
            <a:r>
              <a:rPr lang="en-US" dirty="0" smtClean="0"/>
              <a:t>. This is made possible via GEM beads, that are linked to sample indices.</a:t>
            </a:r>
          </a:p>
          <a:p>
            <a:r>
              <a:rPr lang="en-US" dirty="0" smtClean="0"/>
              <a:t>Sample index consists of four nucleotide sequences: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SI-3A-D11</a:t>
            </a:r>
            <a:r>
              <a:rPr lang="en-US" dirty="0"/>
              <a:t>:  </a:t>
            </a:r>
            <a:r>
              <a:rPr lang="en-US" dirty="0" smtClean="0"/>
              <a:t>CTTTGCGG,  TGCACAAA, AAGCAGTC, GCAGTTCT</a:t>
            </a:r>
          </a:p>
          <a:p>
            <a:r>
              <a:rPr lang="en-US" dirty="0" err="1" smtClean="0"/>
              <a:t>Demultiplexing</a:t>
            </a:r>
            <a:r>
              <a:rPr lang="en-US" dirty="0" smtClean="0"/>
              <a:t> can be performed by:</a:t>
            </a:r>
          </a:p>
          <a:p>
            <a:pPr lvl="1"/>
            <a:r>
              <a:rPr lang="en-US" dirty="0" smtClean="0"/>
              <a:t>Cell Ranger </a:t>
            </a:r>
            <a:r>
              <a:rPr lang="en-US" i="1" dirty="0" err="1" smtClean="0"/>
              <a:t>mkfastq</a:t>
            </a:r>
            <a:r>
              <a:rPr lang="en-US" i="1" dirty="0" smtClean="0"/>
              <a:t> </a:t>
            </a:r>
            <a:r>
              <a:rPr lang="en-US" dirty="0" smtClean="0"/>
              <a:t>pipeline</a:t>
            </a:r>
          </a:p>
          <a:p>
            <a:pPr lvl="1"/>
            <a:r>
              <a:rPr lang="en-US" i="1" dirty="0" smtClean="0"/>
              <a:t>Bcl2fastq</a:t>
            </a:r>
          </a:p>
          <a:p>
            <a:r>
              <a:rPr lang="en-US" dirty="0" smtClean="0"/>
              <a:t>We use </a:t>
            </a:r>
            <a:r>
              <a:rPr lang="en-US" i="1" dirty="0" err="1" smtClean="0"/>
              <a:t>mkfastq</a:t>
            </a:r>
            <a:r>
              <a:rPr lang="en-US" i="1" dirty="0" smtClean="0"/>
              <a:t> </a:t>
            </a:r>
            <a:r>
              <a:rPr lang="en-US" dirty="0" smtClean="0"/>
              <a:t>as it’s easy to use and formats the files as required by Cell Ranger.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6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Resulting FASTQ files need to be in the following configuration:</a:t>
            </a:r>
          </a:p>
          <a:p>
            <a:pPr lvl="1"/>
            <a:r>
              <a:rPr lang="en-US" dirty="0" smtClean="0"/>
              <a:t>R1: Cell barcode + UMI sequences (26 </a:t>
            </a:r>
            <a:r>
              <a:rPr lang="en-US" dirty="0" err="1" smtClean="0"/>
              <a:t>bp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R2: Chromosomal read (98bp minimum)</a:t>
            </a:r>
          </a:p>
          <a:p>
            <a:r>
              <a:rPr lang="en-US" dirty="0" smtClean="0"/>
              <a:t> Cell Ranger </a:t>
            </a:r>
            <a:r>
              <a:rPr lang="en-US" i="1" dirty="0" err="1" smtClean="0"/>
              <a:t>mkfastq</a:t>
            </a:r>
            <a:r>
              <a:rPr lang="en-US" i="1" dirty="0" smtClean="0"/>
              <a:t> </a:t>
            </a:r>
            <a:r>
              <a:rPr lang="en-US" dirty="0" smtClean="0"/>
              <a:t>will produce an additional FASTQ file:</a:t>
            </a:r>
          </a:p>
          <a:p>
            <a:pPr lvl="1"/>
            <a:r>
              <a:rPr lang="en-US" dirty="0" smtClean="0"/>
              <a:t>I1: Sample index barcode</a:t>
            </a:r>
          </a:p>
          <a:p>
            <a:pPr lvl="1"/>
            <a:r>
              <a:rPr lang="en-US" dirty="0" smtClean="0"/>
              <a:t>This is required by older versions of Cell Ranger</a:t>
            </a:r>
          </a:p>
        </p:txBody>
      </p:sp>
    </p:spTree>
    <p:extLst>
      <p:ext uri="{BB962C8B-B14F-4D97-AF65-F5344CB8AC3E}">
        <p14:creationId xmlns:p14="http://schemas.microsoft.com/office/powerpoint/2010/main" val="26719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and quantifying transcripts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done with Cell Ranger </a:t>
            </a:r>
            <a:r>
              <a:rPr lang="en-US" i="1" dirty="0" smtClean="0"/>
              <a:t>count</a:t>
            </a:r>
            <a:r>
              <a:rPr lang="en-US" dirty="0" smtClean="0"/>
              <a:t> pipeline.</a:t>
            </a:r>
          </a:p>
          <a:p>
            <a:r>
              <a:rPr lang="en-US" dirty="0" smtClean="0"/>
              <a:t>Maps RNA molecules to genome and from here, genes (as done by STAR).</a:t>
            </a:r>
          </a:p>
          <a:p>
            <a:r>
              <a:rPr lang="en-US" dirty="0" smtClean="0"/>
              <a:t>Each sample is processed separately.</a:t>
            </a:r>
          </a:p>
          <a:p>
            <a:r>
              <a:rPr lang="en-US" dirty="0" smtClean="0"/>
              <a:t>Can use data from multiple sequencing runs of the same library.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1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and depth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step normalizes sequencing depth between multiple samples.</a:t>
            </a:r>
          </a:p>
          <a:p>
            <a:r>
              <a:rPr lang="en-US" dirty="0" smtClean="0"/>
              <a:t>Reads from higher depth libraries are </a:t>
            </a:r>
            <a:r>
              <a:rPr lang="en-US" dirty="0" err="1" smtClean="0"/>
              <a:t>downsampled</a:t>
            </a:r>
            <a:r>
              <a:rPr lang="en-US" dirty="0" smtClean="0"/>
              <a:t> until mean read depth per cell of the higher depth library is equal to the lowest depth library.</a:t>
            </a:r>
          </a:p>
          <a:p>
            <a:r>
              <a:rPr lang="en-US" dirty="0" smtClean="0"/>
              <a:t>Required so samples can be compared to each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7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count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Cell Ranger mat2csv for fastest conversion.</a:t>
            </a:r>
          </a:p>
          <a:p>
            <a:pPr lvl="1"/>
            <a:r>
              <a:rPr lang="en-US" dirty="0" smtClean="0"/>
              <a:t>This will produce a CSV file with ENSEMBL gene identifiers. Gene names can be accessed via </a:t>
            </a:r>
            <a:r>
              <a:rPr lang="en-US" dirty="0" err="1" smtClean="0"/>
              <a:t>genes.tsv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There are two datasets produced by Cell Ranger:</a:t>
            </a:r>
          </a:p>
          <a:p>
            <a:pPr lvl="1"/>
            <a:r>
              <a:rPr lang="en-US" dirty="0" smtClean="0"/>
              <a:t>Raw: This includes ALL detected cell barcodes and transcripts that were assigned to them. This dataset is huge. Only use this dataset if your analysis requires it.</a:t>
            </a:r>
          </a:p>
          <a:p>
            <a:pPr lvl="1"/>
            <a:r>
              <a:rPr lang="en-US" dirty="0" smtClean="0"/>
              <a:t>Filtered: This dataset only consists of cells that Cell Ranger has determined to be ‘real’. This is determined by its algorithm that uses total UMI counts. </a:t>
            </a:r>
          </a:p>
          <a:p>
            <a:r>
              <a:rPr lang="en-US" dirty="0" smtClean="0"/>
              <a:t>R packages can also be used to extract this data.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i="1" dirty="0" smtClean="0"/>
              <a:t>ascend</a:t>
            </a:r>
            <a:r>
              <a:rPr lang="en-US" dirty="0" smtClean="0"/>
              <a:t>, </a:t>
            </a:r>
            <a:r>
              <a:rPr lang="en-US" i="1" dirty="0" err="1" smtClean="0"/>
              <a:t>scater</a:t>
            </a:r>
            <a:r>
              <a:rPr lang="en-US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4335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30</TotalTime>
  <Words>452</Words>
  <Application>Microsoft Macintosh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Impact</vt:lpstr>
      <vt:lpstr>Arial</vt:lpstr>
      <vt:lpstr>Badge</vt:lpstr>
      <vt:lpstr>Processing Single Cell Data</vt:lpstr>
      <vt:lpstr>Stages</vt:lpstr>
      <vt:lpstr>resources</vt:lpstr>
      <vt:lpstr>Reference preparation</vt:lpstr>
      <vt:lpstr>Demultiplexing Base calls</vt:lpstr>
      <vt:lpstr>FASTQS</vt:lpstr>
      <vt:lpstr>Mapping and quantifying transcripts </vt:lpstr>
      <vt:lpstr>Aggregation and depth normalization</vt:lpstr>
      <vt:lpstr>Conversion to count matrix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Single Cell Data</dc:title>
  <dc:creator>Anne Senabouth</dc:creator>
  <cp:lastModifiedBy>Anne Senabouth</cp:lastModifiedBy>
  <cp:revision>5</cp:revision>
  <dcterms:created xsi:type="dcterms:W3CDTF">2019-01-16T23:23:02Z</dcterms:created>
  <dcterms:modified xsi:type="dcterms:W3CDTF">2019-01-16T23:53:08Z</dcterms:modified>
</cp:coreProperties>
</file>