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el">
    <p:spTree>
      <p:nvGrpSpPr>
        <p:cNvPr id="1" name=""/>
        <p:cNvGrpSpPr/>
        <p:nvPr/>
      </p:nvGrpSpPr>
      <p:grpSpPr>
        <a:xfrm>
          <a:off x="0" y="0"/>
          <a:ext cx="0" cy="0"/>
          <a:chOff x="0" y="0"/>
          <a:chExt cx="0" cy="0"/>
        </a:xfrm>
      </p:grpSpPr>
      <p:sp>
        <p:nvSpPr>
          <p:cNvPr id="11" name="Autor:in und Datum"/>
          <p:cNvSpPr txBox="1"/>
          <p:nvPr>
            <p:ph type="body" sz="quarter" idx="21" hasCustomPrompt="1"/>
          </p:nvPr>
        </p:nvSpPr>
        <p:spPr>
          <a:xfrm>
            <a:off x="1219200" y="11986162"/>
            <a:ext cx="21945599" cy="605791"/>
          </a:xfrm>
          <a:prstGeom prst="rect">
            <a:avLst/>
          </a:prstGeom>
        </p:spPr>
        <p:txBody>
          <a:bodyPr/>
          <a:lstStyle>
            <a:lvl1pPr marL="0" indent="0" algn="ctr" defTabSz="808990">
              <a:lnSpc>
                <a:spcPct val="100000"/>
              </a:lnSpc>
              <a:spcBef>
                <a:spcPts val="0"/>
              </a:spcBef>
              <a:buSzTx/>
              <a:buNone/>
              <a:defRPr spc="-29" sz="2940">
                <a:latin typeface="Avenir Next Medium"/>
                <a:ea typeface="Avenir Next Medium"/>
                <a:cs typeface="Avenir Next Medium"/>
                <a:sym typeface="Avenir Next Medium"/>
              </a:defRPr>
            </a:lvl1pPr>
          </a:lstStyle>
          <a:p>
            <a:pPr/>
            <a:r>
              <a:t>Autor:in und Datum</a:t>
            </a:r>
          </a:p>
        </p:txBody>
      </p:sp>
      <p:sp>
        <p:nvSpPr>
          <p:cNvPr id="12" name="Titel der Präsentation"/>
          <p:cNvSpPr txBox="1"/>
          <p:nvPr>
            <p:ph type="title" hasCustomPrompt="1"/>
          </p:nvPr>
        </p:nvSpPr>
        <p:spPr>
          <a:xfrm>
            <a:off x="1219200" y="3543300"/>
            <a:ext cx="21945600" cy="4267200"/>
          </a:xfrm>
          <a:prstGeom prst="rect">
            <a:avLst/>
          </a:prstGeom>
        </p:spPr>
        <p:txBody>
          <a:bodyPr anchor="b"/>
          <a:lstStyle>
            <a:lvl1pPr>
              <a:defRPr spc="-128" sz="12800"/>
            </a:lvl1pPr>
          </a:lstStyle>
          <a:p>
            <a:pPr/>
            <a:r>
              <a:t>Titel der Präsentation</a:t>
            </a:r>
          </a:p>
        </p:txBody>
      </p:sp>
      <p:sp>
        <p:nvSpPr>
          <p:cNvPr id="13" name="Textebene 1…"/>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latin typeface="Avenir Next Demi Bold"/>
                <a:ea typeface="Avenir Next Demi Bold"/>
                <a:cs typeface="Avenir Next Demi Bold"/>
                <a:sym typeface="Avenir Next Demi Bold"/>
              </a:defRPr>
            </a:lvl5pPr>
          </a:lstStyle>
          <a:p>
            <a:pPr/>
            <a:r>
              <a:t>Präsentationsuntertitel</a:t>
            </a:r>
          </a:p>
          <a:p>
            <a:pPr lvl="1"/>
            <a:r>
              <a:t/>
            </a:r>
          </a:p>
          <a:p>
            <a:pPr lvl="2"/>
            <a:r>
              <a:t/>
            </a:r>
          </a:p>
          <a:p>
            <a:pPr lvl="3"/>
            <a:r>
              <a:t/>
            </a:r>
          </a:p>
          <a:p>
            <a:pPr lvl="4"/>
            <a:r>
              <a:t/>
            </a:r>
          </a:p>
        </p:txBody>
      </p:sp>
      <p:sp>
        <p:nvSpPr>
          <p:cNvPr id="14" name="Foliennummer"/>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99" name="Folientitel"/>
          <p:cNvSpPr txBox="1"/>
          <p:nvPr>
            <p:ph type="title" hasCustomPrompt="1"/>
          </p:nvPr>
        </p:nvSpPr>
        <p:spPr>
          <a:prstGeom prst="rect">
            <a:avLst/>
          </a:prstGeom>
        </p:spPr>
        <p:txBody>
          <a:bodyPr/>
          <a:lstStyle/>
          <a:p>
            <a:pPr/>
            <a:r>
              <a:t>Folientitel</a:t>
            </a:r>
          </a:p>
        </p:txBody>
      </p:sp>
      <p:sp>
        <p:nvSpPr>
          <p:cNvPr id="100" name="Folien-Untertitel"/>
          <p:cNvSpPr txBox="1"/>
          <p:nvPr>
            <p:ph type="body" sz="quarter" idx="21" hasCustomPrompt="1"/>
          </p:nvPr>
        </p:nvSpPr>
        <p:spPr>
          <a:xfrm>
            <a:off x="1219200" y="2384648"/>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Folien-Untertitel</a:t>
            </a:r>
          </a:p>
        </p:txBody>
      </p:sp>
      <p:sp>
        <p:nvSpPr>
          <p:cNvPr id="101" name="Foliennummer"/>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Titel"/>
          <p:cNvSpPr txBox="1"/>
          <p:nvPr>
            <p:ph type="title" hasCustomPrompt="1"/>
          </p:nvPr>
        </p:nvSpPr>
        <p:spPr>
          <a:prstGeom prst="rect">
            <a:avLst/>
          </a:prstGeom>
        </p:spPr>
        <p:txBody>
          <a:bodyPr/>
          <a:lstStyle/>
          <a:p>
            <a:pPr/>
            <a:r>
              <a:t>Agenda-Titel</a:t>
            </a:r>
          </a:p>
        </p:txBody>
      </p:sp>
      <p:sp>
        <p:nvSpPr>
          <p:cNvPr id="109" name="Textebene 1…"/>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Agendathemen</a:t>
            </a:r>
          </a:p>
          <a:p>
            <a:pPr lvl="1"/>
            <a:r>
              <a:t/>
            </a:r>
          </a:p>
          <a:p>
            <a:pPr lvl="2"/>
            <a:r>
              <a:t/>
            </a:r>
          </a:p>
          <a:p>
            <a:pPr lvl="3"/>
            <a:r>
              <a:t/>
            </a:r>
          </a:p>
          <a:p>
            <a:pPr lvl="4"/>
            <a:r>
              <a:t/>
            </a:r>
          </a:p>
        </p:txBody>
      </p:sp>
      <p:sp>
        <p:nvSpPr>
          <p:cNvPr id="110" name="Agenda-Untertitel"/>
          <p:cNvSpPr txBox="1"/>
          <p:nvPr>
            <p:ph type="body" sz="quarter" idx="21" hasCustomPrompt="1"/>
          </p:nvPr>
        </p:nvSpPr>
        <p:spPr>
          <a:xfrm>
            <a:off x="1219200" y="2387115"/>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Agenda-Untertitel</a:t>
            </a:r>
          </a:p>
        </p:txBody>
      </p:sp>
      <p:sp>
        <p:nvSpPr>
          <p:cNvPr id="111" name="Foliennummer"/>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fstellung">
    <p:spTree>
      <p:nvGrpSpPr>
        <p:cNvPr id="1" name=""/>
        <p:cNvGrpSpPr/>
        <p:nvPr/>
      </p:nvGrpSpPr>
      <p:grpSpPr>
        <a:xfrm>
          <a:off x="0" y="0"/>
          <a:ext cx="0" cy="0"/>
          <a:chOff x="0" y="0"/>
          <a:chExt cx="0" cy="0"/>
        </a:xfrm>
      </p:grpSpPr>
      <p:sp>
        <p:nvSpPr>
          <p:cNvPr id="118" name="Textebene 1…"/>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Aufstellung</a:t>
            </a:r>
          </a:p>
          <a:p>
            <a:pPr lvl="1"/>
            <a:r>
              <a:t/>
            </a:r>
          </a:p>
          <a:p>
            <a:pPr lvl="2"/>
            <a:r>
              <a:t/>
            </a:r>
          </a:p>
          <a:p>
            <a:pPr lvl="3"/>
            <a:r>
              <a:t/>
            </a:r>
          </a:p>
          <a:p>
            <a:pPr lvl="4"/>
            <a:r>
              <a:t/>
            </a:r>
          </a:p>
        </p:txBody>
      </p:sp>
      <p:sp>
        <p:nvSpPr>
          <p:cNvPr id="11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kt (groß)">
    <p:spTree>
      <p:nvGrpSpPr>
        <p:cNvPr id="1" name=""/>
        <p:cNvGrpSpPr/>
        <p:nvPr/>
      </p:nvGrpSpPr>
      <p:grpSpPr>
        <a:xfrm>
          <a:off x="0" y="0"/>
          <a:ext cx="0" cy="0"/>
          <a:chOff x="0" y="0"/>
          <a:chExt cx="0" cy="0"/>
        </a:xfrm>
      </p:grpSpPr>
      <p:sp>
        <p:nvSpPr>
          <p:cNvPr id="126" name="Fakten"/>
          <p:cNvSpPr txBox="1"/>
          <p:nvPr>
            <p:ph type="body" sz="quarter" idx="21" hasCustomPrompt="1"/>
          </p:nvPr>
        </p:nvSpPr>
        <p:spPr>
          <a:xfrm>
            <a:off x="1219200" y="8462239"/>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Fakten</a:t>
            </a:r>
          </a:p>
        </p:txBody>
      </p:sp>
      <p:sp>
        <p:nvSpPr>
          <p:cNvPr id="127" name="Textebene 1…"/>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100 %</a:t>
            </a:r>
          </a:p>
          <a:p>
            <a:pPr lvl="1"/>
            <a:r>
              <a:t/>
            </a:r>
          </a:p>
          <a:p>
            <a:pPr lvl="2"/>
            <a:r>
              <a:t/>
            </a:r>
          </a:p>
          <a:p>
            <a:pPr lvl="3"/>
            <a:r>
              <a:t/>
            </a:r>
          </a:p>
          <a:p>
            <a:pPr lvl="4"/>
            <a:r>
              <a:t/>
            </a:r>
          </a:p>
        </p:txBody>
      </p:sp>
      <p:sp>
        <p:nvSpPr>
          <p:cNvPr id="12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itat">
    <p:spTree>
      <p:nvGrpSpPr>
        <p:cNvPr id="1" name=""/>
        <p:cNvGrpSpPr/>
        <p:nvPr/>
      </p:nvGrpSpPr>
      <p:grpSpPr>
        <a:xfrm>
          <a:off x="0" y="0"/>
          <a:ext cx="0" cy="0"/>
          <a:chOff x="0" y="0"/>
          <a:chExt cx="0" cy="0"/>
        </a:xfrm>
      </p:grpSpPr>
      <p:sp>
        <p:nvSpPr>
          <p:cNvPr id="135" name="Quellenangabe"/>
          <p:cNvSpPr txBox="1"/>
          <p:nvPr>
            <p:ph type="body" sz="quarter" idx="21" hasCustomPrompt="1"/>
          </p:nvPr>
        </p:nvSpPr>
        <p:spPr>
          <a:xfrm>
            <a:off x="1219200" y="11100053"/>
            <a:ext cx="21945602" cy="832613"/>
          </a:xfrm>
          <a:prstGeom prst="rect">
            <a:avLst/>
          </a:prstGeom>
        </p:spPr>
        <p:txBody>
          <a:bodyPr anchor="ct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Quellenangabe</a:t>
            </a:r>
          </a:p>
        </p:txBody>
      </p:sp>
      <p:sp>
        <p:nvSpPr>
          <p:cNvPr id="136" name="Textebene 1…"/>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„Bemerkenswert“</a:t>
            </a:r>
          </a:p>
          <a:p>
            <a:pPr lvl="1"/>
            <a:r>
              <a:t/>
            </a:r>
          </a:p>
          <a:p>
            <a:pPr lvl="2"/>
            <a:r>
              <a:t/>
            </a:r>
          </a:p>
          <a:p>
            <a:pPr lvl="3"/>
            <a:r>
              <a:t/>
            </a:r>
          </a:p>
          <a:p>
            <a:pPr lvl="4"/>
            <a:r>
              <a:t/>
            </a:r>
          </a:p>
        </p:txBody>
      </p:sp>
      <p:sp>
        <p:nvSpPr>
          <p:cNvPr id="137" name="Foliennummer"/>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Stück">
    <p:spTree>
      <p:nvGrpSpPr>
        <p:cNvPr id="1" name=""/>
        <p:cNvGrpSpPr/>
        <p:nvPr/>
      </p:nvGrpSpPr>
      <p:grpSpPr>
        <a:xfrm>
          <a:off x="0" y="0"/>
          <a:ext cx="0" cy="0"/>
          <a:chOff x="0" y="0"/>
          <a:chExt cx="0" cy="0"/>
        </a:xfrm>
      </p:grpSpPr>
      <p:sp>
        <p:nvSpPr>
          <p:cNvPr id="144" name="Meer und Himmel bei Sonnenuntergang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45" name="Meer und Himmel bei Sonnenuntergang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Strand und Meer bei Sonnenuntergan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Foliennummer"/>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54" name="Strand und Meer bei Sonnenuntergan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Foliennummer"/>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62" name="Foliennummer"/>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Foto">
    <p:spTree>
      <p:nvGrpSpPr>
        <p:cNvPr id="1" name=""/>
        <p:cNvGrpSpPr/>
        <p:nvPr/>
      </p:nvGrpSpPr>
      <p:grpSpPr>
        <a:xfrm>
          <a:off x="0" y="0"/>
          <a:ext cx="0" cy="0"/>
          <a:chOff x="0" y="0"/>
          <a:chExt cx="0" cy="0"/>
        </a:xfrm>
      </p:grpSpPr>
      <p:sp>
        <p:nvSpPr>
          <p:cNvPr id="21" name="Strand und Meer bei Sonnenuntergan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Titel der Präsentation"/>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Titel der Präsentation</a:t>
            </a:r>
          </a:p>
        </p:txBody>
      </p:sp>
      <p:sp>
        <p:nvSpPr>
          <p:cNvPr id="23" name="Textebene 1…"/>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5pPr>
          </a:lstStyle>
          <a:p>
            <a:pPr/>
            <a:r>
              <a:t>Präsentationsuntertitel</a:t>
            </a:r>
          </a:p>
          <a:p>
            <a:pPr lvl="1"/>
            <a:r>
              <a:t/>
            </a:r>
          </a:p>
          <a:p>
            <a:pPr lvl="2"/>
            <a:r>
              <a:t/>
            </a:r>
          </a:p>
          <a:p>
            <a:pPr lvl="3"/>
            <a:r>
              <a:t/>
            </a:r>
          </a:p>
          <a:p>
            <a:pPr lvl="4"/>
            <a:r>
              <a:t/>
            </a:r>
          </a:p>
        </p:txBody>
      </p:sp>
      <p:sp>
        <p:nvSpPr>
          <p:cNvPr id="24" name="Autor:in und Datum"/>
          <p:cNvSpPr txBox="1"/>
          <p:nvPr>
            <p:ph type="body" sz="quarter" idx="22" hasCustomPrompt="1"/>
          </p:nvPr>
        </p:nvSpPr>
        <p:spPr>
          <a:xfrm>
            <a:off x="1219200" y="11988800"/>
            <a:ext cx="21945602" cy="605791"/>
          </a:xfrm>
          <a:prstGeom prst="rect">
            <a:avLst/>
          </a:prstGeom>
        </p:spPr>
        <p:txBody>
          <a:bodyPr/>
          <a:lstStyle>
            <a:lvl1pPr marL="0" indent="0" algn="ctr" defTabSz="808990">
              <a:lnSpc>
                <a:spcPct val="100000"/>
              </a:lnSpc>
              <a:spcBef>
                <a:spcPts val="0"/>
              </a:spcBef>
              <a:buSzTx/>
              <a:buNone/>
              <a:defRPr spc="-29" sz="2940">
                <a:solidFill>
                  <a:srgbClr val="FFFFFF"/>
                </a:solidFill>
                <a:latin typeface="Avenir Next Medium"/>
                <a:ea typeface="Avenir Next Medium"/>
                <a:cs typeface="Avenir Next Medium"/>
                <a:sym typeface="Avenir Next Medium"/>
              </a:defRPr>
            </a:lvl1pPr>
          </a:lstStyle>
          <a:p>
            <a:pPr/>
            <a:r>
              <a:t>Autor:in und Datum</a:t>
            </a:r>
          </a:p>
        </p:txBody>
      </p:sp>
      <p:sp>
        <p:nvSpPr>
          <p:cNvPr id="25" name="Foliennumm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Foto 2">
    <p:spTree>
      <p:nvGrpSpPr>
        <p:cNvPr id="1" name=""/>
        <p:cNvGrpSpPr/>
        <p:nvPr/>
      </p:nvGrpSpPr>
      <p:grpSpPr>
        <a:xfrm>
          <a:off x="0" y="0"/>
          <a:ext cx="0" cy="0"/>
          <a:chOff x="0" y="0"/>
          <a:chExt cx="0" cy="0"/>
        </a:xfrm>
      </p:grpSpPr>
      <p:sp>
        <p:nvSpPr>
          <p:cNvPr id="32" name="Folientitel"/>
          <p:cNvSpPr txBox="1"/>
          <p:nvPr>
            <p:ph type="title" hasCustomPrompt="1"/>
          </p:nvPr>
        </p:nvSpPr>
        <p:spPr>
          <a:xfrm>
            <a:off x="1215495" y="4585102"/>
            <a:ext cx="9757338" cy="2540001"/>
          </a:xfrm>
          <a:prstGeom prst="rect">
            <a:avLst/>
          </a:prstGeom>
        </p:spPr>
        <p:txBody>
          <a:bodyPr anchor="b"/>
          <a:lstStyle/>
          <a:p>
            <a:pPr/>
            <a:r>
              <a:t>Folientitel</a:t>
            </a:r>
          </a:p>
        </p:txBody>
      </p:sp>
      <p:sp>
        <p:nvSpPr>
          <p:cNvPr id="33" name="Meer und Himmel bei Sonnenuntergang"/>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Textebene 1…"/>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pPr/>
            <a:r>
              <a:t>Folien-Untertitel</a:t>
            </a:r>
          </a:p>
          <a:p>
            <a:pPr lvl="1"/>
            <a:r>
              <a:t/>
            </a:r>
          </a:p>
          <a:p>
            <a:pPr lvl="2"/>
            <a:r>
              <a:t/>
            </a:r>
          </a:p>
          <a:p>
            <a:pPr lvl="3"/>
            <a:r>
              <a:t/>
            </a:r>
          </a:p>
          <a:p>
            <a:pPr lvl="4"/>
            <a:r>
              <a:t/>
            </a:r>
          </a:p>
        </p:txBody>
      </p:sp>
      <p:sp>
        <p:nvSpPr>
          <p:cNvPr id="3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Punkte">
    <p:spTree>
      <p:nvGrpSpPr>
        <p:cNvPr id="1" name=""/>
        <p:cNvGrpSpPr/>
        <p:nvPr/>
      </p:nvGrpSpPr>
      <p:grpSpPr>
        <a:xfrm>
          <a:off x="0" y="0"/>
          <a:ext cx="0" cy="0"/>
          <a:chOff x="0" y="0"/>
          <a:chExt cx="0" cy="0"/>
        </a:xfrm>
      </p:grpSpPr>
      <p:sp>
        <p:nvSpPr>
          <p:cNvPr id="42" name="Folientitel"/>
          <p:cNvSpPr txBox="1"/>
          <p:nvPr>
            <p:ph type="title" hasCustomPrompt="1"/>
          </p:nvPr>
        </p:nvSpPr>
        <p:spPr>
          <a:prstGeom prst="rect">
            <a:avLst/>
          </a:prstGeom>
        </p:spPr>
        <p:txBody>
          <a:bodyPr/>
          <a:lstStyle/>
          <a:p>
            <a:pPr/>
            <a:r>
              <a:t>Folientitel</a:t>
            </a:r>
          </a:p>
        </p:txBody>
      </p:sp>
      <p:sp>
        <p:nvSpPr>
          <p:cNvPr id="43" name="Textebene 1…"/>
          <p:cNvSpPr txBox="1"/>
          <p:nvPr>
            <p:ph type="body" idx="1" hasCustomPrompt="1"/>
          </p:nvPr>
        </p:nvSpPr>
        <p:spPr>
          <a:prstGeom prst="rect">
            <a:avLst/>
          </a:prstGeom>
        </p:spPr>
        <p:txBody>
          <a:bodyPr/>
          <a:lstStyle/>
          <a:p>
            <a:pPr/>
            <a:r>
              <a:t>Text für Folienpunkt</a:t>
            </a:r>
          </a:p>
          <a:p>
            <a:pPr lvl="1"/>
            <a:r>
              <a:t/>
            </a:r>
          </a:p>
          <a:p>
            <a:pPr lvl="2"/>
            <a:r>
              <a:t/>
            </a:r>
          </a:p>
          <a:p>
            <a:pPr lvl="3"/>
            <a:r>
              <a:t/>
            </a:r>
          </a:p>
          <a:p>
            <a:pPr lvl="4"/>
            <a:r>
              <a:t/>
            </a:r>
          </a:p>
        </p:txBody>
      </p:sp>
      <p:sp>
        <p:nvSpPr>
          <p:cNvPr id="44" name="Folien-Untertitel"/>
          <p:cNvSpPr txBox="1"/>
          <p:nvPr>
            <p:ph type="body" sz="quarter" idx="21" hasCustomPrompt="1"/>
          </p:nvPr>
        </p:nvSpPr>
        <p:spPr>
          <a:xfrm>
            <a:off x="1219200" y="2384648"/>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Folien-Untertitel</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e">
    <p:spTree>
      <p:nvGrpSpPr>
        <p:cNvPr id="1" name=""/>
        <p:cNvGrpSpPr/>
        <p:nvPr/>
      </p:nvGrpSpPr>
      <p:grpSpPr>
        <a:xfrm>
          <a:off x="0" y="0"/>
          <a:ext cx="0" cy="0"/>
          <a:chOff x="0" y="0"/>
          <a:chExt cx="0" cy="0"/>
        </a:xfrm>
      </p:grpSpPr>
      <p:sp>
        <p:nvSpPr>
          <p:cNvPr id="52" name="Textebene 1…"/>
          <p:cNvSpPr txBox="1"/>
          <p:nvPr>
            <p:ph type="body" idx="1" hasCustomPrompt="1"/>
          </p:nvPr>
        </p:nvSpPr>
        <p:spPr>
          <a:xfrm>
            <a:off x="1219200" y="4013200"/>
            <a:ext cx="21945600" cy="8487148"/>
          </a:xfrm>
          <a:prstGeom prst="rect">
            <a:avLst/>
          </a:prstGeom>
        </p:spPr>
        <p:txBody>
          <a:bodyPr numCol="2" spcCol="2558384"/>
          <a:lstStyle/>
          <a:p>
            <a:pPr/>
            <a:r>
              <a:t>Text für Folienpunkt</a:t>
            </a:r>
          </a:p>
          <a:p>
            <a:pPr lvl="1"/>
            <a:r>
              <a:t/>
            </a:r>
          </a:p>
          <a:p>
            <a:pPr lvl="2"/>
            <a:r>
              <a:t/>
            </a:r>
          </a:p>
          <a:p>
            <a:pPr lvl="3"/>
            <a:r>
              <a:t/>
            </a:r>
          </a:p>
          <a:p>
            <a:pPr lvl="4"/>
            <a:r>
              <a:t/>
            </a:r>
          </a:p>
        </p:txBody>
      </p:sp>
      <p:sp>
        <p:nvSpPr>
          <p:cNvPr id="53" name="Foliennummer"/>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Foto">
    <p:spTree>
      <p:nvGrpSpPr>
        <p:cNvPr id="1" name=""/>
        <p:cNvGrpSpPr/>
        <p:nvPr/>
      </p:nvGrpSpPr>
      <p:grpSpPr>
        <a:xfrm>
          <a:off x="0" y="0"/>
          <a:ext cx="0" cy="0"/>
          <a:chOff x="0" y="0"/>
          <a:chExt cx="0" cy="0"/>
        </a:xfrm>
      </p:grpSpPr>
      <p:sp>
        <p:nvSpPr>
          <p:cNvPr id="60" name="Folientitel"/>
          <p:cNvSpPr txBox="1"/>
          <p:nvPr>
            <p:ph type="title" hasCustomPrompt="1"/>
          </p:nvPr>
        </p:nvSpPr>
        <p:spPr>
          <a:xfrm>
            <a:off x="1219200" y="774700"/>
            <a:ext cx="9753600" cy="1600200"/>
          </a:xfrm>
          <a:prstGeom prst="rect">
            <a:avLst/>
          </a:prstGeom>
        </p:spPr>
        <p:txBody>
          <a:bodyPr/>
          <a:lstStyle/>
          <a:p>
            <a:pPr/>
            <a:r>
              <a:t>Folientitel</a:t>
            </a:r>
          </a:p>
        </p:txBody>
      </p:sp>
      <p:sp>
        <p:nvSpPr>
          <p:cNvPr id="61" name="Meer und Himmel bei Sonnenuntergang"/>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Folien-Untertitel"/>
          <p:cNvSpPr txBox="1"/>
          <p:nvPr>
            <p:ph type="body" sz="quarter" idx="22" hasCustomPrompt="1"/>
          </p:nvPr>
        </p:nvSpPr>
        <p:spPr>
          <a:xfrm>
            <a:off x="1219200" y="2387600"/>
            <a:ext cx="9757569" cy="832612"/>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Folien-Untertitel</a:t>
            </a:r>
          </a:p>
        </p:txBody>
      </p:sp>
      <p:sp>
        <p:nvSpPr>
          <p:cNvPr id="63" name="Textebene 1…"/>
          <p:cNvSpPr txBox="1"/>
          <p:nvPr>
            <p:ph type="body" sz="half" idx="1" hasCustomPrompt="1"/>
          </p:nvPr>
        </p:nvSpPr>
        <p:spPr>
          <a:xfrm>
            <a:off x="1219200" y="4023221"/>
            <a:ext cx="9757569" cy="8384679"/>
          </a:xfrm>
          <a:prstGeom prst="rect">
            <a:avLst/>
          </a:prstGeom>
        </p:spPr>
        <p:txBody>
          <a:bodyPr/>
          <a:lstStyle/>
          <a:p>
            <a:pPr/>
            <a:r>
              <a:t>Text für Folienpunkt</a:t>
            </a:r>
          </a:p>
          <a:p>
            <a:pPr lvl="1"/>
            <a:r>
              <a:t/>
            </a:r>
          </a:p>
          <a:p>
            <a:pPr lvl="2"/>
            <a:r>
              <a:t/>
            </a:r>
          </a:p>
          <a:p>
            <a:pPr lvl="3"/>
            <a:r>
              <a:t/>
            </a:r>
          </a:p>
          <a:p>
            <a:pPr lvl="4"/>
            <a:r>
              <a:t/>
            </a:r>
          </a:p>
        </p:txBody>
      </p:sp>
      <p:sp>
        <p:nvSpPr>
          <p:cNvPr id="64" name="Foliennummer"/>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Livevideo – klein">
    <p:spTree>
      <p:nvGrpSpPr>
        <p:cNvPr id="1" name=""/>
        <p:cNvGrpSpPr/>
        <p:nvPr/>
      </p:nvGrpSpPr>
      <p:grpSpPr>
        <a:xfrm>
          <a:off x="0" y="0"/>
          <a:ext cx="0" cy="0"/>
          <a:chOff x="0" y="0"/>
          <a:chExt cx="0" cy="0"/>
        </a:xfrm>
      </p:grpSpPr>
      <p:sp>
        <p:nvSpPr>
          <p:cNvPr id="71" name="Folientitel"/>
          <p:cNvSpPr txBox="1"/>
          <p:nvPr>
            <p:ph type="title" hasCustomPrompt="1"/>
          </p:nvPr>
        </p:nvSpPr>
        <p:spPr>
          <a:xfrm>
            <a:off x="1219200" y="774700"/>
            <a:ext cx="9753600" cy="1600200"/>
          </a:xfrm>
          <a:prstGeom prst="rect">
            <a:avLst/>
          </a:prstGeom>
        </p:spPr>
        <p:txBody>
          <a:bodyPr/>
          <a:lstStyle/>
          <a:p>
            <a:pPr/>
            <a:r>
              <a:t>Folientitel</a:t>
            </a:r>
          </a:p>
        </p:txBody>
      </p:sp>
      <p:sp>
        <p:nvSpPr>
          <p:cNvPr id="72" name="Folien-Untertitel"/>
          <p:cNvSpPr txBox="1"/>
          <p:nvPr>
            <p:ph type="body" sz="quarter" idx="21" hasCustomPrompt="1"/>
          </p:nvPr>
        </p:nvSpPr>
        <p:spPr>
          <a:xfrm>
            <a:off x="1219200" y="2387600"/>
            <a:ext cx="9757569" cy="832612"/>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Folien-Untertitel</a:t>
            </a:r>
          </a:p>
        </p:txBody>
      </p:sp>
      <p:sp>
        <p:nvSpPr>
          <p:cNvPr id="73" name="Textebene 1…"/>
          <p:cNvSpPr txBox="1"/>
          <p:nvPr>
            <p:ph type="body" sz="half" idx="1" hasCustomPrompt="1"/>
          </p:nvPr>
        </p:nvSpPr>
        <p:spPr>
          <a:xfrm>
            <a:off x="1219200" y="4023221"/>
            <a:ext cx="9757569" cy="8384679"/>
          </a:xfrm>
          <a:prstGeom prst="rect">
            <a:avLst/>
          </a:prstGeom>
        </p:spPr>
        <p:txBody>
          <a:bodyPr/>
          <a:lstStyle/>
          <a:p>
            <a:pPr/>
            <a:r>
              <a:t>Text für Folienpunkt</a:t>
            </a:r>
          </a:p>
          <a:p>
            <a:pPr lvl="1"/>
            <a:r>
              <a:t/>
            </a:r>
          </a:p>
          <a:p>
            <a:pPr lvl="2"/>
            <a:r>
              <a:t/>
            </a:r>
          </a:p>
          <a:p>
            <a:pPr lvl="3"/>
            <a:r>
              <a:t/>
            </a:r>
          </a:p>
          <a:p>
            <a:pPr lvl="4"/>
            <a:r>
              <a:t/>
            </a:r>
          </a:p>
        </p:txBody>
      </p:sp>
      <p:sp>
        <p:nvSpPr>
          <p:cNvPr id="74" name="Foliennummer"/>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Livevideo – groß">
    <p:spTree>
      <p:nvGrpSpPr>
        <p:cNvPr id="1" name=""/>
        <p:cNvGrpSpPr/>
        <p:nvPr/>
      </p:nvGrpSpPr>
      <p:grpSpPr>
        <a:xfrm>
          <a:off x="0" y="0"/>
          <a:ext cx="0" cy="0"/>
          <a:chOff x="0" y="0"/>
          <a:chExt cx="0" cy="0"/>
        </a:xfrm>
      </p:grpSpPr>
      <p:sp>
        <p:nvSpPr>
          <p:cNvPr id="81" name="Folientitel"/>
          <p:cNvSpPr txBox="1"/>
          <p:nvPr>
            <p:ph type="title" hasCustomPrompt="1"/>
          </p:nvPr>
        </p:nvSpPr>
        <p:spPr>
          <a:xfrm>
            <a:off x="1219200" y="774700"/>
            <a:ext cx="9753600" cy="1600200"/>
          </a:xfrm>
          <a:prstGeom prst="rect">
            <a:avLst/>
          </a:prstGeom>
        </p:spPr>
        <p:txBody>
          <a:bodyPr/>
          <a:lstStyle/>
          <a:p>
            <a:pPr/>
            <a:r>
              <a:t>Folientitel</a:t>
            </a:r>
          </a:p>
        </p:txBody>
      </p:sp>
      <p:sp>
        <p:nvSpPr>
          <p:cNvPr id="82" name="Folien-Untertitel"/>
          <p:cNvSpPr txBox="1"/>
          <p:nvPr>
            <p:ph type="body" sz="quarter" idx="21" hasCustomPrompt="1"/>
          </p:nvPr>
        </p:nvSpPr>
        <p:spPr>
          <a:xfrm>
            <a:off x="1219200" y="2387600"/>
            <a:ext cx="9757569" cy="832612"/>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Folien-Untertitel</a:t>
            </a:r>
          </a:p>
        </p:txBody>
      </p:sp>
      <p:sp>
        <p:nvSpPr>
          <p:cNvPr id="83" name="Textebene 1…"/>
          <p:cNvSpPr txBox="1"/>
          <p:nvPr>
            <p:ph type="body" sz="half" idx="1" hasCustomPrompt="1"/>
          </p:nvPr>
        </p:nvSpPr>
        <p:spPr>
          <a:xfrm>
            <a:off x="1219200" y="4023221"/>
            <a:ext cx="9757569" cy="8384679"/>
          </a:xfrm>
          <a:prstGeom prst="rect">
            <a:avLst/>
          </a:prstGeom>
        </p:spPr>
        <p:txBody>
          <a:bodyPr/>
          <a:lstStyle/>
          <a:p>
            <a:pPr/>
            <a:r>
              <a:t>Text für Folienpunkt</a:t>
            </a:r>
          </a:p>
          <a:p>
            <a:pPr lvl="1"/>
            <a:r>
              <a:t/>
            </a:r>
          </a:p>
          <a:p>
            <a:pPr lvl="2"/>
            <a:r>
              <a:t/>
            </a:r>
          </a:p>
          <a:p>
            <a:pPr lvl="3"/>
            <a:r>
              <a:t/>
            </a:r>
          </a:p>
          <a:p>
            <a:pPr lvl="4"/>
            <a:r>
              <a:t/>
            </a:r>
          </a:p>
        </p:txBody>
      </p:sp>
      <p:sp>
        <p:nvSpPr>
          <p:cNvPr id="84" name="Foliennummer"/>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
    <p:spTree>
      <p:nvGrpSpPr>
        <p:cNvPr id="1" name=""/>
        <p:cNvGrpSpPr/>
        <p:nvPr/>
      </p:nvGrpSpPr>
      <p:grpSpPr>
        <a:xfrm>
          <a:off x="0" y="0"/>
          <a:ext cx="0" cy="0"/>
          <a:chOff x="0" y="0"/>
          <a:chExt cx="0" cy="0"/>
        </a:xfrm>
      </p:grpSpPr>
      <p:sp>
        <p:nvSpPr>
          <p:cNvPr id="91" name="Titel des Abschnitts"/>
          <p:cNvSpPr txBox="1"/>
          <p:nvPr>
            <p:ph type="title" hasCustomPrompt="1"/>
          </p:nvPr>
        </p:nvSpPr>
        <p:spPr>
          <a:xfrm>
            <a:off x="1219200" y="3242270"/>
            <a:ext cx="21945600" cy="6604001"/>
          </a:xfrm>
          <a:prstGeom prst="rect">
            <a:avLst/>
          </a:prstGeom>
        </p:spPr>
        <p:txBody>
          <a:bodyPr anchor="ctr"/>
          <a:lstStyle>
            <a:lvl1pPr>
              <a:defRPr spc="0" sz="12800"/>
            </a:lvl1pPr>
          </a:lstStyle>
          <a:p>
            <a:pPr/>
            <a:r>
              <a:t>Titel des Abschnitts</a:t>
            </a:r>
          </a:p>
        </p:txBody>
      </p:sp>
      <p:sp>
        <p:nvSpPr>
          <p:cNvPr id="92" name="Foliennummer"/>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titel"/>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Folientitel</a:t>
            </a:r>
          </a:p>
        </p:txBody>
      </p:sp>
      <p:sp>
        <p:nvSpPr>
          <p:cNvPr id="3" name="Textebene 1…"/>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 für Folienpunkt</a:t>
            </a:r>
          </a:p>
          <a:p>
            <a:pPr lvl="1"/>
            <a:r>
              <a:t/>
            </a:r>
          </a:p>
          <a:p>
            <a:pPr lvl="2"/>
            <a:r>
              <a:t/>
            </a:r>
          </a:p>
          <a:p>
            <a:pPr lvl="3"/>
            <a:r>
              <a:t/>
            </a:r>
          </a:p>
          <a:p>
            <a:pPr lvl="4"/>
            <a:r>
              <a:t/>
            </a:r>
          </a:p>
        </p:txBody>
      </p:sp>
      <p:sp>
        <p:nvSpPr>
          <p:cNvPr id="4" name="Foliennummer"/>
          <p:cNvSpPr txBox="1"/>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Avenir Next Regular"/>
                <a:ea typeface="Avenir Next Regular"/>
                <a:cs typeface="Avenir Next Regular"/>
                <a:sym typeface="Avenir Next Regula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slandserfahrungen"/>
          <p:cNvSpPr txBox="1"/>
          <p:nvPr>
            <p:ph type="ctrTitle"/>
          </p:nvPr>
        </p:nvSpPr>
        <p:spPr>
          <a:prstGeom prst="rect">
            <a:avLst/>
          </a:prstGeom>
        </p:spPr>
        <p:txBody>
          <a:bodyPr/>
          <a:lstStyle/>
          <a:p>
            <a:pPr/>
            <a:r>
              <a:t>Auslandserfahrungen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Bangkok, Thailand"/>
          <p:cNvSpPr txBox="1"/>
          <p:nvPr>
            <p:ph type="title"/>
          </p:nvPr>
        </p:nvSpPr>
        <p:spPr>
          <a:prstGeom prst="rect">
            <a:avLst/>
          </a:prstGeom>
        </p:spPr>
        <p:txBody>
          <a:bodyPr/>
          <a:lstStyle/>
          <a:p>
            <a:pPr defTabSz="2243327">
              <a:defRPr spc="-77" sz="7728"/>
            </a:pPr>
            <a:r>
              <a:t>Bangkok, Thailand</a:t>
            </a:r>
            <a:endParaRPr b="1" spc="-11" sz="1104">
              <a:latin typeface="Times Roman"/>
              <a:ea typeface="Times Roman"/>
              <a:cs typeface="Times Roman"/>
              <a:sym typeface="Times Roman"/>
            </a:endParaRPr>
          </a:p>
          <a:p>
            <a:pPr defTabSz="2243327">
              <a:defRPr spc="-77" sz="7728"/>
            </a:pPr>
            <a:endParaRPr spc="-11" sz="1104">
              <a:latin typeface="Times Roman"/>
              <a:ea typeface="Times Roman"/>
              <a:cs typeface="Times Roman"/>
              <a:sym typeface="Times Roman"/>
            </a:endParaRPr>
          </a:p>
          <a:p>
            <a:pPr defTabSz="2243327">
              <a:defRPr spc="-77" sz="7728"/>
            </a:pPr>
            <a:endParaRPr spc="-11" sz="1104">
              <a:latin typeface="Times Roman"/>
              <a:ea typeface="Times Roman"/>
              <a:cs typeface="Times Roman"/>
              <a:sym typeface="Times Roman"/>
            </a:endParaRPr>
          </a:p>
        </p:txBody>
      </p:sp>
      <p:sp>
        <p:nvSpPr>
          <p:cNvPr id="222" name="Wieso habe ich mich für diesen Standort entschieden?…"/>
          <p:cNvSpPr txBox="1"/>
          <p:nvPr>
            <p:ph type="body" sz="quarter" idx="1"/>
          </p:nvPr>
        </p:nvSpPr>
        <p:spPr>
          <a:xfrm>
            <a:off x="1029625" y="4013200"/>
            <a:ext cx="11104795" cy="4584183"/>
          </a:xfrm>
          <a:prstGeom prst="rect">
            <a:avLst/>
          </a:prstGeom>
        </p:spPr>
        <p:txBody>
          <a:bodyPr/>
          <a:lstStyle/>
          <a:p>
            <a:pPr marL="0" indent="0" algn="ctr" defTabSz="1755604">
              <a:spcBef>
                <a:spcPts val="1700"/>
              </a:spcBef>
              <a:buSzTx/>
              <a:buNone/>
              <a:defRPr sz="3168" u="sng"/>
            </a:pPr>
            <a:r>
              <a:t>Wieso habe ich mich für diesen Standort entschieden?</a:t>
            </a:r>
          </a:p>
          <a:p>
            <a:pPr marL="0" indent="0" algn="ctr" defTabSz="1755604">
              <a:spcBef>
                <a:spcPts val="1700"/>
              </a:spcBef>
              <a:buSzTx/>
              <a:buNone/>
              <a:defRPr sz="3168"/>
            </a:pPr>
            <a:r>
              <a:t>Bangkok ist ein dynamisches Handelszentrum, das eine bunte und lebhafte Geschäftswelt bietet. Die asiatische Kultur und die Geschäftspraktiken in Bangkok interessierten mich besonders. Die kulturelle Vielfalt und die Energie der Stadt haben mich sofort in ihren Bann gezogen.</a:t>
            </a:r>
            <a:endParaRPr sz="864">
              <a:latin typeface="Times Roman"/>
              <a:ea typeface="Times Roman"/>
              <a:cs typeface="Times Roman"/>
              <a:sym typeface="Times Roman"/>
            </a:endParaRPr>
          </a:p>
        </p:txBody>
      </p:sp>
      <p:sp>
        <p:nvSpPr>
          <p:cNvPr id="223" name="Was habe ich gelernt?…"/>
          <p:cNvSpPr txBox="1"/>
          <p:nvPr/>
        </p:nvSpPr>
        <p:spPr>
          <a:xfrm>
            <a:off x="12223028" y="4013200"/>
            <a:ext cx="11104795" cy="458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1755604">
              <a:spcBef>
                <a:spcPts val="1700"/>
              </a:spcBef>
              <a:defRPr sz="3168" u="sng"/>
            </a:pPr>
            <a:r>
              <a:t>Was habe ich gelernt?</a:t>
            </a:r>
          </a:p>
          <a:p>
            <a:pPr algn="ctr" defTabSz="1755604">
              <a:spcBef>
                <a:spcPts val="1700"/>
              </a:spcBef>
              <a:defRPr sz="3168"/>
            </a:pPr>
            <a:r>
              <a:t>In Bangkok habe ich gelernt, wie wichtig Geduld und Flexibilität in einem kulturell stark geprägten Arbeitsumfeld sind. Der respektvolle und menschenorientierte Umgang in thailändischen Teams war eine wertvolle Lektion. Diese Erfahrung hat mir geholfen, meine interkulturellen Kompetenzen zu erweitern.</a:t>
            </a:r>
            <a:endParaRPr sz="864">
              <a:latin typeface="Times Roman"/>
              <a:ea typeface="Times Roman"/>
              <a:cs typeface="Times Roman"/>
              <a:sym typeface="Times Roman"/>
            </a:endParaRPr>
          </a:p>
        </p:txBody>
      </p:sp>
      <p:sp>
        <p:nvSpPr>
          <p:cNvPr id="224" name="Was war das beste Erlebnis?…"/>
          <p:cNvSpPr txBox="1"/>
          <p:nvPr/>
        </p:nvSpPr>
        <p:spPr>
          <a:xfrm>
            <a:off x="1029625" y="8761074"/>
            <a:ext cx="22324750" cy="4584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2365188">
              <a:spcBef>
                <a:spcPts val="2300"/>
              </a:spcBef>
              <a:defRPr sz="4268" u="sng"/>
            </a:pPr>
            <a:r>
              <a:t>Was war das beste Erlebnis?</a:t>
            </a:r>
          </a:p>
          <a:p>
            <a:pPr algn="ctr" defTabSz="2365188">
              <a:spcBef>
                <a:spcPts val="2300"/>
              </a:spcBef>
              <a:defRPr sz="4268"/>
            </a:pPr>
            <a:r>
              <a:t>Das traditionelle Songkran-Festival mit meinen Kollegen zu feiern war ein unvergessliches Erlebnis. Durch diese Feier habe ich die thailändische Kultur und Lebensfreude auf eine ganz besondere Weise kennengelernt. Diese Erfahrung hat meinen Aufenthalt in Bangkok besonders bereichert.</a:t>
            </a:r>
            <a:endParaRPr sz="1164">
              <a:latin typeface="Times Roman"/>
              <a:ea typeface="Times Roman"/>
              <a:cs typeface="Times Roman"/>
              <a:sym typeface="Times Roman"/>
            </a:endParaRPr>
          </a:p>
        </p:txBody>
      </p:sp>
      <p:pic>
        <p:nvPicPr>
          <p:cNvPr id="225" name="Unknown.png" descr="Unknown.png"/>
          <p:cNvPicPr>
            <a:picLocks noChangeAspect="1"/>
          </p:cNvPicPr>
          <p:nvPr/>
        </p:nvPicPr>
        <p:blipFill>
          <a:blip r:embed="rId2">
            <a:extLst/>
          </a:blip>
          <a:stretch>
            <a:fillRect/>
          </a:stretch>
        </p:blipFill>
        <p:spPr>
          <a:xfrm>
            <a:off x="1194018" y="476249"/>
            <a:ext cx="3492501" cy="232410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ydney, Australien"/>
          <p:cNvSpPr txBox="1"/>
          <p:nvPr>
            <p:ph type="title"/>
          </p:nvPr>
        </p:nvSpPr>
        <p:spPr>
          <a:prstGeom prst="rect">
            <a:avLst/>
          </a:prstGeom>
        </p:spPr>
        <p:txBody>
          <a:bodyPr/>
          <a:lstStyle/>
          <a:p>
            <a:pPr/>
            <a:r>
              <a:t>Sydney, Australien</a:t>
            </a:r>
            <a:endParaRPr spc="-12" sz="1200">
              <a:latin typeface="Times Roman"/>
              <a:ea typeface="Times Roman"/>
              <a:cs typeface="Times Roman"/>
              <a:sym typeface="Times Roman"/>
            </a:endParaRPr>
          </a:p>
          <a:p>
            <a:pPr/>
            <a:endParaRPr spc="-12" sz="1200">
              <a:latin typeface="Times Roman"/>
              <a:ea typeface="Times Roman"/>
              <a:cs typeface="Times Roman"/>
              <a:sym typeface="Times Roman"/>
            </a:endParaRPr>
          </a:p>
        </p:txBody>
      </p:sp>
      <p:sp>
        <p:nvSpPr>
          <p:cNvPr id="174" name="Wieso habe ich mich für diesen Standort entschieden?…"/>
          <p:cNvSpPr txBox="1"/>
          <p:nvPr>
            <p:ph type="body" sz="quarter" idx="1"/>
          </p:nvPr>
        </p:nvSpPr>
        <p:spPr>
          <a:xfrm>
            <a:off x="1029625" y="4013200"/>
            <a:ext cx="11104795" cy="4584183"/>
          </a:xfrm>
          <a:prstGeom prst="rect">
            <a:avLst/>
          </a:prstGeom>
        </p:spPr>
        <p:txBody>
          <a:bodyPr/>
          <a:lstStyle/>
          <a:p>
            <a:pPr marL="0" indent="0" algn="ctr" defTabSz="1901904">
              <a:spcBef>
                <a:spcPts val="1800"/>
              </a:spcBef>
              <a:buSzTx/>
              <a:buNone/>
              <a:defRPr sz="3432" u="sng"/>
            </a:pPr>
            <a:r>
              <a:t>Wieso habe ich mich für diesen Standort entschieden?</a:t>
            </a:r>
          </a:p>
          <a:p>
            <a:pPr marL="0" indent="0" algn="ctr" defTabSz="1901904">
              <a:spcBef>
                <a:spcPts val="1800"/>
              </a:spcBef>
              <a:buSzTx/>
              <a:buNone/>
              <a:defRPr sz="3432"/>
            </a:pPr>
            <a:r>
              <a:t>Nachdem ich im Jahr zuvor bereits ein Theoriesemester in Dublin verbracht hatte, wollte ich dieses Mal an einen Standort außerhalb Europas reisen. Die Aufgaben, die mich in Australien erwarteten, klangen für mich zudem interessanter als an anderen Auslandsstandorten, die für mich infrage kamen.</a:t>
            </a:r>
          </a:p>
        </p:txBody>
      </p:sp>
      <p:sp>
        <p:nvSpPr>
          <p:cNvPr id="175" name="Was habe ich gelernt?…"/>
          <p:cNvSpPr txBox="1"/>
          <p:nvPr/>
        </p:nvSpPr>
        <p:spPr>
          <a:xfrm>
            <a:off x="12223028" y="4013200"/>
            <a:ext cx="11104795" cy="458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1584920">
              <a:spcBef>
                <a:spcPts val="1500"/>
              </a:spcBef>
              <a:defRPr sz="2859" u="sng"/>
            </a:pPr>
            <a:r>
              <a:t>Was habe ich gelernt?</a:t>
            </a:r>
          </a:p>
          <a:p>
            <a:pPr algn="ctr" defTabSz="1584920">
              <a:spcBef>
                <a:spcPts val="1500"/>
              </a:spcBef>
              <a:defRPr sz="2859"/>
            </a:pPr>
            <a:r>
              <a:t>Die Projekte waren sehr vielseitig; das duale Konzept ist außerhalb Deutschlands nur wenig bekannt. Dadurch hielten mich die Kollegen für einen regulären Mitarbeiter, und ich konnte viel Verantwortung für Projekte und auch Führungsaufgaben übernehmen. Mein Englisch ist ebenfalls deutlich sicherer geworden, weil ich während meines Auslandsaufenthalts ausschließlich Englisch geredet habe.</a:t>
            </a:r>
            <a:endParaRPr sz="780">
              <a:latin typeface="Times Roman"/>
              <a:ea typeface="Times Roman"/>
              <a:cs typeface="Times Roman"/>
              <a:sym typeface="Times Roman"/>
            </a:endParaRPr>
          </a:p>
        </p:txBody>
      </p:sp>
      <p:sp>
        <p:nvSpPr>
          <p:cNvPr id="176" name="Was war das beste Erlebnis?…"/>
          <p:cNvSpPr txBox="1"/>
          <p:nvPr/>
        </p:nvSpPr>
        <p:spPr>
          <a:xfrm>
            <a:off x="1029625" y="8761074"/>
            <a:ext cx="22324750" cy="4584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2218888">
              <a:spcBef>
                <a:spcPts val="2100"/>
              </a:spcBef>
              <a:defRPr sz="4004" u="sng"/>
            </a:pPr>
            <a:r>
              <a:t>Was war das beste Erlebnis?</a:t>
            </a:r>
          </a:p>
          <a:p>
            <a:pPr algn="ctr" defTabSz="2218888">
              <a:spcBef>
                <a:spcPts val="2100"/>
              </a:spcBef>
              <a:defRPr sz="4004"/>
            </a:pPr>
            <a:r>
              <a:t>Eines meiner Highlights war, als ich während meiner Mittagspause in einem Nationalpark in der Nähe meines Büros spazieren war und dort ein Känguru in fünf Meter Entfernung gesehen habe. Außerdem habe ich das erste Mal in meinem Leben einen Wal und Pinguine in freier Wildbahn gesehen. Der Harbour Bridge Climb, bei dem man auf dem Bogen der Harbour Bridge läuft, war ebenfalls einmalig.</a:t>
            </a:r>
          </a:p>
        </p:txBody>
      </p:sp>
      <p:pic>
        <p:nvPicPr>
          <p:cNvPr id="177" name="Unknown.png" descr="Unknown.png"/>
          <p:cNvPicPr>
            <a:picLocks noChangeAspect="1"/>
          </p:cNvPicPr>
          <p:nvPr/>
        </p:nvPicPr>
        <p:blipFill>
          <a:blip r:embed="rId2">
            <a:extLst/>
          </a:blip>
          <a:stretch>
            <a:fillRect/>
          </a:stretch>
        </p:blipFill>
        <p:spPr>
          <a:xfrm>
            <a:off x="569053" y="628650"/>
            <a:ext cx="4038601" cy="201930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ingapur"/>
          <p:cNvSpPr txBox="1"/>
          <p:nvPr>
            <p:ph type="title"/>
          </p:nvPr>
        </p:nvSpPr>
        <p:spPr>
          <a:prstGeom prst="rect">
            <a:avLst/>
          </a:prstGeom>
        </p:spPr>
        <p:txBody>
          <a:bodyPr/>
          <a:lstStyle/>
          <a:p>
            <a:pPr/>
            <a:r>
              <a:t>Singapur</a:t>
            </a:r>
            <a:endParaRPr spc="-12" sz="1200">
              <a:latin typeface="Times Roman"/>
              <a:ea typeface="Times Roman"/>
              <a:cs typeface="Times Roman"/>
              <a:sym typeface="Times Roman"/>
            </a:endParaRPr>
          </a:p>
          <a:p>
            <a:pPr/>
            <a:endParaRPr spc="-12" sz="1200">
              <a:latin typeface="Times Roman"/>
              <a:ea typeface="Times Roman"/>
              <a:cs typeface="Times Roman"/>
              <a:sym typeface="Times Roman"/>
            </a:endParaRPr>
          </a:p>
        </p:txBody>
      </p:sp>
      <p:sp>
        <p:nvSpPr>
          <p:cNvPr id="180" name="Wieso habe ich mich für diesen Standort entschieden?…"/>
          <p:cNvSpPr txBox="1"/>
          <p:nvPr>
            <p:ph type="body" sz="quarter" idx="1"/>
          </p:nvPr>
        </p:nvSpPr>
        <p:spPr>
          <a:xfrm>
            <a:off x="1029625" y="4013200"/>
            <a:ext cx="11104795" cy="4584183"/>
          </a:xfrm>
          <a:prstGeom prst="rect">
            <a:avLst/>
          </a:prstGeom>
        </p:spPr>
        <p:txBody>
          <a:bodyPr/>
          <a:lstStyle/>
          <a:p>
            <a:pPr marL="0" indent="0" algn="ctr" defTabSz="1755604">
              <a:spcBef>
                <a:spcPts val="1700"/>
              </a:spcBef>
              <a:buSzTx/>
              <a:buNone/>
              <a:defRPr sz="3168" u="sng"/>
            </a:pPr>
            <a:r>
              <a:t>Wieso habe ich mich für diesen Standort entschieden?</a:t>
            </a:r>
          </a:p>
          <a:p>
            <a:pPr marL="0" indent="0" algn="ctr" defTabSz="1755604">
              <a:spcBef>
                <a:spcPts val="1700"/>
              </a:spcBef>
              <a:buSzTx/>
              <a:buNone/>
              <a:defRPr sz="3168"/>
            </a:pPr>
            <a:r>
              <a:t>Für mich war es wichtig, den praktischen Auslandsaufenthalt außerhalb Europas zu verbringen, um in eine andere Kultur und Arbeitsumgebung einzutauchen. Singapur bietet als globales Wirtschaftszentrum spannende Aufgaben und Einblicke in den asiatischen Markt, was es zu einem attraktiven Standort macht.</a:t>
            </a:r>
            <a:endParaRPr sz="864">
              <a:latin typeface="Times Roman"/>
              <a:ea typeface="Times Roman"/>
              <a:cs typeface="Times Roman"/>
              <a:sym typeface="Times Roman"/>
            </a:endParaRPr>
          </a:p>
        </p:txBody>
      </p:sp>
      <p:sp>
        <p:nvSpPr>
          <p:cNvPr id="181" name="Was habe ich gelernt?…"/>
          <p:cNvSpPr txBox="1"/>
          <p:nvPr/>
        </p:nvSpPr>
        <p:spPr>
          <a:xfrm>
            <a:off x="12223028" y="4013200"/>
            <a:ext cx="11104795" cy="458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1633687">
              <a:spcBef>
                <a:spcPts val="1600"/>
              </a:spcBef>
              <a:defRPr sz="2948" u="sng"/>
            </a:pPr>
            <a:r>
              <a:t>Was habe ich gelernt?</a:t>
            </a:r>
          </a:p>
          <a:p>
            <a:pPr algn="ctr" defTabSz="1633687">
              <a:spcBef>
                <a:spcPts val="1600"/>
              </a:spcBef>
              <a:defRPr sz="2948"/>
            </a:pPr>
            <a:r>
              <a:t>Die Projekte waren vielseitig, und da das duale Konzept außerhalb Deutschlands weniger bekannt ist, behandelten mich die Kollegen wie eine reguläre Mitarbeiterin. So konnte ich viel Verantwortung für Projekte übernehmen und Führungsaufgaben wahrnehmen. Mein Englisch hat sich zudem durch den ständigen Gebrauch im Arbeitsumfeld deutlich verbessert.</a:t>
            </a:r>
            <a:endParaRPr sz="804">
              <a:latin typeface="Times Roman"/>
              <a:ea typeface="Times Roman"/>
              <a:cs typeface="Times Roman"/>
              <a:sym typeface="Times Roman"/>
            </a:endParaRPr>
          </a:p>
        </p:txBody>
      </p:sp>
      <p:sp>
        <p:nvSpPr>
          <p:cNvPr id="182" name="Was war das beste Erlebnis?…"/>
          <p:cNvSpPr txBox="1"/>
          <p:nvPr/>
        </p:nvSpPr>
        <p:spPr>
          <a:xfrm>
            <a:off x="1029625" y="8761074"/>
            <a:ext cx="22324750" cy="4584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2340805">
              <a:spcBef>
                <a:spcPts val="2300"/>
              </a:spcBef>
              <a:defRPr sz="4224" u="sng"/>
            </a:pPr>
            <a:r>
              <a:t>Was war das beste Erlebnis?</a:t>
            </a:r>
          </a:p>
          <a:p>
            <a:pPr algn="ctr" defTabSz="2340805">
              <a:spcBef>
                <a:spcPts val="2300"/>
              </a:spcBef>
              <a:defRPr sz="4224"/>
            </a:pPr>
            <a:r>
              <a:t>Ein Highlight war für mich die kulturelle Vielfalt Singapurs, die ich in meiner Freizeit erkundet habe. Besonders beeindruckend waren die Hawker Center, die ich während der Mittagspausen oft besuchte. Außerdem habe ich das erste Mal traditionelle asiatische Feste wie das chinesische Neujahrsfest erlebt, was mir tiefe Einblicke in die lokale Kultur gab.</a:t>
            </a:r>
            <a:endParaRPr sz="1152">
              <a:latin typeface="Times Roman"/>
              <a:ea typeface="Times Roman"/>
              <a:cs typeface="Times Roman"/>
              <a:sym typeface="Times Roman"/>
            </a:endParaRPr>
          </a:p>
        </p:txBody>
      </p:sp>
      <p:pic>
        <p:nvPicPr>
          <p:cNvPr id="183" name="Unknown.png" descr="Unknown.png"/>
          <p:cNvPicPr>
            <a:picLocks noChangeAspect="1"/>
          </p:cNvPicPr>
          <p:nvPr/>
        </p:nvPicPr>
        <p:blipFill>
          <a:blip r:embed="rId2">
            <a:extLst/>
          </a:blip>
          <a:stretch>
            <a:fillRect/>
          </a:stretch>
        </p:blipFill>
        <p:spPr>
          <a:xfrm>
            <a:off x="875039" y="476250"/>
            <a:ext cx="3492501" cy="232410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Kopenhagen, Dänemark"/>
          <p:cNvSpPr txBox="1"/>
          <p:nvPr>
            <p:ph type="title"/>
          </p:nvPr>
        </p:nvSpPr>
        <p:spPr>
          <a:prstGeom prst="rect">
            <a:avLst/>
          </a:prstGeom>
        </p:spPr>
        <p:txBody>
          <a:bodyPr/>
          <a:lstStyle/>
          <a:p>
            <a:pPr/>
            <a:r>
              <a:t>Kopenhagen, Dänemark</a:t>
            </a:r>
            <a:endParaRPr spc="-12" sz="1200">
              <a:latin typeface="Times Roman"/>
              <a:ea typeface="Times Roman"/>
              <a:cs typeface="Times Roman"/>
              <a:sym typeface="Times Roman"/>
            </a:endParaRPr>
          </a:p>
        </p:txBody>
      </p:sp>
      <p:sp>
        <p:nvSpPr>
          <p:cNvPr id="186" name="Wieso habe ich mich für diesen Standort entschieden?…"/>
          <p:cNvSpPr txBox="1"/>
          <p:nvPr>
            <p:ph type="body" sz="quarter" idx="1"/>
          </p:nvPr>
        </p:nvSpPr>
        <p:spPr>
          <a:xfrm>
            <a:off x="1029625" y="4013199"/>
            <a:ext cx="11104795" cy="4584184"/>
          </a:xfrm>
          <a:prstGeom prst="rect">
            <a:avLst/>
          </a:prstGeom>
        </p:spPr>
        <p:txBody>
          <a:bodyPr/>
          <a:lstStyle/>
          <a:p>
            <a:pPr marL="0" indent="0" algn="ctr" defTabSz="1755604">
              <a:spcBef>
                <a:spcPts val="1700"/>
              </a:spcBef>
              <a:buSzTx/>
              <a:buNone/>
              <a:defRPr sz="3168" u="sng"/>
            </a:pPr>
            <a:r>
              <a:t>Wieso habe ich mich für diesen Standort entschieden?</a:t>
            </a:r>
          </a:p>
          <a:p>
            <a:pPr marL="0" indent="0" algn="ctr" defTabSz="1755604">
              <a:spcBef>
                <a:spcPts val="1700"/>
              </a:spcBef>
              <a:buSzTx/>
              <a:buNone/>
              <a:defRPr sz="3168"/>
            </a:pPr>
            <a:r>
              <a:t>Ich habe mich für Kopenhagen entschieden da die Stadt für ihre hohe Lebensqualität, innovative Kultur und die Balance zwischen urbanem Leben und Natur bekannt ist. Die offene und moderne Gesellschaft Dänemarks hat mich sehr angesprochen, und Kopenhagen bietet spannende berufliche Perspektiven.</a:t>
            </a:r>
            <a:endParaRPr sz="864">
              <a:latin typeface="Times Roman"/>
              <a:ea typeface="Times Roman"/>
              <a:cs typeface="Times Roman"/>
              <a:sym typeface="Times Roman"/>
            </a:endParaRPr>
          </a:p>
        </p:txBody>
      </p:sp>
      <p:sp>
        <p:nvSpPr>
          <p:cNvPr id="187" name="Was habe ich gelernt?…"/>
          <p:cNvSpPr txBox="1"/>
          <p:nvPr/>
        </p:nvSpPr>
        <p:spPr>
          <a:xfrm>
            <a:off x="12223028" y="4013200"/>
            <a:ext cx="11104795" cy="458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1584920">
              <a:spcBef>
                <a:spcPts val="1500"/>
              </a:spcBef>
              <a:defRPr sz="2859" u="sng"/>
            </a:pPr>
            <a:r>
              <a:t>Was habe ich gelernt?</a:t>
            </a:r>
          </a:p>
          <a:p>
            <a:pPr algn="ctr" defTabSz="1584920">
              <a:spcBef>
                <a:spcPts val="1500"/>
              </a:spcBef>
              <a:defRPr sz="2859"/>
            </a:pPr>
            <a:r>
              <a:t>Neben der Verbesserung meiner Englischkenntnisse konnte ich durch die Zusammenarbeit mit dem</a:t>
            </a:r>
            <a:br/>
            <a:r>
              <a:t>dänischen Team wertvolle Einblicke in die dänische Arbeitsweise und deren Fokus auf Teamwork gewinnen.</a:t>
            </a:r>
            <a:r>
              <a:rPr sz="780">
                <a:latin typeface="Times Roman"/>
                <a:ea typeface="Times Roman"/>
                <a:cs typeface="Times Roman"/>
                <a:sym typeface="Times Roman"/>
              </a:rPr>
              <a:t> </a:t>
            </a:r>
            <a:r>
              <a:t>Diese Erfahrung hat mir geholfen, meine interkulturellen Kompetenzen zu erweitern und die Bedeutung eines ausgewogenen Arbeitsklimas noch mehr zu schätzen.</a:t>
            </a:r>
            <a:endParaRPr sz="780">
              <a:latin typeface="Times Roman"/>
              <a:ea typeface="Times Roman"/>
              <a:cs typeface="Times Roman"/>
              <a:sym typeface="Times Roman"/>
            </a:endParaRPr>
          </a:p>
        </p:txBody>
      </p:sp>
      <p:sp>
        <p:nvSpPr>
          <p:cNvPr id="188" name="Was war das beste Erlebnis?…"/>
          <p:cNvSpPr txBox="1"/>
          <p:nvPr/>
        </p:nvSpPr>
        <p:spPr>
          <a:xfrm>
            <a:off x="1029625" y="8761074"/>
            <a:ext cx="22324750" cy="4584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2365188">
              <a:spcBef>
                <a:spcPts val="2300"/>
              </a:spcBef>
              <a:defRPr sz="4268" u="sng"/>
            </a:pPr>
            <a:r>
              <a:t>Was war das beste Erlebnis?</a:t>
            </a:r>
          </a:p>
          <a:p>
            <a:pPr algn="ctr" defTabSz="2365188">
              <a:spcBef>
                <a:spcPts val="2300"/>
              </a:spcBef>
              <a:defRPr sz="4268"/>
            </a:pPr>
            <a:r>
              <a:t>Zu den besten Erlebnissen gehörten die Erkundungstouren durch Kopenhagens Viertel wie Nørrebro und Vesterbro, das pulsierende Hafenviertel und das malerische Nyhavn. Besonders die Fahrradtouren durch die Stadt und die Ausflüge an die Küste haben mir gezeigt, wie gut Natur und Stadtleben hier harmonieren.</a:t>
            </a:r>
            <a:endParaRPr sz="1164">
              <a:latin typeface="Times Roman"/>
              <a:ea typeface="Times Roman"/>
              <a:cs typeface="Times Roman"/>
              <a:sym typeface="Times Roman"/>
            </a:endParaRPr>
          </a:p>
        </p:txBody>
      </p:sp>
      <p:pic>
        <p:nvPicPr>
          <p:cNvPr id="189" name="Unknown.png" descr="Unknown.png"/>
          <p:cNvPicPr>
            <a:picLocks noChangeAspect="1"/>
          </p:cNvPicPr>
          <p:nvPr/>
        </p:nvPicPr>
        <p:blipFill>
          <a:blip r:embed="rId2">
            <a:extLst/>
          </a:blip>
          <a:stretch>
            <a:fillRect/>
          </a:stretch>
        </p:blipFill>
        <p:spPr>
          <a:xfrm>
            <a:off x="822841" y="400049"/>
            <a:ext cx="3276601" cy="247650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Lissabon, Portugal"/>
          <p:cNvSpPr txBox="1"/>
          <p:nvPr>
            <p:ph type="title"/>
          </p:nvPr>
        </p:nvSpPr>
        <p:spPr>
          <a:prstGeom prst="rect">
            <a:avLst/>
          </a:prstGeom>
        </p:spPr>
        <p:txBody>
          <a:bodyPr/>
          <a:lstStyle/>
          <a:p>
            <a:pPr/>
            <a:r>
              <a:t>Lissabon, Portugal</a:t>
            </a:r>
            <a:endParaRPr spc="-12" sz="1200">
              <a:latin typeface="Times Roman"/>
              <a:ea typeface="Times Roman"/>
              <a:cs typeface="Times Roman"/>
              <a:sym typeface="Times Roman"/>
            </a:endParaRPr>
          </a:p>
        </p:txBody>
      </p:sp>
      <p:sp>
        <p:nvSpPr>
          <p:cNvPr id="192" name="Wieso habe ich mich für diesen Standort entschieden?…"/>
          <p:cNvSpPr txBox="1"/>
          <p:nvPr>
            <p:ph type="body" sz="quarter" idx="1"/>
          </p:nvPr>
        </p:nvSpPr>
        <p:spPr>
          <a:xfrm>
            <a:off x="1029625" y="4013200"/>
            <a:ext cx="11104795" cy="4584183"/>
          </a:xfrm>
          <a:prstGeom prst="rect">
            <a:avLst/>
          </a:prstGeom>
        </p:spPr>
        <p:txBody>
          <a:bodyPr/>
          <a:lstStyle/>
          <a:p>
            <a:pPr marL="0" indent="0" algn="ctr" defTabSz="1682453">
              <a:spcBef>
                <a:spcPts val="1600"/>
              </a:spcBef>
              <a:buSzTx/>
              <a:buNone/>
              <a:defRPr sz="3036" u="sng"/>
            </a:pPr>
            <a:r>
              <a:t>Wieso habe ich mich für diesen Standort entschieden?</a:t>
            </a:r>
          </a:p>
          <a:p>
            <a:pPr marL="0" indent="0" algn="ctr" defTabSz="1682453">
              <a:spcBef>
                <a:spcPts val="1600"/>
              </a:spcBef>
              <a:buSzTx/>
              <a:buNone/>
              <a:defRPr sz="3036"/>
            </a:pPr>
            <a:r>
              <a:t>In erster Linie wollte ich von vielen jungen und gut ausgebildeten Mitarbeitern dort lernen. Gerade in innovativen Feldern haben einige Firmen mittlerweile eine Niederlassung in Portugal. Darüber hinaus ist aber auch das Land an sich sehr schön. Mit angenehmem Klima, guter Küche und dem Meer direkt vor der Tür kam so auch ab und zu Urlaubsfeeling auf.</a:t>
            </a:r>
            <a:endParaRPr sz="828">
              <a:latin typeface="Times Roman"/>
              <a:ea typeface="Times Roman"/>
              <a:cs typeface="Times Roman"/>
              <a:sym typeface="Times Roman"/>
            </a:endParaRPr>
          </a:p>
        </p:txBody>
      </p:sp>
      <p:sp>
        <p:nvSpPr>
          <p:cNvPr id="193" name="Was habe ich gelernt?…"/>
          <p:cNvSpPr txBox="1"/>
          <p:nvPr/>
        </p:nvSpPr>
        <p:spPr>
          <a:xfrm>
            <a:off x="12223028" y="4013200"/>
            <a:ext cx="11104795" cy="458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1584920">
              <a:spcBef>
                <a:spcPts val="1500"/>
              </a:spcBef>
              <a:defRPr sz="2859" u="sng"/>
            </a:pPr>
            <a:r>
              <a:t>Was habe ich gelernt?</a:t>
            </a:r>
          </a:p>
          <a:p>
            <a:pPr algn="ctr" defTabSz="1584920">
              <a:spcBef>
                <a:spcPts val="1500"/>
              </a:spcBef>
              <a:defRPr sz="2859"/>
            </a:pPr>
            <a:r>
              <a:t>An dem Umgang und das Zusammenarbeiten mit Menschen aus Portugal musste ich mich erst mal gewöhnen. Im Vergleich zu Deutschland geht man miteinander deutlich herzlicher um, arbeitet permanent zusammen als Team und unternimmt nach der Arbeit noch etwas. Aber auch die Arbeitsweise hat sich aufgrund der deutlich kleineren Abteilung von der Deutschen unterschieden.</a:t>
            </a:r>
            <a:endParaRPr sz="780">
              <a:latin typeface="Times Roman"/>
              <a:ea typeface="Times Roman"/>
              <a:cs typeface="Times Roman"/>
              <a:sym typeface="Times Roman"/>
            </a:endParaRPr>
          </a:p>
        </p:txBody>
      </p:sp>
      <p:sp>
        <p:nvSpPr>
          <p:cNvPr id="194" name="Was war das beste Erlebnis?…"/>
          <p:cNvSpPr txBox="1"/>
          <p:nvPr/>
        </p:nvSpPr>
        <p:spPr>
          <a:xfrm>
            <a:off x="1029625" y="8761074"/>
            <a:ext cx="22324750" cy="4584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2365188">
              <a:spcBef>
                <a:spcPts val="2300"/>
              </a:spcBef>
              <a:defRPr sz="4268" u="sng"/>
            </a:pPr>
            <a:r>
              <a:t>Was war das beste Erlebnis?</a:t>
            </a:r>
          </a:p>
          <a:p>
            <a:pPr algn="ctr" defTabSz="2365188">
              <a:spcBef>
                <a:spcPts val="2300"/>
              </a:spcBef>
              <a:defRPr sz="4268"/>
            </a:pPr>
            <a:r>
              <a:t>Die Aufnahme im Team sowohl auf als auch neben der Arbeit war definitiv das Beste. Ich wurde dort direkt Teil des Teams und konte auf den dortigen Projekten mitarbeiten. Neben dem Beruf bekam ich aber auch direkt Tickets für Fußballspiele, Tipps fürs Wochenende und bin abends noch zusammen mit Kollegen etwas essen gegangen.</a:t>
            </a:r>
            <a:endParaRPr sz="1164">
              <a:latin typeface="Times Roman"/>
              <a:ea typeface="Times Roman"/>
              <a:cs typeface="Times Roman"/>
              <a:sym typeface="Times Roman"/>
            </a:endParaRPr>
          </a:p>
        </p:txBody>
      </p:sp>
      <p:pic>
        <p:nvPicPr>
          <p:cNvPr id="195" name="Unknown.png" descr="Unknown.png"/>
          <p:cNvPicPr>
            <a:picLocks noChangeAspect="1"/>
          </p:cNvPicPr>
          <p:nvPr/>
        </p:nvPicPr>
        <p:blipFill>
          <a:blip r:embed="rId2">
            <a:extLst/>
          </a:blip>
          <a:stretch>
            <a:fillRect/>
          </a:stretch>
        </p:blipFill>
        <p:spPr>
          <a:xfrm>
            <a:off x="562930" y="476250"/>
            <a:ext cx="3492501" cy="232410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Las Vegas, USA"/>
          <p:cNvSpPr txBox="1"/>
          <p:nvPr>
            <p:ph type="title"/>
          </p:nvPr>
        </p:nvSpPr>
        <p:spPr>
          <a:prstGeom prst="rect">
            <a:avLst/>
          </a:prstGeom>
        </p:spPr>
        <p:txBody>
          <a:bodyPr/>
          <a:lstStyle/>
          <a:p>
            <a:pPr/>
            <a:r>
              <a:t>Las Vegas, USA</a:t>
            </a:r>
            <a:endParaRPr spc="-12" sz="1200">
              <a:latin typeface="Times Roman"/>
              <a:ea typeface="Times Roman"/>
              <a:cs typeface="Times Roman"/>
              <a:sym typeface="Times Roman"/>
            </a:endParaRPr>
          </a:p>
          <a:p>
            <a:pPr/>
            <a:endParaRPr spc="-12" sz="1200">
              <a:latin typeface="Times Roman"/>
              <a:ea typeface="Times Roman"/>
              <a:cs typeface="Times Roman"/>
              <a:sym typeface="Times Roman"/>
            </a:endParaRPr>
          </a:p>
        </p:txBody>
      </p:sp>
      <p:sp>
        <p:nvSpPr>
          <p:cNvPr id="198" name="Wieso habe ich mich für diesen Standort entschieden?…"/>
          <p:cNvSpPr txBox="1"/>
          <p:nvPr>
            <p:ph type="body" sz="quarter" idx="1"/>
          </p:nvPr>
        </p:nvSpPr>
        <p:spPr>
          <a:xfrm>
            <a:off x="1029625" y="4013200"/>
            <a:ext cx="11104795" cy="4584183"/>
          </a:xfrm>
          <a:prstGeom prst="rect">
            <a:avLst/>
          </a:prstGeom>
        </p:spPr>
        <p:txBody>
          <a:bodyPr/>
          <a:lstStyle/>
          <a:p>
            <a:pPr marL="0" indent="0" algn="ctr" defTabSz="1755604">
              <a:spcBef>
                <a:spcPts val="1700"/>
              </a:spcBef>
              <a:buSzTx/>
              <a:buNone/>
              <a:defRPr sz="3168" u="sng"/>
            </a:pPr>
            <a:r>
              <a:t>Wieso habe ich mich für diesen Standort entschieden?</a:t>
            </a:r>
          </a:p>
          <a:p>
            <a:pPr marL="0" indent="0" algn="ctr" defTabSz="1755604">
              <a:spcBef>
                <a:spcPts val="1700"/>
              </a:spcBef>
              <a:buSzTx/>
              <a:buNone/>
              <a:defRPr sz="3168"/>
            </a:pPr>
            <a:r>
              <a:t>Las Vegas ist ein weltbekanntes Zentrum für Events und die Unterhaltungsindustrie, was mich sofort neugierig gemacht hat. Ich wollte die Möglichkeit nutzen, die Geschäftsprozesse und die Dynamik in dieser einzigartigen Branche näher kennenzulernen. Die Energie der Stadt hat mich von Anfang an begeistert und motiviert.</a:t>
            </a:r>
            <a:endParaRPr sz="864">
              <a:latin typeface="Times Roman"/>
              <a:ea typeface="Times Roman"/>
              <a:cs typeface="Times Roman"/>
              <a:sym typeface="Times Roman"/>
            </a:endParaRPr>
          </a:p>
        </p:txBody>
      </p:sp>
      <p:sp>
        <p:nvSpPr>
          <p:cNvPr id="199" name="Was habe ich gelernt?…"/>
          <p:cNvSpPr txBox="1"/>
          <p:nvPr/>
        </p:nvSpPr>
        <p:spPr>
          <a:xfrm>
            <a:off x="12223028" y="4013200"/>
            <a:ext cx="11104795" cy="458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1755604">
              <a:spcBef>
                <a:spcPts val="1700"/>
              </a:spcBef>
              <a:defRPr sz="3168" u="sng"/>
            </a:pPr>
            <a:r>
              <a:t>Was habe ich gelernt?</a:t>
            </a:r>
          </a:p>
          <a:p>
            <a:pPr algn="ctr" defTabSz="1755604">
              <a:spcBef>
                <a:spcPts val="1700"/>
              </a:spcBef>
              <a:defRPr sz="3168"/>
            </a:pPr>
            <a:r>
              <a:t>In Las Vegas habe ich die enorme Bedeutung von Flexibilität und Detailgenauigkeit in einem sich schnell wandelnden Umfeld erkannt. Hier sind schnelle Anpassungsfähigkeit und vorausschauende Planung für den Erfolg essenziell. Diese Lektionen haben meine Sichtweise auf Projektmanagement und Kundenservice nachhaltig beeinflusst.</a:t>
            </a:r>
            <a:endParaRPr sz="864">
              <a:latin typeface="Times Roman"/>
              <a:ea typeface="Times Roman"/>
              <a:cs typeface="Times Roman"/>
              <a:sym typeface="Times Roman"/>
            </a:endParaRPr>
          </a:p>
        </p:txBody>
      </p:sp>
      <p:sp>
        <p:nvSpPr>
          <p:cNvPr id="200" name="Was war das beste Erlebnis?…"/>
          <p:cNvSpPr txBox="1"/>
          <p:nvPr/>
        </p:nvSpPr>
        <p:spPr>
          <a:xfrm>
            <a:off x="1029625" y="8761074"/>
            <a:ext cx="22324750" cy="4584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2365188">
              <a:spcBef>
                <a:spcPts val="2300"/>
              </a:spcBef>
              <a:defRPr sz="4268" u="sng"/>
            </a:pPr>
            <a:r>
              <a:t>Was war das beste Erlebnis?</a:t>
            </a:r>
          </a:p>
          <a:p>
            <a:pPr algn="ctr" defTabSz="2365188">
              <a:spcBef>
                <a:spcPts val="2300"/>
              </a:spcBef>
              <a:defRPr sz="4268"/>
            </a:pPr>
            <a:r>
              <a:t>Ein Höhepunkt war meine Mitarbeit an einem großen Event, bei dem ich das Zusammenspiel zwischen verschiedenen Teams erleben konnte. Die Herausforderung, live und vor Ort mitzuarbeiten, war sowohl spannend als auch lehrreich. Der Erfolg des Events hat mich persönlich erfüllt und meine Leidenschaft für diese Branche gestärkt.</a:t>
            </a:r>
            <a:endParaRPr sz="1164">
              <a:latin typeface="Times Roman"/>
              <a:ea typeface="Times Roman"/>
              <a:cs typeface="Times Roman"/>
              <a:sym typeface="Times Roman"/>
            </a:endParaRPr>
          </a:p>
        </p:txBody>
      </p:sp>
      <p:pic>
        <p:nvPicPr>
          <p:cNvPr id="201" name="Unknown.png" descr="Unknown.png"/>
          <p:cNvPicPr>
            <a:picLocks noChangeAspect="1"/>
          </p:cNvPicPr>
          <p:nvPr/>
        </p:nvPicPr>
        <p:blipFill>
          <a:blip r:embed="rId2">
            <a:extLst/>
          </a:blip>
          <a:stretch>
            <a:fillRect/>
          </a:stretch>
        </p:blipFill>
        <p:spPr>
          <a:xfrm>
            <a:off x="711528" y="571499"/>
            <a:ext cx="3810001" cy="213360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Buenos Aires, Argentinien"/>
          <p:cNvSpPr txBox="1"/>
          <p:nvPr>
            <p:ph type="title"/>
          </p:nvPr>
        </p:nvSpPr>
        <p:spPr>
          <a:prstGeom prst="rect">
            <a:avLst/>
          </a:prstGeom>
        </p:spPr>
        <p:txBody>
          <a:bodyPr/>
          <a:lstStyle/>
          <a:p>
            <a:pPr defTabSz="2243327">
              <a:defRPr spc="-77" sz="7728"/>
            </a:pPr>
            <a:r>
              <a:t>Buenos Aires, Argentinien</a:t>
            </a:r>
            <a:endParaRPr b="1" spc="-11" sz="1104">
              <a:latin typeface="Times Roman"/>
              <a:ea typeface="Times Roman"/>
              <a:cs typeface="Times Roman"/>
              <a:sym typeface="Times Roman"/>
            </a:endParaRPr>
          </a:p>
          <a:p>
            <a:pPr defTabSz="2243327">
              <a:defRPr spc="-77" sz="7728"/>
            </a:pPr>
            <a:endParaRPr spc="-11" sz="1104">
              <a:latin typeface="Times Roman"/>
              <a:ea typeface="Times Roman"/>
              <a:cs typeface="Times Roman"/>
              <a:sym typeface="Times Roman"/>
            </a:endParaRPr>
          </a:p>
          <a:p>
            <a:pPr defTabSz="2243327">
              <a:defRPr spc="-77" sz="7728"/>
            </a:pPr>
            <a:endParaRPr spc="-11" sz="1104">
              <a:latin typeface="Times Roman"/>
              <a:ea typeface="Times Roman"/>
              <a:cs typeface="Times Roman"/>
              <a:sym typeface="Times Roman"/>
            </a:endParaRPr>
          </a:p>
        </p:txBody>
      </p:sp>
      <p:sp>
        <p:nvSpPr>
          <p:cNvPr id="204" name="Wieso habe ich mich für diesen Standort entschieden?…"/>
          <p:cNvSpPr txBox="1"/>
          <p:nvPr>
            <p:ph type="body" sz="quarter" idx="1"/>
          </p:nvPr>
        </p:nvSpPr>
        <p:spPr>
          <a:xfrm>
            <a:off x="1029625" y="4013200"/>
            <a:ext cx="11104795" cy="4584183"/>
          </a:xfrm>
          <a:prstGeom prst="rect">
            <a:avLst/>
          </a:prstGeom>
        </p:spPr>
        <p:txBody>
          <a:bodyPr/>
          <a:lstStyle/>
          <a:p>
            <a:pPr marL="0" indent="0" algn="ctr" defTabSz="1755604">
              <a:spcBef>
                <a:spcPts val="1700"/>
              </a:spcBef>
              <a:buSzTx/>
              <a:buNone/>
              <a:defRPr sz="3168" u="sng"/>
            </a:pPr>
            <a:r>
              <a:t>Wieso habe ich mich für diesen Standort entschieden?</a:t>
            </a:r>
          </a:p>
          <a:p>
            <a:pPr marL="0" indent="0" algn="ctr" defTabSz="1755604">
              <a:spcBef>
                <a:spcPts val="1700"/>
              </a:spcBef>
              <a:buSzTx/>
              <a:buNone/>
              <a:defRPr sz="3168"/>
            </a:pPr>
            <a:r>
              <a:t>Buenos Aires, mit seiner lebendigen Start-up-Kultur und dynamischen Technologiebranche, war für mich die perfekte Wahl. Ich wollte die innovative Atmosphäre und den Unternehmergeist der Stadt erleben. Zudem interessierte mich, wie sich die südamerikanische Arbeitsweise von anderen unterscheidet.</a:t>
            </a:r>
            <a:endParaRPr sz="864">
              <a:latin typeface="Times Roman"/>
              <a:ea typeface="Times Roman"/>
              <a:cs typeface="Times Roman"/>
              <a:sym typeface="Times Roman"/>
            </a:endParaRPr>
          </a:p>
        </p:txBody>
      </p:sp>
      <p:sp>
        <p:nvSpPr>
          <p:cNvPr id="205" name="Was habe ich gelernt?…"/>
          <p:cNvSpPr txBox="1"/>
          <p:nvPr/>
        </p:nvSpPr>
        <p:spPr>
          <a:xfrm>
            <a:off x="12223028" y="4013200"/>
            <a:ext cx="11104795" cy="458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1755604">
              <a:spcBef>
                <a:spcPts val="1700"/>
              </a:spcBef>
              <a:defRPr sz="3168" u="sng"/>
            </a:pPr>
            <a:r>
              <a:t>Was habe ich gelernt?</a:t>
            </a:r>
          </a:p>
          <a:p>
            <a:pPr algn="ctr" defTabSz="1755604">
              <a:spcBef>
                <a:spcPts val="1700"/>
              </a:spcBef>
              <a:defRPr sz="3168"/>
            </a:pPr>
            <a:r>
              <a:t>In Buenos Aires habe ich gelernt, wie wichtig Kreativität und Teamgeist in einer agilen Arbeitskultur sind. Besonders inspirierend fand ich die Offenheit und den Ideenreichtum, den ich im Austausch mit Start-up-Gründern erleben konnte. Die Fähigkeit, flexibel und improvisationsbereit zu sein, hat mir in vielen Situationen geholfen.</a:t>
            </a:r>
            <a:endParaRPr sz="864">
              <a:latin typeface="Times Roman"/>
              <a:ea typeface="Times Roman"/>
              <a:cs typeface="Times Roman"/>
              <a:sym typeface="Times Roman"/>
            </a:endParaRPr>
          </a:p>
        </p:txBody>
      </p:sp>
      <p:sp>
        <p:nvSpPr>
          <p:cNvPr id="206" name="Was war das beste Erlebnis?…"/>
          <p:cNvSpPr txBox="1"/>
          <p:nvPr/>
        </p:nvSpPr>
        <p:spPr>
          <a:xfrm>
            <a:off x="1029625" y="8761074"/>
            <a:ext cx="22324750" cy="4584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2365188">
              <a:spcBef>
                <a:spcPts val="2300"/>
              </a:spcBef>
              <a:defRPr sz="4268" u="sng"/>
            </a:pPr>
            <a:r>
              <a:t>Was war das beste Erlebnis?</a:t>
            </a:r>
          </a:p>
          <a:p>
            <a:pPr algn="ctr" defTabSz="2365188">
              <a:spcBef>
                <a:spcPts val="2300"/>
              </a:spcBef>
              <a:defRPr sz="4268"/>
            </a:pPr>
            <a:r>
              <a:t>Mein Besuch auf einem Tech-Event war ein echtes Highlight, bei dem ich auf zahlreiche leidenschaftliche Gründer und innovative Start-ups traf. Diese Begegnungen haben mich motiviert, meine eigenen Ideen weiterzuentwickeln. Die Energie und Begeisterung der Teilnehmer waren absolut ansteckend.</a:t>
            </a:r>
            <a:endParaRPr sz="1164">
              <a:latin typeface="Times Roman"/>
              <a:ea typeface="Times Roman"/>
              <a:cs typeface="Times Roman"/>
              <a:sym typeface="Times Roman"/>
            </a:endParaRPr>
          </a:p>
        </p:txBody>
      </p:sp>
      <p:pic>
        <p:nvPicPr>
          <p:cNvPr id="207" name="Unknown.png" descr="Unknown.png"/>
          <p:cNvPicPr>
            <a:picLocks noChangeAspect="1"/>
          </p:cNvPicPr>
          <p:nvPr/>
        </p:nvPicPr>
        <p:blipFill>
          <a:blip r:embed="rId2">
            <a:extLst/>
          </a:blip>
          <a:stretch>
            <a:fillRect/>
          </a:stretch>
        </p:blipFill>
        <p:spPr>
          <a:xfrm>
            <a:off x="775764" y="476249"/>
            <a:ext cx="3492501" cy="232410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ubai, Vereinigte Arabische Emirate"/>
          <p:cNvSpPr txBox="1"/>
          <p:nvPr>
            <p:ph type="title"/>
          </p:nvPr>
        </p:nvSpPr>
        <p:spPr>
          <a:prstGeom prst="rect">
            <a:avLst/>
          </a:prstGeom>
        </p:spPr>
        <p:txBody>
          <a:bodyPr/>
          <a:lstStyle/>
          <a:p>
            <a:pPr defTabSz="2243327">
              <a:defRPr spc="-77" sz="7728"/>
            </a:pPr>
            <a:r>
              <a:t>Dubai, Vereinigte Arabische Emirate</a:t>
            </a:r>
            <a:endParaRPr b="1" spc="-11" sz="1104">
              <a:latin typeface="Times Roman"/>
              <a:ea typeface="Times Roman"/>
              <a:cs typeface="Times Roman"/>
              <a:sym typeface="Times Roman"/>
            </a:endParaRPr>
          </a:p>
          <a:p>
            <a:pPr defTabSz="2243327">
              <a:defRPr spc="-77" sz="7728"/>
            </a:pPr>
            <a:endParaRPr spc="-11" sz="1104">
              <a:latin typeface="Times Roman"/>
              <a:ea typeface="Times Roman"/>
              <a:cs typeface="Times Roman"/>
              <a:sym typeface="Times Roman"/>
            </a:endParaRPr>
          </a:p>
          <a:p>
            <a:pPr defTabSz="2243327">
              <a:defRPr spc="-77" sz="7728"/>
            </a:pPr>
            <a:endParaRPr spc="-11" sz="1104">
              <a:latin typeface="Times Roman"/>
              <a:ea typeface="Times Roman"/>
              <a:cs typeface="Times Roman"/>
              <a:sym typeface="Times Roman"/>
            </a:endParaRPr>
          </a:p>
        </p:txBody>
      </p:sp>
      <p:sp>
        <p:nvSpPr>
          <p:cNvPr id="210" name="Wieso habe ich mich für diesen Standort entschieden?…"/>
          <p:cNvSpPr txBox="1"/>
          <p:nvPr>
            <p:ph type="body" sz="quarter" idx="1"/>
          </p:nvPr>
        </p:nvSpPr>
        <p:spPr>
          <a:xfrm>
            <a:off x="1029625" y="4013200"/>
            <a:ext cx="11104795" cy="4584183"/>
          </a:xfrm>
          <a:prstGeom prst="rect">
            <a:avLst/>
          </a:prstGeom>
        </p:spPr>
        <p:txBody>
          <a:bodyPr/>
          <a:lstStyle/>
          <a:p>
            <a:pPr marL="0" indent="0" algn="ctr" defTabSz="1755604">
              <a:spcBef>
                <a:spcPts val="1700"/>
              </a:spcBef>
              <a:buSzTx/>
              <a:buNone/>
              <a:defRPr sz="3168" u="sng"/>
            </a:pPr>
            <a:r>
              <a:t>Wieso habe ich mich für diesen Standort entschieden?</a:t>
            </a:r>
          </a:p>
          <a:p>
            <a:pPr marL="0" indent="0" algn="ctr" defTabSz="1755604">
              <a:spcBef>
                <a:spcPts val="1700"/>
              </a:spcBef>
              <a:buSzTx/>
              <a:buNone/>
              <a:defRPr sz="3168"/>
            </a:pPr>
            <a:r>
              <a:t>Dubai ist ein modernes Handels- und Innovationszentrum, das weltweit für seine Fortschrittlichkeit bekannt ist. Die internationale Geschäftskultur und die schnellen Entwicklungen dort haben mich sehr interessiert. Dubai bot mir die Möglichkeit, neue Arbeitsweisen in einem multikulturellen Umfeld zu erleben.</a:t>
            </a:r>
            <a:endParaRPr sz="864">
              <a:latin typeface="Times Roman"/>
              <a:ea typeface="Times Roman"/>
              <a:cs typeface="Times Roman"/>
              <a:sym typeface="Times Roman"/>
            </a:endParaRPr>
          </a:p>
        </p:txBody>
      </p:sp>
      <p:sp>
        <p:nvSpPr>
          <p:cNvPr id="211" name="Was habe ich gelernt?…"/>
          <p:cNvSpPr txBox="1"/>
          <p:nvPr/>
        </p:nvSpPr>
        <p:spPr>
          <a:xfrm>
            <a:off x="12223028" y="4013200"/>
            <a:ext cx="11104795" cy="458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1706837">
              <a:spcBef>
                <a:spcPts val="1600"/>
              </a:spcBef>
              <a:defRPr sz="3080" u="sng"/>
            </a:pPr>
            <a:r>
              <a:t>Was habe ich gelernt?</a:t>
            </a:r>
          </a:p>
          <a:p>
            <a:pPr algn="ctr" defTabSz="1706837">
              <a:spcBef>
                <a:spcPts val="1600"/>
              </a:spcBef>
              <a:defRPr sz="3080"/>
            </a:pPr>
            <a:r>
              <a:t>In Dubai habe ich die kulturelle Sensibilität und das professionelle Verhalten, die dort im Geschäftsleben erwartet werden, hautnah erfahren. Die verschiedenen Kulturen und Nationalitäten, die hier aufeinandertreffen, erfordern Respekt und Offenheit. Diese Erfahrung hat mir geholfen, besser mit Menschen unterschiedlicher Hintergründe zu arbeiten.</a:t>
            </a:r>
            <a:endParaRPr sz="839">
              <a:latin typeface="Times Roman"/>
              <a:ea typeface="Times Roman"/>
              <a:cs typeface="Times Roman"/>
              <a:sym typeface="Times Roman"/>
            </a:endParaRPr>
          </a:p>
        </p:txBody>
      </p:sp>
      <p:sp>
        <p:nvSpPr>
          <p:cNvPr id="212" name="Was war das beste Erlebnis?…"/>
          <p:cNvSpPr txBox="1"/>
          <p:nvPr/>
        </p:nvSpPr>
        <p:spPr>
          <a:xfrm>
            <a:off x="1029625" y="8761074"/>
            <a:ext cx="22324750" cy="4584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2365188">
              <a:spcBef>
                <a:spcPts val="2300"/>
              </a:spcBef>
              <a:defRPr sz="4268" u="sng"/>
            </a:pPr>
            <a:r>
              <a:t>Was war das beste Erlebnis?</a:t>
            </a:r>
          </a:p>
          <a:p>
            <a:pPr algn="ctr" defTabSz="2365188">
              <a:spcBef>
                <a:spcPts val="2300"/>
              </a:spcBef>
              <a:defRPr sz="4268"/>
            </a:pPr>
            <a:r>
              <a:t>Der Besuch der Expo war ein einmaliges Erlebnis, das mir die Modernität und den Innovationsgeist Dubais näherbrachte. Die dort vorgestellten Technologien und Ideen haben mich tief beeindruckt. Es war eine einzigartige Gelegenheit, die Visionen und Zukunftspläne der Stadt hautnah zu erleben.</a:t>
            </a:r>
            <a:endParaRPr sz="1164">
              <a:latin typeface="Times Roman"/>
              <a:ea typeface="Times Roman"/>
              <a:cs typeface="Times Roman"/>
              <a:sym typeface="Times Roman"/>
            </a:endParaRPr>
          </a:p>
        </p:txBody>
      </p:sp>
      <p:pic>
        <p:nvPicPr>
          <p:cNvPr id="213" name="Unknown.png" descr="Unknown.png"/>
          <p:cNvPicPr>
            <a:picLocks noChangeAspect="1"/>
          </p:cNvPicPr>
          <p:nvPr/>
        </p:nvPicPr>
        <p:blipFill>
          <a:blip r:embed="rId2">
            <a:extLst/>
          </a:blip>
          <a:stretch>
            <a:fillRect/>
          </a:stretch>
        </p:blipFill>
        <p:spPr>
          <a:xfrm>
            <a:off x="470091" y="813914"/>
            <a:ext cx="3297545" cy="1648772"/>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Joensuu, Finnland"/>
          <p:cNvSpPr txBox="1"/>
          <p:nvPr>
            <p:ph type="title"/>
          </p:nvPr>
        </p:nvSpPr>
        <p:spPr>
          <a:prstGeom prst="rect">
            <a:avLst/>
          </a:prstGeom>
        </p:spPr>
        <p:txBody>
          <a:bodyPr/>
          <a:lstStyle/>
          <a:p>
            <a:pPr defTabSz="2243327">
              <a:defRPr spc="-77" sz="7728"/>
            </a:pPr>
            <a:r>
              <a:t>Joensuu, Finnland</a:t>
            </a:r>
            <a:endParaRPr b="1" spc="-11" sz="1104">
              <a:latin typeface="Times Roman"/>
              <a:ea typeface="Times Roman"/>
              <a:cs typeface="Times Roman"/>
              <a:sym typeface="Times Roman"/>
            </a:endParaRPr>
          </a:p>
          <a:p>
            <a:pPr defTabSz="2243327">
              <a:defRPr spc="-77" sz="7728"/>
            </a:pPr>
            <a:endParaRPr spc="-11" sz="1104">
              <a:latin typeface="Times Roman"/>
              <a:ea typeface="Times Roman"/>
              <a:cs typeface="Times Roman"/>
              <a:sym typeface="Times Roman"/>
            </a:endParaRPr>
          </a:p>
          <a:p>
            <a:pPr defTabSz="2243327">
              <a:defRPr spc="-77" sz="7728"/>
            </a:pPr>
            <a:endParaRPr spc="-11" sz="1104">
              <a:latin typeface="Times Roman"/>
              <a:ea typeface="Times Roman"/>
              <a:cs typeface="Times Roman"/>
              <a:sym typeface="Times Roman"/>
            </a:endParaRPr>
          </a:p>
        </p:txBody>
      </p:sp>
      <p:sp>
        <p:nvSpPr>
          <p:cNvPr id="216" name="Wieso habe ich mich für diesen Standort entschieden?…"/>
          <p:cNvSpPr txBox="1"/>
          <p:nvPr>
            <p:ph type="body" sz="quarter" idx="1"/>
          </p:nvPr>
        </p:nvSpPr>
        <p:spPr>
          <a:xfrm>
            <a:off x="1029625" y="4013200"/>
            <a:ext cx="11104795" cy="4584183"/>
          </a:xfrm>
          <a:prstGeom prst="rect">
            <a:avLst/>
          </a:prstGeom>
        </p:spPr>
        <p:txBody>
          <a:bodyPr/>
          <a:lstStyle/>
          <a:p>
            <a:pPr marL="0" indent="0" algn="ctr" defTabSz="1755604">
              <a:spcBef>
                <a:spcPts val="1700"/>
              </a:spcBef>
              <a:buSzTx/>
              <a:buNone/>
              <a:defRPr sz="3168" u="sng"/>
            </a:pPr>
            <a:r>
              <a:t>Wieso habe ich mich für diesen Standort entschieden?</a:t>
            </a:r>
          </a:p>
          <a:p>
            <a:pPr marL="0" indent="0" algn="ctr" defTabSz="1755604">
              <a:spcBef>
                <a:spcPts val="1700"/>
              </a:spcBef>
              <a:buSzTx/>
              <a:buNone/>
              <a:defRPr sz="3168"/>
            </a:pPr>
            <a:r>
              <a:t>Joensuu bot mir die Möglichkeit, die finnische Innovationskultur und Arbeitsweise kennenzulernen. Die bekannte Effizienz und der Fokus auf Zusammenarbeit haben mich direkt angesprochen. Zudem wollte ich die ruhige und naturnahe Umgebung erleben, die für Finnland typisch ist.</a:t>
            </a:r>
            <a:endParaRPr sz="864">
              <a:latin typeface="Times Roman"/>
              <a:ea typeface="Times Roman"/>
              <a:cs typeface="Times Roman"/>
              <a:sym typeface="Times Roman"/>
            </a:endParaRPr>
          </a:p>
        </p:txBody>
      </p:sp>
      <p:sp>
        <p:nvSpPr>
          <p:cNvPr id="217" name="Was habe ich gelernt?…"/>
          <p:cNvSpPr txBox="1"/>
          <p:nvPr/>
        </p:nvSpPr>
        <p:spPr>
          <a:xfrm>
            <a:off x="12223028" y="4013200"/>
            <a:ext cx="11104795" cy="458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1755604">
              <a:spcBef>
                <a:spcPts val="1700"/>
              </a:spcBef>
              <a:defRPr sz="3168" u="sng"/>
            </a:pPr>
            <a:r>
              <a:t>Was habe ich gelernt?</a:t>
            </a:r>
          </a:p>
          <a:p>
            <a:pPr algn="ctr" defTabSz="1755604">
              <a:spcBef>
                <a:spcPts val="1700"/>
              </a:spcBef>
              <a:defRPr sz="3168"/>
            </a:pPr>
            <a:r>
              <a:t>In Joensuu habe ich die Bedeutung von offener Kommunikation und Teamgeist verstanden, die in Finnland stark gefördert werden. Effizienz und Struktur haben hier einen hohen Stellenwert und beeinflussen die Arbeitskultur maßgeblich. Diese Erfahrung hat meine Fähigkeiten in der Teamarbeit deutlich verbessert.</a:t>
            </a:r>
            <a:endParaRPr sz="864">
              <a:latin typeface="Times Roman"/>
              <a:ea typeface="Times Roman"/>
              <a:cs typeface="Times Roman"/>
              <a:sym typeface="Times Roman"/>
            </a:endParaRPr>
          </a:p>
        </p:txBody>
      </p:sp>
      <p:sp>
        <p:nvSpPr>
          <p:cNvPr id="218" name="Was war das beste Erlebnis?…"/>
          <p:cNvSpPr txBox="1"/>
          <p:nvPr/>
        </p:nvSpPr>
        <p:spPr>
          <a:xfrm>
            <a:off x="1029625" y="8761074"/>
            <a:ext cx="22324750" cy="4584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2365188">
              <a:spcBef>
                <a:spcPts val="2300"/>
              </a:spcBef>
              <a:defRPr sz="4268" u="sng"/>
            </a:pPr>
            <a:r>
              <a:t>Was war das beste Erlebnis?</a:t>
            </a:r>
          </a:p>
          <a:p>
            <a:pPr algn="ctr" defTabSz="2365188">
              <a:spcBef>
                <a:spcPts val="2300"/>
              </a:spcBef>
              <a:defRPr sz="4268"/>
            </a:pPr>
            <a:r>
              <a:t>Die Nachmittage in der finnischen Natur mit meinen Kollegen war immer ein besonderes Erlebnis, das mir die finnische Lebensweise näherbrachte. Die entspannte Atmosphäre und die Wertschätzung für die Natur waren beeindruckend. Diese Erfahrung hat mir gezeigt, wie wichtig Ausgleich und Entspannung im Berufsalltag sein können.</a:t>
            </a:r>
            <a:endParaRPr sz="1164">
              <a:latin typeface="Times Roman"/>
              <a:ea typeface="Times Roman"/>
              <a:cs typeface="Times Roman"/>
              <a:sym typeface="Times Roman"/>
            </a:endParaRPr>
          </a:p>
        </p:txBody>
      </p:sp>
      <p:pic>
        <p:nvPicPr>
          <p:cNvPr id="219" name="Unknown.png" descr="Unknown.png"/>
          <p:cNvPicPr>
            <a:picLocks noChangeAspect="1"/>
          </p:cNvPicPr>
          <p:nvPr/>
        </p:nvPicPr>
        <p:blipFill>
          <a:blip r:embed="rId2">
            <a:extLst/>
          </a:blip>
          <a:stretch>
            <a:fillRect/>
          </a:stretch>
        </p:blipFill>
        <p:spPr>
          <a:xfrm>
            <a:off x="1338780" y="527049"/>
            <a:ext cx="3644901" cy="222250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