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von Wildpflanzen, die zwischen Lavasteinen wachsen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ße Felsformation unter dunklen Wolken mit einem Pfad im Vordergr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r Wildpflanze, die zwischen Lavasteinen wächst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sserfall umgeben von einer grünen Felsenlandschaft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üne, hügelige Landschaft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osbedeckte Felsen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Große Felsformation unter dunklen Wolken mit einem Pfad im Vordergr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wc.com" TargetMode="External"/><Relationship Id="rId3" Type="http://schemas.openxmlformats.org/officeDocument/2006/relationships/hyperlink" Target="https://www.pwc.com/gx/en/careers.html" TargetMode="External"/><Relationship Id="rId4" Type="http://schemas.openxmlformats.org/officeDocument/2006/relationships/hyperlink" Target="https://www.linkedin.com/company/pwc-deutschland/?originalSubdomain=de" TargetMode="External"/><Relationship Id="rId5" Type="http://schemas.openxmlformats.org/officeDocument/2006/relationships/hyperlink" Target="https://www.instagram.com/pwc_de" TargetMode="External"/><Relationship Id="rId6" Type="http://schemas.openxmlformats.org/officeDocument/2006/relationships/hyperlink" Target="https://x.com/pwc_de" TargetMode="External"/><Relationship Id="rId7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PwC: Ein Überblick</a:t>
            </a:r>
          </a:p>
        </p:txBody>
      </p:sp>
      <p:sp>
        <p:nvSpPr>
          <p:cNvPr id="17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/>
            <a:r>
              <a:t>PricewaterhouseCoopers – Ein führendes Beratungs- und Prüfungsunternehmen</a:t>
            </a:r>
          </a:p>
        </p:txBody>
      </p:sp>
      <p:pic>
        <p:nvPicPr>
          <p:cNvPr id="173" name="PwC_fl_130mmh_c-500x0-c-default.jpg" descr="PwC_fl_130mmh_c-500x0-c-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623" y="8894131"/>
            <a:ext cx="4955295" cy="37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Unternehmensprofil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Gegründet: 1998 (Fusion von Price Waterhouse und Coopers &amp; Lybrand)</a:t>
            </a:r>
          </a:p>
          <a:p>
            <a:pPr/>
            <a:r>
              <a:t>Hauptsitz: London, Vereinigtes Königreich</a:t>
            </a:r>
          </a:p>
          <a:p>
            <a:pPr/>
            <a:r>
              <a:t>Mitarbeiter: Über 328.000 weltweit (Stand 2024)</a:t>
            </a:r>
          </a:p>
          <a:p>
            <a:pPr/>
            <a:r>
              <a:t>Branche: Wirtschaftsprüfung, Steuerberatung, Managementberatung, Transaktionsberatung</a:t>
            </a:r>
          </a:p>
          <a:p>
            <a:pPr/>
            <a:r>
              <a:t>Präsenz: Über 155 Länder weltweit</a:t>
            </a:r>
          </a:p>
        </p:txBody>
      </p:sp>
      <p:pic>
        <p:nvPicPr>
          <p:cNvPr id="177" name="PwC_fl_130mmh_c-500x0-c-default.jpg" descr="PwC_fl_130mmh_c-500x0-c-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623" y="8894131"/>
            <a:ext cx="4955295" cy="3766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Produkte und Dienstleistungen</a:t>
            </a:r>
          </a:p>
        </p:txBody>
      </p:sp>
      <p:sp>
        <p:nvSpPr>
          <p:cNvPr id="180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Wirtschaftsprüfung: Jahres- und Konzernabschlussprüfungen</a:t>
            </a:r>
          </a:p>
          <a:p>
            <a:pPr/>
            <a:r>
              <a:t>Steuerberatung: Steuerstrategien, Compliance, und internationale Steuerberatung</a:t>
            </a:r>
          </a:p>
          <a:p>
            <a:pPr/>
            <a:r>
              <a:t>Beratung: Unternehmensstrategien, Digitalisierungsprojekte, Risikomanagement</a:t>
            </a:r>
          </a:p>
          <a:p>
            <a:pPr/>
            <a:r>
              <a:t>Transaktionsberatung: Fusionen, Übernahmen</a:t>
            </a:r>
          </a:p>
        </p:txBody>
      </p:sp>
      <p:pic>
        <p:nvPicPr>
          <p:cNvPr id="182" name="PwC_fl_130mmh_c-500x0-c-default.jpg" descr="PwC_fl_130mmh_c-500x0-c-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623" y="8894131"/>
            <a:ext cx="4955295" cy="37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Relevanz für IMBIT/DHBW</a:t>
            </a:r>
          </a:p>
        </p:txBody>
      </p:sp>
      <p:sp>
        <p:nvSpPr>
          <p:cNvPr id="18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Themenbezug: Digitalisierung, Prozessautomatisierung, IT-Sicherheit</a:t>
            </a:r>
          </a:p>
          <a:p>
            <a:pPr/>
            <a:r>
              <a:t>Kooperationen: Case Studies, Workshops und Gastvorträge an Hochschulen</a:t>
            </a:r>
          </a:p>
          <a:p>
            <a:pPr/>
            <a:r>
              <a:t>Fokus: Innovative Lösungen für die Herausforderungen der digitalen Wirtschaft</a:t>
            </a:r>
          </a:p>
        </p:txBody>
      </p:sp>
      <p:pic>
        <p:nvPicPr>
          <p:cNvPr id="187" name="PwC_fl_130mmh_c-500x0-c-default.jpg" descr="PwC_fl_130mmh_c-500x0-c-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623" y="8894131"/>
            <a:ext cx="4955295" cy="37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Karrieremöglichkeiten</a:t>
            </a:r>
          </a:p>
        </p:txBody>
      </p:sp>
      <p:sp>
        <p:nvSpPr>
          <p:cNvPr id="190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Praktika &amp; Werkstudentenstellen: In Bereichen wie IT-Consulting, Steuerberatung, und Audit</a:t>
            </a:r>
          </a:p>
          <a:p>
            <a:pPr/>
            <a:r>
              <a:t>Einstiegsmöglichkeiten: Trainee Programme, Technology Consultant</a:t>
            </a:r>
          </a:p>
          <a:p>
            <a:pPr/>
            <a:r>
              <a:t>Attraktivität: Flexibles Arbeiten, internationale Karrierewege, umfangreiche Weiterbildung</a:t>
            </a:r>
          </a:p>
        </p:txBody>
      </p:sp>
      <p:pic>
        <p:nvPicPr>
          <p:cNvPr id="192" name="PwC_fl_130mmh_c-500x0-c-default.jpg" descr="PwC_fl_130mmh_c-500x0-c-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623" y="8894131"/>
            <a:ext cx="4955295" cy="37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Kontakt und Ressourcen</a:t>
            </a:r>
          </a:p>
        </p:txBody>
      </p:sp>
      <p:sp>
        <p:nvSpPr>
          <p:cNvPr id="19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Website: </a:t>
            </a:r>
            <a:r>
              <a:rPr u="sng">
                <a:hlinkClick r:id="rId2" invalidUrl="" action="" tgtFrame="" tooltip="" history="1" highlightClick="0" endSnd="0"/>
              </a:rPr>
              <a:t>www.pwc.com</a:t>
            </a:r>
          </a:p>
          <a:p>
            <a:pPr/>
            <a:r>
              <a:t>Karriereseite: PwC Careers (</a:t>
            </a:r>
            <a:r>
              <a:rPr u="sng">
                <a:hlinkClick r:id="rId3" invalidUrl="" action="" tgtFrame="" tooltip="" history="1" highlightClick="0" endSnd="0"/>
              </a:rPr>
              <a:t>https://www.pwc.com/gx/en/careers.html</a:t>
            </a:r>
            <a:r>
              <a:t>)</a:t>
            </a:r>
          </a:p>
          <a:p>
            <a:pPr/>
            <a:r>
              <a:t>Social Media: </a:t>
            </a:r>
            <a:r>
              <a:rPr u="sng">
                <a:hlinkClick r:id="rId4" invalidUrl="" action="" tgtFrame="" tooltip="" history="1" highlightClick="0" endSnd="0"/>
              </a:rPr>
              <a:t>LinkedIn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Instagram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X</a:t>
            </a:r>
          </a:p>
          <a:p>
            <a:pPr/>
            <a:r>
              <a:t>Standorte in Deutschland: Über 20 Büros, darunter Frankfurt, München, Hamburg, Berlin</a:t>
            </a:r>
          </a:p>
        </p:txBody>
      </p:sp>
      <p:pic>
        <p:nvPicPr>
          <p:cNvPr id="197" name="PwC_fl_130mmh_c-500x0-c-default.jpg" descr="PwC_fl_130mmh_c-500x0-c-default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742623" y="8894131"/>
            <a:ext cx="4955295" cy="3766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