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701" r:id="rId2"/>
    <p:sldId id="979" r:id="rId3"/>
    <p:sldId id="1046" r:id="rId4"/>
    <p:sldId id="984" r:id="rId5"/>
    <p:sldId id="985" r:id="rId6"/>
    <p:sldId id="986" r:id="rId7"/>
    <p:sldId id="987" r:id="rId8"/>
    <p:sldId id="988" r:id="rId9"/>
    <p:sldId id="989" r:id="rId10"/>
    <p:sldId id="990" r:id="rId11"/>
    <p:sldId id="991" r:id="rId12"/>
    <p:sldId id="992" r:id="rId13"/>
    <p:sldId id="993" r:id="rId14"/>
    <p:sldId id="994" r:id="rId15"/>
    <p:sldId id="995" r:id="rId16"/>
    <p:sldId id="1047" r:id="rId17"/>
    <p:sldId id="998" r:id="rId18"/>
    <p:sldId id="999" r:id="rId19"/>
    <p:sldId id="1000" r:id="rId20"/>
    <p:sldId id="1001" r:id="rId21"/>
    <p:sldId id="1002" r:id="rId22"/>
    <p:sldId id="1003" r:id="rId23"/>
    <p:sldId id="1004" r:id="rId24"/>
    <p:sldId id="1005" r:id="rId25"/>
    <p:sldId id="1006" r:id="rId26"/>
    <p:sldId id="1007" r:id="rId27"/>
    <p:sldId id="1008" r:id="rId28"/>
    <p:sldId id="1009" r:id="rId29"/>
    <p:sldId id="1010" r:id="rId30"/>
    <p:sldId id="1011" r:id="rId31"/>
    <p:sldId id="1012" r:id="rId32"/>
    <p:sldId id="1013" r:id="rId33"/>
    <p:sldId id="1052" r:id="rId34"/>
    <p:sldId id="1053" r:id="rId35"/>
    <p:sldId id="1054" r:id="rId36"/>
    <p:sldId id="1055" r:id="rId37"/>
    <p:sldId id="1056" r:id="rId38"/>
    <p:sldId id="1015" r:id="rId39"/>
    <p:sldId id="1016" r:id="rId40"/>
    <p:sldId id="1019" r:id="rId41"/>
    <p:sldId id="1020" r:id="rId42"/>
    <p:sldId id="1021" r:id="rId43"/>
    <p:sldId id="1050" r:id="rId44"/>
    <p:sldId id="1022" r:id="rId45"/>
    <p:sldId id="1048" r:id="rId46"/>
    <p:sldId id="1024" r:id="rId47"/>
    <p:sldId id="1025" r:id="rId48"/>
    <p:sldId id="1026" r:id="rId49"/>
    <p:sldId id="1027" r:id="rId50"/>
    <p:sldId id="1028" r:id="rId51"/>
    <p:sldId id="1032" r:id="rId52"/>
    <p:sldId id="1029" r:id="rId53"/>
    <p:sldId id="1030" r:id="rId54"/>
    <p:sldId id="1031" r:id="rId55"/>
    <p:sldId id="1033" r:id="rId56"/>
    <p:sldId id="1034" r:id="rId57"/>
    <p:sldId id="1035" r:id="rId58"/>
    <p:sldId id="1058" r:id="rId59"/>
    <p:sldId id="1059" r:id="rId60"/>
    <p:sldId id="1037" r:id="rId61"/>
    <p:sldId id="1038" r:id="rId62"/>
    <p:sldId id="1060" r:id="rId63"/>
    <p:sldId id="1061" r:id="rId64"/>
    <p:sldId id="1062" r:id="rId65"/>
    <p:sldId id="1063" r:id="rId66"/>
    <p:sldId id="1064" r:id="rId67"/>
    <p:sldId id="1066" r:id="rId68"/>
    <p:sldId id="1067" r:id="rId69"/>
    <p:sldId id="1068" r:id="rId70"/>
    <p:sldId id="1069" r:id="rId71"/>
    <p:sldId id="1041" r:id="rId72"/>
    <p:sldId id="1042" r:id="rId73"/>
    <p:sldId id="1043" r:id="rId74"/>
    <p:sldId id="1044" r:id="rId75"/>
    <p:sldId id="1045" r:id="rId76"/>
    <p:sldId id="1049" r:id="rId7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00FFFF"/>
    <a:srgbClr val="FF9900"/>
    <a:srgbClr val="00FF00"/>
    <a:srgbClr val="A50021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7" autoAdjust="0"/>
    <p:restoredTop sz="93301" autoAdjust="0"/>
  </p:normalViewPr>
  <p:slideViewPr>
    <p:cSldViewPr snapToGrid="0">
      <p:cViewPr varScale="1">
        <p:scale>
          <a:sx n="105" d="100"/>
          <a:sy n="105" d="100"/>
        </p:scale>
        <p:origin x="10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1FB340-C17D-43F7-9F67-49D53E5A6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742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EC0D40-DE97-4F1F-AA81-3FEF64A661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854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2EB55-D860-46B3-9EAD-7C94905782F7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92657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74760-4A50-464A-9F2D-98F61932A191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018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89638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127CC3-6C1B-4719-ACA6-DB62660110CB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120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513287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772E92-31A5-43E1-86AF-0B748CE3A1F0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222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665408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6698A-FAFE-4AF0-9807-B45BD5AA59D7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325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699541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EFD4D-14B0-43DE-99CE-9C30EC5DE783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427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590449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4A09A-DBE4-486A-BE48-15156B54897A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530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594067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67138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F4932-D6A7-4792-BE8E-7070D0F5DC35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632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687819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C830C-0DFC-44C3-8C78-EF98B5BE5B09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734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690119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8C08ED-3BE9-401A-A226-8433A7665E86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837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4570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97664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4706A-A18A-48C3-A0CB-09B9AAF5C254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939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748635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087D9-7C81-43AE-AB95-85AADAE6E22C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042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121727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57E28-CE58-494D-ACB6-4E18A6C5D81B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144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279677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C5048-5F31-432D-8610-255837E7AC4A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246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347916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424BDA-47DA-4CEC-B3BD-7D55B89C9E0A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349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158451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4DB9B-D2CA-4485-B62B-2270FB59E157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451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618745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0B6D3C-1823-4257-930E-40F048334AA1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55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9603103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C8257-B0C9-4683-A530-432E1E5C9B22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656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47794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21CB1-9AA4-47F8-B6B5-EE31E525308E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75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938061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E7C0E-B894-4D6F-A297-58021FDDE811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861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24713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358222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4D5A4-57DE-481C-A0EF-7184A078BACB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6963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3292294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F29BC1-78DE-497E-9D07-B1C89342AA64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066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261006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6F177-6CAD-41F1-9417-9352FDAAC855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168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653388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F4932-D6A7-4792-BE8E-7070D0F5DC35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632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5132512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F4932-D6A7-4792-BE8E-7070D0F5DC35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632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493277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71C45-EA98-4361-8A78-CAB20F1FA8DB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270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790776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6826036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F4932-D6A7-4792-BE8E-7070D0F5DC35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5632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0700173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FDDFA-A870-491F-9DB1-264ACD99EBDC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373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9964715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FDDFA-A870-491F-9DB1-264ACD99EBDC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373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2000" dirty="0" smtClean="0"/>
              <a:t>False</a:t>
            </a:r>
            <a:r>
              <a:rPr lang="en-US" altLang="zh-CN" sz="2000" baseline="0" dirty="0" smtClean="0"/>
              <a:t> sharing, cache line, set</a:t>
            </a:r>
            <a:r>
              <a:rPr lang="en-US" altLang="zh-CN" sz="2000" baseline="0" smtClean="0"/>
              <a:t>, way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05026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09F0F-7759-4DA4-A848-1271924AB76A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403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5552467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6816765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5556179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9054449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3252656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0545763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020182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7658414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9932528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5740909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267411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327012-C9A2-4018-B35A-F76209340798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506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5155229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029589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复用</a:t>
            </a:r>
            <a:r>
              <a:rPr lang="en-US" altLang="zh-CN" sz="2000" dirty="0" smtClean="0"/>
              <a:t>16+3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bit</a:t>
            </a:r>
            <a:r>
              <a:rPr lang="zh-CN" altLang="en-US" sz="2000" dirty="0" smtClean="0"/>
              <a:t>。有同学问为什么需要对齐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3356024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9675625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513865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9117356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4439260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391840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5449322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136146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zh-CN" altLang="en-US" sz="2000" dirty="0" smtClean="0"/>
              <a:t>有同学尝试了</a:t>
            </a:r>
            <a:r>
              <a:rPr lang="en-US" altLang="zh-CN" sz="2000" dirty="0" smtClean="0"/>
              <a:t>3.12</a:t>
            </a:r>
            <a:r>
              <a:rPr lang="zh-CN" altLang="en-US" sz="2000" dirty="0" smtClean="0"/>
              <a:t>内核，页框虽然不可写，但依然可以单步调试等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60902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3EEF20-6AE3-4792-8721-DF404A9A2C81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608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5981505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0766244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0701040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0894988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9060387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974838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7574593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66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42547809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6708587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68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298890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69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927550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F52A86-4388-4BA1-9C73-2D00BC475053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710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68933489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70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zh-CN" sz="2000" dirty="0" smtClean="0"/>
              <a:t>2.7</a:t>
            </a:r>
            <a:r>
              <a:rPr lang="zh-CN" altLang="en-US" sz="2000" dirty="0" smtClean="0"/>
              <a:t>中 写一个只读页面</a:t>
            </a:r>
            <a:r>
              <a:rPr lang="zh-CN" altLang="en-US" sz="2000" baseline="0" dirty="0" smtClean="0"/>
              <a:t> </a:t>
            </a:r>
            <a:r>
              <a:rPr lang="en-US" altLang="zh-CN" sz="2000" baseline="0" dirty="0" err="1" smtClean="0"/>
              <a:t>tlb</a:t>
            </a:r>
            <a:r>
              <a:rPr lang="zh-CN" altLang="en-US" sz="2000" baseline="0" dirty="0" smtClean="0"/>
              <a:t>会发现权限不对，然后重新</a:t>
            </a:r>
            <a:r>
              <a:rPr lang="en-US" altLang="zh-CN" sz="2000" baseline="0" dirty="0" smtClean="0"/>
              <a:t>page walk </a:t>
            </a:r>
            <a:r>
              <a:rPr lang="zh-CN" altLang="en-US" sz="2000" baseline="0" dirty="0" smtClean="0"/>
              <a:t>更新</a:t>
            </a:r>
            <a:r>
              <a:rPr lang="en-US" altLang="zh-CN" sz="2000" baseline="0" dirty="0" err="1" smtClean="0"/>
              <a:t>tlb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124440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71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6501947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72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5344144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73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4494502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74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1704546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B91EF-DF50-4541-B731-0EAA07968D76}" type="slidenum">
              <a:rPr lang="en-US" altLang="zh-CN" smtClean="0"/>
              <a:pPr/>
              <a:t>75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747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51470286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116F8-E6BA-4767-9914-D4B14D4056AC}" type="slidenum">
              <a:rPr lang="en-US" altLang="zh-CN" smtClean="0"/>
              <a:pPr/>
              <a:t>76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wrap="none" anchor="ctr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32277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CFE457-8D44-4054-A615-518CF1DDCECA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813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95046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B740DF-36AD-4A7B-96A6-9518DE4FFA18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915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noFill/>
          <a:ln/>
        </p:spPr>
        <p:txBody>
          <a:bodyPr lIns="0" tIns="6628" rIns="0" bIns="0"/>
          <a:lstStyle/>
          <a:p>
            <a:pPr defTabSz="449263" eaLnBrk="1" hangingPunct="1">
              <a:lnSpc>
                <a:spcPct val="98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80529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26"/>
          <p:cNvSpPr>
            <a:spLocks/>
          </p:cNvSpPr>
          <p:nvPr/>
        </p:nvSpPr>
        <p:spPr bwMode="auto">
          <a:xfrm>
            <a:off x="4832350" y="33338"/>
            <a:ext cx="4306888" cy="4010025"/>
          </a:xfrm>
          <a:custGeom>
            <a:avLst/>
            <a:gdLst/>
            <a:ahLst/>
            <a:cxnLst>
              <a:cxn ang="0">
                <a:pos x="53" y="41"/>
              </a:cxn>
              <a:cxn ang="0">
                <a:pos x="4" y="163"/>
              </a:cxn>
              <a:cxn ang="0">
                <a:pos x="13" y="354"/>
              </a:cxn>
              <a:cxn ang="0">
                <a:pos x="27" y="432"/>
              </a:cxn>
              <a:cxn ang="0">
                <a:pos x="36" y="562"/>
              </a:cxn>
              <a:cxn ang="0">
                <a:pos x="49" y="802"/>
              </a:cxn>
              <a:cxn ang="0">
                <a:pos x="62" y="1234"/>
              </a:cxn>
              <a:cxn ang="0">
                <a:pos x="76" y="1653"/>
              </a:cxn>
              <a:cxn ang="0">
                <a:pos x="80" y="1820"/>
              </a:cxn>
              <a:cxn ang="0">
                <a:pos x="85" y="1938"/>
              </a:cxn>
              <a:cxn ang="0">
                <a:pos x="85" y="1999"/>
              </a:cxn>
              <a:cxn ang="0">
                <a:pos x="89" y="2016"/>
              </a:cxn>
              <a:cxn ang="0">
                <a:pos x="116" y="2101"/>
              </a:cxn>
              <a:cxn ang="0">
                <a:pos x="183" y="2268"/>
              </a:cxn>
              <a:cxn ang="0">
                <a:pos x="219" y="2321"/>
              </a:cxn>
              <a:cxn ang="0">
                <a:pos x="273" y="2342"/>
              </a:cxn>
              <a:cxn ang="0">
                <a:pos x="429" y="2382"/>
              </a:cxn>
              <a:cxn ang="0">
                <a:pos x="653" y="2435"/>
              </a:cxn>
              <a:cxn ang="0">
                <a:pos x="743" y="2456"/>
              </a:cxn>
              <a:cxn ang="0">
                <a:pos x="774" y="2464"/>
              </a:cxn>
              <a:cxn ang="0">
                <a:pos x="859" y="2496"/>
              </a:cxn>
              <a:cxn ang="0">
                <a:pos x="971" y="2525"/>
              </a:cxn>
              <a:cxn ang="0">
                <a:pos x="1029" y="2525"/>
              </a:cxn>
              <a:cxn ang="0">
                <a:pos x="1123" y="2521"/>
              </a:cxn>
              <a:cxn ang="0">
                <a:pos x="1271" y="2517"/>
              </a:cxn>
              <a:cxn ang="0">
                <a:pos x="1665" y="2500"/>
              </a:cxn>
              <a:cxn ang="0">
                <a:pos x="2090" y="2480"/>
              </a:cxn>
              <a:cxn ang="0">
                <a:pos x="2398" y="2460"/>
              </a:cxn>
              <a:cxn ang="0">
                <a:pos x="2533" y="2443"/>
              </a:cxn>
              <a:cxn ang="0">
                <a:pos x="2609" y="2427"/>
              </a:cxn>
              <a:cxn ang="0">
                <a:pos x="2631" y="2399"/>
              </a:cxn>
              <a:cxn ang="0">
                <a:pos x="2649" y="2317"/>
              </a:cxn>
              <a:cxn ang="0">
                <a:pos x="2667" y="2187"/>
              </a:cxn>
              <a:cxn ang="0">
                <a:pos x="2694" y="1841"/>
              </a:cxn>
              <a:cxn ang="0">
                <a:pos x="2712" y="1315"/>
              </a:cxn>
              <a:cxn ang="0">
                <a:pos x="2707" y="1034"/>
              </a:cxn>
              <a:cxn ang="0">
                <a:pos x="2694" y="908"/>
              </a:cxn>
              <a:cxn ang="0">
                <a:pos x="2667" y="794"/>
              </a:cxn>
              <a:cxn ang="0">
                <a:pos x="2551" y="615"/>
              </a:cxn>
              <a:cxn ang="0">
                <a:pos x="2304" y="363"/>
              </a:cxn>
              <a:cxn ang="0">
                <a:pos x="2103" y="200"/>
              </a:cxn>
              <a:cxn ang="0">
                <a:pos x="1929" y="94"/>
              </a:cxn>
              <a:cxn ang="0">
                <a:pos x="1808" y="73"/>
              </a:cxn>
              <a:cxn ang="0">
                <a:pos x="1575" y="98"/>
              </a:cxn>
              <a:cxn ang="0">
                <a:pos x="1338" y="126"/>
              </a:cxn>
              <a:cxn ang="0">
                <a:pos x="1248" y="135"/>
              </a:cxn>
              <a:cxn ang="0">
                <a:pos x="971" y="49"/>
              </a:cxn>
              <a:cxn ang="0">
                <a:pos x="711" y="0"/>
              </a:cxn>
              <a:cxn ang="0">
                <a:pos x="635" y="0"/>
              </a:cxn>
              <a:cxn ang="0">
                <a:pos x="510" y="0"/>
              </a:cxn>
              <a:cxn ang="0">
                <a:pos x="183" y="4"/>
              </a:cxn>
            </a:cxnLst>
            <a:rect l="0" t="0" r="r" b="b"/>
            <a:pathLst>
              <a:path w="2713" h="2526">
                <a:moveTo>
                  <a:pt x="71" y="12"/>
                </a:moveTo>
                <a:lnTo>
                  <a:pt x="67" y="21"/>
                </a:lnTo>
                <a:lnTo>
                  <a:pt x="53" y="41"/>
                </a:lnTo>
                <a:lnTo>
                  <a:pt x="36" y="69"/>
                </a:lnTo>
                <a:lnTo>
                  <a:pt x="22" y="114"/>
                </a:lnTo>
                <a:lnTo>
                  <a:pt x="4" y="163"/>
                </a:lnTo>
                <a:lnTo>
                  <a:pt x="0" y="224"/>
                </a:lnTo>
                <a:lnTo>
                  <a:pt x="0" y="285"/>
                </a:lnTo>
                <a:lnTo>
                  <a:pt x="13" y="354"/>
                </a:lnTo>
                <a:lnTo>
                  <a:pt x="18" y="371"/>
                </a:lnTo>
                <a:lnTo>
                  <a:pt x="22" y="399"/>
                </a:lnTo>
                <a:lnTo>
                  <a:pt x="27" y="432"/>
                </a:lnTo>
                <a:lnTo>
                  <a:pt x="27" y="468"/>
                </a:lnTo>
                <a:lnTo>
                  <a:pt x="31" y="513"/>
                </a:lnTo>
                <a:lnTo>
                  <a:pt x="36" y="562"/>
                </a:lnTo>
                <a:lnTo>
                  <a:pt x="40" y="619"/>
                </a:lnTo>
                <a:lnTo>
                  <a:pt x="40" y="676"/>
                </a:lnTo>
                <a:lnTo>
                  <a:pt x="49" y="802"/>
                </a:lnTo>
                <a:lnTo>
                  <a:pt x="53" y="941"/>
                </a:lnTo>
                <a:lnTo>
                  <a:pt x="58" y="1087"/>
                </a:lnTo>
                <a:lnTo>
                  <a:pt x="62" y="1234"/>
                </a:lnTo>
                <a:lnTo>
                  <a:pt x="67" y="1381"/>
                </a:lnTo>
                <a:lnTo>
                  <a:pt x="71" y="1523"/>
                </a:lnTo>
                <a:lnTo>
                  <a:pt x="76" y="1653"/>
                </a:lnTo>
                <a:lnTo>
                  <a:pt x="76" y="1710"/>
                </a:lnTo>
                <a:lnTo>
                  <a:pt x="80" y="1767"/>
                </a:lnTo>
                <a:lnTo>
                  <a:pt x="80" y="1820"/>
                </a:lnTo>
                <a:lnTo>
                  <a:pt x="80" y="1865"/>
                </a:lnTo>
                <a:lnTo>
                  <a:pt x="85" y="1906"/>
                </a:lnTo>
                <a:lnTo>
                  <a:pt x="85" y="1938"/>
                </a:lnTo>
                <a:lnTo>
                  <a:pt x="85" y="1967"/>
                </a:lnTo>
                <a:lnTo>
                  <a:pt x="85" y="1987"/>
                </a:lnTo>
                <a:lnTo>
                  <a:pt x="85" y="1999"/>
                </a:lnTo>
                <a:lnTo>
                  <a:pt x="85" y="2004"/>
                </a:lnTo>
                <a:lnTo>
                  <a:pt x="85" y="2008"/>
                </a:lnTo>
                <a:lnTo>
                  <a:pt x="89" y="2016"/>
                </a:lnTo>
                <a:lnTo>
                  <a:pt x="94" y="2032"/>
                </a:lnTo>
                <a:lnTo>
                  <a:pt x="98" y="2052"/>
                </a:lnTo>
                <a:lnTo>
                  <a:pt x="116" y="2101"/>
                </a:lnTo>
                <a:lnTo>
                  <a:pt x="134" y="2158"/>
                </a:lnTo>
                <a:lnTo>
                  <a:pt x="156" y="2215"/>
                </a:lnTo>
                <a:lnTo>
                  <a:pt x="183" y="2268"/>
                </a:lnTo>
                <a:lnTo>
                  <a:pt x="197" y="2289"/>
                </a:lnTo>
                <a:lnTo>
                  <a:pt x="210" y="2309"/>
                </a:lnTo>
                <a:lnTo>
                  <a:pt x="219" y="2321"/>
                </a:lnTo>
                <a:lnTo>
                  <a:pt x="232" y="2329"/>
                </a:lnTo>
                <a:lnTo>
                  <a:pt x="250" y="2337"/>
                </a:lnTo>
                <a:lnTo>
                  <a:pt x="273" y="2342"/>
                </a:lnTo>
                <a:lnTo>
                  <a:pt x="304" y="2354"/>
                </a:lnTo>
                <a:lnTo>
                  <a:pt x="344" y="2362"/>
                </a:lnTo>
                <a:lnTo>
                  <a:pt x="429" y="2382"/>
                </a:lnTo>
                <a:lnTo>
                  <a:pt x="523" y="2407"/>
                </a:lnTo>
                <a:lnTo>
                  <a:pt x="613" y="2427"/>
                </a:lnTo>
                <a:lnTo>
                  <a:pt x="653" y="2435"/>
                </a:lnTo>
                <a:lnTo>
                  <a:pt x="689" y="2443"/>
                </a:lnTo>
                <a:lnTo>
                  <a:pt x="720" y="2451"/>
                </a:lnTo>
                <a:lnTo>
                  <a:pt x="743" y="2456"/>
                </a:lnTo>
                <a:lnTo>
                  <a:pt x="761" y="2460"/>
                </a:lnTo>
                <a:lnTo>
                  <a:pt x="765" y="2460"/>
                </a:lnTo>
                <a:lnTo>
                  <a:pt x="774" y="2464"/>
                </a:lnTo>
                <a:lnTo>
                  <a:pt x="792" y="2472"/>
                </a:lnTo>
                <a:lnTo>
                  <a:pt x="823" y="2484"/>
                </a:lnTo>
                <a:lnTo>
                  <a:pt x="859" y="2496"/>
                </a:lnTo>
                <a:lnTo>
                  <a:pt x="899" y="2508"/>
                </a:lnTo>
                <a:lnTo>
                  <a:pt x="935" y="2521"/>
                </a:lnTo>
                <a:lnTo>
                  <a:pt x="971" y="2525"/>
                </a:lnTo>
                <a:lnTo>
                  <a:pt x="1002" y="2525"/>
                </a:lnTo>
                <a:lnTo>
                  <a:pt x="1011" y="2525"/>
                </a:lnTo>
                <a:lnTo>
                  <a:pt x="1029" y="2525"/>
                </a:lnTo>
                <a:lnTo>
                  <a:pt x="1056" y="2525"/>
                </a:lnTo>
                <a:lnTo>
                  <a:pt x="1087" y="2521"/>
                </a:lnTo>
                <a:lnTo>
                  <a:pt x="1123" y="2521"/>
                </a:lnTo>
                <a:lnTo>
                  <a:pt x="1168" y="2521"/>
                </a:lnTo>
                <a:lnTo>
                  <a:pt x="1217" y="2517"/>
                </a:lnTo>
                <a:lnTo>
                  <a:pt x="1271" y="2517"/>
                </a:lnTo>
                <a:lnTo>
                  <a:pt x="1392" y="2513"/>
                </a:lnTo>
                <a:lnTo>
                  <a:pt x="1521" y="2508"/>
                </a:lnTo>
                <a:lnTo>
                  <a:pt x="1665" y="2500"/>
                </a:lnTo>
                <a:lnTo>
                  <a:pt x="1808" y="2496"/>
                </a:lnTo>
                <a:lnTo>
                  <a:pt x="1951" y="2488"/>
                </a:lnTo>
                <a:lnTo>
                  <a:pt x="2090" y="2480"/>
                </a:lnTo>
                <a:lnTo>
                  <a:pt x="2224" y="2472"/>
                </a:lnTo>
                <a:lnTo>
                  <a:pt x="2345" y="2464"/>
                </a:lnTo>
                <a:lnTo>
                  <a:pt x="2398" y="2460"/>
                </a:lnTo>
                <a:lnTo>
                  <a:pt x="2448" y="2456"/>
                </a:lnTo>
                <a:lnTo>
                  <a:pt x="2492" y="2451"/>
                </a:lnTo>
                <a:lnTo>
                  <a:pt x="2533" y="2443"/>
                </a:lnTo>
                <a:lnTo>
                  <a:pt x="2564" y="2439"/>
                </a:lnTo>
                <a:lnTo>
                  <a:pt x="2586" y="2435"/>
                </a:lnTo>
                <a:lnTo>
                  <a:pt x="2609" y="2427"/>
                </a:lnTo>
                <a:lnTo>
                  <a:pt x="2618" y="2423"/>
                </a:lnTo>
                <a:lnTo>
                  <a:pt x="2622" y="2415"/>
                </a:lnTo>
                <a:lnTo>
                  <a:pt x="2631" y="2399"/>
                </a:lnTo>
                <a:lnTo>
                  <a:pt x="2636" y="2378"/>
                </a:lnTo>
                <a:lnTo>
                  <a:pt x="2645" y="2350"/>
                </a:lnTo>
                <a:lnTo>
                  <a:pt x="2649" y="2317"/>
                </a:lnTo>
                <a:lnTo>
                  <a:pt x="2654" y="2276"/>
                </a:lnTo>
                <a:lnTo>
                  <a:pt x="2662" y="2236"/>
                </a:lnTo>
                <a:lnTo>
                  <a:pt x="2667" y="2187"/>
                </a:lnTo>
                <a:lnTo>
                  <a:pt x="2676" y="2085"/>
                </a:lnTo>
                <a:lnTo>
                  <a:pt x="2685" y="1967"/>
                </a:lnTo>
                <a:lnTo>
                  <a:pt x="2694" y="1841"/>
                </a:lnTo>
                <a:lnTo>
                  <a:pt x="2703" y="1710"/>
                </a:lnTo>
                <a:lnTo>
                  <a:pt x="2712" y="1446"/>
                </a:lnTo>
                <a:lnTo>
                  <a:pt x="2712" y="1315"/>
                </a:lnTo>
                <a:lnTo>
                  <a:pt x="2712" y="1193"/>
                </a:lnTo>
                <a:lnTo>
                  <a:pt x="2712" y="1083"/>
                </a:lnTo>
                <a:lnTo>
                  <a:pt x="2707" y="1034"/>
                </a:lnTo>
                <a:lnTo>
                  <a:pt x="2703" y="986"/>
                </a:lnTo>
                <a:lnTo>
                  <a:pt x="2698" y="945"/>
                </a:lnTo>
                <a:lnTo>
                  <a:pt x="2694" y="908"/>
                </a:lnTo>
                <a:lnTo>
                  <a:pt x="2689" y="876"/>
                </a:lnTo>
                <a:lnTo>
                  <a:pt x="2685" y="847"/>
                </a:lnTo>
                <a:lnTo>
                  <a:pt x="2667" y="794"/>
                </a:lnTo>
                <a:lnTo>
                  <a:pt x="2636" y="741"/>
                </a:lnTo>
                <a:lnTo>
                  <a:pt x="2600" y="680"/>
                </a:lnTo>
                <a:lnTo>
                  <a:pt x="2551" y="615"/>
                </a:lnTo>
                <a:lnTo>
                  <a:pt x="2497" y="554"/>
                </a:lnTo>
                <a:lnTo>
                  <a:pt x="2439" y="489"/>
                </a:lnTo>
                <a:lnTo>
                  <a:pt x="2304" y="363"/>
                </a:lnTo>
                <a:lnTo>
                  <a:pt x="2237" y="301"/>
                </a:lnTo>
                <a:lnTo>
                  <a:pt x="2170" y="249"/>
                </a:lnTo>
                <a:lnTo>
                  <a:pt x="2103" y="200"/>
                </a:lnTo>
                <a:lnTo>
                  <a:pt x="2040" y="155"/>
                </a:lnTo>
                <a:lnTo>
                  <a:pt x="1982" y="118"/>
                </a:lnTo>
                <a:lnTo>
                  <a:pt x="1929" y="94"/>
                </a:lnTo>
                <a:lnTo>
                  <a:pt x="1884" y="78"/>
                </a:lnTo>
                <a:lnTo>
                  <a:pt x="1844" y="73"/>
                </a:lnTo>
                <a:lnTo>
                  <a:pt x="1808" y="73"/>
                </a:lnTo>
                <a:lnTo>
                  <a:pt x="1767" y="78"/>
                </a:lnTo>
                <a:lnTo>
                  <a:pt x="1673" y="86"/>
                </a:lnTo>
                <a:lnTo>
                  <a:pt x="1575" y="98"/>
                </a:lnTo>
                <a:lnTo>
                  <a:pt x="1472" y="106"/>
                </a:lnTo>
                <a:lnTo>
                  <a:pt x="1378" y="118"/>
                </a:lnTo>
                <a:lnTo>
                  <a:pt x="1338" y="126"/>
                </a:lnTo>
                <a:lnTo>
                  <a:pt x="1302" y="130"/>
                </a:lnTo>
                <a:lnTo>
                  <a:pt x="1271" y="135"/>
                </a:lnTo>
                <a:lnTo>
                  <a:pt x="1248" y="135"/>
                </a:lnTo>
                <a:lnTo>
                  <a:pt x="1235" y="139"/>
                </a:lnTo>
                <a:lnTo>
                  <a:pt x="1230" y="139"/>
                </a:lnTo>
                <a:lnTo>
                  <a:pt x="971" y="49"/>
                </a:lnTo>
                <a:lnTo>
                  <a:pt x="729" y="0"/>
                </a:lnTo>
                <a:lnTo>
                  <a:pt x="725" y="0"/>
                </a:lnTo>
                <a:lnTo>
                  <a:pt x="711" y="0"/>
                </a:lnTo>
                <a:lnTo>
                  <a:pt x="693" y="0"/>
                </a:lnTo>
                <a:lnTo>
                  <a:pt x="667" y="0"/>
                </a:lnTo>
                <a:lnTo>
                  <a:pt x="635" y="0"/>
                </a:lnTo>
                <a:lnTo>
                  <a:pt x="595" y="0"/>
                </a:lnTo>
                <a:lnTo>
                  <a:pt x="555" y="0"/>
                </a:lnTo>
                <a:lnTo>
                  <a:pt x="510" y="0"/>
                </a:lnTo>
                <a:lnTo>
                  <a:pt x="407" y="0"/>
                </a:lnTo>
                <a:lnTo>
                  <a:pt x="295" y="0"/>
                </a:lnTo>
                <a:lnTo>
                  <a:pt x="183" y="4"/>
                </a:lnTo>
                <a:lnTo>
                  <a:pt x="71" y="12"/>
                </a:lnTo>
              </a:path>
            </a:pathLst>
          </a:custGeom>
          <a:solidFill>
            <a:schemeClr val="accent2"/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1040"/>
          <p:cNvGrpSpPr>
            <a:grpSpLocks/>
          </p:cNvGrpSpPr>
          <p:nvPr/>
        </p:nvGrpSpPr>
        <p:grpSpPr bwMode="auto">
          <a:xfrm>
            <a:off x="4770438" y="28575"/>
            <a:ext cx="4356100" cy="4043363"/>
            <a:chOff x="3005" y="18"/>
            <a:chExt cx="2744" cy="2547"/>
          </a:xfrm>
        </p:grpSpPr>
        <p:sp>
          <p:nvSpPr>
            <p:cNvPr id="6" name="Freeform 1027"/>
            <p:cNvSpPr>
              <a:spLocks/>
            </p:cNvSpPr>
            <p:nvPr/>
          </p:nvSpPr>
          <p:spPr bwMode="auto">
            <a:xfrm>
              <a:off x="3055" y="18"/>
              <a:ext cx="454" cy="152"/>
            </a:xfrm>
            <a:custGeom>
              <a:avLst/>
              <a:gdLst/>
              <a:ahLst/>
              <a:cxnLst>
                <a:cxn ang="0">
                  <a:pos x="350" y="123"/>
                </a:cxn>
                <a:cxn ang="0">
                  <a:pos x="382" y="114"/>
                </a:cxn>
                <a:cxn ang="0">
                  <a:pos x="406" y="108"/>
                </a:cxn>
                <a:cxn ang="0">
                  <a:pos x="426" y="104"/>
                </a:cxn>
                <a:cxn ang="0">
                  <a:pos x="434" y="100"/>
                </a:cxn>
                <a:cxn ang="0">
                  <a:pos x="435" y="96"/>
                </a:cxn>
                <a:cxn ang="0">
                  <a:pos x="437" y="93"/>
                </a:cxn>
                <a:cxn ang="0">
                  <a:pos x="439" y="87"/>
                </a:cxn>
                <a:cxn ang="0">
                  <a:pos x="447" y="75"/>
                </a:cxn>
                <a:cxn ang="0">
                  <a:pos x="452" y="63"/>
                </a:cxn>
                <a:cxn ang="0">
                  <a:pos x="452" y="40"/>
                </a:cxn>
                <a:cxn ang="0">
                  <a:pos x="441" y="18"/>
                </a:cxn>
                <a:cxn ang="0">
                  <a:pos x="431" y="8"/>
                </a:cxn>
                <a:cxn ang="0">
                  <a:pos x="419" y="0"/>
                </a:cxn>
                <a:cxn ang="0">
                  <a:pos x="83" y="3"/>
                </a:cxn>
                <a:cxn ang="0">
                  <a:pos x="57" y="11"/>
                </a:cxn>
                <a:cxn ang="0">
                  <a:pos x="35" y="20"/>
                </a:cxn>
                <a:cxn ang="0">
                  <a:pos x="18" y="32"/>
                </a:cxn>
                <a:cxn ang="0">
                  <a:pos x="6" y="46"/>
                </a:cxn>
                <a:cxn ang="0">
                  <a:pos x="0" y="62"/>
                </a:cxn>
                <a:cxn ang="0">
                  <a:pos x="2" y="80"/>
                </a:cxn>
                <a:cxn ang="0">
                  <a:pos x="12" y="101"/>
                </a:cxn>
                <a:cxn ang="0">
                  <a:pos x="21" y="113"/>
                </a:cxn>
                <a:cxn ang="0">
                  <a:pos x="25" y="115"/>
                </a:cxn>
                <a:cxn ang="0">
                  <a:pos x="37" y="123"/>
                </a:cxn>
                <a:cxn ang="0">
                  <a:pos x="60" y="133"/>
                </a:cxn>
                <a:cxn ang="0">
                  <a:pos x="94" y="143"/>
                </a:cxn>
                <a:cxn ang="0">
                  <a:pos x="125" y="148"/>
                </a:cxn>
                <a:cxn ang="0">
                  <a:pos x="149" y="151"/>
                </a:cxn>
                <a:cxn ang="0">
                  <a:pos x="176" y="151"/>
                </a:cxn>
                <a:cxn ang="0">
                  <a:pos x="205" y="150"/>
                </a:cxn>
                <a:cxn ang="0">
                  <a:pos x="238" y="147"/>
                </a:cxn>
                <a:cxn ang="0">
                  <a:pos x="274" y="142"/>
                </a:cxn>
                <a:cxn ang="0">
                  <a:pos x="312" y="133"/>
                </a:cxn>
              </a:cxnLst>
              <a:rect l="0" t="0" r="r" b="b"/>
              <a:pathLst>
                <a:path w="454" h="152">
                  <a:moveTo>
                    <a:pt x="332" y="128"/>
                  </a:moveTo>
                  <a:lnTo>
                    <a:pt x="350" y="123"/>
                  </a:lnTo>
                  <a:lnTo>
                    <a:pt x="367" y="118"/>
                  </a:lnTo>
                  <a:lnTo>
                    <a:pt x="382" y="114"/>
                  </a:lnTo>
                  <a:lnTo>
                    <a:pt x="395" y="111"/>
                  </a:lnTo>
                  <a:lnTo>
                    <a:pt x="406" y="108"/>
                  </a:lnTo>
                  <a:lnTo>
                    <a:pt x="417" y="106"/>
                  </a:lnTo>
                  <a:lnTo>
                    <a:pt x="426" y="104"/>
                  </a:lnTo>
                  <a:lnTo>
                    <a:pt x="434" y="102"/>
                  </a:lnTo>
                  <a:lnTo>
                    <a:pt x="434" y="100"/>
                  </a:lnTo>
                  <a:lnTo>
                    <a:pt x="434" y="99"/>
                  </a:lnTo>
                  <a:lnTo>
                    <a:pt x="435" y="96"/>
                  </a:lnTo>
                  <a:lnTo>
                    <a:pt x="435" y="95"/>
                  </a:lnTo>
                  <a:lnTo>
                    <a:pt x="437" y="93"/>
                  </a:lnTo>
                  <a:lnTo>
                    <a:pt x="437" y="90"/>
                  </a:lnTo>
                  <a:lnTo>
                    <a:pt x="439" y="87"/>
                  </a:lnTo>
                  <a:lnTo>
                    <a:pt x="444" y="81"/>
                  </a:lnTo>
                  <a:lnTo>
                    <a:pt x="447" y="75"/>
                  </a:lnTo>
                  <a:lnTo>
                    <a:pt x="450" y="69"/>
                  </a:lnTo>
                  <a:lnTo>
                    <a:pt x="452" y="63"/>
                  </a:lnTo>
                  <a:lnTo>
                    <a:pt x="453" y="51"/>
                  </a:lnTo>
                  <a:lnTo>
                    <a:pt x="452" y="40"/>
                  </a:lnTo>
                  <a:lnTo>
                    <a:pt x="448" y="28"/>
                  </a:lnTo>
                  <a:lnTo>
                    <a:pt x="441" y="18"/>
                  </a:lnTo>
                  <a:lnTo>
                    <a:pt x="437" y="13"/>
                  </a:lnTo>
                  <a:lnTo>
                    <a:pt x="431" y="8"/>
                  </a:lnTo>
                  <a:lnTo>
                    <a:pt x="425" y="4"/>
                  </a:lnTo>
                  <a:lnTo>
                    <a:pt x="419" y="0"/>
                  </a:lnTo>
                  <a:lnTo>
                    <a:pt x="97" y="0"/>
                  </a:lnTo>
                  <a:lnTo>
                    <a:pt x="83" y="3"/>
                  </a:lnTo>
                  <a:lnTo>
                    <a:pt x="69" y="7"/>
                  </a:lnTo>
                  <a:lnTo>
                    <a:pt x="57" y="11"/>
                  </a:lnTo>
                  <a:lnTo>
                    <a:pt x="45" y="15"/>
                  </a:lnTo>
                  <a:lnTo>
                    <a:pt x="35" y="20"/>
                  </a:lnTo>
                  <a:lnTo>
                    <a:pt x="25" y="26"/>
                  </a:lnTo>
                  <a:lnTo>
                    <a:pt x="18" y="32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2" y="54"/>
                  </a:lnTo>
                  <a:lnTo>
                    <a:pt x="0" y="62"/>
                  </a:lnTo>
                  <a:lnTo>
                    <a:pt x="0" y="71"/>
                  </a:lnTo>
                  <a:lnTo>
                    <a:pt x="2" y="80"/>
                  </a:lnTo>
                  <a:lnTo>
                    <a:pt x="6" y="90"/>
                  </a:lnTo>
                  <a:lnTo>
                    <a:pt x="12" y="101"/>
                  </a:lnTo>
                  <a:lnTo>
                    <a:pt x="20" y="112"/>
                  </a:lnTo>
                  <a:lnTo>
                    <a:pt x="21" y="113"/>
                  </a:lnTo>
                  <a:lnTo>
                    <a:pt x="22" y="114"/>
                  </a:lnTo>
                  <a:lnTo>
                    <a:pt x="25" y="115"/>
                  </a:lnTo>
                  <a:lnTo>
                    <a:pt x="30" y="119"/>
                  </a:lnTo>
                  <a:lnTo>
                    <a:pt x="37" y="123"/>
                  </a:lnTo>
                  <a:lnTo>
                    <a:pt x="48" y="128"/>
                  </a:lnTo>
                  <a:lnTo>
                    <a:pt x="60" y="133"/>
                  </a:lnTo>
                  <a:lnTo>
                    <a:pt x="76" y="138"/>
                  </a:lnTo>
                  <a:lnTo>
                    <a:pt x="94" y="143"/>
                  </a:lnTo>
                  <a:lnTo>
                    <a:pt x="114" y="147"/>
                  </a:lnTo>
                  <a:lnTo>
                    <a:pt x="125" y="148"/>
                  </a:lnTo>
                  <a:lnTo>
                    <a:pt x="137" y="150"/>
                  </a:lnTo>
                  <a:lnTo>
                    <a:pt x="149" y="151"/>
                  </a:lnTo>
                  <a:lnTo>
                    <a:pt x="162" y="151"/>
                  </a:lnTo>
                  <a:lnTo>
                    <a:pt x="176" y="151"/>
                  </a:lnTo>
                  <a:lnTo>
                    <a:pt x="190" y="151"/>
                  </a:lnTo>
                  <a:lnTo>
                    <a:pt x="205" y="150"/>
                  </a:lnTo>
                  <a:lnTo>
                    <a:pt x="221" y="149"/>
                  </a:lnTo>
                  <a:lnTo>
                    <a:pt x="238" y="147"/>
                  </a:lnTo>
                  <a:lnTo>
                    <a:pt x="255" y="145"/>
                  </a:lnTo>
                  <a:lnTo>
                    <a:pt x="274" y="142"/>
                  </a:lnTo>
                  <a:lnTo>
                    <a:pt x="292" y="138"/>
                  </a:lnTo>
                  <a:lnTo>
                    <a:pt x="312" y="133"/>
                  </a:lnTo>
                  <a:lnTo>
                    <a:pt x="332" y="128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28"/>
            <p:cNvSpPr>
              <a:spLocks/>
            </p:cNvSpPr>
            <p:nvPr/>
          </p:nvSpPr>
          <p:spPr bwMode="auto">
            <a:xfrm>
              <a:off x="3005" y="18"/>
              <a:ext cx="2734" cy="2547"/>
            </a:xfrm>
            <a:custGeom>
              <a:avLst/>
              <a:gdLst/>
              <a:ahLst/>
              <a:cxnLst>
                <a:cxn ang="0">
                  <a:pos x="2392" y="0"/>
                </a:cxn>
                <a:cxn ang="0">
                  <a:pos x="877" y="96"/>
                </a:cxn>
                <a:cxn ang="0">
                  <a:pos x="1107" y="127"/>
                </a:cxn>
                <a:cxn ang="0">
                  <a:pos x="676" y="201"/>
                </a:cxn>
                <a:cxn ang="0">
                  <a:pos x="892" y="297"/>
                </a:cxn>
                <a:cxn ang="0">
                  <a:pos x="738" y="385"/>
                </a:cxn>
                <a:cxn ang="0">
                  <a:pos x="196" y="420"/>
                </a:cxn>
                <a:cxn ang="0">
                  <a:pos x="359" y="302"/>
                </a:cxn>
                <a:cxn ang="0">
                  <a:pos x="422" y="214"/>
                </a:cxn>
                <a:cxn ang="0">
                  <a:pos x="9" y="324"/>
                </a:cxn>
                <a:cxn ang="0">
                  <a:pos x="57" y="1369"/>
                </a:cxn>
                <a:cxn ang="0">
                  <a:pos x="67" y="2117"/>
                </a:cxn>
                <a:cxn ang="0">
                  <a:pos x="585" y="2511"/>
                </a:cxn>
                <a:cxn ang="0">
                  <a:pos x="800" y="2397"/>
                </a:cxn>
                <a:cxn ang="0">
                  <a:pos x="724" y="1925"/>
                </a:cxn>
                <a:cxn ang="0">
                  <a:pos x="527" y="1802"/>
                </a:cxn>
                <a:cxn ang="0">
                  <a:pos x="513" y="2003"/>
                </a:cxn>
                <a:cxn ang="0">
                  <a:pos x="412" y="2100"/>
                </a:cxn>
                <a:cxn ang="0">
                  <a:pos x="374" y="2248"/>
                </a:cxn>
                <a:cxn ang="0">
                  <a:pos x="326" y="1802"/>
                </a:cxn>
                <a:cxn ang="0">
                  <a:pos x="527" y="1325"/>
                </a:cxn>
                <a:cxn ang="0">
                  <a:pos x="594" y="1085"/>
                </a:cxn>
                <a:cxn ang="0">
                  <a:pos x="685" y="1290"/>
                </a:cxn>
                <a:cxn ang="0">
                  <a:pos x="935" y="1076"/>
                </a:cxn>
                <a:cxn ang="0">
                  <a:pos x="901" y="1330"/>
                </a:cxn>
                <a:cxn ang="0">
                  <a:pos x="772" y="1619"/>
                </a:cxn>
                <a:cxn ang="0">
                  <a:pos x="863" y="2108"/>
                </a:cxn>
                <a:cxn ang="0">
                  <a:pos x="1088" y="2537"/>
                </a:cxn>
                <a:cxn ang="0">
                  <a:pos x="1961" y="2507"/>
                </a:cxn>
                <a:cxn ang="0">
                  <a:pos x="2704" y="2419"/>
                </a:cxn>
                <a:cxn ang="0">
                  <a:pos x="2268" y="2266"/>
                </a:cxn>
                <a:cxn ang="0">
                  <a:pos x="2119" y="2060"/>
                </a:cxn>
                <a:cxn ang="0">
                  <a:pos x="1985" y="1815"/>
                </a:cxn>
                <a:cxn ang="0">
                  <a:pos x="1961" y="1632"/>
                </a:cxn>
                <a:cxn ang="0">
                  <a:pos x="1956" y="1269"/>
                </a:cxn>
                <a:cxn ang="0">
                  <a:pos x="2201" y="1317"/>
                </a:cxn>
                <a:cxn ang="0">
                  <a:pos x="2181" y="1255"/>
                </a:cxn>
                <a:cxn ang="0">
                  <a:pos x="1994" y="1076"/>
                </a:cxn>
                <a:cxn ang="0">
                  <a:pos x="2201" y="1185"/>
                </a:cxn>
                <a:cxn ang="0">
                  <a:pos x="2119" y="1072"/>
                </a:cxn>
                <a:cxn ang="0">
                  <a:pos x="1803" y="1072"/>
                </a:cxn>
                <a:cxn ang="0">
                  <a:pos x="1769" y="1531"/>
                </a:cxn>
                <a:cxn ang="0">
                  <a:pos x="1692" y="1719"/>
                </a:cxn>
                <a:cxn ang="0">
                  <a:pos x="1649" y="1308"/>
                </a:cxn>
                <a:cxn ang="0">
                  <a:pos x="1587" y="1028"/>
                </a:cxn>
                <a:cxn ang="0">
                  <a:pos x="1649" y="945"/>
                </a:cxn>
                <a:cxn ang="0">
                  <a:pos x="1587" y="665"/>
                </a:cxn>
                <a:cxn ang="0">
                  <a:pos x="1649" y="512"/>
                </a:cxn>
                <a:cxn ang="0">
                  <a:pos x="1539" y="411"/>
                </a:cxn>
                <a:cxn ang="0">
                  <a:pos x="1644" y="223"/>
                </a:cxn>
                <a:cxn ang="0">
                  <a:pos x="1760" y="529"/>
                </a:cxn>
                <a:cxn ang="0">
                  <a:pos x="1961" y="171"/>
                </a:cxn>
                <a:cxn ang="0">
                  <a:pos x="2018" y="446"/>
                </a:cxn>
                <a:cxn ang="0">
                  <a:pos x="1889" y="507"/>
                </a:cxn>
                <a:cxn ang="0">
                  <a:pos x="1999" y="652"/>
                </a:cxn>
                <a:cxn ang="0">
                  <a:pos x="1812" y="879"/>
                </a:cxn>
                <a:cxn ang="0">
                  <a:pos x="2354" y="971"/>
                </a:cxn>
                <a:cxn ang="0">
                  <a:pos x="2733" y="927"/>
                </a:cxn>
              </a:cxnLst>
              <a:rect l="0" t="0" r="r" b="b"/>
              <a:pathLst>
                <a:path w="2734" h="2547">
                  <a:moveTo>
                    <a:pt x="2714" y="389"/>
                  </a:moveTo>
                  <a:lnTo>
                    <a:pt x="2709" y="311"/>
                  </a:lnTo>
                  <a:lnTo>
                    <a:pt x="2695" y="241"/>
                  </a:lnTo>
                  <a:lnTo>
                    <a:pt x="2680" y="179"/>
                  </a:lnTo>
                  <a:lnTo>
                    <a:pt x="2656" y="127"/>
                  </a:lnTo>
                  <a:lnTo>
                    <a:pt x="2623" y="87"/>
                  </a:lnTo>
                  <a:lnTo>
                    <a:pt x="2579" y="52"/>
                  </a:lnTo>
                  <a:lnTo>
                    <a:pt x="2522" y="26"/>
                  </a:lnTo>
                  <a:lnTo>
                    <a:pt x="2455" y="4"/>
                  </a:lnTo>
                  <a:lnTo>
                    <a:pt x="2416" y="4"/>
                  </a:lnTo>
                  <a:lnTo>
                    <a:pt x="2392" y="0"/>
                  </a:lnTo>
                  <a:lnTo>
                    <a:pt x="2364" y="0"/>
                  </a:lnTo>
                  <a:lnTo>
                    <a:pt x="681" y="0"/>
                  </a:lnTo>
                  <a:lnTo>
                    <a:pt x="676" y="26"/>
                  </a:lnTo>
                  <a:lnTo>
                    <a:pt x="671" y="52"/>
                  </a:lnTo>
                  <a:lnTo>
                    <a:pt x="671" y="79"/>
                  </a:lnTo>
                  <a:lnTo>
                    <a:pt x="676" y="83"/>
                  </a:lnTo>
                  <a:lnTo>
                    <a:pt x="685" y="87"/>
                  </a:lnTo>
                  <a:lnTo>
                    <a:pt x="719" y="87"/>
                  </a:lnTo>
                  <a:lnTo>
                    <a:pt x="767" y="92"/>
                  </a:lnTo>
                  <a:lnTo>
                    <a:pt x="820" y="92"/>
                  </a:lnTo>
                  <a:lnTo>
                    <a:pt x="877" y="96"/>
                  </a:lnTo>
                  <a:lnTo>
                    <a:pt x="930" y="101"/>
                  </a:lnTo>
                  <a:lnTo>
                    <a:pt x="978" y="101"/>
                  </a:lnTo>
                  <a:lnTo>
                    <a:pt x="1011" y="105"/>
                  </a:lnTo>
                  <a:lnTo>
                    <a:pt x="1021" y="105"/>
                  </a:lnTo>
                  <a:lnTo>
                    <a:pt x="1026" y="105"/>
                  </a:lnTo>
                  <a:lnTo>
                    <a:pt x="1031" y="105"/>
                  </a:lnTo>
                  <a:lnTo>
                    <a:pt x="1045" y="101"/>
                  </a:lnTo>
                  <a:lnTo>
                    <a:pt x="1083" y="101"/>
                  </a:lnTo>
                  <a:lnTo>
                    <a:pt x="1098" y="105"/>
                  </a:lnTo>
                  <a:lnTo>
                    <a:pt x="1107" y="114"/>
                  </a:lnTo>
                  <a:lnTo>
                    <a:pt x="1107" y="127"/>
                  </a:lnTo>
                  <a:lnTo>
                    <a:pt x="1088" y="144"/>
                  </a:lnTo>
                  <a:lnTo>
                    <a:pt x="1059" y="166"/>
                  </a:lnTo>
                  <a:lnTo>
                    <a:pt x="1021" y="184"/>
                  </a:lnTo>
                  <a:lnTo>
                    <a:pt x="978" y="192"/>
                  </a:lnTo>
                  <a:lnTo>
                    <a:pt x="935" y="201"/>
                  </a:lnTo>
                  <a:lnTo>
                    <a:pt x="844" y="206"/>
                  </a:lnTo>
                  <a:lnTo>
                    <a:pt x="805" y="206"/>
                  </a:lnTo>
                  <a:lnTo>
                    <a:pt x="767" y="201"/>
                  </a:lnTo>
                  <a:lnTo>
                    <a:pt x="729" y="201"/>
                  </a:lnTo>
                  <a:lnTo>
                    <a:pt x="700" y="201"/>
                  </a:lnTo>
                  <a:lnTo>
                    <a:pt x="676" y="201"/>
                  </a:lnTo>
                  <a:lnTo>
                    <a:pt x="657" y="206"/>
                  </a:lnTo>
                  <a:lnTo>
                    <a:pt x="647" y="214"/>
                  </a:lnTo>
                  <a:lnTo>
                    <a:pt x="637" y="223"/>
                  </a:lnTo>
                  <a:lnTo>
                    <a:pt x="637" y="241"/>
                  </a:lnTo>
                  <a:lnTo>
                    <a:pt x="652" y="258"/>
                  </a:lnTo>
                  <a:lnTo>
                    <a:pt x="671" y="271"/>
                  </a:lnTo>
                  <a:lnTo>
                    <a:pt x="705" y="284"/>
                  </a:lnTo>
                  <a:lnTo>
                    <a:pt x="733" y="289"/>
                  </a:lnTo>
                  <a:lnTo>
                    <a:pt x="781" y="289"/>
                  </a:lnTo>
                  <a:lnTo>
                    <a:pt x="820" y="293"/>
                  </a:lnTo>
                  <a:lnTo>
                    <a:pt x="892" y="297"/>
                  </a:lnTo>
                  <a:lnTo>
                    <a:pt x="940" y="311"/>
                  </a:lnTo>
                  <a:lnTo>
                    <a:pt x="973" y="319"/>
                  </a:lnTo>
                  <a:lnTo>
                    <a:pt x="987" y="332"/>
                  </a:lnTo>
                  <a:lnTo>
                    <a:pt x="987" y="346"/>
                  </a:lnTo>
                  <a:lnTo>
                    <a:pt x="968" y="354"/>
                  </a:lnTo>
                  <a:lnTo>
                    <a:pt x="935" y="363"/>
                  </a:lnTo>
                  <a:lnTo>
                    <a:pt x="901" y="367"/>
                  </a:lnTo>
                  <a:lnTo>
                    <a:pt x="868" y="372"/>
                  </a:lnTo>
                  <a:lnTo>
                    <a:pt x="820" y="376"/>
                  </a:lnTo>
                  <a:lnTo>
                    <a:pt x="767" y="381"/>
                  </a:lnTo>
                  <a:lnTo>
                    <a:pt x="738" y="385"/>
                  </a:lnTo>
                  <a:lnTo>
                    <a:pt x="705" y="389"/>
                  </a:lnTo>
                  <a:lnTo>
                    <a:pt x="633" y="402"/>
                  </a:lnTo>
                  <a:lnTo>
                    <a:pt x="570" y="411"/>
                  </a:lnTo>
                  <a:lnTo>
                    <a:pt x="508" y="416"/>
                  </a:lnTo>
                  <a:lnTo>
                    <a:pt x="455" y="424"/>
                  </a:lnTo>
                  <a:lnTo>
                    <a:pt x="407" y="424"/>
                  </a:lnTo>
                  <a:lnTo>
                    <a:pt x="364" y="429"/>
                  </a:lnTo>
                  <a:lnTo>
                    <a:pt x="326" y="429"/>
                  </a:lnTo>
                  <a:lnTo>
                    <a:pt x="287" y="429"/>
                  </a:lnTo>
                  <a:lnTo>
                    <a:pt x="235" y="424"/>
                  </a:lnTo>
                  <a:lnTo>
                    <a:pt x="196" y="420"/>
                  </a:lnTo>
                  <a:lnTo>
                    <a:pt x="168" y="407"/>
                  </a:lnTo>
                  <a:lnTo>
                    <a:pt x="153" y="394"/>
                  </a:lnTo>
                  <a:lnTo>
                    <a:pt x="148" y="381"/>
                  </a:lnTo>
                  <a:lnTo>
                    <a:pt x="153" y="367"/>
                  </a:lnTo>
                  <a:lnTo>
                    <a:pt x="168" y="350"/>
                  </a:lnTo>
                  <a:lnTo>
                    <a:pt x="182" y="337"/>
                  </a:lnTo>
                  <a:lnTo>
                    <a:pt x="220" y="315"/>
                  </a:lnTo>
                  <a:lnTo>
                    <a:pt x="239" y="311"/>
                  </a:lnTo>
                  <a:lnTo>
                    <a:pt x="254" y="306"/>
                  </a:lnTo>
                  <a:lnTo>
                    <a:pt x="311" y="306"/>
                  </a:lnTo>
                  <a:lnTo>
                    <a:pt x="359" y="302"/>
                  </a:lnTo>
                  <a:lnTo>
                    <a:pt x="398" y="293"/>
                  </a:lnTo>
                  <a:lnTo>
                    <a:pt x="431" y="284"/>
                  </a:lnTo>
                  <a:lnTo>
                    <a:pt x="455" y="280"/>
                  </a:lnTo>
                  <a:lnTo>
                    <a:pt x="474" y="267"/>
                  </a:lnTo>
                  <a:lnTo>
                    <a:pt x="484" y="258"/>
                  </a:lnTo>
                  <a:lnTo>
                    <a:pt x="494" y="249"/>
                  </a:lnTo>
                  <a:lnTo>
                    <a:pt x="494" y="241"/>
                  </a:lnTo>
                  <a:lnTo>
                    <a:pt x="494" y="232"/>
                  </a:lnTo>
                  <a:lnTo>
                    <a:pt x="474" y="219"/>
                  </a:lnTo>
                  <a:lnTo>
                    <a:pt x="450" y="210"/>
                  </a:lnTo>
                  <a:lnTo>
                    <a:pt x="422" y="214"/>
                  </a:lnTo>
                  <a:lnTo>
                    <a:pt x="402" y="219"/>
                  </a:lnTo>
                  <a:lnTo>
                    <a:pt x="383" y="219"/>
                  </a:lnTo>
                  <a:lnTo>
                    <a:pt x="331" y="214"/>
                  </a:lnTo>
                  <a:lnTo>
                    <a:pt x="263" y="210"/>
                  </a:lnTo>
                  <a:lnTo>
                    <a:pt x="201" y="210"/>
                  </a:lnTo>
                  <a:lnTo>
                    <a:pt x="134" y="214"/>
                  </a:lnTo>
                  <a:lnTo>
                    <a:pt x="76" y="232"/>
                  </a:lnTo>
                  <a:lnTo>
                    <a:pt x="52" y="249"/>
                  </a:lnTo>
                  <a:lnTo>
                    <a:pt x="33" y="267"/>
                  </a:lnTo>
                  <a:lnTo>
                    <a:pt x="19" y="293"/>
                  </a:lnTo>
                  <a:lnTo>
                    <a:pt x="9" y="324"/>
                  </a:lnTo>
                  <a:lnTo>
                    <a:pt x="4" y="367"/>
                  </a:lnTo>
                  <a:lnTo>
                    <a:pt x="0" y="424"/>
                  </a:lnTo>
                  <a:lnTo>
                    <a:pt x="4" y="499"/>
                  </a:lnTo>
                  <a:lnTo>
                    <a:pt x="4" y="582"/>
                  </a:lnTo>
                  <a:lnTo>
                    <a:pt x="9" y="674"/>
                  </a:lnTo>
                  <a:lnTo>
                    <a:pt x="19" y="770"/>
                  </a:lnTo>
                  <a:lnTo>
                    <a:pt x="33" y="975"/>
                  </a:lnTo>
                  <a:lnTo>
                    <a:pt x="38" y="1080"/>
                  </a:lnTo>
                  <a:lnTo>
                    <a:pt x="48" y="1181"/>
                  </a:lnTo>
                  <a:lnTo>
                    <a:pt x="52" y="1282"/>
                  </a:lnTo>
                  <a:lnTo>
                    <a:pt x="57" y="1369"/>
                  </a:lnTo>
                  <a:lnTo>
                    <a:pt x="62" y="1452"/>
                  </a:lnTo>
                  <a:lnTo>
                    <a:pt x="62" y="1522"/>
                  </a:lnTo>
                  <a:lnTo>
                    <a:pt x="62" y="1579"/>
                  </a:lnTo>
                  <a:lnTo>
                    <a:pt x="62" y="1605"/>
                  </a:lnTo>
                  <a:lnTo>
                    <a:pt x="57" y="1623"/>
                  </a:lnTo>
                  <a:lnTo>
                    <a:pt x="43" y="1724"/>
                  </a:lnTo>
                  <a:lnTo>
                    <a:pt x="38" y="1815"/>
                  </a:lnTo>
                  <a:lnTo>
                    <a:pt x="38" y="1903"/>
                  </a:lnTo>
                  <a:lnTo>
                    <a:pt x="43" y="1982"/>
                  </a:lnTo>
                  <a:lnTo>
                    <a:pt x="52" y="2052"/>
                  </a:lnTo>
                  <a:lnTo>
                    <a:pt x="67" y="2117"/>
                  </a:lnTo>
                  <a:lnTo>
                    <a:pt x="86" y="2174"/>
                  </a:lnTo>
                  <a:lnTo>
                    <a:pt x="110" y="2227"/>
                  </a:lnTo>
                  <a:lnTo>
                    <a:pt x="139" y="2275"/>
                  </a:lnTo>
                  <a:lnTo>
                    <a:pt x="172" y="2318"/>
                  </a:lnTo>
                  <a:lnTo>
                    <a:pt x="206" y="2353"/>
                  </a:lnTo>
                  <a:lnTo>
                    <a:pt x="244" y="2388"/>
                  </a:lnTo>
                  <a:lnTo>
                    <a:pt x="283" y="2415"/>
                  </a:lnTo>
                  <a:lnTo>
                    <a:pt x="321" y="2437"/>
                  </a:lnTo>
                  <a:lnTo>
                    <a:pt x="407" y="2476"/>
                  </a:lnTo>
                  <a:lnTo>
                    <a:pt x="498" y="2498"/>
                  </a:lnTo>
                  <a:lnTo>
                    <a:pt x="585" y="2511"/>
                  </a:lnTo>
                  <a:lnTo>
                    <a:pt x="666" y="2515"/>
                  </a:lnTo>
                  <a:lnTo>
                    <a:pt x="738" y="2515"/>
                  </a:lnTo>
                  <a:lnTo>
                    <a:pt x="805" y="2507"/>
                  </a:lnTo>
                  <a:lnTo>
                    <a:pt x="853" y="2502"/>
                  </a:lnTo>
                  <a:lnTo>
                    <a:pt x="872" y="2498"/>
                  </a:lnTo>
                  <a:lnTo>
                    <a:pt x="887" y="2498"/>
                  </a:lnTo>
                  <a:lnTo>
                    <a:pt x="892" y="2493"/>
                  </a:lnTo>
                  <a:lnTo>
                    <a:pt x="896" y="2493"/>
                  </a:lnTo>
                  <a:lnTo>
                    <a:pt x="858" y="2463"/>
                  </a:lnTo>
                  <a:lnTo>
                    <a:pt x="829" y="2428"/>
                  </a:lnTo>
                  <a:lnTo>
                    <a:pt x="800" y="2397"/>
                  </a:lnTo>
                  <a:lnTo>
                    <a:pt x="781" y="2367"/>
                  </a:lnTo>
                  <a:lnTo>
                    <a:pt x="767" y="2336"/>
                  </a:lnTo>
                  <a:lnTo>
                    <a:pt x="757" y="2305"/>
                  </a:lnTo>
                  <a:lnTo>
                    <a:pt x="748" y="2248"/>
                  </a:lnTo>
                  <a:lnTo>
                    <a:pt x="748" y="2196"/>
                  </a:lnTo>
                  <a:lnTo>
                    <a:pt x="753" y="2148"/>
                  </a:lnTo>
                  <a:lnTo>
                    <a:pt x="753" y="2104"/>
                  </a:lnTo>
                  <a:lnTo>
                    <a:pt x="753" y="2065"/>
                  </a:lnTo>
                  <a:lnTo>
                    <a:pt x="743" y="2012"/>
                  </a:lnTo>
                  <a:lnTo>
                    <a:pt x="733" y="1964"/>
                  </a:lnTo>
                  <a:lnTo>
                    <a:pt x="724" y="1925"/>
                  </a:lnTo>
                  <a:lnTo>
                    <a:pt x="714" y="1885"/>
                  </a:lnTo>
                  <a:lnTo>
                    <a:pt x="709" y="1855"/>
                  </a:lnTo>
                  <a:lnTo>
                    <a:pt x="700" y="1828"/>
                  </a:lnTo>
                  <a:lnTo>
                    <a:pt x="685" y="1785"/>
                  </a:lnTo>
                  <a:lnTo>
                    <a:pt x="666" y="1759"/>
                  </a:lnTo>
                  <a:lnTo>
                    <a:pt x="652" y="1745"/>
                  </a:lnTo>
                  <a:lnTo>
                    <a:pt x="633" y="1741"/>
                  </a:lnTo>
                  <a:lnTo>
                    <a:pt x="613" y="1745"/>
                  </a:lnTo>
                  <a:lnTo>
                    <a:pt x="575" y="1767"/>
                  </a:lnTo>
                  <a:lnTo>
                    <a:pt x="546" y="1785"/>
                  </a:lnTo>
                  <a:lnTo>
                    <a:pt x="527" y="1802"/>
                  </a:lnTo>
                  <a:lnTo>
                    <a:pt x="518" y="1815"/>
                  </a:lnTo>
                  <a:lnTo>
                    <a:pt x="513" y="1833"/>
                  </a:lnTo>
                  <a:lnTo>
                    <a:pt x="513" y="1846"/>
                  </a:lnTo>
                  <a:lnTo>
                    <a:pt x="522" y="1877"/>
                  </a:lnTo>
                  <a:lnTo>
                    <a:pt x="537" y="1920"/>
                  </a:lnTo>
                  <a:lnTo>
                    <a:pt x="542" y="1951"/>
                  </a:lnTo>
                  <a:lnTo>
                    <a:pt x="542" y="1977"/>
                  </a:lnTo>
                  <a:lnTo>
                    <a:pt x="542" y="1990"/>
                  </a:lnTo>
                  <a:lnTo>
                    <a:pt x="532" y="1999"/>
                  </a:lnTo>
                  <a:lnTo>
                    <a:pt x="522" y="2003"/>
                  </a:lnTo>
                  <a:lnTo>
                    <a:pt x="513" y="2003"/>
                  </a:lnTo>
                  <a:lnTo>
                    <a:pt x="498" y="1995"/>
                  </a:lnTo>
                  <a:lnTo>
                    <a:pt x="470" y="1977"/>
                  </a:lnTo>
                  <a:lnTo>
                    <a:pt x="441" y="1951"/>
                  </a:lnTo>
                  <a:lnTo>
                    <a:pt x="422" y="1933"/>
                  </a:lnTo>
                  <a:lnTo>
                    <a:pt x="412" y="1929"/>
                  </a:lnTo>
                  <a:lnTo>
                    <a:pt x="412" y="1925"/>
                  </a:lnTo>
                  <a:lnTo>
                    <a:pt x="393" y="1947"/>
                  </a:lnTo>
                  <a:lnTo>
                    <a:pt x="378" y="1973"/>
                  </a:lnTo>
                  <a:lnTo>
                    <a:pt x="374" y="2008"/>
                  </a:lnTo>
                  <a:lnTo>
                    <a:pt x="383" y="2043"/>
                  </a:lnTo>
                  <a:lnTo>
                    <a:pt x="412" y="2100"/>
                  </a:lnTo>
                  <a:lnTo>
                    <a:pt x="431" y="2148"/>
                  </a:lnTo>
                  <a:lnTo>
                    <a:pt x="446" y="2187"/>
                  </a:lnTo>
                  <a:lnTo>
                    <a:pt x="455" y="2218"/>
                  </a:lnTo>
                  <a:lnTo>
                    <a:pt x="455" y="2244"/>
                  </a:lnTo>
                  <a:lnTo>
                    <a:pt x="455" y="2262"/>
                  </a:lnTo>
                  <a:lnTo>
                    <a:pt x="450" y="2270"/>
                  </a:lnTo>
                  <a:lnTo>
                    <a:pt x="446" y="2279"/>
                  </a:lnTo>
                  <a:lnTo>
                    <a:pt x="436" y="2283"/>
                  </a:lnTo>
                  <a:lnTo>
                    <a:pt x="422" y="2279"/>
                  </a:lnTo>
                  <a:lnTo>
                    <a:pt x="398" y="2270"/>
                  </a:lnTo>
                  <a:lnTo>
                    <a:pt x="374" y="2248"/>
                  </a:lnTo>
                  <a:lnTo>
                    <a:pt x="355" y="2227"/>
                  </a:lnTo>
                  <a:lnTo>
                    <a:pt x="326" y="2183"/>
                  </a:lnTo>
                  <a:lnTo>
                    <a:pt x="307" y="2143"/>
                  </a:lnTo>
                  <a:lnTo>
                    <a:pt x="292" y="2108"/>
                  </a:lnTo>
                  <a:lnTo>
                    <a:pt x="283" y="2073"/>
                  </a:lnTo>
                  <a:lnTo>
                    <a:pt x="278" y="2008"/>
                  </a:lnTo>
                  <a:lnTo>
                    <a:pt x="283" y="1955"/>
                  </a:lnTo>
                  <a:lnTo>
                    <a:pt x="297" y="1907"/>
                  </a:lnTo>
                  <a:lnTo>
                    <a:pt x="316" y="1863"/>
                  </a:lnTo>
                  <a:lnTo>
                    <a:pt x="326" y="1833"/>
                  </a:lnTo>
                  <a:lnTo>
                    <a:pt x="326" y="1802"/>
                  </a:lnTo>
                  <a:lnTo>
                    <a:pt x="316" y="1750"/>
                  </a:lnTo>
                  <a:lnTo>
                    <a:pt x="311" y="1702"/>
                  </a:lnTo>
                  <a:lnTo>
                    <a:pt x="316" y="1658"/>
                  </a:lnTo>
                  <a:lnTo>
                    <a:pt x="321" y="1614"/>
                  </a:lnTo>
                  <a:lnTo>
                    <a:pt x="345" y="1544"/>
                  </a:lnTo>
                  <a:lnTo>
                    <a:pt x="383" y="1487"/>
                  </a:lnTo>
                  <a:lnTo>
                    <a:pt x="422" y="1439"/>
                  </a:lnTo>
                  <a:lnTo>
                    <a:pt x="460" y="1404"/>
                  </a:lnTo>
                  <a:lnTo>
                    <a:pt x="489" y="1378"/>
                  </a:lnTo>
                  <a:lnTo>
                    <a:pt x="508" y="1356"/>
                  </a:lnTo>
                  <a:lnTo>
                    <a:pt x="527" y="1325"/>
                  </a:lnTo>
                  <a:lnTo>
                    <a:pt x="532" y="1295"/>
                  </a:lnTo>
                  <a:lnTo>
                    <a:pt x="532" y="1277"/>
                  </a:lnTo>
                  <a:lnTo>
                    <a:pt x="532" y="1255"/>
                  </a:lnTo>
                  <a:lnTo>
                    <a:pt x="532" y="1229"/>
                  </a:lnTo>
                  <a:lnTo>
                    <a:pt x="537" y="1199"/>
                  </a:lnTo>
                  <a:lnTo>
                    <a:pt x="542" y="1164"/>
                  </a:lnTo>
                  <a:lnTo>
                    <a:pt x="551" y="1137"/>
                  </a:lnTo>
                  <a:lnTo>
                    <a:pt x="561" y="1115"/>
                  </a:lnTo>
                  <a:lnTo>
                    <a:pt x="570" y="1102"/>
                  </a:lnTo>
                  <a:lnTo>
                    <a:pt x="585" y="1089"/>
                  </a:lnTo>
                  <a:lnTo>
                    <a:pt x="594" y="1085"/>
                  </a:lnTo>
                  <a:lnTo>
                    <a:pt x="613" y="1085"/>
                  </a:lnTo>
                  <a:lnTo>
                    <a:pt x="633" y="1098"/>
                  </a:lnTo>
                  <a:lnTo>
                    <a:pt x="647" y="1120"/>
                  </a:lnTo>
                  <a:lnTo>
                    <a:pt x="657" y="1142"/>
                  </a:lnTo>
                  <a:lnTo>
                    <a:pt x="657" y="1168"/>
                  </a:lnTo>
                  <a:lnTo>
                    <a:pt x="652" y="1207"/>
                  </a:lnTo>
                  <a:lnTo>
                    <a:pt x="657" y="1238"/>
                  </a:lnTo>
                  <a:lnTo>
                    <a:pt x="661" y="1260"/>
                  </a:lnTo>
                  <a:lnTo>
                    <a:pt x="666" y="1277"/>
                  </a:lnTo>
                  <a:lnTo>
                    <a:pt x="676" y="1286"/>
                  </a:lnTo>
                  <a:lnTo>
                    <a:pt x="685" y="1290"/>
                  </a:lnTo>
                  <a:lnTo>
                    <a:pt x="700" y="1290"/>
                  </a:lnTo>
                  <a:lnTo>
                    <a:pt x="714" y="1282"/>
                  </a:lnTo>
                  <a:lnTo>
                    <a:pt x="743" y="1260"/>
                  </a:lnTo>
                  <a:lnTo>
                    <a:pt x="776" y="1229"/>
                  </a:lnTo>
                  <a:lnTo>
                    <a:pt x="805" y="1199"/>
                  </a:lnTo>
                  <a:lnTo>
                    <a:pt x="829" y="1168"/>
                  </a:lnTo>
                  <a:lnTo>
                    <a:pt x="858" y="1133"/>
                  </a:lnTo>
                  <a:lnTo>
                    <a:pt x="882" y="1107"/>
                  </a:lnTo>
                  <a:lnTo>
                    <a:pt x="901" y="1089"/>
                  </a:lnTo>
                  <a:lnTo>
                    <a:pt x="920" y="1080"/>
                  </a:lnTo>
                  <a:lnTo>
                    <a:pt x="935" y="1076"/>
                  </a:lnTo>
                  <a:lnTo>
                    <a:pt x="944" y="1076"/>
                  </a:lnTo>
                  <a:lnTo>
                    <a:pt x="954" y="1085"/>
                  </a:lnTo>
                  <a:lnTo>
                    <a:pt x="959" y="1094"/>
                  </a:lnTo>
                  <a:lnTo>
                    <a:pt x="964" y="1124"/>
                  </a:lnTo>
                  <a:lnTo>
                    <a:pt x="964" y="1159"/>
                  </a:lnTo>
                  <a:lnTo>
                    <a:pt x="954" y="1190"/>
                  </a:lnTo>
                  <a:lnTo>
                    <a:pt x="944" y="1212"/>
                  </a:lnTo>
                  <a:lnTo>
                    <a:pt x="925" y="1242"/>
                  </a:lnTo>
                  <a:lnTo>
                    <a:pt x="906" y="1277"/>
                  </a:lnTo>
                  <a:lnTo>
                    <a:pt x="896" y="1308"/>
                  </a:lnTo>
                  <a:lnTo>
                    <a:pt x="901" y="1330"/>
                  </a:lnTo>
                  <a:lnTo>
                    <a:pt x="911" y="1374"/>
                  </a:lnTo>
                  <a:lnTo>
                    <a:pt x="911" y="1417"/>
                  </a:lnTo>
                  <a:lnTo>
                    <a:pt x="906" y="1457"/>
                  </a:lnTo>
                  <a:lnTo>
                    <a:pt x="892" y="1492"/>
                  </a:lnTo>
                  <a:lnTo>
                    <a:pt x="877" y="1522"/>
                  </a:lnTo>
                  <a:lnTo>
                    <a:pt x="863" y="1544"/>
                  </a:lnTo>
                  <a:lnTo>
                    <a:pt x="848" y="1562"/>
                  </a:lnTo>
                  <a:lnTo>
                    <a:pt x="839" y="1566"/>
                  </a:lnTo>
                  <a:lnTo>
                    <a:pt x="815" y="1579"/>
                  </a:lnTo>
                  <a:lnTo>
                    <a:pt x="786" y="1601"/>
                  </a:lnTo>
                  <a:lnTo>
                    <a:pt x="772" y="1619"/>
                  </a:lnTo>
                  <a:lnTo>
                    <a:pt x="757" y="1640"/>
                  </a:lnTo>
                  <a:lnTo>
                    <a:pt x="753" y="1667"/>
                  </a:lnTo>
                  <a:lnTo>
                    <a:pt x="748" y="1697"/>
                  </a:lnTo>
                  <a:lnTo>
                    <a:pt x="753" y="1737"/>
                  </a:lnTo>
                  <a:lnTo>
                    <a:pt x="767" y="1776"/>
                  </a:lnTo>
                  <a:lnTo>
                    <a:pt x="805" y="1868"/>
                  </a:lnTo>
                  <a:lnTo>
                    <a:pt x="824" y="1916"/>
                  </a:lnTo>
                  <a:lnTo>
                    <a:pt x="844" y="1955"/>
                  </a:lnTo>
                  <a:lnTo>
                    <a:pt x="853" y="1990"/>
                  </a:lnTo>
                  <a:lnTo>
                    <a:pt x="858" y="2021"/>
                  </a:lnTo>
                  <a:lnTo>
                    <a:pt x="863" y="2108"/>
                  </a:lnTo>
                  <a:lnTo>
                    <a:pt x="868" y="2187"/>
                  </a:lnTo>
                  <a:lnTo>
                    <a:pt x="882" y="2257"/>
                  </a:lnTo>
                  <a:lnTo>
                    <a:pt x="896" y="2314"/>
                  </a:lnTo>
                  <a:lnTo>
                    <a:pt x="916" y="2367"/>
                  </a:lnTo>
                  <a:lnTo>
                    <a:pt x="935" y="2410"/>
                  </a:lnTo>
                  <a:lnTo>
                    <a:pt x="959" y="2445"/>
                  </a:lnTo>
                  <a:lnTo>
                    <a:pt x="983" y="2476"/>
                  </a:lnTo>
                  <a:lnTo>
                    <a:pt x="1011" y="2498"/>
                  </a:lnTo>
                  <a:lnTo>
                    <a:pt x="1035" y="2515"/>
                  </a:lnTo>
                  <a:lnTo>
                    <a:pt x="1064" y="2528"/>
                  </a:lnTo>
                  <a:lnTo>
                    <a:pt x="1088" y="2537"/>
                  </a:lnTo>
                  <a:lnTo>
                    <a:pt x="1136" y="2546"/>
                  </a:lnTo>
                  <a:lnTo>
                    <a:pt x="1179" y="2546"/>
                  </a:lnTo>
                  <a:lnTo>
                    <a:pt x="1208" y="2546"/>
                  </a:lnTo>
                  <a:lnTo>
                    <a:pt x="1251" y="2542"/>
                  </a:lnTo>
                  <a:lnTo>
                    <a:pt x="1309" y="2537"/>
                  </a:lnTo>
                  <a:lnTo>
                    <a:pt x="1381" y="2537"/>
                  </a:lnTo>
                  <a:lnTo>
                    <a:pt x="1462" y="2533"/>
                  </a:lnTo>
                  <a:lnTo>
                    <a:pt x="1553" y="2528"/>
                  </a:lnTo>
                  <a:lnTo>
                    <a:pt x="1649" y="2524"/>
                  </a:lnTo>
                  <a:lnTo>
                    <a:pt x="1750" y="2520"/>
                  </a:lnTo>
                  <a:lnTo>
                    <a:pt x="1961" y="2507"/>
                  </a:lnTo>
                  <a:lnTo>
                    <a:pt x="2167" y="2498"/>
                  </a:lnTo>
                  <a:lnTo>
                    <a:pt x="2263" y="2489"/>
                  </a:lnTo>
                  <a:lnTo>
                    <a:pt x="2354" y="2485"/>
                  </a:lnTo>
                  <a:lnTo>
                    <a:pt x="2440" y="2480"/>
                  </a:lnTo>
                  <a:lnTo>
                    <a:pt x="2512" y="2472"/>
                  </a:lnTo>
                  <a:lnTo>
                    <a:pt x="2575" y="2467"/>
                  </a:lnTo>
                  <a:lnTo>
                    <a:pt x="2623" y="2458"/>
                  </a:lnTo>
                  <a:lnTo>
                    <a:pt x="2656" y="2450"/>
                  </a:lnTo>
                  <a:lnTo>
                    <a:pt x="2680" y="2441"/>
                  </a:lnTo>
                  <a:lnTo>
                    <a:pt x="2695" y="2428"/>
                  </a:lnTo>
                  <a:lnTo>
                    <a:pt x="2704" y="2419"/>
                  </a:lnTo>
                  <a:lnTo>
                    <a:pt x="2704" y="2406"/>
                  </a:lnTo>
                  <a:lnTo>
                    <a:pt x="2695" y="2397"/>
                  </a:lnTo>
                  <a:lnTo>
                    <a:pt x="2680" y="2388"/>
                  </a:lnTo>
                  <a:lnTo>
                    <a:pt x="2666" y="2375"/>
                  </a:lnTo>
                  <a:lnTo>
                    <a:pt x="2618" y="2362"/>
                  </a:lnTo>
                  <a:lnTo>
                    <a:pt x="2570" y="2349"/>
                  </a:lnTo>
                  <a:lnTo>
                    <a:pt x="2527" y="2345"/>
                  </a:lnTo>
                  <a:lnTo>
                    <a:pt x="2440" y="2336"/>
                  </a:lnTo>
                  <a:lnTo>
                    <a:pt x="2369" y="2318"/>
                  </a:lnTo>
                  <a:lnTo>
                    <a:pt x="2311" y="2292"/>
                  </a:lnTo>
                  <a:lnTo>
                    <a:pt x="2268" y="2266"/>
                  </a:lnTo>
                  <a:lnTo>
                    <a:pt x="2234" y="2235"/>
                  </a:lnTo>
                  <a:lnTo>
                    <a:pt x="2215" y="2209"/>
                  </a:lnTo>
                  <a:lnTo>
                    <a:pt x="2205" y="2192"/>
                  </a:lnTo>
                  <a:lnTo>
                    <a:pt x="2201" y="2183"/>
                  </a:lnTo>
                  <a:lnTo>
                    <a:pt x="2201" y="2178"/>
                  </a:lnTo>
                  <a:lnTo>
                    <a:pt x="2201" y="2165"/>
                  </a:lnTo>
                  <a:lnTo>
                    <a:pt x="2191" y="2148"/>
                  </a:lnTo>
                  <a:lnTo>
                    <a:pt x="2186" y="2126"/>
                  </a:lnTo>
                  <a:lnTo>
                    <a:pt x="2167" y="2100"/>
                  </a:lnTo>
                  <a:lnTo>
                    <a:pt x="2148" y="2078"/>
                  </a:lnTo>
                  <a:lnTo>
                    <a:pt x="2119" y="2060"/>
                  </a:lnTo>
                  <a:lnTo>
                    <a:pt x="2081" y="2047"/>
                  </a:lnTo>
                  <a:lnTo>
                    <a:pt x="2033" y="2030"/>
                  </a:lnTo>
                  <a:lnTo>
                    <a:pt x="1999" y="2012"/>
                  </a:lnTo>
                  <a:lnTo>
                    <a:pt x="1971" y="1995"/>
                  </a:lnTo>
                  <a:lnTo>
                    <a:pt x="1951" y="1977"/>
                  </a:lnTo>
                  <a:lnTo>
                    <a:pt x="1937" y="1955"/>
                  </a:lnTo>
                  <a:lnTo>
                    <a:pt x="1932" y="1933"/>
                  </a:lnTo>
                  <a:lnTo>
                    <a:pt x="1932" y="1912"/>
                  </a:lnTo>
                  <a:lnTo>
                    <a:pt x="1937" y="1894"/>
                  </a:lnTo>
                  <a:lnTo>
                    <a:pt x="1956" y="1850"/>
                  </a:lnTo>
                  <a:lnTo>
                    <a:pt x="1985" y="1815"/>
                  </a:lnTo>
                  <a:lnTo>
                    <a:pt x="2023" y="1789"/>
                  </a:lnTo>
                  <a:lnTo>
                    <a:pt x="2052" y="1767"/>
                  </a:lnTo>
                  <a:lnTo>
                    <a:pt x="2071" y="1754"/>
                  </a:lnTo>
                  <a:lnTo>
                    <a:pt x="2086" y="1741"/>
                  </a:lnTo>
                  <a:lnTo>
                    <a:pt x="2086" y="1732"/>
                  </a:lnTo>
                  <a:lnTo>
                    <a:pt x="2086" y="1724"/>
                  </a:lnTo>
                  <a:lnTo>
                    <a:pt x="2076" y="1715"/>
                  </a:lnTo>
                  <a:lnTo>
                    <a:pt x="2062" y="1706"/>
                  </a:lnTo>
                  <a:lnTo>
                    <a:pt x="2028" y="1684"/>
                  </a:lnTo>
                  <a:lnTo>
                    <a:pt x="1990" y="1658"/>
                  </a:lnTo>
                  <a:lnTo>
                    <a:pt x="1961" y="1632"/>
                  </a:lnTo>
                  <a:lnTo>
                    <a:pt x="1937" y="1601"/>
                  </a:lnTo>
                  <a:lnTo>
                    <a:pt x="1918" y="1566"/>
                  </a:lnTo>
                  <a:lnTo>
                    <a:pt x="1908" y="1527"/>
                  </a:lnTo>
                  <a:lnTo>
                    <a:pt x="1903" y="1483"/>
                  </a:lnTo>
                  <a:lnTo>
                    <a:pt x="1903" y="1435"/>
                  </a:lnTo>
                  <a:lnTo>
                    <a:pt x="1903" y="1382"/>
                  </a:lnTo>
                  <a:lnTo>
                    <a:pt x="1903" y="1356"/>
                  </a:lnTo>
                  <a:lnTo>
                    <a:pt x="1908" y="1334"/>
                  </a:lnTo>
                  <a:lnTo>
                    <a:pt x="1923" y="1299"/>
                  </a:lnTo>
                  <a:lnTo>
                    <a:pt x="1937" y="1282"/>
                  </a:lnTo>
                  <a:lnTo>
                    <a:pt x="1956" y="1269"/>
                  </a:lnTo>
                  <a:lnTo>
                    <a:pt x="1975" y="1269"/>
                  </a:lnTo>
                  <a:lnTo>
                    <a:pt x="1990" y="1269"/>
                  </a:lnTo>
                  <a:lnTo>
                    <a:pt x="1999" y="1273"/>
                  </a:lnTo>
                  <a:lnTo>
                    <a:pt x="2004" y="1273"/>
                  </a:lnTo>
                  <a:lnTo>
                    <a:pt x="2014" y="1277"/>
                  </a:lnTo>
                  <a:lnTo>
                    <a:pt x="2033" y="1282"/>
                  </a:lnTo>
                  <a:lnTo>
                    <a:pt x="2057" y="1295"/>
                  </a:lnTo>
                  <a:lnTo>
                    <a:pt x="2095" y="1304"/>
                  </a:lnTo>
                  <a:lnTo>
                    <a:pt x="2129" y="1312"/>
                  </a:lnTo>
                  <a:lnTo>
                    <a:pt x="2167" y="1317"/>
                  </a:lnTo>
                  <a:lnTo>
                    <a:pt x="2201" y="1317"/>
                  </a:lnTo>
                  <a:lnTo>
                    <a:pt x="2229" y="1308"/>
                  </a:lnTo>
                  <a:lnTo>
                    <a:pt x="2249" y="1295"/>
                  </a:lnTo>
                  <a:lnTo>
                    <a:pt x="2263" y="1282"/>
                  </a:lnTo>
                  <a:lnTo>
                    <a:pt x="2268" y="1269"/>
                  </a:lnTo>
                  <a:lnTo>
                    <a:pt x="2268" y="1260"/>
                  </a:lnTo>
                  <a:lnTo>
                    <a:pt x="2263" y="1251"/>
                  </a:lnTo>
                  <a:lnTo>
                    <a:pt x="2258" y="1247"/>
                  </a:lnTo>
                  <a:lnTo>
                    <a:pt x="2249" y="1247"/>
                  </a:lnTo>
                  <a:lnTo>
                    <a:pt x="2234" y="1251"/>
                  </a:lnTo>
                  <a:lnTo>
                    <a:pt x="2215" y="1255"/>
                  </a:lnTo>
                  <a:lnTo>
                    <a:pt x="2181" y="1255"/>
                  </a:lnTo>
                  <a:lnTo>
                    <a:pt x="2143" y="1251"/>
                  </a:lnTo>
                  <a:lnTo>
                    <a:pt x="2095" y="1242"/>
                  </a:lnTo>
                  <a:lnTo>
                    <a:pt x="2052" y="1229"/>
                  </a:lnTo>
                  <a:lnTo>
                    <a:pt x="2009" y="1207"/>
                  </a:lnTo>
                  <a:lnTo>
                    <a:pt x="1980" y="1177"/>
                  </a:lnTo>
                  <a:lnTo>
                    <a:pt x="1961" y="1142"/>
                  </a:lnTo>
                  <a:lnTo>
                    <a:pt x="1956" y="1107"/>
                  </a:lnTo>
                  <a:lnTo>
                    <a:pt x="1961" y="1089"/>
                  </a:lnTo>
                  <a:lnTo>
                    <a:pt x="1971" y="1076"/>
                  </a:lnTo>
                  <a:lnTo>
                    <a:pt x="1980" y="1076"/>
                  </a:lnTo>
                  <a:lnTo>
                    <a:pt x="1994" y="1076"/>
                  </a:lnTo>
                  <a:lnTo>
                    <a:pt x="2014" y="1085"/>
                  </a:lnTo>
                  <a:lnTo>
                    <a:pt x="2028" y="1089"/>
                  </a:lnTo>
                  <a:lnTo>
                    <a:pt x="2038" y="1094"/>
                  </a:lnTo>
                  <a:lnTo>
                    <a:pt x="2052" y="1107"/>
                  </a:lnTo>
                  <a:lnTo>
                    <a:pt x="2066" y="1120"/>
                  </a:lnTo>
                  <a:lnTo>
                    <a:pt x="2086" y="1133"/>
                  </a:lnTo>
                  <a:lnTo>
                    <a:pt x="2105" y="1146"/>
                  </a:lnTo>
                  <a:lnTo>
                    <a:pt x="2124" y="1155"/>
                  </a:lnTo>
                  <a:lnTo>
                    <a:pt x="2148" y="1168"/>
                  </a:lnTo>
                  <a:lnTo>
                    <a:pt x="2172" y="1177"/>
                  </a:lnTo>
                  <a:lnTo>
                    <a:pt x="2201" y="1185"/>
                  </a:lnTo>
                  <a:lnTo>
                    <a:pt x="2215" y="1185"/>
                  </a:lnTo>
                  <a:lnTo>
                    <a:pt x="2220" y="1181"/>
                  </a:lnTo>
                  <a:lnTo>
                    <a:pt x="2215" y="1168"/>
                  </a:lnTo>
                  <a:lnTo>
                    <a:pt x="2210" y="1159"/>
                  </a:lnTo>
                  <a:lnTo>
                    <a:pt x="2205" y="1150"/>
                  </a:lnTo>
                  <a:lnTo>
                    <a:pt x="2201" y="1146"/>
                  </a:lnTo>
                  <a:lnTo>
                    <a:pt x="2191" y="1137"/>
                  </a:lnTo>
                  <a:lnTo>
                    <a:pt x="2181" y="1129"/>
                  </a:lnTo>
                  <a:lnTo>
                    <a:pt x="2167" y="1115"/>
                  </a:lnTo>
                  <a:lnTo>
                    <a:pt x="2148" y="1098"/>
                  </a:lnTo>
                  <a:lnTo>
                    <a:pt x="2119" y="1072"/>
                  </a:lnTo>
                  <a:lnTo>
                    <a:pt x="2090" y="1045"/>
                  </a:lnTo>
                  <a:lnTo>
                    <a:pt x="2062" y="1032"/>
                  </a:lnTo>
                  <a:lnTo>
                    <a:pt x="2028" y="1019"/>
                  </a:lnTo>
                  <a:lnTo>
                    <a:pt x="1999" y="1015"/>
                  </a:lnTo>
                  <a:lnTo>
                    <a:pt x="1932" y="1015"/>
                  </a:lnTo>
                  <a:lnTo>
                    <a:pt x="1865" y="1019"/>
                  </a:lnTo>
                  <a:lnTo>
                    <a:pt x="1841" y="1024"/>
                  </a:lnTo>
                  <a:lnTo>
                    <a:pt x="1822" y="1028"/>
                  </a:lnTo>
                  <a:lnTo>
                    <a:pt x="1807" y="1037"/>
                  </a:lnTo>
                  <a:lnTo>
                    <a:pt x="1803" y="1050"/>
                  </a:lnTo>
                  <a:lnTo>
                    <a:pt x="1803" y="1072"/>
                  </a:lnTo>
                  <a:lnTo>
                    <a:pt x="1803" y="1076"/>
                  </a:lnTo>
                  <a:lnTo>
                    <a:pt x="1803" y="1080"/>
                  </a:lnTo>
                  <a:lnTo>
                    <a:pt x="1803" y="1089"/>
                  </a:lnTo>
                  <a:lnTo>
                    <a:pt x="1798" y="1111"/>
                  </a:lnTo>
                  <a:lnTo>
                    <a:pt x="1798" y="1142"/>
                  </a:lnTo>
                  <a:lnTo>
                    <a:pt x="1793" y="1190"/>
                  </a:lnTo>
                  <a:lnTo>
                    <a:pt x="1788" y="1251"/>
                  </a:lnTo>
                  <a:lnTo>
                    <a:pt x="1779" y="1317"/>
                  </a:lnTo>
                  <a:lnTo>
                    <a:pt x="1774" y="1400"/>
                  </a:lnTo>
                  <a:lnTo>
                    <a:pt x="1769" y="1487"/>
                  </a:lnTo>
                  <a:lnTo>
                    <a:pt x="1769" y="1531"/>
                  </a:lnTo>
                  <a:lnTo>
                    <a:pt x="1764" y="1575"/>
                  </a:lnTo>
                  <a:lnTo>
                    <a:pt x="1760" y="1610"/>
                  </a:lnTo>
                  <a:lnTo>
                    <a:pt x="1760" y="1640"/>
                  </a:lnTo>
                  <a:lnTo>
                    <a:pt x="1750" y="1693"/>
                  </a:lnTo>
                  <a:lnTo>
                    <a:pt x="1740" y="1728"/>
                  </a:lnTo>
                  <a:lnTo>
                    <a:pt x="1731" y="1745"/>
                  </a:lnTo>
                  <a:lnTo>
                    <a:pt x="1721" y="1759"/>
                  </a:lnTo>
                  <a:lnTo>
                    <a:pt x="1712" y="1759"/>
                  </a:lnTo>
                  <a:lnTo>
                    <a:pt x="1702" y="1754"/>
                  </a:lnTo>
                  <a:lnTo>
                    <a:pt x="1697" y="1741"/>
                  </a:lnTo>
                  <a:lnTo>
                    <a:pt x="1692" y="1719"/>
                  </a:lnTo>
                  <a:lnTo>
                    <a:pt x="1683" y="1693"/>
                  </a:lnTo>
                  <a:lnTo>
                    <a:pt x="1678" y="1662"/>
                  </a:lnTo>
                  <a:lnTo>
                    <a:pt x="1673" y="1605"/>
                  </a:lnTo>
                  <a:lnTo>
                    <a:pt x="1668" y="1579"/>
                  </a:lnTo>
                  <a:lnTo>
                    <a:pt x="1668" y="1562"/>
                  </a:lnTo>
                  <a:lnTo>
                    <a:pt x="1668" y="1544"/>
                  </a:lnTo>
                  <a:lnTo>
                    <a:pt x="1664" y="1514"/>
                  </a:lnTo>
                  <a:lnTo>
                    <a:pt x="1659" y="1470"/>
                  </a:lnTo>
                  <a:lnTo>
                    <a:pt x="1654" y="1422"/>
                  </a:lnTo>
                  <a:lnTo>
                    <a:pt x="1654" y="1365"/>
                  </a:lnTo>
                  <a:lnTo>
                    <a:pt x="1649" y="1308"/>
                  </a:lnTo>
                  <a:lnTo>
                    <a:pt x="1654" y="1177"/>
                  </a:lnTo>
                  <a:lnTo>
                    <a:pt x="1659" y="1146"/>
                  </a:lnTo>
                  <a:lnTo>
                    <a:pt x="1659" y="1120"/>
                  </a:lnTo>
                  <a:lnTo>
                    <a:pt x="1664" y="1102"/>
                  </a:lnTo>
                  <a:lnTo>
                    <a:pt x="1664" y="1085"/>
                  </a:lnTo>
                  <a:lnTo>
                    <a:pt x="1668" y="1063"/>
                  </a:lnTo>
                  <a:lnTo>
                    <a:pt x="1668" y="1054"/>
                  </a:lnTo>
                  <a:lnTo>
                    <a:pt x="1659" y="1050"/>
                  </a:lnTo>
                  <a:lnTo>
                    <a:pt x="1644" y="1045"/>
                  </a:lnTo>
                  <a:lnTo>
                    <a:pt x="1620" y="1041"/>
                  </a:lnTo>
                  <a:lnTo>
                    <a:pt x="1587" y="1028"/>
                  </a:lnTo>
                  <a:lnTo>
                    <a:pt x="1549" y="1010"/>
                  </a:lnTo>
                  <a:lnTo>
                    <a:pt x="1529" y="993"/>
                  </a:lnTo>
                  <a:lnTo>
                    <a:pt x="1520" y="980"/>
                  </a:lnTo>
                  <a:lnTo>
                    <a:pt x="1520" y="962"/>
                  </a:lnTo>
                  <a:lnTo>
                    <a:pt x="1525" y="949"/>
                  </a:lnTo>
                  <a:lnTo>
                    <a:pt x="1539" y="940"/>
                  </a:lnTo>
                  <a:lnTo>
                    <a:pt x="1553" y="936"/>
                  </a:lnTo>
                  <a:lnTo>
                    <a:pt x="1568" y="932"/>
                  </a:lnTo>
                  <a:lnTo>
                    <a:pt x="1601" y="936"/>
                  </a:lnTo>
                  <a:lnTo>
                    <a:pt x="1635" y="945"/>
                  </a:lnTo>
                  <a:lnTo>
                    <a:pt x="1649" y="945"/>
                  </a:lnTo>
                  <a:lnTo>
                    <a:pt x="1664" y="945"/>
                  </a:lnTo>
                  <a:lnTo>
                    <a:pt x="1673" y="940"/>
                  </a:lnTo>
                  <a:lnTo>
                    <a:pt x="1678" y="927"/>
                  </a:lnTo>
                  <a:lnTo>
                    <a:pt x="1692" y="849"/>
                  </a:lnTo>
                  <a:lnTo>
                    <a:pt x="1697" y="779"/>
                  </a:lnTo>
                  <a:lnTo>
                    <a:pt x="1692" y="752"/>
                  </a:lnTo>
                  <a:lnTo>
                    <a:pt x="1688" y="726"/>
                  </a:lnTo>
                  <a:lnTo>
                    <a:pt x="1673" y="709"/>
                  </a:lnTo>
                  <a:lnTo>
                    <a:pt x="1654" y="696"/>
                  </a:lnTo>
                  <a:lnTo>
                    <a:pt x="1616" y="678"/>
                  </a:lnTo>
                  <a:lnTo>
                    <a:pt x="1587" y="665"/>
                  </a:lnTo>
                  <a:lnTo>
                    <a:pt x="1577" y="652"/>
                  </a:lnTo>
                  <a:lnTo>
                    <a:pt x="1573" y="639"/>
                  </a:lnTo>
                  <a:lnTo>
                    <a:pt x="1577" y="630"/>
                  </a:lnTo>
                  <a:lnTo>
                    <a:pt x="1592" y="621"/>
                  </a:lnTo>
                  <a:lnTo>
                    <a:pt x="1620" y="604"/>
                  </a:lnTo>
                  <a:lnTo>
                    <a:pt x="1635" y="595"/>
                  </a:lnTo>
                  <a:lnTo>
                    <a:pt x="1649" y="577"/>
                  </a:lnTo>
                  <a:lnTo>
                    <a:pt x="1654" y="560"/>
                  </a:lnTo>
                  <a:lnTo>
                    <a:pt x="1659" y="542"/>
                  </a:lnTo>
                  <a:lnTo>
                    <a:pt x="1654" y="525"/>
                  </a:lnTo>
                  <a:lnTo>
                    <a:pt x="1649" y="512"/>
                  </a:lnTo>
                  <a:lnTo>
                    <a:pt x="1635" y="503"/>
                  </a:lnTo>
                  <a:lnTo>
                    <a:pt x="1611" y="507"/>
                  </a:lnTo>
                  <a:lnTo>
                    <a:pt x="1568" y="516"/>
                  </a:lnTo>
                  <a:lnTo>
                    <a:pt x="1534" y="512"/>
                  </a:lnTo>
                  <a:lnTo>
                    <a:pt x="1515" y="499"/>
                  </a:lnTo>
                  <a:lnTo>
                    <a:pt x="1505" y="486"/>
                  </a:lnTo>
                  <a:lnTo>
                    <a:pt x="1501" y="464"/>
                  </a:lnTo>
                  <a:lnTo>
                    <a:pt x="1505" y="446"/>
                  </a:lnTo>
                  <a:lnTo>
                    <a:pt x="1510" y="429"/>
                  </a:lnTo>
                  <a:lnTo>
                    <a:pt x="1520" y="420"/>
                  </a:lnTo>
                  <a:lnTo>
                    <a:pt x="1539" y="411"/>
                  </a:lnTo>
                  <a:lnTo>
                    <a:pt x="1558" y="402"/>
                  </a:lnTo>
                  <a:lnTo>
                    <a:pt x="1568" y="394"/>
                  </a:lnTo>
                  <a:lnTo>
                    <a:pt x="1573" y="376"/>
                  </a:lnTo>
                  <a:lnTo>
                    <a:pt x="1573" y="350"/>
                  </a:lnTo>
                  <a:lnTo>
                    <a:pt x="1568" y="315"/>
                  </a:lnTo>
                  <a:lnTo>
                    <a:pt x="1568" y="280"/>
                  </a:lnTo>
                  <a:lnTo>
                    <a:pt x="1577" y="249"/>
                  </a:lnTo>
                  <a:lnTo>
                    <a:pt x="1592" y="232"/>
                  </a:lnTo>
                  <a:lnTo>
                    <a:pt x="1606" y="219"/>
                  </a:lnTo>
                  <a:lnTo>
                    <a:pt x="1630" y="214"/>
                  </a:lnTo>
                  <a:lnTo>
                    <a:pt x="1644" y="223"/>
                  </a:lnTo>
                  <a:lnTo>
                    <a:pt x="1664" y="241"/>
                  </a:lnTo>
                  <a:lnTo>
                    <a:pt x="1673" y="271"/>
                  </a:lnTo>
                  <a:lnTo>
                    <a:pt x="1678" y="315"/>
                  </a:lnTo>
                  <a:lnTo>
                    <a:pt x="1688" y="359"/>
                  </a:lnTo>
                  <a:lnTo>
                    <a:pt x="1702" y="407"/>
                  </a:lnTo>
                  <a:lnTo>
                    <a:pt x="1712" y="455"/>
                  </a:lnTo>
                  <a:lnTo>
                    <a:pt x="1726" y="494"/>
                  </a:lnTo>
                  <a:lnTo>
                    <a:pt x="1740" y="521"/>
                  </a:lnTo>
                  <a:lnTo>
                    <a:pt x="1745" y="529"/>
                  </a:lnTo>
                  <a:lnTo>
                    <a:pt x="1755" y="534"/>
                  </a:lnTo>
                  <a:lnTo>
                    <a:pt x="1760" y="529"/>
                  </a:lnTo>
                  <a:lnTo>
                    <a:pt x="1764" y="525"/>
                  </a:lnTo>
                  <a:lnTo>
                    <a:pt x="1779" y="503"/>
                  </a:lnTo>
                  <a:lnTo>
                    <a:pt x="1793" y="468"/>
                  </a:lnTo>
                  <a:lnTo>
                    <a:pt x="1807" y="429"/>
                  </a:lnTo>
                  <a:lnTo>
                    <a:pt x="1827" y="381"/>
                  </a:lnTo>
                  <a:lnTo>
                    <a:pt x="1860" y="289"/>
                  </a:lnTo>
                  <a:lnTo>
                    <a:pt x="1879" y="245"/>
                  </a:lnTo>
                  <a:lnTo>
                    <a:pt x="1899" y="210"/>
                  </a:lnTo>
                  <a:lnTo>
                    <a:pt x="1923" y="184"/>
                  </a:lnTo>
                  <a:lnTo>
                    <a:pt x="1942" y="171"/>
                  </a:lnTo>
                  <a:lnTo>
                    <a:pt x="1961" y="171"/>
                  </a:lnTo>
                  <a:lnTo>
                    <a:pt x="1975" y="175"/>
                  </a:lnTo>
                  <a:lnTo>
                    <a:pt x="1990" y="188"/>
                  </a:lnTo>
                  <a:lnTo>
                    <a:pt x="1999" y="201"/>
                  </a:lnTo>
                  <a:lnTo>
                    <a:pt x="1999" y="223"/>
                  </a:lnTo>
                  <a:lnTo>
                    <a:pt x="1999" y="241"/>
                  </a:lnTo>
                  <a:lnTo>
                    <a:pt x="1990" y="280"/>
                  </a:lnTo>
                  <a:lnTo>
                    <a:pt x="1980" y="311"/>
                  </a:lnTo>
                  <a:lnTo>
                    <a:pt x="1980" y="363"/>
                  </a:lnTo>
                  <a:lnTo>
                    <a:pt x="1985" y="402"/>
                  </a:lnTo>
                  <a:lnTo>
                    <a:pt x="1999" y="429"/>
                  </a:lnTo>
                  <a:lnTo>
                    <a:pt x="2018" y="446"/>
                  </a:lnTo>
                  <a:lnTo>
                    <a:pt x="2038" y="455"/>
                  </a:lnTo>
                  <a:lnTo>
                    <a:pt x="2052" y="459"/>
                  </a:lnTo>
                  <a:lnTo>
                    <a:pt x="2057" y="459"/>
                  </a:lnTo>
                  <a:lnTo>
                    <a:pt x="2052" y="464"/>
                  </a:lnTo>
                  <a:lnTo>
                    <a:pt x="2042" y="472"/>
                  </a:lnTo>
                  <a:lnTo>
                    <a:pt x="2014" y="486"/>
                  </a:lnTo>
                  <a:lnTo>
                    <a:pt x="1994" y="486"/>
                  </a:lnTo>
                  <a:lnTo>
                    <a:pt x="1971" y="486"/>
                  </a:lnTo>
                  <a:lnTo>
                    <a:pt x="1927" y="486"/>
                  </a:lnTo>
                  <a:lnTo>
                    <a:pt x="1899" y="494"/>
                  </a:lnTo>
                  <a:lnTo>
                    <a:pt x="1889" y="507"/>
                  </a:lnTo>
                  <a:lnTo>
                    <a:pt x="1884" y="525"/>
                  </a:lnTo>
                  <a:lnTo>
                    <a:pt x="1894" y="542"/>
                  </a:lnTo>
                  <a:lnTo>
                    <a:pt x="1908" y="560"/>
                  </a:lnTo>
                  <a:lnTo>
                    <a:pt x="1927" y="577"/>
                  </a:lnTo>
                  <a:lnTo>
                    <a:pt x="1951" y="591"/>
                  </a:lnTo>
                  <a:lnTo>
                    <a:pt x="1975" y="599"/>
                  </a:lnTo>
                  <a:lnTo>
                    <a:pt x="1990" y="608"/>
                  </a:lnTo>
                  <a:lnTo>
                    <a:pt x="2014" y="621"/>
                  </a:lnTo>
                  <a:lnTo>
                    <a:pt x="2018" y="634"/>
                  </a:lnTo>
                  <a:lnTo>
                    <a:pt x="2014" y="643"/>
                  </a:lnTo>
                  <a:lnTo>
                    <a:pt x="1999" y="652"/>
                  </a:lnTo>
                  <a:lnTo>
                    <a:pt x="1980" y="661"/>
                  </a:lnTo>
                  <a:lnTo>
                    <a:pt x="1927" y="665"/>
                  </a:lnTo>
                  <a:lnTo>
                    <a:pt x="1879" y="669"/>
                  </a:lnTo>
                  <a:lnTo>
                    <a:pt x="1851" y="687"/>
                  </a:lnTo>
                  <a:lnTo>
                    <a:pt x="1827" y="713"/>
                  </a:lnTo>
                  <a:lnTo>
                    <a:pt x="1817" y="735"/>
                  </a:lnTo>
                  <a:lnTo>
                    <a:pt x="1812" y="757"/>
                  </a:lnTo>
                  <a:lnTo>
                    <a:pt x="1807" y="796"/>
                  </a:lnTo>
                  <a:lnTo>
                    <a:pt x="1803" y="827"/>
                  </a:lnTo>
                  <a:lnTo>
                    <a:pt x="1807" y="857"/>
                  </a:lnTo>
                  <a:lnTo>
                    <a:pt x="1812" y="879"/>
                  </a:lnTo>
                  <a:lnTo>
                    <a:pt x="1817" y="897"/>
                  </a:lnTo>
                  <a:lnTo>
                    <a:pt x="1827" y="910"/>
                  </a:lnTo>
                  <a:lnTo>
                    <a:pt x="1851" y="927"/>
                  </a:lnTo>
                  <a:lnTo>
                    <a:pt x="1879" y="932"/>
                  </a:lnTo>
                  <a:lnTo>
                    <a:pt x="1903" y="932"/>
                  </a:lnTo>
                  <a:lnTo>
                    <a:pt x="1923" y="927"/>
                  </a:lnTo>
                  <a:lnTo>
                    <a:pt x="1927" y="927"/>
                  </a:lnTo>
                  <a:lnTo>
                    <a:pt x="2033" y="949"/>
                  </a:lnTo>
                  <a:lnTo>
                    <a:pt x="2138" y="962"/>
                  </a:lnTo>
                  <a:lnTo>
                    <a:pt x="2249" y="971"/>
                  </a:lnTo>
                  <a:lnTo>
                    <a:pt x="2354" y="971"/>
                  </a:lnTo>
                  <a:lnTo>
                    <a:pt x="2445" y="971"/>
                  </a:lnTo>
                  <a:lnTo>
                    <a:pt x="2484" y="967"/>
                  </a:lnTo>
                  <a:lnTo>
                    <a:pt x="2517" y="967"/>
                  </a:lnTo>
                  <a:lnTo>
                    <a:pt x="2541" y="967"/>
                  </a:lnTo>
                  <a:lnTo>
                    <a:pt x="2560" y="962"/>
                  </a:lnTo>
                  <a:lnTo>
                    <a:pt x="2575" y="962"/>
                  </a:lnTo>
                  <a:lnTo>
                    <a:pt x="2579" y="962"/>
                  </a:lnTo>
                  <a:lnTo>
                    <a:pt x="2632" y="971"/>
                  </a:lnTo>
                  <a:lnTo>
                    <a:pt x="2675" y="967"/>
                  </a:lnTo>
                  <a:lnTo>
                    <a:pt x="2709" y="954"/>
                  </a:lnTo>
                  <a:lnTo>
                    <a:pt x="2733" y="927"/>
                  </a:lnTo>
                  <a:lnTo>
                    <a:pt x="2733" y="525"/>
                  </a:lnTo>
                  <a:lnTo>
                    <a:pt x="2723" y="455"/>
                  </a:lnTo>
                  <a:lnTo>
                    <a:pt x="2714" y="389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029"/>
            <p:cNvSpPr>
              <a:spLocks/>
            </p:cNvSpPr>
            <p:nvPr/>
          </p:nvSpPr>
          <p:spPr bwMode="auto">
            <a:xfrm>
              <a:off x="3680" y="1356"/>
              <a:ext cx="126" cy="235"/>
            </a:xfrm>
            <a:custGeom>
              <a:avLst/>
              <a:gdLst/>
              <a:ahLst/>
              <a:cxnLst>
                <a:cxn ang="0">
                  <a:pos x="115" y="18"/>
                </a:cxn>
                <a:cxn ang="0">
                  <a:pos x="108" y="7"/>
                </a:cxn>
                <a:cxn ang="0">
                  <a:pos x="99" y="2"/>
                </a:cxn>
                <a:cxn ang="0">
                  <a:pos x="87" y="0"/>
                </a:cxn>
                <a:cxn ang="0">
                  <a:pos x="74" y="2"/>
                </a:cxn>
                <a:cxn ang="0">
                  <a:pos x="60" y="8"/>
                </a:cxn>
                <a:cxn ang="0">
                  <a:pos x="46" y="17"/>
                </a:cxn>
                <a:cxn ang="0">
                  <a:pos x="32" y="29"/>
                </a:cxn>
                <a:cxn ang="0">
                  <a:pos x="20" y="45"/>
                </a:cxn>
                <a:cxn ang="0">
                  <a:pos x="10" y="63"/>
                </a:cxn>
                <a:cxn ang="0">
                  <a:pos x="3" y="84"/>
                </a:cxn>
                <a:cxn ang="0">
                  <a:pos x="0" y="107"/>
                </a:cxn>
                <a:cxn ang="0">
                  <a:pos x="1" y="132"/>
                </a:cxn>
                <a:cxn ang="0">
                  <a:pos x="7" y="159"/>
                </a:cxn>
                <a:cxn ang="0">
                  <a:pos x="13" y="173"/>
                </a:cxn>
                <a:cxn ang="0">
                  <a:pos x="19" y="188"/>
                </a:cxn>
                <a:cxn ang="0">
                  <a:pos x="28" y="203"/>
                </a:cxn>
                <a:cxn ang="0">
                  <a:pos x="38" y="218"/>
                </a:cxn>
                <a:cxn ang="0">
                  <a:pos x="50" y="234"/>
                </a:cxn>
                <a:cxn ang="0">
                  <a:pos x="53" y="233"/>
                </a:cxn>
                <a:cxn ang="0">
                  <a:pos x="56" y="231"/>
                </a:cxn>
                <a:cxn ang="0">
                  <a:pos x="65" y="226"/>
                </a:cxn>
                <a:cxn ang="0">
                  <a:pos x="80" y="213"/>
                </a:cxn>
                <a:cxn ang="0">
                  <a:pos x="89" y="205"/>
                </a:cxn>
                <a:cxn ang="0">
                  <a:pos x="97" y="194"/>
                </a:cxn>
                <a:cxn ang="0">
                  <a:pos x="104" y="182"/>
                </a:cxn>
                <a:cxn ang="0">
                  <a:pos x="111" y="167"/>
                </a:cxn>
                <a:cxn ang="0">
                  <a:pos x="117" y="150"/>
                </a:cxn>
                <a:cxn ang="0">
                  <a:pos x="121" y="130"/>
                </a:cxn>
                <a:cxn ang="0">
                  <a:pos x="124" y="108"/>
                </a:cxn>
                <a:cxn ang="0">
                  <a:pos x="124" y="83"/>
                </a:cxn>
                <a:cxn ang="0">
                  <a:pos x="122" y="55"/>
                </a:cxn>
                <a:cxn ang="0">
                  <a:pos x="117" y="24"/>
                </a:cxn>
              </a:cxnLst>
              <a:rect l="0" t="0" r="r" b="b"/>
              <a:pathLst>
                <a:path w="126" h="235">
                  <a:moveTo>
                    <a:pt x="117" y="24"/>
                  </a:moveTo>
                  <a:lnTo>
                    <a:pt x="115" y="18"/>
                  </a:lnTo>
                  <a:lnTo>
                    <a:pt x="112" y="12"/>
                  </a:lnTo>
                  <a:lnTo>
                    <a:pt x="108" y="7"/>
                  </a:lnTo>
                  <a:lnTo>
                    <a:pt x="104" y="4"/>
                  </a:lnTo>
                  <a:lnTo>
                    <a:pt x="99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1" y="0"/>
                  </a:lnTo>
                  <a:lnTo>
                    <a:pt x="74" y="2"/>
                  </a:lnTo>
                  <a:lnTo>
                    <a:pt x="67" y="5"/>
                  </a:lnTo>
                  <a:lnTo>
                    <a:pt x="60" y="8"/>
                  </a:lnTo>
                  <a:lnTo>
                    <a:pt x="53" y="12"/>
                  </a:lnTo>
                  <a:lnTo>
                    <a:pt x="46" y="17"/>
                  </a:lnTo>
                  <a:lnTo>
                    <a:pt x="39" y="23"/>
                  </a:lnTo>
                  <a:lnTo>
                    <a:pt x="32" y="29"/>
                  </a:lnTo>
                  <a:lnTo>
                    <a:pt x="26" y="37"/>
                  </a:lnTo>
                  <a:lnTo>
                    <a:pt x="20" y="45"/>
                  </a:lnTo>
                  <a:lnTo>
                    <a:pt x="15" y="53"/>
                  </a:lnTo>
                  <a:lnTo>
                    <a:pt x="10" y="63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1" y="95"/>
                  </a:lnTo>
                  <a:lnTo>
                    <a:pt x="0" y="107"/>
                  </a:lnTo>
                  <a:lnTo>
                    <a:pt x="0" y="119"/>
                  </a:lnTo>
                  <a:lnTo>
                    <a:pt x="1" y="132"/>
                  </a:lnTo>
                  <a:lnTo>
                    <a:pt x="4" y="145"/>
                  </a:lnTo>
                  <a:lnTo>
                    <a:pt x="7" y="159"/>
                  </a:lnTo>
                  <a:lnTo>
                    <a:pt x="10" y="166"/>
                  </a:lnTo>
                  <a:lnTo>
                    <a:pt x="13" y="173"/>
                  </a:lnTo>
                  <a:lnTo>
                    <a:pt x="16" y="181"/>
                  </a:lnTo>
                  <a:lnTo>
                    <a:pt x="19" y="188"/>
                  </a:lnTo>
                  <a:lnTo>
                    <a:pt x="23" y="195"/>
                  </a:lnTo>
                  <a:lnTo>
                    <a:pt x="28" y="203"/>
                  </a:lnTo>
                  <a:lnTo>
                    <a:pt x="32" y="211"/>
                  </a:lnTo>
                  <a:lnTo>
                    <a:pt x="38" y="218"/>
                  </a:lnTo>
                  <a:lnTo>
                    <a:pt x="44" y="226"/>
                  </a:lnTo>
                  <a:lnTo>
                    <a:pt x="50" y="234"/>
                  </a:lnTo>
                  <a:lnTo>
                    <a:pt x="51" y="234"/>
                  </a:lnTo>
                  <a:lnTo>
                    <a:pt x="53" y="233"/>
                  </a:lnTo>
                  <a:lnTo>
                    <a:pt x="54" y="232"/>
                  </a:lnTo>
                  <a:lnTo>
                    <a:pt x="56" y="231"/>
                  </a:lnTo>
                  <a:lnTo>
                    <a:pt x="59" y="229"/>
                  </a:lnTo>
                  <a:lnTo>
                    <a:pt x="65" y="226"/>
                  </a:lnTo>
                  <a:lnTo>
                    <a:pt x="73" y="220"/>
                  </a:lnTo>
                  <a:lnTo>
                    <a:pt x="80" y="213"/>
                  </a:lnTo>
                  <a:lnTo>
                    <a:pt x="85" y="210"/>
                  </a:lnTo>
                  <a:lnTo>
                    <a:pt x="89" y="205"/>
                  </a:lnTo>
                  <a:lnTo>
                    <a:pt x="93" y="200"/>
                  </a:lnTo>
                  <a:lnTo>
                    <a:pt x="97" y="194"/>
                  </a:lnTo>
                  <a:lnTo>
                    <a:pt x="101" y="188"/>
                  </a:lnTo>
                  <a:lnTo>
                    <a:pt x="104" y="182"/>
                  </a:lnTo>
                  <a:lnTo>
                    <a:pt x="108" y="175"/>
                  </a:lnTo>
                  <a:lnTo>
                    <a:pt x="111" y="167"/>
                  </a:lnTo>
                  <a:lnTo>
                    <a:pt x="115" y="159"/>
                  </a:lnTo>
                  <a:lnTo>
                    <a:pt x="117" y="150"/>
                  </a:lnTo>
                  <a:lnTo>
                    <a:pt x="120" y="141"/>
                  </a:lnTo>
                  <a:lnTo>
                    <a:pt x="121" y="130"/>
                  </a:lnTo>
                  <a:lnTo>
                    <a:pt x="123" y="119"/>
                  </a:lnTo>
                  <a:lnTo>
                    <a:pt x="124" y="108"/>
                  </a:lnTo>
                  <a:lnTo>
                    <a:pt x="125" y="96"/>
                  </a:lnTo>
                  <a:lnTo>
                    <a:pt x="124" y="83"/>
                  </a:lnTo>
                  <a:lnTo>
                    <a:pt x="123" y="70"/>
                  </a:lnTo>
                  <a:lnTo>
                    <a:pt x="122" y="55"/>
                  </a:lnTo>
                  <a:lnTo>
                    <a:pt x="120" y="40"/>
                  </a:lnTo>
                  <a:lnTo>
                    <a:pt x="117" y="24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1030"/>
            <p:cNvSpPr>
              <a:spLocks/>
            </p:cNvSpPr>
            <p:nvPr/>
          </p:nvSpPr>
          <p:spPr bwMode="auto">
            <a:xfrm>
              <a:off x="3403" y="1481"/>
              <a:ext cx="175" cy="308"/>
            </a:xfrm>
            <a:custGeom>
              <a:avLst/>
              <a:gdLst/>
              <a:ahLst/>
              <a:cxnLst>
                <a:cxn ang="0">
                  <a:pos x="57" y="90"/>
                </a:cxn>
                <a:cxn ang="0">
                  <a:pos x="42" y="113"/>
                </a:cxn>
                <a:cxn ang="0">
                  <a:pos x="29" y="136"/>
                </a:cxn>
                <a:cxn ang="0">
                  <a:pos x="19" y="155"/>
                </a:cxn>
                <a:cxn ang="0">
                  <a:pos x="11" y="174"/>
                </a:cxn>
                <a:cxn ang="0">
                  <a:pos x="5" y="190"/>
                </a:cxn>
                <a:cxn ang="0">
                  <a:pos x="2" y="205"/>
                </a:cxn>
                <a:cxn ang="0">
                  <a:pos x="0" y="219"/>
                </a:cxn>
                <a:cxn ang="0">
                  <a:pos x="0" y="231"/>
                </a:cxn>
                <a:cxn ang="0">
                  <a:pos x="2" y="247"/>
                </a:cxn>
                <a:cxn ang="0">
                  <a:pos x="9" y="265"/>
                </a:cxn>
                <a:cxn ang="0">
                  <a:pos x="19" y="280"/>
                </a:cxn>
                <a:cxn ang="0">
                  <a:pos x="30" y="292"/>
                </a:cxn>
                <a:cxn ang="0">
                  <a:pos x="43" y="302"/>
                </a:cxn>
                <a:cxn ang="0">
                  <a:pos x="58" y="307"/>
                </a:cxn>
                <a:cxn ang="0">
                  <a:pos x="76" y="306"/>
                </a:cxn>
                <a:cxn ang="0">
                  <a:pos x="94" y="298"/>
                </a:cxn>
                <a:cxn ang="0">
                  <a:pos x="114" y="281"/>
                </a:cxn>
                <a:cxn ang="0">
                  <a:pos x="124" y="270"/>
                </a:cxn>
                <a:cxn ang="0">
                  <a:pos x="134" y="255"/>
                </a:cxn>
                <a:cxn ang="0">
                  <a:pos x="144" y="238"/>
                </a:cxn>
                <a:cxn ang="0">
                  <a:pos x="154" y="218"/>
                </a:cxn>
                <a:cxn ang="0">
                  <a:pos x="164" y="195"/>
                </a:cxn>
                <a:cxn ang="0">
                  <a:pos x="174" y="169"/>
                </a:cxn>
                <a:cxn ang="0">
                  <a:pos x="172" y="166"/>
                </a:cxn>
                <a:cxn ang="0">
                  <a:pos x="168" y="157"/>
                </a:cxn>
                <a:cxn ang="0">
                  <a:pos x="162" y="145"/>
                </a:cxn>
                <a:cxn ang="0">
                  <a:pos x="157" y="129"/>
                </a:cxn>
                <a:cxn ang="0">
                  <a:pos x="152" y="111"/>
                </a:cxn>
                <a:cxn ang="0">
                  <a:pos x="150" y="94"/>
                </a:cxn>
                <a:cxn ang="0">
                  <a:pos x="152" y="77"/>
                </a:cxn>
                <a:cxn ang="0">
                  <a:pos x="154" y="70"/>
                </a:cxn>
                <a:cxn ang="0">
                  <a:pos x="158" y="62"/>
                </a:cxn>
                <a:cxn ang="0">
                  <a:pos x="164" y="46"/>
                </a:cxn>
                <a:cxn ang="0">
                  <a:pos x="166" y="28"/>
                </a:cxn>
                <a:cxn ang="0">
                  <a:pos x="164" y="12"/>
                </a:cxn>
                <a:cxn ang="0">
                  <a:pos x="159" y="4"/>
                </a:cxn>
                <a:cxn ang="0">
                  <a:pos x="154" y="1"/>
                </a:cxn>
                <a:cxn ang="0">
                  <a:pos x="147" y="0"/>
                </a:cxn>
                <a:cxn ang="0">
                  <a:pos x="140" y="2"/>
                </a:cxn>
                <a:cxn ang="0">
                  <a:pos x="130" y="7"/>
                </a:cxn>
                <a:cxn ang="0">
                  <a:pos x="119" y="15"/>
                </a:cxn>
                <a:cxn ang="0">
                  <a:pos x="106" y="28"/>
                </a:cxn>
                <a:cxn ang="0">
                  <a:pos x="91" y="44"/>
                </a:cxn>
                <a:cxn ang="0">
                  <a:pos x="75" y="65"/>
                </a:cxn>
              </a:cxnLst>
              <a:rect l="0" t="0" r="r" b="b"/>
              <a:pathLst>
                <a:path w="175" h="308">
                  <a:moveTo>
                    <a:pt x="66" y="77"/>
                  </a:moveTo>
                  <a:lnTo>
                    <a:pt x="57" y="90"/>
                  </a:lnTo>
                  <a:lnTo>
                    <a:pt x="49" y="102"/>
                  </a:lnTo>
                  <a:lnTo>
                    <a:pt x="42" y="113"/>
                  </a:lnTo>
                  <a:lnTo>
                    <a:pt x="35" y="124"/>
                  </a:lnTo>
                  <a:lnTo>
                    <a:pt x="29" y="136"/>
                  </a:lnTo>
                  <a:lnTo>
                    <a:pt x="24" y="145"/>
                  </a:lnTo>
                  <a:lnTo>
                    <a:pt x="19" y="155"/>
                  </a:lnTo>
                  <a:lnTo>
                    <a:pt x="15" y="164"/>
                  </a:lnTo>
                  <a:lnTo>
                    <a:pt x="11" y="174"/>
                  </a:lnTo>
                  <a:lnTo>
                    <a:pt x="8" y="182"/>
                  </a:lnTo>
                  <a:lnTo>
                    <a:pt x="5" y="190"/>
                  </a:lnTo>
                  <a:lnTo>
                    <a:pt x="3" y="198"/>
                  </a:lnTo>
                  <a:lnTo>
                    <a:pt x="2" y="205"/>
                  </a:lnTo>
                  <a:lnTo>
                    <a:pt x="1" y="212"/>
                  </a:lnTo>
                  <a:lnTo>
                    <a:pt x="0" y="219"/>
                  </a:lnTo>
                  <a:lnTo>
                    <a:pt x="0" y="225"/>
                  </a:lnTo>
                  <a:lnTo>
                    <a:pt x="0" y="231"/>
                  </a:lnTo>
                  <a:lnTo>
                    <a:pt x="0" y="237"/>
                  </a:lnTo>
                  <a:lnTo>
                    <a:pt x="2" y="247"/>
                  </a:lnTo>
                  <a:lnTo>
                    <a:pt x="5" y="256"/>
                  </a:lnTo>
                  <a:lnTo>
                    <a:pt x="9" y="265"/>
                  </a:lnTo>
                  <a:lnTo>
                    <a:pt x="13" y="273"/>
                  </a:lnTo>
                  <a:lnTo>
                    <a:pt x="19" y="280"/>
                  </a:lnTo>
                  <a:lnTo>
                    <a:pt x="24" y="286"/>
                  </a:lnTo>
                  <a:lnTo>
                    <a:pt x="30" y="292"/>
                  </a:lnTo>
                  <a:lnTo>
                    <a:pt x="36" y="298"/>
                  </a:lnTo>
                  <a:lnTo>
                    <a:pt x="43" y="302"/>
                  </a:lnTo>
                  <a:lnTo>
                    <a:pt x="50" y="305"/>
                  </a:lnTo>
                  <a:lnTo>
                    <a:pt x="58" y="307"/>
                  </a:lnTo>
                  <a:lnTo>
                    <a:pt x="67" y="307"/>
                  </a:lnTo>
                  <a:lnTo>
                    <a:pt x="76" y="306"/>
                  </a:lnTo>
                  <a:lnTo>
                    <a:pt x="85" y="303"/>
                  </a:lnTo>
                  <a:lnTo>
                    <a:pt x="94" y="298"/>
                  </a:lnTo>
                  <a:lnTo>
                    <a:pt x="104" y="291"/>
                  </a:lnTo>
                  <a:lnTo>
                    <a:pt x="114" y="281"/>
                  </a:lnTo>
                  <a:lnTo>
                    <a:pt x="119" y="276"/>
                  </a:lnTo>
                  <a:lnTo>
                    <a:pt x="124" y="270"/>
                  </a:lnTo>
                  <a:lnTo>
                    <a:pt x="129" y="263"/>
                  </a:lnTo>
                  <a:lnTo>
                    <a:pt x="134" y="255"/>
                  </a:lnTo>
                  <a:lnTo>
                    <a:pt x="139" y="247"/>
                  </a:lnTo>
                  <a:lnTo>
                    <a:pt x="144" y="238"/>
                  </a:lnTo>
                  <a:lnTo>
                    <a:pt x="149" y="229"/>
                  </a:lnTo>
                  <a:lnTo>
                    <a:pt x="154" y="218"/>
                  </a:lnTo>
                  <a:lnTo>
                    <a:pt x="159" y="207"/>
                  </a:lnTo>
                  <a:lnTo>
                    <a:pt x="164" y="195"/>
                  </a:lnTo>
                  <a:lnTo>
                    <a:pt x="169" y="182"/>
                  </a:lnTo>
                  <a:lnTo>
                    <a:pt x="174" y="169"/>
                  </a:lnTo>
                  <a:lnTo>
                    <a:pt x="174" y="168"/>
                  </a:lnTo>
                  <a:lnTo>
                    <a:pt x="172" y="166"/>
                  </a:lnTo>
                  <a:lnTo>
                    <a:pt x="170" y="162"/>
                  </a:lnTo>
                  <a:lnTo>
                    <a:pt x="168" y="157"/>
                  </a:lnTo>
                  <a:lnTo>
                    <a:pt x="165" y="152"/>
                  </a:lnTo>
                  <a:lnTo>
                    <a:pt x="162" y="145"/>
                  </a:lnTo>
                  <a:lnTo>
                    <a:pt x="159" y="137"/>
                  </a:lnTo>
                  <a:lnTo>
                    <a:pt x="157" y="129"/>
                  </a:lnTo>
                  <a:lnTo>
                    <a:pt x="154" y="120"/>
                  </a:lnTo>
                  <a:lnTo>
                    <a:pt x="152" y="111"/>
                  </a:lnTo>
                  <a:lnTo>
                    <a:pt x="150" y="103"/>
                  </a:lnTo>
                  <a:lnTo>
                    <a:pt x="150" y="94"/>
                  </a:lnTo>
                  <a:lnTo>
                    <a:pt x="150" y="86"/>
                  </a:lnTo>
                  <a:lnTo>
                    <a:pt x="152" y="77"/>
                  </a:lnTo>
                  <a:lnTo>
                    <a:pt x="153" y="73"/>
                  </a:lnTo>
                  <a:lnTo>
                    <a:pt x="154" y="70"/>
                  </a:lnTo>
                  <a:lnTo>
                    <a:pt x="156" y="66"/>
                  </a:lnTo>
                  <a:lnTo>
                    <a:pt x="158" y="62"/>
                  </a:lnTo>
                  <a:lnTo>
                    <a:pt x="161" y="54"/>
                  </a:lnTo>
                  <a:lnTo>
                    <a:pt x="164" y="46"/>
                  </a:lnTo>
                  <a:lnTo>
                    <a:pt x="166" y="36"/>
                  </a:lnTo>
                  <a:lnTo>
                    <a:pt x="166" y="28"/>
                  </a:lnTo>
                  <a:lnTo>
                    <a:pt x="166" y="20"/>
                  </a:lnTo>
                  <a:lnTo>
                    <a:pt x="164" y="12"/>
                  </a:lnTo>
                  <a:lnTo>
                    <a:pt x="161" y="7"/>
                  </a:lnTo>
                  <a:lnTo>
                    <a:pt x="159" y="4"/>
                  </a:lnTo>
                  <a:lnTo>
                    <a:pt x="157" y="2"/>
                  </a:lnTo>
                  <a:lnTo>
                    <a:pt x="154" y="1"/>
                  </a:lnTo>
                  <a:lnTo>
                    <a:pt x="151" y="1"/>
                  </a:lnTo>
                  <a:lnTo>
                    <a:pt x="147" y="0"/>
                  </a:lnTo>
                  <a:lnTo>
                    <a:pt x="144" y="1"/>
                  </a:lnTo>
                  <a:lnTo>
                    <a:pt x="140" y="2"/>
                  </a:lnTo>
                  <a:lnTo>
                    <a:pt x="135" y="4"/>
                  </a:lnTo>
                  <a:lnTo>
                    <a:pt x="130" y="7"/>
                  </a:lnTo>
                  <a:lnTo>
                    <a:pt x="125" y="10"/>
                  </a:lnTo>
                  <a:lnTo>
                    <a:pt x="119" y="15"/>
                  </a:lnTo>
                  <a:lnTo>
                    <a:pt x="113" y="21"/>
                  </a:lnTo>
                  <a:lnTo>
                    <a:pt x="106" y="28"/>
                  </a:lnTo>
                  <a:lnTo>
                    <a:pt x="99" y="35"/>
                  </a:lnTo>
                  <a:lnTo>
                    <a:pt x="91" y="44"/>
                  </a:lnTo>
                  <a:lnTo>
                    <a:pt x="83" y="54"/>
                  </a:lnTo>
                  <a:lnTo>
                    <a:pt x="75" y="65"/>
                  </a:lnTo>
                  <a:lnTo>
                    <a:pt x="66" y="7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31"/>
            <p:cNvSpPr>
              <a:spLocks/>
            </p:cNvSpPr>
            <p:nvPr/>
          </p:nvSpPr>
          <p:spPr bwMode="auto">
            <a:xfrm>
              <a:off x="3249" y="670"/>
              <a:ext cx="628" cy="281"/>
            </a:xfrm>
            <a:custGeom>
              <a:avLst/>
              <a:gdLst/>
              <a:ahLst/>
              <a:cxnLst>
                <a:cxn ang="0">
                  <a:pos x="552" y="7"/>
                </a:cxn>
                <a:cxn ang="0">
                  <a:pos x="521" y="12"/>
                </a:cxn>
                <a:cxn ang="0">
                  <a:pos x="478" y="14"/>
                </a:cxn>
                <a:cxn ang="0">
                  <a:pos x="365" y="14"/>
                </a:cxn>
                <a:cxn ang="0">
                  <a:pos x="246" y="10"/>
                </a:cxn>
                <a:cxn ang="0">
                  <a:pos x="178" y="7"/>
                </a:cxn>
                <a:cxn ang="0">
                  <a:pos x="141" y="5"/>
                </a:cxn>
                <a:cxn ang="0">
                  <a:pos x="117" y="4"/>
                </a:cxn>
                <a:cxn ang="0">
                  <a:pos x="95" y="3"/>
                </a:cxn>
                <a:cxn ang="0">
                  <a:pos x="68" y="4"/>
                </a:cxn>
                <a:cxn ang="0">
                  <a:pos x="42" y="11"/>
                </a:cxn>
                <a:cxn ang="0">
                  <a:pos x="23" y="27"/>
                </a:cxn>
                <a:cxn ang="0">
                  <a:pos x="13" y="42"/>
                </a:cxn>
                <a:cxn ang="0">
                  <a:pos x="7" y="63"/>
                </a:cxn>
                <a:cxn ang="0">
                  <a:pos x="2" y="89"/>
                </a:cxn>
                <a:cxn ang="0">
                  <a:pos x="0" y="129"/>
                </a:cxn>
                <a:cxn ang="0">
                  <a:pos x="8" y="174"/>
                </a:cxn>
                <a:cxn ang="0">
                  <a:pos x="25" y="209"/>
                </a:cxn>
                <a:cxn ang="0">
                  <a:pos x="52" y="236"/>
                </a:cxn>
                <a:cxn ang="0">
                  <a:pos x="85" y="255"/>
                </a:cxn>
                <a:cxn ang="0">
                  <a:pos x="122" y="268"/>
                </a:cxn>
                <a:cxn ang="0">
                  <a:pos x="174" y="277"/>
                </a:cxn>
                <a:cxn ang="0">
                  <a:pos x="246" y="280"/>
                </a:cxn>
                <a:cxn ang="0">
                  <a:pos x="297" y="279"/>
                </a:cxn>
                <a:cxn ang="0">
                  <a:pos x="331" y="274"/>
                </a:cxn>
                <a:cxn ang="0">
                  <a:pos x="389" y="257"/>
                </a:cxn>
                <a:cxn ang="0">
                  <a:pos x="423" y="250"/>
                </a:cxn>
                <a:cxn ang="0">
                  <a:pos x="457" y="251"/>
                </a:cxn>
                <a:cxn ang="0">
                  <a:pos x="482" y="259"/>
                </a:cxn>
                <a:cxn ang="0">
                  <a:pos x="490" y="265"/>
                </a:cxn>
                <a:cxn ang="0">
                  <a:pos x="513" y="276"/>
                </a:cxn>
                <a:cxn ang="0">
                  <a:pos x="535" y="278"/>
                </a:cxn>
                <a:cxn ang="0">
                  <a:pos x="556" y="269"/>
                </a:cxn>
                <a:cxn ang="0">
                  <a:pos x="565" y="258"/>
                </a:cxn>
                <a:cxn ang="0">
                  <a:pos x="587" y="217"/>
                </a:cxn>
                <a:cxn ang="0">
                  <a:pos x="608" y="168"/>
                </a:cxn>
                <a:cxn ang="0">
                  <a:pos x="621" y="126"/>
                </a:cxn>
                <a:cxn ang="0">
                  <a:pos x="627" y="90"/>
                </a:cxn>
                <a:cxn ang="0">
                  <a:pos x="627" y="61"/>
                </a:cxn>
                <a:cxn ang="0">
                  <a:pos x="621" y="37"/>
                </a:cxn>
                <a:cxn ang="0">
                  <a:pos x="612" y="20"/>
                </a:cxn>
                <a:cxn ang="0">
                  <a:pos x="601" y="8"/>
                </a:cxn>
                <a:cxn ang="0">
                  <a:pos x="589" y="1"/>
                </a:cxn>
                <a:cxn ang="0">
                  <a:pos x="576" y="0"/>
                </a:cxn>
                <a:cxn ang="0">
                  <a:pos x="564" y="3"/>
                </a:cxn>
              </a:cxnLst>
              <a:rect l="0" t="0" r="r" b="b"/>
              <a:pathLst>
                <a:path w="628" h="281">
                  <a:moveTo>
                    <a:pt x="564" y="3"/>
                  </a:moveTo>
                  <a:lnTo>
                    <a:pt x="559" y="5"/>
                  </a:lnTo>
                  <a:lnTo>
                    <a:pt x="552" y="7"/>
                  </a:lnTo>
                  <a:lnTo>
                    <a:pt x="544" y="9"/>
                  </a:lnTo>
                  <a:lnTo>
                    <a:pt x="534" y="10"/>
                  </a:lnTo>
                  <a:lnTo>
                    <a:pt x="521" y="12"/>
                  </a:lnTo>
                  <a:lnTo>
                    <a:pt x="508" y="13"/>
                  </a:lnTo>
                  <a:lnTo>
                    <a:pt x="494" y="13"/>
                  </a:lnTo>
                  <a:lnTo>
                    <a:pt x="478" y="14"/>
                  </a:lnTo>
                  <a:lnTo>
                    <a:pt x="443" y="15"/>
                  </a:lnTo>
                  <a:lnTo>
                    <a:pt x="405" y="15"/>
                  </a:lnTo>
                  <a:lnTo>
                    <a:pt x="365" y="14"/>
                  </a:lnTo>
                  <a:lnTo>
                    <a:pt x="324" y="13"/>
                  </a:lnTo>
                  <a:lnTo>
                    <a:pt x="285" y="11"/>
                  </a:lnTo>
                  <a:lnTo>
                    <a:pt x="246" y="10"/>
                  </a:lnTo>
                  <a:lnTo>
                    <a:pt x="210" y="8"/>
                  </a:lnTo>
                  <a:lnTo>
                    <a:pt x="194" y="8"/>
                  </a:lnTo>
                  <a:lnTo>
                    <a:pt x="178" y="7"/>
                  </a:lnTo>
                  <a:lnTo>
                    <a:pt x="164" y="6"/>
                  </a:lnTo>
                  <a:lnTo>
                    <a:pt x="152" y="5"/>
                  </a:lnTo>
                  <a:lnTo>
                    <a:pt x="141" y="5"/>
                  </a:lnTo>
                  <a:lnTo>
                    <a:pt x="131" y="4"/>
                  </a:lnTo>
                  <a:lnTo>
                    <a:pt x="123" y="4"/>
                  </a:lnTo>
                  <a:lnTo>
                    <a:pt x="117" y="4"/>
                  </a:lnTo>
                  <a:lnTo>
                    <a:pt x="114" y="3"/>
                  </a:lnTo>
                  <a:lnTo>
                    <a:pt x="113" y="3"/>
                  </a:lnTo>
                  <a:lnTo>
                    <a:pt x="95" y="3"/>
                  </a:lnTo>
                  <a:lnTo>
                    <a:pt x="86" y="3"/>
                  </a:lnTo>
                  <a:lnTo>
                    <a:pt x="77" y="3"/>
                  </a:lnTo>
                  <a:lnTo>
                    <a:pt x="68" y="4"/>
                  </a:lnTo>
                  <a:lnTo>
                    <a:pt x="59" y="5"/>
                  </a:lnTo>
                  <a:lnTo>
                    <a:pt x="50" y="7"/>
                  </a:lnTo>
                  <a:lnTo>
                    <a:pt x="42" y="11"/>
                  </a:lnTo>
                  <a:lnTo>
                    <a:pt x="33" y="16"/>
                  </a:lnTo>
                  <a:lnTo>
                    <a:pt x="27" y="23"/>
                  </a:lnTo>
                  <a:lnTo>
                    <a:pt x="23" y="27"/>
                  </a:lnTo>
                  <a:lnTo>
                    <a:pt x="20" y="32"/>
                  </a:lnTo>
                  <a:lnTo>
                    <a:pt x="17" y="37"/>
                  </a:lnTo>
                  <a:lnTo>
                    <a:pt x="13" y="42"/>
                  </a:lnTo>
                  <a:lnTo>
                    <a:pt x="11" y="49"/>
                  </a:lnTo>
                  <a:lnTo>
                    <a:pt x="9" y="55"/>
                  </a:lnTo>
                  <a:lnTo>
                    <a:pt x="7" y="63"/>
                  </a:lnTo>
                  <a:lnTo>
                    <a:pt x="4" y="71"/>
                  </a:lnTo>
                  <a:lnTo>
                    <a:pt x="3" y="80"/>
                  </a:lnTo>
                  <a:lnTo>
                    <a:pt x="2" y="89"/>
                  </a:lnTo>
                  <a:lnTo>
                    <a:pt x="1" y="100"/>
                  </a:lnTo>
                  <a:lnTo>
                    <a:pt x="0" y="111"/>
                  </a:lnTo>
                  <a:lnTo>
                    <a:pt x="0" y="129"/>
                  </a:lnTo>
                  <a:lnTo>
                    <a:pt x="1" y="145"/>
                  </a:lnTo>
                  <a:lnTo>
                    <a:pt x="3" y="160"/>
                  </a:lnTo>
                  <a:lnTo>
                    <a:pt x="8" y="174"/>
                  </a:lnTo>
                  <a:lnTo>
                    <a:pt x="12" y="187"/>
                  </a:lnTo>
                  <a:lnTo>
                    <a:pt x="19" y="199"/>
                  </a:lnTo>
                  <a:lnTo>
                    <a:pt x="25" y="209"/>
                  </a:lnTo>
                  <a:lnTo>
                    <a:pt x="33" y="219"/>
                  </a:lnTo>
                  <a:lnTo>
                    <a:pt x="42" y="228"/>
                  </a:lnTo>
                  <a:lnTo>
                    <a:pt x="52" y="236"/>
                  </a:lnTo>
                  <a:lnTo>
                    <a:pt x="62" y="243"/>
                  </a:lnTo>
                  <a:lnTo>
                    <a:pt x="73" y="250"/>
                  </a:lnTo>
                  <a:lnTo>
                    <a:pt x="85" y="255"/>
                  </a:lnTo>
                  <a:lnTo>
                    <a:pt x="97" y="260"/>
                  </a:lnTo>
                  <a:lnTo>
                    <a:pt x="110" y="264"/>
                  </a:lnTo>
                  <a:lnTo>
                    <a:pt x="122" y="268"/>
                  </a:lnTo>
                  <a:lnTo>
                    <a:pt x="135" y="271"/>
                  </a:lnTo>
                  <a:lnTo>
                    <a:pt x="147" y="273"/>
                  </a:lnTo>
                  <a:lnTo>
                    <a:pt x="174" y="277"/>
                  </a:lnTo>
                  <a:lnTo>
                    <a:pt x="199" y="279"/>
                  </a:lnTo>
                  <a:lnTo>
                    <a:pt x="224" y="280"/>
                  </a:lnTo>
                  <a:lnTo>
                    <a:pt x="246" y="280"/>
                  </a:lnTo>
                  <a:lnTo>
                    <a:pt x="266" y="280"/>
                  </a:lnTo>
                  <a:lnTo>
                    <a:pt x="283" y="280"/>
                  </a:lnTo>
                  <a:lnTo>
                    <a:pt x="297" y="279"/>
                  </a:lnTo>
                  <a:lnTo>
                    <a:pt x="309" y="279"/>
                  </a:lnTo>
                  <a:lnTo>
                    <a:pt x="320" y="277"/>
                  </a:lnTo>
                  <a:lnTo>
                    <a:pt x="331" y="274"/>
                  </a:lnTo>
                  <a:lnTo>
                    <a:pt x="343" y="272"/>
                  </a:lnTo>
                  <a:lnTo>
                    <a:pt x="366" y="265"/>
                  </a:lnTo>
                  <a:lnTo>
                    <a:pt x="389" y="257"/>
                  </a:lnTo>
                  <a:lnTo>
                    <a:pt x="401" y="254"/>
                  </a:lnTo>
                  <a:lnTo>
                    <a:pt x="412" y="252"/>
                  </a:lnTo>
                  <a:lnTo>
                    <a:pt x="423" y="250"/>
                  </a:lnTo>
                  <a:lnTo>
                    <a:pt x="435" y="249"/>
                  </a:lnTo>
                  <a:lnTo>
                    <a:pt x="446" y="249"/>
                  </a:lnTo>
                  <a:lnTo>
                    <a:pt x="457" y="251"/>
                  </a:lnTo>
                  <a:lnTo>
                    <a:pt x="469" y="254"/>
                  </a:lnTo>
                  <a:lnTo>
                    <a:pt x="480" y="259"/>
                  </a:lnTo>
                  <a:lnTo>
                    <a:pt x="482" y="259"/>
                  </a:lnTo>
                  <a:lnTo>
                    <a:pt x="483" y="261"/>
                  </a:lnTo>
                  <a:lnTo>
                    <a:pt x="486" y="263"/>
                  </a:lnTo>
                  <a:lnTo>
                    <a:pt x="490" y="265"/>
                  </a:lnTo>
                  <a:lnTo>
                    <a:pt x="500" y="271"/>
                  </a:lnTo>
                  <a:lnTo>
                    <a:pt x="506" y="273"/>
                  </a:lnTo>
                  <a:lnTo>
                    <a:pt x="513" y="276"/>
                  </a:lnTo>
                  <a:lnTo>
                    <a:pt x="520" y="277"/>
                  </a:lnTo>
                  <a:lnTo>
                    <a:pt x="527" y="278"/>
                  </a:lnTo>
                  <a:lnTo>
                    <a:pt x="535" y="278"/>
                  </a:lnTo>
                  <a:lnTo>
                    <a:pt x="541" y="276"/>
                  </a:lnTo>
                  <a:lnTo>
                    <a:pt x="549" y="273"/>
                  </a:lnTo>
                  <a:lnTo>
                    <a:pt x="556" y="269"/>
                  </a:lnTo>
                  <a:lnTo>
                    <a:pt x="559" y="266"/>
                  </a:lnTo>
                  <a:lnTo>
                    <a:pt x="562" y="262"/>
                  </a:lnTo>
                  <a:lnTo>
                    <a:pt x="565" y="258"/>
                  </a:lnTo>
                  <a:lnTo>
                    <a:pt x="568" y="254"/>
                  </a:lnTo>
                  <a:lnTo>
                    <a:pt x="578" y="235"/>
                  </a:lnTo>
                  <a:lnTo>
                    <a:pt x="587" y="217"/>
                  </a:lnTo>
                  <a:lnTo>
                    <a:pt x="595" y="200"/>
                  </a:lnTo>
                  <a:lnTo>
                    <a:pt x="602" y="184"/>
                  </a:lnTo>
                  <a:lnTo>
                    <a:pt x="608" y="168"/>
                  </a:lnTo>
                  <a:lnTo>
                    <a:pt x="613" y="153"/>
                  </a:lnTo>
                  <a:lnTo>
                    <a:pt x="618" y="139"/>
                  </a:lnTo>
                  <a:lnTo>
                    <a:pt x="621" y="126"/>
                  </a:lnTo>
                  <a:lnTo>
                    <a:pt x="623" y="113"/>
                  </a:lnTo>
                  <a:lnTo>
                    <a:pt x="626" y="101"/>
                  </a:lnTo>
                  <a:lnTo>
                    <a:pt x="627" y="90"/>
                  </a:lnTo>
                  <a:lnTo>
                    <a:pt x="627" y="79"/>
                  </a:lnTo>
                  <a:lnTo>
                    <a:pt x="627" y="69"/>
                  </a:lnTo>
                  <a:lnTo>
                    <a:pt x="627" y="61"/>
                  </a:lnTo>
                  <a:lnTo>
                    <a:pt x="626" y="52"/>
                  </a:lnTo>
                  <a:lnTo>
                    <a:pt x="623" y="44"/>
                  </a:lnTo>
                  <a:lnTo>
                    <a:pt x="621" y="37"/>
                  </a:lnTo>
                  <a:lnTo>
                    <a:pt x="619" y="31"/>
                  </a:lnTo>
                  <a:lnTo>
                    <a:pt x="616" y="25"/>
                  </a:lnTo>
                  <a:lnTo>
                    <a:pt x="612" y="20"/>
                  </a:lnTo>
                  <a:lnTo>
                    <a:pt x="609" y="15"/>
                  </a:lnTo>
                  <a:lnTo>
                    <a:pt x="606" y="11"/>
                  </a:lnTo>
                  <a:lnTo>
                    <a:pt x="601" y="8"/>
                  </a:lnTo>
                  <a:lnTo>
                    <a:pt x="598" y="5"/>
                  </a:lnTo>
                  <a:lnTo>
                    <a:pt x="593" y="3"/>
                  </a:lnTo>
                  <a:lnTo>
                    <a:pt x="589" y="1"/>
                  </a:lnTo>
                  <a:lnTo>
                    <a:pt x="585" y="0"/>
                  </a:lnTo>
                  <a:lnTo>
                    <a:pt x="580" y="0"/>
                  </a:lnTo>
                  <a:lnTo>
                    <a:pt x="576" y="0"/>
                  </a:lnTo>
                  <a:lnTo>
                    <a:pt x="571" y="1"/>
                  </a:lnTo>
                  <a:lnTo>
                    <a:pt x="568" y="2"/>
                  </a:lnTo>
                  <a:lnTo>
                    <a:pt x="564" y="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032"/>
            <p:cNvSpPr>
              <a:spLocks/>
            </p:cNvSpPr>
            <p:nvPr/>
          </p:nvSpPr>
          <p:spPr bwMode="auto">
            <a:xfrm>
              <a:off x="4080" y="1587"/>
              <a:ext cx="387" cy="403"/>
            </a:xfrm>
            <a:custGeom>
              <a:avLst/>
              <a:gdLst/>
              <a:ahLst/>
              <a:cxnLst>
                <a:cxn ang="0">
                  <a:pos x="273" y="7"/>
                </a:cxn>
                <a:cxn ang="0">
                  <a:pos x="246" y="12"/>
                </a:cxn>
                <a:cxn ang="0">
                  <a:pos x="200" y="14"/>
                </a:cxn>
                <a:cxn ang="0">
                  <a:pos x="156" y="11"/>
                </a:cxn>
                <a:cxn ang="0">
                  <a:pos x="132" y="8"/>
                </a:cxn>
                <a:cxn ang="0">
                  <a:pos x="113" y="5"/>
                </a:cxn>
                <a:cxn ang="0">
                  <a:pos x="103" y="3"/>
                </a:cxn>
                <a:cxn ang="0">
                  <a:pos x="87" y="4"/>
                </a:cxn>
                <a:cxn ang="0">
                  <a:pos x="62" y="9"/>
                </a:cxn>
                <a:cxn ang="0">
                  <a:pos x="43" y="16"/>
                </a:cxn>
                <a:cxn ang="0">
                  <a:pos x="28" y="27"/>
                </a:cxn>
                <a:cxn ang="0">
                  <a:pos x="17" y="41"/>
                </a:cxn>
                <a:cxn ang="0">
                  <a:pos x="6" y="65"/>
                </a:cxn>
                <a:cxn ang="0">
                  <a:pos x="0" y="103"/>
                </a:cxn>
                <a:cxn ang="0">
                  <a:pos x="2" y="146"/>
                </a:cxn>
                <a:cxn ang="0">
                  <a:pos x="7" y="210"/>
                </a:cxn>
                <a:cxn ang="0">
                  <a:pos x="7" y="251"/>
                </a:cxn>
                <a:cxn ang="0">
                  <a:pos x="3" y="278"/>
                </a:cxn>
                <a:cxn ang="0">
                  <a:pos x="5" y="297"/>
                </a:cxn>
                <a:cxn ang="0">
                  <a:pos x="14" y="316"/>
                </a:cxn>
                <a:cxn ang="0">
                  <a:pos x="28" y="334"/>
                </a:cxn>
                <a:cxn ang="0">
                  <a:pos x="46" y="351"/>
                </a:cxn>
                <a:cxn ang="0">
                  <a:pos x="69" y="367"/>
                </a:cxn>
                <a:cxn ang="0">
                  <a:pos x="108" y="386"/>
                </a:cxn>
                <a:cxn ang="0">
                  <a:pos x="136" y="395"/>
                </a:cxn>
                <a:cxn ang="0">
                  <a:pos x="167" y="400"/>
                </a:cxn>
                <a:cxn ang="0">
                  <a:pos x="197" y="402"/>
                </a:cxn>
                <a:cxn ang="0">
                  <a:pos x="226" y="399"/>
                </a:cxn>
                <a:cxn ang="0">
                  <a:pos x="256" y="390"/>
                </a:cxn>
                <a:cxn ang="0">
                  <a:pos x="283" y="376"/>
                </a:cxn>
                <a:cxn ang="0">
                  <a:pos x="308" y="356"/>
                </a:cxn>
                <a:cxn ang="0">
                  <a:pos x="329" y="328"/>
                </a:cxn>
                <a:cxn ang="0">
                  <a:pos x="347" y="294"/>
                </a:cxn>
                <a:cxn ang="0">
                  <a:pos x="362" y="255"/>
                </a:cxn>
                <a:cxn ang="0">
                  <a:pos x="373" y="219"/>
                </a:cxn>
                <a:cxn ang="0">
                  <a:pos x="381" y="185"/>
                </a:cxn>
                <a:cxn ang="0">
                  <a:pos x="385" y="154"/>
                </a:cxn>
                <a:cxn ang="0">
                  <a:pos x="384" y="101"/>
                </a:cxn>
                <a:cxn ang="0">
                  <a:pos x="374" y="58"/>
                </a:cxn>
                <a:cxn ang="0">
                  <a:pos x="356" y="27"/>
                </a:cxn>
                <a:cxn ang="0">
                  <a:pos x="333" y="7"/>
                </a:cxn>
                <a:cxn ang="0">
                  <a:pos x="309" y="0"/>
                </a:cxn>
                <a:cxn ang="0">
                  <a:pos x="285" y="3"/>
                </a:cxn>
              </a:cxnLst>
              <a:rect l="0" t="0" r="r" b="b"/>
              <a:pathLst>
                <a:path w="387" h="403">
                  <a:moveTo>
                    <a:pt x="285" y="3"/>
                  </a:moveTo>
                  <a:lnTo>
                    <a:pt x="273" y="7"/>
                  </a:lnTo>
                  <a:lnTo>
                    <a:pt x="259" y="10"/>
                  </a:lnTo>
                  <a:lnTo>
                    <a:pt x="246" y="12"/>
                  </a:lnTo>
                  <a:lnTo>
                    <a:pt x="230" y="14"/>
                  </a:lnTo>
                  <a:lnTo>
                    <a:pt x="200" y="14"/>
                  </a:lnTo>
                  <a:lnTo>
                    <a:pt x="171" y="12"/>
                  </a:lnTo>
                  <a:lnTo>
                    <a:pt x="156" y="11"/>
                  </a:lnTo>
                  <a:lnTo>
                    <a:pt x="144" y="10"/>
                  </a:lnTo>
                  <a:lnTo>
                    <a:pt x="132" y="8"/>
                  </a:lnTo>
                  <a:lnTo>
                    <a:pt x="121" y="6"/>
                  </a:lnTo>
                  <a:lnTo>
                    <a:pt x="113" y="5"/>
                  </a:lnTo>
                  <a:lnTo>
                    <a:pt x="107" y="4"/>
                  </a:lnTo>
                  <a:lnTo>
                    <a:pt x="103" y="3"/>
                  </a:lnTo>
                  <a:lnTo>
                    <a:pt x="101" y="3"/>
                  </a:lnTo>
                  <a:lnTo>
                    <a:pt x="87" y="4"/>
                  </a:lnTo>
                  <a:lnTo>
                    <a:pt x="74" y="5"/>
                  </a:lnTo>
                  <a:lnTo>
                    <a:pt x="62" y="9"/>
                  </a:lnTo>
                  <a:lnTo>
                    <a:pt x="52" y="12"/>
                  </a:lnTo>
                  <a:lnTo>
                    <a:pt x="43" y="16"/>
                  </a:lnTo>
                  <a:lnTo>
                    <a:pt x="35" y="21"/>
                  </a:lnTo>
                  <a:lnTo>
                    <a:pt x="28" y="27"/>
                  </a:lnTo>
                  <a:lnTo>
                    <a:pt x="22" y="34"/>
                  </a:lnTo>
                  <a:lnTo>
                    <a:pt x="17" y="41"/>
                  </a:lnTo>
                  <a:lnTo>
                    <a:pt x="12" y="48"/>
                  </a:lnTo>
                  <a:lnTo>
                    <a:pt x="6" y="65"/>
                  </a:lnTo>
                  <a:lnTo>
                    <a:pt x="2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2" y="146"/>
                  </a:lnTo>
                  <a:lnTo>
                    <a:pt x="5" y="190"/>
                  </a:lnTo>
                  <a:lnTo>
                    <a:pt x="7" y="210"/>
                  </a:lnTo>
                  <a:lnTo>
                    <a:pt x="7" y="231"/>
                  </a:lnTo>
                  <a:lnTo>
                    <a:pt x="7" y="251"/>
                  </a:lnTo>
                  <a:lnTo>
                    <a:pt x="3" y="269"/>
                  </a:lnTo>
                  <a:lnTo>
                    <a:pt x="3" y="278"/>
                  </a:lnTo>
                  <a:lnTo>
                    <a:pt x="3" y="287"/>
                  </a:lnTo>
                  <a:lnTo>
                    <a:pt x="5" y="297"/>
                  </a:lnTo>
                  <a:lnTo>
                    <a:pt x="9" y="307"/>
                  </a:lnTo>
                  <a:lnTo>
                    <a:pt x="14" y="316"/>
                  </a:lnTo>
                  <a:lnTo>
                    <a:pt x="20" y="325"/>
                  </a:lnTo>
                  <a:lnTo>
                    <a:pt x="28" y="334"/>
                  </a:lnTo>
                  <a:lnTo>
                    <a:pt x="37" y="343"/>
                  </a:lnTo>
                  <a:lnTo>
                    <a:pt x="46" y="351"/>
                  </a:lnTo>
                  <a:lnTo>
                    <a:pt x="58" y="359"/>
                  </a:lnTo>
                  <a:lnTo>
                    <a:pt x="69" y="367"/>
                  </a:lnTo>
                  <a:lnTo>
                    <a:pt x="81" y="374"/>
                  </a:lnTo>
                  <a:lnTo>
                    <a:pt x="108" y="386"/>
                  </a:lnTo>
                  <a:lnTo>
                    <a:pt x="122" y="390"/>
                  </a:lnTo>
                  <a:lnTo>
                    <a:pt x="136" y="395"/>
                  </a:lnTo>
                  <a:lnTo>
                    <a:pt x="152" y="398"/>
                  </a:lnTo>
                  <a:lnTo>
                    <a:pt x="167" y="400"/>
                  </a:lnTo>
                  <a:lnTo>
                    <a:pt x="182" y="402"/>
                  </a:lnTo>
                  <a:lnTo>
                    <a:pt x="197" y="402"/>
                  </a:lnTo>
                  <a:lnTo>
                    <a:pt x="211" y="401"/>
                  </a:lnTo>
                  <a:lnTo>
                    <a:pt x="226" y="399"/>
                  </a:lnTo>
                  <a:lnTo>
                    <a:pt x="242" y="395"/>
                  </a:lnTo>
                  <a:lnTo>
                    <a:pt x="256" y="390"/>
                  </a:lnTo>
                  <a:lnTo>
                    <a:pt x="269" y="384"/>
                  </a:lnTo>
                  <a:lnTo>
                    <a:pt x="283" y="376"/>
                  </a:lnTo>
                  <a:lnTo>
                    <a:pt x="296" y="367"/>
                  </a:lnTo>
                  <a:lnTo>
                    <a:pt x="308" y="356"/>
                  </a:lnTo>
                  <a:lnTo>
                    <a:pt x="319" y="344"/>
                  </a:lnTo>
                  <a:lnTo>
                    <a:pt x="329" y="328"/>
                  </a:lnTo>
                  <a:lnTo>
                    <a:pt x="339" y="313"/>
                  </a:lnTo>
                  <a:lnTo>
                    <a:pt x="347" y="294"/>
                  </a:lnTo>
                  <a:lnTo>
                    <a:pt x="355" y="274"/>
                  </a:lnTo>
                  <a:lnTo>
                    <a:pt x="362" y="255"/>
                  </a:lnTo>
                  <a:lnTo>
                    <a:pt x="368" y="236"/>
                  </a:lnTo>
                  <a:lnTo>
                    <a:pt x="373" y="219"/>
                  </a:lnTo>
                  <a:lnTo>
                    <a:pt x="377" y="202"/>
                  </a:lnTo>
                  <a:lnTo>
                    <a:pt x="381" y="185"/>
                  </a:lnTo>
                  <a:lnTo>
                    <a:pt x="383" y="169"/>
                  </a:lnTo>
                  <a:lnTo>
                    <a:pt x="385" y="154"/>
                  </a:lnTo>
                  <a:lnTo>
                    <a:pt x="386" y="126"/>
                  </a:lnTo>
                  <a:lnTo>
                    <a:pt x="384" y="101"/>
                  </a:lnTo>
                  <a:lnTo>
                    <a:pt x="380" y="78"/>
                  </a:lnTo>
                  <a:lnTo>
                    <a:pt x="374" y="58"/>
                  </a:lnTo>
                  <a:lnTo>
                    <a:pt x="366" y="41"/>
                  </a:lnTo>
                  <a:lnTo>
                    <a:pt x="356" y="27"/>
                  </a:lnTo>
                  <a:lnTo>
                    <a:pt x="345" y="15"/>
                  </a:lnTo>
                  <a:lnTo>
                    <a:pt x="333" y="7"/>
                  </a:lnTo>
                  <a:lnTo>
                    <a:pt x="321" y="2"/>
                  </a:lnTo>
                  <a:lnTo>
                    <a:pt x="309" y="0"/>
                  </a:lnTo>
                  <a:lnTo>
                    <a:pt x="297" y="0"/>
                  </a:lnTo>
                  <a:lnTo>
                    <a:pt x="285" y="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33"/>
            <p:cNvSpPr>
              <a:spLocks/>
            </p:cNvSpPr>
            <p:nvPr/>
          </p:nvSpPr>
          <p:spPr bwMode="auto">
            <a:xfrm>
              <a:off x="5214" y="1037"/>
              <a:ext cx="263" cy="8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0" y="2"/>
                </a:cxn>
                <a:cxn ang="0">
                  <a:pos x="3" y="6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3" y="26"/>
                </a:cxn>
                <a:cxn ang="0">
                  <a:pos x="12" y="38"/>
                </a:cxn>
                <a:cxn ang="0">
                  <a:pos x="33" y="54"/>
                </a:cxn>
                <a:cxn ang="0">
                  <a:pos x="47" y="61"/>
                </a:cxn>
                <a:cxn ang="0">
                  <a:pos x="62" y="68"/>
                </a:cxn>
                <a:cxn ang="0">
                  <a:pos x="78" y="73"/>
                </a:cxn>
                <a:cxn ang="0">
                  <a:pos x="96" y="77"/>
                </a:cxn>
                <a:cxn ang="0">
                  <a:pos x="115" y="79"/>
                </a:cxn>
                <a:cxn ang="0">
                  <a:pos x="135" y="79"/>
                </a:cxn>
                <a:cxn ang="0">
                  <a:pos x="145" y="79"/>
                </a:cxn>
                <a:cxn ang="0">
                  <a:pos x="155" y="77"/>
                </a:cxn>
                <a:cxn ang="0">
                  <a:pos x="181" y="70"/>
                </a:cxn>
                <a:cxn ang="0">
                  <a:pos x="204" y="64"/>
                </a:cxn>
                <a:cxn ang="0">
                  <a:pos x="221" y="58"/>
                </a:cxn>
                <a:cxn ang="0">
                  <a:pos x="236" y="53"/>
                </a:cxn>
                <a:cxn ang="0">
                  <a:pos x="247" y="48"/>
                </a:cxn>
                <a:cxn ang="0">
                  <a:pos x="260" y="39"/>
                </a:cxn>
                <a:cxn ang="0">
                  <a:pos x="262" y="31"/>
                </a:cxn>
                <a:cxn ang="0">
                  <a:pos x="254" y="24"/>
                </a:cxn>
                <a:cxn ang="0">
                  <a:pos x="239" y="18"/>
                </a:cxn>
                <a:cxn ang="0">
                  <a:pos x="217" y="13"/>
                </a:cxn>
                <a:cxn ang="0">
                  <a:pos x="191" y="10"/>
                </a:cxn>
                <a:cxn ang="0">
                  <a:pos x="162" y="7"/>
                </a:cxn>
                <a:cxn ang="0">
                  <a:pos x="132" y="4"/>
                </a:cxn>
                <a:cxn ang="0">
                  <a:pos x="104" y="3"/>
                </a:cxn>
                <a:cxn ang="0">
                  <a:pos x="77" y="1"/>
                </a:cxn>
                <a:cxn ang="0">
                  <a:pos x="54" y="1"/>
                </a:cxn>
                <a:cxn ang="0">
                  <a:pos x="38" y="0"/>
                </a:cxn>
                <a:cxn ang="0">
                  <a:pos x="29" y="0"/>
                </a:cxn>
              </a:cxnLst>
              <a:rect l="0" t="0" r="r" b="b"/>
              <a:pathLst>
                <a:path w="263" h="81">
                  <a:moveTo>
                    <a:pt x="27" y="0"/>
                  </a:moveTo>
                  <a:lnTo>
                    <a:pt x="21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6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12" y="38"/>
                  </a:lnTo>
                  <a:lnTo>
                    <a:pt x="22" y="46"/>
                  </a:lnTo>
                  <a:lnTo>
                    <a:pt x="33" y="54"/>
                  </a:lnTo>
                  <a:lnTo>
                    <a:pt x="39" y="58"/>
                  </a:lnTo>
                  <a:lnTo>
                    <a:pt x="47" y="61"/>
                  </a:lnTo>
                  <a:lnTo>
                    <a:pt x="54" y="65"/>
                  </a:lnTo>
                  <a:lnTo>
                    <a:pt x="62" y="68"/>
                  </a:lnTo>
                  <a:lnTo>
                    <a:pt x="70" y="71"/>
                  </a:lnTo>
                  <a:lnTo>
                    <a:pt x="78" y="73"/>
                  </a:lnTo>
                  <a:lnTo>
                    <a:pt x="87" y="76"/>
                  </a:lnTo>
                  <a:lnTo>
                    <a:pt x="96" y="77"/>
                  </a:lnTo>
                  <a:lnTo>
                    <a:pt x="105" y="79"/>
                  </a:lnTo>
                  <a:lnTo>
                    <a:pt x="115" y="79"/>
                  </a:lnTo>
                  <a:lnTo>
                    <a:pt x="125" y="80"/>
                  </a:lnTo>
                  <a:lnTo>
                    <a:pt x="135" y="79"/>
                  </a:lnTo>
                  <a:lnTo>
                    <a:pt x="139" y="79"/>
                  </a:lnTo>
                  <a:lnTo>
                    <a:pt x="145" y="79"/>
                  </a:lnTo>
                  <a:lnTo>
                    <a:pt x="150" y="78"/>
                  </a:lnTo>
                  <a:lnTo>
                    <a:pt x="155" y="77"/>
                  </a:lnTo>
                  <a:lnTo>
                    <a:pt x="169" y="74"/>
                  </a:lnTo>
                  <a:lnTo>
                    <a:pt x="181" y="70"/>
                  </a:lnTo>
                  <a:lnTo>
                    <a:pt x="193" y="67"/>
                  </a:lnTo>
                  <a:lnTo>
                    <a:pt x="204" y="64"/>
                  </a:lnTo>
                  <a:lnTo>
                    <a:pt x="213" y="61"/>
                  </a:lnTo>
                  <a:lnTo>
                    <a:pt x="221" y="58"/>
                  </a:lnTo>
                  <a:lnTo>
                    <a:pt x="230" y="56"/>
                  </a:lnTo>
                  <a:lnTo>
                    <a:pt x="236" y="53"/>
                  </a:lnTo>
                  <a:lnTo>
                    <a:pt x="242" y="50"/>
                  </a:lnTo>
                  <a:lnTo>
                    <a:pt x="247" y="48"/>
                  </a:lnTo>
                  <a:lnTo>
                    <a:pt x="256" y="43"/>
                  </a:lnTo>
                  <a:lnTo>
                    <a:pt x="260" y="39"/>
                  </a:lnTo>
                  <a:lnTo>
                    <a:pt x="262" y="35"/>
                  </a:lnTo>
                  <a:lnTo>
                    <a:pt x="262" y="31"/>
                  </a:lnTo>
                  <a:lnTo>
                    <a:pt x="259" y="27"/>
                  </a:lnTo>
                  <a:lnTo>
                    <a:pt x="254" y="24"/>
                  </a:lnTo>
                  <a:lnTo>
                    <a:pt x="247" y="21"/>
                  </a:lnTo>
                  <a:lnTo>
                    <a:pt x="239" y="18"/>
                  </a:lnTo>
                  <a:lnTo>
                    <a:pt x="229" y="16"/>
                  </a:lnTo>
                  <a:lnTo>
                    <a:pt x="217" y="13"/>
                  </a:lnTo>
                  <a:lnTo>
                    <a:pt x="204" y="11"/>
                  </a:lnTo>
                  <a:lnTo>
                    <a:pt x="191" y="10"/>
                  </a:lnTo>
                  <a:lnTo>
                    <a:pt x="177" y="8"/>
                  </a:lnTo>
                  <a:lnTo>
                    <a:pt x="162" y="7"/>
                  </a:lnTo>
                  <a:lnTo>
                    <a:pt x="148" y="5"/>
                  </a:lnTo>
                  <a:lnTo>
                    <a:pt x="132" y="4"/>
                  </a:lnTo>
                  <a:lnTo>
                    <a:pt x="117" y="3"/>
                  </a:lnTo>
                  <a:lnTo>
                    <a:pt x="104" y="3"/>
                  </a:lnTo>
                  <a:lnTo>
                    <a:pt x="90" y="2"/>
                  </a:lnTo>
                  <a:lnTo>
                    <a:pt x="77" y="1"/>
                  </a:lnTo>
                  <a:lnTo>
                    <a:pt x="65" y="1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7" y="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034"/>
            <p:cNvSpPr>
              <a:spLocks/>
            </p:cNvSpPr>
            <p:nvPr/>
          </p:nvSpPr>
          <p:spPr bwMode="auto">
            <a:xfrm>
              <a:off x="5390" y="1028"/>
              <a:ext cx="312" cy="186"/>
            </a:xfrm>
            <a:custGeom>
              <a:avLst/>
              <a:gdLst/>
              <a:ahLst/>
              <a:cxnLst>
                <a:cxn ang="0">
                  <a:pos x="52" y="177"/>
                </a:cxn>
                <a:cxn ang="0">
                  <a:pos x="55" y="178"/>
                </a:cxn>
                <a:cxn ang="0">
                  <a:pos x="61" y="180"/>
                </a:cxn>
                <a:cxn ang="0">
                  <a:pos x="71" y="182"/>
                </a:cxn>
                <a:cxn ang="0">
                  <a:pos x="89" y="184"/>
                </a:cxn>
                <a:cxn ang="0">
                  <a:pos x="120" y="185"/>
                </a:cxn>
                <a:cxn ang="0">
                  <a:pos x="138" y="183"/>
                </a:cxn>
                <a:cxn ang="0">
                  <a:pos x="158" y="180"/>
                </a:cxn>
                <a:cxn ang="0">
                  <a:pos x="178" y="175"/>
                </a:cxn>
                <a:cxn ang="0">
                  <a:pos x="199" y="167"/>
                </a:cxn>
                <a:cxn ang="0">
                  <a:pos x="220" y="155"/>
                </a:cxn>
                <a:cxn ang="0">
                  <a:pos x="241" y="141"/>
                </a:cxn>
                <a:cxn ang="0">
                  <a:pos x="262" y="123"/>
                </a:cxn>
                <a:cxn ang="0">
                  <a:pos x="283" y="101"/>
                </a:cxn>
                <a:cxn ang="0">
                  <a:pos x="302" y="75"/>
                </a:cxn>
                <a:cxn ang="0">
                  <a:pos x="310" y="57"/>
                </a:cxn>
                <a:cxn ang="0">
                  <a:pos x="310" y="40"/>
                </a:cxn>
                <a:cxn ang="0">
                  <a:pos x="303" y="26"/>
                </a:cxn>
                <a:cxn ang="0">
                  <a:pos x="290" y="14"/>
                </a:cxn>
                <a:cxn ang="0">
                  <a:pos x="271" y="6"/>
                </a:cxn>
                <a:cxn ang="0">
                  <a:pos x="248" y="1"/>
                </a:cxn>
                <a:cxn ang="0">
                  <a:pos x="220" y="0"/>
                </a:cxn>
                <a:cxn ang="0">
                  <a:pos x="189" y="3"/>
                </a:cxn>
                <a:cxn ang="0">
                  <a:pos x="181" y="7"/>
                </a:cxn>
                <a:cxn ang="0">
                  <a:pos x="174" y="13"/>
                </a:cxn>
                <a:cxn ang="0">
                  <a:pos x="167" y="21"/>
                </a:cxn>
                <a:cxn ang="0">
                  <a:pos x="161" y="31"/>
                </a:cxn>
                <a:cxn ang="0">
                  <a:pos x="149" y="55"/>
                </a:cxn>
                <a:cxn ang="0">
                  <a:pos x="136" y="81"/>
                </a:cxn>
                <a:cxn ang="0">
                  <a:pos x="121" y="107"/>
                </a:cxn>
                <a:cxn ang="0">
                  <a:pos x="106" y="125"/>
                </a:cxn>
                <a:cxn ang="0">
                  <a:pos x="94" y="134"/>
                </a:cxn>
                <a:cxn ang="0">
                  <a:pos x="81" y="142"/>
                </a:cxn>
                <a:cxn ang="0">
                  <a:pos x="66" y="148"/>
                </a:cxn>
                <a:cxn ang="0">
                  <a:pos x="49" y="151"/>
                </a:cxn>
                <a:cxn ang="0">
                  <a:pos x="31" y="151"/>
                </a:cxn>
                <a:cxn ang="0">
                  <a:pos x="18" y="152"/>
                </a:cxn>
                <a:cxn ang="0">
                  <a:pos x="8" y="153"/>
                </a:cxn>
                <a:cxn ang="0">
                  <a:pos x="2" y="154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4" y="162"/>
                </a:cxn>
                <a:cxn ang="0">
                  <a:pos x="16" y="167"/>
                </a:cxn>
                <a:cxn ang="0">
                  <a:pos x="29" y="171"/>
                </a:cxn>
                <a:cxn ang="0">
                  <a:pos x="42" y="175"/>
                </a:cxn>
                <a:cxn ang="0">
                  <a:pos x="50" y="177"/>
                </a:cxn>
              </a:cxnLst>
              <a:rect l="0" t="0" r="r" b="b"/>
              <a:pathLst>
                <a:path w="312" h="186">
                  <a:moveTo>
                    <a:pt x="51" y="177"/>
                  </a:moveTo>
                  <a:lnTo>
                    <a:pt x="52" y="177"/>
                  </a:lnTo>
                  <a:lnTo>
                    <a:pt x="53" y="177"/>
                  </a:lnTo>
                  <a:lnTo>
                    <a:pt x="55" y="178"/>
                  </a:lnTo>
                  <a:lnTo>
                    <a:pt x="58" y="179"/>
                  </a:lnTo>
                  <a:lnTo>
                    <a:pt x="61" y="180"/>
                  </a:lnTo>
                  <a:lnTo>
                    <a:pt x="66" y="181"/>
                  </a:lnTo>
                  <a:lnTo>
                    <a:pt x="71" y="182"/>
                  </a:lnTo>
                  <a:lnTo>
                    <a:pt x="76" y="182"/>
                  </a:lnTo>
                  <a:lnTo>
                    <a:pt x="89" y="184"/>
                  </a:lnTo>
                  <a:lnTo>
                    <a:pt x="104" y="185"/>
                  </a:lnTo>
                  <a:lnTo>
                    <a:pt x="120" y="185"/>
                  </a:lnTo>
                  <a:lnTo>
                    <a:pt x="129" y="184"/>
                  </a:lnTo>
                  <a:lnTo>
                    <a:pt x="138" y="183"/>
                  </a:lnTo>
                  <a:lnTo>
                    <a:pt x="148" y="182"/>
                  </a:lnTo>
                  <a:lnTo>
                    <a:pt x="158" y="180"/>
                  </a:lnTo>
                  <a:lnTo>
                    <a:pt x="168" y="177"/>
                  </a:lnTo>
                  <a:lnTo>
                    <a:pt x="178" y="175"/>
                  </a:lnTo>
                  <a:lnTo>
                    <a:pt x="188" y="171"/>
                  </a:lnTo>
                  <a:lnTo>
                    <a:pt x="199" y="167"/>
                  </a:lnTo>
                  <a:lnTo>
                    <a:pt x="210" y="162"/>
                  </a:lnTo>
                  <a:lnTo>
                    <a:pt x="220" y="155"/>
                  </a:lnTo>
                  <a:lnTo>
                    <a:pt x="231" y="149"/>
                  </a:lnTo>
                  <a:lnTo>
                    <a:pt x="241" y="141"/>
                  </a:lnTo>
                  <a:lnTo>
                    <a:pt x="251" y="133"/>
                  </a:lnTo>
                  <a:lnTo>
                    <a:pt x="262" y="123"/>
                  </a:lnTo>
                  <a:lnTo>
                    <a:pt x="272" y="113"/>
                  </a:lnTo>
                  <a:lnTo>
                    <a:pt x="283" y="101"/>
                  </a:lnTo>
                  <a:lnTo>
                    <a:pt x="293" y="89"/>
                  </a:lnTo>
                  <a:lnTo>
                    <a:pt x="302" y="75"/>
                  </a:lnTo>
                  <a:lnTo>
                    <a:pt x="307" y="66"/>
                  </a:lnTo>
                  <a:lnTo>
                    <a:pt x="310" y="57"/>
                  </a:lnTo>
                  <a:lnTo>
                    <a:pt x="311" y="48"/>
                  </a:lnTo>
                  <a:lnTo>
                    <a:pt x="310" y="40"/>
                  </a:lnTo>
                  <a:lnTo>
                    <a:pt x="307" y="33"/>
                  </a:lnTo>
                  <a:lnTo>
                    <a:pt x="303" y="26"/>
                  </a:lnTo>
                  <a:lnTo>
                    <a:pt x="297" y="20"/>
                  </a:lnTo>
                  <a:lnTo>
                    <a:pt x="290" y="14"/>
                  </a:lnTo>
                  <a:lnTo>
                    <a:pt x="281" y="10"/>
                  </a:lnTo>
                  <a:lnTo>
                    <a:pt x="271" y="6"/>
                  </a:lnTo>
                  <a:lnTo>
                    <a:pt x="260" y="3"/>
                  </a:lnTo>
                  <a:lnTo>
                    <a:pt x="248" y="1"/>
                  </a:lnTo>
                  <a:lnTo>
                    <a:pt x="235" y="0"/>
                  </a:lnTo>
                  <a:lnTo>
                    <a:pt x="220" y="0"/>
                  </a:lnTo>
                  <a:lnTo>
                    <a:pt x="205" y="1"/>
                  </a:lnTo>
                  <a:lnTo>
                    <a:pt x="189" y="3"/>
                  </a:lnTo>
                  <a:lnTo>
                    <a:pt x="184" y="5"/>
                  </a:lnTo>
                  <a:lnTo>
                    <a:pt x="181" y="7"/>
                  </a:lnTo>
                  <a:lnTo>
                    <a:pt x="177" y="9"/>
                  </a:lnTo>
                  <a:lnTo>
                    <a:pt x="174" y="13"/>
                  </a:lnTo>
                  <a:lnTo>
                    <a:pt x="170" y="17"/>
                  </a:lnTo>
                  <a:lnTo>
                    <a:pt x="167" y="21"/>
                  </a:lnTo>
                  <a:lnTo>
                    <a:pt x="164" y="25"/>
                  </a:lnTo>
                  <a:lnTo>
                    <a:pt x="161" y="31"/>
                  </a:lnTo>
                  <a:lnTo>
                    <a:pt x="155" y="42"/>
                  </a:lnTo>
                  <a:lnTo>
                    <a:pt x="149" y="55"/>
                  </a:lnTo>
                  <a:lnTo>
                    <a:pt x="143" y="68"/>
                  </a:lnTo>
                  <a:lnTo>
                    <a:pt x="136" y="81"/>
                  </a:lnTo>
                  <a:lnTo>
                    <a:pt x="129" y="94"/>
                  </a:lnTo>
                  <a:lnTo>
                    <a:pt x="121" y="107"/>
                  </a:lnTo>
                  <a:lnTo>
                    <a:pt x="111" y="119"/>
                  </a:lnTo>
                  <a:lnTo>
                    <a:pt x="106" y="125"/>
                  </a:lnTo>
                  <a:lnTo>
                    <a:pt x="101" y="130"/>
                  </a:lnTo>
                  <a:lnTo>
                    <a:pt x="94" y="134"/>
                  </a:lnTo>
                  <a:lnTo>
                    <a:pt x="88" y="138"/>
                  </a:lnTo>
                  <a:lnTo>
                    <a:pt x="81" y="142"/>
                  </a:lnTo>
                  <a:lnTo>
                    <a:pt x="74" y="145"/>
                  </a:lnTo>
                  <a:lnTo>
                    <a:pt x="66" y="148"/>
                  </a:lnTo>
                  <a:lnTo>
                    <a:pt x="58" y="150"/>
                  </a:lnTo>
                  <a:lnTo>
                    <a:pt x="49" y="151"/>
                  </a:lnTo>
                  <a:lnTo>
                    <a:pt x="40" y="151"/>
                  </a:lnTo>
                  <a:lnTo>
                    <a:pt x="31" y="151"/>
                  </a:lnTo>
                  <a:lnTo>
                    <a:pt x="24" y="151"/>
                  </a:lnTo>
                  <a:lnTo>
                    <a:pt x="18" y="152"/>
                  </a:lnTo>
                  <a:lnTo>
                    <a:pt x="12" y="152"/>
                  </a:lnTo>
                  <a:lnTo>
                    <a:pt x="8" y="153"/>
                  </a:lnTo>
                  <a:lnTo>
                    <a:pt x="5" y="153"/>
                  </a:lnTo>
                  <a:lnTo>
                    <a:pt x="2" y="154"/>
                  </a:lnTo>
                  <a:lnTo>
                    <a:pt x="1" y="155"/>
                  </a:lnTo>
                  <a:lnTo>
                    <a:pt x="0" y="156"/>
                  </a:lnTo>
                  <a:lnTo>
                    <a:pt x="0" y="157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4" y="162"/>
                  </a:lnTo>
                  <a:lnTo>
                    <a:pt x="9" y="164"/>
                  </a:lnTo>
                  <a:lnTo>
                    <a:pt x="16" y="167"/>
                  </a:lnTo>
                  <a:lnTo>
                    <a:pt x="22" y="169"/>
                  </a:lnTo>
                  <a:lnTo>
                    <a:pt x="29" y="171"/>
                  </a:lnTo>
                  <a:lnTo>
                    <a:pt x="36" y="173"/>
                  </a:lnTo>
                  <a:lnTo>
                    <a:pt x="42" y="175"/>
                  </a:lnTo>
                  <a:lnTo>
                    <a:pt x="47" y="176"/>
                  </a:lnTo>
                  <a:lnTo>
                    <a:pt x="50" y="177"/>
                  </a:lnTo>
                  <a:lnTo>
                    <a:pt x="51" y="177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035"/>
            <p:cNvSpPr>
              <a:spLocks/>
            </p:cNvSpPr>
            <p:nvPr/>
          </p:nvSpPr>
          <p:spPr bwMode="auto">
            <a:xfrm>
              <a:off x="5374" y="1216"/>
              <a:ext cx="365" cy="166"/>
            </a:xfrm>
            <a:custGeom>
              <a:avLst/>
              <a:gdLst/>
              <a:ahLst/>
              <a:cxnLst>
                <a:cxn ang="0">
                  <a:pos x="306" y="39"/>
                </a:cxn>
                <a:cxn ang="0">
                  <a:pos x="289" y="52"/>
                </a:cxn>
                <a:cxn ang="0">
                  <a:pos x="271" y="64"/>
                </a:cxn>
                <a:cxn ang="0">
                  <a:pos x="252" y="72"/>
                </a:cxn>
                <a:cxn ang="0">
                  <a:pos x="232" y="79"/>
                </a:cxn>
                <a:cxn ang="0">
                  <a:pos x="211" y="85"/>
                </a:cxn>
                <a:cxn ang="0">
                  <a:pos x="191" y="88"/>
                </a:cxn>
                <a:cxn ang="0">
                  <a:pos x="171" y="91"/>
                </a:cxn>
                <a:cxn ang="0">
                  <a:pos x="142" y="92"/>
                </a:cxn>
                <a:cxn ang="0">
                  <a:pos x="109" y="91"/>
                </a:cxn>
                <a:cxn ang="0">
                  <a:pos x="89" y="90"/>
                </a:cxn>
                <a:cxn ang="0">
                  <a:pos x="79" y="88"/>
                </a:cxn>
                <a:cxn ang="0">
                  <a:pos x="71" y="88"/>
                </a:cxn>
                <a:cxn ang="0">
                  <a:pos x="68" y="87"/>
                </a:cxn>
                <a:cxn ang="0">
                  <a:pos x="66" y="87"/>
                </a:cxn>
                <a:cxn ang="0">
                  <a:pos x="56" y="87"/>
                </a:cxn>
                <a:cxn ang="0">
                  <a:pos x="42" y="87"/>
                </a:cxn>
                <a:cxn ang="0">
                  <a:pos x="24" y="89"/>
                </a:cxn>
                <a:cxn ang="0">
                  <a:pos x="9" y="93"/>
                </a:cxn>
                <a:cxn ang="0">
                  <a:pos x="1" y="100"/>
                </a:cxn>
                <a:cxn ang="0">
                  <a:pos x="0" y="104"/>
                </a:cxn>
                <a:cxn ang="0">
                  <a:pos x="2" y="110"/>
                </a:cxn>
                <a:cxn ang="0">
                  <a:pos x="7" y="116"/>
                </a:cxn>
                <a:cxn ang="0">
                  <a:pos x="17" y="124"/>
                </a:cxn>
                <a:cxn ang="0">
                  <a:pos x="31" y="133"/>
                </a:cxn>
                <a:cxn ang="0">
                  <a:pos x="46" y="143"/>
                </a:cxn>
                <a:cxn ang="0">
                  <a:pos x="63" y="150"/>
                </a:cxn>
                <a:cxn ang="0">
                  <a:pos x="79" y="156"/>
                </a:cxn>
                <a:cxn ang="0">
                  <a:pos x="96" y="161"/>
                </a:cxn>
                <a:cxn ang="0">
                  <a:pos x="114" y="164"/>
                </a:cxn>
                <a:cxn ang="0">
                  <a:pos x="131" y="165"/>
                </a:cxn>
                <a:cxn ang="0">
                  <a:pos x="149" y="165"/>
                </a:cxn>
                <a:cxn ang="0">
                  <a:pos x="168" y="163"/>
                </a:cxn>
                <a:cxn ang="0">
                  <a:pos x="207" y="157"/>
                </a:cxn>
                <a:cxn ang="0">
                  <a:pos x="247" y="147"/>
                </a:cxn>
                <a:cxn ang="0">
                  <a:pos x="290" y="133"/>
                </a:cxn>
                <a:cxn ang="0">
                  <a:pos x="333" y="117"/>
                </a:cxn>
                <a:cxn ang="0">
                  <a:pos x="364" y="102"/>
                </a:cxn>
                <a:cxn ang="0">
                  <a:pos x="358" y="2"/>
                </a:cxn>
                <a:cxn ang="0">
                  <a:pos x="345" y="6"/>
                </a:cxn>
                <a:cxn ang="0">
                  <a:pos x="332" y="13"/>
                </a:cxn>
                <a:cxn ang="0">
                  <a:pos x="322" y="21"/>
                </a:cxn>
                <a:cxn ang="0">
                  <a:pos x="316" y="27"/>
                </a:cxn>
              </a:cxnLst>
              <a:rect l="0" t="0" r="r" b="b"/>
              <a:pathLst>
                <a:path w="365" h="166">
                  <a:moveTo>
                    <a:pt x="313" y="31"/>
                  </a:moveTo>
                  <a:lnTo>
                    <a:pt x="306" y="39"/>
                  </a:lnTo>
                  <a:lnTo>
                    <a:pt x="298" y="46"/>
                  </a:lnTo>
                  <a:lnTo>
                    <a:pt x="289" y="52"/>
                  </a:lnTo>
                  <a:lnTo>
                    <a:pt x="280" y="58"/>
                  </a:lnTo>
                  <a:lnTo>
                    <a:pt x="271" y="64"/>
                  </a:lnTo>
                  <a:lnTo>
                    <a:pt x="262" y="68"/>
                  </a:lnTo>
                  <a:lnTo>
                    <a:pt x="252" y="72"/>
                  </a:lnTo>
                  <a:lnTo>
                    <a:pt x="242" y="76"/>
                  </a:lnTo>
                  <a:lnTo>
                    <a:pt x="232" y="79"/>
                  </a:lnTo>
                  <a:lnTo>
                    <a:pt x="222" y="82"/>
                  </a:lnTo>
                  <a:lnTo>
                    <a:pt x="211" y="85"/>
                  </a:lnTo>
                  <a:lnTo>
                    <a:pt x="201" y="87"/>
                  </a:lnTo>
                  <a:lnTo>
                    <a:pt x="191" y="88"/>
                  </a:lnTo>
                  <a:lnTo>
                    <a:pt x="181" y="89"/>
                  </a:lnTo>
                  <a:lnTo>
                    <a:pt x="171" y="91"/>
                  </a:lnTo>
                  <a:lnTo>
                    <a:pt x="161" y="91"/>
                  </a:lnTo>
                  <a:lnTo>
                    <a:pt x="142" y="92"/>
                  </a:lnTo>
                  <a:lnTo>
                    <a:pt x="125" y="92"/>
                  </a:lnTo>
                  <a:lnTo>
                    <a:pt x="109" y="91"/>
                  </a:lnTo>
                  <a:lnTo>
                    <a:pt x="95" y="90"/>
                  </a:lnTo>
                  <a:lnTo>
                    <a:pt x="89" y="90"/>
                  </a:lnTo>
                  <a:lnTo>
                    <a:pt x="83" y="89"/>
                  </a:lnTo>
                  <a:lnTo>
                    <a:pt x="79" y="88"/>
                  </a:lnTo>
                  <a:lnTo>
                    <a:pt x="75" y="88"/>
                  </a:lnTo>
                  <a:lnTo>
                    <a:pt x="71" y="88"/>
                  </a:lnTo>
                  <a:lnTo>
                    <a:pt x="69" y="87"/>
                  </a:lnTo>
                  <a:lnTo>
                    <a:pt x="68" y="87"/>
                  </a:lnTo>
                  <a:lnTo>
                    <a:pt x="67" y="87"/>
                  </a:lnTo>
                  <a:lnTo>
                    <a:pt x="66" y="87"/>
                  </a:lnTo>
                  <a:lnTo>
                    <a:pt x="62" y="87"/>
                  </a:lnTo>
                  <a:lnTo>
                    <a:pt x="56" y="87"/>
                  </a:lnTo>
                  <a:lnTo>
                    <a:pt x="49" y="87"/>
                  </a:lnTo>
                  <a:lnTo>
                    <a:pt x="42" y="87"/>
                  </a:lnTo>
                  <a:lnTo>
                    <a:pt x="33" y="88"/>
                  </a:lnTo>
                  <a:lnTo>
                    <a:pt x="24" y="89"/>
                  </a:lnTo>
                  <a:lnTo>
                    <a:pt x="17" y="91"/>
                  </a:lnTo>
                  <a:lnTo>
                    <a:pt x="9" y="93"/>
                  </a:lnTo>
                  <a:lnTo>
                    <a:pt x="4" y="96"/>
                  </a:lnTo>
                  <a:lnTo>
                    <a:pt x="1" y="100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7"/>
                  </a:lnTo>
                  <a:lnTo>
                    <a:pt x="2" y="110"/>
                  </a:lnTo>
                  <a:lnTo>
                    <a:pt x="5" y="113"/>
                  </a:lnTo>
                  <a:lnTo>
                    <a:pt x="7" y="116"/>
                  </a:lnTo>
                  <a:lnTo>
                    <a:pt x="12" y="120"/>
                  </a:lnTo>
                  <a:lnTo>
                    <a:pt x="17" y="124"/>
                  </a:lnTo>
                  <a:lnTo>
                    <a:pt x="23" y="129"/>
                  </a:lnTo>
                  <a:lnTo>
                    <a:pt x="31" y="133"/>
                  </a:lnTo>
                  <a:lnTo>
                    <a:pt x="39" y="138"/>
                  </a:lnTo>
                  <a:lnTo>
                    <a:pt x="46" y="143"/>
                  </a:lnTo>
                  <a:lnTo>
                    <a:pt x="54" y="147"/>
                  </a:lnTo>
                  <a:lnTo>
                    <a:pt x="63" y="150"/>
                  </a:lnTo>
                  <a:lnTo>
                    <a:pt x="71" y="154"/>
                  </a:lnTo>
                  <a:lnTo>
                    <a:pt x="79" y="156"/>
                  </a:lnTo>
                  <a:lnTo>
                    <a:pt x="87" y="159"/>
                  </a:lnTo>
                  <a:lnTo>
                    <a:pt x="96" y="161"/>
                  </a:lnTo>
                  <a:lnTo>
                    <a:pt x="105" y="162"/>
                  </a:lnTo>
                  <a:lnTo>
                    <a:pt x="114" y="164"/>
                  </a:lnTo>
                  <a:lnTo>
                    <a:pt x="123" y="164"/>
                  </a:lnTo>
                  <a:lnTo>
                    <a:pt x="131" y="165"/>
                  </a:lnTo>
                  <a:lnTo>
                    <a:pt x="141" y="165"/>
                  </a:lnTo>
                  <a:lnTo>
                    <a:pt x="149" y="165"/>
                  </a:lnTo>
                  <a:lnTo>
                    <a:pt x="159" y="164"/>
                  </a:lnTo>
                  <a:lnTo>
                    <a:pt x="168" y="163"/>
                  </a:lnTo>
                  <a:lnTo>
                    <a:pt x="188" y="161"/>
                  </a:lnTo>
                  <a:lnTo>
                    <a:pt x="207" y="157"/>
                  </a:lnTo>
                  <a:lnTo>
                    <a:pt x="227" y="152"/>
                  </a:lnTo>
                  <a:lnTo>
                    <a:pt x="247" y="147"/>
                  </a:lnTo>
                  <a:lnTo>
                    <a:pt x="268" y="140"/>
                  </a:lnTo>
                  <a:lnTo>
                    <a:pt x="290" y="133"/>
                  </a:lnTo>
                  <a:lnTo>
                    <a:pt x="311" y="126"/>
                  </a:lnTo>
                  <a:lnTo>
                    <a:pt x="333" y="117"/>
                  </a:lnTo>
                  <a:lnTo>
                    <a:pt x="349" y="109"/>
                  </a:lnTo>
                  <a:lnTo>
                    <a:pt x="364" y="102"/>
                  </a:lnTo>
                  <a:lnTo>
                    <a:pt x="364" y="0"/>
                  </a:lnTo>
                  <a:lnTo>
                    <a:pt x="358" y="2"/>
                  </a:lnTo>
                  <a:lnTo>
                    <a:pt x="352" y="4"/>
                  </a:lnTo>
                  <a:lnTo>
                    <a:pt x="345" y="6"/>
                  </a:lnTo>
                  <a:lnTo>
                    <a:pt x="339" y="9"/>
                  </a:lnTo>
                  <a:lnTo>
                    <a:pt x="332" y="13"/>
                  </a:lnTo>
                  <a:lnTo>
                    <a:pt x="325" y="18"/>
                  </a:lnTo>
                  <a:lnTo>
                    <a:pt x="322" y="21"/>
                  </a:lnTo>
                  <a:lnTo>
                    <a:pt x="319" y="24"/>
                  </a:lnTo>
                  <a:lnTo>
                    <a:pt x="316" y="27"/>
                  </a:lnTo>
                  <a:lnTo>
                    <a:pt x="313" y="3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036"/>
            <p:cNvSpPr>
              <a:spLocks/>
            </p:cNvSpPr>
            <p:nvPr/>
          </p:nvSpPr>
          <p:spPr bwMode="auto">
            <a:xfrm>
              <a:off x="5022" y="1400"/>
              <a:ext cx="623" cy="135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67" y="3"/>
                </a:cxn>
                <a:cxn ang="0">
                  <a:pos x="52" y="9"/>
                </a:cxn>
                <a:cxn ang="0">
                  <a:pos x="35" y="17"/>
                </a:cxn>
                <a:cxn ang="0">
                  <a:pos x="19" y="27"/>
                </a:cxn>
                <a:cxn ang="0">
                  <a:pos x="7" y="38"/>
                </a:cxn>
                <a:cxn ang="0">
                  <a:pos x="0" y="49"/>
                </a:cxn>
                <a:cxn ang="0">
                  <a:pos x="3" y="61"/>
                </a:cxn>
                <a:cxn ang="0">
                  <a:pos x="17" y="73"/>
                </a:cxn>
                <a:cxn ang="0">
                  <a:pos x="42" y="82"/>
                </a:cxn>
                <a:cxn ang="0">
                  <a:pos x="73" y="90"/>
                </a:cxn>
                <a:cxn ang="0">
                  <a:pos x="111" y="96"/>
                </a:cxn>
                <a:cxn ang="0">
                  <a:pos x="150" y="101"/>
                </a:cxn>
                <a:cxn ang="0">
                  <a:pos x="189" y="104"/>
                </a:cxn>
                <a:cxn ang="0">
                  <a:pos x="223" y="107"/>
                </a:cxn>
                <a:cxn ang="0">
                  <a:pos x="250" y="108"/>
                </a:cxn>
                <a:cxn ang="0">
                  <a:pos x="265" y="108"/>
                </a:cxn>
                <a:cxn ang="0">
                  <a:pos x="282" y="110"/>
                </a:cxn>
                <a:cxn ang="0">
                  <a:pos x="312" y="116"/>
                </a:cxn>
                <a:cxn ang="0">
                  <a:pos x="349" y="123"/>
                </a:cxn>
                <a:cxn ang="0">
                  <a:pos x="391" y="130"/>
                </a:cxn>
                <a:cxn ang="0">
                  <a:pos x="435" y="134"/>
                </a:cxn>
                <a:cxn ang="0">
                  <a:pos x="457" y="134"/>
                </a:cxn>
                <a:cxn ang="0">
                  <a:pos x="480" y="134"/>
                </a:cxn>
                <a:cxn ang="0">
                  <a:pos x="503" y="132"/>
                </a:cxn>
                <a:cxn ang="0">
                  <a:pos x="525" y="127"/>
                </a:cxn>
                <a:cxn ang="0">
                  <a:pos x="547" y="121"/>
                </a:cxn>
                <a:cxn ang="0">
                  <a:pos x="567" y="113"/>
                </a:cxn>
                <a:cxn ang="0">
                  <a:pos x="599" y="93"/>
                </a:cxn>
                <a:cxn ang="0">
                  <a:pos x="617" y="78"/>
                </a:cxn>
                <a:cxn ang="0">
                  <a:pos x="622" y="65"/>
                </a:cxn>
                <a:cxn ang="0">
                  <a:pos x="617" y="55"/>
                </a:cxn>
                <a:cxn ang="0">
                  <a:pos x="606" y="47"/>
                </a:cxn>
                <a:cxn ang="0">
                  <a:pos x="589" y="42"/>
                </a:cxn>
                <a:cxn ang="0">
                  <a:pos x="571" y="39"/>
                </a:cxn>
                <a:cxn ang="0">
                  <a:pos x="553" y="36"/>
                </a:cxn>
                <a:cxn ang="0">
                  <a:pos x="537" y="31"/>
                </a:cxn>
                <a:cxn ang="0">
                  <a:pos x="522" y="26"/>
                </a:cxn>
                <a:cxn ang="0">
                  <a:pos x="499" y="16"/>
                </a:cxn>
                <a:cxn ang="0">
                  <a:pos x="483" y="11"/>
                </a:cxn>
                <a:cxn ang="0">
                  <a:pos x="463" y="7"/>
                </a:cxn>
                <a:cxn ang="0">
                  <a:pos x="438" y="6"/>
                </a:cxn>
                <a:cxn ang="0">
                  <a:pos x="406" y="8"/>
                </a:cxn>
                <a:cxn ang="0">
                  <a:pos x="367" y="13"/>
                </a:cxn>
                <a:cxn ang="0">
                  <a:pos x="327" y="19"/>
                </a:cxn>
                <a:cxn ang="0">
                  <a:pos x="291" y="23"/>
                </a:cxn>
                <a:cxn ang="0">
                  <a:pos x="258" y="25"/>
                </a:cxn>
                <a:cxn ang="0">
                  <a:pos x="227" y="26"/>
                </a:cxn>
                <a:cxn ang="0">
                  <a:pos x="200" y="25"/>
                </a:cxn>
                <a:cxn ang="0">
                  <a:pos x="165" y="23"/>
                </a:cxn>
                <a:cxn ang="0">
                  <a:pos x="129" y="17"/>
                </a:cxn>
                <a:cxn ang="0">
                  <a:pos x="102" y="11"/>
                </a:cxn>
                <a:cxn ang="0">
                  <a:pos x="85" y="4"/>
                </a:cxn>
                <a:cxn ang="0">
                  <a:pos x="77" y="0"/>
                </a:cxn>
              </a:cxnLst>
              <a:rect l="0" t="0" r="r" b="b"/>
              <a:pathLst>
                <a:path w="623" h="135">
                  <a:moveTo>
                    <a:pt x="76" y="0"/>
                  </a:moveTo>
                  <a:lnTo>
                    <a:pt x="74" y="0"/>
                  </a:lnTo>
                  <a:lnTo>
                    <a:pt x="71" y="2"/>
                  </a:lnTo>
                  <a:lnTo>
                    <a:pt x="67" y="3"/>
                  </a:lnTo>
                  <a:lnTo>
                    <a:pt x="60" y="6"/>
                  </a:lnTo>
                  <a:lnTo>
                    <a:pt x="52" y="9"/>
                  </a:lnTo>
                  <a:lnTo>
                    <a:pt x="44" y="13"/>
                  </a:lnTo>
                  <a:lnTo>
                    <a:pt x="35" y="17"/>
                  </a:lnTo>
                  <a:lnTo>
                    <a:pt x="27" y="22"/>
                  </a:lnTo>
                  <a:lnTo>
                    <a:pt x="19" y="27"/>
                  </a:lnTo>
                  <a:lnTo>
                    <a:pt x="12" y="32"/>
                  </a:lnTo>
                  <a:lnTo>
                    <a:pt x="7" y="38"/>
                  </a:lnTo>
                  <a:lnTo>
                    <a:pt x="2" y="43"/>
                  </a:lnTo>
                  <a:lnTo>
                    <a:pt x="0" y="49"/>
                  </a:lnTo>
                  <a:lnTo>
                    <a:pt x="0" y="55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7" y="73"/>
                  </a:lnTo>
                  <a:lnTo>
                    <a:pt x="28" y="77"/>
                  </a:lnTo>
                  <a:lnTo>
                    <a:pt x="42" y="82"/>
                  </a:lnTo>
                  <a:lnTo>
                    <a:pt x="56" y="86"/>
                  </a:lnTo>
                  <a:lnTo>
                    <a:pt x="73" y="90"/>
                  </a:lnTo>
                  <a:lnTo>
                    <a:pt x="93" y="93"/>
                  </a:lnTo>
                  <a:lnTo>
                    <a:pt x="111" y="96"/>
                  </a:lnTo>
                  <a:lnTo>
                    <a:pt x="131" y="99"/>
                  </a:lnTo>
                  <a:lnTo>
                    <a:pt x="150" y="101"/>
                  </a:lnTo>
                  <a:lnTo>
                    <a:pt x="170" y="103"/>
                  </a:lnTo>
                  <a:lnTo>
                    <a:pt x="189" y="104"/>
                  </a:lnTo>
                  <a:lnTo>
                    <a:pt x="207" y="106"/>
                  </a:lnTo>
                  <a:lnTo>
                    <a:pt x="223" y="107"/>
                  </a:lnTo>
                  <a:lnTo>
                    <a:pt x="238" y="107"/>
                  </a:lnTo>
                  <a:lnTo>
                    <a:pt x="250" y="108"/>
                  </a:lnTo>
                  <a:lnTo>
                    <a:pt x="260" y="108"/>
                  </a:lnTo>
                  <a:lnTo>
                    <a:pt x="265" y="108"/>
                  </a:lnTo>
                  <a:lnTo>
                    <a:pt x="270" y="108"/>
                  </a:lnTo>
                  <a:lnTo>
                    <a:pt x="282" y="110"/>
                  </a:lnTo>
                  <a:lnTo>
                    <a:pt x="297" y="113"/>
                  </a:lnTo>
                  <a:lnTo>
                    <a:pt x="312" y="116"/>
                  </a:lnTo>
                  <a:lnTo>
                    <a:pt x="329" y="119"/>
                  </a:lnTo>
                  <a:lnTo>
                    <a:pt x="349" y="123"/>
                  </a:lnTo>
                  <a:lnTo>
                    <a:pt x="369" y="126"/>
                  </a:lnTo>
                  <a:lnTo>
                    <a:pt x="391" y="130"/>
                  </a:lnTo>
                  <a:lnTo>
                    <a:pt x="412" y="132"/>
                  </a:lnTo>
                  <a:lnTo>
                    <a:pt x="435" y="134"/>
                  </a:lnTo>
                  <a:lnTo>
                    <a:pt x="446" y="134"/>
                  </a:lnTo>
                  <a:lnTo>
                    <a:pt x="457" y="134"/>
                  </a:lnTo>
                  <a:lnTo>
                    <a:pt x="469" y="134"/>
                  </a:lnTo>
                  <a:lnTo>
                    <a:pt x="480" y="134"/>
                  </a:lnTo>
                  <a:lnTo>
                    <a:pt x="491" y="133"/>
                  </a:lnTo>
                  <a:lnTo>
                    <a:pt x="503" y="132"/>
                  </a:lnTo>
                  <a:lnTo>
                    <a:pt x="514" y="130"/>
                  </a:lnTo>
                  <a:lnTo>
                    <a:pt x="525" y="127"/>
                  </a:lnTo>
                  <a:lnTo>
                    <a:pt x="536" y="125"/>
                  </a:lnTo>
                  <a:lnTo>
                    <a:pt x="547" y="121"/>
                  </a:lnTo>
                  <a:lnTo>
                    <a:pt x="557" y="117"/>
                  </a:lnTo>
                  <a:lnTo>
                    <a:pt x="567" y="113"/>
                  </a:lnTo>
                  <a:lnTo>
                    <a:pt x="585" y="103"/>
                  </a:lnTo>
                  <a:lnTo>
                    <a:pt x="599" y="93"/>
                  </a:lnTo>
                  <a:lnTo>
                    <a:pt x="610" y="85"/>
                  </a:lnTo>
                  <a:lnTo>
                    <a:pt x="617" y="78"/>
                  </a:lnTo>
                  <a:lnTo>
                    <a:pt x="620" y="71"/>
                  </a:lnTo>
                  <a:lnTo>
                    <a:pt x="622" y="65"/>
                  </a:lnTo>
                  <a:lnTo>
                    <a:pt x="620" y="60"/>
                  </a:lnTo>
                  <a:lnTo>
                    <a:pt x="617" y="55"/>
                  </a:lnTo>
                  <a:lnTo>
                    <a:pt x="613" y="51"/>
                  </a:lnTo>
                  <a:lnTo>
                    <a:pt x="606" y="47"/>
                  </a:lnTo>
                  <a:lnTo>
                    <a:pt x="598" y="45"/>
                  </a:lnTo>
                  <a:lnTo>
                    <a:pt x="589" y="42"/>
                  </a:lnTo>
                  <a:lnTo>
                    <a:pt x="580" y="40"/>
                  </a:lnTo>
                  <a:lnTo>
                    <a:pt x="571" y="39"/>
                  </a:lnTo>
                  <a:lnTo>
                    <a:pt x="562" y="37"/>
                  </a:lnTo>
                  <a:lnTo>
                    <a:pt x="553" y="36"/>
                  </a:lnTo>
                  <a:lnTo>
                    <a:pt x="545" y="34"/>
                  </a:lnTo>
                  <a:lnTo>
                    <a:pt x="537" y="31"/>
                  </a:lnTo>
                  <a:lnTo>
                    <a:pt x="529" y="29"/>
                  </a:lnTo>
                  <a:lnTo>
                    <a:pt x="522" y="26"/>
                  </a:lnTo>
                  <a:lnTo>
                    <a:pt x="507" y="19"/>
                  </a:lnTo>
                  <a:lnTo>
                    <a:pt x="499" y="16"/>
                  </a:lnTo>
                  <a:lnTo>
                    <a:pt x="491" y="14"/>
                  </a:lnTo>
                  <a:lnTo>
                    <a:pt x="483" y="11"/>
                  </a:lnTo>
                  <a:lnTo>
                    <a:pt x="473" y="9"/>
                  </a:lnTo>
                  <a:lnTo>
                    <a:pt x="463" y="7"/>
                  </a:lnTo>
                  <a:lnTo>
                    <a:pt x="451" y="6"/>
                  </a:lnTo>
                  <a:lnTo>
                    <a:pt x="438" y="6"/>
                  </a:lnTo>
                  <a:lnTo>
                    <a:pt x="423" y="6"/>
                  </a:lnTo>
                  <a:lnTo>
                    <a:pt x="406" y="8"/>
                  </a:lnTo>
                  <a:lnTo>
                    <a:pt x="388" y="10"/>
                  </a:lnTo>
                  <a:lnTo>
                    <a:pt x="367" y="13"/>
                  </a:lnTo>
                  <a:lnTo>
                    <a:pt x="346" y="16"/>
                  </a:lnTo>
                  <a:lnTo>
                    <a:pt x="327" y="19"/>
                  </a:lnTo>
                  <a:lnTo>
                    <a:pt x="309" y="21"/>
                  </a:lnTo>
                  <a:lnTo>
                    <a:pt x="291" y="23"/>
                  </a:lnTo>
                  <a:lnTo>
                    <a:pt x="274" y="24"/>
                  </a:lnTo>
                  <a:lnTo>
                    <a:pt x="258" y="25"/>
                  </a:lnTo>
                  <a:lnTo>
                    <a:pt x="242" y="26"/>
                  </a:lnTo>
                  <a:lnTo>
                    <a:pt x="227" y="26"/>
                  </a:lnTo>
                  <a:lnTo>
                    <a:pt x="214" y="26"/>
                  </a:lnTo>
                  <a:lnTo>
                    <a:pt x="200" y="25"/>
                  </a:lnTo>
                  <a:lnTo>
                    <a:pt x="188" y="25"/>
                  </a:lnTo>
                  <a:lnTo>
                    <a:pt x="165" y="23"/>
                  </a:lnTo>
                  <a:lnTo>
                    <a:pt x="146" y="20"/>
                  </a:lnTo>
                  <a:lnTo>
                    <a:pt x="129" y="17"/>
                  </a:lnTo>
                  <a:lnTo>
                    <a:pt x="114" y="14"/>
                  </a:lnTo>
                  <a:lnTo>
                    <a:pt x="102" y="11"/>
                  </a:lnTo>
                  <a:lnTo>
                    <a:pt x="93" y="7"/>
                  </a:lnTo>
                  <a:lnTo>
                    <a:pt x="85" y="4"/>
                  </a:lnTo>
                  <a:lnTo>
                    <a:pt x="80" y="2"/>
                  </a:lnTo>
                  <a:lnTo>
                    <a:pt x="77" y="0"/>
                  </a:lnTo>
                  <a:lnTo>
                    <a:pt x="76" y="0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037"/>
            <p:cNvSpPr>
              <a:spLocks/>
            </p:cNvSpPr>
            <p:nvPr/>
          </p:nvSpPr>
          <p:spPr bwMode="auto">
            <a:xfrm>
              <a:off x="5077" y="1575"/>
              <a:ext cx="549" cy="105"/>
            </a:xfrm>
            <a:custGeom>
              <a:avLst/>
              <a:gdLst/>
              <a:ahLst/>
              <a:cxnLst>
                <a:cxn ang="0">
                  <a:pos x="505" y="75"/>
                </a:cxn>
                <a:cxn ang="0">
                  <a:pos x="525" y="61"/>
                </a:cxn>
                <a:cxn ang="0">
                  <a:pos x="538" y="46"/>
                </a:cxn>
                <a:cxn ang="0">
                  <a:pos x="546" y="30"/>
                </a:cxn>
                <a:cxn ang="0">
                  <a:pos x="548" y="17"/>
                </a:cxn>
                <a:cxn ang="0">
                  <a:pos x="546" y="9"/>
                </a:cxn>
                <a:cxn ang="0">
                  <a:pos x="543" y="5"/>
                </a:cxn>
                <a:cxn ang="0">
                  <a:pos x="539" y="2"/>
                </a:cxn>
                <a:cxn ang="0">
                  <a:pos x="535" y="0"/>
                </a:cxn>
                <a:cxn ang="0">
                  <a:pos x="528" y="1"/>
                </a:cxn>
                <a:cxn ang="0">
                  <a:pos x="522" y="2"/>
                </a:cxn>
                <a:cxn ang="0">
                  <a:pos x="511" y="9"/>
                </a:cxn>
                <a:cxn ang="0">
                  <a:pos x="495" y="17"/>
                </a:cxn>
                <a:cxn ang="0">
                  <a:pos x="477" y="23"/>
                </a:cxn>
                <a:cxn ang="0">
                  <a:pos x="457" y="27"/>
                </a:cxn>
                <a:cxn ang="0">
                  <a:pos x="437" y="31"/>
                </a:cxn>
                <a:cxn ang="0">
                  <a:pos x="417" y="33"/>
                </a:cxn>
                <a:cxn ang="0">
                  <a:pos x="387" y="35"/>
                </a:cxn>
                <a:cxn ang="0">
                  <a:pos x="364" y="35"/>
                </a:cxn>
                <a:cxn ang="0">
                  <a:pos x="350" y="35"/>
                </a:cxn>
                <a:cxn ang="0">
                  <a:pos x="326" y="32"/>
                </a:cxn>
                <a:cxn ang="0">
                  <a:pos x="299" y="27"/>
                </a:cxn>
                <a:cxn ang="0">
                  <a:pos x="258" y="18"/>
                </a:cxn>
                <a:cxn ang="0">
                  <a:pos x="231" y="14"/>
                </a:cxn>
                <a:cxn ang="0">
                  <a:pos x="205" y="11"/>
                </a:cxn>
                <a:cxn ang="0">
                  <a:pos x="194" y="11"/>
                </a:cxn>
                <a:cxn ang="0">
                  <a:pos x="183" y="13"/>
                </a:cxn>
                <a:cxn ang="0">
                  <a:pos x="174" y="15"/>
                </a:cxn>
                <a:cxn ang="0">
                  <a:pos x="165" y="17"/>
                </a:cxn>
                <a:cxn ang="0">
                  <a:pos x="141" y="20"/>
                </a:cxn>
                <a:cxn ang="0">
                  <a:pos x="113" y="19"/>
                </a:cxn>
                <a:cxn ang="0">
                  <a:pos x="84" y="17"/>
                </a:cxn>
                <a:cxn ang="0">
                  <a:pos x="56" y="13"/>
                </a:cxn>
                <a:cxn ang="0">
                  <a:pos x="31" y="10"/>
                </a:cxn>
                <a:cxn ang="0">
                  <a:pos x="12" y="6"/>
                </a:cxn>
                <a:cxn ang="0">
                  <a:pos x="2" y="4"/>
                </a:cxn>
                <a:cxn ang="0">
                  <a:pos x="0" y="16"/>
                </a:cxn>
                <a:cxn ang="0">
                  <a:pos x="8" y="36"/>
                </a:cxn>
                <a:cxn ang="0">
                  <a:pos x="24" y="54"/>
                </a:cxn>
                <a:cxn ang="0">
                  <a:pos x="48" y="68"/>
                </a:cxn>
                <a:cxn ang="0">
                  <a:pos x="77" y="80"/>
                </a:cxn>
                <a:cxn ang="0">
                  <a:pos x="112" y="89"/>
                </a:cxn>
                <a:cxn ang="0">
                  <a:pos x="151" y="96"/>
                </a:cxn>
                <a:cxn ang="0">
                  <a:pos x="192" y="101"/>
                </a:cxn>
                <a:cxn ang="0">
                  <a:pos x="235" y="103"/>
                </a:cxn>
                <a:cxn ang="0">
                  <a:pos x="279" y="104"/>
                </a:cxn>
                <a:cxn ang="0">
                  <a:pos x="321" y="103"/>
                </a:cxn>
                <a:cxn ang="0">
                  <a:pos x="362" y="102"/>
                </a:cxn>
                <a:cxn ang="0">
                  <a:pos x="400" y="98"/>
                </a:cxn>
                <a:cxn ang="0">
                  <a:pos x="433" y="94"/>
                </a:cxn>
                <a:cxn ang="0">
                  <a:pos x="462" y="89"/>
                </a:cxn>
                <a:cxn ang="0">
                  <a:pos x="484" y="84"/>
                </a:cxn>
              </a:cxnLst>
              <a:rect l="0" t="0" r="r" b="b"/>
              <a:pathLst>
                <a:path w="549" h="105">
                  <a:moveTo>
                    <a:pt x="492" y="81"/>
                  </a:moveTo>
                  <a:lnTo>
                    <a:pt x="505" y="75"/>
                  </a:lnTo>
                  <a:lnTo>
                    <a:pt x="515" y="68"/>
                  </a:lnTo>
                  <a:lnTo>
                    <a:pt x="525" y="61"/>
                  </a:lnTo>
                  <a:lnTo>
                    <a:pt x="533" y="53"/>
                  </a:lnTo>
                  <a:lnTo>
                    <a:pt x="538" y="46"/>
                  </a:lnTo>
                  <a:lnTo>
                    <a:pt x="543" y="38"/>
                  </a:lnTo>
                  <a:lnTo>
                    <a:pt x="546" y="30"/>
                  </a:lnTo>
                  <a:lnTo>
                    <a:pt x="548" y="23"/>
                  </a:lnTo>
                  <a:lnTo>
                    <a:pt x="548" y="17"/>
                  </a:lnTo>
                  <a:lnTo>
                    <a:pt x="547" y="11"/>
                  </a:lnTo>
                  <a:lnTo>
                    <a:pt x="546" y="9"/>
                  </a:lnTo>
                  <a:lnTo>
                    <a:pt x="545" y="7"/>
                  </a:lnTo>
                  <a:lnTo>
                    <a:pt x="543" y="5"/>
                  </a:lnTo>
                  <a:lnTo>
                    <a:pt x="541" y="3"/>
                  </a:lnTo>
                  <a:lnTo>
                    <a:pt x="539" y="2"/>
                  </a:lnTo>
                  <a:lnTo>
                    <a:pt x="536" y="1"/>
                  </a:lnTo>
                  <a:lnTo>
                    <a:pt x="535" y="0"/>
                  </a:lnTo>
                  <a:lnTo>
                    <a:pt x="532" y="0"/>
                  </a:lnTo>
                  <a:lnTo>
                    <a:pt x="528" y="1"/>
                  </a:lnTo>
                  <a:lnTo>
                    <a:pt x="525" y="1"/>
                  </a:lnTo>
                  <a:lnTo>
                    <a:pt x="522" y="2"/>
                  </a:lnTo>
                  <a:lnTo>
                    <a:pt x="518" y="4"/>
                  </a:lnTo>
                  <a:lnTo>
                    <a:pt x="511" y="9"/>
                  </a:lnTo>
                  <a:lnTo>
                    <a:pt x="503" y="13"/>
                  </a:lnTo>
                  <a:lnTo>
                    <a:pt x="495" y="17"/>
                  </a:lnTo>
                  <a:lnTo>
                    <a:pt x="486" y="20"/>
                  </a:lnTo>
                  <a:lnTo>
                    <a:pt x="477" y="23"/>
                  </a:lnTo>
                  <a:lnTo>
                    <a:pt x="467" y="25"/>
                  </a:lnTo>
                  <a:lnTo>
                    <a:pt x="457" y="27"/>
                  </a:lnTo>
                  <a:lnTo>
                    <a:pt x="447" y="29"/>
                  </a:lnTo>
                  <a:lnTo>
                    <a:pt x="437" y="31"/>
                  </a:lnTo>
                  <a:lnTo>
                    <a:pt x="427" y="32"/>
                  </a:lnTo>
                  <a:lnTo>
                    <a:pt x="417" y="33"/>
                  </a:lnTo>
                  <a:lnTo>
                    <a:pt x="407" y="34"/>
                  </a:lnTo>
                  <a:lnTo>
                    <a:pt x="387" y="35"/>
                  </a:lnTo>
                  <a:lnTo>
                    <a:pt x="369" y="35"/>
                  </a:lnTo>
                  <a:lnTo>
                    <a:pt x="364" y="35"/>
                  </a:lnTo>
                  <a:lnTo>
                    <a:pt x="360" y="35"/>
                  </a:lnTo>
                  <a:lnTo>
                    <a:pt x="350" y="35"/>
                  </a:lnTo>
                  <a:lnTo>
                    <a:pt x="338" y="34"/>
                  </a:lnTo>
                  <a:lnTo>
                    <a:pt x="326" y="32"/>
                  </a:lnTo>
                  <a:lnTo>
                    <a:pt x="313" y="29"/>
                  </a:lnTo>
                  <a:lnTo>
                    <a:pt x="299" y="27"/>
                  </a:lnTo>
                  <a:lnTo>
                    <a:pt x="272" y="21"/>
                  </a:lnTo>
                  <a:lnTo>
                    <a:pt x="258" y="18"/>
                  </a:lnTo>
                  <a:lnTo>
                    <a:pt x="244" y="16"/>
                  </a:lnTo>
                  <a:lnTo>
                    <a:pt x="231" y="14"/>
                  </a:lnTo>
                  <a:lnTo>
                    <a:pt x="218" y="12"/>
                  </a:lnTo>
                  <a:lnTo>
                    <a:pt x="205" y="11"/>
                  </a:lnTo>
                  <a:lnTo>
                    <a:pt x="200" y="11"/>
                  </a:lnTo>
                  <a:lnTo>
                    <a:pt x="194" y="11"/>
                  </a:lnTo>
                  <a:lnTo>
                    <a:pt x="189" y="12"/>
                  </a:lnTo>
                  <a:lnTo>
                    <a:pt x="183" y="13"/>
                  </a:lnTo>
                  <a:lnTo>
                    <a:pt x="179" y="14"/>
                  </a:lnTo>
                  <a:lnTo>
                    <a:pt x="174" y="15"/>
                  </a:lnTo>
                  <a:lnTo>
                    <a:pt x="169" y="16"/>
                  </a:lnTo>
                  <a:lnTo>
                    <a:pt x="165" y="17"/>
                  </a:lnTo>
                  <a:lnTo>
                    <a:pt x="154" y="19"/>
                  </a:lnTo>
                  <a:lnTo>
                    <a:pt x="141" y="20"/>
                  </a:lnTo>
                  <a:lnTo>
                    <a:pt x="127" y="20"/>
                  </a:lnTo>
                  <a:lnTo>
                    <a:pt x="113" y="19"/>
                  </a:lnTo>
                  <a:lnTo>
                    <a:pt x="99" y="18"/>
                  </a:lnTo>
                  <a:lnTo>
                    <a:pt x="84" y="17"/>
                  </a:lnTo>
                  <a:lnTo>
                    <a:pt x="70" y="15"/>
                  </a:lnTo>
                  <a:lnTo>
                    <a:pt x="56" y="13"/>
                  </a:lnTo>
                  <a:lnTo>
                    <a:pt x="43" y="11"/>
                  </a:lnTo>
                  <a:lnTo>
                    <a:pt x="31" y="10"/>
                  </a:lnTo>
                  <a:lnTo>
                    <a:pt x="21" y="8"/>
                  </a:lnTo>
                  <a:lnTo>
                    <a:pt x="12" y="6"/>
                  </a:lnTo>
                  <a:lnTo>
                    <a:pt x="6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16"/>
                  </a:lnTo>
                  <a:lnTo>
                    <a:pt x="3" y="26"/>
                  </a:lnTo>
                  <a:lnTo>
                    <a:pt x="8" y="36"/>
                  </a:lnTo>
                  <a:lnTo>
                    <a:pt x="15" y="45"/>
                  </a:lnTo>
                  <a:lnTo>
                    <a:pt x="24" y="54"/>
                  </a:lnTo>
                  <a:lnTo>
                    <a:pt x="35" y="61"/>
                  </a:lnTo>
                  <a:lnTo>
                    <a:pt x="48" y="68"/>
                  </a:lnTo>
                  <a:lnTo>
                    <a:pt x="62" y="74"/>
                  </a:lnTo>
                  <a:lnTo>
                    <a:pt x="77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1" y="93"/>
                  </a:lnTo>
                  <a:lnTo>
                    <a:pt x="151" y="96"/>
                  </a:lnTo>
                  <a:lnTo>
                    <a:pt x="171" y="98"/>
                  </a:lnTo>
                  <a:lnTo>
                    <a:pt x="192" y="101"/>
                  </a:lnTo>
                  <a:lnTo>
                    <a:pt x="214" y="102"/>
                  </a:lnTo>
                  <a:lnTo>
                    <a:pt x="235" y="103"/>
                  </a:lnTo>
                  <a:lnTo>
                    <a:pt x="257" y="104"/>
                  </a:lnTo>
                  <a:lnTo>
                    <a:pt x="279" y="104"/>
                  </a:lnTo>
                  <a:lnTo>
                    <a:pt x="300" y="104"/>
                  </a:lnTo>
                  <a:lnTo>
                    <a:pt x="321" y="103"/>
                  </a:lnTo>
                  <a:lnTo>
                    <a:pt x="342" y="103"/>
                  </a:lnTo>
                  <a:lnTo>
                    <a:pt x="362" y="102"/>
                  </a:lnTo>
                  <a:lnTo>
                    <a:pt x="381" y="100"/>
                  </a:lnTo>
                  <a:lnTo>
                    <a:pt x="400" y="98"/>
                  </a:lnTo>
                  <a:lnTo>
                    <a:pt x="418" y="97"/>
                  </a:lnTo>
                  <a:lnTo>
                    <a:pt x="433" y="94"/>
                  </a:lnTo>
                  <a:lnTo>
                    <a:pt x="448" y="92"/>
                  </a:lnTo>
                  <a:lnTo>
                    <a:pt x="462" y="89"/>
                  </a:lnTo>
                  <a:lnTo>
                    <a:pt x="474" y="87"/>
                  </a:lnTo>
                  <a:lnTo>
                    <a:pt x="484" y="84"/>
                  </a:lnTo>
                  <a:lnTo>
                    <a:pt x="492" y="81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038"/>
            <p:cNvSpPr>
              <a:spLocks/>
            </p:cNvSpPr>
            <p:nvPr/>
          </p:nvSpPr>
          <p:spPr bwMode="auto">
            <a:xfrm>
              <a:off x="5042" y="1725"/>
              <a:ext cx="562" cy="404"/>
            </a:xfrm>
            <a:custGeom>
              <a:avLst/>
              <a:gdLst/>
              <a:ahLst/>
              <a:cxnLst>
                <a:cxn ang="0">
                  <a:pos x="18" y="249"/>
                </a:cxn>
                <a:cxn ang="0">
                  <a:pos x="37" y="264"/>
                </a:cxn>
                <a:cxn ang="0">
                  <a:pos x="61" y="268"/>
                </a:cxn>
                <a:cxn ang="0">
                  <a:pos x="89" y="257"/>
                </a:cxn>
                <a:cxn ang="0">
                  <a:pos x="122" y="228"/>
                </a:cxn>
                <a:cxn ang="0">
                  <a:pos x="151" y="201"/>
                </a:cxn>
                <a:cxn ang="0">
                  <a:pos x="175" y="189"/>
                </a:cxn>
                <a:cxn ang="0">
                  <a:pos x="194" y="190"/>
                </a:cxn>
                <a:cxn ang="0">
                  <a:pos x="208" y="202"/>
                </a:cxn>
                <a:cxn ang="0">
                  <a:pos x="222" y="229"/>
                </a:cxn>
                <a:cxn ang="0">
                  <a:pos x="235" y="282"/>
                </a:cxn>
                <a:cxn ang="0">
                  <a:pos x="241" y="328"/>
                </a:cxn>
                <a:cxn ang="0">
                  <a:pos x="244" y="343"/>
                </a:cxn>
                <a:cxn ang="0">
                  <a:pos x="247" y="356"/>
                </a:cxn>
                <a:cxn ang="0">
                  <a:pos x="257" y="387"/>
                </a:cxn>
                <a:cxn ang="0">
                  <a:pos x="267" y="401"/>
                </a:cxn>
                <a:cxn ang="0">
                  <a:pos x="278" y="402"/>
                </a:cxn>
                <a:cxn ang="0">
                  <a:pos x="291" y="382"/>
                </a:cxn>
                <a:cxn ang="0">
                  <a:pos x="304" y="342"/>
                </a:cxn>
                <a:cxn ang="0">
                  <a:pos x="321" y="290"/>
                </a:cxn>
                <a:cxn ang="0">
                  <a:pos x="341" y="241"/>
                </a:cxn>
                <a:cxn ang="0">
                  <a:pos x="361" y="212"/>
                </a:cxn>
                <a:cxn ang="0">
                  <a:pos x="375" y="204"/>
                </a:cxn>
                <a:cxn ang="0">
                  <a:pos x="389" y="205"/>
                </a:cxn>
                <a:cxn ang="0">
                  <a:pos x="404" y="218"/>
                </a:cxn>
                <a:cxn ang="0">
                  <a:pos x="431" y="247"/>
                </a:cxn>
                <a:cxn ang="0">
                  <a:pos x="456" y="264"/>
                </a:cxn>
                <a:cxn ang="0">
                  <a:pos x="480" y="273"/>
                </a:cxn>
                <a:cxn ang="0">
                  <a:pos x="513" y="272"/>
                </a:cxn>
                <a:cxn ang="0">
                  <a:pos x="544" y="254"/>
                </a:cxn>
                <a:cxn ang="0">
                  <a:pos x="560" y="232"/>
                </a:cxn>
                <a:cxn ang="0">
                  <a:pos x="558" y="218"/>
                </a:cxn>
                <a:cxn ang="0">
                  <a:pos x="534" y="208"/>
                </a:cxn>
                <a:cxn ang="0">
                  <a:pos x="495" y="189"/>
                </a:cxn>
                <a:cxn ang="0">
                  <a:pos x="453" y="162"/>
                </a:cxn>
                <a:cxn ang="0">
                  <a:pos x="416" y="131"/>
                </a:cxn>
                <a:cxn ang="0">
                  <a:pos x="396" y="100"/>
                </a:cxn>
                <a:cxn ang="0">
                  <a:pos x="392" y="79"/>
                </a:cxn>
                <a:cxn ang="0">
                  <a:pos x="376" y="57"/>
                </a:cxn>
                <a:cxn ang="0">
                  <a:pos x="333" y="26"/>
                </a:cxn>
                <a:cxn ang="0">
                  <a:pos x="277" y="4"/>
                </a:cxn>
                <a:cxn ang="0">
                  <a:pos x="223" y="0"/>
                </a:cxn>
                <a:cxn ang="0">
                  <a:pos x="196" y="10"/>
                </a:cxn>
                <a:cxn ang="0">
                  <a:pos x="182" y="27"/>
                </a:cxn>
                <a:cxn ang="0">
                  <a:pos x="167" y="64"/>
                </a:cxn>
                <a:cxn ang="0">
                  <a:pos x="140" y="102"/>
                </a:cxn>
                <a:cxn ang="0">
                  <a:pos x="107" y="131"/>
                </a:cxn>
                <a:cxn ang="0">
                  <a:pos x="76" y="150"/>
                </a:cxn>
                <a:cxn ang="0">
                  <a:pos x="55" y="161"/>
                </a:cxn>
                <a:cxn ang="0">
                  <a:pos x="40" y="165"/>
                </a:cxn>
                <a:cxn ang="0">
                  <a:pos x="16" y="173"/>
                </a:cxn>
                <a:cxn ang="0">
                  <a:pos x="4" y="180"/>
                </a:cxn>
                <a:cxn ang="0">
                  <a:pos x="0" y="198"/>
                </a:cxn>
                <a:cxn ang="0">
                  <a:pos x="4" y="223"/>
                </a:cxn>
              </a:cxnLst>
              <a:rect l="0" t="0" r="r" b="b"/>
              <a:pathLst>
                <a:path w="562" h="404">
                  <a:moveTo>
                    <a:pt x="4" y="223"/>
                  </a:moveTo>
                  <a:lnTo>
                    <a:pt x="10" y="236"/>
                  </a:lnTo>
                  <a:lnTo>
                    <a:pt x="18" y="249"/>
                  </a:lnTo>
                  <a:lnTo>
                    <a:pt x="24" y="255"/>
                  </a:lnTo>
                  <a:lnTo>
                    <a:pt x="31" y="260"/>
                  </a:lnTo>
                  <a:lnTo>
                    <a:pt x="37" y="264"/>
                  </a:lnTo>
                  <a:lnTo>
                    <a:pt x="45" y="266"/>
                  </a:lnTo>
                  <a:lnTo>
                    <a:pt x="52" y="268"/>
                  </a:lnTo>
                  <a:lnTo>
                    <a:pt x="61" y="268"/>
                  </a:lnTo>
                  <a:lnTo>
                    <a:pt x="70" y="266"/>
                  </a:lnTo>
                  <a:lnTo>
                    <a:pt x="80" y="263"/>
                  </a:lnTo>
                  <a:lnTo>
                    <a:pt x="89" y="257"/>
                  </a:lnTo>
                  <a:lnTo>
                    <a:pt x="99" y="250"/>
                  </a:lnTo>
                  <a:lnTo>
                    <a:pt x="111" y="240"/>
                  </a:lnTo>
                  <a:lnTo>
                    <a:pt x="122" y="228"/>
                  </a:lnTo>
                  <a:lnTo>
                    <a:pt x="132" y="217"/>
                  </a:lnTo>
                  <a:lnTo>
                    <a:pt x="142" y="208"/>
                  </a:lnTo>
                  <a:lnTo>
                    <a:pt x="151" y="201"/>
                  </a:lnTo>
                  <a:lnTo>
                    <a:pt x="160" y="195"/>
                  </a:lnTo>
                  <a:lnTo>
                    <a:pt x="167" y="191"/>
                  </a:lnTo>
                  <a:lnTo>
                    <a:pt x="175" y="189"/>
                  </a:lnTo>
                  <a:lnTo>
                    <a:pt x="182" y="188"/>
                  </a:lnTo>
                  <a:lnTo>
                    <a:pt x="188" y="189"/>
                  </a:lnTo>
                  <a:lnTo>
                    <a:pt x="194" y="190"/>
                  </a:lnTo>
                  <a:lnTo>
                    <a:pt x="199" y="194"/>
                  </a:lnTo>
                  <a:lnTo>
                    <a:pt x="204" y="197"/>
                  </a:lnTo>
                  <a:lnTo>
                    <a:pt x="208" y="202"/>
                  </a:lnTo>
                  <a:lnTo>
                    <a:pt x="213" y="208"/>
                  </a:lnTo>
                  <a:lnTo>
                    <a:pt x="217" y="215"/>
                  </a:lnTo>
                  <a:lnTo>
                    <a:pt x="222" y="229"/>
                  </a:lnTo>
                  <a:lnTo>
                    <a:pt x="228" y="246"/>
                  </a:lnTo>
                  <a:lnTo>
                    <a:pt x="232" y="264"/>
                  </a:lnTo>
                  <a:lnTo>
                    <a:pt x="235" y="282"/>
                  </a:lnTo>
                  <a:lnTo>
                    <a:pt x="237" y="299"/>
                  </a:lnTo>
                  <a:lnTo>
                    <a:pt x="240" y="314"/>
                  </a:lnTo>
                  <a:lnTo>
                    <a:pt x="241" y="328"/>
                  </a:lnTo>
                  <a:lnTo>
                    <a:pt x="242" y="335"/>
                  </a:lnTo>
                  <a:lnTo>
                    <a:pt x="243" y="339"/>
                  </a:lnTo>
                  <a:lnTo>
                    <a:pt x="244" y="343"/>
                  </a:lnTo>
                  <a:lnTo>
                    <a:pt x="245" y="346"/>
                  </a:lnTo>
                  <a:lnTo>
                    <a:pt x="246" y="350"/>
                  </a:lnTo>
                  <a:lnTo>
                    <a:pt x="247" y="356"/>
                  </a:lnTo>
                  <a:lnTo>
                    <a:pt x="250" y="368"/>
                  </a:lnTo>
                  <a:lnTo>
                    <a:pt x="255" y="381"/>
                  </a:lnTo>
                  <a:lnTo>
                    <a:pt x="257" y="387"/>
                  </a:lnTo>
                  <a:lnTo>
                    <a:pt x="260" y="392"/>
                  </a:lnTo>
                  <a:lnTo>
                    <a:pt x="264" y="397"/>
                  </a:lnTo>
                  <a:lnTo>
                    <a:pt x="267" y="401"/>
                  </a:lnTo>
                  <a:lnTo>
                    <a:pt x="270" y="402"/>
                  </a:lnTo>
                  <a:lnTo>
                    <a:pt x="274" y="403"/>
                  </a:lnTo>
                  <a:lnTo>
                    <a:pt x="278" y="402"/>
                  </a:lnTo>
                  <a:lnTo>
                    <a:pt x="282" y="398"/>
                  </a:lnTo>
                  <a:lnTo>
                    <a:pt x="286" y="391"/>
                  </a:lnTo>
                  <a:lnTo>
                    <a:pt x="291" y="382"/>
                  </a:lnTo>
                  <a:lnTo>
                    <a:pt x="295" y="371"/>
                  </a:lnTo>
                  <a:lnTo>
                    <a:pt x="300" y="358"/>
                  </a:lnTo>
                  <a:lnTo>
                    <a:pt x="304" y="342"/>
                  </a:lnTo>
                  <a:lnTo>
                    <a:pt x="310" y="325"/>
                  </a:lnTo>
                  <a:lnTo>
                    <a:pt x="316" y="308"/>
                  </a:lnTo>
                  <a:lnTo>
                    <a:pt x="321" y="290"/>
                  </a:lnTo>
                  <a:lnTo>
                    <a:pt x="328" y="273"/>
                  </a:lnTo>
                  <a:lnTo>
                    <a:pt x="335" y="256"/>
                  </a:lnTo>
                  <a:lnTo>
                    <a:pt x="341" y="241"/>
                  </a:lnTo>
                  <a:lnTo>
                    <a:pt x="349" y="227"/>
                  </a:lnTo>
                  <a:lnTo>
                    <a:pt x="357" y="216"/>
                  </a:lnTo>
                  <a:lnTo>
                    <a:pt x="361" y="212"/>
                  </a:lnTo>
                  <a:lnTo>
                    <a:pt x="366" y="208"/>
                  </a:lnTo>
                  <a:lnTo>
                    <a:pt x="370" y="206"/>
                  </a:lnTo>
                  <a:lnTo>
                    <a:pt x="375" y="204"/>
                  </a:lnTo>
                  <a:lnTo>
                    <a:pt x="379" y="204"/>
                  </a:lnTo>
                  <a:lnTo>
                    <a:pt x="385" y="204"/>
                  </a:lnTo>
                  <a:lnTo>
                    <a:pt x="389" y="205"/>
                  </a:lnTo>
                  <a:lnTo>
                    <a:pt x="394" y="208"/>
                  </a:lnTo>
                  <a:lnTo>
                    <a:pt x="399" y="212"/>
                  </a:lnTo>
                  <a:lnTo>
                    <a:pt x="404" y="218"/>
                  </a:lnTo>
                  <a:lnTo>
                    <a:pt x="414" y="229"/>
                  </a:lnTo>
                  <a:lnTo>
                    <a:pt x="422" y="238"/>
                  </a:lnTo>
                  <a:lnTo>
                    <a:pt x="431" y="247"/>
                  </a:lnTo>
                  <a:lnTo>
                    <a:pt x="439" y="254"/>
                  </a:lnTo>
                  <a:lnTo>
                    <a:pt x="448" y="260"/>
                  </a:lnTo>
                  <a:lnTo>
                    <a:pt x="456" y="264"/>
                  </a:lnTo>
                  <a:lnTo>
                    <a:pt x="464" y="268"/>
                  </a:lnTo>
                  <a:lnTo>
                    <a:pt x="471" y="271"/>
                  </a:lnTo>
                  <a:lnTo>
                    <a:pt x="480" y="273"/>
                  </a:lnTo>
                  <a:lnTo>
                    <a:pt x="486" y="275"/>
                  </a:lnTo>
                  <a:lnTo>
                    <a:pt x="501" y="275"/>
                  </a:lnTo>
                  <a:lnTo>
                    <a:pt x="513" y="272"/>
                  </a:lnTo>
                  <a:lnTo>
                    <a:pt x="525" y="268"/>
                  </a:lnTo>
                  <a:lnTo>
                    <a:pt x="535" y="261"/>
                  </a:lnTo>
                  <a:lnTo>
                    <a:pt x="544" y="254"/>
                  </a:lnTo>
                  <a:lnTo>
                    <a:pt x="551" y="247"/>
                  </a:lnTo>
                  <a:lnTo>
                    <a:pt x="556" y="240"/>
                  </a:lnTo>
                  <a:lnTo>
                    <a:pt x="560" y="232"/>
                  </a:lnTo>
                  <a:lnTo>
                    <a:pt x="561" y="225"/>
                  </a:lnTo>
                  <a:lnTo>
                    <a:pt x="561" y="221"/>
                  </a:lnTo>
                  <a:lnTo>
                    <a:pt x="558" y="218"/>
                  </a:lnTo>
                  <a:lnTo>
                    <a:pt x="552" y="216"/>
                  </a:lnTo>
                  <a:lnTo>
                    <a:pt x="544" y="213"/>
                  </a:lnTo>
                  <a:lnTo>
                    <a:pt x="534" y="208"/>
                  </a:lnTo>
                  <a:lnTo>
                    <a:pt x="521" y="203"/>
                  </a:lnTo>
                  <a:lnTo>
                    <a:pt x="508" y="197"/>
                  </a:lnTo>
                  <a:lnTo>
                    <a:pt x="495" y="189"/>
                  </a:lnTo>
                  <a:lnTo>
                    <a:pt x="481" y="180"/>
                  </a:lnTo>
                  <a:lnTo>
                    <a:pt x="467" y="172"/>
                  </a:lnTo>
                  <a:lnTo>
                    <a:pt x="453" y="162"/>
                  </a:lnTo>
                  <a:lnTo>
                    <a:pt x="439" y="151"/>
                  </a:lnTo>
                  <a:lnTo>
                    <a:pt x="427" y="141"/>
                  </a:lnTo>
                  <a:lnTo>
                    <a:pt x="416" y="131"/>
                  </a:lnTo>
                  <a:lnTo>
                    <a:pt x="407" y="120"/>
                  </a:lnTo>
                  <a:lnTo>
                    <a:pt x="400" y="110"/>
                  </a:lnTo>
                  <a:lnTo>
                    <a:pt x="396" y="100"/>
                  </a:lnTo>
                  <a:lnTo>
                    <a:pt x="394" y="90"/>
                  </a:lnTo>
                  <a:lnTo>
                    <a:pt x="393" y="84"/>
                  </a:lnTo>
                  <a:lnTo>
                    <a:pt x="392" y="79"/>
                  </a:lnTo>
                  <a:lnTo>
                    <a:pt x="389" y="74"/>
                  </a:lnTo>
                  <a:lnTo>
                    <a:pt x="385" y="68"/>
                  </a:lnTo>
                  <a:lnTo>
                    <a:pt x="376" y="57"/>
                  </a:lnTo>
                  <a:lnTo>
                    <a:pt x="364" y="46"/>
                  </a:lnTo>
                  <a:lnTo>
                    <a:pt x="350" y="35"/>
                  </a:lnTo>
                  <a:lnTo>
                    <a:pt x="333" y="26"/>
                  </a:lnTo>
                  <a:lnTo>
                    <a:pt x="315" y="17"/>
                  </a:lnTo>
                  <a:lnTo>
                    <a:pt x="296" y="10"/>
                  </a:lnTo>
                  <a:lnTo>
                    <a:pt x="277" y="4"/>
                  </a:lnTo>
                  <a:lnTo>
                    <a:pt x="258" y="1"/>
                  </a:lnTo>
                  <a:lnTo>
                    <a:pt x="240" y="0"/>
                  </a:lnTo>
                  <a:lnTo>
                    <a:pt x="223" y="0"/>
                  </a:lnTo>
                  <a:lnTo>
                    <a:pt x="208" y="4"/>
                  </a:lnTo>
                  <a:lnTo>
                    <a:pt x="201" y="7"/>
                  </a:lnTo>
                  <a:lnTo>
                    <a:pt x="196" y="10"/>
                  </a:lnTo>
                  <a:lnTo>
                    <a:pt x="190" y="15"/>
                  </a:lnTo>
                  <a:lnTo>
                    <a:pt x="185" y="21"/>
                  </a:lnTo>
                  <a:lnTo>
                    <a:pt x="182" y="27"/>
                  </a:lnTo>
                  <a:lnTo>
                    <a:pt x="179" y="34"/>
                  </a:lnTo>
                  <a:lnTo>
                    <a:pt x="174" y="49"/>
                  </a:lnTo>
                  <a:lnTo>
                    <a:pt x="167" y="64"/>
                  </a:lnTo>
                  <a:lnTo>
                    <a:pt x="159" y="78"/>
                  </a:lnTo>
                  <a:lnTo>
                    <a:pt x="150" y="91"/>
                  </a:lnTo>
                  <a:lnTo>
                    <a:pt x="140" y="102"/>
                  </a:lnTo>
                  <a:lnTo>
                    <a:pt x="129" y="113"/>
                  </a:lnTo>
                  <a:lnTo>
                    <a:pt x="118" y="123"/>
                  </a:lnTo>
                  <a:lnTo>
                    <a:pt x="107" y="131"/>
                  </a:lnTo>
                  <a:lnTo>
                    <a:pt x="96" y="138"/>
                  </a:lnTo>
                  <a:lnTo>
                    <a:pt x="85" y="144"/>
                  </a:lnTo>
                  <a:lnTo>
                    <a:pt x="76" y="150"/>
                  </a:lnTo>
                  <a:lnTo>
                    <a:pt x="67" y="155"/>
                  </a:lnTo>
                  <a:lnTo>
                    <a:pt x="61" y="158"/>
                  </a:lnTo>
                  <a:lnTo>
                    <a:pt x="55" y="161"/>
                  </a:lnTo>
                  <a:lnTo>
                    <a:pt x="51" y="162"/>
                  </a:lnTo>
                  <a:lnTo>
                    <a:pt x="50" y="162"/>
                  </a:lnTo>
                  <a:lnTo>
                    <a:pt x="40" y="165"/>
                  </a:lnTo>
                  <a:lnTo>
                    <a:pt x="31" y="168"/>
                  </a:lnTo>
                  <a:lnTo>
                    <a:pt x="23" y="170"/>
                  </a:lnTo>
                  <a:lnTo>
                    <a:pt x="16" y="173"/>
                  </a:lnTo>
                  <a:lnTo>
                    <a:pt x="12" y="175"/>
                  </a:lnTo>
                  <a:lnTo>
                    <a:pt x="8" y="177"/>
                  </a:lnTo>
                  <a:lnTo>
                    <a:pt x="4" y="180"/>
                  </a:lnTo>
                  <a:lnTo>
                    <a:pt x="2" y="183"/>
                  </a:lnTo>
                  <a:lnTo>
                    <a:pt x="0" y="190"/>
                  </a:lnTo>
                  <a:lnTo>
                    <a:pt x="0" y="198"/>
                  </a:lnTo>
                  <a:lnTo>
                    <a:pt x="2" y="209"/>
                  </a:lnTo>
                  <a:lnTo>
                    <a:pt x="3" y="216"/>
                  </a:lnTo>
                  <a:lnTo>
                    <a:pt x="4" y="223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039"/>
            <p:cNvSpPr>
              <a:spLocks/>
            </p:cNvSpPr>
            <p:nvPr/>
          </p:nvSpPr>
          <p:spPr bwMode="auto">
            <a:xfrm>
              <a:off x="5415" y="1482"/>
              <a:ext cx="334" cy="857"/>
            </a:xfrm>
            <a:custGeom>
              <a:avLst/>
              <a:gdLst/>
              <a:ahLst/>
              <a:cxnLst>
                <a:cxn ang="0">
                  <a:pos x="254" y="211"/>
                </a:cxn>
                <a:cxn ang="0">
                  <a:pos x="237" y="220"/>
                </a:cxn>
                <a:cxn ang="0">
                  <a:pos x="209" y="233"/>
                </a:cxn>
                <a:cxn ang="0">
                  <a:pos x="168" y="244"/>
                </a:cxn>
                <a:cxn ang="0">
                  <a:pos x="129" y="251"/>
                </a:cxn>
                <a:cxn ang="0">
                  <a:pos x="113" y="251"/>
                </a:cxn>
                <a:cxn ang="0">
                  <a:pos x="98" y="251"/>
                </a:cxn>
                <a:cxn ang="0">
                  <a:pos x="88" y="255"/>
                </a:cxn>
                <a:cxn ang="0">
                  <a:pos x="82" y="262"/>
                </a:cxn>
                <a:cxn ang="0">
                  <a:pos x="80" y="269"/>
                </a:cxn>
                <a:cxn ang="0">
                  <a:pos x="83" y="279"/>
                </a:cxn>
                <a:cxn ang="0">
                  <a:pos x="89" y="287"/>
                </a:cxn>
                <a:cxn ang="0">
                  <a:pos x="99" y="295"/>
                </a:cxn>
                <a:cxn ang="0">
                  <a:pos x="113" y="302"/>
                </a:cxn>
                <a:cxn ang="0">
                  <a:pos x="130" y="310"/>
                </a:cxn>
                <a:cxn ang="0">
                  <a:pos x="152" y="323"/>
                </a:cxn>
                <a:cxn ang="0">
                  <a:pos x="198" y="359"/>
                </a:cxn>
                <a:cxn ang="0">
                  <a:pos x="220" y="381"/>
                </a:cxn>
                <a:cxn ang="0">
                  <a:pos x="237" y="406"/>
                </a:cxn>
                <a:cxn ang="0">
                  <a:pos x="250" y="432"/>
                </a:cxn>
                <a:cxn ang="0">
                  <a:pos x="255" y="454"/>
                </a:cxn>
                <a:cxn ang="0">
                  <a:pos x="256" y="488"/>
                </a:cxn>
                <a:cxn ang="0">
                  <a:pos x="254" y="522"/>
                </a:cxn>
                <a:cxn ang="0">
                  <a:pos x="251" y="545"/>
                </a:cxn>
                <a:cxn ang="0">
                  <a:pos x="244" y="563"/>
                </a:cxn>
                <a:cxn ang="0">
                  <a:pos x="231" y="579"/>
                </a:cxn>
                <a:cxn ang="0">
                  <a:pos x="214" y="592"/>
                </a:cxn>
                <a:cxn ang="0">
                  <a:pos x="189" y="601"/>
                </a:cxn>
                <a:cxn ang="0">
                  <a:pos x="174" y="604"/>
                </a:cxn>
                <a:cxn ang="0">
                  <a:pos x="114" y="619"/>
                </a:cxn>
                <a:cxn ang="0">
                  <a:pos x="87" y="629"/>
                </a:cxn>
                <a:cxn ang="0">
                  <a:pos x="62" y="642"/>
                </a:cxn>
                <a:cxn ang="0">
                  <a:pos x="40" y="660"/>
                </a:cxn>
                <a:cxn ang="0">
                  <a:pos x="22" y="684"/>
                </a:cxn>
                <a:cxn ang="0">
                  <a:pos x="9" y="716"/>
                </a:cxn>
                <a:cxn ang="0">
                  <a:pos x="0" y="758"/>
                </a:cxn>
                <a:cxn ang="0">
                  <a:pos x="2" y="759"/>
                </a:cxn>
                <a:cxn ang="0">
                  <a:pos x="9" y="763"/>
                </a:cxn>
                <a:cxn ang="0">
                  <a:pos x="18" y="768"/>
                </a:cxn>
                <a:cxn ang="0">
                  <a:pos x="30" y="773"/>
                </a:cxn>
                <a:cxn ang="0">
                  <a:pos x="58" y="786"/>
                </a:cxn>
                <a:cxn ang="0">
                  <a:pos x="87" y="793"/>
                </a:cxn>
                <a:cxn ang="0">
                  <a:pos x="102" y="794"/>
                </a:cxn>
                <a:cxn ang="0">
                  <a:pos x="121" y="799"/>
                </a:cxn>
                <a:cxn ang="0">
                  <a:pos x="143" y="806"/>
                </a:cxn>
                <a:cxn ang="0">
                  <a:pos x="189" y="824"/>
                </a:cxn>
                <a:cxn ang="0">
                  <a:pos x="211" y="834"/>
                </a:cxn>
                <a:cxn ang="0">
                  <a:pos x="228" y="842"/>
                </a:cxn>
                <a:cxn ang="0">
                  <a:pos x="241" y="849"/>
                </a:cxn>
                <a:cxn ang="0">
                  <a:pos x="259" y="856"/>
                </a:cxn>
                <a:cxn ang="0">
                  <a:pos x="279" y="855"/>
                </a:cxn>
                <a:cxn ang="0">
                  <a:pos x="302" y="845"/>
                </a:cxn>
                <a:cxn ang="0">
                  <a:pos x="323" y="829"/>
                </a:cxn>
                <a:cxn ang="0">
                  <a:pos x="332" y="8"/>
                </a:cxn>
                <a:cxn ang="0">
                  <a:pos x="328" y="33"/>
                </a:cxn>
                <a:cxn ang="0">
                  <a:pos x="317" y="78"/>
                </a:cxn>
                <a:cxn ang="0">
                  <a:pos x="298" y="143"/>
                </a:cxn>
                <a:cxn ang="0">
                  <a:pos x="287" y="170"/>
                </a:cxn>
                <a:cxn ang="0">
                  <a:pos x="274" y="193"/>
                </a:cxn>
                <a:cxn ang="0">
                  <a:pos x="261" y="205"/>
                </a:cxn>
              </a:cxnLst>
              <a:rect l="0" t="0" r="r" b="b"/>
              <a:pathLst>
                <a:path w="334" h="857">
                  <a:moveTo>
                    <a:pt x="261" y="205"/>
                  </a:moveTo>
                  <a:lnTo>
                    <a:pt x="254" y="211"/>
                  </a:lnTo>
                  <a:lnTo>
                    <a:pt x="246" y="216"/>
                  </a:lnTo>
                  <a:lnTo>
                    <a:pt x="237" y="220"/>
                  </a:lnTo>
                  <a:lnTo>
                    <a:pt x="228" y="224"/>
                  </a:lnTo>
                  <a:lnTo>
                    <a:pt x="209" y="233"/>
                  </a:lnTo>
                  <a:lnTo>
                    <a:pt x="189" y="240"/>
                  </a:lnTo>
                  <a:lnTo>
                    <a:pt x="168" y="244"/>
                  </a:lnTo>
                  <a:lnTo>
                    <a:pt x="148" y="248"/>
                  </a:lnTo>
                  <a:lnTo>
                    <a:pt x="129" y="251"/>
                  </a:lnTo>
                  <a:lnTo>
                    <a:pt x="121" y="251"/>
                  </a:lnTo>
                  <a:lnTo>
                    <a:pt x="113" y="251"/>
                  </a:lnTo>
                  <a:lnTo>
                    <a:pt x="105" y="251"/>
                  </a:lnTo>
                  <a:lnTo>
                    <a:pt x="98" y="251"/>
                  </a:lnTo>
                  <a:lnTo>
                    <a:pt x="92" y="252"/>
                  </a:lnTo>
                  <a:lnTo>
                    <a:pt x="88" y="255"/>
                  </a:lnTo>
                  <a:lnTo>
                    <a:pt x="84" y="258"/>
                  </a:lnTo>
                  <a:lnTo>
                    <a:pt x="82" y="262"/>
                  </a:lnTo>
                  <a:lnTo>
                    <a:pt x="81" y="265"/>
                  </a:lnTo>
                  <a:lnTo>
                    <a:pt x="80" y="269"/>
                  </a:lnTo>
                  <a:lnTo>
                    <a:pt x="81" y="273"/>
                  </a:lnTo>
                  <a:lnTo>
                    <a:pt x="83" y="279"/>
                  </a:lnTo>
                  <a:lnTo>
                    <a:pt x="86" y="283"/>
                  </a:lnTo>
                  <a:lnTo>
                    <a:pt x="89" y="287"/>
                  </a:lnTo>
                  <a:lnTo>
                    <a:pt x="94" y="291"/>
                  </a:lnTo>
                  <a:lnTo>
                    <a:pt x="99" y="295"/>
                  </a:lnTo>
                  <a:lnTo>
                    <a:pt x="106" y="299"/>
                  </a:lnTo>
                  <a:lnTo>
                    <a:pt x="113" y="302"/>
                  </a:lnTo>
                  <a:lnTo>
                    <a:pt x="121" y="306"/>
                  </a:lnTo>
                  <a:lnTo>
                    <a:pt x="130" y="310"/>
                  </a:lnTo>
                  <a:lnTo>
                    <a:pt x="141" y="316"/>
                  </a:lnTo>
                  <a:lnTo>
                    <a:pt x="152" y="323"/>
                  </a:lnTo>
                  <a:lnTo>
                    <a:pt x="175" y="338"/>
                  </a:lnTo>
                  <a:lnTo>
                    <a:pt x="198" y="359"/>
                  </a:lnTo>
                  <a:lnTo>
                    <a:pt x="209" y="370"/>
                  </a:lnTo>
                  <a:lnTo>
                    <a:pt x="220" y="381"/>
                  </a:lnTo>
                  <a:lnTo>
                    <a:pt x="229" y="394"/>
                  </a:lnTo>
                  <a:lnTo>
                    <a:pt x="237" y="406"/>
                  </a:lnTo>
                  <a:lnTo>
                    <a:pt x="245" y="420"/>
                  </a:lnTo>
                  <a:lnTo>
                    <a:pt x="250" y="432"/>
                  </a:lnTo>
                  <a:lnTo>
                    <a:pt x="254" y="448"/>
                  </a:lnTo>
                  <a:lnTo>
                    <a:pt x="255" y="454"/>
                  </a:lnTo>
                  <a:lnTo>
                    <a:pt x="256" y="461"/>
                  </a:lnTo>
                  <a:lnTo>
                    <a:pt x="256" y="488"/>
                  </a:lnTo>
                  <a:lnTo>
                    <a:pt x="255" y="511"/>
                  </a:lnTo>
                  <a:lnTo>
                    <a:pt x="254" y="522"/>
                  </a:lnTo>
                  <a:lnTo>
                    <a:pt x="253" y="533"/>
                  </a:lnTo>
                  <a:lnTo>
                    <a:pt x="251" y="545"/>
                  </a:lnTo>
                  <a:lnTo>
                    <a:pt x="247" y="554"/>
                  </a:lnTo>
                  <a:lnTo>
                    <a:pt x="244" y="563"/>
                  </a:lnTo>
                  <a:lnTo>
                    <a:pt x="238" y="571"/>
                  </a:lnTo>
                  <a:lnTo>
                    <a:pt x="231" y="579"/>
                  </a:lnTo>
                  <a:lnTo>
                    <a:pt x="223" y="585"/>
                  </a:lnTo>
                  <a:lnTo>
                    <a:pt x="214" y="592"/>
                  </a:lnTo>
                  <a:lnTo>
                    <a:pt x="203" y="597"/>
                  </a:lnTo>
                  <a:lnTo>
                    <a:pt x="189" y="601"/>
                  </a:lnTo>
                  <a:lnTo>
                    <a:pt x="182" y="603"/>
                  </a:lnTo>
                  <a:lnTo>
                    <a:pt x="174" y="604"/>
                  </a:lnTo>
                  <a:lnTo>
                    <a:pt x="144" y="611"/>
                  </a:lnTo>
                  <a:lnTo>
                    <a:pt x="114" y="619"/>
                  </a:lnTo>
                  <a:lnTo>
                    <a:pt x="100" y="624"/>
                  </a:lnTo>
                  <a:lnTo>
                    <a:pt x="87" y="629"/>
                  </a:lnTo>
                  <a:lnTo>
                    <a:pt x="74" y="635"/>
                  </a:lnTo>
                  <a:lnTo>
                    <a:pt x="62" y="642"/>
                  </a:lnTo>
                  <a:lnTo>
                    <a:pt x="51" y="650"/>
                  </a:lnTo>
                  <a:lnTo>
                    <a:pt x="40" y="660"/>
                  </a:lnTo>
                  <a:lnTo>
                    <a:pt x="30" y="672"/>
                  </a:lnTo>
                  <a:lnTo>
                    <a:pt x="22" y="684"/>
                  </a:lnTo>
                  <a:lnTo>
                    <a:pt x="14" y="700"/>
                  </a:lnTo>
                  <a:lnTo>
                    <a:pt x="9" y="716"/>
                  </a:lnTo>
                  <a:lnTo>
                    <a:pt x="4" y="736"/>
                  </a:lnTo>
                  <a:lnTo>
                    <a:pt x="0" y="758"/>
                  </a:lnTo>
                  <a:lnTo>
                    <a:pt x="1" y="758"/>
                  </a:lnTo>
                  <a:lnTo>
                    <a:pt x="2" y="759"/>
                  </a:lnTo>
                  <a:lnTo>
                    <a:pt x="5" y="761"/>
                  </a:lnTo>
                  <a:lnTo>
                    <a:pt x="9" y="763"/>
                  </a:lnTo>
                  <a:lnTo>
                    <a:pt x="13" y="765"/>
                  </a:lnTo>
                  <a:lnTo>
                    <a:pt x="18" y="768"/>
                  </a:lnTo>
                  <a:lnTo>
                    <a:pt x="24" y="770"/>
                  </a:lnTo>
                  <a:lnTo>
                    <a:pt x="30" y="773"/>
                  </a:lnTo>
                  <a:lnTo>
                    <a:pt x="44" y="780"/>
                  </a:lnTo>
                  <a:lnTo>
                    <a:pt x="58" y="786"/>
                  </a:lnTo>
                  <a:lnTo>
                    <a:pt x="73" y="790"/>
                  </a:lnTo>
                  <a:lnTo>
                    <a:pt x="87" y="793"/>
                  </a:lnTo>
                  <a:lnTo>
                    <a:pt x="94" y="793"/>
                  </a:lnTo>
                  <a:lnTo>
                    <a:pt x="102" y="794"/>
                  </a:lnTo>
                  <a:lnTo>
                    <a:pt x="111" y="797"/>
                  </a:lnTo>
                  <a:lnTo>
                    <a:pt x="121" y="799"/>
                  </a:lnTo>
                  <a:lnTo>
                    <a:pt x="131" y="802"/>
                  </a:lnTo>
                  <a:lnTo>
                    <a:pt x="143" y="806"/>
                  </a:lnTo>
                  <a:lnTo>
                    <a:pt x="166" y="815"/>
                  </a:lnTo>
                  <a:lnTo>
                    <a:pt x="189" y="824"/>
                  </a:lnTo>
                  <a:lnTo>
                    <a:pt x="200" y="830"/>
                  </a:lnTo>
                  <a:lnTo>
                    <a:pt x="211" y="834"/>
                  </a:lnTo>
                  <a:lnTo>
                    <a:pt x="220" y="838"/>
                  </a:lnTo>
                  <a:lnTo>
                    <a:pt x="228" y="842"/>
                  </a:lnTo>
                  <a:lnTo>
                    <a:pt x="235" y="847"/>
                  </a:lnTo>
                  <a:lnTo>
                    <a:pt x="241" y="849"/>
                  </a:lnTo>
                  <a:lnTo>
                    <a:pt x="249" y="854"/>
                  </a:lnTo>
                  <a:lnTo>
                    <a:pt x="259" y="856"/>
                  </a:lnTo>
                  <a:lnTo>
                    <a:pt x="269" y="856"/>
                  </a:lnTo>
                  <a:lnTo>
                    <a:pt x="279" y="855"/>
                  </a:lnTo>
                  <a:lnTo>
                    <a:pt x="291" y="851"/>
                  </a:lnTo>
                  <a:lnTo>
                    <a:pt x="302" y="845"/>
                  </a:lnTo>
                  <a:lnTo>
                    <a:pt x="313" y="838"/>
                  </a:lnTo>
                  <a:lnTo>
                    <a:pt x="323" y="829"/>
                  </a:lnTo>
                  <a:lnTo>
                    <a:pt x="333" y="0"/>
                  </a:lnTo>
                  <a:lnTo>
                    <a:pt x="332" y="8"/>
                  </a:lnTo>
                  <a:lnTo>
                    <a:pt x="330" y="19"/>
                  </a:lnTo>
                  <a:lnTo>
                    <a:pt x="328" y="33"/>
                  </a:lnTo>
                  <a:lnTo>
                    <a:pt x="325" y="47"/>
                  </a:lnTo>
                  <a:lnTo>
                    <a:pt x="317" y="78"/>
                  </a:lnTo>
                  <a:lnTo>
                    <a:pt x="309" y="111"/>
                  </a:lnTo>
                  <a:lnTo>
                    <a:pt x="298" y="143"/>
                  </a:lnTo>
                  <a:lnTo>
                    <a:pt x="293" y="157"/>
                  </a:lnTo>
                  <a:lnTo>
                    <a:pt x="287" y="170"/>
                  </a:lnTo>
                  <a:lnTo>
                    <a:pt x="281" y="182"/>
                  </a:lnTo>
                  <a:lnTo>
                    <a:pt x="274" y="193"/>
                  </a:lnTo>
                  <a:lnTo>
                    <a:pt x="268" y="200"/>
                  </a:lnTo>
                  <a:lnTo>
                    <a:pt x="261" y="205"/>
                  </a:lnTo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186"/>
          <p:cNvGrpSpPr>
            <a:grpSpLocks/>
          </p:cNvGrpSpPr>
          <p:nvPr/>
        </p:nvGrpSpPr>
        <p:grpSpPr bwMode="auto">
          <a:xfrm>
            <a:off x="554038" y="36513"/>
            <a:ext cx="7893050" cy="6821487"/>
            <a:chOff x="349" y="23"/>
            <a:chExt cx="4972" cy="4297"/>
          </a:xfrm>
        </p:grpSpPr>
        <p:sp>
          <p:nvSpPr>
            <p:cNvPr id="20" name="Rectangle 1041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042"/>
            <p:cNvSpPr>
              <a:spLocks/>
            </p:cNvSpPr>
            <p:nvPr/>
          </p:nvSpPr>
          <p:spPr bwMode="auto">
            <a:xfrm>
              <a:off x="384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1043"/>
            <p:cNvSpPr>
              <a:spLocks/>
            </p:cNvSpPr>
            <p:nvPr/>
          </p:nvSpPr>
          <p:spPr bwMode="auto">
            <a:xfrm>
              <a:off x="384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1044"/>
            <p:cNvSpPr>
              <a:spLocks/>
            </p:cNvSpPr>
            <p:nvPr/>
          </p:nvSpPr>
          <p:spPr bwMode="auto">
            <a:xfrm>
              <a:off x="384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1045"/>
            <p:cNvSpPr>
              <a:spLocks/>
            </p:cNvSpPr>
            <p:nvPr/>
          </p:nvSpPr>
          <p:spPr bwMode="auto">
            <a:xfrm>
              <a:off x="384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1046"/>
            <p:cNvSpPr>
              <a:spLocks/>
            </p:cNvSpPr>
            <p:nvPr/>
          </p:nvSpPr>
          <p:spPr bwMode="auto">
            <a:xfrm>
              <a:off x="384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1047"/>
            <p:cNvSpPr>
              <a:spLocks/>
            </p:cNvSpPr>
            <p:nvPr/>
          </p:nvSpPr>
          <p:spPr bwMode="auto">
            <a:xfrm>
              <a:off x="384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1048"/>
            <p:cNvSpPr>
              <a:spLocks/>
            </p:cNvSpPr>
            <p:nvPr/>
          </p:nvSpPr>
          <p:spPr bwMode="auto">
            <a:xfrm>
              <a:off x="384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1049"/>
            <p:cNvSpPr>
              <a:spLocks/>
            </p:cNvSpPr>
            <p:nvPr/>
          </p:nvSpPr>
          <p:spPr bwMode="auto">
            <a:xfrm>
              <a:off x="384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1050"/>
            <p:cNvSpPr>
              <a:spLocks/>
            </p:cNvSpPr>
            <p:nvPr/>
          </p:nvSpPr>
          <p:spPr bwMode="auto">
            <a:xfrm>
              <a:off x="384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1051"/>
            <p:cNvSpPr>
              <a:spLocks/>
            </p:cNvSpPr>
            <p:nvPr/>
          </p:nvSpPr>
          <p:spPr bwMode="auto">
            <a:xfrm>
              <a:off x="384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Rectangle 1052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1054"/>
            <p:cNvSpPr>
              <a:spLocks/>
            </p:cNvSpPr>
            <p:nvPr/>
          </p:nvSpPr>
          <p:spPr bwMode="auto">
            <a:xfrm>
              <a:off x="82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1055"/>
            <p:cNvSpPr>
              <a:spLocks/>
            </p:cNvSpPr>
            <p:nvPr/>
          </p:nvSpPr>
          <p:spPr bwMode="auto">
            <a:xfrm>
              <a:off x="82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1056"/>
            <p:cNvSpPr>
              <a:spLocks/>
            </p:cNvSpPr>
            <p:nvPr/>
          </p:nvSpPr>
          <p:spPr bwMode="auto">
            <a:xfrm>
              <a:off x="82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1057"/>
            <p:cNvSpPr>
              <a:spLocks/>
            </p:cNvSpPr>
            <p:nvPr/>
          </p:nvSpPr>
          <p:spPr bwMode="auto">
            <a:xfrm>
              <a:off x="82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1058"/>
            <p:cNvSpPr>
              <a:spLocks/>
            </p:cNvSpPr>
            <p:nvPr/>
          </p:nvSpPr>
          <p:spPr bwMode="auto">
            <a:xfrm>
              <a:off x="82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1059"/>
            <p:cNvSpPr>
              <a:spLocks/>
            </p:cNvSpPr>
            <p:nvPr/>
          </p:nvSpPr>
          <p:spPr bwMode="auto">
            <a:xfrm>
              <a:off x="82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1060"/>
            <p:cNvSpPr>
              <a:spLocks/>
            </p:cNvSpPr>
            <p:nvPr/>
          </p:nvSpPr>
          <p:spPr bwMode="auto">
            <a:xfrm>
              <a:off x="82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1061"/>
            <p:cNvSpPr>
              <a:spLocks/>
            </p:cNvSpPr>
            <p:nvPr/>
          </p:nvSpPr>
          <p:spPr bwMode="auto">
            <a:xfrm>
              <a:off x="82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1062"/>
            <p:cNvSpPr>
              <a:spLocks/>
            </p:cNvSpPr>
            <p:nvPr/>
          </p:nvSpPr>
          <p:spPr bwMode="auto">
            <a:xfrm>
              <a:off x="82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1063"/>
            <p:cNvSpPr>
              <a:spLocks/>
            </p:cNvSpPr>
            <p:nvPr/>
          </p:nvSpPr>
          <p:spPr bwMode="auto">
            <a:xfrm>
              <a:off x="82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Rectangle 1064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Rectangle 1065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1066"/>
            <p:cNvSpPr>
              <a:spLocks/>
            </p:cNvSpPr>
            <p:nvPr/>
          </p:nvSpPr>
          <p:spPr bwMode="auto">
            <a:xfrm>
              <a:off x="127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1067"/>
            <p:cNvSpPr>
              <a:spLocks/>
            </p:cNvSpPr>
            <p:nvPr/>
          </p:nvSpPr>
          <p:spPr bwMode="auto">
            <a:xfrm>
              <a:off x="127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1068"/>
            <p:cNvSpPr>
              <a:spLocks/>
            </p:cNvSpPr>
            <p:nvPr/>
          </p:nvSpPr>
          <p:spPr bwMode="auto">
            <a:xfrm>
              <a:off x="127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1069"/>
            <p:cNvSpPr>
              <a:spLocks/>
            </p:cNvSpPr>
            <p:nvPr/>
          </p:nvSpPr>
          <p:spPr bwMode="auto">
            <a:xfrm>
              <a:off x="127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1070"/>
            <p:cNvSpPr>
              <a:spLocks/>
            </p:cNvSpPr>
            <p:nvPr/>
          </p:nvSpPr>
          <p:spPr bwMode="auto">
            <a:xfrm>
              <a:off x="127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1071"/>
            <p:cNvSpPr>
              <a:spLocks/>
            </p:cNvSpPr>
            <p:nvPr/>
          </p:nvSpPr>
          <p:spPr bwMode="auto">
            <a:xfrm>
              <a:off x="127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1072"/>
            <p:cNvSpPr>
              <a:spLocks/>
            </p:cNvSpPr>
            <p:nvPr/>
          </p:nvSpPr>
          <p:spPr bwMode="auto">
            <a:xfrm>
              <a:off x="127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1073"/>
            <p:cNvSpPr>
              <a:spLocks/>
            </p:cNvSpPr>
            <p:nvPr/>
          </p:nvSpPr>
          <p:spPr bwMode="auto">
            <a:xfrm>
              <a:off x="127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1074"/>
            <p:cNvSpPr>
              <a:spLocks/>
            </p:cNvSpPr>
            <p:nvPr/>
          </p:nvSpPr>
          <p:spPr bwMode="auto">
            <a:xfrm>
              <a:off x="127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1075"/>
            <p:cNvSpPr>
              <a:spLocks/>
            </p:cNvSpPr>
            <p:nvPr/>
          </p:nvSpPr>
          <p:spPr bwMode="auto">
            <a:xfrm>
              <a:off x="127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Rectangle 1076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Rectangle 1077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1078"/>
            <p:cNvSpPr>
              <a:spLocks/>
            </p:cNvSpPr>
            <p:nvPr/>
          </p:nvSpPr>
          <p:spPr bwMode="auto">
            <a:xfrm>
              <a:off x="1724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1079"/>
            <p:cNvSpPr>
              <a:spLocks/>
            </p:cNvSpPr>
            <p:nvPr/>
          </p:nvSpPr>
          <p:spPr bwMode="auto">
            <a:xfrm>
              <a:off x="1724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1080"/>
            <p:cNvSpPr>
              <a:spLocks/>
            </p:cNvSpPr>
            <p:nvPr/>
          </p:nvSpPr>
          <p:spPr bwMode="auto">
            <a:xfrm>
              <a:off x="1724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1081"/>
            <p:cNvSpPr>
              <a:spLocks/>
            </p:cNvSpPr>
            <p:nvPr/>
          </p:nvSpPr>
          <p:spPr bwMode="auto">
            <a:xfrm>
              <a:off x="1724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1082"/>
            <p:cNvSpPr>
              <a:spLocks/>
            </p:cNvSpPr>
            <p:nvPr/>
          </p:nvSpPr>
          <p:spPr bwMode="auto">
            <a:xfrm>
              <a:off x="1724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1083"/>
            <p:cNvSpPr>
              <a:spLocks/>
            </p:cNvSpPr>
            <p:nvPr/>
          </p:nvSpPr>
          <p:spPr bwMode="auto">
            <a:xfrm>
              <a:off x="1724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1084"/>
            <p:cNvSpPr>
              <a:spLocks/>
            </p:cNvSpPr>
            <p:nvPr/>
          </p:nvSpPr>
          <p:spPr bwMode="auto">
            <a:xfrm>
              <a:off x="1724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1085"/>
            <p:cNvSpPr>
              <a:spLocks/>
            </p:cNvSpPr>
            <p:nvPr/>
          </p:nvSpPr>
          <p:spPr bwMode="auto">
            <a:xfrm>
              <a:off x="1724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1086"/>
            <p:cNvSpPr>
              <a:spLocks/>
            </p:cNvSpPr>
            <p:nvPr/>
          </p:nvSpPr>
          <p:spPr bwMode="auto">
            <a:xfrm>
              <a:off x="1724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1087"/>
            <p:cNvSpPr>
              <a:spLocks/>
            </p:cNvSpPr>
            <p:nvPr/>
          </p:nvSpPr>
          <p:spPr bwMode="auto">
            <a:xfrm>
              <a:off x="1724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Rectangle 1088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Rectangle 1089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1090"/>
            <p:cNvSpPr>
              <a:spLocks/>
            </p:cNvSpPr>
            <p:nvPr/>
          </p:nvSpPr>
          <p:spPr bwMode="auto">
            <a:xfrm>
              <a:off x="2169" y="22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1091"/>
            <p:cNvSpPr>
              <a:spLocks/>
            </p:cNvSpPr>
            <p:nvPr/>
          </p:nvSpPr>
          <p:spPr bwMode="auto">
            <a:xfrm>
              <a:off x="2169" y="63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1092"/>
            <p:cNvSpPr>
              <a:spLocks/>
            </p:cNvSpPr>
            <p:nvPr/>
          </p:nvSpPr>
          <p:spPr bwMode="auto">
            <a:xfrm>
              <a:off x="2169" y="103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1093"/>
            <p:cNvSpPr>
              <a:spLocks/>
            </p:cNvSpPr>
            <p:nvPr/>
          </p:nvSpPr>
          <p:spPr bwMode="auto">
            <a:xfrm>
              <a:off x="2169" y="1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1094"/>
            <p:cNvSpPr>
              <a:spLocks/>
            </p:cNvSpPr>
            <p:nvPr/>
          </p:nvSpPr>
          <p:spPr bwMode="auto">
            <a:xfrm>
              <a:off x="2169" y="184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1095"/>
            <p:cNvSpPr>
              <a:spLocks/>
            </p:cNvSpPr>
            <p:nvPr/>
          </p:nvSpPr>
          <p:spPr bwMode="auto">
            <a:xfrm>
              <a:off x="2169" y="224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1096"/>
            <p:cNvSpPr>
              <a:spLocks/>
            </p:cNvSpPr>
            <p:nvPr/>
          </p:nvSpPr>
          <p:spPr bwMode="auto">
            <a:xfrm>
              <a:off x="2169" y="265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Freeform 1097"/>
            <p:cNvSpPr>
              <a:spLocks/>
            </p:cNvSpPr>
            <p:nvPr/>
          </p:nvSpPr>
          <p:spPr bwMode="auto">
            <a:xfrm>
              <a:off x="2169" y="3056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1098"/>
            <p:cNvSpPr>
              <a:spLocks/>
            </p:cNvSpPr>
            <p:nvPr/>
          </p:nvSpPr>
          <p:spPr bwMode="auto">
            <a:xfrm>
              <a:off x="2169" y="346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1099"/>
            <p:cNvSpPr>
              <a:spLocks/>
            </p:cNvSpPr>
            <p:nvPr/>
          </p:nvSpPr>
          <p:spPr bwMode="auto">
            <a:xfrm>
              <a:off x="2169" y="386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Rectangle 1100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Rectangle 1101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1102"/>
            <p:cNvSpPr>
              <a:spLocks/>
            </p:cNvSpPr>
            <p:nvPr/>
          </p:nvSpPr>
          <p:spPr bwMode="auto">
            <a:xfrm>
              <a:off x="262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1103"/>
            <p:cNvSpPr>
              <a:spLocks/>
            </p:cNvSpPr>
            <p:nvPr/>
          </p:nvSpPr>
          <p:spPr bwMode="auto">
            <a:xfrm>
              <a:off x="262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1104"/>
            <p:cNvSpPr>
              <a:spLocks/>
            </p:cNvSpPr>
            <p:nvPr/>
          </p:nvSpPr>
          <p:spPr bwMode="auto">
            <a:xfrm>
              <a:off x="262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1105"/>
            <p:cNvSpPr>
              <a:spLocks/>
            </p:cNvSpPr>
            <p:nvPr/>
          </p:nvSpPr>
          <p:spPr bwMode="auto">
            <a:xfrm>
              <a:off x="262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1106"/>
            <p:cNvSpPr>
              <a:spLocks/>
            </p:cNvSpPr>
            <p:nvPr/>
          </p:nvSpPr>
          <p:spPr bwMode="auto">
            <a:xfrm>
              <a:off x="262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1107"/>
            <p:cNvSpPr>
              <a:spLocks/>
            </p:cNvSpPr>
            <p:nvPr/>
          </p:nvSpPr>
          <p:spPr bwMode="auto">
            <a:xfrm>
              <a:off x="262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1108"/>
            <p:cNvSpPr>
              <a:spLocks/>
            </p:cNvSpPr>
            <p:nvPr/>
          </p:nvSpPr>
          <p:spPr bwMode="auto">
            <a:xfrm>
              <a:off x="262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1109"/>
            <p:cNvSpPr>
              <a:spLocks/>
            </p:cNvSpPr>
            <p:nvPr/>
          </p:nvSpPr>
          <p:spPr bwMode="auto">
            <a:xfrm>
              <a:off x="262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1110"/>
            <p:cNvSpPr>
              <a:spLocks/>
            </p:cNvSpPr>
            <p:nvPr/>
          </p:nvSpPr>
          <p:spPr bwMode="auto">
            <a:xfrm>
              <a:off x="262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1111"/>
            <p:cNvSpPr>
              <a:spLocks/>
            </p:cNvSpPr>
            <p:nvPr/>
          </p:nvSpPr>
          <p:spPr bwMode="auto">
            <a:xfrm>
              <a:off x="262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Rectangle 1112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Rectangle 1113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1114"/>
            <p:cNvSpPr>
              <a:spLocks/>
            </p:cNvSpPr>
            <p:nvPr/>
          </p:nvSpPr>
          <p:spPr bwMode="auto">
            <a:xfrm>
              <a:off x="3065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1115"/>
            <p:cNvSpPr>
              <a:spLocks/>
            </p:cNvSpPr>
            <p:nvPr/>
          </p:nvSpPr>
          <p:spPr bwMode="auto">
            <a:xfrm>
              <a:off x="3065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Freeform 1116"/>
            <p:cNvSpPr>
              <a:spLocks/>
            </p:cNvSpPr>
            <p:nvPr/>
          </p:nvSpPr>
          <p:spPr bwMode="auto">
            <a:xfrm>
              <a:off x="3065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1117"/>
            <p:cNvSpPr>
              <a:spLocks/>
            </p:cNvSpPr>
            <p:nvPr/>
          </p:nvSpPr>
          <p:spPr bwMode="auto">
            <a:xfrm>
              <a:off x="3065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1118"/>
            <p:cNvSpPr>
              <a:spLocks/>
            </p:cNvSpPr>
            <p:nvPr/>
          </p:nvSpPr>
          <p:spPr bwMode="auto">
            <a:xfrm>
              <a:off x="3065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1119"/>
            <p:cNvSpPr>
              <a:spLocks/>
            </p:cNvSpPr>
            <p:nvPr/>
          </p:nvSpPr>
          <p:spPr bwMode="auto">
            <a:xfrm>
              <a:off x="3065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1120"/>
            <p:cNvSpPr>
              <a:spLocks/>
            </p:cNvSpPr>
            <p:nvPr/>
          </p:nvSpPr>
          <p:spPr bwMode="auto">
            <a:xfrm>
              <a:off x="3065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1121"/>
            <p:cNvSpPr>
              <a:spLocks/>
            </p:cNvSpPr>
            <p:nvPr/>
          </p:nvSpPr>
          <p:spPr bwMode="auto">
            <a:xfrm>
              <a:off x="3065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1122"/>
            <p:cNvSpPr>
              <a:spLocks/>
            </p:cNvSpPr>
            <p:nvPr/>
          </p:nvSpPr>
          <p:spPr bwMode="auto">
            <a:xfrm>
              <a:off x="3065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1123"/>
            <p:cNvSpPr>
              <a:spLocks/>
            </p:cNvSpPr>
            <p:nvPr/>
          </p:nvSpPr>
          <p:spPr bwMode="auto">
            <a:xfrm>
              <a:off x="3065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1124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Rectangle 1125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1126"/>
            <p:cNvSpPr>
              <a:spLocks/>
            </p:cNvSpPr>
            <p:nvPr/>
          </p:nvSpPr>
          <p:spPr bwMode="auto">
            <a:xfrm>
              <a:off x="351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1127"/>
            <p:cNvSpPr>
              <a:spLocks/>
            </p:cNvSpPr>
            <p:nvPr/>
          </p:nvSpPr>
          <p:spPr bwMode="auto">
            <a:xfrm>
              <a:off x="351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1128"/>
            <p:cNvSpPr>
              <a:spLocks/>
            </p:cNvSpPr>
            <p:nvPr/>
          </p:nvSpPr>
          <p:spPr bwMode="auto">
            <a:xfrm>
              <a:off x="351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1129"/>
            <p:cNvSpPr>
              <a:spLocks/>
            </p:cNvSpPr>
            <p:nvPr/>
          </p:nvSpPr>
          <p:spPr bwMode="auto">
            <a:xfrm>
              <a:off x="351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1130"/>
            <p:cNvSpPr>
              <a:spLocks/>
            </p:cNvSpPr>
            <p:nvPr/>
          </p:nvSpPr>
          <p:spPr bwMode="auto">
            <a:xfrm>
              <a:off x="351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Freeform 1131"/>
            <p:cNvSpPr>
              <a:spLocks/>
            </p:cNvSpPr>
            <p:nvPr/>
          </p:nvSpPr>
          <p:spPr bwMode="auto">
            <a:xfrm>
              <a:off x="351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Freeform 1132"/>
            <p:cNvSpPr>
              <a:spLocks/>
            </p:cNvSpPr>
            <p:nvPr/>
          </p:nvSpPr>
          <p:spPr bwMode="auto">
            <a:xfrm>
              <a:off x="351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Freeform 1133"/>
            <p:cNvSpPr>
              <a:spLocks/>
            </p:cNvSpPr>
            <p:nvPr/>
          </p:nvSpPr>
          <p:spPr bwMode="auto">
            <a:xfrm>
              <a:off x="351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1134"/>
            <p:cNvSpPr>
              <a:spLocks/>
            </p:cNvSpPr>
            <p:nvPr/>
          </p:nvSpPr>
          <p:spPr bwMode="auto">
            <a:xfrm>
              <a:off x="351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Freeform 1135"/>
            <p:cNvSpPr>
              <a:spLocks/>
            </p:cNvSpPr>
            <p:nvPr/>
          </p:nvSpPr>
          <p:spPr bwMode="auto">
            <a:xfrm>
              <a:off x="351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Rectangle 1136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Rectangle 1137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Freeform 1138"/>
            <p:cNvSpPr>
              <a:spLocks/>
            </p:cNvSpPr>
            <p:nvPr/>
          </p:nvSpPr>
          <p:spPr bwMode="auto">
            <a:xfrm>
              <a:off x="396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Freeform 1139"/>
            <p:cNvSpPr>
              <a:spLocks/>
            </p:cNvSpPr>
            <p:nvPr/>
          </p:nvSpPr>
          <p:spPr bwMode="auto">
            <a:xfrm>
              <a:off x="396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Freeform 1140"/>
            <p:cNvSpPr>
              <a:spLocks/>
            </p:cNvSpPr>
            <p:nvPr/>
          </p:nvSpPr>
          <p:spPr bwMode="auto">
            <a:xfrm>
              <a:off x="396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Freeform 1141"/>
            <p:cNvSpPr>
              <a:spLocks/>
            </p:cNvSpPr>
            <p:nvPr/>
          </p:nvSpPr>
          <p:spPr bwMode="auto">
            <a:xfrm>
              <a:off x="396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Freeform 1142"/>
            <p:cNvSpPr>
              <a:spLocks/>
            </p:cNvSpPr>
            <p:nvPr/>
          </p:nvSpPr>
          <p:spPr bwMode="auto">
            <a:xfrm>
              <a:off x="396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Freeform 1143"/>
            <p:cNvSpPr>
              <a:spLocks/>
            </p:cNvSpPr>
            <p:nvPr/>
          </p:nvSpPr>
          <p:spPr bwMode="auto">
            <a:xfrm>
              <a:off x="396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Freeform 1144"/>
            <p:cNvSpPr>
              <a:spLocks/>
            </p:cNvSpPr>
            <p:nvPr/>
          </p:nvSpPr>
          <p:spPr bwMode="auto">
            <a:xfrm>
              <a:off x="396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Freeform 1145"/>
            <p:cNvSpPr>
              <a:spLocks/>
            </p:cNvSpPr>
            <p:nvPr/>
          </p:nvSpPr>
          <p:spPr bwMode="auto">
            <a:xfrm>
              <a:off x="396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Freeform 1146"/>
            <p:cNvSpPr>
              <a:spLocks/>
            </p:cNvSpPr>
            <p:nvPr/>
          </p:nvSpPr>
          <p:spPr bwMode="auto">
            <a:xfrm>
              <a:off x="396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" name="Freeform 1147"/>
            <p:cNvSpPr>
              <a:spLocks/>
            </p:cNvSpPr>
            <p:nvPr/>
          </p:nvSpPr>
          <p:spPr bwMode="auto">
            <a:xfrm>
              <a:off x="396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Rectangle 1148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Rectangle 1149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Freeform 1150"/>
            <p:cNvSpPr>
              <a:spLocks/>
            </p:cNvSpPr>
            <p:nvPr/>
          </p:nvSpPr>
          <p:spPr bwMode="auto">
            <a:xfrm>
              <a:off x="4405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Freeform 1151"/>
            <p:cNvSpPr>
              <a:spLocks/>
            </p:cNvSpPr>
            <p:nvPr/>
          </p:nvSpPr>
          <p:spPr bwMode="auto">
            <a:xfrm>
              <a:off x="4405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Freeform 1152"/>
            <p:cNvSpPr>
              <a:spLocks/>
            </p:cNvSpPr>
            <p:nvPr/>
          </p:nvSpPr>
          <p:spPr bwMode="auto">
            <a:xfrm>
              <a:off x="4405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2" name="Freeform 1153"/>
            <p:cNvSpPr>
              <a:spLocks/>
            </p:cNvSpPr>
            <p:nvPr/>
          </p:nvSpPr>
          <p:spPr bwMode="auto">
            <a:xfrm>
              <a:off x="4405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Freeform 1154"/>
            <p:cNvSpPr>
              <a:spLocks/>
            </p:cNvSpPr>
            <p:nvPr/>
          </p:nvSpPr>
          <p:spPr bwMode="auto">
            <a:xfrm>
              <a:off x="4405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Freeform 1155"/>
            <p:cNvSpPr>
              <a:spLocks/>
            </p:cNvSpPr>
            <p:nvPr/>
          </p:nvSpPr>
          <p:spPr bwMode="auto">
            <a:xfrm>
              <a:off x="4405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5" name="Freeform 1156"/>
            <p:cNvSpPr>
              <a:spLocks/>
            </p:cNvSpPr>
            <p:nvPr/>
          </p:nvSpPr>
          <p:spPr bwMode="auto">
            <a:xfrm>
              <a:off x="4405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Freeform 1157"/>
            <p:cNvSpPr>
              <a:spLocks/>
            </p:cNvSpPr>
            <p:nvPr/>
          </p:nvSpPr>
          <p:spPr bwMode="auto">
            <a:xfrm>
              <a:off x="4405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Freeform 1158"/>
            <p:cNvSpPr>
              <a:spLocks/>
            </p:cNvSpPr>
            <p:nvPr/>
          </p:nvSpPr>
          <p:spPr bwMode="auto">
            <a:xfrm>
              <a:off x="4405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Freeform 1159"/>
            <p:cNvSpPr>
              <a:spLocks/>
            </p:cNvSpPr>
            <p:nvPr/>
          </p:nvSpPr>
          <p:spPr bwMode="auto">
            <a:xfrm>
              <a:off x="4405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Rectangle 1160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" name="Rectangle 1161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1" name="Freeform 1162"/>
            <p:cNvSpPr>
              <a:spLocks/>
            </p:cNvSpPr>
            <p:nvPr/>
          </p:nvSpPr>
          <p:spPr bwMode="auto">
            <a:xfrm>
              <a:off x="485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Freeform 1163"/>
            <p:cNvSpPr>
              <a:spLocks/>
            </p:cNvSpPr>
            <p:nvPr/>
          </p:nvSpPr>
          <p:spPr bwMode="auto">
            <a:xfrm>
              <a:off x="485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" name="Freeform 1164"/>
            <p:cNvSpPr>
              <a:spLocks/>
            </p:cNvSpPr>
            <p:nvPr/>
          </p:nvSpPr>
          <p:spPr bwMode="auto">
            <a:xfrm>
              <a:off x="485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4" name="Freeform 1165"/>
            <p:cNvSpPr>
              <a:spLocks/>
            </p:cNvSpPr>
            <p:nvPr/>
          </p:nvSpPr>
          <p:spPr bwMode="auto">
            <a:xfrm>
              <a:off x="485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5" name="Freeform 1166"/>
            <p:cNvSpPr>
              <a:spLocks/>
            </p:cNvSpPr>
            <p:nvPr/>
          </p:nvSpPr>
          <p:spPr bwMode="auto">
            <a:xfrm>
              <a:off x="485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Freeform 1167"/>
            <p:cNvSpPr>
              <a:spLocks/>
            </p:cNvSpPr>
            <p:nvPr/>
          </p:nvSpPr>
          <p:spPr bwMode="auto">
            <a:xfrm>
              <a:off x="485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7" name="Freeform 1168"/>
            <p:cNvSpPr>
              <a:spLocks/>
            </p:cNvSpPr>
            <p:nvPr/>
          </p:nvSpPr>
          <p:spPr bwMode="auto">
            <a:xfrm>
              <a:off x="485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8" name="Freeform 1169"/>
            <p:cNvSpPr>
              <a:spLocks/>
            </p:cNvSpPr>
            <p:nvPr/>
          </p:nvSpPr>
          <p:spPr bwMode="auto">
            <a:xfrm>
              <a:off x="485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" name="Freeform 1170"/>
            <p:cNvSpPr>
              <a:spLocks/>
            </p:cNvSpPr>
            <p:nvPr/>
          </p:nvSpPr>
          <p:spPr bwMode="auto">
            <a:xfrm>
              <a:off x="485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" name="Freeform 1171"/>
            <p:cNvSpPr>
              <a:spLocks/>
            </p:cNvSpPr>
            <p:nvPr/>
          </p:nvSpPr>
          <p:spPr bwMode="auto">
            <a:xfrm>
              <a:off x="485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" name="Rectangle 1172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2" name="Rectangle 1173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" name="Freeform 1174"/>
            <p:cNvSpPr>
              <a:spLocks/>
            </p:cNvSpPr>
            <p:nvPr/>
          </p:nvSpPr>
          <p:spPr bwMode="auto">
            <a:xfrm>
              <a:off x="5300" y="22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4" name="Freeform 1175"/>
            <p:cNvSpPr>
              <a:spLocks/>
            </p:cNvSpPr>
            <p:nvPr/>
          </p:nvSpPr>
          <p:spPr bwMode="auto">
            <a:xfrm>
              <a:off x="5300" y="63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5" name="Freeform 1176"/>
            <p:cNvSpPr>
              <a:spLocks/>
            </p:cNvSpPr>
            <p:nvPr/>
          </p:nvSpPr>
          <p:spPr bwMode="auto">
            <a:xfrm>
              <a:off x="5300" y="103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6" name="Freeform 1177"/>
            <p:cNvSpPr>
              <a:spLocks/>
            </p:cNvSpPr>
            <p:nvPr/>
          </p:nvSpPr>
          <p:spPr bwMode="auto">
            <a:xfrm>
              <a:off x="5300" y="1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7" name="Freeform 1178"/>
            <p:cNvSpPr>
              <a:spLocks/>
            </p:cNvSpPr>
            <p:nvPr/>
          </p:nvSpPr>
          <p:spPr bwMode="auto">
            <a:xfrm>
              <a:off x="5300" y="184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Freeform 1179"/>
            <p:cNvSpPr>
              <a:spLocks/>
            </p:cNvSpPr>
            <p:nvPr/>
          </p:nvSpPr>
          <p:spPr bwMode="auto">
            <a:xfrm>
              <a:off x="5300" y="224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Freeform 1180"/>
            <p:cNvSpPr>
              <a:spLocks/>
            </p:cNvSpPr>
            <p:nvPr/>
          </p:nvSpPr>
          <p:spPr bwMode="auto">
            <a:xfrm>
              <a:off x="5300" y="265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Freeform 1181"/>
            <p:cNvSpPr>
              <a:spLocks/>
            </p:cNvSpPr>
            <p:nvPr/>
          </p:nvSpPr>
          <p:spPr bwMode="auto">
            <a:xfrm>
              <a:off x="5300" y="3056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Freeform 1182"/>
            <p:cNvSpPr>
              <a:spLocks/>
            </p:cNvSpPr>
            <p:nvPr/>
          </p:nvSpPr>
          <p:spPr bwMode="auto">
            <a:xfrm>
              <a:off x="5300" y="346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Freeform 1183"/>
            <p:cNvSpPr>
              <a:spLocks/>
            </p:cNvSpPr>
            <p:nvPr/>
          </p:nvSpPr>
          <p:spPr bwMode="auto">
            <a:xfrm>
              <a:off x="5300" y="386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" name="Rectangle 1184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" name="Freeform 1185"/>
            <p:cNvSpPr>
              <a:spLocks/>
            </p:cNvSpPr>
            <p:nvPr/>
          </p:nvSpPr>
          <p:spPr bwMode="auto">
            <a:xfrm>
              <a:off x="349" y="3308"/>
              <a:ext cx="1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5" name="Group 1205"/>
          <p:cNvGrpSpPr>
            <a:grpSpLocks/>
          </p:cNvGrpSpPr>
          <p:nvPr/>
        </p:nvGrpSpPr>
        <p:grpSpPr bwMode="auto">
          <a:xfrm>
            <a:off x="222250" y="4732338"/>
            <a:ext cx="1560513" cy="1446212"/>
            <a:chOff x="140" y="2981"/>
            <a:chExt cx="983" cy="911"/>
          </a:xfrm>
        </p:grpSpPr>
        <p:sp>
          <p:nvSpPr>
            <p:cNvPr id="166" name="Freeform 1192"/>
            <p:cNvSpPr>
              <a:spLocks/>
            </p:cNvSpPr>
            <p:nvPr/>
          </p:nvSpPr>
          <p:spPr bwMode="auto">
            <a:xfrm>
              <a:off x="155" y="2981"/>
              <a:ext cx="164" cy="65"/>
            </a:xfrm>
            <a:custGeom>
              <a:avLst/>
              <a:gdLst/>
              <a:ahLst/>
              <a:cxnLst>
                <a:cxn ang="0">
                  <a:pos x="124" y="54"/>
                </a:cxn>
                <a:cxn ang="0">
                  <a:pos x="136" y="51"/>
                </a:cxn>
                <a:cxn ang="0">
                  <a:pos x="145" y="48"/>
                </a:cxn>
                <a:cxn ang="0">
                  <a:pos x="151" y="46"/>
                </a:cxn>
                <a:cxn ang="0">
                  <a:pos x="154" y="45"/>
                </a:cxn>
                <a:cxn ang="0">
                  <a:pos x="156" y="44"/>
                </a:cxn>
                <a:cxn ang="0">
                  <a:pos x="157" y="42"/>
                </a:cxn>
                <a:cxn ang="0">
                  <a:pos x="160" y="38"/>
                </a:cxn>
                <a:cxn ang="0">
                  <a:pos x="163" y="31"/>
                </a:cxn>
                <a:cxn ang="0">
                  <a:pos x="163" y="24"/>
                </a:cxn>
                <a:cxn ang="0">
                  <a:pos x="160" y="18"/>
                </a:cxn>
                <a:cxn ang="0">
                  <a:pos x="155" y="12"/>
                </a:cxn>
                <a:cxn ang="0">
                  <a:pos x="147" y="6"/>
                </a:cxn>
                <a:cxn ang="0">
                  <a:pos x="139" y="2"/>
                </a:cxn>
                <a:cxn ang="0">
                  <a:pos x="131" y="1"/>
                </a:cxn>
                <a:cxn ang="0">
                  <a:pos x="126" y="0"/>
                </a:cxn>
                <a:cxn ang="0">
                  <a:pos x="121" y="0"/>
                </a:cxn>
                <a:cxn ang="0">
                  <a:pos x="116" y="0"/>
                </a:cxn>
                <a:cxn ang="0">
                  <a:pos x="109" y="0"/>
                </a:cxn>
                <a:cxn ang="0">
                  <a:pos x="99" y="0"/>
                </a:cxn>
                <a:cxn ang="0">
                  <a:pos x="88" y="1"/>
                </a:cxn>
                <a:cxn ang="0">
                  <a:pos x="69" y="2"/>
                </a:cxn>
                <a:cxn ang="0">
                  <a:pos x="56" y="4"/>
                </a:cxn>
                <a:cxn ang="0">
                  <a:pos x="43" y="6"/>
                </a:cxn>
                <a:cxn ang="0">
                  <a:pos x="31" y="9"/>
                </a:cxn>
                <a:cxn ang="0">
                  <a:pos x="20" y="12"/>
                </a:cxn>
                <a:cxn ang="0">
                  <a:pos x="11" y="17"/>
                </a:cxn>
                <a:cxn ang="0">
                  <a:pos x="4" y="22"/>
                </a:cxn>
                <a:cxn ang="0">
                  <a:pos x="0" y="29"/>
                </a:cxn>
                <a:cxn ang="0">
                  <a:pos x="0" y="37"/>
                </a:cxn>
                <a:cxn ang="0">
                  <a:pos x="3" y="46"/>
                </a:cxn>
                <a:cxn ang="0">
                  <a:pos x="8" y="52"/>
                </a:cxn>
                <a:cxn ang="0">
                  <a:pos x="13" y="55"/>
                </a:cxn>
                <a:cxn ang="0">
                  <a:pos x="21" y="58"/>
                </a:cxn>
                <a:cxn ang="0">
                  <a:pos x="33" y="61"/>
                </a:cxn>
                <a:cxn ang="0">
                  <a:pos x="49" y="63"/>
                </a:cxn>
                <a:cxn ang="0">
                  <a:pos x="58" y="64"/>
                </a:cxn>
                <a:cxn ang="0">
                  <a:pos x="68" y="64"/>
                </a:cxn>
                <a:cxn ang="0">
                  <a:pos x="79" y="63"/>
                </a:cxn>
                <a:cxn ang="0">
                  <a:pos x="91" y="62"/>
                </a:cxn>
                <a:cxn ang="0">
                  <a:pos x="103" y="59"/>
                </a:cxn>
                <a:cxn ang="0">
                  <a:pos x="117" y="56"/>
                </a:cxn>
              </a:cxnLst>
              <a:rect l="0" t="0" r="r" b="b"/>
              <a:pathLst>
                <a:path w="164" h="65">
                  <a:moveTo>
                    <a:pt x="117" y="56"/>
                  </a:moveTo>
                  <a:lnTo>
                    <a:pt x="124" y="54"/>
                  </a:lnTo>
                  <a:lnTo>
                    <a:pt x="131" y="52"/>
                  </a:lnTo>
                  <a:lnTo>
                    <a:pt x="136" y="51"/>
                  </a:lnTo>
                  <a:lnTo>
                    <a:pt x="141" y="49"/>
                  </a:lnTo>
                  <a:lnTo>
                    <a:pt x="145" y="48"/>
                  </a:lnTo>
                  <a:lnTo>
                    <a:pt x="148" y="47"/>
                  </a:lnTo>
                  <a:lnTo>
                    <a:pt x="151" y="46"/>
                  </a:lnTo>
                  <a:lnTo>
                    <a:pt x="153" y="46"/>
                  </a:lnTo>
                  <a:lnTo>
                    <a:pt x="154" y="45"/>
                  </a:lnTo>
                  <a:lnTo>
                    <a:pt x="155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7" y="42"/>
                  </a:lnTo>
                  <a:lnTo>
                    <a:pt x="158" y="41"/>
                  </a:lnTo>
                  <a:lnTo>
                    <a:pt x="160" y="38"/>
                  </a:lnTo>
                  <a:lnTo>
                    <a:pt x="162" y="35"/>
                  </a:lnTo>
                  <a:lnTo>
                    <a:pt x="163" y="31"/>
                  </a:lnTo>
                  <a:lnTo>
                    <a:pt x="163" y="28"/>
                  </a:lnTo>
                  <a:lnTo>
                    <a:pt x="163" y="24"/>
                  </a:lnTo>
                  <a:lnTo>
                    <a:pt x="161" y="21"/>
                  </a:lnTo>
                  <a:lnTo>
                    <a:pt x="160" y="18"/>
                  </a:lnTo>
                  <a:lnTo>
                    <a:pt x="157" y="15"/>
                  </a:lnTo>
                  <a:lnTo>
                    <a:pt x="155" y="12"/>
                  </a:lnTo>
                  <a:lnTo>
                    <a:pt x="151" y="9"/>
                  </a:lnTo>
                  <a:lnTo>
                    <a:pt x="147" y="6"/>
                  </a:lnTo>
                  <a:lnTo>
                    <a:pt x="143" y="4"/>
                  </a:lnTo>
                  <a:lnTo>
                    <a:pt x="139" y="2"/>
                  </a:lnTo>
                  <a:lnTo>
                    <a:pt x="134" y="1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75" y="1"/>
                  </a:lnTo>
                  <a:lnTo>
                    <a:pt x="69" y="2"/>
                  </a:lnTo>
                  <a:lnTo>
                    <a:pt x="63" y="3"/>
                  </a:lnTo>
                  <a:lnTo>
                    <a:pt x="56" y="4"/>
                  </a:lnTo>
                  <a:lnTo>
                    <a:pt x="50" y="4"/>
                  </a:lnTo>
                  <a:lnTo>
                    <a:pt x="43" y="6"/>
                  </a:lnTo>
                  <a:lnTo>
                    <a:pt x="37" y="7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0" y="12"/>
                  </a:lnTo>
                  <a:lnTo>
                    <a:pt x="15" y="14"/>
                  </a:lnTo>
                  <a:lnTo>
                    <a:pt x="11" y="17"/>
                  </a:lnTo>
                  <a:lnTo>
                    <a:pt x="7" y="19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1"/>
                  </a:lnTo>
                  <a:lnTo>
                    <a:pt x="3" y="46"/>
                  </a:lnTo>
                  <a:lnTo>
                    <a:pt x="6" y="51"/>
                  </a:lnTo>
                  <a:lnTo>
                    <a:pt x="8" y="52"/>
                  </a:lnTo>
                  <a:lnTo>
                    <a:pt x="10" y="53"/>
                  </a:lnTo>
                  <a:lnTo>
                    <a:pt x="13" y="55"/>
                  </a:lnTo>
                  <a:lnTo>
                    <a:pt x="17" y="56"/>
                  </a:lnTo>
                  <a:lnTo>
                    <a:pt x="21" y="58"/>
                  </a:lnTo>
                  <a:lnTo>
                    <a:pt x="27" y="60"/>
                  </a:lnTo>
                  <a:lnTo>
                    <a:pt x="33" y="61"/>
                  </a:lnTo>
                  <a:lnTo>
                    <a:pt x="41" y="62"/>
                  </a:lnTo>
                  <a:lnTo>
                    <a:pt x="49" y="63"/>
                  </a:lnTo>
                  <a:lnTo>
                    <a:pt x="53" y="63"/>
                  </a:lnTo>
                  <a:lnTo>
                    <a:pt x="58" y="64"/>
                  </a:lnTo>
                  <a:lnTo>
                    <a:pt x="63" y="64"/>
                  </a:lnTo>
                  <a:lnTo>
                    <a:pt x="68" y="64"/>
                  </a:lnTo>
                  <a:lnTo>
                    <a:pt x="73" y="63"/>
                  </a:lnTo>
                  <a:lnTo>
                    <a:pt x="79" y="63"/>
                  </a:lnTo>
                  <a:lnTo>
                    <a:pt x="85" y="62"/>
                  </a:lnTo>
                  <a:lnTo>
                    <a:pt x="91" y="62"/>
                  </a:lnTo>
                  <a:lnTo>
                    <a:pt x="97" y="60"/>
                  </a:lnTo>
                  <a:lnTo>
                    <a:pt x="103" y="59"/>
                  </a:lnTo>
                  <a:lnTo>
                    <a:pt x="110" y="58"/>
                  </a:lnTo>
                  <a:lnTo>
                    <a:pt x="117" y="56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7" name="Freeform 1193"/>
            <p:cNvSpPr>
              <a:spLocks/>
            </p:cNvSpPr>
            <p:nvPr/>
          </p:nvSpPr>
          <p:spPr bwMode="auto">
            <a:xfrm>
              <a:off x="140" y="2984"/>
              <a:ext cx="977" cy="908"/>
            </a:xfrm>
            <a:custGeom>
              <a:avLst/>
              <a:gdLst/>
              <a:ahLst/>
              <a:cxnLst>
                <a:cxn ang="0">
                  <a:pos x="779" y="780"/>
                </a:cxn>
                <a:cxn ang="0">
                  <a:pos x="689" y="707"/>
                </a:cxn>
                <a:cxn ang="0">
                  <a:pos x="738" y="619"/>
                </a:cxn>
                <a:cxn ang="0">
                  <a:pos x="672" y="514"/>
                </a:cxn>
                <a:cxn ang="0">
                  <a:pos x="711" y="458"/>
                </a:cxn>
                <a:cxn ang="0">
                  <a:pos x="803" y="452"/>
                </a:cxn>
                <a:cxn ang="0">
                  <a:pos x="694" y="411"/>
                </a:cxn>
                <a:cxn ang="0">
                  <a:pos x="738" y="410"/>
                </a:cxn>
                <a:cxn ang="0">
                  <a:pos x="776" y="411"/>
                </a:cxn>
                <a:cxn ang="0">
                  <a:pos x="658" y="366"/>
                </a:cxn>
                <a:cxn ang="0">
                  <a:pos x="636" y="428"/>
                </a:cxn>
                <a:cxn ang="0">
                  <a:pos x="613" y="624"/>
                </a:cxn>
                <a:cxn ang="0">
                  <a:pos x="589" y="550"/>
                </a:cxn>
                <a:cxn ang="0">
                  <a:pos x="589" y="391"/>
                </a:cxn>
                <a:cxn ang="0">
                  <a:pos x="539" y="344"/>
                </a:cxn>
                <a:cxn ang="0">
                  <a:pos x="597" y="282"/>
                </a:cxn>
                <a:cxn ang="0">
                  <a:pos x="573" y="221"/>
                </a:cxn>
                <a:cxn ang="0">
                  <a:pos x="536" y="183"/>
                </a:cxn>
                <a:cxn ang="0">
                  <a:pos x="560" y="131"/>
                </a:cxn>
                <a:cxn ang="0">
                  <a:pos x="599" y="135"/>
                </a:cxn>
                <a:cxn ang="0">
                  <a:pos x="640" y="156"/>
                </a:cxn>
                <a:cxn ang="0">
                  <a:pos x="709" y="81"/>
                </a:cxn>
                <a:cxn ang="0">
                  <a:pos x="723" y="171"/>
                </a:cxn>
                <a:cxn ang="0">
                  <a:pos x="689" y="214"/>
                </a:cxn>
                <a:cxn ang="0">
                  <a:pos x="645" y="260"/>
                </a:cxn>
                <a:cxn ang="0">
                  <a:pos x="684" y="336"/>
                </a:cxn>
                <a:cxn ang="0">
                  <a:pos x="912" y="346"/>
                </a:cxn>
                <a:cxn ang="0">
                  <a:pos x="965" y="177"/>
                </a:cxn>
                <a:cxn ang="0">
                  <a:pos x="864" y="5"/>
                </a:cxn>
                <a:cxn ang="0">
                  <a:pos x="475" y="2"/>
                </a:cxn>
                <a:cxn ang="0">
                  <a:pos x="378" y="3"/>
                </a:cxn>
                <a:cxn ang="0">
                  <a:pos x="237" y="8"/>
                </a:cxn>
                <a:cxn ang="0">
                  <a:pos x="328" y="41"/>
                </a:cxn>
                <a:cxn ang="0">
                  <a:pos x="393" y="52"/>
                </a:cxn>
                <a:cxn ang="0">
                  <a:pos x="233" y="81"/>
                </a:cxn>
                <a:cxn ang="0">
                  <a:pos x="344" y="119"/>
                </a:cxn>
                <a:cxn ang="0">
                  <a:pos x="223" y="149"/>
                </a:cxn>
                <a:cxn ang="0">
                  <a:pos x="53" y="146"/>
                </a:cxn>
                <a:cxn ang="0">
                  <a:pos x="150" y="106"/>
                </a:cxn>
                <a:cxn ang="0">
                  <a:pos x="114" y="81"/>
                </a:cxn>
                <a:cxn ang="0">
                  <a:pos x="0" y="180"/>
                </a:cxn>
                <a:cxn ang="0">
                  <a:pos x="24" y="564"/>
                </a:cxn>
                <a:cxn ang="0">
                  <a:pos x="50" y="810"/>
                </a:cxn>
                <a:cxn ang="0">
                  <a:pos x="283" y="891"/>
                </a:cxn>
                <a:cxn ang="0">
                  <a:pos x="264" y="802"/>
                </a:cxn>
                <a:cxn ang="0">
                  <a:pos x="238" y="636"/>
                </a:cxn>
                <a:cxn ang="0">
                  <a:pos x="184" y="671"/>
                </a:cxn>
                <a:cxn ang="0">
                  <a:pos x="146" y="693"/>
                </a:cxn>
                <a:cxn ang="0">
                  <a:pos x="160" y="802"/>
                </a:cxn>
                <a:cxn ang="0">
                  <a:pos x="102" y="754"/>
                </a:cxn>
                <a:cxn ang="0">
                  <a:pos x="116" y="579"/>
                </a:cxn>
                <a:cxn ang="0">
                  <a:pos x="189" y="432"/>
                </a:cxn>
                <a:cxn ang="0">
                  <a:pos x="233" y="422"/>
                </a:cxn>
                <a:cxn ang="0">
                  <a:pos x="286" y="428"/>
                </a:cxn>
                <a:cxn ang="0">
                  <a:pos x="340" y="416"/>
                </a:cxn>
                <a:cxn ang="0">
                  <a:pos x="315" y="533"/>
                </a:cxn>
                <a:cxn ang="0">
                  <a:pos x="266" y="597"/>
                </a:cxn>
                <a:cxn ang="0">
                  <a:pos x="308" y="780"/>
                </a:cxn>
                <a:cxn ang="0">
                  <a:pos x="400" y="907"/>
                </a:cxn>
                <a:cxn ang="0">
                  <a:pos x="767" y="890"/>
                </a:cxn>
                <a:cxn ang="0">
                  <a:pos x="958" y="860"/>
                </a:cxn>
              </a:cxnLst>
              <a:rect l="0" t="0" r="r" b="b"/>
              <a:pathLst>
                <a:path w="977" h="908">
                  <a:moveTo>
                    <a:pt x="897" y="836"/>
                  </a:moveTo>
                  <a:lnTo>
                    <a:pt x="880" y="836"/>
                  </a:lnTo>
                  <a:lnTo>
                    <a:pt x="864" y="835"/>
                  </a:lnTo>
                  <a:lnTo>
                    <a:pt x="839" y="829"/>
                  </a:lnTo>
                  <a:lnTo>
                    <a:pt x="818" y="819"/>
                  </a:lnTo>
                  <a:lnTo>
                    <a:pt x="803" y="810"/>
                  </a:lnTo>
                  <a:lnTo>
                    <a:pt x="791" y="799"/>
                  </a:lnTo>
                  <a:lnTo>
                    <a:pt x="784" y="791"/>
                  </a:lnTo>
                  <a:lnTo>
                    <a:pt x="781" y="785"/>
                  </a:lnTo>
                  <a:lnTo>
                    <a:pt x="779" y="782"/>
                  </a:lnTo>
                  <a:lnTo>
                    <a:pt x="779" y="780"/>
                  </a:lnTo>
                  <a:lnTo>
                    <a:pt x="777" y="775"/>
                  </a:lnTo>
                  <a:lnTo>
                    <a:pt x="776" y="768"/>
                  </a:lnTo>
                  <a:lnTo>
                    <a:pt x="772" y="760"/>
                  </a:lnTo>
                  <a:lnTo>
                    <a:pt x="767" y="750"/>
                  </a:lnTo>
                  <a:lnTo>
                    <a:pt x="759" y="743"/>
                  </a:lnTo>
                  <a:lnTo>
                    <a:pt x="749" y="735"/>
                  </a:lnTo>
                  <a:lnTo>
                    <a:pt x="735" y="730"/>
                  </a:lnTo>
                  <a:lnTo>
                    <a:pt x="720" y="725"/>
                  </a:lnTo>
                  <a:lnTo>
                    <a:pt x="706" y="719"/>
                  </a:lnTo>
                  <a:lnTo>
                    <a:pt x="696" y="713"/>
                  </a:lnTo>
                  <a:lnTo>
                    <a:pt x="689" y="707"/>
                  </a:lnTo>
                  <a:lnTo>
                    <a:pt x="686" y="699"/>
                  </a:lnTo>
                  <a:lnTo>
                    <a:pt x="684" y="691"/>
                  </a:lnTo>
                  <a:lnTo>
                    <a:pt x="682" y="683"/>
                  </a:lnTo>
                  <a:lnTo>
                    <a:pt x="684" y="675"/>
                  </a:lnTo>
                  <a:lnTo>
                    <a:pt x="692" y="661"/>
                  </a:lnTo>
                  <a:lnTo>
                    <a:pt x="703" y="647"/>
                  </a:lnTo>
                  <a:lnTo>
                    <a:pt x="715" y="636"/>
                  </a:lnTo>
                  <a:lnTo>
                    <a:pt x="725" y="629"/>
                  </a:lnTo>
                  <a:lnTo>
                    <a:pt x="733" y="625"/>
                  </a:lnTo>
                  <a:lnTo>
                    <a:pt x="737" y="622"/>
                  </a:lnTo>
                  <a:lnTo>
                    <a:pt x="738" y="619"/>
                  </a:lnTo>
                  <a:lnTo>
                    <a:pt x="737" y="616"/>
                  </a:lnTo>
                  <a:lnTo>
                    <a:pt x="733" y="614"/>
                  </a:lnTo>
                  <a:lnTo>
                    <a:pt x="728" y="611"/>
                  </a:lnTo>
                  <a:lnTo>
                    <a:pt x="715" y="604"/>
                  </a:lnTo>
                  <a:lnTo>
                    <a:pt x="701" y="594"/>
                  </a:lnTo>
                  <a:lnTo>
                    <a:pt x="691" y="583"/>
                  </a:lnTo>
                  <a:lnTo>
                    <a:pt x="682" y="572"/>
                  </a:lnTo>
                  <a:lnTo>
                    <a:pt x="677" y="560"/>
                  </a:lnTo>
                  <a:lnTo>
                    <a:pt x="674" y="546"/>
                  </a:lnTo>
                  <a:lnTo>
                    <a:pt x="672" y="532"/>
                  </a:lnTo>
                  <a:lnTo>
                    <a:pt x="672" y="514"/>
                  </a:lnTo>
                  <a:lnTo>
                    <a:pt x="674" y="497"/>
                  </a:lnTo>
                  <a:lnTo>
                    <a:pt x="674" y="488"/>
                  </a:lnTo>
                  <a:lnTo>
                    <a:pt x="675" y="480"/>
                  </a:lnTo>
                  <a:lnTo>
                    <a:pt x="679" y="468"/>
                  </a:lnTo>
                  <a:lnTo>
                    <a:pt x="686" y="460"/>
                  </a:lnTo>
                  <a:lnTo>
                    <a:pt x="692" y="457"/>
                  </a:lnTo>
                  <a:lnTo>
                    <a:pt x="698" y="455"/>
                  </a:lnTo>
                  <a:lnTo>
                    <a:pt x="704" y="455"/>
                  </a:lnTo>
                  <a:lnTo>
                    <a:pt x="708" y="457"/>
                  </a:lnTo>
                  <a:lnTo>
                    <a:pt x="709" y="457"/>
                  </a:lnTo>
                  <a:lnTo>
                    <a:pt x="711" y="458"/>
                  </a:lnTo>
                  <a:lnTo>
                    <a:pt x="718" y="460"/>
                  </a:lnTo>
                  <a:lnTo>
                    <a:pt x="728" y="464"/>
                  </a:lnTo>
                  <a:lnTo>
                    <a:pt x="740" y="468"/>
                  </a:lnTo>
                  <a:lnTo>
                    <a:pt x="754" y="471"/>
                  </a:lnTo>
                  <a:lnTo>
                    <a:pt x="767" y="472"/>
                  </a:lnTo>
                  <a:lnTo>
                    <a:pt x="779" y="471"/>
                  </a:lnTo>
                  <a:lnTo>
                    <a:pt x="789" y="468"/>
                  </a:lnTo>
                  <a:lnTo>
                    <a:pt x="796" y="463"/>
                  </a:lnTo>
                  <a:lnTo>
                    <a:pt x="801" y="460"/>
                  </a:lnTo>
                  <a:lnTo>
                    <a:pt x="803" y="455"/>
                  </a:lnTo>
                  <a:lnTo>
                    <a:pt x="803" y="452"/>
                  </a:lnTo>
                  <a:lnTo>
                    <a:pt x="798" y="447"/>
                  </a:lnTo>
                  <a:lnTo>
                    <a:pt x="794" y="446"/>
                  </a:lnTo>
                  <a:lnTo>
                    <a:pt x="789" y="447"/>
                  </a:lnTo>
                  <a:lnTo>
                    <a:pt x="783" y="450"/>
                  </a:lnTo>
                  <a:lnTo>
                    <a:pt x="772" y="450"/>
                  </a:lnTo>
                  <a:lnTo>
                    <a:pt x="757" y="449"/>
                  </a:lnTo>
                  <a:lnTo>
                    <a:pt x="742" y="446"/>
                  </a:lnTo>
                  <a:lnTo>
                    <a:pt x="726" y="441"/>
                  </a:lnTo>
                  <a:lnTo>
                    <a:pt x="711" y="433"/>
                  </a:lnTo>
                  <a:lnTo>
                    <a:pt x="701" y="424"/>
                  </a:lnTo>
                  <a:lnTo>
                    <a:pt x="694" y="411"/>
                  </a:lnTo>
                  <a:lnTo>
                    <a:pt x="692" y="399"/>
                  </a:lnTo>
                  <a:lnTo>
                    <a:pt x="692" y="391"/>
                  </a:lnTo>
                  <a:lnTo>
                    <a:pt x="696" y="386"/>
                  </a:lnTo>
                  <a:lnTo>
                    <a:pt x="701" y="386"/>
                  </a:lnTo>
                  <a:lnTo>
                    <a:pt x="706" y="386"/>
                  </a:lnTo>
                  <a:lnTo>
                    <a:pt x="713" y="388"/>
                  </a:lnTo>
                  <a:lnTo>
                    <a:pt x="716" y="391"/>
                  </a:lnTo>
                  <a:lnTo>
                    <a:pt x="720" y="391"/>
                  </a:lnTo>
                  <a:lnTo>
                    <a:pt x="726" y="396"/>
                  </a:lnTo>
                  <a:lnTo>
                    <a:pt x="732" y="402"/>
                  </a:lnTo>
                  <a:lnTo>
                    <a:pt x="738" y="410"/>
                  </a:lnTo>
                  <a:lnTo>
                    <a:pt x="743" y="413"/>
                  </a:lnTo>
                  <a:lnTo>
                    <a:pt x="750" y="418"/>
                  </a:lnTo>
                  <a:lnTo>
                    <a:pt x="760" y="422"/>
                  </a:lnTo>
                  <a:lnTo>
                    <a:pt x="767" y="424"/>
                  </a:lnTo>
                  <a:lnTo>
                    <a:pt x="777" y="427"/>
                  </a:lnTo>
                  <a:lnTo>
                    <a:pt x="783" y="427"/>
                  </a:lnTo>
                  <a:lnTo>
                    <a:pt x="784" y="424"/>
                  </a:lnTo>
                  <a:lnTo>
                    <a:pt x="783" y="421"/>
                  </a:lnTo>
                  <a:lnTo>
                    <a:pt x="779" y="416"/>
                  </a:lnTo>
                  <a:lnTo>
                    <a:pt x="777" y="413"/>
                  </a:lnTo>
                  <a:lnTo>
                    <a:pt x="776" y="411"/>
                  </a:lnTo>
                  <a:lnTo>
                    <a:pt x="772" y="408"/>
                  </a:lnTo>
                  <a:lnTo>
                    <a:pt x="769" y="405"/>
                  </a:lnTo>
                  <a:lnTo>
                    <a:pt x="766" y="400"/>
                  </a:lnTo>
                  <a:lnTo>
                    <a:pt x="759" y="394"/>
                  </a:lnTo>
                  <a:lnTo>
                    <a:pt x="750" y="386"/>
                  </a:lnTo>
                  <a:lnTo>
                    <a:pt x="740" y="377"/>
                  </a:lnTo>
                  <a:lnTo>
                    <a:pt x="730" y="371"/>
                  </a:lnTo>
                  <a:lnTo>
                    <a:pt x="718" y="367"/>
                  </a:lnTo>
                  <a:lnTo>
                    <a:pt x="706" y="364"/>
                  </a:lnTo>
                  <a:lnTo>
                    <a:pt x="682" y="364"/>
                  </a:lnTo>
                  <a:lnTo>
                    <a:pt x="658" y="366"/>
                  </a:lnTo>
                  <a:lnTo>
                    <a:pt x="650" y="367"/>
                  </a:lnTo>
                  <a:lnTo>
                    <a:pt x="643" y="371"/>
                  </a:lnTo>
                  <a:lnTo>
                    <a:pt x="640" y="374"/>
                  </a:lnTo>
                  <a:lnTo>
                    <a:pt x="638" y="378"/>
                  </a:lnTo>
                  <a:lnTo>
                    <a:pt x="638" y="388"/>
                  </a:lnTo>
                  <a:lnTo>
                    <a:pt x="640" y="389"/>
                  </a:lnTo>
                  <a:lnTo>
                    <a:pt x="640" y="391"/>
                  </a:lnTo>
                  <a:lnTo>
                    <a:pt x="640" y="394"/>
                  </a:lnTo>
                  <a:lnTo>
                    <a:pt x="640" y="400"/>
                  </a:lnTo>
                  <a:lnTo>
                    <a:pt x="638" y="413"/>
                  </a:lnTo>
                  <a:lnTo>
                    <a:pt x="636" y="428"/>
                  </a:lnTo>
                  <a:lnTo>
                    <a:pt x="635" y="449"/>
                  </a:lnTo>
                  <a:lnTo>
                    <a:pt x="633" y="472"/>
                  </a:lnTo>
                  <a:lnTo>
                    <a:pt x="631" y="500"/>
                  </a:lnTo>
                  <a:lnTo>
                    <a:pt x="630" y="533"/>
                  </a:lnTo>
                  <a:lnTo>
                    <a:pt x="628" y="549"/>
                  </a:lnTo>
                  <a:lnTo>
                    <a:pt x="628" y="563"/>
                  </a:lnTo>
                  <a:lnTo>
                    <a:pt x="626" y="575"/>
                  </a:lnTo>
                  <a:lnTo>
                    <a:pt x="624" y="586"/>
                  </a:lnTo>
                  <a:lnTo>
                    <a:pt x="619" y="605"/>
                  </a:lnTo>
                  <a:lnTo>
                    <a:pt x="616" y="616"/>
                  </a:lnTo>
                  <a:lnTo>
                    <a:pt x="613" y="624"/>
                  </a:lnTo>
                  <a:lnTo>
                    <a:pt x="607" y="629"/>
                  </a:lnTo>
                  <a:lnTo>
                    <a:pt x="604" y="630"/>
                  </a:lnTo>
                  <a:lnTo>
                    <a:pt x="602" y="629"/>
                  </a:lnTo>
                  <a:lnTo>
                    <a:pt x="601" y="624"/>
                  </a:lnTo>
                  <a:lnTo>
                    <a:pt x="599" y="616"/>
                  </a:lnTo>
                  <a:lnTo>
                    <a:pt x="596" y="607"/>
                  </a:lnTo>
                  <a:lnTo>
                    <a:pt x="594" y="596"/>
                  </a:lnTo>
                  <a:lnTo>
                    <a:pt x="590" y="574"/>
                  </a:lnTo>
                  <a:lnTo>
                    <a:pt x="589" y="564"/>
                  </a:lnTo>
                  <a:lnTo>
                    <a:pt x="589" y="558"/>
                  </a:lnTo>
                  <a:lnTo>
                    <a:pt x="589" y="550"/>
                  </a:lnTo>
                  <a:lnTo>
                    <a:pt x="587" y="539"/>
                  </a:lnTo>
                  <a:lnTo>
                    <a:pt x="585" y="525"/>
                  </a:lnTo>
                  <a:lnTo>
                    <a:pt x="584" y="510"/>
                  </a:lnTo>
                  <a:lnTo>
                    <a:pt x="584" y="489"/>
                  </a:lnTo>
                  <a:lnTo>
                    <a:pt x="582" y="469"/>
                  </a:lnTo>
                  <a:lnTo>
                    <a:pt x="582" y="446"/>
                  </a:lnTo>
                  <a:lnTo>
                    <a:pt x="584" y="422"/>
                  </a:lnTo>
                  <a:lnTo>
                    <a:pt x="585" y="411"/>
                  </a:lnTo>
                  <a:lnTo>
                    <a:pt x="585" y="403"/>
                  </a:lnTo>
                  <a:lnTo>
                    <a:pt x="587" y="396"/>
                  </a:lnTo>
                  <a:lnTo>
                    <a:pt x="589" y="391"/>
                  </a:lnTo>
                  <a:lnTo>
                    <a:pt x="590" y="383"/>
                  </a:lnTo>
                  <a:lnTo>
                    <a:pt x="590" y="380"/>
                  </a:lnTo>
                  <a:lnTo>
                    <a:pt x="589" y="378"/>
                  </a:lnTo>
                  <a:lnTo>
                    <a:pt x="584" y="377"/>
                  </a:lnTo>
                  <a:lnTo>
                    <a:pt x="575" y="375"/>
                  </a:lnTo>
                  <a:lnTo>
                    <a:pt x="563" y="371"/>
                  </a:lnTo>
                  <a:lnTo>
                    <a:pt x="550" y="366"/>
                  </a:lnTo>
                  <a:lnTo>
                    <a:pt x="541" y="360"/>
                  </a:lnTo>
                  <a:lnTo>
                    <a:pt x="538" y="353"/>
                  </a:lnTo>
                  <a:lnTo>
                    <a:pt x="538" y="349"/>
                  </a:lnTo>
                  <a:lnTo>
                    <a:pt x="539" y="344"/>
                  </a:lnTo>
                  <a:lnTo>
                    <a:pt x="544" y="339"/>
                  </a:lnTo>
                  <a:lnTo>
                    <a:pt x="548" y="338"/>
                  </a:lnTo>
                  <a:lnTo>
                    <a:pt x="553" y="336"/>
                  </a:lnTo>
                  <a:lnTo>
                    <a:pt x="565" y="338"/>
                  </a:lnTo>
                  <a:lnTo>
                    <a:pt x="577" y="339"/>
                  </a:lnTo>
                  <a:lnTo>
                    <a:pt x="587" y="341"/>
                  </a:lnTo>
                  <a:lnTo>
                    <a:pt x="592" y="339"/>
                  </a:lnTo>
                  <a:lnTo>
                    <a:pt x="594" y="336"/>
                  </a:lnTo>
                  <a:lnTo>
                    <a:pt x="596" y="307"/>
                  </a:lnTo>
                  <a:lnTo>
                    <a:pt x="597" y="294"/>
                  </a:lnTo>
                  <a:lnTo>
                    <a:pt x="597" y="282"/>
                  </a:lnTo>
                  <a:lnTo>
                    <a:pt x="596" y="272"/>
                  </a:lnTo>
                  <a:lnTo>
                    <a:pt x="594" y="264"/>
                  </a:lnTo>
                  <a:lnTo>
                    <a:pt x="590" y="258"/>
                  </a:lnTo>
                  <a:lnTo>
                    <a:pt x="584" y="255"/>
                  </a:lnTo>
                  <a:lnTo>
                    <a:pt x="570" y="247"/>
                  </a:lnTo>
                  <a:lnTo>
                    <a:pt x="560" y="242"/>
                  </a:lnTo>
                  <a:lnTo>
                    <a:pt x="556" y="236"/>
                  </a:lnTo>
                  <a:lnTo>
                    <a:pt x="556" y="231"/>
                  </a:lnTo>
                  <a:lnTo>
                    <a:pt x="558" y="228"/>
                  </a:lnTo>
                  <a:lnTo>
                    <a:pt x="561" y="225"/>
                  </a:lnTo>
                  <a:lnTo>
                    <a:pt x="573" y="221"/>
                  </a:lnTo>
                  <a:lnTo>
                    <a:pt x="578" y="217"/>
                  </a:lnTo>
                  <a:lnTo>
                    <a:pt x="582" y="211"/>
                  </a:lnTo>
                  <a:lnTo>
                    <a:pt x="585" y="203"/>
                  </a:lnTo>
                  <a:lnTo>
                    <a:pt x="587" y="196"/>
                  </a:lnTo>
                  <a:lnTo>
                    <a:pt x="585" y="189"/>
                  </a:lnTo>
                  <a:lnTo>
                    <a:pt x="582" y="185"/>
                  </a:lnTo>
                  <a:lnTo>
                    <a:pt x="577" y="183"/>
                  </a:lnTo>
                  <a:lnTo>
                    <a:pt x="568" y="185"/>
                  </a:lnTo>
                  <a:lnTo>
                    <a:pt x="553" y="188"/>
                  </a:lnTo>
                  <a:lnTo>
                    <a:pt x="543" y="186"/>
                  </a:lnTo>
                  <a:lnTo>
                    <a:pt x="536" y="183"/>
                  </a:lnTo>
                  <a:lnTo>
                    <a:pt x="533" y="177"/>
                  </a:lnTo>
                  <a:lnTo>
                    <a:pt x="531" y="169"/>
                  </a:lnTo>
                  <a:lnTo>
                    <a:pt x="533" y="163"/>
                  </a:lnTo>
                  <a:lnTo>
                    <a:pt x="534" y="156"/>
                  </a:lnTo>
                  <a:lnTo>
                    <a:pt x="538" y="153"/>
                  </a:lnTo>
                  <a:lnTo>
                    <a:pt x="546" y="152"/>
                  </a:lnTo>
                  <a:lnTo>
                    <a:pt x="550" y="152"/>
                  </a:lnTo>
                  <a:lnTo>
                    <a:pt x="553" y="150"/>
                  </a:lnTo>
                  <a:lnTo>
                    <a:pt x="556" y="146"/>
                  </a:lnTo>
                  <a:lnTo>
                    <a:pt x="558" y="141"/>
                  </a:lnTo>
                  <a:lnTo>
                    <a:pt x="560" y="131"/>
                  </a:lnTo>
                  <a:lnTo>
                    <a:pt x="558" y="117"/>
                  </a:lnTo>
                  <a:lnTo>
                    <a:pt x="556" y="105"/>
                  </a:lnTo>
                  <a:lnTo>
                    <a:pt x="558" y="95"/>
                  </a:lnTo>
                  <a:lnTo>
                    <a:pt x="561" y="88"/>
                  </a:lnTo>
                  <a:lnTo>
                    <a:pt x="568" y="85"/>
                  </a:lnTo>
                  <a:lnTo>
                    <a:pt x="575" y="83"/>
                  </a:lnTo>
                  <a:lnTo>
                    <a:pt x="582" y="86"/>
                  </a:lnTo>
                  <a:lnTo>
                    <a:pt x="589" y="92"/>
                  </a:lnTo>
                  <a:lnTo>
                    <a:pt x="594" y="103"/>
                  </a:lnTo>
                  <a:lnTo>
                    <a:pt x="596" y="119"/>
                  </a:lnTo>
                  <a:lnTo>
                    <a:pt x="599" y="135"/>
                  </a:lnTo>
                  <a:lnTo>
                    <a:pt x="602" y="152"/>
                  </a:lnTo>
                  <a:lnTo>
                    <a:pt x="606" y="167"/>
                  </a:lnTo>
                  <a:lnTo>
                    <a:pt x="611" y="181"/>
                  </a:lnTo>
                  <a:lnTo>
                    <a:pt x="616" y="191"/>
                  </a:lnTo>
                  <a:lnTo>
                    <a:pt x="618" y="194"/>
                  </a:lnTo>
                  <a:lnTo>
                    <a:pt x="619" y="196"/>
                  </a:lnTo>
                  <a:lnTo>
                    <a:pt x="623" y="196"/>
                  </a:lnTo>
                  <a:lnTo>
                    <a:pt x="624" y="194"/>
                  </a:lnTo>
                  <a:lnTo>
                    <a:pt x="630" y="185"/>
                  </a:lnTo>
                  <a:lnTo>
                    <a:pt x="633" y="172"/>
                  </a:lnTo>
                  <a:lnTo>
                    <a:pt x="640" y="156"/>
                  </a:lnTo>
                  <a:lnTo>
                    <a:pt x="645" y="139"/>
                  </a:lnTo>
                  <a:lnTo>
                    <a:pt x="658" y="106"/>
                  </a:lnTo>
                  <a:lnTo>
                    <a:pt x="667" y="91"/>
                  </a:lnTo>
                  <a:lnTo>
                    <a:pt x="674" y="78"/>
                  </a:lnTo>
                  <a:lnTo>
                    <a:pt x="681" y="69"/>
                  </a:lnTo>
                  <a:lnTo>
                    <a:pt x="687" y="66"/>
                  </a:lnTo>
                  <a:lnTo>
                    <a:pt x="692" y="64"/>
                  </a:lnTo>
                  <a:lnTo>
                    <a:pt x="699" y="67"/>
                  </a:lnTo>
                  <a:lnTo>
                    <a:pt x="704" y="70"/>
                  </a:lnTo>
                  <a:lnTo>
                    <a:pt x="708" y="77"/>
                  </a:lnTo>
                  <a:lnTo>
                    <a:pt x="709" y="81"/>
                  </a:lnTo>
                  <a:lnTo>
                    <a:pt x="709" y="88"/>
                  </a:lnTo>
                  <a:lnTo>
                    <a:pt x="706" y="102"/>
                  </a:lnTo>
                  <a:lnTo>
                    <a:pt x="703" y="113"/>
                  </a:lnTo>
                  <a:lnTo>
                    <a:pt x="701" y="133"/>
                  </a:lnTo>
                  <a:lnTo>
                    <a:pt x="703" y="147"/>
                  </a:lnTo>
                  <a:lnTo>
                    <a:pt x="708" y="156"/>
                  </a:lnTo>
                  <a:lnTo>
                    <a:pt x="713" y="163"/>
                  </a:lnTo>
                  <a:lnTo>
                    <a:pt x="720" y="167"/>
                  </a:lnTo>
                  <a:lnTo>
                    <a:pt x="723" y="169"/>
                  </a:lnTo>
                  <a:lnTo>
                    <a:pt x="725" y="169"/>
                  </a:lnTo>
                  <a:lnTo>
                    <a:pt x="723" y="171"/>
                  </a:lnTo>
                  <a:lnTo>
                    <a:pt x="720" y="174"/>
                  </a:lnTo>
                  <a:lnTo>
                    <a:pt x="711" y="177"/>
                  </a:lnTo>
                  <a:lnTo>
                    <a:pt x="699" y="178"/>
                  </a:lnTo>
                  <a:lnTo>
                    <a:pt x="684" y="178"/>
                  </a:lnTo>
                  <a:lnTo>
                    <a:pt x="674" y="180"/>
                  </a:lnTo>
                  <a:lnTo>
                    <a:pt x="669" y="185"/>
                  </a:lnTo>
                  <a:lnTo>
                    <a:pt x="667" y="191"/>
                  </a:lnTo>
                  <a:lnTo>
                    <a:pt x="670" y="197"/>
                  </a:lnTo>
                  <a:lnTo>
                    <a:pt x="675" y="203"/>
                  </a:lnTo>
                  <a:lnTo>
                    <a:pt x="682" y="210"/>
                  </a:lnTo>
                  <a:lnTo>
                    <a:pt x="689" y="214"/>
                  </a:lnTo>
                  <a:lnTo>
                    <a:pt x="698" y="217"/>
                  </a:lnTo>
                  <a:lnTo>
                    <a:pt x="703" y="221"/>
                  </a:lnTo>
                  <a:lnTo>
                    <a:pt x="711" y="225"/>
                  </a:lnTo>
                  <a:lnTo>
                    <a:pt x="713" y="228"/>
                  </a:lnTo>
                  <a:lnTo>
                    <a:pt x="711" y="233"/>
                  </a:lnTo>
                  <a:lnTo>
                    <a:pt x="706" y="236"/>
                  </a:lnTo>
                  <a:lnTo>
                    <a:pt x="698" y="238"/>
                  </a:lnTo>
                  <a:lnTo>
                    <a:pt x="679" y="239"/>
                  </a:lnTo>
                  <a:lnTo>
                    <a:pt x="665" y="241"/>
                  </a:lnTo>
                  <a:lnTo>
                    <a:pt x="653" y="249"/>
                  </a:lnTo>
                  <a:lnTo>
                    <a:pt x="645" y="260"/>
                  </a:lnTo>
                  <a:lnTo>
                    <a:pt x="640" y="275"/>
                  </a:lnTo>
                  <a:lnTo>
                    <a:pt x="638" y="288"/>
                  </a:lnTo>
                  <a:lnTo>
                    <a:pt x="638" y="299"/>
                  </a:lnTo>
                  <a:lnTo>
                    <a:pt x="638" y="308"/>
                  </a:lnTo>
                  <a:lnTo>
                    <a:pt x="640" y="316"/>
                  </a:lnTo>
                  <a:lnTo>
                    <a:pt x="647" y="327"/>
                  </a:lnTo>
                  <a:lnTo>
                    <a:pt x="657" y="335"/>
                  </a:lnTo>
                  <a:lnTo>
                    <a:pt x="665" y="336"/>
                  </a:lnTo>
                  <a:lnTo>
                    <a:pt x="675" y="338"/>
                  </a:lnTo>
                  <a:lnTo>
                    <a:pt x="682" y="336"/>
                  </a:lnTo>
                  <a:lnTo>
                    <a:pt x="684" y="336"/>
                  </a:lnTo>
                  <a:lnTo>
                    <a:pt x="720" y="344"/>
                  </a:lnTo>
                  <a:lnTo>
                    <a:pt x="759" y="349"/>
                  </a:lnTo>
                  <a:lnTo>
                    <a:pt x="796" y="350"/>
                  </a:lnTo>
                  <a:lnTo>
                    <a:pt x="832" y="350"/>
                  </a:lnTo>
                  <a:lnTo>
                    <a:pt x="864" y="349"/>
                  </a:lnTo>
                  <a:lnTo>
                    <a:pt x="878" y="349"/>
                  </a:lnTo>
                  <a:lnTo>
                    <a:pt x="890" y="347"/>
                  </a:lnTo>
                  <a:lnTo>
                    <a:pt x="898" y="347"/>
                  </a:lnTo>
                  <a:lnTo>
                    <a:pt x="905" y="346"/>
                  </a:lnTo>
                  <a:lnTo>
                    <a:pt x="910" y="346"/>
                  </a:lnTo>
                  <a:lnTo>
                    <a:pt x="912" y="346"/>
                  </a:lnTo>
                  <a:lnTo>
                    <a:pt x="929" y="349"/>
                  </a:lnTo>
                  <a:lnTo>
                    <a:pt x="942" y="349"/>
                  </a:lnTo>
                  <a:lnTo>
                    <a:pt x="954" y="346"/>
                  </a:lnTo>
                  <a:lnTo>
                    <a:pt x="963" y="338"/>
                  </a:lnTo>
                  <a:lnTo>
                    <a:pt x="970" y="328"/>
                  </a:lnTo>
                  <a:lnTo>
                    <a:pt x="973" y="316"/>
                  </a:lnTo>
                  <a:lnTo>
                    <a:pt x="975" y="302"/>
                  </a:lnTo>
                  <a:lnTo>
                    <a:pt x="976" y="286"/>
                  </a:lnTo>
                  <a:lnTo>
                    <a:pt x="975" y="252"/>
                  </a:lnTo>
                  <a:lnTo>
                    <a:pt x="970" y="214"/>
                  </a:lnTo>
                  <a:lnTo>
                    <a:pt x="965" y="177"/>
                  </a:lnTo>
                  <a:lnTo>
                    <a:pt x="963" y="160"/>
                  </a:lnTo>
                  <a:lnTo>
                    <a:pt x="961" y="144"/>
                  </a:lnTo>
                  <a:lnTo>
                    <a:pt x="958" y="116"/>
                  </a:lnTo>
                  <a:lnTo>
                    <a:pt x="954" y="91"/>
                  </a:lnTo>
                  <a:lnTo>
                    <a:pt x="948" y="69"/>
                  </a:lnTo>
                  <a:lnTo>
                    <a:pt x="939" y="50"/>
                  </a:lnTo>
                  <a:lnTo>
                    <a:pt x="929" y="36"/>
                  </a:lnTo>
                  <a:lnTo>
                    <a:pt x="914" y="24"/>
                  </a:lnTo>
                  <a:lnTo>
                    <a:pt x="895" y="14"/>
                  </a:lnTo>
                  <a:lnTo>
                    <a:pt x="871" y="6"/>
                  </a:lnTo>
                  <a:lnTo>
                    <a:pt x="864" y="5"/>
                  </a:lnTo>
                  <a:lnTo>
                    <a:pt x="856" y="5"/>
                  </a:lnTo>
                  <a:lnTo>
                    <a:pt x="834" y="3"/>
                  </a:lnTo>
                  <a:lnTo>
                    <a:pt x="805" y="3"/>
                  </a:lnTo>
                  <a:lnTo>
                    <a:pt x="772" y="2"/>
                  </a:lnTo>
                  <a:lnTo>
                    <a:pt x="737" y="2"/>
                  </a:lnTo>
                  <a:lnTo>
                    <a:pt x="698" y="0"/>
                  </a:lnTo>
                  <a:lnTo>
                    <a:pt x="618" y="0"/>
                  </a:lnTo>
                  <a:lnTo>
                    <a:pt x="578" y="0"/>
                  </a:lnTo>
                  <a:lnTo>
                    <a:pt x="539" y="0"/>
                  </a:lnTo>
                  <a:lnTo>
                    <a:pt x="505" y="2"/>
                  </a:lnTo>
                  <a:lnTo>
                    <a:pt x="475" y="2"/>
                  </a:lnTo>
                  <a:lnTo>
                    <a:pt x="449" y="2"/>
                  </a:lnTo>
                  <a:lnTo>
                    <a:pt x="437" y="2"/>
                  </a:lnTo>
                  <a:lnTo>
                    <a:pt x="429" y="2"/>
                  </a:lnTo>
                  <a:lnTo>
                    <a:pt x="422" y="2"/>
                  </a:lnTo>
                  <a:lnTo>
                    <a:pt x="417" y="2"/>
                  </a:lnTo>
                  <a:lnTo>
                    <a:pt x="414" y="2"/>
                  </a:lnTo>
                  <a:lnTo>
                    <a:pt x="412" y="2"/>
                  </a:lnTo>
                  <a:lnTo>
                    <a:pt x="407" y="3"/>
                  </a:lnTo>
                  <a:lnTo>
                    <a:pt x="400" y="3"/>
                  </a:lnTo>
                  <a:lnTo>
                    <a:pt x="390" y="3"/>
                  </a:lnTo>
                  <a:lnTo>
                    <a:pt x="378" y="3"/>
                  </a:lnTo>
                  <a:lnTo>
                    <a:pt x="351" y="3"/>
                  </a:lnTo>
                  <a:lnTo>
                    <a:pt x="320" y="3"/>
                  </a:lnTo>
                  <a:lnTo>
                    <a:pt x="289" y="3"/>
                  </a:lnTo>
                  <a:lnTo>
                    <a:pt x="276" y="3"/>
                  </a:lnTo>
                  <a:lnTo>
                    <a:pt x="264" y="2"/>
                  </a:lnTo>
                  <a:lnTo>
                    <a:pt x="254" y="2"/>
                  </a:lnTo>
                  <a:lnTo>
                    <a:pt x="245" y="2"/>
                  </a:lnTo>
                  <a:lnTo>
                    <a:pt x="240" y="2"/>
                  </a:lnTo>
                  <a:lnTo>
                    <a:pt x="238" y="2"/>
                  </a:lnTo>
                  <a:lnTo>
                    <a:pt x="238" y="3"/>
                  </a:lnTo>
                  <a:lnTo>
                    <a:pt x="237" y="8"/>
                  </a:lnTo>
                  <a:lnTo>
                    <a:pt x="237" y="13"/>
                  </a:lnTo>
                  <a:lnTo>
                    <a:pt x="235" y="20"/>
                  </a:lnTo>
                  <a:lnTo>
                    <a:pt x="235" y="27"/>
                  </a:lnTo>
                  <a:lnTo>
                    <a:pt x="235" y="31"/>
                  </a:lnTo>
                  <a:lnTo>
                    <a:pt x="237" y="36"/>
                  </a:lnTo>
                  <a:lnTo>
                    <a:pt x="238" y="38"/>
                  </a:lnTo>
                  <a:lnTo>
                    <a:pt x="250" y="38"/>
                  </a:lnTo>
                  <a:lnTo>
                    <a:pt x="269" y="39"/>
                  </a:lnTo>
                  <a:lnTo>
                    <a:pt x="288" y="39"/>
                  </a:lnTo>
                  <a:lnTo>
                    <a:pt x="310" y="41"/>
                  </a:lnTo>
                  <a:lnTo>
                    <a:pt x="328" y="41"/>
                  </a:lnTo>
                  <a:lnTo>
                    <a:pt x="345" y="42"/>
                  </a:lnTo>
                  <a:lnTo>
                    <a:pt x="352" y="42"/>
                  </a:lnTo>
                  <a:lnTo>
                    <a:pt x="357" y="42"/>
                  </a:lnTo>
                  <a:lnTo>
                    <a:pt x="359" y="42"/>
                  </a:lnTo>
                  <a:lnTo>
                    <a:pt x="361" y="42"/>
                  </a:lnTo>
                  <a:lnTo>
                    <a:pt x="364" y="42"/>
                  </a:lnTo>
                  <a:lnTo>
                    <a:pt x="371" y="42"/>
                  </a:lnTo>
                  <a:lnTo>
                    <a:pt x="385" y="42"/>
                  </a:lnTo>
                  <a:lnTo>
                    <a:pt x="391" y="44"/>
                  </a:lnTo>
                  <a:lnTo>
                    <a:pt x="393" y="47"/>
                  </a:lnTo>
                  <a:lnTo>
                    <a:pt x="393" y="52"/>
                  </a:lnTo>
                  <a:lnTo>
                    <a:pt x="386" y="58"/>
                  </a:lnTo>
                  <a:lnTo>
                    <a:pt x="376" y="64"/>
                  </a:lnTo>
                  <a:lnTo>
                    <a:pt x="362" y="70"/>
                  </a:lnTo>
                  <a:lnTo>
                    <a:pt x="332" y="75"/>
                  </a:lnTo>
                  <a:lnTo>
                    <a:pt x="300" y="78"/>
                  </a:lnTo>
                  <a:lnTo>
                    <a:pt x="284" y="78"/>
                  </a:lnTo>
                  <a:lnTo>
                    <a:pt x="271" y="78"/>
                  </a:lnTo>
                  <a:lnTo>
                    <a:pt x="257" y="78"/>
                  </a:lnTo>
                  <a:lnTo>
                    <a:pt x="247" y="78"/>
                  </a:lnTo>
                  <a:lnTo>
                    <a:pt x="238" y="80"/>
                  </a:lnTo>
                  <a:lnTo>
                    <a:pt x="233" y="81"/>
                  </a:lnTo>
                  <a:lnTo>
                    <a:pt x="228" y="83"/>
                  </a:lnTo>
                  <a:lnTo>
                    <a:pt x="226" y="86"/>
                  </a:lnTo>
                  <a:lnTo>
                    <a:pt x="225" y="91"/>
                  </a:lnTo>
                  <a:lnTo>
                    <a:pt x="230" y="97"/>
                  </a:lnTo>
                  <a:lnTo>
                    <a:pt x="238" y="103"/>
                  </a:lnTo>
                  <a:lnTo>
                    <a:pt x="249" y="106"/>
                  </a:lnTo>
                  <a:lnTo>
                    <a:pt x="259" y="108"/>
                  </a:lnTo>
                  <a:lnTo>
                    <a:pt x="289" y="110"/>
                  </a:lnTo>
                  <a:lnTo>
                    <a:pt x="315" y="111"/>
                  </a:lnTo>
                  <a:lnTo>
                    <a:pt x="332" y="114"/>
                  </a:lnTo>
                  <a:lnTo>
                    <a:pt x="344" y="119"/>
                  </a:lnTo>
                  <a:lnTo>
                    <a:pt x="351" y="124"/>
                  </a:lnTo>
                  <a:lnTo>
                    <a:pt x="349" y="128"/>
                  </a:lnTo>
                  <a:lnTo>
                    <a:pt x="342" y="131"/>
                  </a:lnTo>
                  <a:lnTo>
                    <a:pt x="330" y="135"/>
                  </a:lnTo>
                  <a:lnTo>
                    <a:pt x="318" y="136"/>
                  </a:lnTo>
                  <a:lnTo>
                    <a:pt x="308" y="138"/>
                  </a:lnTo>
                  <a:lnTo>
                    <a:pt x="289" y="139"/>
                  </a:lnTo>
                  <a:lnTo>
                    <a:pt x="271" y="141"/>
                  </a:lnTo>
                  <a:lnTo>
                    <a:pt x="260" y="142"/>
                  </a:lnTo>
                  <a:lnTo>
                    <a:pt x="249" y="144"/>
                  </a:lnTo>
                  <a:lnTo>
                    <a:pt x="223" y="149"/>
                  </a:lnTo>
                  <a:lnTo>
                    <a:pt x="199" y="152"/>
                  </a:lnTo>
                  <a:lnTo>
                    <a:pt x="179" y="153"/>
                  </a:lnTo>
                  <a:lnTo>
                    <a:pt x="160" y="155"/>
                  </a:lnTo>
                  <a:lnTo>
                    <a:pt x="141" y="156"/>
                  </a:lnTo>
                  <a:lnTo>
                    <a:pt x="126" y="158"/>
                  </a:lnTo>
                  <a:lnTo>
                    <a:pt x="112" y="158"/>
                  </a:lnTo>
                  <a:lnTo>
                    <a:pt x="101" y="158"/>
                  </a:lnTo>
                  <a:lnTo>
                    <a:pt x="80" y="156"/>
                  </a:lnTo>
                  <a:lnTo>
                    <a:pt x="67" y="153"/>
                  </a:lnTo>
                  <a:lnTo>
                    <a:pt x="58" y="150"/>
                  </a:lnTo>
                  <a:lnTo>
                    <a:pt x="53" y="146"/>
                  </a:lnTo>
                  <a:lnTo>
                    <a:pt x="51" y="141"/>
                  </a:lnTo>
                  <a:lnTo>
                    <a:pt x="53" y="135"/>
                  </a:lnTo>
                  <a:lnTo>
                    <a:pt x="56" y="130"/>
                  </a:lnTo>
                  <a:lnTo>
                    <a:pt x="61" y="124"/>
                  </a:lnTo>
                  <a:lnTo>
                    <a:pt x="75" y="116"/>
                  </a:lnTo>
                  <a:lnTo>
                    <a:pt x="82" y="114"/>
                  </a:lnTo>
                  <a:lnTo>
                    <a:pt x="87" y="113"/>
                  </a:lnTo>
                  <a:lnTo>
                    <a:pt x="107" y="113"/>
                  </a:lnTo>
                  <a:lnTo>
                    <a:pt x="124" y="111"/>
                  </a:lnTo>
                  <a:lnTo>
                    <a:pt x="140" y="110"/>
                  </a:lnTo>
                  <a:lnTo>
                    <a:pt x="150" y="106"/>
                  </a:lnTo>
                  <a:lnTo>
                    <a:pt x="160" y="103"/>
                  </a:lnTo>
                  <a:lnTo>
                    <a:pt x="165" y="100"/>
                  </a:lnTo>
                  <a:lnTo>
                    <a:pt x="170" y="97"/>
                  </a:lnTo>
                  <a:lnTo>
                    <a:pt x="174" y="94"/>
                  </a:lnTo>
                  <a:lnTo>
                    <a:pt x="174" y="91"/>
                  </a:lnTo>
                  <a:lnTo>
                    <a:pt x="174" y="88"/>
                  </a:lnTo>
                  <a:lnTo>
                    <a:pt x="169" y="83"/>
                  </a:lnTo>
                  <a:lnTo>
                    <a:pt x="158" y="81"/>
                  </a:lnTo>
                  <a:lnTo>
                    <a:pt x="148" y="83"/>
                  </a:lnTo>
                  <a:lnTo>
                    <a:pt x="135" y="83"/>
                  </a:lnTo>
                  <a:lnTo>
                    <a:pt x="114" y="81"/>
                  </a:lnTo>
                  <a:lnTo>
                    <a:pt x="92" y="80"/>
                  </a:lnTo>
                  <a:lnTo>
                    <a:pt x="70" y="78"/>
                  </a:lnTo>
                  <a:lnTo>
                    <a:pt x="46" y="80"/>
                  </a:lnTo>
                  <a:lnTo>
                    <a:pt x="27" y="86"/>
                  </a:lnTo>
                  <a:lnTo>
                    <a:pt x="19" y="91"/>
                  </a:lnTo>
                  <a:lnTo>
                    <a:pt x="12" y="97"/>
                  </a:lnTo>
                  <a:lnTo>
                    <a:pt x="5" y="106"/>
                  </a:lnTo>
                  <a:lnTo>
                    <a:pt x="2" y="117"/>
                  </a:lnTo>
                  <a:lnTo>
                    <a:pt x="0" y="133"/>
                  </a:lnTo>
                  <a:lnTo>
                    <a:pt x="0" y="153"/>
                  </a:lnTo>
                  <a:lnTo>
                    <a:pt x="0" y="180"/>
                  </a:lnTo>
                  <a:lnTo>
                    <a:pt x="2" y="210"/>
                  </a:lnTo>
                  <a:lnTo>
                    <a:pt x="4" y="242"/>
                  </a:lnTo>
                  <a:lnTo>
                    <a:pt x="7" y="277"/>
                  </a:lnTo>
                  <a:lnTo>
                    <a:pt x="12" y="350"/>
                  </a:lnTo>
                  <a:lnTo>
                    <a:pt x="16" y="388"/>
                  </a:lnTo>
                  <a:lnTo>
                    <a:pt x="17" y="424"/>
                  </a:lnTo>
                  <a:lnTo>
                    <a:pt x="21" y="458"/>
                  </a:lnTo>
                  <a:lnTo>
                    <a:pt x="22" y="491"/>
                  </a:lnTo>
                  <a:lnTo>
                    <a:pt x="24" y="519"/>
                  </a:lnTo>
                  <a:lnTo>
                    <a:pt x="24" y="544"/>
                  </a:lnTo>
                  <a:lnTo>
                    <a:pt x="24" y="564"/>
                  </a:lnTo>
                  <a:lnTo>
                    <a:pt x="24" y="572"/>
                  </a:lnTo>
                  <a:lnTo>
                    <a:pt x="22" y="579"/>
                  </a:lnTo>
                  <a:lnTo>
                    <a:pt x="17" y="614"/>
                  </a:lnTo>
                  <a:lnTo>
                    <a:pt x="16" y="647"/>
                  </a:lnTo>
                  <a:lnTo>
                    <a:pt x="14" y="677"/>
                  </a:lnTo>
                  <a:lnTo>
                    <a:pt x="16" y="705"/>
                  </a:lnTo>
                  <a:lnTo>
                    <a:pt x="19" y="730"/>
                  </a:lnTo>
                  <a:lnTo>
                    <a:pt x="24" y="754"/>
                  </a:lnTo>
                  <a:lnTo>
                    <a:pt x="33" y="774"/>
                  </a:lnTo>
                  <a:lnTo>
                    <a:pt x="39" y="793"/>
                  </a:lnTo>
                  <a:lnTo>
                    <a:pt x="50" y="810"/>
                  </a:lnTo>
                  <a:lnTo>
                    <a:pt x="61" y="824"/>
                  </a:lnTo>
                  <a:lnTo>
                    <a:pt x="73" y="838"/>
                  </a:lnTo>
                  <a:lnTo>
                    <a:pt x="85" y="849"/>
                  </a:lnTo>
                  <a:lnTo>
                    <a:pt x="99" y="858"/>
                  </a:lnTo>
                  <a:lnTo>
                    <a:pt x="114" y="868"/>
                  </a:lnTo>
                  <a:lnTo>
                    <a:pt x="143" y="880"/>
                  </a:lnTo>
                  <a:lnTo>
                    <a:pt x="174" y="888"/>
                  </a:lnTo>
                  <a:lnTo>
                    <a:pt x="204" y="893"/>
                  </a:lnTo>
                  <a:lnTo>
                    <a:pt x="233" y="894"/>
                  </a:lnTo>
                  <a:lnTo>
                    <a:pt x="260" y="894"/>
                  </a:lnTo>
                  <a:lnTo>
                    <a:pt x="283" y="891"/>
                  </a:lnTo>
                  <a:lnTo>
                    <a:pt x="300" y="890"/>
                  </a:lnTo>
                  <a:lnTo>
                    <a:pt x="306" y="888"/>
                  </a:lnTo>
                  <a:lnTo>
                    <a:pt x="311" y="888"/>
                  </a:lnTo>
                  <a:lnTo>
                    <a:pt x="313" y="886"/>
                  </a:lnTo>
                  <a:lnTo>
                    <a:pt x="315" y="886"/>
                  </a:lnTo>
                  <a:lnTo>
                    <a:pt x="301" y="876"/>
                  </a:lnTo>
                  <a:lnTo>
                    <a:pt x="291" y="865"/>
                  </a:lnTo>
                  <a:lnTo>
                    <a:pt x="283" y="854"/>
                  </a:lnTo>
                  <a:lnTo>
                    <a:pt x="276" y="843"/>
                  </a:lnTo>
                  <a:lnTo>
                    <a:pt x="267" y="821"/>
                  </a:lnTo>
                  <a:lnTo>
                    <a:pt x="264" y="802"/>
                  </a:lnTo>
                  <a:lnTo>
                    <a:pt x="262" y="783"/>
                  </a:lnTo>
                  <a:lnTo>
                    <a:pt x="264" y="765"/>
                  </a:lnTo>
                  <a:lnTo>
                    <a:pt x="266" y="749"/>
                  </a:lnTo>
                  <a:lnTo>
                    <a:pt x="264" y="735"/>
                  </a:lnTo>
                  <a:lnTo>
                    <a:pt x="260" y="716"/>
                  </a:lnTo>
                  <a:lnTo>
                    <a:pt x="257" y="699"/>
                  </a:lnTo>
                  <a:lnTo>
                    <a:pt x="254" y="685"/>
                  </a:lnTo>
                  <a:lnTo>
                    <a:pt x="250" y="671"/>
                  </a:lnTo>
                  <a:lnTo>
                    <a:pt x="247" y="660"/>
                  </a:lnTo>
                  <a:lnTo>
                    <a:pt x="243" y="650"/>
                  </a:lnTo>
                  <a:lnTo>
                    <a:pt x="238" y="636"/>
                  </a:lnTo>
                  <a:lnTo>
                    <a:pt x="233" y="627"/>
                  </a:lnTo>
                  <a:lnTo>
                    <a:pt x="228" y="622"/>
                  </a:lnTo>
                  <a:lnTo>
                    <a:pt x="221" y="622"/>
                  </a:lnTo>
                  <a:lnTo>
                    <a:pt x="215" y="624"/>
                  </a:lnTo>
                  <a:lnTo>
                    <a:pt x="201" y="632"/>
                  </a:lnTo>
                  <a:lnTo>
                    <a:pt x="192" y="638"/>
                  </a:lnTo>
                  <a:lnTo>
                    <a:pt x="186" y="643"/>
                  </a:lnTo>
                  <a:lnTo>
                    <a:pt x="182" y="649"/>
                  </a:lnTo>
                  <a:lnTo>
                    <a:pt x="181" y="654"/>
                  </a:lnTo>
                  <a:lnTo>
                    <a:pt x="181" y="660"/>
                  </a:lnTo>
                  <a:lnTo>
                    <a:pt x="184" y="671"/>
                  </a:lnTo>
                  <a:lnTo>
                    <a:pt x="189" y="686"/>
                  </a:lnTo>
                  <a:lnTo>
                    <a:pt x="191" y="697"/>
                  </a:lnTo>
                  <a:lnTo>
                    <a:pt x="192" y="707"/>
                  </a:lnTo>
                  <a:lnTo>
                    <a:pt x="191" y="711"/>
                  </a:lnTo>
                  <a:lnTo>
                    <a:pt x="187" y="716"/>
                  </a:lnTo>
                  <a:lnTo>
                    <a:pt x="184" y="716"/>
                  </a:lnTo>
                  <a:lnTo>
                    <a:pt x="181" y="716"/>
                  </a:lnTo>
                  <a:lnTo>
                    <a:pt x="175" y="715"/>
                  </a:lnTo>
                  <a:lnTo>
                    <a:pt x="163" y="708"/>
                  </a:lnTo>
                  <a:lnTo>
                    <a:pt x="153" y="699"/>
                  </a:lnTo>
                  <a:lnTo>
                    <a:pt x="146" y="693"/>
                  </a:lnTo>
                  <a:lnTo>
                    <a:pt x="143" y="691"/>
                  </a:lnTo>
                  <a:lnTo>
                    <a:pt x="143" y="689"/>
                  </a:lnTo>
                  <a:lnTo>
                    <a:pt x="136" y="696"/>
                  </a:lnTo>
                  <a:lnTo>
                    <a:pt x="133" y="707"/>
                  </a:lnTo>
                  <a:lnTo>
                    <a:pt x="131" y="718"/>
                  </a:lnTo>
                  <a:lnTo>
                    <a:pt x="133" y="730"/>
                  </a:lnTo>
                  <a:lnTo>
                    <a:pt x="143" y="750"/>
                  </a:lnTo>
                  <a:lnTo>
                    <a:pt x="150" y="768"/>
                  </a:lnTo>
                  <a:lnTo>
                    <a:pt x="157" y="782"/>
                  </a:lnTo>
                  <a:lnTo>
                    <a:pt x="160" y="793"/>
                  </a:lnTo>
                  <a:lnTo>
                    <a:pt x="160" y="802"/>
                  </a:lnTo>
                  <a:lnTo>
                    <a:pt x="160" y="808"/>
                  </a:lnTo>
                  <a:lnTo>
                    <a:pt x="158" y="811"/>
                  </a:lnTo>
                  <a:lnTo>
                    <a:pt x="157" y="815"/>
                  </a:lnTo>
                  <a:lnTo>
                    <a:pt x="153" y="816"/>
                  </a:lnTo>
                  <a:lnTo>
                    <a:pt x="148" y="815"/>
                  </a:lnTo>
                  <a:lnTo>
                    <a:pt x="140" y="811"/>
                  </a:lnTo>
                  <a:lnTo>
                    <a:pt x="129" y="804"/>
                  </a:lnTo>
                  <a:lnTo>
                    <a:pt x="123" y="796"/>
                  </a:lnTo>
                  <a:lnTo>
                    <a:pt x="114" y="782"/>
                  </a:lnTo>
                  <a:lnTo>
                    <a:pt x="107" y="768"/>
                  </a:lnTo>
                  <a:lnTo>
                    <a:pt x="102" y="754"/>
                  </a:lnTo>
                  <a:lnTo>
                    <a:pt x="99" y="741"/>
                  </a:lnTo>
                  <a:lnTo>
                    <a:pt x="97" y="719"/>
                  </a:lnTo>
                  <a:lnTo>
                    <a:pt x="101" y="699"/>
                  </a:lnTo>
                  <a:lnTo>
                    <a:pt x="107" y="682"/>
                  </a:lnTo>
                  <a:lnTo>
                    <a:pt x="112" y="668"/>
                  </a:lnTo>
                  <a:lnTo>
                    <a:pt x="118" y="655"/>
                  </a:lnTo>
                  <a:lnTo>
                    <a:pt x="118" y="644"/>
                  </a:lnTo>
                  <a:lnTo>
                    <a:pt x="114" y="625"/>
                  </a:lnTo>
                  <a:lnTo>
                    <a:pt x="112" y="608"/>
                  </a:lnTo>
                  <a:lnTo>
                    <a:pt x="114" y="594"/>
                  </a:lnTo>
                  <a:lnTo>
                    <a:pt x="116" y="579"/>
                  </a:lnTo>
                  <a:lnTo>
                    <a:pt x="124" y="553"/>
                  </a:lnTo>
                  <a:lnTo>
                    <a:pt x="136" y="533"/>
                  </a:lnTo>
                  <a:lnTo>
                    <a:pt x="148" y="518"/>
                  </a:lnTo>
                  <a:lnTo>
                    <a:pt x="162" y="505"/>
                  </a:lnTo>
                  <a:lnTo>
                    <a:pt x="172" y="496"/>
                  </a:lnTo>
                  <a:lnTo>
                    <a:pt x="179" y="488"/>
                  </a:lnTo>
                  <a:lnTo>
                    <a:pt x="184" y="475"/>
                  </a:lnTo>
                  <a:lnTo>
                    <a:pt x="186" y="463"/>
                  </a:lnTo>
                  <a:lnTo>
                    <a:pt x="187" y="450"/>
                  </a:lnTo>
                  <a:lnTo>
                    <a:pt x="187" y="443"/>
                  </a:lnTo>
                  <a:lnTo>
                    <a:pt x="189" y="432"/>
                  </a:lnTo>
                  <a:lnTo>
                    <a:pt x="191" y="419"/>
                  </a:lnTo>
                  <a:lnTo>
                    <a:pt x="194" y="410"/>
                  </a:lnTo>
                  <a:lnTo>
                    <a:pt x="198" y="402"/>
                  </a:lnTo>
                  <a:lnTo>
                    <a:pt x="201" y="397"/>
                  </a:lnTo>
                  <a:lnTo>
                    <a:pt x="204" y="392"/>
                  </a:lnTo>
                  <a:lnTo>
                    <a:pt x="208" y="391"/>
                  </a:lnTo>
                  <a:lnTo>
                    <a:pt x="215" y="391"/>
                  </a:lnTo>
                  <a:lnTo>
                    <a:pt x="221" y="396"/>
                  </a:lnTo>
                  <a:lnTo>
                    <a:pt x="228" y="403"/>
                  </a:lnTo>
                  <a:lnTo>
                    <a:pt x="232" y="413"/>
                  </a:lnTo>
                  <a:lnTo>
                    <a:pt x="233" y="422"/>
                  </a:lnTo>
                  <a:lnTo>
                    <a:pt x="232" y="436"/>
                  </a:lnTo>
                  <a:lnTo>
                    <a:pt x="233" y="446"/>
                  </a:lnTo>
                  <a:lnTo>
                    <a:pt x="235" y="453"/>
                  </a:lnTo>
                  <a:lnTo>
                    <a:pt x="237" y="460"/>
                  </a:lnTo>
                  <a:lnTo>
                    <a:pt x="240" y="463"/>
                  </a:lnTo>
                  <a:lnTo>
                    <a:pt x="243" y="463"/>
                  </a:lnTo>
                  <a:lnTo>
                    <a:pt x="249" y="463"/>
                  </a:lnTo>
                  <a:lnTo>
                    <a:pt x="254" y="460"/>
                  </a:lnTo>
                  <a:lnTo>
                    <a:pt x="264" y="452"/>
                  </a:lnTo>
                  <a:lnTo>
                    <a:pt x="276" y="441"/>
                  </a:lnTo>
                  <a:lnTo>
                    <a:pt x="286" y="428"/>
                  </a:lnTo>
                  <a:lnTo>
                    <a:pt x="294" y="418"/>
                  </a:lnTo>
                  <a:lnTo>
                    <a:pt x="305" y="405"/>
                  </a:lnTo>
                  <a:lnTo>
                    <a:pt x="313" y="396"/>
                  </a:lnTo>
                  <a:lnTo>
                    <a:pt x="320" y="389"/>
                  </a:lnTo>
                  <a:lnTo>
                    <a:pt x="327" y="386"/>
                  </a:lnTo>
                  <a:lnTo>
                    <a:pt x="330" y="385"/>
                  </a:lnTo>
                  <a:lnTo>
                    <a:pt x="335" y="386"/>
                  </a:lnTo>
                  <a:lnTo>
                    <a:pt x="337" y="389"/>
                  </a:lnTo>
                  <a:lnTo>
                    <a:pt x="340" y="392"/>
                  </a:lnTo>
                  <a:lnTo>
                    <a:pt x="342" y="403"/>
                  </a:lnTo>
                  <a:lnTo>
                    <a:pt x="340" y="416"/>
                  </a:lnTo>
                  <a:lnTo>
                    <a:pt x="339" y="428"/>
                  </a:lnTo>
                  <a:lnTo>
                    <a:pt x="337" y="433"/>
                  </a:lnTo>
                  <a:lnTo>
                    <a:pt x="335" y="436"/>
                  </a:lnTo>
                  <a:lnTo>
                    <a:pt x="325" y="446"/>
                  </a:lnTo>
                  <a:lnTo>
                    <a:pt x="320" y="457"/>
                  </a:lnTo>
                  <a:lnTo>
                    <a:pt x="317" y="468"/>
                  </a:lnTo>
                  <a:lnTo>
                    <a:pt x="315" y="477"/>
                  </a:lnTo>
                  <a:lnTo>
                    <a:pt x="318" y="493"/>
                  </a:lnTo>
                  <a:lnTo>
                    <a:pt x="320" y="507"/>
                  </a:lnTo>
                  <a:lnTo>
                    <a:pt x="318" y="521"/>
                  </a:lnTo>
                  <a:lnTo>
                    <a:pt x="315" y="533"/>
                  </a:lnTo>
                  <a:lnTo>
                    <a:pt x="310" y="544"/>
                  </a:lnTo>
                  <a:lnTo>
                    <a:pt x="305" y="553"/>
                  </a:lnTo>
                  <a:lnTo>
                    <a:pt x="300" y="560"/>
                  </a:lnTo>
                  <a:lnTo>
                    <a:pt x="294" y="563"/>
                  </a:lnTo>
                  <a:lnTo>
                    <a:pt x="291" y="563"/>
                  </a:lnTo>
                  <a:lnTo>
                    <a:pt x="288" y="564"/>
                  </a:lnTo>
                  <a:lnTo>
                    <a:pt x="283" y="568"/>
                  </a:lnTo>
                  <a:lnTo>
                    <a:pt x="277" y="572"/>
                  </a:lnTo>
                  <a:lnTo>
                    <a:pt x="272" y="579"/>
                  </a:lnTo>
                  <a:lnTo>
                    <a:pt x="267" y="586"/>
                  </a:lnTo>
                  <a:lnTo>
                    <a:pt x="266" y="597"/>
                  </a:lnTo>
                  <a:lnTo>
                    <a:pt x="264" y="610"/>
                  </a:lnTo>
                  <a:lnTo>
                    <a:pt x="266" y="622"/>
                  </a:lnTo>
                  <a:lnTo>
                    <a:pt x="271" y="636"/>
                  </a:lnTo>
                  <a:lnTo>
                    <a:pt x="277" y="652"/>
                  </a:lnTo>
                  <a:lnTo>
                    <a:pt x="284" y="669"/>
                  </a:lnTo>
                  <a:lnTo>
                    <a:pt x="291" y="685"/>
                  </a:lnTo>
                  <a:lnTo>
                    <a:pt x="298" y="699"/>
                  </a:lnTo>
                  <a:lnTo>
                    <a:pt x="303" y="711"/>
                  </a:lnTo>
                  <a:lnTo>
                    <a:pt x="305" y="721"/>
                  </a:lnTo>
                  <a:lnTo>
                    <a:pt x="306" y="752"/>
                  </a:lnTo>
                  <a:lnTo>
                    <a:pt x="308" y="780"/>
                  </a:lnTo>
                  <a:lnTo>
                    <a:pt x="311" y="804"/>
                  </a:lnTo>
                  <a:lnTo>
                    <a:pt x="317" y="825"/>
                  </a:lnTo>
                  <a:lnTo>
                    <a:pt x="323" y="843"/>
                  </a:lnTo>
                  <a:lnTo>
                    <a:pt x="330" y="858"/>
                  </a:lnTo>
                  <a:lnTo>
                    <a:pt x="339" y="871"/>
                  </a:lnTo>
                  <a:lnTo>
                    <a:pt x="347" y="882"/>
                  </a:lnTo>
                  <a:lnTo>
                    <a:pt x="356" y="890"/>
                  </a:lnTo>
                  <a:lnTo>
                    <a:pt x="366" y="896"/>
                  </a:lnTo>
                  <a:lnTo>
                    <a:pt x="374" y="902"/>
                  </a:lnTo>
                  <a:lnTo>
                    <a:pt x="383" y="905"/>
                  </a:lnTo>
                  <a:lnTo>
                    <a:pt x="400" y="907"/>
                  </a:lnTo>
                  <a:lnTo>
                    <a:pt x="415" y="907"/>
                  </a:lnTo>
                  <a:lnTo>
                    <a:pt x="425" y="905"/>
                  </a:lnTo>
                  <a:lnTo>
                    <a:pt x="441" y="905"/>
                  </a:lnTo>
                  <a:lnTo>
                    <a:pt x="461" y="904"/>
                  </a:lnTo>
                  <a:lnTo>
                    <a:pt x="487" y="902"/>
                  </a:lnTo>
                  <a:lnTo>
                    <a:pt x="516" y="901"/>
                  </a:lnTo>
                  <a:lnTo>
                    <a:pt x="548" y="899"/>
                  </a:lnTo>
                  <a:lnTo>
                    <a:pt x="582" y="899"/>
                  </a:lnTo>
                  <a:lnTo>
                    <a:pt x="618" y="897"/>
                  </a:lnTo>
                  <a:lnTo>
                    <a:pt x="692" y="893"/>
                  </a:lnTo>
                  <a:lnTo>
                    <a:pt x="767" y="890"/>
                  </a:lnTo>
                  <a:lnTo>
                    <a:pt x="801" y="888"/>
                  </a:lnTo>
                  <a:lnTo>
                    <a:pt x="835" y="886"/>
                  </a:lnTo>
                  <a:lnTo>
                    <a:pt x="864" y="883"/>
                  </a:lnTo>
                  <a:lnTo>
                    <a:pt x="891" y="882"/>
                  </a:lnTo>
                  <a:lnTo>
                    <a:pt x="912" y="880"/>
                  </a:lnTo>
                  <a:lnTo>
                    <a:pt x="929" y="877"/>
                  </a:lnTo>
                  <a:lnTo>
                    <a:pt x="942" y="874"/>
                  </a:lnTo>
                  <a:lnTo>
                    <a:pt x="951" y="871"/>
                  </a:lnTo>
                  <a:lnTo>
                    <a:pt x="956" y="868"/>
                  </a:lnTo>
                  <a:lnTo>
                    <a:pt x="958" y="863"/>
                  </a:lnTo>
                  <a:lnTo>
                    <a:pt x="958" y="860"/>
                  </a:lnTo>
                  <a:lnTo>
                    <a:pt x="954" y="855"/>
                  </a:lnTo>
                  <a:lnTo>
                    <a:pt x="949" y="852"/>
                  </a:lnTo>
                  <a:lnTo>
                    <a:pt x="944" y="849"/>
                  </a:lnTo>
                  <a:lnTo>
                    <a:pt x="929" y="843"/>
                  </a:lnTo>
                  <a:lnTo>
                    <a:pt x="912" y="838"/>
                  </a:lnTo>
                  <a:lnTo>
                    <a:pt x="897" y="836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8" name="Freeform 1194"/>
            <p:cNvSpPr>
              <a:spLocks/>
            </p:cNvSpPr>
            <p:nvPr/>
          </p:nvSpPr>
          <p:spPr bwMode="auto">
            <a:xfrm>
              <a:off x="378" y="3464"/>
              <a:ext cx="45" cy="85"/>
            </a:xfrm>
            <a:custGeom>
              <a:avLst/>
              <a:gdLst/>
              <a:ahLst/>
              <a:cxnLst>
                <a:cxn ang="0">
                  <a:pos x="40" y="5"/>
                </a:cxn>
                <a:cxn ang="0">
                  <a:pos x="38" y="2"/>
                </a:cxn>
                <a:cxn ang="0">
                  <a:pos x="35" y="0"/>
                </a:cxn>
                <a:cxn ang="0">
                  <a:pos x="31" y="0"/>
                </a:cxn>
                <a:cxn ang="0">
                  <a:pos x="26" y="1"/>
                </a:cxn>
                <a:cxn ang="0">
                  <a:pos x="21" y="3"/>
                </a:cxn>
                <a:cxn ang="0">
                  <a:pos x="16" y="6"/>
                </a:cxn>
                <a:cxn ang="0">
                  <a:pos x="12" y="11"/>
                </a:cxn>
                <a:cxn ang="0">
                  <a:pos x="7" y="16"/>
                </a:cxn>
                <a:cxn ang="0">
                  <a:pos x="4" y="23"/>
                </a:cxn>
                <a:cxn ang="0">
                  <a:pos x="1" y="30"/>
                </a:cxn>
                <a:cxn ang="0">
                  <a:pos x="0" y="38"/>
                </a:cxn>
                <a:cxn ang="0">
                  <a:pos x="0" y="47"/>
                </a:cxn>
                <a:cxn ang="0">
                  <a:pos x="2" y="57"/>
                </a:cxn>
                <a:cxn ang="0">
                  <a:pos x="5" y="65"/>
                </a:cxn>
                <a:cxn ang="0">
                  <a:pos x="7" y="70"/>
                </a:cxn>
                <a:cxn ang="0">
                  <a:pos x="10" y="76"/>
                </a:cxn>
                <a:cxn ang="0">
                  <a:pos x="14" y="81"/>
                </a:cxn>
                <a:cxn ang="0">
                  <a:pos x="17" y="84"/>
                </a:cxn>
                <a:cxn ang="0">
                  <a:pos x="19" y="83"/>
                </a:cxn>
                <a:cxn ang="0">
                  <a:pos x="22" y="81"/>
                </a:cxn>
                <a:cxn ang="0">
                  <a:pos x="28" y="76"/>
                </a:cxn>
                <a:cxn ang="0">
                  <a:pos x="31" y="73"/>
                </a:cxn>
                <a:cxn ang="0">
                  <a:pos x="34" y="69"/>
                </a:cxn>
                <a:cxn ang="0">
                  <a:pos x="37" y="64"/>
                </a:cxn>
                <a:cxn ang="0">
                  <a:pos x="40" y="59"/>
                </a:cxn>
                <a:cxn ang="0">
                  <a:pos x="42" y="52"/>
                </a:cxn>
                <a:cxn ang="0">
                  <a:pos x="43" y="45"/>
                </a:cxn>
                <a:cxn ang="0">
                  <a:pos x="44" y="37"/>
                </a:cxn>
                <a:cxn ang="0">
                  <a:pos x="44" y="28"/>
                </a:cxn>
                <a:cxn ang="0">
                  <a:pos x="43" y="18"/>
                </a:cxn>
                <a:cxn ang="0">
                  <a:pos x="41" y="7"/>
                </a:cxn>
              </a:cxnLst>
              <a:rect l="0" t="0" r="r" b="b"/>
              <a:pathLst>
                <a:path w="45" h="85">
                  <a:moveTo>
                    <a:pt x="41" y="7"/>
                  </a:moveTo>
                  <a:lnTo>
                    <a:pt x="40" y="5"/>
                  </a:lnTo>
                  <a:lnTo>
                    <a:pt x="39" y="3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1" y="3"/>
                  </a:lnTo>
                  <a:lnTo>
                    <a:pt x="19" y="4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9" y="13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4" y="23"/>
                  </a:lnTo>
                  <a:lnTo>
                    <a:pt x="2" y="26"/>
                  </a:lnTo>
                  <a:lnTo>
                    <a:pt x="1" y="30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2" y="57"/>
                  </a:lnTo>
                  <a:lnTo>
                    <a:pt x="4" y="62"/>
                  </a:lnTo>
                  <a:lnTo>
                    <a:pt x="5" y="65"/>
                  </a:lnTo>
                  <a:lnTo>
                    <a:pt x="6" y="67"/>
                  </a:lnTo>
                  <a:lnTo>
                    <a:pt x="7" y="70"/>
                  </a:lnTo>
                  <a:lnTo>
                    <a:pt x="9" y="73"/>
                  </a:lnTo>
                  <a:lnTo>
                    <a:pt x="10" y="76"/>
                  </a:lnTo>
                  <a:lnTo>
                    <a:pt x="12" y="78"/>
                  </a:lnTo>
                  <a:lnTo>
                    <a:pt x="14" y="81"/>
                  </a:lnTo>
                  <a:lnTo>
                    <a:pt x="16" y="84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2" y="81"/>
                  </a:lnTo>
                  <a:lnTo>
                    <a:pt x="25" y="79"/>
                  </a:lnTo>
                  <a:lnTo>
                    <a:pt x="28" y="76"/>
                  </a:lnTo>
                  <a:lnTo>
                    <a:pt x="29" y="74"/>
                  </a:lnTo>
                  <a:lnTo>
                    <a:pt x="31" y="73"/>
                  </a:lnTo>
                  <a:lnTo>
                    <a:pt x="33" y="71"/>
                  </a:lnTo>
                  <a:lnTo>
                    <a:pt x="34" y="69"/>
                  </a:lnTo>
                  <a:lnTo>
                    <a:pt x="36" y="67"/>
                  </a:lnTo>
                  <a:lnTo>
                    <a:pt x="37" y="64"/>
                  </a:lnTo>
                  <a:lnTo>
                    <a:pt x="38" y="61"/>
                  </a:lnTo>
                  <a:lnTo>
                    <a:pt x="40" y="59"/>
                  </a:lnTo>
                  <a:lnTo>
                    <a:pt x="41" y="56"/>
                  </a:lnTo>
                  <a:lnTo>
                    <a:pt x="42" y="52"/>
                  </a:lnTo>
                  <a:lnTo>
                    <a:pt x="43" y="49"/>
                  </a:lnTo>
                  <a:lnTo>
                    <a:pt x="43" y="45"/>
                  </a:lnTo>
                  <a:lnTo>
                    <a:pt x="44" y="41"/>
                  </a:lnTo>
                  <a:lnTo>
                    <a:pt x="44" y="37"/>
                  </a:lnTo>
                  <a:lnTo>
                    <a:pt x="44" y="33"/>
                  </a:lnTo>
                  <a:lnTo>
                    <a:pt x="44" y="28"/>
                  </a:lnTo>
                  <a:lnTo>
                    <a:pt x="44" y="23"/>
                  </a:lnTo>
                  <a:lnTo>
                    <a:pt x="43" y="18"/>
                  </a:lnTo>
                  <a:lnTo>
                    <a:pt x="42" y="13"/>
                  </a:lnTo>
                  <a:lnTo>
                    <a:pt x="41" y="7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9" name="Freeform 1195"/>
            <p:cNvSpPr>
              <a:spLocks/>
            </p:cNvSpPr>
            <p:nvPr/>
          </p:nvSpPr>
          <p:spPr bwMode="auto">
            <a:xfrm>
              <a:off x="278" y="3509"/>
              <a:ext cx="66" cy="109"/>
            </a:xfrm>
            <a:custGeom>
              <a:avLst/>
              <a:gdLst/>
              <a:ahLst/>
              <a:cxnLst>
                <a:cxn ang="0">
                  <a:pos x="21" y="32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7" y="55"/>
                </a:cxn>
                <a:cxn ang="0">
                  <a:pos x="4" y="61"/>
                </a:cxn>
                <a:cxn ang="0">
                  <a:pos x="2" y="67"/>
                </a:cxn>
                <a:cxn ang="0">
                  <a:pos x="1" y="72"/>
                </a:cxn>
                <a:cxn ang="0">
                  <a:pos x="0" y="77"/>
                </a:cxn>
                <a:cxn ang="0">
                  <a:pos x="0" y="82"/>
                </a:cxn>
                <a:cxn ang="0">
                  <a:pos x="0" y="88"/>
                </a:cxn>
                <a:cxn ang="0">
                  <a:pos x="2" y="94"/>
                </a:cxn>
                <a:cxn ang="0">
                  <a:pos x="5" y="100"/>
                </a:cxn>
                <a:cxn ang="0">
                  <a:pos x="9" y="104"/>
                </a:cxn>
                <a:cxn ang="0">
                  <a:pos x="15" y="107"/>
                </a:cxn>
                <a:cxn ang="0">
                  <a:pos x="21" y="108"/>
                </a:cxn>
                <a:cxn ang="0">
                  <a:pos x="28" y="107"/>
                </a:cxn>
                <a:cxn ang="0">
                  <a:pos x="35" y="104"/>
                </a:cxn>
                <a:cxn ang="0">
                  <a:pos x="42" y="98"/>
                </a:cxn>
                <a:cxn ang="0">
                  <a:pos x="48" y="91"/>
                </a:cxn>
                <a:cxn ang="0">
                  <a:pos x="52" y="86"/>
                </a:cxn>
                <a:cxn ang="0">
                  <a:pos x="56" y="79"/>
                </a:cxn>
                <a:cxn ang="0">
                  <a:pos x="59" y="72"/>
                </a:cxn>
                <a:cxn ang="0">
                  <a:pos x="63" y="64"/>
                </a:cxn>
                <a:cxn ang="0">
                  <a:pos x="64" y="58"/>
                </a:cxn>
                <a:cxn ang="0">
                  <a:pos x="63" y="55"/>
                </a:cxn>
                <a:cxn ang="0">
                  <a:pos x="61" y="50"/>
                </a:cxn>
                <a:cxn ang="0">
                  <a:pos x="58" y="44"/>
                </a:cxn>
                <a:cxn ang="0">
                  <a:pos x="56" y="38"/>
                </a:cxn>
                <a:cxn ang="0">
                  <a:pos x="54" y="31"/>
                </a:cxn>
                <a:cxn ang="0">
                  <a:pos x="54" y="24"/>
                </a:cxn>
                <a:cxn ang="0">
                  <a:pos x="55" y="18"/>
                </a:cxn>
                <a:cxn ang="0">
                  <a:pos x="58" y="14"/>
                </a:cxn>
                <a:cxn ang="0">
                  <a:pos x="59" y="8"/>
                </a:cxn>
                <a:cxn ang="0">
                  <a:pos x="59" y="4"/>
                </a:cxn>
                <a:cxn ang="0">
                  <a:pos x="58" y="2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1" y="1"/>
                </a:cxn>
                <a:cxn ang="0">
                  <a:pos x="47" y="3"/>
                </a:cxn>
                <a:cxn ang="0">
                  <a:pos x="43" y="6"/>
                </a:cxn>
                <a:cxn ang="0">
                  <a:pos x="39" y="10"/>
                </a:cxn>
                <a:cxn ang="0">
                  <a:pos x="33" y="16"/>
                </a:cxn>
                <a:cxn ang="0">
                  <a:pos x="27" y="24"/>
                </a:cxn>
              </a:cxnLst>
              <a:rect l="0" t="0" r="r" b="b"/>
              <a:pathLst>
                <a:path w="66" h="109">
                  <a:moveTo>
                    <a:pt x="24" y="28"/>
                  </a:moveTo>
                  <a:lnTo>
                    <a:pt x="21" y="32"/>
                  </a:lnTo>
                  <a:lnTo>
                    <a:pt x="18" y="36"/>
                  </a:lnTo>
                  <a:lnTo>
                    <a:pt x="15" y="40"/>
                  </a:lnTo>
                  <a:lnTo>
                    <a:pt x="13" y="44"/>
                  </a:lnTo>
                  <a:lnTo>
                    <a:pt x="11" y="48"/>
                  </a:lnTo>
                  <a:lnTo>
                    <a:pt x="9" y="51"/>
                  </a:lnTo>
                  <a:lnTo>
                    <a:pt x="7" y="55"/>
                  </a:lnTo>
                  <a:lnTo>
                    <a:pt x="6" y="58"/>
                  </a:lnTo>
                  <a:lnTo>
                    <a:pt x="4" y="61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1" y="70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77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1" y="91"/>
                  </a:lnTo>
                  <a:lnTo>
                    <a:pt x="2" y="94"/>
                  </a:lnTo>
                  <a:lnTo>
                    <a:pt x="4" y="97"/>
                  </a:lnTo>
                  <a:lnTo>
                    <a:pt x="5" y="100"/>
                  </a:lnTo>
                  <a:lnTo>
                    <a:pt x="7" y="102"/>
                  </a:lnTo>
                  <a:lnTo>
                    <a:pt x="9" y="104"/>
                  </a:lnTo>
                  <a:lnTo>
                    <a:pt x="12" y="106"/>
                  </a:lnTo>
                  <a:lnTo>
                    <a:pt x="15" y="107"/>
                  </a:lnTo>
                  <a:lnTo>
                    <a:pt x="18" y="108"/>
                  </a:lnTo>
                  <a:lnTo>
                    <a:pt x="21" y="108"/>
                  </a:lnTo>
                  <a:lnTo>
                    <a:pt x="25" y="108"/>
                  </a:lnTo>
                  <a:lnTo>
                    <a:pt x="28" y="107"/>
                  </a:lnTo>
                  <a:lnTo>
                    <a:pt x="32" y="106"/>
                  </a:lnTo>
                  <a:lnTo>
                    <a:pt x="35" y="104"/>
                  </a:lnTo>
                  <a:lnTo>
                    <a:pt x="39" y="101"/>
                  </a:lnTo>
                  <a:lnTo>
                    <a:pt x="42" y="98"/>
                  </a:lnTo>
                  <a:lnTo>
                    <a:pt x="46" y="94"/>
                  </a:lnTo>
                  <a:lnTo>
                    <a:pt x="48" y="91"/>
                  </a:lnTo>
                  <a:lnTo>
                    <a:pt x="50" y="89"/>
                  </a:lnTo>
                  <a:lnTo>
                    <a:pt x="52" y="86"/>
                  </a:lnTo>
                  <a:lnTo>
                    <a:pt x="54" y="83"/>
                  </a:lnTo>
                  <a:lnTo>
                    <a:pt x="56" y="79"/>
                  </a:lnTo>
                  <a:lnTo>
                    <a:pt x="57" y="76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4"/>
                  </a:lnTo>
                  <a:lnTo>
                    <a:pt x="65" y="59"/>
                  </a:lnTo>
                  <a:lnTo>
                    <a:pt x="64" y="58"/>
                  </a:lnTo>
                  <a:lnTo>
                    <a:pt x="64" y="57"/>
                  </a:lnTo>
                  <a:lnTo>
                    <a:pt x="63" y="55"/>
                  </a:lnTo>
                  <a:lnTo>
                    <a:pt x="62" y="53"/>
                  </a:lnTo>
                  <a:lnTo>
                    <a:pt x="61" y="50"/>
                  </a:lnTo>
                  <a:lnTo>
                    <a:pt x="59" y="47"/>
                  </a:lnTo>
                  <a:lnTo>
                    <a:pt x="58" y="44"/>
                  </a:lnTo>
                  <a:lnTo>
                    <a:pt x="57" y="41"/>
                  </a:lnTo>
                  <a:lnTo>
                    <a:pt x="56" y="38"/>
                  </a:lnTo>
                  <a:lnTo>
                    <a:pt x="55" y="34"/>
                  </a:lnTo>
                  <a:lnTo>
                    <a:pt x="54" y="31"/>
                  </a:lnTo>
                  <a:lnTo>
                    <a:pt x="54" y="27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7" y="16"/>
                  </a:lnTo>
                  <a:lnTo>
                    <a:pt x="58" y="14"/>
                  </a:lnTo>
                  <a:lnTo>
                    <a:pt x="59" y="11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58" y="2"/>
                  </a:lnTo>
                  <a:lnTo>
                    <a:pt x="57" y="1"/>
                  </a:lnTo>
                  <a:lnTo>
                    <a:pt x="56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1" y="1"/>
                  </a:lnTo>
                  <a:lnTo>
                    <a:pt x="49" y="1"/>
                  </a:lnTo>
                  <a:lnTo>
                    <a:pt x="47" y="3"/>
                  </a:lnTo>
                  <a:lnTo>
                    <a:pt x="45" y="4"/>
                  </a:lnTo>
                  <a:lnTo>
                    <a:pt x="43" y="6"/>
                  </a:lnTo>
                  <a:lnTo>
                    <a:pt x="41" y="8"/>
                  </a:lnTo>
                  <a:lnTo>
                    <a:pt x="39" y="10"/>
                  </a:lnTo>
                  <a:lnTo>
                    <a:pt x="36" y="13"/>
                  </a:lnTo>
                  <a:lnTo>
                    <a:pt x="33" y="16"/>
                  </a:lnTo>
                  <a:lnTo>
                    <a:pt x="30" y="19"/>
                  </a:lnTo>
                  <a:lnTo>
                    <a:pt x="27" y="24"/>
                  </a:lnTo>
                  <a:lnTo>
                    <a:pt x="24" y="28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0" name="Freeform 1196"/>
            <p:cNvSpPr>
              <a:spLocks/>
            </p:cNvSpPr>
            <p:nvPr/>
          </p:nvSpPr>
          <p:spPr bwMode="auto">
            <a:xfrm>
              <a:off x="227" y="3219"/>
              <a:ext cx="220" cy="103"/>
            </a:xfrm>
            <a:custGeom>
              <a:avLst/>
              <a:gdLst/>
              <a:ahLst/>
              <a:cxnLst>
                <a:cxn ang="0">
                  <a:pos x="193" y="6"/>
                </a:cxn>
                <a:cxn ang="0">
                  <a:pos x="184" y="6"/>
                </a:cxn>
                <a:cxn ang="0">
                  <a:pos x="168" y="6"/>
                </a:cxn>
                <a:cxn ang="0">
                  <a:pos x="129" y="5"/>
                </a:cxn>
                <a:cxn ang="0">
                  <a:pos x="88" y="3"/>
                </a:cxn>
                <a:cxn ang="0">
                  <a:pos x="64" y="2"/>
                </a:cxn>
                <a:cxn ang="0">
                  <a:pos x="51" y="1"/>
                </a:cxn>
                <a:cxn ang="0">
                  <a:pos x="43" y="0"/>
                </a:cxn>
                <a:cxn ang="0">
                  <a:pos x="29" y="0"/>
                </a:cxn>
                <a:cxn ang="0">
                  <a:pos x="19" y="1"/>
                </a:cxn>
                <a:cxn ang="0">
                  <a:pos x="10" y="5"/>
                </a:cxn>
                <a:cxn ang="0">
                  <a:pos x="6" y="11"/>
                </a:cxn>
                <a:cxn ang="0">
                  <a:pos x="3" y="17"/>
                </a:cxn>
                <a:cxn ang="0">
                  <a:pos x="1" y="25"/>
                </a:cxn>
                <a:cxn ang="0">
                  <a:pos x="0" y="36"/>
                </a:cxn>
                <a:cxn ang="0">
                  <a:pos x="0" y="52"/>
                </a:cxn>
                <a:cxn ang="0">
                  <a:pos x="4" y="68"/>
                </a:cxn>
                <a:cxn ang="0">
                  <a:pos x="11" y="79"/>
                </a:cxn>
                <a:cxn ang="0">
                  <a:pos x="21" y="88"/>
                </a:cxn>
                <a:cxn ang="0">
                  <a:pos x="33" y="94"/>
                </a:cxn>
                <a:cxn ang="0">
                  <a:pos x="46" y="98"/>
                </a:cxn>
                <a:cxn ang="0">
                  <a:pos x="69" y="101"/>
                </a:cxn>
                <a:cxn ang="0">
                  <a:pos x="94" y="101"/>
                </a:cxn>
                <a:cxn ang="0">
                  <a:pos x="110" y="101"/>
                </a:cxn>
                <a:cxn ang="0">
                  <a:pos x="121" y="99"/>
                </a:cxn>
                <a:cxn ang="0">
                  <a:pos x="141" y="94"/>
                </a:cxn>
                <a:cxn ang="0">
                  <a:pos x="152" y="93"/>
                </a:cxn>
                <a:cxn ang="0">
                  <a:pos x="163" y="94"/>
                </a:cxn>
                <a:cxn ang="0">
                  <a:pos x="168" y="97"/>
                </a:cxn>
                <a:cxn ang="0">
                  <a:pos x="174" y="100"/>
                </a:cxn>
                <a:cxn ang="0">
                  <a:pos x="181" y="101"/>
                </a:cxn>
                <a:cxn ang="0">
                  <a:pos x="188" y="100"/>
                </a:cxn>
                <a:cxn ang="0">
                  <a:pos x="195" y="94"/>
                </a:cxn>
                <a:cxn ang="0">
                  <a:pos x="200" y="84"/>
                </a:cxn>
                <a:cxn ang="0">
                  <a:pos x="209" y="67"/>
                </a:cxn>
                <a:cxn ang="0">
                  <a:pos x="215" y="51"/>
                </a:cxn>
                <a:cxn ang="0">
                  <a:pos x="218" y="38"/>
                </a:cxn>
                <a:cxn ang="0">
                  <a:pos x="219" y="27"/>
                </a:cxn>
                <a:cxn ang="0">
                  <a:pos x="218" y="18"/>
                </a:cxn>
                <a:cxn ang="0">
                  <a:pos x="216" y="11"/>
                </a:cxn>
                <a:cxn ang="0">
                  <a:pos x="212" y="6"/>
                </a:cxn>
                <a:cxn ang="0">
                  <a:pos x="208" y="4"/>
                </a:cxn>
                <a:cxn ang="0">
                  <a:pos x="203" y="3"/>
                </a:cxn>
                <a:cxn ang="0">
                  <a:pos x="198" y="4"/>
                </a:cxn>
              </a:cxnLst>
              <a:rect l="0" t="0" r="r" b="b"/>
              <a:pathLst>
                <a:path w="220" h="103">
                  <a:moveTo>
                    <a:pt x="197" y="5"/>
                  </a:moveTo>
                  <a:lnTo>
                    <a:pt x="196" y="5"/>
                  </a:lnTo>
                  <a:lnTo>
                    <a:pt x="193" y="6"/>
                  </a:lnTo>
                  <a:lnTo>
                    <a:pt x="191" y="6"/>
                  </a:lnTo>
                  <a:lnTo>
                    <a:pt x="187" y="6"/>
                  </a:lnTo>
                  <a:lnTo>
                    <a:pt x="184" y="6"/>
                  </a:lnTo>
                  <a:lnTo>
                    <a:pt x="179" y="6"/>
                  </a:lnTo>
                  <a:lnTo>
                    <a:pt x="174" y="6"/>
                  </a:lnTo>
                  <a:lnTo>
                    <a:pt x="168" y="6"/>
                  </a:lnTo>
                  <a:lnTo>
                    <a:pt x="156" y="6"/>
                  </a:lnTo>
                  <a:lnTo>
                    <a:pt x="143" y="6"/>
                  </a:lnTo>
                  <a:lnTo>
                    <a:pt x="129" y="5"/>
                  </a:lnTo>
                  <a:lnTo>
                    <a:pt x="115" y="4"/>
                  </a:lnTo>
                  <a:lnTo>
                    <a:pt x="101" y="4"/>
                  </a:lnTo>
                  <a:lnTo>
                    <a:pt x="88" y="3"/>
                  </a:lnTo>
                  <a:lnTo>
                    <a:pt x="75" y="2"/>
                  </a:lnTo>
                  <a:lnTo>
                    <a:pt x="70" y="2"/>
                  </a:lnTo>
                  <a:lnTo>
                    <a:pt x="64" y="2"/>
                  </a:lnTo>
                  <a:lnTo>
                    <a:pt x="59" y="1"/>
                  </a:lnTo>
                  <a:lnTo>
                    <a:pt x="55" y="1"/>
                  </a:lnTo>
                  <a:lnTo>
                    <a:pt x="51" y="1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6" y="2"/>
                  </a:lnTo>
                  <a:lnTo>
                    <a:pt x="13" y="3"/>
                  </a:lnTo>
                  <a:lnTo>
                    <a:pt x="10" y="5"/>
                  </a:lnTo>
                  <a:lnTo>
                    <a:pt x="7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1" y="58"/>
                  </a:lnTo>
                  <a:lnTo>
                    <a:pt x="2" y="63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8" y="76"/>
                  </a:lnTo>
                  <a:lnTo>
                    <a:pt x="11" y="79"/>
                  </a:lnTo>
                  <a:lnTo>
                    <a:pt x="14" y="83"/>
                  </a:lnTo>
                  <a:lnTo>
                    <a:pt x="17" y="86"/>
                  </a:lnTo>
                  <a:lnTo>
                    <a:pt x="21" y="88"/>
                  </a:lnTo>
                  <a:lnTo>
                    <a:pt x="25" y="90"/>
                  </a:lnTo>
                  <a:lnTo>
                    <a:pt x="29" y="93"/>
                  </a:lnTo>
                  <a:lnTo>
                    <a:pt x="33" y="94"/>
                  </a:lnTo>
                  <a:lnTo>
                    <a:pt x="37" y="96"/>
                  </a:lnTo>
                  <a:lnTo>
                    <a:pt x="42" y="97"/>
                  </a:lnTo>
                  <a:lnTo>
                    <a:pt x="46" y="98"/>
                  </a:lnTo>
                  <a:lnTo>
                    <a:pt x="51" y="99"/>
                  </a:lnTo>
                  <a:lnTo>
                    <a:pt x="60" y="100"/>
                  </a:lnTo>
                  <a:lnTo>
                    <a:pt x="69" y="101"/>
                  </a:lnTo>
                  <a:lnTo>
                    <a:pt x="78" y="102"/>
                  </a:lnTo>
                  <a:lnTo>
                    <a:pt x="86" y="102"/>
                  </a:lnTo>
                  <a:lnTo>
                    <a:pt x="94" y="101"/>
                  </a:lnTo>
                  <a:lnTo>
                    <a:pt x="100" y="101"/>
                  </a:lnTo>
                  <a:lnTo>
                    <a:pt x="106" y="101"/>
                  </a:lnTo>
                  <a:lnTo>
                    <a:pt x="110" y="101"/>
                  </a:lnTo>
                  <a:lnTo>
                    <a:pt x="114" y="100"/>
                  </a:lnTo>
                  <a:lnTo>
                    <a:pt x="118" y="100"/>
                  </a:lnTo>
                  <a:lnTo>
                    <a:pt x="121" y="99"/>
                  </a:lnTo>
                  <a:lnTo>
                    <a:pt x="129" y="97"/>
                  </a:lnTo>
                  <a:lnTo>
                    <a:pt x="137" y="95"/>
                  </a:lnTo>
                  <a:lnTo>
                    <a:pt x="141" y="94"/>
                  </a:lnTo>
                  <a:lnTo>
                    <a:pt x="145" y="93"/>
                  </a:lnTo>
                  <a:lnTo>
                    <a:pt x="148" y="93"/>
                  </a:lnTo>
                  <a:lnTo>
                    <a:pt x="152" y="93"/>
                  </a:lnTo>
                  <a:lnTo>
                    <a:pt x="156" y="93"/>
                  </a:lnTo>
                  <a:lnTo>
                    <a:pt x="160" y="93"/>
                  </a:lnTo>
                  <a:lnTo>
                    <a:pt x="163" y="94"/>
                  </a:lnTo>
                  <a:lnTo>
                    <a:pt x="167" y="96"/>
                  </a:lnTo>
                  <a:lnTo>
                    <a:pt x="168" y="96"/>
                  </a:lnTo>
                  <a:lnTo>
                    <a:pt x="168" y="97"/>
                  </a:lnTo>
                  <a:lnTo>
                    <a:pt x="169" y="97"/>
                  </a:lnTo>
                  <a:lnTo>
                    <a:pt x="170" y="98"/>
                  </a:lnTo>
                  <a:lnTo>
                    <a:pt x="174" y="100"/>
                  </a:lnTo>
                  <a:lnTo>
                    <a:pt x="176" y="101"/>
                  </a:lnTo>
                  <a:lnTo>
                    <a:pt x="178" y="101"/>
                  </a:lnTo>
                  <a:lnTo>
                    <a:pt x="181" y="101"/>
                  </a:lnTo>
                  <a:lnTo>
                    <a:pt x="183" y="102"/>
                  </a:lnTo>
                  <a:lnTo>
                    <a:pt x="186" y="101"/>
                  </a:lnTo>
                  <a:lnTo>
                    <a:pt x="188" y="100"/>
                  </a:lnTo>
                  <a:lnTo>
                    <a:pt x="191" y="99"/>
                  </a:lnTo>
                  <a:lnTo>
                    <a:pt x="193" y="97"/>
                  </a:lnTo>
                  <a:lnTo>
                    <a:pt x="195" y="94"/>
                  </a:lnTo>
                  <a:lnTo>
                    <a:pt x="196" y="93"/>
                  </a:lnTo>
                  <a:lnTo>
                    <a:pt x="197" y="91"/>
                  </a:lnTo>
                  <a:lnTo>
                    <a:pt x="200" y="84"/>
                  </a:lnTo>
                  <a:lnTo>
                    <a:pt x="204" y="78"/>
                  </a:lnTo>
                  <a:lnTo>
                    <a:pt x="207" y="72"/>
                  </a:lnTo>
                  <a:lnTo>
                    <a:pt x="209" y="67"/>
                  </a:lnTo>
                  <a:lnTo>
                    <a:pt x="212" y="61"/>
                  </a:lnTo>
                  <a:lnTo>
                    <a:pt x="214" y="56"/>
                  </a:lnTo>
                  <a:lnTo>
                    <a:pt x="215" y="51"/>
                  </a:lnTo>
                  <a:lnTo>
                    <a:pt x="216" y="46"/>
                  </a:lnTo>
                  <a:lnTo>
                    <a:pt x="218" y="42"/>
                  </a:lnTo>
                  <a:lnTo>
                    <a:pt x="218" y="38"/>
                  </a:lnTo>
                  <a:lnTo>
                    <a:pt x="219" y="34"/>
                  </a:lnTo>
                  <a:lnTo>
                    <a:pt x="219" y="30"/>
                  </a:lnTo>
                  <a:lnTo>
                    <a:pt x="219" y="27"/>
                  </a:lnTo>
                  <a:lnTo>
                    <a:pt x="219" y="23"/>
                  </a:lnTo>
                  <a:lnTo>
                    <a:pt x="219" y="20"/>
                  </a:lnTo>
                  <a:lnTo>
                    <a:pt x="218" y="18"/>
                  </a:lnTo>
                  <a:lnTo>
                    <a:pt x="218" y="15"/>
                  </a:lnTo>
                  <a:lnTo>
                    <a:pt x="217" y="13"/>
                  </a:lnTo>
                  <a:lnTo>
                    <a:pt x="216" y="11"/>
                  </a:lnTo>
                  <a:lnTo>
                    <a:pt x="215" y="9"/>
                  </a:lnTo>
                  <a:lnTo>
                    <a:pt x="214" y="8"/>
                  </a:lnTo>
                  <a:lnTo>
                    <a:pt x="212" y="6"/>
                  </a:lnTo>
                  <a:lnTo>
                    <a:pt x="211" y="5"/>
                  </a:lnTo>
                  <a:lnTo>
                    <a:pt x="209" y="4"/>
                  </a:lnTo>
                  <a:lnTo>
                    <a:pt x="208" y="4"/>
                  </a:lnTo>
                  <a:lnTo>
                    <a:pt x="206" y="3"/>
                  </a:lnTo>
                  <a:lnTo>
                    <a:pt x="205" y="3"/>
                  </a:lnTo>
                  <a:lnTo>
                    <a:pt x="203" y="3"/>
                  </a:lnTo>
                  <a:lnTo>
                    <a:pt x="202" y="3"/>
                  </a:lnTo>
                  <a:lnTo>
                    <a:pt x="200" y="3"/>
                  </a:lnTo>
                  <a:lnTo>
                    <a:pt x="198" y="4"/>
                  </a:lnTo>
                  <a:lnTo>
                    <a:pt x="197" y="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1" name="Freeform 1197"/>
            <p:cNvSpPr>
              <a:spLocks/>
            </p:cNvSpPr>
            <p:nvPr/>
          </p:nvSpPr>
          <p:spPr bwMode="auto">
            <a:xfrm>
              <a:off x="519" y="3545"/>
              <a:ext cx="139" cy="143"/>
            </a:xfrm>
            <a:custGeom>
              <a:avLst/>
              <a:gdLst/>
              <a:ahLst/>
              <a:cxnLst>
                <a:cxn ang="0">
                  <a:pos x="97" y="3"/>
                </a:cxn>
                <a:cxn ang="0">
                  <a:pos x="81" y="4"/>
                </a:cxn>
                <a:cxn ang="0">
                  <a:pos x="65" y="4"/>
                </a:cxn>
                <a:cxn ang="0">
                  <a:pos x="55" y="4"/>
                </a:cxn>
                <a:cxn ang="0">
                  <a:pos x="47" y="3"/>
                </a:cxn>
                <a:cxn ang="0">
                  <a:pos x="41" y="2"/>
                </a:cxn>
                <a:cxn ang="0">
                  <a:pos x="38" y="2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  <a:cxn ang="0">
                  <a:pos x="2" y="23"/>
                </a:cxn>
                <a:cxn ang="0">
                  <a:pos x="0" y="36"/>
                </a:cxn>
                <a:cxn ang="0">
                  <a:pos x="0" y="51"/>
                </a:cxn>
                <a:cxn ang="0">
                  <a:pos x="2" y="74"/>
                </a:cxn>
                <a:cxn ang="0">
                  <a:pos x="2" y="87"/>
                </a:cxn>
                <a:cxn ang="0">
                  <a:pos x="1" y="96"/>
                </a:cxn>
                <a:cxn ang="0">
                  <a:pos x="2" y="103"/>
                </a:cxn>
                <a:cxn ang="0">
                  <a:pos x="5" y="110"/>
                </a:cxn>
                <a:cxn ang="0">
                  <a:pos x="11" y="117"/>
                </a:cxn>
                <a:cxn ang="0">
                  <a:pos x="17" y="123"/>
                </a:cxn>
                <a:cxn ang="0">
                  <a:pos x="25" y="129"/>
                </a:cxn>
                <a:cxn ang="0">
                  <a:pos x="39" y="136"/>
                </a:cxn>
                <a:cxn ang="0">
                  <a:pos x="48" y="140"/>
                </a:cxn>
                <a:cxn ang="0">
                  <a:pos x="59" y="142"/>
                </a:cxn>
                <a:cxn ang="0">
                  <a:pos x="70" y="142"/>
                </a:cxn>
                <a:cxn ang="0">
                  <a:pos x="80" y="141"/>
                </a:cxn>
                <a:cxn ang="0">
                  <a:pos x="90" y="138"/>
                </a:cxn>
                <a:cxn ang="0">
                  <a:pos x="100" y="133"/>
                </a:cxn>
                <a:cxn ang="0">
                  <a:pos x="109" y="126"/>
                </a:cxn>
                <a:cxn ang="0">
                  <a:pos x="117" y="116"/>
                </a:cxn>
                <a:cxn ang="0">
                  <a:pos x="123" y="103"/>
                </a:cxn>
                <a:cxn ang="0">
                  <a:pos x="129" y="89"/>
                </a:cxn>
                <a:cxn ang="0">
                  <a:pos x="133" y="77"/>
                </a:cxn>
                <a:cxn ang="0">
                  <a:pos x="136" y="64"/>
                </a:cxn>
                <a:cxn ang="0">
                  <a:pos x="137" y="54"/>
                </a:cxn>
                <a:cxn ang="0">
                  <a:pos x="138" y="44"/>
                </a:cxn>
                <a:cxn ang="0">
                  <a:pos x="136" y="27"/>
                </a:cxn>
                <a:cxn ang="0">
                  <a:pos x="131" y="14"/>
                </a:cxn>
                <a:cxn ang="0">
                  <a:pos x="123" y="6"/>
                </a:cxn>
                <a:cxn ang="0">
                  <a:pos x="115" y="1"/>
                </a:cxn>
                <a:cxn ang="0">
                  <a:pos x="106" y="1"/>
                </a:cxn>
              </a:cxnLst>
              <a:rect l="0" t="0" r="r" b="b"/>
              <a:pathLst>
                <a:path w="139" h="143">
                  <a:moveTo>
                    <a:pt x="102" y="2"/>
                  </a:moveTo>
                  <a:lnTo>
                    <a:pt x="97" y="3"/>
                  </a:lnTo>
                  <a:lnTo>
                    <a:pt x="92" y="3"/>
                  </a:lnTo>
                  <a:lnTo>
                    <a:pt x="81" y="4"/>
                  </a:lnTo>
                  <a:lnTo>
                    <a:pt x="70" y="4"/>
                  </a:lnTo>
                  <a:lnTo>
                    <a:pt x="65" y="4"/>
                  </a:lnTo>
                  <a:lnTo>
                    <a:pt x="60" y="4"/>
                  </a:lnTo>
                  <a:lnTo>
                    <a:pt x="55" y="4"/>
                  </a:lnTo>
                  <a:lnTo>
                    <a:pt x="51" y="3"/>
                  </a:lnTo>
                  <a:lnTo>
                    <a:pt x="47" y="3"/>
                  </a:lnTo>
                  <a:lnTo>
                    <a:pt x="44" y="3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2"/>
                  </a:lnTo>
                  <a:lnTo>
                    <a:pt x="37" y="2"/>
                  </a:lnTo>
                  <a:lnTo>
                    <a:pt x="32" y="2"/>
                  </a:lnTo>
                  <a:lnTo>
                    <a:pt x="27" y="3"/>
                  </a:lnTo>
                  <a:lnTo>
                    <a:pt x="23" y="3"/>
                  </a:lnTo>
                  <a:lnTo>
                    <a:pt x="20" y="5"/>
                  </a:lnTo>
                  <a:lnTo>
                    <a:pt x="16" y="6"/>
                  </a:lnTo>
                  <a:lnTo>
                    <a:pt x="13" y="8"/>
                  </a:lnTo>
                  <a:lnTo>
                    <a:pt x="11" y="10"/>
                  </a:lnTo>
                  <a:lnTo>
                    <a:pt x="9" y="12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2" y="23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0" y="51"/>
                  </a:lnTo>
                  <a:lnTo>
                    <a:pt x="1" y="66"/>
                  </a:lnTo>
                  <a:lnTo>
                    <a:pt x="2" y="74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1" y="93"/>
                  </a:lnTo>
                  <a:lnTo>
                    <a:pt x="1" y="96"/>
                  </a:lnTo>
                  <a:lnTo>
                    <a:pt x="1" y="100"/>
                  </a:lnTo>
                  <a:lnTo>
                    <a:pt x="2" y="103"/>
                  </a:lnTo>
                  <a:lnTo>
                    <a:pt x="3" y="107"/>
                  </a:lnTo>
                  <a:lnTo>
                    <a:pt x="5" y="110"/>
                  </a:lnTo>
                  <a:lnTo>
                    <a:pt x="8" y="114"/>
                  </a:lnTo>
                  <a:lnTo>
                    <a:pt x="11" y="117"/>
                  </a:lnTo>
                  <a:lnTo>
                    <a:pt x="14" y="120"/>
                  </a:lnTo>
                  <a:lnTo>
                    <a:pt x="17" y="123"/>
                  </a:lnTo>
                  <a:lnTo>
                    <a:pt x="21" y="126"/>
                  </a:lnTo>
                  <a:lnTo>
                    <a:pt x="25" y="129"/>
                  </a:lnTo>
                  <a:lnTo>
                    <a:pt x="29" y="132"/>
                  </a:lnTo>
                  <a:lnTo>
                    <a:pt x="39" y="136"/>
                  </a:lnTo>
                  <a:lnTo>
                    <a:pt x="44" y="138"/>
                  </a:lnTo>
                  <a:lnTo>
                    <a:pt x="48" y="140"/>
                  </a:lnTo>
                  <a:lnTo>
                    <a:pt x="54" y="141"/>
                  </a:lnTo>
                  <a:lnTo>
                    <a:pt x="59" y="142"/>
                  </a:lnTo>
                  <a:lnTo>
                    <a:pt x="64" y="142"/>
                  </a:lnTo>
                  <a:lnTo>
                    <a:pt x="70" y="142"/>
                  </a:lnTo>
                  <a:lnTo>
                    <a:pt x="75" y="142"/>
                  </a:lnTo>
                  <a:lnTo>
                    <a:pt x="80" y="141"/>
                  </a:lnTo>
                  <a:lnTo>
                    <a:pt x="85" y="140"/>
                  </a:lnTo>
                  <a:lnTo>
                    <a:pt x="90" y="138"/>
                  </a:lnTo>
                  <a:lnTo>
                    <a:pt x="95" y="136"/>
                  </a:lnTo>
                  <a:lnTo>
                    <a:pt x="100" y="133"/>
                  </a:lnTo>
                  <a:lnTo>
                    <a:pt x="104" y="130"/>
                  </a:lnTo>
                  <a:lnTo>
                    <a:pt x="109" y="126"/>
                  </a:lnTo>
                  <a:lnTo>
                    <a:pt x="113" y="121"/>
                  </a:lnTo>
                  <a:lnTo>
                    <a:pt x="117" y="116"/>
                  </a:lnTo>
                  <a:lnTo>
                    <a:pt x="120" y="110"/>
                  </a:lnTo>
                  <a:lnTo>
                    <a:pt x="123" y="103"/>
                  </a:lnTo>
                  <a:lnTo>
                    <a:pt x="126" y="96"/>
                  </a:lnTo>
                  <a:lnTo>
                    <a:pt x="129" y="89"/>
                  </a:lnTo>
                  <a:lnTo>
                    <a:pt x="131" y="83"/>
                  </a:lnTo>
                  <a:lnTo>
                    <a:pt x="133" y="77"/>
                  </a:lnTo>
                  <a:lnTo>
                    <a:pt x="135" y="71"/>
                  </a:lnTo>
                  <a:lnTo>
                    <a:pt x="136" y="64"/>
                  </a:lnTo>
                  <a:lnTo>
                    <a:pt x="137" y="59"/>
                  </a:lnTo>
                  <a:lnTo>
                    <a:pt x="137" y="54"/>
                  </a:lnTo>
                  <a:lnTo>
                    <a:pt x="138" y="49"/>
                  </a:lnTo>
                  <a:lnTo>
                    <a:pt x="138" y="44"/>
                  </a:lnTo>
                  <a:lnTo>
                    <a:pt x="137" y="35"/>
                  </a:lnTo>
                  <a:lnTo>
                    <a:pt x="136" y="27"/>
                  </a:lnTo>
                  <a:lnTo>
                    <a:pt x="134" y="20"/>
                  </a:lnTo>
                  <a:lnTo>
                    <a:pt x="131" y="14"/>
                  </a:lnTo>
                  <a:lnTo>
                    <a:pt x="127" y="9"/>
                  </a:lnTo>
                  <a:lnTo>
                    <a:pt x="123" y="6"/>
                  </a:lnTo>
                  <a:lnTo>
                    <a:pt x="119" y="3"/>
                  </a:lnTo>
                  <a:lnTo>
                    <a:pt x="115" y="1"/>
                  </a:lnTo>
                  <a:lnTo>
                    <a:pt x="110" y="0"/>
                  </a:lnTo>
                  <a:lnTo>
                    <a:pt x="106" y="1"/>
                  </a:lnTo>
                  <a:lnTo>
                    <a:pt x="102" y="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2" name="Freeform 1198"/>
            <p:cNvSpPr>
              <a:spLocks/>
            </p:cNvSpPr>
            <p:nvPr/>
          </p:nvSpPr>
          <p:spPr bwMode="auto">
            <a:xfrm>
              <a:off x="922" y="3350"/>
              <a:ext cx="93" cy="2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1" y="9"/>
                </a:cxn>
                <a:cxn ang="0">
                  <a:pos x="5" y="14"/>
                </a:cxn>
                <a:cxn ang="0">
                  <a:pos x="10" y="18"/>
                </a:cxn>
                <a:cxn ang="0">
                  <a:pos x="15" y="21"/>
                </a:cxn>
                <a:cxn ang="0">
                  <a:pos x="20" y="23"/>
                </a:cxn>
                <a:cxn ang="0">
                  <a:pos x="25" y="25"/>
                </a:cxn>
                <a:cxn ang="0">
                  <a:pos x="31" y="27"/>
                </a:cxn>
                <a:cxn ang="0">
                  <a:pos x="37" y="28"/>
                </a:cxn>
                <a:cxn ang="0">
                  <a:pos x="44" y="28"/>
                </a:cxn>
                <a:cxn ang="0">
                  <a:pos x="47" y="27"/>
                </a:cxn>
                <a:cxn ang="0">
                  <a:pos x="50" y="27"/>
                </a:cxn>
                <a:cxn ang="0">
                  <a:pos x="54" y="26"/>
                </a:cxn>
                <a:cxn ang="0">
                  <a:pos x="63" y="24"/>
                </a:cxn>
                <a:cxn ang="0">
                  <a:pos x="71" y="22"/>
                </a:cxn>
                <a:cxn ang="0">
                  <a:pos x="77" y="20"/>
                </a:cxn>
                <a:cxn ang="0">
                  <a:pos x="82" y="19"/>
                </a:cxn>
                <a:cxn ang="0">
                  <a:pos x="86" y="17"/>
                </a:cxn>
                <a:cxn ang="0">
                  <a:pos x="91" y="14"/>
                </a:cxn>
                <a:cxn ang="0">
                  <a:pos x="91" y="12"/>
                </a:cxn>
                <a:cxn ang="0">
                  <a:pos x="88" y="10"/>
                </a:cxn>
                <a:cxn ang="0">
                  <a:pos x="83" y="8"/>
                </a:cxn>
                <a:cxn ang="0">
                  <a:pos x="75" y="6"/>
                </a:cxn>
                <a:cxn ang="0">
                  <a:pos x="66" y="4"/>
                </a:cxn>
                <a:cxn ang="0">
                  <a:pos x="50" y="3"/>
                </a:cxn>
                <a:cxn ang="0">
                  <a:pos x="35" y="1"/>
                </a:cxn>
                <a:cxn ang="0">
                  <a:pos x="25" y="1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9" y="0"/>
                </a:cxn>
              </a:cxnLst>
              <a:rect l="0" t="0" r="r" b="b"/>
              <a:pathLst>
                <a:path w="93" h="29">
                  <a:moveTo>
                    <a:pt x="8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2" y="20"/>
                  </a:lnTo>
                  <a:lnTo>
                    <a:pt x="15" y="21"/>
                  </a:lnTo>
                  <a:lnTo>
                    <a:pt x="17" y="22"/>
                  </a:lnTo>
                  <a:lnTo>
                    <a:pt x="20" y="23"/>
                  </a:lnTo>
                  <a:lnTo>
                    <a:pt x="22" y="24"/>
                  </a:lnTo>
                  <a:lnTo>
                    <a:pt x="25" y="25"/>
                  </a:lnTo>
                  <a:lnTo>
                    <a:pt x="28" y="26"/>
                  </a:lnTo>
                  <a:lnTo>
                    <a:pt x="31" y="27"/>
                  </a:lnTo>
                  <a:lnTo>
                    <a:pt x="34" y="27"/>
                  </a:lnTo>
                  <a:lnTo>
                    <a:pt x="37" y="28"/>
                  </a:lnTo>
                  <a:lnTo>
                    <a:pt x="41" y="28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7" y="27"/>
                  </a:lnTo>
                  <a:lnTo>
                    <a:pt x="49" y="27"/>
                  </a:lnTo>
                  <a:lnTo>
                    <a:pt x="50" y="27"/>
                  </a:lnTo>
                  <a:lnTo>
                    <a:pt x="52" y="26"/>
                  </a:lnTo>
                  <a:lnTo>
                    <a:pt x="54" y="26"/>
                  </a:lnTo>
                  <a:lnTo>
                    <a:pt x="59" y="25"/>
                  </a:lnTo>
                  <a:lnTo>
                    <a:pt x="63" y="24"/>
                  </a:lnTo>
                  <a:lnTo>
                    <a:pt x="67" y="23"/>
                  </a:lnTo>
                  <a:lnTo>
                    <a:pt x="71" y="22"/>
                  </a:lnTo>
                  <a:lnTo>
                    <a:pt x="74" y="21"/>
                  </a:lnTo>
                  <a:lnTo>
                    <a:pt x="77" y="20"/>
                  </a:lnTo>
                  <a:lnTo>
                    <a:pt x="80" y="20"/>
                  </a:lnTo>
                  <a:lnTo>
                    <a:pt x="82" y="19"/>
                  </a:lnTo>
                  <a:lnTo>
                    <a:pt x="84" y="18"/>
                  </a:lnTo>
                  <a:lnTo>
                    <a:pt x="86" y="17"/>
                  </a:lnTo>
                  <a:lnTo>
                    <a:pt x="89" y="16"/>
                  </a:lnTo>
                  <a:lnTo>
                    <a:pt x="91" y="14"/>
                  </a:lnTo>
                  <a:lnTo>
                    <a:pt x="92" y="13"/>
                  </a:lnTo>
                  <a:lnTo>
                    <a:pt x="91" y="12"/>
                  </a:lnTo>
                  <a:lnTo>
                    <a:pt x="90" y="11"/>
                  </a:lnTo>
                  <a:lnTo>
                    <a:pt x="88" y="10"/>
                  </a:lnTo>
                  <a:lnTo>
                    <a:pt x="86" y="9"/>
                  </a:lnTo>
                  <a:lnTo>
                    <a:pt x="83" y="8"/>
                  </a:lnTo>
                  <a:lnTo>
                    <a:pt x="79" y="7"/>
                  </a:lnTo>
                  <a:lnTo>
                    <a:pt x="75" y="6"/>
                  </a:lnTo>
                  <a:lnTo>
                    <a:pt x="71" y="5"/>
                  </a:lnTo>
                  <a:lnTo>
                    <a:pt x="66" y="4"/>
                  </a:lnTo>
                  <a:lnTo>
                    <a:pt x="61" y="4"/>
                  </a:lnTo>
                  <a:lnTo>
                    <a:pt x="50" y="3"/>
                  </a:lnTo>
                  <a:lnTo>
                    <a:pt x="40" y="2"/>
                  </a:lnTo>
                  <a:lnTo>
                    <a:pt x="35" y="1"/>
                  </a:lnTo>
                  <a:lnTo>
                    <a:pt x="30" y="1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3" name="Freeform 1199"/>
            <p:cNvSpPr>
              <a:spLocks/>
            </p:cNvSpPr>
            <p:nvPr/>
          </p:nvSpPr>
          <p:spPr bwMode="auto">
            <a:xfrm>
              <a:off x="985" y="3349"/>
              <a:ext cx="111" cy="65"/>
            </a:xfrm>
            <a:custGeom>
              <a:avLst/>
              <a:gdLst/>
              <a:ahLst/>
              <a:cxnLst>
                <a:cxn ang="0">
                  <a:pos x="16" y="62"/>
                </a:cxn>
                <a:cxn ang="0">
                  <a:pos x="18" y="63"/>
                </a:cxn>
                <a:cxn ang="0">
                  <a:pos x="21" y="63"/>
                </a:cxn>
                <a:cxn ang="0">
                  <a:pos x="25" y="64"/>
                </a:cxn>
                <a:cxn ang="0">
                  <a:pos x="35" y="64"/>
                </a:cxn>
                <a:cxn ang="0">
                  <a:pos x="45" y="64"/>
                </a:cxn>
                <a:cxn ang="0">
                  <a:pos x="52" y="63"/>
                </a:cxn>
                <a:cxn ang="0">
                  <a:pos x="59" y="61"/>
                </a:cxn>
                <a:cxn ang="0">
                  <a:pos x="66" y="58"/>
                </a:cxn>
                <a:cxn ang="0">
                  <a:pos x="74" y="55"/>
                </a:cxn>
                <a:cxn ang="0">
                  <a:pos x="81" y="51"/>
                </a:cxn>
                <a:cxn ang="0">
                  <a:pos x="89" y="45"/>
                </a:cxn>
                <a:cxn ang="0">
                  <a:pos x="96" y="39"/>
                </a:cxn>
                <a:cxn ang="0">
                  <a:pos x="104" y="31"/>
                </a:cxn>
                <a:cxn ang="0">
                  <a:pos x="109" y="22"/>
                </a:cxn>
                <a:cxn ang="0">
                  <a:pos x="110" y="16"/>
                </a:cxn>
                <a:cxn ang="0">
                  <a:pos x="108" y="10"/>
                </a:cxn>
                <a:cxn ang="0">
                  <a:pos x="105" y="6"/>
                </a:cxn>
                <a:cxn ang="0">
                  <a:pos x="99" y="3"/>
                </a:cxn>
                <a:cxn ang="0">
                  <a:pos x="91" y="1"/>
                </a:cxn>
                <a:cxn ang="0">
                  <a:pos x="82" y="0"/>
                </a:cxn>
                <a:cxn ang="0">
                  <a:pos x="72" y="0"/>
                </a:cxn>
                <a:cxn ang="0">
                  <a:pos x="64" y="1"/>
                </a:cxn>
                <a:cxn ang="0">
                  <a:pos x="61" y="2"/>
                </a:cxn>
                <a:cxn ang="0">
                  <a:pos x="58" y="4"/>
                </a:cxn>
                <a:cxn ang="0">
                  <a:pos x="56" y="7"/>
                </a:cxn>
                <a:cxn ang="0">
                  <a:pos x="54" y="11"/>
                </a:cxn>
                <a:cxn ang="0">
                  <a:pos x="51" y="17"/>
                </a:cxn>
                <a:cxn ang="0">
                  <a:pos x="47" y="27"/>
                </a:cxn>
                <a:cxn ang="0">
                  <a:pos x="42" y="36"/>
                </a:cxn>
                <a:cxn ang="0">
                  <a:pos x="38" y="42"/>
                </a:cxn>
                <a:cxn ang="0">
                  <a:pos x="34" y="46"/>
                </a:cxn>
                <a:cxn ang="0">
                  <a:pos x="30" y="49"/>
                </a:cxn>
                <a:cxn ang="0">
                  <a:pos x="25" y="51"/>
                </a:cxn>
                <a:cxn ang="0">
                  <a:pos x="19" y="52"/>
                </a:cxn>
                <a:cxn ang="0">
                  <a:pos x="13" y="52"/>
                </a:cxn>
                <a:cxn ang="0">
                  <a:pos x="8" y="52"/>
                </a:cxn>
                <a:cxn ang="0">
                  <a:pos x="4" y="53"/>
                </a:cxn>
                <a:cxn ang="0">
                  <a:pos x="2" y="53"/>
                </a:cxn>
                <a:cxn ang="0">
                  <a:pos x="0" y="54"/>
                </a:cxn>
                <a:cxn ang="0">
                  <a:pos x="1" y="56"/>
                </a:cxn>
                <a:cxn ang="0">
                  <a:pos x="4" y="58"/>
                </a:cxn>
                <a:cxn ang="0">
                  <a:pos x="11" y="60"/>
                </a:cxn>
                <a:cxn ang="0">
                  <a:pos x="14" y="62"/>
                </a:cxn>
              </a:cxnLst>
              <a:rect l="0" t="0" r="r" b="b"/>
              <a:pathLst>
                <a:path w="111" h="65">
                  <a:moveTo>
                    <a:pt x="16" y="62"/>
                  </a:moveTo>
                  <a:lnTo>
                    <a:pt x="16" y="62"/>
                  </a:lnTo>
                  <a:lnTo>
                    <a:pt x="17" y="62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1" y="63"/>
                  </a:lnTo>
                  <a:lnTo>
                    <a:pt x="23" y="63"/>
                  </a:lnTo>
                  <a:lnTo>
                    <a:pt x="25" y="64"/>
                  </a:lnTo>
                  <a:lnTo>
                    <a:pt x="30" y="64"/>
                  </a:lnTo>
                  <a:lnTo>
                    <a:pt x="35" y="64"/>
                  </a:lnTo>
                  <a:lnTo>
                    <a:pt x="41" y="64"/>
                  </a:lnTo>
                  <a:lnTo>
                    <a:pt x="45" y="64"/>
                  </a:lnTo>
                  <a:lnTo>
                    <a:pt x="48" y="63"/>
                  </a:lnTo>
                  <a:lnTo>
                    <a:pt x="52" y="63"/>
                  </a:lnTo>
                  <a:lnTo>
                    <a:pt x="55" y="62"/>
                  </a:lnTo>
                  <a:lnTo>
                    <a:pt x="59" y="61"/>
                  </a:lnTo>
                  <a:lnTo>
                    <a:pt x="62" y="60"/>
                  </a:lnTo>
                  <a:lnTo>
                    <a:pt x="66" y="58"/>
                  </a:lnTo>
                  <a:lnTo>
                    <a:pt x="70" y="57"/>
                  </a:lnTo>
                  <a:lnTo>
                    <a:pt x="74" y="55"/>
                  </a:lnTo>
                  <a:lnTo>
                    <a:pt x="78" y="53"/>
                  </a:lnTo>
                  <a:lnTo>
                    <a:pt x="81" y="51"/>
                  </a:lnTo>
                  <a:lnTo>
                    <a:pt x="85" y="48"/>
                  </a:lnTo>
                  <a:lnTo>
                    <a:pt x="89" y="45"/>
                  </a:lnTo>
                  <a:lnTo>
                    <a:pt x="93" y="42"/>
                  </a:lnTo>
                  <a:lnTo>
                    <a:pt x="96" y="39"/>
                  </a:lnTo>
                  <a:lnTo>
                    <a:pt x="100" y="35"/>
                  </a:lnTo>
                  <a:lnTo>
                    <a:pt x="104" y="31"/>
                  </a:lnTo>
                  <a:lnTo>
                    <a:pt x="107" y="26"/>
                  </a:lnTo>
                  <a:lnTo>
                    <a:pt x="109" y="22"/>
                  </a:lnTo>
                  <a:lnTo>
                    <a:pt x="109" y="19"/>
                  </a:lnTo>
                  <a:lnTo>
                    <a:pt x="110" y="16"/>
                  </a:lnTo>
                  <a:lnTo>
                    <a:pt x="109" y="13"/>
                  </a:lnTo>
                  <a:lnTo>
                    <a:pt x="108" y="10"/>
                  </a:lnTo>
                  <a:lnTo>
                    <a:pt x="107" y="8"/>
                  </a:lnTo>
                  <a:lnTo>
                    <a:pt x="105" y="6"/>
                  </a:lnTo>
                  <a:lnTo>
                    <a:pt x="102" y="4"/>
                  </a:lnTo>
                  <a:lnTo>
                    <a:pt x="99" y="3"/>
                  </a:lnTo>
                  <a:lnTo>
                    <a:pt x="95" y="1"/>
                  </a:lnTo>
                  <a:lnTo>
                    <a:pt x="91" y="1"/>
                  </a:lnTo>
                  <a:lnTo>
                    <a:pt x="87" y="0"/>
                  </a:lnTo>
                  <a:lnTo>
                    <a:pt x="82" y="0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6" y="1"/>
                  </a:lnTo>
                  <a:lnTo>
                    <a:pt x="64" y="1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8" y="4"/>
                  </a:lnTo>
                  <a:lnTo>
                    <a:pt x="57" y="6"/>
                  </a:lnTo>
                  <a:lnTo>
                    <a:pt x="56" y="7"/>
                  </a:lnTo>
                  <a:lnTo>
                    <a:pt x="55" y="9"/>
                  </a:lnTo>
                  <a:lnTo>
                    <a:pt x="54" y="11"/>
                  </a:lnTo>
                  <a:lnTo>
                    <a:pt x="53" y="13"/>
                  </a:lnTo>
                  <a:lnTo>
                    <a:pt x="51" y="17"/>
                  </a:lnTo>
                  <a:lnTo>
                    <a:pt x="49" y="22"/>
                  </a:lnTo>
                  <a:lnTo>
                    <a:pt x="47" y="27"/>
                  </a:lnTo>
                  <a:lnTo>
                    <a:pt x="44" y="31"/>
                  </a:lnTo>
                  <a:lnTo>
                    <a:pt x="42" y="36"/>
                  </a:lnTo>
                  <a:lnTo>
                    <a:pt x="39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4" y="46"/>
                  </a:lnTo>
                  <a:lnTo>
                    <a:pt x="32" y="47"/>
                  </a:lnTo>
                  <a:lnTo>
                    <a:pt x="30" y="49"/>
                  </a:lnTo>
                  <a:lnTo>
                    <a:pt x="27" y="50"/>
                  </a:lnTo>
                  <a:lnTo>
                    <a:pt x="25" y="51"/>
                  </a:lnTo>
                  <a:lnTo>
                    <a:pt x="22" y="51"/>
                  </a:lnTo>
                  <a:lnTo>
                    <a:pt x="19" y="52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2" y="53"/>
                  </a:lnTo>
                  <a:lnTo>
                    <a:pt x="1" y="54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1" y="56"/>
                  </a:lnTo>
                  <a:lnTo>
                    <a:pt x="3" y="57"/>
                  </a:lnTo>
                  <a:lnTo>
                    <a:pt x="4" y="58"/>
                  </a:lnTo>
                  <a:lnTo>
                    <a:pt x="6" y="59"/>
                  </a:lnTo>
                  <a:lnTo>
                    <a:pt x="11" y="60"/>
                  </a:lnTo>
                  <a:lnTo>
                    <a:pt x="13" y="61"/>
                  </a:lnTo>
                  <a:lnTo>
                    <a:pt x="14" y="62"/>
                  </a:lnTo>
                  <a:lnTo>
                    <a:pt x="16" y="6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" name="Freeform 1200"/>
            <p:cNvSpPr>
              <a:spLocks/>
            </p:cNvSpPr>
            <p:nvPr/>
          </p:nvSpPr>
          <p:spPr bwMode="auto">
            <a:xfrm>
              <a:off x="979" y="3415"/>
              <a:ext cx="141" cy="59"/>
            </a:xfrm>
            <a:custGeom>
              <a:avLst/>
              <a:gdLst/>
              <a:ahLst/>
              <a:cxnLst>
                <a:cxn ang="0">
                  <a:pos x="105" y="14"/>
                </a:cxn>
                <a:cxn ang="0">
                  <a:pos x="99" y="19"/>
                </a:cxn>
                <a:cxn ang="0">
                  <a:pos x="93" y="23"/>
                </a:cxn>
                <a:cxn ang="0">
                  <a:pos x="86" y="26"/>
                </a:cxn>
                <a:cxn ang="0">
                  <a:pos x="80" y="29"/>
                </a:cxn>
                <a:cxn ang="0">
                  <a:pos x="72" y="31"/>
                </a:cxn>
                <a:cxn ang="0">
                  <a:pos x="62" y="32"/>
                </a:cxn>
                <a:cxn ang="0">
                  <a:pos x="48" y="33"/>
                </a:cxn>
                <a:cxn ang="0">
                  <a:pos x="36" y="33"/>
                </a:cxn>
                <a:cxn ang="0">
                  <a:pos x="27" y="33"/>
                </a:cxn>
                <a:cxn ang="0">
                  <a:pos x="23" y="32"/>
                </a:cxn>
                <a:cxn ang="0">
                  <a:pos x="21" y="32"/>
                </a:cxn>
                <a:cxn ang="0">
                  <a:pos x="19" y="32"/>
                </a:cxn>
                <a:cxn ang="0">
                  <a:pos x="15" y="32"/>
                </a:cxn>
                <a:cxn ang="0">
                  <a:pos x="10" y="31"/>
                </a:cxn>
                <a:cxn ang="0">
                  <a:pos x="5" y="32"/>
                </a:cxn>
                <a:cxn ang="0">
                  <a:pos x="1" y="33"/>
                </a:cxn>
                <a:cxn ang="0">
                  <a:pos x="0" y="36"/>
                </a:cxn>
                <a:cxn ang="0">
                  <a:pos x="1" y="38"/>
                </a:cxn>
                <a:cxn ang="0">
                  <a:pos x="3" y="41"/>
                </a:cxn>
                <a:cxn ang="0">
                  <a:pos x="6" y="44"/>
                </a:cxn>
                <a:cxn ang="0">
                  <a:pos x="11" y="47"/>
                </a:cxn>
                <a:cxn ang="0">
                  <a:pos x="16" y="50"/>
                </a:cxn>
                <a:cxn ang="0">
                  <a:pos x="21" y="53"/>
                </a:cxn>
                <a:cxn ang="0">
                  <a:pos x="27" y="55"/>
                </a:cxn>
                <a:cxn ang="0">
                  <a:pos x="32" y="57"/>
                </a:cxn>
                <a:cxn ang="0">
                  <a:pos x="38" y="58"/>
                </a:cxn>
                <a:cxn ang="0">
                  <a:pos x="50" y="58"/>
                </a:cxn>
                <a:cxn ang="0">
                  <a:pos x="64" y="57"/>
                </a:cxn>
                <a:cxn ang="0">
                  <a:pos x="78" y="54"/>
                </a:cxn>
                <a:cxn ang="0">
                  <a:pos x="93" y="50"/>
                </a:cxn>
                <a:cxn ang="0">
                  <a:pos x="109" y="45"/>
                </a:cxn>
                <a:cxn ang="0">
                  <a:pos x="122" y="40"/>
                </a:cxn>
                <a:cxn ang="0">
                  <a:pos x="128" y="36"/>
                </a:cxn>
                <a:cxn ang="0">
                  <a:pos x="133" y="31"/>
                </a:cxn>
                <a:cxn ang="0">
                  <a:pos x="136" y="26"/>
                </a:cxn>
                <a:cxn ang="0">
                  <a:pos x="139" y="19"/>
                </a:cxn>
                <a:cxn ang="0">
                  <a:pos x="140" y="11"/>
                </a:cxn>
                <a:cxn ang="0">
                  <a:pos x="139" y="7"/>
                </a:cxn>
                <a:cxn ang="0">
                  <a:pos x="137" y="4"/>
                </a:cxn>
                <a:cxn ang="0">
                  <a:pos x="135" y="2"/>
                </a:cxn>
                <a:cxn ang="0">
                  <a:pos x="131" y="1"/>
                </a:cxn>
                <a:cxn ang="0">
                  <a:pos x="127" y="0"/>
                </a:cxn>
                <a:cxn ang="0">
                  <a:pos x="123" y="1"/>
                </a:cxn>
                <a:cxn ang="0">
                  <a:pos x="118" y="3"/>
                </a:cxn>
                <a:cxn ang="0">
                  <a:pos x="113" y="6"/>
                </a:cxn>
                <a:cxn ang="0">
                  <a:pos x="107" y="11"/>
                </a:cxn>
              </a:cxnLst>
              <a:rect l="0" t="0" r="r" b="b"/>
              <a:pathLst>
                <a:path w="141" h="59">
                  <a:moveTo>
                    <a:pt x="107" y="11"/>
                  </a:moveTo>
                  <a:lnTo>
                    <a:pt x="105" y="14"/>
                  </a:lnTo>
                  <a:lnTo>
                    <a:pt x="102" y="16"/>
                  </a:lnTo>
                  <a:lnTo>
                    <a:pt x="99" y="19"/>
                  </a:lnTo>
                  <a:lnTo>
                    <a:pt x="96" y="21"/>
                  </a:lnTo>
                  <a:lnTo>
                    <a:pt x="93" y="23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83" y="27"/>
                  </a:lnTo>
                  <a:lnTo>
                    <a:pt x="80" y="29"/>
                  </a:lnTo>
                  <a:lnTo>
                    <a:pt x="76" y="30"/>
                  </a:lnTo>
                  <a:lnTo>
                    <a:pt x="72" y="31"/>
                  </a:lnTo>
                  <a:lnTo>
                    <a:pt x="69" y="31"/>
                  </a:lnTo>
                  <a:lnTo>
                    <a:pt x="62" y="32"/>
                  </a:lnTo>
                  <a:lnTo>
                    <a:pt x="54" y="33"/>
                  </a:lnTo>
                  <a:lnTo>
                    <a:pt x="48" y="33"/>
                  </a:lnTo>
                  <a:lnTo>
                    <a:pt x="42" y="33"/>
                  </a:lnTo>
                  <a:lnTo>
                    <a:pt x="36" y="33"/>
                  </a:lnTo>
                  <a:lnTo>
                    <a:pt x="31" y="33"/>
                  </a:lnTo>
                  <a:lnTo>
                    <a:pt x="27" y="33"/>
                  </a:lnTo>
                  <a:lnTo>
                    <a:pt x="25" y="33"/>
                  </a:lnTo>
                  <a:lnTo>
                    <a:pt x="23" y="32"/>
                  </a:lnTo>
                  <a:lnTo>
                    <a:pt x="22" y="32"/>
                  </a:lnTo>
                  <a:lnTo>
                    <a:pt x="21" y="32"/>
                  </a:lnTo>
                  <a:lnTo>
                    <a:pt x="20" y="32"/>
                  </a:lnTo>
                  <a:lnTo>
                    <a:pt x="19" y="32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1"/>
                  </a:lnTo>
                  <a:lnTo>
                    <a:pt x="10" y="31"/>
                  </a:lnTo>
                  <a:lnTo>
                    <a:pt x="7" y="32"/>
                  </a:lnTo>
                  <a:lnTo>
                    <a:pt x="5" y="32"/>
                  </a:lnTo>
                  <a:lnTo>
                    <a:pt x="3" y="33"/>
                  </a:lnTo>
                  <a:lnTo>
                    <a:pt x="1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1" y="38"/>
                  </a:lnTo>
                  <a:lnTo>
                    <a:pt x="2" y="39"/>
                  </a:lnTo>
                  <a:lnTo>
                    <a:pt x="3" y="41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1" y="47"/>
                  </a:lnTo>
                  <a:lnTo>
                    <a:pt x="13" y="49"/>
                  </a:lnTo>
                  <a:lnTo>
                    <a:pt x="16" y="50"/>
                  </a:lnTo>
                  <a:lnTo>
                    <a:pt x="19" y="52"/>
                  </a:lnTo>
                  <a:lnTo>
                    <a:pt x="21" y="53"/>
                  </a:lnTo>
                  <a:lnTo>
                    <a:pt x="24" y="54"/>
                  </a:lnTo>
                  <a:lnTo>
                    <a:pt x="27" y="55"/>
                  </a:lnTo>
                  <a:lnTo>
                    <a:pt x="29" y="56"/>
                  </a:lnTo>
                  <a:lnTo>
                    <a:pt x="32" y="57"/>
                  </a:lnTo>
                  <a:lnTo>
                    <a:pt x="35" y="57"/>
                  </a:lnTo>
                  <a:lnTo>
                    <a:pt x="38" y="58"/>
                  </a:lnTo>
                  <a:lnTo>
                    <a:pt x="44" y="58"/>
                  </a:lnTo>
                  <a:lnTo>
                    <a:pt x="50" y="58"/>
                  </a:lnTo>
                  <a:lnTo>
                    <a:pt x="57" y="58"/>
                  </a:lnTo>
                  <a:lnTo>
                    <a:pt x="64" y="57"/>
                  </a:lnTo>
                  <a:lnTo>
                    <a:pt x="71" y="55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3" y="50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18" y="42"/>
                  </a:lnTo>
                  <a:lnTo>
                    <a:pt x="122" y="40"/>
                  </a:lnTo>
                  <a:lnTo>
                    <a:pt x="125" y="38"/>
                  </a:lnTo>
                  <a:lnTo>
                    <a:pt x="128" y="36"/>
                  </a:lnTo>
                  <a:lnTo>
                    <a:pt x="130" y="33"/>
                  </a:lnTo>
                  <a:lnTo>
                    <a:pt x="133" y="31"/>
                  </a:lnTo>
                  <a:lnTo>
                    <a:pt x="135" y="29"/>
                  </a:lnTo>
                  <a:lnTo>
                    <a:pt x="136" y="26"/>
                  </a:lnTo>
                  <a:lnTo>
                    <a:pt x="137" y="24"/>
                  </a:lnTo>
                  <a:lnTo>
                    <a:pt x="139" y="19"/>
                  </a:lnTo>
                  <a:lnTo>
                    <a:pt x="140" y="15"/>
                  </a:lnTo>
                  <a:lnTo>
                    <a:pt x="140" y="11"/>
                  </a:lnTo>
                  <a:lnTo>
                    <a:pt x="140" y="9"/>
                  </a:lnTo>
                  <a:lnTo>
                    <a:pt x="139" y="7"/>
                  </a:lnTo>
                  <a:lnTo>
                    <a:pt x="138" y="6"/>
                  </a:lnTo>
                  <a:lnTo>
                    <a:pt x="137" y="4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3" y="1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1"/>
                  </a:lnTo>
                  <a:lnTo>
                    <a:pt x="121" y="2"/>
                  </a:lnTo>
                  <a:lnTo>
                    <a:pt x="118" y="3"/>
                  </a:lnTo>
                  <a:lnTo>
                    <a:pt x="115" y="4"/>
                  </a:lnTo>
                  <a:lnTo>
                    <a:pt x="113" y="6"/>
                  </a:lnTo>
                  <a:lnTo>
                    <a:pt x="110" y="8"/>
                  </a:lnTo>
                  <a:lnTo>
                    <a:pt x="107" y="11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5" name="Freeform 1201"/>
            <p:cNvSpPr>
              <a:spLocks/>
            </p:cNvSpPr>
            <p:nvPr/>
          </p:nvSpPr>
          <p:spPr bwMode="auto">
            <a:xfrm>
              <a:off x="852" y="3477"/>
              <a:ext cx="222" cy="50"/>
            </a:xfrm>
            <a:custGeom>
              <a:avLst/>
              <a:gdLst/>
              <a:ahLst/>
              <a:cxnLst>
                <a:cxn ang="0">
                  <a:pos x="191" y="14"/>
                </a:cxn>
                <a:cxn ang="0">
                  <a:pos x="184" y="11"/>
                </a:cxn>
                <a:cxn ang="0">
                  <a:pos x="177" y="7"/>
                </a:cxn>
                <a:cxn ang="0">
                  <a:pos x="171" y="5"/>
                </a:cxn>
                <a:cxn ang="0">
                  <a:pos x="164" y="4"/>
                </a:cxn>
                <a:cxn ang="0">
                  <a:pos x="156" y="4"/>
                </a:cxn>
                <a:cxn ang="0">
                  <a:pos x="145" y="4"/>
                </a:cxn>
                <a:cxn ang="0">
                  <a:pos x="131" y="6"/>
                </a:cxn>
                <a:cxn ang="0">
                  <a:pos x="117" y="8"/>
                </a:cxn>
                <a:cxn ang="0">
                  <a:pos x="105" y="10"/>
                </a:cxn>
                <a:cxn ang="0">
                  <a:pos x="93" y="10"/>
                </a:cxn>
                <a:cxn ang="0">
                  <a:pos x="82" y="11"/>
                </a:cxn>
                <a:cxn ang="0">
                  <a:pos x="72" y="10"/>
                </a:cxn>
                <a:cxn ang="0">
                  <a:pos x="60" y="9"/>
                </a:cxn>
                <a:cxn ang="0">
                  <a:pos x="47" y="7"/>
                </a:cxn>
                <a:cxn ang="0">
                  <a:pos x="37" y="4"/>
                </a:cxn>
                <a:cxn ang="0">
                  <a:pos x="31" y="2"/>
                </a:cxn>
                <a:cxn ang="0">
                  <a:pos x="27" y="0"/>
                </a:cxn>
                <a:cxn ang="0">
                  <a:pos x="24" y="1"/>
                </a:cxn>
                <a:cxn ang="0">
                  <a:pos x="19" y="4"/>
                </a:cxn>
                <a:cxn ang="0">
                  <a:pos x="14" y="7"/>
                </a:cxn>
                <a:cxn ang="0">
                  <a:pos x="8" y="11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1" y="23"/>
                </a:cxn>
                <a:cxn ang="0">
                  <a:pos x="5" y="27"/>
                </a:cxn>
                <a:cxn ang="0">
                  <a:pos x="15" y="30"/>
                </a:cxn>
                <a:cxn ang="0">
                  <a:pos x="27" y="33"/>
                </a:cxn>
                <a:cxn ang="0">
                  <a:pos x="41" y="35"/>
                </a:cxn>
                <a:cxn ang="0">
                  <a:pos x="55" y="37"/>
                </a:cxn>
                <a:cxn ang="0">
                  <a:pos x="68" y="39"/>
                </a:cxn>
                <a:cxn ang="0">
                  <a:pos x="80" y="40"/>
                </a:cxn>
                <a:cxn ang="0">
                  <a:pos x="90" y="40"/>
                </a:cxn>
                <a:cxn ang="0">
                  <a:pos x="95" y="40"/>
                </a:cxn>
                <a:cxn ang="0">
                  <a:pos x="100" y="41"/>
                </a:cxn>
                <a:cxn ang="0">
                  <a:pos x="111" y="43"/>
                </a:cxn>
                <a:cxn ang="0">
                  <a:pos x="124" y="45"/>
                </a:cxn>
                <a:cxn ang="0">
                  <a:pos x="139" y="48"/>
                </a:cxn>
                <a:cxn ang="0">
                  <a:pos x="150" y="49"/>
                </a:cxn>
                <a:cxn ang="0">
                  <a:pos x="158" y="49"/>
                </a:cxn>
                <a:cxn ang="0">
                  <a:pos x="166" y="49"/>
                </a:cxn>
                <a:cxn ang="0">
                  <a:pos x="174" y="48"/>
                </a:cxn>
                <a:cxn ang="0">
                  <a:pos x="182" y="47"/>
                </a:cxn>
                <a:cxn ang="0">
                  <a:pos x="190" y="45"/>
                </a:cxn>
                <a:cxn ang="0">
                  <a:pos x="196" y="42"/>
                </a:cxn>
                <a:cxn ang="0">
                  <a:pos x="207" y="36"/>
                </a:cxn>
                <a:cxn ang="0">
                  <a:pos x="216" y="30"/>
                </a:cxn>
                <a:cxn ang="0">
                  <a:pos x="221" y="25"/>
                </a:cxn>
                <a:cxn ang="0">
                  <a:pos x="221" y="22"/>
                </a:cxn>
                <a:cxn ang="0">
                  <a:pos x="218" y="19"/>
                </a:cxn>
                <a:cxn ang="0">
                  <a:pos x="213" y="17"/>
                </a:cxn>
                <a:cxn ang="0">
                  <a:pos x="206" y="16"/>
                </a:cxn>
                <a:cxn ang="0">
                  <a:pos x="198" y="15"/>
                </a:cxn>
              </a:cxnLst>
              <a:rect l="0" t="0" r="r" b="b"/>
              <a:pathLst>
                <a:path w="222" h="50">
                  <a:moveTo>
                    <a:pt x="194" y="15"/>
                  </a:moveTo>
                  <a:lnTo>
                    <a:pt x="191" y="14"/>
                  </a:lnTo>
                  <a:lnTo>
                    <a:pt x="189" y="13"/>
                  </a:lnTo>
                  <a:lnTo>
                    <a:pt x="184" y="11"/>
                  </a:lnTo>
                  <a:lnTo>
                    <a:pt x="179" y="8"/>
                  </a:lnTo>
                  <a:lnTo>
                    <a:pt x="177" y="7"/>
                  </a:lnTo>
                  <a:lnTo>
                    <a:pt x="174" y="6"/>
                  </a:lnTo>
                  <a:lnTo>
                    <a:pt x="171" y="5"/>
                  </a:lnTo>
                  <a:lnTo>
                    <a:pt x="168" y="5"/>
                  </a:lnTo>
                  <a:lnTo>
                    <a:pt x="164" y="4"/>
                  </a:lnTo>
                  <a:lnTo>
                    <a:pt x="160" y="4"/>
                  </a:lnTo>
                  <a:lnTo>
                    <a:pt x="156" y="4"/>
                  </a:lnTo>
                  <a:lnTo>
                    <a:pt x="151" y="4"/>
                  </a:lnTo>
                  <a:lnTo>
                    <a:pt x="145" y="4"/>
                  </a:lnTo>
                  <a:lnTo>
                    <a:pt x="139" y="5"/>
                  </a:lnTo>
                  <a:lnTo>
                    <a:pt x="131" y="6"/>
                  </a:lnTo>
                  <a:lnTo>
                    <a:pt x="124" y="7"/>
                  </a:lnTo>
                  <a:lnTo>
                    <a:pt x="117" y="8"/>
                  </a:lnTo>
                  <a:lnTo>
                    <a:pt x="111" y="9"/>
                  </a:lnTo>
                  <a:lnTo>
                    <a:pt x="105" y="10"/>
                  </a:lnTo>
                  <a:lnTo>
                    <a:pt x="99" y="10"/>
                  </a:lnTo>
                  <a:lnTo>
                    <a:pt x="93" y="10"/>
                  </a:lnTo>
                  <a:lnTo>
                    <a:pt x="87" y="11"/>
                  </a:lnTo>
                  <a:lnTo>
                    <a:pt x="82" y="11"/>
                  </a:lnTo>
                  <a:lnTo>
                    <a:pt x="77" y="10"/>
                  </a:lnTo>
                  <a:lnTo>
                    <a:pt x="72" y="10"/>
                  </a:lnTo>
                  <a:lnTo>
                    <a:pt x="68" y="10"/>
                  </a:lnTo>
                  <a:lnTo>
                    <a:pt x="60" y="9"/>
                  </a:lnTo>
                  <a:lnTo>
                    <a:pt x="53" y="8"/>
                  </a:lnTo>
                  <a:lnTo>
                    <a:pt x="47" y="7"/>
                  </a:lnTo>
                  <a:lnTo>
                    <a:pt x="41" y="6"/>
                  </a:lnTo>
                  <a:lnTo>
                    <a:pt x="37" y="4"/>
                  </a:lnTo>
                  <a:lnTo>
                    <a:pt x="33" y="3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3"/>
                  </a:lnTo>
                  <a:lnTo>
                    <a:pt x="19" y="4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1" y="9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4" y="15"/>
                  </a:lnTo>
                  <a:lnTo>
                    <a:pt x="2" y="17"/>
                  </a:lnTo>
                  <a:lnTo>
                    <a:pt x="1" y="19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2" y="25"/>
                  </a:lnTo>
                  <a:lnTo>
                    <a:pt x="5" y="27"/>
                  </a:lnTo>
                  <a:lnTo>
                    <a:pt x="10" y="28"/>
                  </a:lnTo>
                  <a:lnTo>
                    <a:pt x="15" y="30"/>
                  </a:lnTo>
                  <a:lnTo>
                    <a:pt x="21" y="32"/>
                  </a:lnTo>
                  <a:lnTo>
                    <a:pt x="27" y="33"/>
                  </a:lnTo>
                  <a:lnTo>
                    <a:pt x="33" y="34"/>
                  </a:lnTo>
                  <a:lnTo>
                    <a:pt x="41" y="35"/>
                  </a:lnTo>
                  <a:lnTo>
                    <a:pt x="48" y="36"/>
                  </a:lnTo>
                  <a:lnTo>
                    <a:pt x="55" y="37"/>
                  </a:lnTo>
                  <a:lnTo>
                    <a:pt x="62" y="38"/>
                  </a:lnTo>
                  <a:lnTo>
                    <a:pt x="68" y="39"/>
                  </a:lnTo>
                  <a:lnTo>
                    <a:pt x="75" y="39"/>
                  </a:lnTo>
                  <a:lnTo>
                    <a:pt x="80" y="40"/>
                  </a:lnTo>
                  <a:lnTo>
                    <a:pt x="86" y="40"/>
                  </a:lnTo>
                  <a:lnTo>
                    <a:pt x="90" y="40"/>
                  </a:lnTo>
                  <a:lnTo>
                    <a:pt x="93" y="40"/>
                  </a:lnTo>
                  <a:lnTo>
                    <a:pt x="95" y="40"/>
                  </a:lnTo>
                  <a:lnTo>
                    <a:pt x="96" y="40"/>
                  </a:lnTo>
                  <a:lnTo>
                    <a:pt x="100" y="41"/>
                  </a:lnTo>
                  <a:lnTo>
                    <a:pt x="106" y="42"/>
                  </a:lnTo>
                  <a:lnTo>
                    <a:pt x="111" y="43"/>
                  </a:lnTo>
                  <a:lnTo>
                    <a:pt x="117" y="44"/>
                  </a:lnTo>
                  <a:lnTo>
                    <a:pt x="124" y="45"/>
                  </a:lnTo>
                  <a:lnTo>
                    <a:pt x="131" y="46"/>
                  </a:lnTo>
                  <a:lnTo>
                    <a:pt x="139" y="48"/>
                  </a:lnTo>
                  <a:lnTo>
                    <a:pt x="147" y="48"/>
                  </a:lnTo>
                  <a:lnTo>
                    <a:pt x="150" y="49"/>
                  </a:lnTo>
                  <a:lnTo>
                    <a:pt x="154" y="49"/>
                  </a:lnTo>
                  <a:lnTo>
                    <a:pt x="158" y="49"/>
                  </a:lnTo>
                  <a:lnTo>
                    <a:pt x="162" y="49"/>
                  </a:lnTo>
                  <a:lnTo>
                    <a:pt x="166" y="49"/>
                  </a:lnTo>
                  <a:lnTo>
                    <a:pt x="170" y="49"/>
                  </a:lnTo>
                  <a:lnTo>
                    <a:pt x="174" y="48"/>
                  </a:lnTo>
                  <a:lnTo>
                    <a:pt x="178" y="47"/>
                  </a:lnTo>
                  <a:lnTo>
                    <a:pt x="182" y="47"/>
                  </a:lnTo>
                  <a:lnTo>
                    <a:pt x="186" y="46"/>
                  </a:lnTo>
                  <a:lnTo>
                    <a:pt x="190" y="45"/>
                  </a:lnTo>
                  <a:lnTo>
                    <a:pt x="193" y="43"/>
                  </a:lnTo>
                  <a:lnTo>
                    <a:pt x="196" y="42"/>
                  </a:lnTo>
                  <a:lnTo>
                    <a:pt x="200" y="40"/>
                  </a:lnTo>
                  <a:lnTo>
                    <a:pt x="207" y="36"/>
                  </a:lnTo>
                  <a:lnTo>
                    <a:pt x="212" y="33"/>
                  </a:lnTo>
                  <a:lnTo>
                    <a:pt x="216" y="30"/>
                  </a:lnTo>
                  <a:lnTo>
                    <a:pt x="219" y="28"/>
                  </a:lnTo>
                  <a:lnTo>
                    <a:pt x="221" y="25"/>
                  </a:lnTo>
                  <a:lnTo>
                    <a:pt x="221" y="23"/>
                  </a:lnTo>
                  <a:lnTo>
                    <a:pt x="221" y="22"/>
                  </a:lnTo>
                  <a:lnTo>
                    <a:pt x="220" y="20"/>
                  </a:lnTo>
                  <a:lnTo>
                    <a:pt x="218" y="19"/>
                  </a:lnTo>
                  <a:lnTo>
                    <a:pt x="216" y="18"/>
                  </a:lnTo>
                  <a:lnTo>
                    <a:pt x="213" y="17"/>
                  </a:lnTo>
                  <a:lnTo>
                    <a:pt x="210" y="16"/>
                  </a:lnTo>
                  <a:lnTo>
                    <a:pt x="206" y="16"/>
                  </a:lnTo>
                  <a:lnTo>
                    <a:pt x="202" y="15"/>
                  </a:lnTo>
                  <a:lnTo>
                    <a:pt x="198" y="15"/>
                  </a:lnTo>
                  <a:lnTo>
                    <a:pt x="194" y="1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6" name="Freeform 1202"/>
            <p:cNvSpPr>
              <a:spLocks/>
            </p:cNvSpPr>
            <p:nvPr/>
          </p:nvSpPr>
          <p:spPr bwMode="auto">
            <a:xfrm>
              <a:off x="874" y="3540"/>
              <a:ext cx="194" cy="41"/>
            </a:xfrm>
            <a:custGeom>
              <a:avLst/>
              <a:gdLst/>
              <a:ahLst/>
              <a:cxnLst>
                <a:cxn ang="0">
                  <a:pos x="180" y="4"/>
                </a:cxn>
                <a:cxn ang="0">
                  <a:pos x="174" y="7"/>
                </a:cxn>
                <a:cxn ang="0">
                  <a:pos x="167" y="9"/>
                </a:cxn>
                <a:cxn ang="0">
                  <a:pos x="160" y="10"/>
                </a:cxn>
                <a:cxn ang="0">
                  <a:pos x="153" y="11"/>
                </a:cxn>
                <a:cxn ang="0">
                  <a:pos x="142" y="12"/>
                </a:cxn>
                <a:cxn ang="0">
                  <a:pos x="127" y="12"/>
                </a:cxn>
                <a:cxn ang="0">
                  <a:pos x="120" y="12"/>
                </a:cxn>
                <a:cxn ang="0">
                  <a:pos x="113" y="11"/>
                </a:cxn>
                <a:cxn ang="0">
                  <a:pos x="94" y="8"/>
                </a:cxn>
                <a:cxn ang="0">
                  <a:pos x="84" y="6"/>
                </a:cxn>
                <a:cxn ang="0">
                  <a:pos x="76" y="6"/>
                </a:cxn>
                <a:cxn ang="0">
                  <a:pos x="67" y="6"/>
                </a:cxn>
                <a:cxn ang="0">
                  <a:pos x="61" y="7"/>
                </a:cxn>
                <a:cxn ang="0">
                  <a:pos x="54" y="8"/>
                </a:cxn>
                <a:cxn ang="0">
                  <a:pos x="45" y="8"/>
                </a:cxn>
                <a:cxn ang="0">
                  <a:pos x="35" y="8"/>
                </a:cxn>
                <a:cxn ang="0">
                  <a:pos x="25" y="6"/>
                </a:cxn>
                <a:cxn ang="0">
                  <a:pos x="15" y="5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5" y="17"/>
                </a:cxn>
                <a:cxn ang="0">
                  <a:pos x="12" y="23"/>
                </a:cxn>
                <a:cxn ang="0">
                  <a:pos x="21" y="28"/>
                </a:cxn>
                <a:cxn ang="0">
                  <a:pos x="33" y="32"/>
                </a:cxn>
                <a:cxn ang="0">
                  <a:pos x="46" y="35"/>
                </a:cxn>
                <a:cxn ang="0">
                  <a:pos x="60" y="37"/>
                </a:cxn>
                <a:cxn ang="0">
                  <a:pos x="75" y="39"/>
                </a:cxn>
                <a:cxn ang="0">
                  <a:pos x="90" y="39"/>
                </a:cxn>
                <a:cxn ang="0">
                  <a:pos x="106" y="40"/>
                </a:cxn>
                <a:cxn ang="0">
                  <a:pos x="120" y="40"/>
                </a:cxn>
                <a:cxn ang="0">
                  <a:pos x="134" y="39"/>
                </a:cxn>
                <a:cxn ang="0">
                  <a:pos x="147" y="38"/>
                </a:cxn>
                <a:cxn ang="0">
                  <a:pos x="158" y="36"/>
                </a:cxn>
                <a:cxn ang="0">
                  <a:pos x="167" y="35"/>
                </a:cxn>
                <a:cxn ang="0">
                  <a:pos x="173" y="33"/>
                </a:cxn>
                <a:cxn ang="0">
                  <a:pos x="181" y="27"/>
                </a:cxn>
                <a:cxn ang="0">
                  <a:pos x="187" y="20"/>
                </a:cxn>
                <a:cxn ang="0">
                  <a:pos x="191" y="14"/>
                </a:cxn>
                <a:cxn ang="0">
                  <a:pos x="193" y="8"/>
                </a:cxn>
                <a:cxn ang="0">
                  <a:pos x="193" y="5"/>
                </a:cxn>
                <a:cxn ang="0">
                  <a:pos x="193" y="3"/>
                </a:cxn>
                <a:cxn ang="0">
                  <a:pos x="192" y="2"/>
                </a:cxn>
                <a:cxn ang="0">
                  <a:pos x="191" y="0"/>
                </a:cxn>
                <a:cxn ang="0">
                  <a:pos x="189" y="0"/>
                </a:cxn>
                <a:cxn ang="0">
                  <a:pos x="187" y="0"/>
                </a:cxn>
                <a:cxn ang="0">
                  <a:pos x="184" y="1"/>
                </a:cxn>
              </a:cxnLst>
              <a:rect l="0" t="0" r="r" b="b"/>
              <a:pathLst>
                <a:path w="194" h="41">
                  <a:moveTo>
                    <a:pt x="183" y="2"/>
                  </a:moveTo>
                  <a:lnTo>
                    <a:pt x="180" y="4"/>
                  </a:lnTo>
                  <a:lnTo>
                    <a:pt x="177" y="5"/>
                  </a:lnTo>
                  <a:lnTo>
                    <a:pt x="174" y="7"/>
                  </a:lnTo>
                  <a:lnTo>
                    <a:pt x="171" y="8"/>
                  </a:lnTo>
                  <a:lnTo>
                    <a:pt x="167" y="9"/>
                  </a:lnTo>
                  <a:lnTo>
                    <a:pt x="164" y="10"/>
                  </a:lnTo>
                  <a:lnTo>
                    <a:pt x="160" y="10"/>
                  </a:lnTo>
                  <a:lnTo>
                    <a:pt x="157" y="11"/>
                  </a:lnTo>
                  <a:lnTo>
                    <a:pt x="153" y="11"/>
                  </a:lnTo>
                  <a:lnTo>
                    <a:pt x="150" y="11"/>
                  </a:lnTo>
                  <a:lnTo>
                    <a:pt x="142" y="12"/>
                  </a:lnTo>
                  <a:lnTo>
                    <a:pt x="134" y="12"/>
                  </a:lnTo>
                  <a:lnTo>
                    <a:pt x="127" y="12"/>
                  </a:lnTo>
                  <a:lnTo>
                    <a:pt x="124" y="12"/>
                  </a:lnTo>
                  <a:lnTo>
                    <a:pt x="120" y="12"/>
                  </a:lnTo>
                  <a:lnTo>
                    <a:pt x="116" y="11"/>
                  </a:lnTo>
                  <a:lnTo>
                    <a:pt x="113" y="11"/>
                  </a:lnTo>
                  <a:lnTo>
                    <a:pt x="103" y="9"/>
                  </a:lnTo>
                  <a:lnTo>
                    <a:pt x="94" y="8"/>
                  </a:lnTo>
                  <a:lnTo>
                    <a:pt x="89" y="7"/>
                  </a:lnTo>
                  <a:lnTo>
                    <a:pt x="84" y="6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1" y="6"/>
                  </a:lnTo>
                  <a:lnTo>
                    <a:pt x="67" y="6"/>
                  </a:lnTo>
                  <a:lnTo>
                    <a:pt x="64" y="6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5" y="8"/>
                  </a:lnTo>
                  <a:lnTo>
                    <a:pt x="40" y="8"/>
                  </a:lnTo>
                  <a:lnTo>
                    <a:pt x="35" y="8"/>
                  </a:lnTo>
                  <a:lnTo>
                    <a:pt x="30" y="7"/>
                  </a:lnTo>
                  <a:lnTo>
                    <a:pt x="25" y="6"/>
                  </a:lnTo>
                  <a:lnTo>
                    <a:pt x="20" y="6"/>
                  </a:lnTo>
                  <a:lnTo>
                    <a:pt x="15" y="5"/>
                  </a:lnTo>
                  <a:lnTo>
                    <a:pt x="11" y="4"/>
                  </a:lnTo>
                  <a:lnTo>
                    <a:pt x="7" y="3"/>
                  </a:lnTo>
                  <a:lnTo>
                    <a:pt x="4" y="3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" y="10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20"/>
                  </a:lnTo>
                  <a:lnTo>
                    <a:pt x="12" y="23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7" y="30"/>
                  </a:lnTo>
                  <a:lnTo>
                    <a:pt x="33" y="32"/>
                  </a:lnTo>
                  <a:lnTo>
                    <a:pt x="39" y="33"/>
                  </a:lnTo>
                  <a:lnTo>
                    <a:pt x="46" y="35"/>
                  </a:lnTo>
                  <a:lnTo>
                    <a:pt x="53" y="36"/>
                  </a:lnTo>
                  <a:lnTo>
                    <a:pt x="60" y="37"/>
                  </a:lnTo>
                  <a:lnTo>
                    <a:pt x="67" y="38"/>
                  </a:lnTo>
                  <a:lnTo>
                    <a:pt x="75" y="39"/>
                  </a:lnTo>
                  <a:lnTo>
                    <a:pt x="82" y="39"/>
                  </a:lnTo>
                  <a:lnTo>
                    <a:pt x="90" y="39"/>
                  </a:lnTo>
                  <a:lnTo>
                    <a:pt x="98" y="40"/>
                  </a:lnTo>
                  <a:lnTo>
                    <a:pt x="106" y="40"/>
                  </a:lnTo>
                  <a:lnTo>
                    <a:pt x="113" y="40"/>
                  </a:lnTo>
                  <a:lnTo>
                    <a:pt x="120" y="40"/>
                  </a:lnTo>
                  <a:lnTo>
                    <a:pt x="128" y="39"/>
                  </a:lnTo>
                  <a:lnTo>
                    <a:pt x="134" y="39"/>
                  </a:lnTo>
                  <a:lnTo>
                    <a:pt x="141" y="38"/>
                  </a:lnTo>
                  <a:lnTo>
                    <a:pt x="147" y="38"/>
                  </a:lnTo>
                  <a:lnTo>
                    <a:pt x="153" y="37"/>
                  </a:lnTo>
                  <a:lnTo>
                    <a:pt x="158" y="36"/>
                  </a:lnTo>
                  <a:lnTo>
                    <a:pt x="162" y="36"/>
                  </a:lnTo>
                  <a:lnTo>
                    <a:pt x="167" y="35"/>
                  </a:lnTo>
                  <a:lnTo>
                    <a:pt x="170" y="34"/>
                  </a:lnTo>
                  <a:lnTo>
                    <a:pt x="173" y="33"/>
                  </a:lnTo>
                  <a:lnTo>
                    <a:pt x="177" y="30"/>
                  </a:lnTo>
                  <a:lnTo>
                    <a:pt x="181" y="27"/>
                  </a:lnTo>
                  <a:lnTo>
                    <a:pt x="184" y="23"/>
                  </a:lnTo>
                  <a:lnTo>
                    <a:pt x="187" y="20"/>
                  </a:lnTo>
                  <a:lnTo>
                    <a:pt x="190" y="17"/>
                  </a:lnTo>
                  <a:lnTo>
                    <a:pt x="191" y="14"/>
                  </a:lnTo>
                  <a:lnTo>
                    <a:pt x="192" y="11"/>
                  </a:lnTo>
                  <a:lnTo>
                    <a:pt x="193" y="8"/>
                  </a:lnTo>
                  <a:lnTo>
                    <a:pt x="193" y="7"/>
                  </a:lnTo>
                  <a:lnTo>
                    <a:pt x="193" y="5"/>
                  </a:lnTo>
                  <a:lnTo>
                    <a:pt x="193" y="4"/>
                  </a:lnTo>
                  <a:lnTo>
                    <a:pt x="193" y="3"/>
                  </a:lnTo>
                  <a:lnTo>
                    <a:pt x="193" y="2"/>
                  </a:lnTo>
                  <a:lnTo>
                    <a:pt x="192" y="2"/>
                  </a:lnTo>
                  <a:lnTo>
                    <a:pt x="192" y="1"/>
                  </a:lnTo>
                  <a:lnTo>
                    <a:pt x="191" y="0"/>
                  </a:lnTo>
                  <a:lnTo>
                    <a:pt x="190" y="0"/>
                  </a:lnTo>
                  <a:lnTo>
                    <a:pt x="189" y="0"/>
                  </a:lnTo>
                  <a:lnTo>
                    <a:pt x="188" y="0"/>
                  </a:lnTo>
                  <a:lnTo>
                    <a:pt x="187" y="0"/>
                  </a:lnTo>
                  <a:lnTo>
                    <a:pt x="186" y="1"/>
                  </a:lnTo>
                  <a:lnTo>
                    <a:pt x="184" y="1"/>
                  </a:lnTo>
                  <a:lnTo>
                    <a:pt x="183" y="2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7" name="Freeform 1203"/>
            <p:cNvSpPr>
              <a:spLocks/>
            </p:cNvSpPr>
            <p:nvPr/>
          </p:nvSpPr>
          <p:spPr bwMode="auto">
            <a:xfrm>
              <a:off x="861" y="3595"/>
              <a:ext cx="198" cy="143"/>
            </a:xfrm>
            <a:custGeom>
              <a:avLst/>
              <a:gdLst/>
              <a:ahLst/>
              <a:cxnLst>
                <a:cxn ang="0">
                  <a:pos x="138" y="26"/>
                </a:cxn>
                <a:cxn ang="0">
                  <a:pos x="132" y="19"/>
                </a:cxn>
                <a:cxn ang="0">
                  <a:pos x="116" y="9"/>
                </a:cxn>
                <a:cxn ang="0">
                  <a:pos x="97" y="2"/>
                </a:cxn>
                <a:cxn ang="0">
                  <a:pos x="78" y="0"/>
                </a:cxn>
                <a:cxn ang="0">
                  <a:pos x="69" y="4"/>
                </a:cxn>
                <a:cxn ang="0">
                  <a:pos x="65" y="10"/>
                </a:cxn>
                <a:cxn ang="0">
                  <a:pos x="59" y="24"/>
                </a:cxn>
                <a:cxn ang="0">
                  <a:pos x="49" y="37"/>
                </a:cxn>
                <a:cxn ang="0">
                  <a:pos x="37" y="48"/>
                </a:cxn>
                <a:cxn ang="0">
                  <a:pos x="27" y="55"/>
                </a:cxn>
                <a:cxn ang="0">
                  <a:pos x="20" y="58"/>
                </a:cxn>
                <a:cxn ang="0">
                  <a:pos x="11" y="61"/>
                </a:cxn>
                <a:cxn ang="0">
                  <a:pos x="5" y="63"/>
                </a:cxn>
                <a:cxn ang="0">
                  <a:pos x="1" y="65"/>
                </a:cxn>
                <a:cxn ang="0">
                  <a:pos x="1" y="72"/>
                </a:cxn>
                <a:cxn ang="0">
                  <a:pos x="3" y="79"/>
                </a:cxn>
                <a:cxn ang="0">
                  <a:pos x="5" y="87"/>
                </a:cxn>
                <a:cxn ang="0">
                  <a:pos x="9" y="92"/>
                </a:cxn>
                <a:cxn ang="0">
                  <a:pos x="16" y="94"/>
                </a:cxn>
                <a:cxn ang="0">
                  <a:pos x="26" y="92"/>
                </a:cxn>
                <a:cxn ang="0">
                  <a:pos x="38" y="83"/>
                </a:cxn>
                <a:cxn ang="0">
                  <a:pos x="50" y="72"/>
                </a:cxn>
                <a:cxn ang="0">
                  <a:pos x="59" y="66"/>
                </a:cxn>
                <a:cxn ang="0">
                  <a:pos x="67" y="66"/>
                </a:cxn>
                <a:cxn ang="0">
                  <a:pos x="72" y="69"/>
                </a:cxn>
                <a:cxn ang="0">
                  <a:pos x="77" y="75"/>
                </a:cxn>
                <a:cxn ang="0">
                  <a:pos x="82" y="93"/>
                </a:cxn>
                <a:cxn ang="0">
                  <a:pos x="84" y="111"/>
                </a:cxn>
                <a:cxn ang="0">
                  <a:pos x="84" y="117"/>
                </a:cxn>
                <a:cxn ang="0">
                  <a:pos x="84" y="120"/>
                </a:cxn>
                <a:cxn ang="0">
                  <a:pos x="88" y="129"/>
                </a:cxn>
                <a:cxn ang="0">
                  <a:pos x="92" y="139"/>
                </a:cxn>
                <a:cxn ang="0">
                  <a:pos x="96" y="142"/>
                </a:cxn>
                <a:cxn ang="0">
                  <a:pos x="101" y="140"/>
                </a:cxn>
                <a:cxn ang="0">
                  <a:pos x="105" y="131"/>
                </a:cxn>
                <a:cxn ang="0">
                  <a:pos x="110" y="114"/>
                </a:cxn>
                <a:cxn ang="0">
                  <a:pos x="118" y="90"/>
                </a:cxn>
                <a:cxn ang="0">
                  <a:pos x="127" y="77"/>
                </a:cxn>
                <a:cxn ang="0">
                  <a:pos x="132" y="74"/>
                </a:cxn>
                <a:cxn ang="0">
                  <a:pos x="137" y="74"/>
                </a:cxn>
                <a:cxn ang="0">
                  <a:pos x="142" y="77"/>
                </a:cxn>
                <a:cxn ang="0">
                  <a:pos x="150" y="86"/>
                </a:cxn>
                <a:cxn ang="0">
                  <a:pos x="158" y="93"/>
                </a:cxn>
                <a:cxn ang="0">
                  <a:pos x="166" y="96"/>
                </a:cxn>
                <a:cxn ang="0">
                  <a:pos x="176" y="97"/>
                </a:cxn>
                <a:cxn ang="0">
                  <a:pos x="188" y="92"/>
                </a:cxn>
                <a:cxn ang="0">
                  <a:pos x="196" y="85"/>
                </a:cxn>
                <a:cxn ang="0">
                  <a:pos x="196" y="80"/>
                </a:cxn>
                <a:cxn ang="0">
                  <a:pos x="191" y="76"/>
                </a:cxn>
                <a:cxn ang="0">
                  <a:pos x="180" y="69"/>
                </a:cxn>
                <a:cxn ang="0">
                  <a:pos x="160" y="56"/>
                </a:cxn>
                <a:cxn ang="0">
                  <a:pos x="147" y="44"/>
                </a:cxn>
                <a:cxn ang="0">
                  <a:pos x="140" y="33"/>
                </a:cxn>
              </a:cxnLst>
              <a:rect l="0" t="0" r="r" b="b"/>
              <a:pathLst>
                <a:path w="198" h="143">
                  <a:moveTo>
                    <a:pt x="139" y="29"/>
                  </a:moveTo>
                  <a:lnTo>
                    <a:pt x="139" y="27"/>
                  </a:lnTo>
                  <a:lnTo>
                    <a:pt x="138" y="26"/>
                  </a:lnTo>
                  <a:lnTo>
                    <a:pt x="137" y="24"/>
                  </a:lnTo>
                  <a:lnTo>
                    <a:pt x="136" y="22"/>
                  </a:lnTo>
                  <a:lnTo>
                    <a:pt x="132" y="19"/>
                  </a:lnTo>
                  <a:lnTo>
                    <a:pt x="128" y="15"/>
                  </a:lnTo>
                  <a:lnTo>
                    <a:pt x="123" y="12"/>
                  </a:lnTo>
                  <a:lnTo>
                    <a:pt x="116" y="9"/>
                  </a:lnTo>
                  <a:lnTo>
                    <a:pt x="110" y="6"/>
                  </a:lnTo>
                  <a:lnTo>
                    <a:pt x="103" y="4"/>
                  </a:lnTo>
                  <a:lnTo>
                    <a:pt x="97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3" y="2"/>
                  </a:lnTo>
                  <a:lnTo>
                    <a:pt x="71" y="3"/>
                  </a:lnTo>
                  <a:lnTo>
                    <a:pt x="69" y="4"/>
                  </a:lnTo>
                  <a:lnTo>
                    <a:pt x="67" y="6"/>
                  </a:lnTo>
                  <a:lnTo>
                    <a:pt x="66" y="8"/>
                  </a:lnTo>
                  <a:lnTo>
                    <a:pt x="65" y="10"/>
                  </a:lnTo>
                  <a:lnTo>
                    <a:pt x="64" y="13"/>
                  </a:lnTo>
                  <a:lnTo>
                    <a:pt x="62" y="18"/>
                  </a:lnTo>
                  <a:lnTo>
                    <a:pt x="59" y="24"/>
                  </a:lnTo>
                  <a:lnTo>
                    <a:pt x="56" y="29"/>
                  </a:lnTo>
                  <a:lnTo>
                    <a:pt x="53" y="33"/>
                  </a:lnTo>
                  <a:lnTo>
                    <a:pt x="49" y="37"/>
                  </a:lnTo>
                  <a:lnTo>
                    <a:pt x="45" y="41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0"/>
                  </a:lnTo>
                  <a:lnTo>
                    <a:pt x="30" y="53"/>
                  </a:lnTo>
                  <a:lnTo>
                    <a:pt x="27" y="55"/>
                  </a:lnTo>
                  <a:lnTo>
                    <a:pt x="24" y="56"/>
                  </a:lnTo>
                  <a:lnTo>
                    <a:pt x="21" y="57"/>
                  </a:lnTo>
                  <a:lnTo>
                    <a:pt x="20" y="58"/>
                  </a:lnTo>
                  <a:lnTo>
                    <a:pt x="18" y="59"/>
                  </a:lnTo>
                  <a:lnTo>
                    <a:pt x="14" y="60"/>
                  </a:lnTo>
                  <a:lnTo>
                    <a:pt x="11" y="61"/>
                  </a:lnTo>
                  <a:lnTo>
                    <a:pt x="9" y="62"/>
                  </a:lnTo>
                  <a:lnTo>
                    <a:pt x="7" y="62"/>
                  </a:lnTo>
                  <a:lnTo>
                    <a:pt x="5" y="63"/>
                  </a:lnTo>
                  <a:lnTo>
                    <a:pt x="3" y="64"/>
                  </a:lnTo>
                  <a:lnTo>
                    <a:pt x="2" y="64"/>
                  </a:lnTo>
                  <a:lnTo>
                    <a:pt x="1" y="65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1" y="72"/>
                  </a:lnTo>
                  <a:lnTo>
                    <a:pt x="1" y="74"/>
                  </a:lnTo>
                  <a:lnTo>
                    <a:pt x="2" y="77"/>
                  </a:lnTo>
                  <a:lnTo>
                    <a:pt x="3" y="79"/>
                  </a:lnTo>
                  <a:lnTo>
                    <a:pt x="3" y="82"/>
                  </a:lnTo>
                  <a:lnTo>
                    <a:pt x="4" y="84"/>
                  </a:lnTo>
                  <a:lnTo>
                    <a:pt x="5" y="87"/>
                  </a:lnTo>
                  <a:lnTo>
                    <a:pt x="6" y="89"/>
                  </a:lnTo>
                  <a:lnTo>
                    <a:pt x="7" y="91"/>
                  </a:lnTo>
                  <a:lnTo>
                    <a:pt x="9" y="92"/>
                  </a:lnTo>
                  <a:lnTo>
                    <a:pt x="11" y="93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9" y="94"/>
                  </a:lnTo>
                  <a:lnTo>
                    <a:pt x="23" y="93"/>
                  </a:lnTo>
                  <a:lnTo>
                    <a:pt x="26" y="92"/>
                  </a:lnTo>
                  <a:lnTo>
                    <a:pt x="30" y="90"/>
                  </a:lnTo>
                  <a:lnTo>
                    <a:pt x="34" y="87"/>
                  </a:lnTo>
                  <a:lnTo>
                    <a:pt x="38" y="83"/>
                  </a:lnTo>
                  <a:lnTo>
                    <a:pt x="43" y="79"/>
                  </a:lnTo>
                  <a:lnTo>
                    <a:pt x="47" y="75"/>
                  </a:lnTo>
                  <a:lnTo>
                    <a:pt x="50" y="72"/>
                  </a:lnTo>
                  <a:lnTo>
                    <a:pt x="53" y="70"/>
                  </a:lnTo>
                  <a:lnTo>
                    <a:pt x="57" y="68"/>
                  </a:lnTo>
                  <a:lnTo>
                    <a:pt x="59" y="66"/>
                  </a:lnTo>
                  <a:lnTo>
                    <a:pt x="62" y="66"/>
                  </a:lnTo>
                  <a:lnTo>
                    <a:pt x="64" y="65"/>
                  </a:lnTo>
                  <a:lnTo>
                    <a:pt x="67" y="66"/>
                  </a:lnTo>
                  <a:lnTo>
                    <a:pt x="69" y="66"/>
                  </a:lnTo>
                  <a:lnTo>
                    <a:pt x="71" y="68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5" y="73"/>
                  </a:lnTo>
                  <a:lnTo>
                    <a:pt x="77" y="75"/>
                  </a:lnTo>
                  <a:lnTo>
                    <a:pt x="79" y="81"/>
                  </a:lnTo>
                  <a:lnTo>
                    <a:pt x="81" y="87"/>
                  </a:lnTo>
                  <a:lnTo>
                    <a:pt x="82" y="93"/>
                  </a:lnTo>
                  <a:lnTo>
                    <a:pt x="83" y="99"/>
                  </a:lnTo>
                  <a:lnTo>
                    <a:pt x="83" y="105"/>
                  </a:lnTo>
                  <a:lnTo>
                    <a:pt x="84" y="111"/>
                  </a:lnTo>
                  <a:lnTo>
                    <a:pt x="84" y="113"/>
                  </a:lnTo>
                  <a:lnTo>
                    <a:pt x="84" y="115"/>
                  </a:lnTo>
                  <a:lnTo>
                    <a:pt x="84" y="117"/>
                  </a:lnTo>
                  <a:lnTo>
                    <a:pt x="84" y="118"/>
                  </a:lnTo>
                  <a:lnTo>
                    <a:pt x="84" y="119"/>
                  </a:lnTo>
                  <a:lnTo>
                    <a:pt x="84" y="120"/>
                  </a:lnTo>
                  <a:lnTo>
                    <a:pt x="85" y="122"/>
                  </a:lnTo>
                  <a:lnTo>
                    <a:pt x="86" y="124"/>
                  </a:lnTo>
                  <a:lnTo>
                    <a:pt x="88" y="129"/>
                  </a:lnTo>
                  <a:lnTo>
                    <a:pt x="90" y="134"/>
                  </a:lnTo>
                  <a:lnTo>
                    <a:pt x="91" y="137"/>
                  </a:lnTo>
                  <a:lnTo>
                    <a:pt x="92" y="139"/>
                  </a:lnTo>
                  <a:lnTo>
                    <a:pt x="93" y="140"/>
                  </a:lnTo>
                  <a:lnTo>
                    <a:pt x="95" y="142"/>
                  </a:lnTo>
                  <a:lnTo>
                    <a:pt x="96" y="142"/>
                  </a:lnTo>
                  <a:lnTo>
                    <a:pt x="98" y="142"/>
                  </a:lnTo>
                  <a:lnTo>
                    <a:pt x="99" y="142"/>
                  </a:lnTo>
                  <a:lnTo>
                    <a:pt x="101" y="140"/>
                  </a:lnTo>
                  <a:lnTo>
                    <a:pt x="102" y="138"/>
                  </a:lnTo>
                  <a:lnTo>
                    <a:pt x="104" y="135"/>
                  </a:lnTo>
                  <a:lnTo>
                    <a:pt x="105" y="131"/>
                  </a:lnTo>
                  <a:lnTo>
                    <a:pt x="106" y="126"/>
                  </a:lnTo>
                  <a:lnTo>
                    <a:pt x="108" y="120"/>
                  </a:lnTo>
                  <a:lnTo>
                    <a:pt x="110" y="114"/>
                  </a:lnTo>
                  <a:lnTo>
                    <a:pt x="114" y="102"/>
                  </a:lnTo>
                  <a:lnTo>
                    <a:pt x="116" y="96"/>
                  </a:lnTo>
                  <a:lnTo>
                    <a:pt x="118" y="90"/>
                  </a:lnTo>
                  <a:lnTo>
                    <a:pt x="121" y="85"/>
                  </a:lnTo>
                  <a:lnTo>
                    <a:pt x="124" y="80"/>
                  </a:lnTo>
                  <a:lnTo>
                    <a:pt x="127" y="77"/>
                  </a:lnTo>
                  <a:lnTo>
                    <a:pt x="128" y="75"/>
                  </a:lnTo>
                  <a:lnTo>
                    <a:pt x="130" y="75"/>
                  </a:lnTo>
                  <a:lnTo>
                    <a:pt x="132" y="74"/>
                  </a:lnTo>
                  <a:lnTo>
                    <a:pt x="133" y="73"/>
                  </a:lnTo>
                  <a:lnTo>
                    <a:pt x="135" y="73"/>
                  </a:lnTo>
                  <a:lnTo>
                    <a:pt x="137" y="74"/>
                  </a:lnTo>
                  <a:lnTo>
                    <a:pt x="139" y="74"/>
                  </a:lnTo>
                  <a:lnTo>
                    <a:pt x="140" y="75"/>
                  </a:lnTo>
                  <a:lnTo>
                    <a:pt x="142" y="77"/>
                  </a:lnTo>
                  <a:lnTo>
                    <a:pt x="144" y="79"/>
                  </a:lnTo>
                  <a:lnTo>
                    <a:pt x="147" y="83"/>
                  </a:lnTo>
                  <a:lnTo>
                    <a:pt x="150" y="86"/>
                  </a:lnTo>
                  <a:lnTo>
                    <a:pt x="153" y="88"/>
                  </a:lnTo>
                  <a:lnTo>
                    <a:pt x="156" y="91"/>
                  </a:lnTo>
                  <a:lnTo>
                    <a:pt x="158" y="93"/>
                  </a:lnTo>
                  <a:lnTo>
                    <a:pt x="161" y="94"/>
                  </a:lnTo>
                  <a:lnTo>
                    <a:pt x="164" y="95"/>
                  </a:lnTo>
                  <a:lnTo>
                    <a:pt x="166" y="96"/>
                  </a:lnTo>
                  <a:lnTo>
                    <a:pt x="169" y="97"/>
                  </a:lnTo>
                  <a:lnTo>
                    <a:pt x="172" y="97"/>
                  </a:lnTo>
                  <a:lnTo>
                    <a:pt x="176" y="97"/>
                  </a:lnTo>
                  <a:lnTo>
                    <a:pt x="181" y="96"/>
                  </a:lnTo>
                  <a:lnTo>
                    <a:pt x="185" y="95"/>
                  </a:lnTo>
                  <a:lnTo>
                    <a:pt x="188" y="92"/>
                  </a:lnTo>
                  <a:lnTo>
                    <a:pt x="191" y="90"/>
                  </a:lnTo>
                  <a:lnTo>
                    <a:pt x="194" y="87"/>
                  </a:lnTo>
                  <a:lnTo>
                    <a:pt x="196" y="85"/>
                  </a:lnTo>
                  <a:lnTo>
                    <a:pt x="197" y="83"/>
                  </a:lnTo>
                  <a:lnTo>
                    <a:pt x="197" y="81"/>
                  </a:lnTo>
                  <a:lnTo>
                    <a:pt x="196" y="80"/>
                  </a:lnTo>
                  <a:lnTo>
                    <a:pt x="195" y="79"/>
                  </a:lnTo>
                  <a:lnTo>
                    <a:pt x="194" y="78"/>
                  </a:lnTo>
                  <a:lnTo>
                    <a:pt x="191" y="76"/>
                  </a:lnTo>
                  <a:lnTo>
                    <a:pt x="188" y="74"/>
                  </a:lnTo>
                  <a:lnTo>
                    <a:pt x="184" y="72"/>
                  </a:lnTo>
                  <a:lnTo>
                    <a:pt x="180" y="69"/>
                  </a:lnTo>
                  <a:lnTo>
                    <a:pt x="175" y="66"/>
                  </a:lnTo>
                  <a:lnTo>
                    <a:pt x="165" y="60"/>
                  </a:lnTo>
                  <a:lnTo>
                    <a:pt x="160" y="56"/>
                  </a:lnTo>
                  <a:lnTo>
                    <a:pt x="155" y="52"/>
                  </a:lnTo>
                  <a:lnTo>
                    <a:pt x="151" y="48"/>
                  </a:lnTo>
                  <a:lnTo>
                    <a:pt x="147" y="44"/>
                  </a:lnTo>
                  <a:lnTo>
                    <a:pt x="144" y="41"/>
                  </a:lnTo>
                  <a:lnTo>
                    <a:pt x="141" y="37"/>
                  </a:lnTo>
                  <a:lnTo>
                    <a:pt x="140" y="33"/>
                  </a:lnTo>
                  <a:lnTo>
                    <a:pt x="139" y="29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8" name="Freeform 1204"/>
            <p:cNvSpPr>
              <a:spLocks/>
            </p:cNvSpPr>
            <p:nvPr/>
          </p:nvSpPr>
          <p:spPr bwMode="auto">
            <a:xfrm>
              <a:off x="996" y="3502"/>
              <a:ext cx="127" cy="310"/>
            </a:xfrm>
            <a:custGeom>
              <a:avLst/>
              <a:gdLst/>
              <a:ahLst/>
              <a:cxnLst>
                <a:cxn ang="0">
                  <a:pos x="111" y="8"/>
                </a:cxn>
                <a:cxn ang="0">
                  <a:pos x="108" y="21"/>
                </a:cxn>
                <a:cxn ang="0">
                  <a:pos x="102" y="53"/>
                </a:cxn>
                <a:cxn ang="0">
                  <a:pos x="97" y="70"/>
                </a:cxn>
                <a:cxn ang="0">
                  <a:pos x="91" y="81"/>
                </a:cxn>
                <a:cxn ang="0">
                  <a:pos x="78" y="87"/>
                </a:cxn>
                <a:cxn ang="0">
                  <a:pos x="55" y="94"/>
                </a:cxn>
                <a:cxn ang="0">
                  <a:pos x="38" y="96"/>
                </a:cxn>
                <a:cxn ang="0">
                  <a:pos x="30" y="95"/>
                </a:cxn>
                <a:cxn ang="0">
                  <a:pos x="25" y="96"/>
                </a:cxn>
                <a:cxn ang="0">
                  <a:pos x="24" y="100"/>
                </a:cxn>
                <a:cxn ang="0">
                  <a:pos x="25" y="104"/>
                </a:cxn>
                <a:cxn ang="0">
                  <a:pos x="30" y="109"/>
                </a:cxn>
                <a:cxn ang="0">
                  <a:pos x="38" y="112"/>
                </a:cxn>
                <a:cxn ang="0">
                  <a:pos x="49" y="118"/>
                </a:cxn>
                <a:cxn ang="0">
                  <a:pos x="70" y="135"/>
                </a:cxn>
                <a:cxn ang="0">
                  <a:pos x="80" y="148"/>
                </a:cxn>
                <a:cxn ang="0">
                  <a:pos x="86" y="162"/>
                </a:cxn>
                <a:cxn ang="0">
                  <a:pos x="86" y="178"/>
                </a:cxn>
                <a:cxn ang="0">
                  <a:pos x="85" y="196"/>
                </a:cxn>
                <a:cxn ang="0">
                  <a:pos x="81" y="207"/>
                </a:cxn>
                <a:cxn ang="0">
                  <a:pos x="75" y="215"/>
                </a:cxn>
                <a:cxn ang="0">
                  <a:pos x="65" y="221"/>
                </a:cxn>
                <a:cxn ang="0">
                  <a:pos x="38" y="226"/>
                </a:cxn>
                <a:cxn ang="0">
                  <a:pos x="23" y="232"/>
                </a:cxn>
                <a:cxn ang="0">
                  <a:pos x="11" y="240"/>
                </a:cxn>
                <a:cxn ang="0">
                  <a:pos x="3" y="254"/>
                </a:cxn>
                <a:cxn ang="0">
                  <a:pos x="0" y="273"/>
                </a:cxn>
                <a:cxn ang="0">
                  <a:pos x="4" y="276"/>
                </a:cxn>
                <a:cxn ang="0">
                  <a:pos x="13" y="281"/>
                </a:cxn>
                <a:cxn ang="0">
                  <a:pos x="25" y="288"/>
                </a:cxn>
                <a:cxn ang="0">
                  <a:pos x="35" y="290"/>
                </a:cxn>
                <a:cxn ang="0">
                  <a:pos x="55" y="296"/>
                </a:cxn>
                <a:cxn ang="0">
                  <a:pos x="70" y="303"/>
                </a:cxn>
                <a:cxn ang="0">
                  <a:pos x="79" y="307"/>
                </a:cxn>
                <a:cxn ang="0">
                  <a:pos x="85" y="309"/>
                </a:cxn>
                <a:cxn ang="0">
                  <a:pos x="97" y="307"/>
                </a:cxn>
                <a:cxn ang="0">
                  <a:pos x="108" y="301"/>
                </a:cxn>
                <a:cxn ang="0">
                  <a:pos x="114" y="293"/>
                </a:cxn>
                <a:cxn ang="0">
                  <a:pos x="116" y="283"/>
                </a:cxn>
                <a:cxn ang="0">
                  <a:pos x="117" y="272"/>
                </a:cxn>
                <a:cxn ang="0">
                  <a:pos x="118" y="256"/>
                </a:cxn>
                <a:cxn ang="0">
                  <a:pos x="120" y="211"/>
                </a:cxn>
                <a:cxn ang="0">
                  <a:pos x="121" y="158"/>
                </a:cxn>
                <a:cxn ang="0">
                  <a:pos x="123" y="109"/>
                </a:cxn>
                <a:cxn ang="0">
                  <a:pos x="124" y="83"/>
                </a:cxn>
                <a:cxn ang="0">
                  <a:pos x="126" y="69"/>
                </a:cxn>
                <a:cxn ang="0">
                  <a:pos x="126" y="36"/>
                </a:cxn>
                <a:cxn ang="0">
                  <a:pos x="126" y="13"/>
                </a:cxn>
                <a:cxn ang="0">
                  <a:pos x="126" y="6"/>
                </a:cxn>
                <a:cxn ang="0">
                  <a:pos x="125" y="3"/>
                </a:cxn>
                <a:cxn ang="0">
                  <a:pos x="118" y="0"/>
                </a:cxn>
                <a:cxn ang="0">
                  <a:pos x="112" y="1"/>
                </a:cxn>
                <a:cxn ang="0">
                  <a:pos x="111" y="5"/>
                </a:cxn>
              </a:cxnLst>
              <a:rect l="0" t="0" r="r" b="b"/>
              <a:pathLst>
                <a:path w="127" h="310">
                  <a:moveTo>
                    <a:pt x="111" y="5"/>
                  </a:moveTo>
                  <a:lnTo>
                    <a:pt x="111" y="6"/>
                  </a:lnTo>
                  <a:lnTo>
                    <a:pt x="111" y="8"/>
                  </a:lnTo>
                  <a:lnTo>
                    <a:pt x="110" y="11"/>
                  </a:lnTo>
                  <a:lnTo>
                    <a:pt x="109" y="15"/>
                  </a:lnTo>
                  <a:lnTo>
                    <a:pt x="108" y="21"/>
                  </a:lnTo>
                  <a:lnTo>
                    <a:pt x="107" y="27"/>
                  </a:lnTo>
                  <a:lnTo>
                    <a:pt x="105" y="39"/>
                  </a:lnTo>
                  <a:lnTo>
                    <a:pt x="102" y="53"/>
                  </a:lnTo>
                  <a:lnTo>
                    <a:pt x="100" y="59"/>
                  </a:lnTo>
                  <a:lnTo>
                    <a:pt x="98" y="65"/>
                  </a:lnTo>
                  <a:lnTo>
                    <a:pt x="97" y="70"/>
                  </a:lnTo>
                  <a:lnTo>
                    <a:pt x="95" y="75"/>
                  </a:lnTo>
                  <a:lnTo>
                    <a:pt x="93" y="78"/>
                  </a:lnTo>
                  <a:lnTo>
                    <a:pt x="91" y="81"/>
                  </a:lnTo>
                  <a:lnTo>
                    <a:pt x="88" y="83"/>
                  </a:lnTo>
                  <a:lnTo>
                    <a:pt x="85" y="84"/>
                  </a:lnTo>
                  <a:lnTo>
                    <a:pt x="78" y="87"/>
                  </a:lnTo>
                  <a:lnTo>
                    <a:pt x="71" y="90"/>
                  </a:lnTo>
                  <a:lnTo>
                    <a:pt x="63" y="92"/>
                  </a:lnTo>
                  <a:lnTo>
                    <a:pt x="55" y="94"/>
                  </a:lnTo>
                  <a:lnTo>
                    <a:pt x="48" y="95"/>
                  </a:lnTo>
                  <a:lnTo>
                    <a:pt x="41" y="96"/>
                  </a:lnTo>
                  <a:lnTo>
                    <a:pt x="38" y="96"/>
                  </a:lnTo>
                  <a:lnTo>
                    <a:pt x="35" y="96"/>
                  </a:lnTo>
                  <a:lnTo>
                    <a:pt x="32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6" y="96"/>
                  </a:lnTo>
                  <a:lnTo>
                    <a:pt x="25" y="96"/>
                  </a:lnTo>
                  <a:lnTo>
                    <a:pt x="24" y="97"/>
                  </a:lnTo>
                  <a:lnTo>
                    <a:pt x="24" y="98"/>
                  </a:lnTo>
                  <a:lnTo>
                    <a:pt x="24" y="100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25" y="104"/>
                  </a:lnTo>
                  <a:lnTo>
                    <a:pt x="26" y="106"/>
                  </a:lnTo>
                  <a:lnTo>
                    <a:pt x="28" y="107"/>
                  </a:lnTo>
                  <a:lnTo>
                    <a:pt x="30" y="109"/>
                  </a:lnTo>
                  <a:lnTo>
                    <a:pt x="32" y="110"/>
                  </a:lnTo>
                  <a:lnTo>
                    <a:pt x="35" y="111"/>
                  </a:lnTo>
                  <a:lnTo>
                    <a:pt x="38" y="112"/>
                  </a:lnTo>
                  <a:lnTo>
                    <a:pt x="41" y="114"/>
                  </a:lnTo>
                  <a:lnTo>
                    <a:pt x="45" y="116"/>
                  </a:lnTo>
                  <a:lnTo>
                    <a:pt x="49" y="118"/>
                  </a:lnTo>
                  <a:lnTo>
                    <a:pt x="58" y="124"/>
                  </a:lnTo>
                  <a:lnTo>
                    <a:pt x="66" y="131"/>
                  </a:lnTo>
                  <a:lnTo>
                    <a:pt x="70" y="135"/>
                  </a:lnTo>
                  <a:lnTo>
                    <a:pt x="74" y="139"/>
                  </a:lnTo>
                  <a:lnTo>
                    <a:pt x="77" y="144"/>
                  </a:lnTo>
                  <a:lnTo>
                    <a:pt x="80" y="148"/>
                  </a:lnTo>
                  <a:lnTo>
                    <a:pt x="82" y="153"/>
                  </a:lnTo>
                  <a:lnTo>
                    <a:pt x="84" y="157"/>
                  </a:lnTo>
                  <a:lnTo>
                    <a:pt x="86" y="162"/>
                  </a:lnTo>
                  <a:lnTo>
                    <a:pt x="86" y="164"/>
                  </a:lnTo>
                  <a:lnTo>
                    <a:pt x="86" y="167"/>
                  </a:lnTo>
                  <a:lnTo>
                    <a:pt x="86" y="178"/>
                  </a:lnTo>
                  <a:lnTo>
                    <a:pt x="86" y="187"/>
                  </a:lnTo>
                  <a:lnTo>
                    <a:pt x="85" y="192"/>
                  </a:lnTo>
                  <a:lnTo>
                    <a:pt x="85" y="196"/>
                  </a:lnTo>
                  <a:lnTo>
                    <a:pt x="84" y="200"/>
                  </a:lnTo>
                  <a:lnTo>
                    <a:pt x="83" y="204"/>
                  </a:lnTo>
                  <a:lnTo>
                    <a:pt x="81" y="207"/>
                  </a:lnTo>
                  <a:lnTo>
                    <a:pt x="80" y="210"/>
                  </a:lnTo>
                  <a:lnTo>
                    <a:pt x="77" y="213"/>
                  </a:lnTo>
                  <a:lnTo>
                    <a:pt x="75" y="215"/>
                  </a:lnTo>
                  <a:lnTo>
                    <a:pt x="72" y="218"/>
                  </a:lnTo>
                  <a:lnTo>
                    <a:pt x="68" y="220"/>
                  </a:lnTo>
                  <a:lnTo>
                    <a:pt x="65" y="221"/>
                  </a:lnTo>
                  <a:lnTo>
                    <a:pt x="60" y="222"/>
                  </a:lnTo>
                  <a:lnTo>
                    <a:pt x="49" y="224"/>
                  </a:lnTo>
                  <a:lnTo>
                    <a:pt x="38" y="226"/>
                  </a:lnTo>
                  <a:lnTo>
                    <a:pt x="33" y="228"/>
                  </a:lnTo>
                  <a:lnTo>
                    <a:pt x="28" y="230"/>
                  </a:lnTo>
                  <a:lnTo>
                    <a:pt x="23" y="232"/>
                  </a:lnTo>
                  <a:lnTo>
                    <a:pt x="19" y="234"/>
                  </a:lnTo>
                  <a:lnTo>
                    <a:pt x="15" y="237"/>
                  </a:lnTo>
                  <a:lnTo>
                    <a:pt x="11" y="240"/>
                  </a:lnTo>
                  <a:lnTo>
                    <a:pt x="8" y="244"/>
                  </a:lnTo>
                  <a:lnTo>
                    <a:pt x="5" y="249"/>
                  </a:lnTo>
                  <a:lnTo>
                    <a:pt x="3" y="254"/>
                  </a:lnTo>
                  <a:lnTo>
                    <a:pt x="1" y="259"/>
                  </a:lnTo>
                  <a:lnTo>
                    <a:pt x="0" y="266"/>
                  </a:lnTo>
                  <a:lnTo>
                    <a:pt x="0" y="273"/>
                  </a:lnTo>
                  <a:lnTo>
                    <a:pt x="1" y="274"/>
                  </a:lnTo>
                  <a:lnTo>
                    <a:pt x="2" y="275"/>
                  </a:lnTo>
                  <a:lnTo>
                    <a:pt x="4" y="276"/>
                  </a:lnTo>
                  <a:lnTo>
                    <a:pt x="5" y="277"/>
                  </a:lnTo>
                  <a:lnTo>
                    <a:pt x="9" y="279"/>
                  </a:lnTo>
                  <a:lnTo>
                    <a:pt x="13" y="281"/>
                  </a:lnTo>
                  <a:lnTo>
                    <a:pt x="17" y="283"/>
                  </a:lnTo>
                  <a:lnTo>
                    <a:pt x="21" y="286"/>
                  </a:lnTo>
                  <a:lnTo>
                    <a:pt x="25" y="288"/>
                  </a:lnTo>
                  <a:lnTo>
                    <a:pt x="28" y="288"/>
                  </a:lnTo>
                  <a:lnTo>
                    <a:pt x="31" y="288"/>
                  </a:lnTo>
                  <a:lnTo>
                    <a:pt x="35" y="290"/>
                  </a:lnTo>
                  <a:lnTo>
                    <a:pt x="39" y="291"/>
                  </a:lnTo>
                  <a:lnTo>
                    <a:pt x="47" y="293"/>
                  </a:lnTo>
                  <a:lnTo>
                    <a:pt x="55" y="296"/>
                  </a:lnTo>
                  <a:lnTo>
                    <a:pt x="63" y="299"/>
                  </a:lnTo>
                  <a:lnTo>
                    <a:pt x="67" y="301"/>
                  </a:lnTo>
                  <a:lnTo>
                    <a:pt x="70" y="303"/>
                  </a:lnTo>
                  <a:lnTo>
                    <a:pt x="73" y="304"/>
                  </a:lnTo>
                  <a:lnTo>
                    <a:pt x="76" y="305"/>
                  </a:lnTo>
                  <a:lnTo>
                    <a:pt x="79" y="307"/>
                  </a:lnTo>
                  <a:lnTo>
                    <a:pt x="81" y="308"/>
                  </a:lnTo>
                  <a:lnTo>
                    <a:pt x="83" y="309"/>
                  </a:lnTo>
                  <a:lnTo>
                    <a:pt x="85" y="309"/>
                  </a:lnTo>
                  <a:lnTo>
                    <a:pt x="88" y="309"/>
                  </a:lnTo>
                  <a:lnTo>
                    <a:pt x="91" y="309"/>
                  </a:lnTo>
                  <a:lnTo>
                    <a:pt x="97" y="307"/>
                  </a:lnTo>
                  <a:lnTo>
                    <a:pt x="102" y="305"/>
                  </a:lnTo>
                  <a:lnTo>
                    <a:pt x="105" y="303"/>
                  </a:lnTo>
                  <a:lnTo>
                    <a:pt x="108" y="301"/>
                  </a:lnTo>
                  <a:lnTo>
                    <a:pt x="110" y="299"/>
                  </a:lnTo>
                  <a:lnTo>
                    <a:pt x="112" y="296"/>
                  </a:lnTo>
                  <a:lnTo>
                    <a:pt x="114" y="293"/>
                  </a:lnTo>
                  <a:lnTo>
                    <a:pt x="115" y="290"/>
                  </a:lnTo>
                  <a:lnTo>
                    <a:pt x="116" y="286"/>
                  </a:lnTo>
                  <a:lnTo>
                    <a:pt x="116" y="283"/>
                  </a:lnTo>
                  <a:lnTo>
                    <a:pt x="116" y="280"/>
                  </a:lnTo>
                  <a:lnTo>
                    <a:pt x="117" y="277"/>
                  </a:lnTo>
                  <a:lnTo>
                    <a:pt x="117" y="272"/>
                  </a:lnTo>
                  <a:lnTo>
                    <a:pt x="118" y="268"/>
                  </a:lnTo>
                  <a:lnTo>
                    <a:pt x="118" y="262"/>
                  </a:lnTo>
                  <a:lnTo>
                    <a:pt x="118" y="256"/>
                  </a:lnTo>
                  <a:lnTo>
                    <a:pt x="119" y="242"/>
                  </a:lnTo>
                  <a:lnTo>
                    <a:pt x="119" y="227"/>
                  </a:lnTo>
                  <a:lnTo>
                    <a:pt x="120" y="211"/>
                  </a:lnTo>
                  <a:lnTo>
                    <a:pt x="120" y="194"/>
                  </a:lnTo>
                  <a:lnTo>
                    <a:pt x="121" y="176"/>
                  </a:lnTo>
                  <a:lnTo>
                    <a:pt x="121" y="158"/>
                  </a:lnTo>
                  <a:lnTo>
                    <a:pt x="122" y="141"/>
                  </a:lnTo>
                  <a:lnTo>
                    <a:pt x="122" y="124"/>
                  </a:lnTo>
                  <a:lnTo>
                    <a:pt x="123" y="109"/>
                  </a:lnTo>
                  <a:lnTo>
                    <a:pt x="124" y="95"/>
                  </a:lnTo>
                  <a:lnTo>
                    <a:pt x="124" y="88"/>
                  </a:lnTo>
                  <a:lnTo>
                    <a:pt x="124" y="83"/>
                  </a:lnTo>
                  <a:lnTo>
                    <a:pt x="125" y="78"/>
                  </a:lnTo>
                  <a:lnTo>
                    <a:pt x="125" y="73"/>
                  </a:lnTo>
                  <a:lnTo>
                    <a:pt x="126" y="69"/>
                  </a:lnTo>
                  <a:lnTo>
                    <a:pt x="126" y="66"/>
                  </a:lnTo>
                  <a:lnTo>
                    <a:pt x="126" y="46"/>
                  </a:lnTo>
                  <a:lnTo>
                    <a:pt x="126" y="36"/>
                  </a:lnTo>
                  <a:lnTo>
                    <a:pt x="126" y="28"/>
                  </a:lnTo>
                  <a:lnTo>
                    <a:pt x="126" y="19"/>
                  </a:lnTo>
                  <a:lnTo>
                    <a:pt x="126" y="13"/>
                  </a:lnTo>
                  <a:lnTo>
                    <a:pt x="126" y="10"/>
                  </a:lnTo>
                  <a:lnTo>
                    <a:pt x="126" y="8"/>
                  </a:lnTo>
                  <a:lnTo>
                    <a:pt x="126" y="6"/>
                  </a:lnTo>
                  <a:lnTo>
                    <a:pt x="126" y="5"/>
                  </a:lnTo>
                  <a:lnTo>
                    <a:pt x="126" y="4"/>
                  </a:lnTo>
                  <a:lnTo>
                    <a:pt x="125" y="3"/>
                  </a:lnTo>
                  <a:lnTo>
                    <a:pt x="124" y="2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2" y="1"/>
                  </a:lnTo>
                  <a:lnTo>
                    <a:pt x="112" y="2"/>
                  </a:lnTo>
                  <a:lnTo>
                    <a:pt x="111" y="4"/>
                  </a:lnTo>
                  <a:lnTo>
                    <a:pt x="111" y="5"/>
                  </a:lnTo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9" name="Rectangle 1206"/>
          <p:cNvSpPr>
            <a:spLocks noChangeArrowheads="1"/>
          </p:cNvSpPr>
          <p:nvPr/>
        </p:nvSpPr>
        <p:spPr bwMode="auto">
          <a:xfrm>
            <a:off x="468313" y="1054100"/>
            <a:ext cx="8207375" cy="71438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35" name="Rectangle 118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39" name="Rectangle 11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0" name="Rectangle 1188"/>
          <p:cNvSpPr>
            <a:spLocks noGrp="1" noChangeArrowheads="1"/>
          </p:cNvSpPr>
          <p:nvPr>
            <p:ph type="dt" sz="quarter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18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" name="Rectangle 119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5765D-9DF2-4B57-9D59-9DB89887A9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B525C-9826-4087-A1AB-2C81821A43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29CB0-3A17-4AB4-82A2-E1ED53CA4F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0F568-F6CC-4E06-9200-2490DE6F1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BB7AA-A772-493D-9A73-EEB877547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999AF-2D9C-474A-82C5-01A218F05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1E365-21A0-46D0-A59C-860629497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8C9D3-27D3-4602-AA2B-9C0B5A516A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34278-56E1-4A50-A68C-10CD77471A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3F56-C5B2-438C-9393-AF68F67293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E0EC8-5836-48A1-983E-0613D35CB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7"/>
          <p:cNvGrpSpPr>
            <a:grpSpLocks/>
          </p:cNvGrpSpPr>
          <p:nvPr/>
        </p:nvGrpSpPr>
        <p:grpSpPr bwMode="auto">
          <a:xfrm>
            <a:off x="566738" y="0"/>
            <a:ext cx="7893050" cy="6821488"/>
            <a:chOff x="357" y="0"/>
            <a:chExt cx="4972" cy="4297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392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392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392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92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92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92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92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92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92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92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92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392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83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83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83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83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83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83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83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83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83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83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83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83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128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128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128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128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28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28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128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128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128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28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128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128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1732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1732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1732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1732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1732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1732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1732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1732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1732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732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32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1732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2177" y="0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77" y="20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177" y="607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177" y="1011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177" y="1415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177" y="1820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177" y="2224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177" y="2629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2177" y="3033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2177" y="3438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2177" y="3842"/>
              <a:ext cx="2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1" y="101"/>
                </a:cxn>
                <a:cxn ang="0">
                  <a:pos x="21" y="0"/>
                </a:cxn>
                <a:cxn ang="0">
                  <a:pos x="0" y="0"/>
                </a:cxn>
              </a:cxnLst>
              <a:rect l="0" t="0" r="r" b="b"/>
              <a:pathLst>
                <a:path w="22" h="102">
                  <a:moveTo>
                    <a:pt x="0" y="0"/>
                  </a:moveTo>
                  <a:lnTo>
                    <a:pt x="0" y="101"/>
                  </a:lnTo>
                  <a:lnTo>
                    <a:pt x="21" y="10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177" y="4246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262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262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262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262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262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262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262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262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262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262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262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7" name="Rectangle 73"/>
            <p:cNvSpPr>
              <a:spLocks noChangeArrowheads="1"/>
            </p:cNvSpPr>
            <p:nvPr/>
          </p:nvSpPr>
          <p:spPr bwMode="auto">
            <a:xfrm>
              <a:off x="262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8" name="Rectangle 74"/>
            <p:cNvSpPr>
              <a:spLocks noChangeArrowheads="1"/>
            </p:cNvSpPr>
            <p:nvPr/>
          </p:nvSpPr>
          <p:spPr bwMode="auto">
            <a:xfrm>
              <a:off x="3073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3073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3073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3073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3073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3073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3073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3073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3073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3073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3073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9" name="Rectangle 85"/>
            <p:cNvSpPr>
              <a:spLocks noChangeArrowheads="1"/>
            </p:cNvSpPr>
            <p:nvPr/>
          </p:nvSpPr>
          <p:spPr bwMode="auto">
            <a:xfrm>
              <a:off x="3073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0" name="Rectangle 86"/>
            <p:cNvSpPr>
              <a:spLocks noChangeArrowheads="1"/>
            </p:cNvSpPr>
            <p:nvPr/>
          </p:nvSpPr>
          <p:spPr bwMode="auto">
            <a:xfrm>
              <a:off x="351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351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351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351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351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351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351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351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351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351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351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351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396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396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396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5" name="Freeform 101"/>
            <p:cNvSpPr>
              <a:spLocks/>
            </p:cNvSpPr>
            <p:nvPr/>
          </p:nvSpPr>
          <p:spPr bwMode="auto">
            <a:xfrm>
              <a:off x="396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6" name="Freeform 102"/>
            <p:cNvSpPr>
              <a:spLocks/>
            </p:cNvSpPr>
            <p:nvPr/>
          </p:nvSpPr>
          <p:spPr bwMode="auto">
            <a:xfrm>
              <a:off x="396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7" name="Freeform 103"/>
            <p:cNvSpPr>
              <a:spLocks/>
            </p:cNvSpPr>
            <p:nvPr/>
          </p:nvSpPr>
          <p:spPr bwMode="auto">
            <a:xfrm>
              <a:off x="396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" name="Freeform 104"/>
            <p:cNvSpPr>
              <a:spLocks/>
            </p:cNvSpPr>
            <p:nvPr/>
          </p:nvSpPr>
          <p:spPr bwMode="auto">
            <a:xfrm>
              <a:off x="396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9" name="Freeform 105"/>
            <p:cNvSpPr>
              <a:spLocks/>
            </p:cNvSpPr>
            <p:nvPr/>
          </p:nvSpPr>
          <p:spPr bwMode="auto">
            <a:xfrm>
              <a:off x="396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0" name="Freeform 106"/>
            <p:cNvSpPr>
              <a:spLocks/>
            </p:cNvSpPr>
            <p:nvPr/>
          </p:nvSpPr>
          <p:spPr bwMode="auto">
            <a:xfrm>
              <a:off x="396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1" name="Freeform 107"/>
            <p:cNvSpPr>
              <a:spLocks/>
            </p:cNvSpPr>
            <p:nvPr/>
          </p:nvSpPr>
          <p:spPr bwMode="auto">
            <a:xfrm>
              <a:off x="396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2" name="Freeform 108"/>
            <p:cNvSpPr>
              <a:spLocks/>
            </p:cNvSpPr>
            <p:nvPr/>
          </p:nvSpPr>
          <p:spPr bwMode="auto">
            <a:xfrm>
              <a:off x="396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" name="Rectangle 109"/>
            <p:cNvSpPr>
              <a:spLocks noChangeArrowheads="1"/>
            </p:cNvSpPr>
            <p:nvPr/>
          </p:nvSpPr>
          <p:spPr bwMode="auto">
            <a:xfrm>
              <a:off x="396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4" name="Rectangle 110"/>
            <p:cNvSpPr>
              <a:spLocks noChangeArrowheads="1"/>
            </p:cNvSpPr>
            <p:nvPr/>
          </p:nvSpPr>
          <p:spPr bwMode="auto">
            <a:xfrm>
              <a:off x="4413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5" name="Freeform 111"/>
            <p:cNvSpPr>
              <a:spLocks/>
            </p:cNvSpPr>
            <p:nvPr/>
          </p:nvSpPr>
          <p:spPr bwMode="auto">
            <a:xfrm>
              <a:off x="4413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4413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4413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4413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4413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4413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4413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4413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3" name="Freeform 119"/>
            <p:cNvSpPr>
              <a:spLocks/>
            </p:cNvSpPr>
            <p:nvPr/>
          </p:nvSpPr>
          <p:spPr bwMode="auto">
            <a:xfrm>
              <a:off x="4413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4" name="Freeform 120"/>
            <p:cNvSpPr>
              <a:spLocks/>
            </p:cNvSpPr>
            <p:nvPr/>
          </p:nvSpPr>
          <p:spPr bwMode="auto">
            <a:xfrm>
              <a:off x="4413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5" name="Rectangle 121"/>
            <p:cNvSpPr>
              <a:spLocks noChangeArrowheads="1"/>
            </p:cNvSpPr>
            <p:nvPr/>
          </p:nvSpPr>
          <p:spPr bwMode="auto">
            <a:xfrm>
              <a:off x="4413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6" name="Rectangle 122"/>
            <p:cNvSpPr>
              <a:spLocks noChangeArrowheads="1"/>
            </p:cNvSpPr>
            <p:nvPr/>
          </p:nvSpPr>
          <p:spPr bwMode="auto">
            <a:xfrm>
              <a:off x="485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7" name="Freeform 123"/>
            <p:cNvSpPr>
              <a:spLocks/>
            </p:cNvSpPr>
            <p:nvPr/>
          </p:nvSpPr>
          <p:spPr bwMode="auto">
            <a:xfrm>
              <a:off x="485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8" name="Freeform 124"/>
            <p:cNvSpPr>
              <a:spLocks/>
            </p:cNvSpPr>
            <p:nvPr/>
          </p:nvSpPr>
          <p:spPr bwMode="auto">
            <a:xfrm>
              <a:off x="485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9" name="Freeform 125"/>
            <p:cNvSpPr>
              <a:spLocks/>
            </p:cNvSpPr>
            <p:nvPr/>
          </p:nvSpPr>
          <p:spPr bwMode="auto">
            <a:xfrm>
              <a:off x="485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0" name="Freeform 126"/>
            <p:cNvSpPr>
              <a:spLocks/>
            </p:cNvSpPr>
            <p:nvPr/>
          </p:nvSpPr>
          <p:spPr bwMode="auto">
            <a:xfrm>
              <a:off x="485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1" name="Freeform 127"/>
            <p:cNvSpPr>
              <a:spLocks/>
            </p:cNvSpPr>
            <p:nvPr/>
          </p:nvSpPr>
          <p:spPr bwMode="auto">
            <a:xfrm>
              <a:off x="485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2" name="Freeform 128"/>
            <p:cNvSpPr>
              <a:spLocks/>
            </p:cNvSpPr>
            <p:nvPr/>
          </p:nvSpPr>
          <p:spPr bwMode="auto">
            <a:xfrm>
              <a:off x="485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3" name="Freeform 129"/>
            <p:cNvSpPr>
              <a:spLocks/>
            </p:cNvSpPr>
            <p:nvPr/>
          </p:nvSpPr>
          <p:spPr bwMode="auto">
            <a:xfrm>
              <a:off x="485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4" name="Freeform 130"/>
            <p:cNvSpPr>
              <a:spLocks/>
            </p:cNvSpPr>
            <p:nvPr/>
          </p:nvSpPr>
          <p:spPr bwMode="auto">
            <a:xfrm>
              <a:off x="485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5" name="Freeform 131"/>
            <p:cNvSpPr>
              <a:spLocks/>
            </p:cNvSpPr>
            <p:nvPr/>
          </p:nvSpPr>
          <p:spPr bwMode="auto">
            <a:xfrm>
              <a:off x="485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6" name="Freeform 132"/>
            <p:cNvSpPr>
              <a:spLocks/>
            </p:cNvSpPr>
            <p:nvPr/>
          </p:nvSpPr>
          <p:spPr bwMode="auto">
            <a:xfrm>
              <a:off x="485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" name="Rectangle 133"/>
            <p:cNvSpPr>
              <a:spLocks noChangeArrowheads="1"/>
            </p:cNvSpPr>
            <p:nvPr/>
          </p:nvSpPr>
          <p:spPr bwMode="auto">
            <a:xfrm>
              <a:off x="485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8" name="Rectangle 134"/>
            <p:cNvSpPr>
              <a:spLocks noChangeArrowheads="1"/>
            </p:cNvSpPr>
            <p:nvPr/>
          </p:nvSpPr>
          <p:spPr bwMode="auto">
            <a:xfrm>
              <a:off x="5308" y="0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9" name="Freeform 135"/>
            <p:cNvSpPr>
              <a:spLocks/>
            </p:cNvSpPr>
            <p:nvPr/>
          </p:nvSpPr>
          <p:spPr bwMode="auto">
            <a:xfrm>
              <a:off x="5308" y="20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0" name="Freeform 136"/>
            <p:cNvSpPr>
              <a:spLocks/>
            </p:cNvSpPr>
            <p:nvPr/>
          </p:nvSpPr>
          <p:spPr bwMode="auto">
            <a:xfrm>
              <a:off x="5308" y="607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1" name="Freeform 137"/>
            <p:cNvSpPr>
              <a:spLocks/>
            </p:cNvSpPr>
            <p:nvPr/>
          </p:nvSpPr>
          <p:spPr bwMode="auto">
            <a:xfrm>
              <a:off x="5308" y="1011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2" name="Freeform 138"/>
            <p:cNvSpPr>
              <a:spLocks/>
            </p:cNvSpPr>
            <p:nvPr/>
          </p:nvSpPr>
          <p:spPr bwMode="auto">
            <a:xfrm>
              <a:off x="5308" y="1415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3" name="Freeform 139"/>
            <p:cNvSpPr>
              <a:spLocks/>
            </p:cNvSpPr>
            <p:nvPr/>
          </p:nvSpPr>
          <p:spPr bwMode="auto">
            <a:xfrm>
              <a:off x="5308" y="1820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4" name="Freeform 140"/>
            <p:cNvSpPr>
              <a:spLocks/>
            </p:cNvSpPr>
            <p:nvPr/>
          </p:nvSpPr>
          <p:spPr bwMode="auto">
            <a:xfrm>
              <a:off x="5308" y="2224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5" name="Freeform 141"/>
            <p:cNvSpPr>
              <a:spLocks/>
            </p:cNvSpPr>
            <p:nvPr/>
          </p:nvSpPr>
          <p:spPr bwMode="auto">
            <a:xfrm>
              <a:off x="5308" y="2629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6" name="Freeform 142"/>
            <p:cNvSpPr>
              <a:spLocks/>
            </p:cNvSpPr>
            <p:nvPr/>
          </p:nvSpPr>
          <p:spPr bwMode="auto">
            <a:xfrm>
              <a:off x="5308" y="3033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5308" y="3438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8" name="Freeform 144"/>
            <p:cNvSpPr>
              <a:spLocks/>
            </p:cNvSpPr>
            <p:nvPr/>
          </p:nvSpPr>
          <p:spPr bwMode="auto">
            <a:xfrm>
              <a:off x="5308" y="3842"/>
              <a:ext cx="21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1"/>
                </a:cxn>
                <a:cxn ang="0">
                  <a:pos x="20" y="101"/>
                </a:cxn>
                <a:cxn ang="0">
                  <a:pos x="20" y="0"/>
                </a:cxn>
                <a:cxn ang="0">
                  <a:pos x="0" y="0"/>
                </a:cxn>
              </a:cxnLst>
              <a:rect l="0" t="0" r="r" b="b"/>
              <a:pathLst>
                <a:path w="21" h="102">
                  <a:moveTo>
                    <a:pt x="0" y="0"/>
                  </a:moveTo>
                  <a:lnTo>
                    <a:pt x="0" y="101"/>
                  </a:lnTo>
                  <a:lnTo>
                    <a:pt x="20" y="101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9" name="Rectangle 145"/>
            <p:cNvSpPr>
              <a:spLocks noChangeArrowheads="1"/>
            </p:cNvSpPr>
            <p:nvPr/>
          </p:nvSpPr>
          <p:spPr bwMode="auto">
            <a:xfrm>
              <a:off x="5308" y="4246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0" name="Freeform 146"/>
            <p:cNvSpPr>
              <a:spLocks/>
            </p:cNvSpPr>
            <p:nvPr/>
          </p:nvSpPr>
          <p:spPr bwMode="auto">
            <a:xfrm>
              <a:off x="357" y="3285"/>
              <a:ext cx="1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chemeClr val="bg2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7" name="Group 161"/>
          <p:cNvGrpSpPr>
            <a:grpSpLocks/>
          </p:cNvGrpSpPr>
          <p:nvPr/>
        </p:nvGrpSpPr>
        <p:grpSpPr bwMode="auto">
          <a:xfrm>
            <a:off x="1087438" y="3448050"/>
            <a:ext cx="496887" cy="458788"/>
            <a:chOff x="685" y="2172"/>
            <a:chExt cx="313" cy="289"/>
          </a:xfrm>
        </p:grpSpPr>
        <p:sp>
          <p:nvSpPr>
            <p:cNvPr id="1172" name="Freeform 148"/>
            <p:cNvSpPr>
              <a:spLocks/>
            </p:cNvSpPr>
            <p:nvPr/>
          </p:nvSpPr>
          <p:spPr bwMode="auto">
            <a:xfrm>
              <a:off x="691" y="2172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3" name="Freeform 149"/>
            <p:cNvSpPr>
              <a:spLocks/>
            </p:cNvSpPr>
            <p:nvPr/>
          </p:nvSpPr>
          <p:spPr bwMode="auto">
            <a:xfrm>
              <a:off x="685" y="2173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4" name="Freeform 150"/>
            <p:cNvSpPr>
              <a:spLocks/>
            </p:cNvSpPr>
            <p:nvPr/>
          </p:nvSpPr>
          <p:spPr bwMode="auto">
            <a:xfrm>
              <a:off x="761" y="2325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5" name="Freeform 151"/>
            <p:cNvSpPr>
              <a:spLocks/>
            </p:cNvSpPr>
            <p:nvPr/>
          </p:nvSpPr>
          <p:spPr bwMode="auto">
            <a:xfrm>
              <a:off x="729" y="2338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6" name="Freeform 152"/>
            <p:cNvSpPr>
              <a:spLocks/>
            </p:cNvSpPr>
            <p:nvPr/>
          </p:nvSpPr>
          <p:spPr bwMode="auto">
            <a:xfrm>
              <a:off x="714" y="2247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7" name="Freeform 153"/>
            <p:cNvSpPr>
              <a:spLocks/>
            </p:cNvSpPr>
            <p:nvPr/>
          </p:nvSpPr>
          <p:spPr bwMode="auto">
            <a:xfrm>
              <a:off x="806" y="2349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8" name="Freeform 154"/>
            <p:cNvSpPr>
              <a:spLocks/>
            </p:cNvSpPr>
            <p:nvPr/>
          </p:nvSpPr>
          <p:spPr bwMode="auto">
            <a:xfrm>
              <a:off x="933" y="2288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9" name="Freeform 155"/>
            <p:cNvSpPr>
              <a:spLocks/>
            </p:cNvSpPr>
            <p:nvPr/>
          </p:nvSpPr>
          <p:spPr bwMode="auto">
            <a:xfrm>
              <a:off x="953" y="2288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0" name="Freeform 156"/>
            <p:cNvSpPr>
              <a:spLocks/>
            </p:cNvSpPr>
            <p:nvPr/>
          </p:nvSpPr>
          <p:spPr bwMode="auto">
            <a:xfrm>
              <a:off x="951" y="2309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1" name="Freeform 157"/>
            <p:cNvSpPr>
              <a:spLocks/>
            </p:cNvSpPr>
            <p:nvPr/>
          </p:nvSpPr>
          <p:spPr bwMode="auto">
            <a:xfrm>
              <a:off x="912" y="2328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2" name="Freeform 158"/>
            <p:cNvSpPr>
              <a:spLocks/>
            </p:cNvSpPr>
            <p:nvPr/>
          </p:nvSpPr>
          <p:spPr bwMode="auto">
            <a:xfrm>
              <a:off x="919" y="2348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3" name="Freeform 159"/>
            <p:cNvSpPr>
              <a:spLocks/>
            </p:cNvSpPr>
            <p:nvPr/>
          </p:nvSpPr>
          <p:spPr bwMode="auto">
            <a:xfrm>
              <a:off x="914" y="2366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4" name="Freeform 160"/>
            <p:cNvSpPr>
              <a:spLocks/>
            </p:cNvSpPr>
            <p:nvPr/>
          </p:nvSpPr>
          <p:spPr bwMode="auto">
            <a:xfrm>
              <a:off x="957" y="2336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8" name="Group 175"/>
          <p:cNvGrpSpPr>
            <a:grpSpLocks/>
          </p:cNvGrpSpPr>
          <p:nvPr/>
        </p:nvGrpSpPr>
        <p:grpSpPr bwMode="auto">
          <a:xfrm>
            <a:off x="1087438" y="4556125"/>
            <a:ext cx="496887" cy="458788"/>
            <a:chOff x="685" y="2870"/>
            <a:chExt cx="313" cy="289"/>
          </a:xfrm>
        </p:grpSpPr>
        <p:sp>
          <p:nvSpPr>
            <p:cNvPr id="1186" name="Freeform 162"/>
            <p:cNvSpPr>
              <a:spLocks/>
            </p:cNvSpPr>
            <p:nvPr/>
          </p:nvSpPr>
          <p:spPr bwMode="auto">
            <a:xfrm>
              <a:off x="691" y="2870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" name="Freeform 163"/>
            <p:cNvSpPr>
              <a:spLocks/>
            </p:cNvSpPr>
            <p:nvPr/>
          </p:nvSpPr>
          <p:spPr bwMode="auto">
            <a:xfrm>
              <a:off x="685" y="2871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8" name="Freeform 164"/>
            <p:cNvSpPr>
              <a:spLocks/>
            </p:cNvSpPr>
            <p:nvPr/>
          </p:nvSpPr>
          <p:spPr bwMode="auto">
            <a:xfrm>
              <a:off x="761" y="3023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9" name="Freeform 165"/>
            <p:cNvSpPr>
              <a:spLocks/>
            </p:cNvSpPr>
            <p:nvPr/>
          </p:nvSpPr>
          <p:spPr bwMode="auto">
            <a:xfrm>
              <a:off x="729" y="3036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0" name="Freeform 166"/>
            <p:cNvSpPr>
              <a:spLocks/>
            </p:cNvSpPr>
            <p:nvPr/>
          </p:nvSpPr>
          <p:spPr bwMode="auto">
            <a:xfrm>
              <a:off x="714" y="2945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1" name="Freeform 167"/>
            <p:cNvSpPr>
              <a:spLocks/>
            </p:cNvSpPr>
            <p:nvPr/>
          </p:nvSpPr>
          <p:spPr bwMode="auto">
            <a:xfrm>
              <a:off x="806" y="3047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933" y="2986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3" name="Freeform 169"/>
            <p:cNvSpPr>
              <a:spLocks/>
            </p:cNvSpPr>
            <p:nvPr/>
          </p:nvSpPr>
          <p:spPr bwMode="auto">
            <a:xfrm>
              <a:off x="953" y="2986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4" name="Freeform 170"/>
            <p:cNvSpPr>
              <a:spLocks/>
            </p:cNvSpPr>
            <p:nvPr/>
          </p:nvSpPr>
          <p:spPr bwMode="auto">
            <a:xfrm>
              <a:off x="951" y="3007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5" name="Freeform 171"/>
            <p:cNvSpPr>
              <a:spLocks/>
            </p:cNvSpPr>
            <p:nvPr/>
          </p:nvSpPr>
          <p:spPr bwMode="auto">
            <a:xfrm>
              <a:off x="912" y="3026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6" name="Freeform 172"/>
            <p:cNvSpPr>
              <a:spLocks/>
            </p:cNvSpPr>
            <p:nvPr/>
          </p:nvSpPr>
          <p:spPr bwMode="auto">
            <a:xfrm>
              <a:off x="919" y="3046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7" name="Freeform 173"/>
            <p:cNvSpPr>
              <a:spLocks/>
            </p:cNvSpPr>
            <p:nvPr/>
          </p:nvSpPr>
          <p:spPr bwMode="auto">
            <a:xfrm>
              <a:off x="914" y="3064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8" name="Freeform 174"/>
            <p:cNvSpPr>
              <a:spLocks/>
            </p:cNvSpPr>
            <p:nvPr/>
          </p:nvSpPr>
          <p:spPr bwMode="auto">
            <a:xfrm>
              <a:off x="957" y="3034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9" name="Group 189"/>
          <p:cNvGrpSpPr>
            <a:grpSpLocks/>
          </p:cNvGrpSpPr>
          <p:nvPr/>
        </p:nvGrpSpPr>
        <p:grpSpPr bwMode="auto">
          <a:xfrm>
            <a:off x="1087438" y="5565775"/>
            <a:ext cx="496887" cy="458788"/>
            <a:chOff x="685" y="3506"/>
            <a:chExt cx="313" cy="289"/>
          </a:xfrm>
        </p:grpSpPr>
        <p:sp>
          <p:nvSpPr>
            <p:cNvPr id="1200" name="Freeform 176"/>
            <p:cNvSpPr>
              <a:spLocks/>
            </p:cNvSpPr>
            <p:nvPr/>
          </p:nvSpPr>
          <p:spPr bwMode="auto">
            <a:xfrm>
              <a:off x="691" y="3506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1" name="Freeform 177"/>
            <p:cNvSpPr>
              <a:spLocks/>
            </p:cNvSpPr>
            <p:nvPr/>
          </p:nvSpPr>
          <p:spPr bwMode="auto">
            <a:xfrm>
              <a:off x="685" y="3507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2" name="Freeform 178"/>
            <p:cNvSpPr>
              <a:spLocks/>
            </p:cNvSpPr>
            <p:nvPr/>
          </p:nvSpPr>
          <p:spPr bwMode="auto">
            <a:xfrm>
              <a:off x="761" y="3659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3" name="Freeform 179"/>
            <p:cNvSpPr>
              <a:spLocks/>
            </p:cNvSpPr>
            <p:nvPr/>
          </p:nvSpPr>
          <p:spPr bwMode="auto">
            <a:xfrm>
              <a:off x="729" y="3672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4" name="Freeform 180"/>
            <p:cNvSpPr>
              <a:spLocks/>
            </p:cNvSpPr>
            <p:nvPr/>
          </p:nvSpPr>
          <p:spPr bwMode="auto">
            <a:xfrm>
              <a:off x="714" y="3581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5" name="Freeform 181"/>
            <p:cNvSpPr>
              <a:spLocks/>
            </p:cNvSpPr>
            <p:nvPr/>
          </p:nvSpPr>
          <p:spPr bwMode="auto">
            <a:xfrm>
              <a:off x="806" y="3683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6" name="Freeform 182"/>
            <p:cNvSpPr>
              <a:spLocks/>
            </p:cNvSpPr>
            <p:nvPr/>
          </p:nvSpPr>
          <p:spPr bwMode="auto">
            <a:xfrm>
              <a:off x="933" y="3622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7" name="Freeform 183"/>
            <p:cNvSpPr>
              <a:spLocks/>
            </p:cNvSpPr>
            <p:nvPr/>
          </p:nvSpPr>
          <p:spPr bwMode="auto">
            <a:xfrm>
              <a:off x="953" y="3622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" name="Freeform 184"/>
            <p:cNvSpPr>
              <a:spLocks/>
            </p:cNvSpPr>
            <p:nvPr/>
          </p:nvSpPr>
          <p:spPr bwMode="auto">
            <a:xfrm>
              <a:off x="951" y="3643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" name="Freeform 185"/>
            <p:cNvSpPr>
              <a:spLocks/>
            </p:cNvSpPr>
            <p:nvPr/>
          </p:nvSpPr>
          <p:spPr bwMode="auto">
            <a:xfrm>
              <a:off x="912" y="3662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0" name="Freeform 186"/>
            <p:cNvSpPr>
              <a:spLocks/>
            </p:cNvSpPr>
            <p:nvPr/>
          </p:nvSpPr>
          <p:spPr bwMode="auto">
            <a:xfrm>
              <a:off x="919" y="3682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1" name="Freeform 187"/>
            <p:cNvSpPr>
              <a:spLocks/>
            </p:cNvSpPr>
            <p:nvPr/>
          </p:nvSpPr>
          <p:spPr bwMode="auto">
            <a:xfrm>
              <a:off x="914" y="3700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2" name="Freeform 188"/>
            <p:cNvSpPr>
              <a:spLocks/>
            </p:cNvSpPr>
            <p:nvPr/>
          </p:nvSpPr>
          <p:spPr bwMode="auto">
            <a:xfrm>
              <a:off x="957" y="3670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0" name="Group 203"/>
          <p:cNvGrpSpPr>
            <a:grpSpLocks/>
          </p:cNvGrpSpPr>
          <p:nvPr/>
        </p:nvGrpSpPr>
        <p:grpSpPr bwMode="auto">
          <a:xfrm>
            <a:off x="401638" y="3965575"/>
            <a:ext cx="496887" cy="458788"/>
            <a:chOff x="253" y="2498"/>
            <a:chExt cx="313" cy="289"/>
          </a:xfrm>
        </p:grpSpPr>
        <p:sp>
          <p:nvSpPr>
            <p:cNvPr id="1214" name="Freeform 190"/>
            <p:cNvSpPr>
              <a:spLocks/>
            </p:cNvSpPr>
            <p:nvPr/>
          </p:nvSpPr>
          <p:spPr bwMode="auto">
            <a:xfrm>
              <a:off x="259" y="2498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5" name="Freeform 191"/>
            <p:cNvSpPr>
              <a:spLocks/>
            </p:cNvSpPr>
            <p:nvPr/>
          </p:nvSpPr>
          <p:spPr bwMode="auto">
            <a:xfrm>
              <a:off x="253" y="2499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6" name="Freeform 192"/>
            <p:cNvSpPr>
              <a:spLocks/>
            </p:cNvSpPr>
            <p:nvPr/>
          </p:nvSpPr>
          <p:spPr bwMode="auto">
            <a:xfrm>
              <a:off x="329" y="2651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7" name="Freeform 193"/>
            <p:cNvSpPr>
              <a:spLocks/>
            </p:cNvSpPr>
            <p:nvPr/>
          </p:nvSpPr>
          <p:spPr bwMode="auto">
            <a:xfrm>
              <a:off x="297" y="2664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" name="Freeform 194"/>
            <p:cNvSpPr>
              <a:spLocks/>
            </p:cNvSpPr>
            <p:nvPr/>
          </p:nvSpPr>
          <p:spPr bwMode="auto">
            <a:xfrm>
              <a:off x="282" y="2573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9" name="Freeform 195"/>
            <p:cNvSpPr>
              <a:spLocks/>
            </p:cNvSpPr>
            <p:nvPr/>
          </p:nvSpPr>
          <p:spPr bwMode="auto">
            <a:xfrm>
              <a:off x="374" y="2675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0" name="Freeform 196"/>
            <p:cNvSpPr>
              <a:spLocks/>
            </p:cNvSpPr>
            <p:nvPr/>
          </p:nvSpPr>
          <p:spPr bwMode="auto">
            <a:xfrm>
              <a:off x="501" y="2614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1" name="Freeform 197"/>
            <p:cNvSpPr>
              <a:spLocks/>
            </p:cNvSpPr>
            <p:nvPr/>
          </p:nvSpPr>
          <p:spPr bwMode="auto">
            <a:xfrm>
              <a:off x="521" y="2614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2" name="Freeform 198"/>
            <p:cNvSpPr>
              <a:spLocks/>
            </p:cNvSpPr>
            <p:nvPr/>
          </p:nvSpPr>
          <p:spPr bwMode="auto">
            <a:xfrm>
              <a:off x="519" y="2635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3" name="Freeform 199"/>
            <p:cNvSpPr>
              <a:spLocks/>
            </p:cNvSpPr>
            <p:nvPr/>
          </p:nvSpPr>
          <p:spPr bwMode="auto">
            <a:xfrm>
              <a:off x="480" y="2654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4" name="Freeform 200"/>
            <p:cNvSpPr>
              <a:spLocks/>
            </p:cNvSpPr>
            <p:nvPr/>
          </p:nvSpPr>
          <p:spPr bwMode="auto">
            <a:xfrm>
              <a:off x="487" y="2674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5" name="Freeform 201"/>
            <p:cNvSpPr>
              <a:spLocks/>
            </p:cNvSpPr>
            <p:nvPr/>
          </p:nvSpPr>
          <p:spPr bwMode="auto">
            <a:xfrm>
              <a:off x="482" y="2692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6" name="Freeform 202"/>
            <p:cNvSpPr>
              <a:spLocks/>
            </p:cNvSpPr>
            <p:nvPr/>
          </p:nvSpPr>
          <p:spPr bwMode="auto">
            <a:xfrm>
              <a:off x="525" y="2662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1" name="Group 217"/>
          <p:cNvGrpSpPr>
            <a:grpSpLocks/>
          </p:cNvGrpSpPr>
          <p:nvPr/>
        </p:nvGrpSpPr>
        <p:grpSpPr bwMode="auto">
          <a:xfrm>
            <a:off x="401638" y="5073650"/>
            <a:ext cx="496887" cy="458788"/>
            <a:chOff x="253" y="3196"/>
            <a:chExt cx="313" cy="289"/>
          </a:xfrm>
        </p:grpSpPr>
        <p:sp>
          <p:nvSpPr>
            <p:cNvPr id="1228" name="Freeform 204"/>
            <p:cNvSpPr>
              <a:spLocks/>
            </p:cNvSpPr>
            <p:nvPr/>
          </p:nvSpPr>
          <p:spPr bwMode="auto">
            <a:xfrm>
              <a:off x="259" y="3196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" name="Freeform 205"/>
            <p:cNvSpPr>
              <a:spLocks/>
            </p:cNvSpPr>
            <p:nvPr/>
          </p:nvSpPr>
          <p:spPr bwMode="auto">
            <a:xfrm>
              <a:off x="253" y="3197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0" name="Freeform 206"/>
            <p:cNvSpPr>
              <a:spLocks/>
            </p:cNvSpPr>
            <p:nvPr/>
          </p:nvSpPr>
          <p:spPr bwMode="auto">
            <a:xfrm>
              <a:off x="329" y="3349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1" name="Freeform 207"/>
            <p:cNvSpPr>
              <a:spLocks/>
            </p:cNvSpPr>
            <p:nvPr/>
          </p:nvSpPr>
          <p:spPr bwMode="auto">
            <a:xfrm>
              <a:off x="297" y="3362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" name="Freeform 208"/>
            <p:cNvSpPr>
              <a:spLocks/>
            </p:cNvSpPr>
            <p:nvPr/>
          </p:nvSpPr>
          <p:spPr bwMode="auto">
            <a:xfrm>
              <a:off x="282" y="3271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" name="Freeform 209"/>
            <p:cNvSpPr>
              <a:spLocks/>
            </p:cNvSpPr>
            <p:nvPr/>
          </p:nvSpPr>
          <p:spPr bwMode="auto">
            <a:xfrm>
              <a:off x="374" y="3373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4" name="Freeform 210"/>
            <p:cNvSpPr>
              <a:spLocks/>
            </p:cNvSpPr>
            <p:nvPr/>
          </p:nvSpPr>
          <p:spPr bwMode="auto">
            <a:xfrm>
              <a:off x="501" y="3312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5" name="Freeform 211"/>
            <p:cNvSpPr>
              <a:spLocks/>
            </p:cNvSpPr>
            <p:nvPr/>
          </p:nvSpPr>
          <p:spPr bwMode="auto">
            <a:xfrm>
              <a:off x="521" y="3312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6" name="Freeform 212"/>
            <p:cNvSpPr>
              <a:spLocks/>
            </p:cNvSpPr>
            <p:nvPr/>
          </p:nvSpPr>
          <p:spPr bwMode="auto">
            <a:xfrm>
              <a:off x="519" y="3333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7" name="Freeform 213"/>
            <p:cNvSpPr>
              <a:spLocks/>
            </p:cNvSpPr>
            <p:nvPr/>
          </p:nvSpPr>
          <p:spPr bwMode="auto">
            <a:xfrm>
              <a:off x="480" y="3352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8" name="Freeform 214"/>
            <p:cNvSpPr>
              <a:spLocks/>
            </p:cNvSpPr>
            <p:nvPr/>
          </p:nvSpPr>
          <p:spPr bwMode="auto">
            <a:xfrm>
              <a:off x="487" y="3372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" name="Freeform 215"/>
            <p:cNvSpPr>
              <a:spLocks/>
            </p:cNvSpPr>
            <p:nvPr/>
          </p:nvSpPr>
          <p:spPr bwMode="auto">
            <a:xfrm>
              <a:off x="482" y="3390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0" name="Freeform 216"/>
            <p:cNvSpPr>
              <a:spLocks/>
            </p:cNvSpPr>
            <p:nvPr/>
          </p:nvSpPr>
          <p:spPr bwMode="auto">
            <a:xfrm>
              <a:off x="525" y="3360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2" name="Group 231"/>
          <p:cNvGrpSpPr>
            <a:grpSpLocks/>
          </p:cNvGrpSpPr>
          <p:nvPr/>
        </p:nvGrpSpPr>
        <p:grpSpPr bwMode="auto">
          <a:xfrm>
            <a:off x="401638" y="6124575"/>
            <a:ext cx="496887" cy="458788"/>
            <a:chOff x="253" y="3858"/>
            <a:chExt cx="313" cy="289"/>
          </a:xfrm>
        </p:grpSpPr>
        <p:sp>
          <p:nvSpPr>
            <p:cNvPr id="1242" name="Freeform 218"/>
            <p:cNvSpPr>
              <a:spLocks/>
            </p:cNvSpPr>
            <p:nvPr/>
          </p:nvSpPr>
          <p:spPr bwMode="auto">
            <a:xfrm>
              <a:off x="259" y="3858"/>
              <a:ext cx="52" cy="21"/>
            </a:xfrm>
            <a:custGeom>
              <a:avLst/>
              <a:gdLst/>
              <a:ahLst/>
              <a:cxnLst>
                <a:cxn ang="0">
                  <a:pos x="39" y="17"/>
                </a:cxn>
                <a:cxn ang="0">
                  <a:pos x="43" y="16"/>
                </a:cxn>
                <a:cxn ang="0">
                  <a:pos x="45" y="15"/>
                </a:cxn>
                <a:cxn ang="0">
                  <a:pos x="47" y="14"/>
                </a:cxn>
                <a:cxn ang="0">
                  <a:pos x="49" y="14"/>
                </a:cxn>
                <a:cxn ang="0">
                  <a:pos x="50" y="12"/>
                </a:cxn>
                <a:cxn ang="0">
                  <a:pos x="51" y="10"/>
                </a:cxn>
                <a:cxn ang="0">
                  <a:pos x="51" y="8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7" y="1"/>
                </a:cxn>
                <a:cxn ang="0">
                  <a:pos x="13" y="2"/>
                </a:cxn>
                <a:cxn ang="0">
                  <a:pos x="9" y="2"/>
                </a:cxn>
                <a:cxn ang="0">
                  <a:pos x="6" y="4"/>
                </a:cxn>
                <a:cxn ang="0">
                  <a:pos x="3" y="5"/>
                </a:cxn>
                <a:cxn ang="0">
                  <a:pos x="1" y="7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4" y="17"/>
                </a:cxn>
                <a:cxn ang="0">
                  <a:pos x="7" y="18"/>
                </a:cxn>
                <a:cxn ang="0">
                  <a:pos x="11" y="19"/>
                </a:cxn>
                <a:cxn ang="0">
                  <a:pos x="15" y="20"/>
                </a:cxn>
                <a:cxn ang="0">
                  <a:pos x="18" y="20"/>
                </a:cxn>
                <a:cxn ang="0">
                  <a:pos x="21" y="20"/>
                </a:cxn>
                <a:cxn ang="0">
                  <a:pos x="25" y="20"/>
                </a:cxn>
                <a:cxn ang="0">
                  <a:pos x="29" y="19"/>
                </a:cxn>
                <a:cxn ang="0">
                  <a:pos x="33" y="18"/>
                </a:cxn>
                <a:cxn ang="0">
                  <a:pos x="37" y="17"/>
                </a:cxn>
              </a:cxnLst>
              <a:rect l="0" t="0" r="r" b="b"/>
              <a:pathLst>
                <a:path w="52" h="21">
                  <a:moveTo>
                    <a:pt x="37" y="17"/>
                  </a:moveTo>
                  <a:lnTo>
                    <a:pt x="39" y="17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4" y="15"/>
                  </a:lnTo>
                  <a:lnTo>
                    <a:pt x="45" y="15"/>
                  </a:lnTo>
                  <a:lnTo>
                    <a:pt x="46" y="14"/>
                  </a:lnTo>
                  <a:lnTo>
                    <a:pt x="47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0" y="11"/>
                  </a:lnTo>
                  <a:lnTo>
                    <a:pt x="51" y="10"/>
                  </a:lnTo>
                  <a:lnTo>
                    <a:pt x="51" y="9"/>
                  </a:lnTo>
                  <a:lnTo>
                    <a:pt x="51" y="8"/>
                  </a:lnTo>
                  <a:lnTo>
                    <a:pt x="50" y="7"/>
                  </a:lnTo>
                  <a:lnTo>
                    <a:pt x="50" y="6"/>
                  </a:lnTo>
                  <a:lnTo>
                    <a:pt x="49" y="5"/>
                  </a:lnTo>
                  <a:lnTo>
                    <a:pt x="48" y="4"/>
                  </a:lnTo>
                  <a:lnTo>
                    <a:pt x="47" y="3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3" y="20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5" y="20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35" y="18"/>
                  </a:lnTo>
                  <a:lnTo>
                    <a:pt x="37" y="17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3" name="Freeform 219"/>
            <p:cNvSpPr>
              <a:spLocks/>
            </p:cNvSpPr>
            <p:nvPr/>
          </p:nvSpPr>
          <p:spPr bwMode="auto">
            <a:xfrm>
              <a:off x="253" y="3859"/>
              <a:ext cx="310" cy="288"/>
            </a:xfrm>
            <a:custGeom>
              <a:avLst/>
              <a:gdLst/>
              <a:ahLst/>
              <a:cxnLst>
                <a:cxn ang="0">
                  <a:pos x="247" y="244"/>
                </a:cxn>
                <a:cxn ang="0">
                  <a:pos x="217" y="220"/>
                </a:cxn>
                <a:cxn ang="0">
                  <a:pos x="234" y="194"/>
                </a:cxn>
                <a:cxn ang="0">
                  <a:pos x="214" y="157"/>
                </a:cxn>
                <a:cxn ang="0">
                  <a:pos x="228" y="145"/>
                </a:cxn>
                <a:cxn ang="0">
                  <a:pos x="253" y="140"/>
                </a:cxn>
                <a:cxn ang="0">
                  <a:pos x="220" y="126"/>
                </a:cxn>
                <a:cxn ang="0">
                  <a:pos x="236" y="130"/>
                </a:cxn>
                <a:cxn ang="0">
                  <a:pos x="246" y="130"/>
                </a:cxn>
                <a:cxn ang="0">
                  <a:pos x="209" y="115"/>
                </a:cxn>
                <a:cxn ang="0">
                  <a:pos x="202" y="141"/>
                </a:cxn>
                <a:cxn ang="0">
                  <a:pos x="194" y="198"/>
                </a:cxn>
                <a:cxn ang="0">
                  <a:pos x="187" y="170"/>
                </a:cxn>
                <a:cxn ang="0">
                  <a:pos x="188" y="121"/>
                </a:cxn>
                <a:cxn ang="0">
                  <a:pos x="174" y="107"/>
                </a:cxn>
                <a:cxn ang="0">
                  <a:pos x="190" y="86"/>
                </a:cxn>
                <a:cxn ang="0">
                  <a:pos x="184" y="68"/>
                </a:cxn>
                <a:cxn ang="0">
                  <a:pos x="169" y="55"/>
                </a:cxn>
                <a:cxn ang="0">
                  <a:pos x="177" y="37"/>
                </a:cxn>
                <a:cxn ang="0">
                  <a:pos x="191" y="48"/>
                </a:cxn>
                <a:cxn ang="0">
                  <a:pos x="205" y="44"/>
                </a:cxn>
                <a:cxn ang="0">
                  <a:pos x="225" y="28"/>
                </a:cxn>
                <a:cxn ang="0">
                  <a:pos x="224" y="56"/>
                </a:cxn>
                <a:cxn ang="0">
                  <a:pos x="225" y="71"/>
                </a:cxn>
                <a:cxn ang="0">
                  <a:pos x="202" y="95"/>
                </a:cxn>
                <a:cxn ang="0">
                  <a:pos x="264" y="110"/>
                </a:cxn>
                <a:cxn ang="0">
                  <a:pos x="305" y="107"/>
                </a:cxn>
                <a:cxn ang="0">
                  <a:pos x="302" y="28"/>
                </a:cxn>
                <a:cxn ang="0">
                  <a:pos x="245" y="0"/>
                </a:cxn>
                <a:cxn ang="0">
                  <a:pos x="134" y="1"/>
                </a:cxn>
                <a:cxn ang="0">
                  <a:pos x="88" y="1"/>
                </a:cxn>
                <a:cxn ang="0">
                  <a:pos x="76" y="11"/>
                </a:cxn>
                <a:cxn ang="0">
                  <a:pos x="116" y="13"/>
                </a:cxn>
                <a:cxn ang="0">
                  <a:pos x="95" y="25"/>
                </a:cxn>
                <a:cxn ang="0">
                  <a:pos x="76" y="33"/>
                </a:cxn>
                <a:cxn ang="0">
                  <a:pos x="105" y="42"/>
                </a:cxn>
                <a:cxn ang="0">
                  <a:pos x="46" y="49"/>
                </a:cxn>
                <a:cxn ang="0">
                  <a:pos x="21" y="40"/>
                </a:cxn>
                <a:cxn ang="0">
                  <a:pos x="55" y="30"/>
                </a:cxn>
                <a:cxn ang="0">
                  <a:pos x="6" y="29"/>
                </a:cxn>
                <a:cxn ang="0">
                  <a:pos x="5" y="110"/>
                </a:cxn>
                <a:cxn ang="0">
                  <a:pos x="6" y="205"/>
                </a:cxn>
                <a:cxn ang="0">
                  <a:pos x="32" y="271"/>
                </a:cxn>
                <a:cxn ang="0">
                  <a:pos x="101" y="280"/>
                </a:cxn>
                <a:cxn ang="0">
                  <a:pos x="84" y="226"/>
                </a:cxn>
                <a:cxn ang="0">
                  <a:pos x="65" y="199"/>
                </a:cxn>
                <a:cxn ang="0">
                  <a:pos x="60" y="225"/>
                </a:cxn>
                <a:cxn ang="0">
                  <a:pos x="43" y="223"/>
                </a:cxn>
                <a:cxn ang="0">
                  <a:pos x="50" y="258"/>
                </a:cxn>
                <a:cxn ang="0">
                  <a:pos x="35" y="215"/>
                </a:cxn>
                <a:cxn ang="0">
                  <a:pos x="52" y="160"/>
                </a:cxn>
                <a:cxn ang="0">
                  <a:pos x="64" y="127"/>
                </a:cxn>
                <a:cxn ang="0">
                  <a:pos x="75" y="143"/>
                </a:cxn>
                <a:cxn ang="0">
                  <a:pos x="100" y="125"/>
                </a:cxn>
                <a:cxn ang="0">
                  <a:pos x="104" y="141"/>
                </a:cxn>
                <a:cxn ang="0">
                  <a:pos x="94" y="178"/>
                </a:cxn>
                <a:cxn ang="0">
                  <a:pos x="89" y="206"/>
                </a:cxn>
                <a:cxn ang="0">
                  <a:pos x="105" y="271"/>
                </a:cxn>
                <a:cxn ang="0">
                  <a:pos x="147" y="285"/>
                </a:cxn>
                <a:cxn ang="0">
                  <a:pos x="283" y="278"/>
                </a:cxn>
                <a:cxn ang="0">
                  <a:pos x="295" y="266"/>
                </a:cxn>
              </a:cxnLst>
              <a:rect l="0" t="0" r="r" b="b"/>
              <a:pathLst>
                <a:path w="310" h="288">
                  <a:moveTo>
                    <a:pt x="285" y="264"/>
                  </a:moveTo>
                  <a:lnTo>
                    <a:pt x="280" y="264"/>
                  </a:lnTo>
                  <a:lnTo>
                    <a:pt x="274" y="263"/>
                  </a:lnTo>
                  <a:lnTo>
                    <a:pt x="266" y="261"/>
                  </a:lnTo>
                  <a:lnTo>
                    <a:pt x="260" y="259"/>
                  </a:lnTo>
                  <a:lnTo>
                    <a:pt x="255" y="255"/>
                  </a:lnTo>
                  <a:lnTo>
                    <a:pt x="252" y="252"/>
                  </a:lnTo>
                  <a:lnTo>
                    <a:pt x="250" y="249"/>
                  </a:lnTo>
                  <a:lnTo>
                    <a:pt x="249" y="247"/>
                  </a:lnTo>
                  <a:lnTo>
                    <a:pt x="248" y="246"/>
                  </a:lnTo>
                  <a:lnTo>
                    <a:pt x="247" y="244"/>
                  </a:lnTo>
                  <a:lnTo>
                    <a:pt x="247" y="242"/>
                  </a:lnTo>
                  <a:lnTo>
                    <a:pt x="245" y="240"/>
                  </a:lnTo>
                  <a:lnTo>
                    <a:pt x="243" y="237"/>
                  </a:lnTo>
                  <a:lnTo>
                    <a:pt x="241" y="234"/>
                  </a:lnTo>
                  <a:lnTo>
                    <a:pt x="237" y="232"/>
                  </a:lnTo>
                  <a:lnTo>
                    <a:pt x="233" y="230"/>
                  </a:lnTo>
                  <a:lnTo>
                    <a:pt x="228" y="228"/>
                  </a:lnTo>
                  <a:lnTo>
                    <a:pt x="224" y="226"/>
                  </a:lnTo>
                  <a:lnTo>
                    <a:pt x="221" y="224"/>
                  </a:lnTo>
                  <a:lnTo>
                    <a:pt x="219" y="222"/>
                  </a:lnTo>
                  <a:lnTo>
                    <a:pt x="217" y="220"/>
                  </a:lnTo>
                  <a:lnTo>
                    <a:pt x="217" y="218"/>
                  </a:lnTo>
                  <a:lnTo>
                    <a:pt x="217" y="216"/>
                  </a:lnTo>
                  <a:lnTo>
                    <a:pt x="217" y="213"/>
                  </a:lnTo>
                  <a:lnTo>
                    <a:pt x="220" y="208"/>
                  </a:lnTo>
                  <a:lnTo>
                    <a:pt x="223" y="204"/>
                  </a:lnTo>
                  <a:lnTo>
                    <a:pt x="227" y="201"/>
                  </a:lnTo>
                  <a:lnTo>
                    <a:pt x="230" y="198"/>
                  </a:lnTo>
                  <a:lnTo>
                    <a:pt x="233" y="197"/>
                  </a:lnTo>
                  <a:lnTo>
                    <a:pt x="234" y="196"/>
                  </a:lnTo>
                  <a:lnTo>
                    <a:pt x="234" y="195"/>
                  </a:lnTo>
                  <a:lnTo>
                    <a:pt x="234" y="194"/>
                  </a:lnTo>
                  <a:lnTo>
                    <a:pt x="233" y="194"/>
                  </a:lnTo>
                  <a:lnTo>
                    <a:pt x="231" y="193"/>
                  </a:lnTo>
                  <a:lnTo>
                    <a:pt x="227" y="191"/>
                  </a:lnTo>
                  <a:lnTo>
                    <a:pt x="223" y="188"/>
                  </a:lnTo>
                  <a:lnTo>
                    <a:pt x="219" y="184"/>
                  </a:lnTo>
                  <a:lnTo>
                    <a:pt x="217" y="181"/>
                  </a:lnTo>
                  <a:lnTo>
                    <a:pt x="215" y="177"/>
                  </a:lnTo>
                  <a:lnTo>
                    <a:pt x="214" y="173"/>
                  </a:lnTo>
                  <a:lnTo>
                    <a:pt x="214" y="168"/>
                  </a:lnTo>
                  <a:lnTo>
                    <a:pt x="214" y="163"/>
                  </a:lnTo>
                  <a:lnTo>
                    <a:pt x="214" y="157"/>
                  </a:lnTo>
                  <a:lnTo>
                    <a:pt x="214" y="154"/>
                  </a:lnTo>
                  <a:lnTo>
                    <a:pt x="215" y="151"/>
                  </a:lnTo>
                  <a:lnTo>
                    <a:pt x="216" y="147"/>
                  </a:lnTo>
                  <a:lnTo>
                    <a:pt x="217" y="145"/>
                  </a:lnTo>
                  <a:lnTo>
                    <a:pt x="219" y="144"/>
                  </a:lnTo>
                  <a:lnTo>
                    <a:pt x="222" y="143"/>
                  </a:lnTo>
                  <a:lnTo>
                    <a:pt x="223" y="143"/>
                  </a:lnTo>
                  <a:lnTo>
                    <a:pt x="224" y="144"/>
                  </a:lnTo>
                  <a:lnTo>
                    <a:pt x="225" y="144"/>
                  </a:lnTo>
                  <a:lnTo>
                    <a:pt x="226" y="144"/>
                  </a:lnTo>
                  <a:lnTo>
                    <a:pt x="228" y="145"/>
                  </a:lnTo>
                  <a:lnTo>
                    <a:pt x="231" y="146"/>
                  </a:lnTo>
                  <a:lnTo>
                    <a:pt x="235" y="147"/>
                  </a:lnTo>
                  <a:lnTo>
                    <a:pt x="239" y="148"/>
                  </a:lnTo>
                  <a:lnTo>
                    <a:pt x="244" y="148"/>
                  </a:lnTo>
                  <a:lnTo>
                    <a:pt x="248" y="148"/>
                  </a:lnTo>
                  <a:lnTo>
                    <a:pt x="251" y="147"/>
                  </a:lnTo>
                  <a:lnTo>
                    <a:pt x="253" y="146"/>
                  </a:lnTo>
                  <a:lnTo>
                    <a:pt x="254" y="144"/>
                  </a:lnTo>
                  <a:lnTo>
                    <a:pt x="254" y="143"/>
                  </a:lnTo>
                  <a:lnTo>
                    <a:pt x="254" y="142"/>
                  </a:lnTo>
                  <a:lnTo>
                    <a:pt x="253" y="140"/>
                  </a:lnTo>
                  <a:lnTo>
                    <a:pt x="252" y="140"/>
                  </a:lnTo>
                  <a:lnTo>
                    <a:pt x="251" y="141"/>
                  </a:lnTo>
                  <a:lnTo>
                    <a:pt x="249" y="142"/>
                  </a:lnTo>
                  <a:lnTo>
                    <a:pt x="246" y="142"/>
                  </a:lnTo>
                  <a:lnTo>
                    <a:pt x="241" y="142"/>
                  </a:lnTo>
                  <a:lnTo>
                    <a:pt x="236" y="141"/>
                  </a:lnTo>
                  <a:lnTo>
                    <a:pt x="231" y="139"/>
                  </a:lnTo>
                  <a:lnTo>
                    <a:pt x="226" y="137"/>
                  </a:lnTo>
                  <a:lnTo>
                    <a:pt x="223" y="134"/>
                  </a:lnTo>
                  <a:lnTo>
                    <a:pt x="221" y="130"/>
                  </a:lnTo>
                  <a:lnTo>
                    <a:pt x="220" y="126"/>
                  </a:lnTo>
                  <a:lnTo>
                    <a:pt x="220" y="124"/>
                  </a:lnTo>
                  <a:lnTo>
                    <a:pt x="222" y="122"/>
                  </a:lnTo>
                  <a:lnTo>
                    <a:pt x="223" y="122"/>
                  </a:lnTo>
                  <a:lnTo>
                    <a:pt x="225" y="122"/>
                  </a:lnTo>
                  <a:lnTo>
                    <a:pt x="226" y="123"/>
                  </a:lnTo>
                  <a:lnTo>
                    <a:pt x="228" y="123"/>
                  </a:lnTo>
                  <a:lnTo>
                    <a:pt x="229" y="123"/>
                  </a:lnTo>
                  <a:lnTo>
                    <a:pt x="231" y="125"/>
                  </a:lnTo>
                  <a:lnTo>
                    <a:pt x="232" y="127"/>
                  </a:lnTo>
                  <a:lnTo>
                    <a:pt x="234" y="129"/>
                  </a:lnTo>
                  <a:lnTo>
                    <a:pt x="236" y="130"/>
                  </a:lnTo>
                  <a:lnTo>
                    <a:pt x="238" y="131"/>
                  </a:lnTo>
                  <a:lnTo>
                    <a:pt x="242" y="132"/>
                  </a:lnTo>
                  <a:lnTo>
                    <a:pt x="244" y="133"/>
                  </a:lnTo>
                  <a:lnTo>
                    <a:pt x="246" y="134"/>
                  </a:lnTo>
                  <a:lnTo>
                    <a:pt x="247" y="134"/>
                  </a:lnTo>
                  <a:lnTo>
                    <a:pt x="249" y="134"/>
                  </a:lnTo>
                  <a:lnTo>
                    <a:pt x="249" y="133"/>
                  </a:lnTo>
                  <a:lnTo>
                    <a:pt x="248" y="132"/>
                  </a:lnTo>
                  <a:lnTo>
                    <a:pt x="247" y="131"/>
                  </a:lnTo>
                  <a:lnTo>
                    <a:pt x="246" y="131"/>
                  </a:lnTo>
                  <a:lnTo>
                    <a:pt x="246" y="130"/>
                  </a:lnTo>
                  <a:lnTo>
                    <a:pt x="245" y="129"/>
                  </a:lnTo>
                  <a:lnTo>
                    <a:pt x="244" y="128"/>
                  </a:lnTo>
                  <a:lnTo>
                    <a:pt x="243" y="127"/>
                  </a:lnTo>
                  <a:lnTo>
                    <a:pt x="241" y="125"/>
                  </a:lnTo>
                  <a:lnTo>
                    <a:pt x="238" y="122"/>
                  </a:lnTo>
                  <a:lnTo>
                    <a:pt x="235" y="119"/>
                  </a:lnTo>
                  <a:lnTo>
                    <a:pt x="232" y="117"/>
                  </a:lnTo>
                  <a:lnTo>
                    <a:pt x="228" y="116"/>
                  </a:lnTo>
                  <a:lnTo>
                    <a:pt x="224" y="115"/>
                  </a:lnTo>
                  <a:lnTo>
                    <a:pt x="217" y="115"/>
                  </a:lnTo>
                  <a:lnTo>
                    <a:pt x="209" y="115"/>
                  </a:lnTo>
                  <a:lnTo>
                    <a:pt x="206" y="116"/>
                  </a:lnTo>
                  <a:lnTo>
                    <a:pt x="204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3" y="122"/>
                  </a:lnTo>
                  <a:lnTo>
                    <a:pt x="203" y="123"/>
                  </a:lnTo>
                  <a:lnTo>
                    <a:pt x="203" y="124"/>
                  </a:lnTo>
                  <a:lnTo>
                    <a:pt x="203" y="126"/>
                  </a:lnTo>
                  <a:lnTo>
                    <a:pt x="203" y="130"/>
                  </a:lnTo>
                  <a:lnTo>
                    <a:pt x="202" y="134"/>
                  </a:lnTo>
                  <a:lnTo>
                    <a:pt x="202" y="141"/>
                  </a:lnTo>
                  <a:lnTo>
                    <a:pt x="201" y="149"/>
                  </a:lnTo>
                  <a:lnTo>
                    <a:pt x="201" y="158"/>
                  </a:lnTo>
                  <a:lnTo>
                    <a:pt x="200" y="168"/>
                  </a:lnTo>
                  <a:lnTo>
                    <a:pt x="199" y="173"/>
                  </a:lnTo>
                  <a:lnTo>
                    <a:pt x="199" y="177"/>
                  </a:lnTo>
                  <a:lnTo>
                    <a:pt x="198" y="182"/>
                  </a:lnTo>
                  <a:lnTo>
                    <a:pt x="198" y="185"/>
                  </a:lnTo>
                  <a:lnTo>
                    <a:pt x="197" y="191"/>
                  </a:lnTo>
                  <a:lnTo>
                    <a:pt x="196" y="195"/>
                  </a:lnTo>
                  <a:lnTo>
                    <a:pt x="195" y="197"/>
                  </a:lnTo>
                  <a:lnTo>
                    <a:pt x="194" y="198"/>
                  </a:lnTo>
                  <a:lnTo>
                    <a:pt x="192" y="199"/>
                  </a:lnTo>
                  <a:lnTo>
                    <a:pt x="192" y="198"/>
                  </a:lnTo>
                  <a:lnTo>
                    <a:pt x="191" y="196"/>
                  </a:lnTo>
                  <a:lnTo>
                    <a:pt x="190" y="194"/>
                  </a:lnTo>
                  <a:lnTo>
                    <a:pt x="189" y="191"/>
                  </a:lnTo>
                  <a:lnTo>
                    <a:pt x="189" y="188"/>
                  </a:lnTo>
                  <a:lnTo>
                    <a:pt x="188" y="181"/>
                  </a:lnTo>
                  <a:lnTo>
                    <a:pt x="187" y="178"/>
                  </a:lnTo>
                  <a:lnTo>
                    <a:pt x="187" y="176"/>
                  </a:lnTo>
                  <a:lnTo>
                    <a:pt x="187" y="174"/>
                  </a:lnTo>
                  <a:lnTo>
                    <a:pt x="187" y="170"/>
                  </a:lnTo>
                  <a:lnTo>
                    <a:pt x="186" y="166"/>
                  </a:lnTo>
                  <a:lnTo>
                    <a:pt x="185" y="161"/>
                  </a:lnTo>
                  <a:lnTo>
                    <a:pt x="185" y="155"/>
                  </a:lnTo>
                  <a:lnTo>
                    <a:pt x="185" y="148"/>
                  </a:lnTo>
                  <a:lnTo>
                    <a:pt x="185" y="141"/>
                  </a:lnTo>
                  <a:lnTo>
                    <a:pt x="185" y="133"/>
                  </a:lnTo>
                  <a:lnTo>
                    <a:pt x="185" y="130"/>
                  </a:lnTo>
                  <a:lnTo>
                    <a:pt x="186" y="127"/>
                  </a:lnTo>
                  <a:lnTo>
                    <a:pt x="187" y="125"/>
                  </a:lnTo>
                  <a:lnTo>
                    <a:pt x="187" y="123"/>
                  </a:lnTo>
                  <a:lnTo>
                    <a:pt x="188" y="121"/>
                  </a:lnTo>
                  <a:lnTo>
                    <a:pt x="188" y="120"/>
                  </a:lnTo>
                  <a:lnTo>
                    <a:pt x="187" y="120"/>
                  </a:lnTo>
                  <a:lnTo>
                    <a:pt x="185" y="119"/>
                  </a:lnTo>
                  <a:lnTo>
                    <a:pt x="183" y="119"/>
                  </a:lnTo>
                  <a:lnTo>
                    <a:pt x="179" y="117"/>
                  </a:lnTo>
                  <a:lnTo>
                    <a:pt x="175" y="115"/>
                  </a:lnTo>
                  <a:lnTo>
                    <a:pt x="172" y="113"/>
                  </a:lnTo>
                  <a:lnTo>
                    <a:pt x="171" y="111"/>
                  </a:lnTo>
                  <a:lnTo>
                    <a:pt x="171" y="110"/>
                  </a:lnTo>
                  <a:lnTo>
                    <a:pt x="172" y="108"/>
                  </a:lnTo>
                  <a:lnTo>
                    <a:pt x="174" y="107"/>
                  </a:lnTo>
                  <a:lnTo>
                    <a:pt x="175" y="106"/>
                  </a:lnTo>
                  <a:lnTo>
                    <a:pt x="176" y="106"/>
                  </a:lnTo>
                  <a:lnTo>
                    <a:pt x="180" y="106"/>
                  </a:lnTo>
                  <a:lnTo>
                    <a:pt x="184" y="107"/>
                  </a:lnTo>
                  <a:lnTo>
                    <a:pt x="187" y="107"/>
                  </a:lnTo>
                  <a:lnTo>
                    <a:pt x="188" y="107"/>
                  </a:lnTo>
                  <a:lnTo>
                    <a:pt x="189" y="106"/>
                  </a:lnTo>
                  <a:lnTo>
                    <a:pt x="190" y="97"/>
                  </a:lnTo>
                  <a:lnTo>
                    <a:pt x="190" y="92"/>
                  </a:lnTo>
                  <a:lnTo>
                    <a:pt x="190" y="89"/>
                  </a:lnTo>
                  <a:lnTo>
                    <a:pt x="190" y="86"/>
                  </a:lnTo>
                  <a:lnTo>
                    <a:pt x="189" y="83"/>
                  </a:lnTo>
                  <a:lnTo>
                    <a:pt x="187" y="81"/>
                  </a:lnTo>
                  <a:lnTo>
                    <a:pt x="185" y="80"/>
                  </a:lnTo>
                  <a:lnTo>
                    <a:pt x="181" y="78"/>
                  </a:lnTo>
                  <a:lnTo>
                    <a:pt x="178" y="76"/>
                  </a:lnTo>
                  <a:lnTo>
                    <a:pt x="176" y="75"/>
                  </a:lnTo>
                  <a:lnTo>
                    <a:pt x="176" y="73"/>
                  </a:lnTo>
                  <a:lnTo>
                    <a:pt x="177" y="72"/>
                  </a:lnTo>
                  <a:lnTo>
                    <a:pt x="178" y="71"/>
                  </a:lnTo>
                  <a:lnTo>
                    <a:pt x="182" y="69"/>
                  </a:lnTo>
                  <a:lnTo>
                    <a:pt x="184" y="68"/>
                  </a:lnTo>
                  <a:lnTo>
                    <a:pt x="185" y="67"/>
                  </a:lnTo>
                  <a:lnTo>
                    <a:pt x="186" y="64"/>
                  </a:lnTo>
                  <a:lnTo>
                    <a:pt x="187" y="62"/>
                  </a:lnTo>
                  <a:lnTo>
                    <a:pt x="187" y="60"/>
                  </a:lnTo>
                  <a:lnTo>
                    <a:pt x="185" y="58"/>
                  </a:lnTo>
                  <a:lnTo>
                    <a:pt x="184" y="57"/>
                  </a:lnTo>
                  <a:lnTo>
                    <a:pt x="181" y="58"/>
                  </a:lnTo>
                  <a:lnTo>
                    <a:pt x="176" y="59"/>
                  </a:lnTo>
                  <a:lnTo>
                    <a:pt x="173" y="59"/>
                  </a:lnTo>
                  <a:lnTo>
                    <a:pt x="170" y="57"/>
                  </a:lnTo>
                  <a:lnTo>
                    <a:pt x="169" y="55"/>
                  </a:lnTo>
                  <a:lnTo>
                    <a:pt x="169" y="53"/>
                  </a:lnTo>
                  <a:lnTo>
                    <a:pt x="169" y="51"/>
                  </a:lnTo>
                  <a:lnTo>
                    <a:pt x="170" y="49"/>
                  </a:lnTo>
                  <a:lnTo>
                    <a:pt x="171" y="48"/>
                  </a:lnTo>
                  <a:lnTo>
                    <a:pt x="174" y="47"/>
                  </a:lnTo>
                  <a:lnTo>
                    <a:pt x="175" y="47"/>
                  </a:lnTo>
                  <a:lnTo>
                    <a:pt x="176" y="47"/>
                  </a:lnTo>
                  <a:lnTo>
                    <a:pt x="177" y="46"/>
                  </a:lnTo>
                  <a:lnTo>
                    <a:pt x="177" y="44"/>
                  </a:lnTo>
                  <a:lnTo>
                    <a:pt x="177" y="41"/>
                  </a:lnTo>
                  <a:lnTo>
                    <a:pt x="177" y="37"/>
                  </a:lnTo>
                  <a:lnTo>
                    <a:pt x="176" y="33"/>
                  </a:lnTo>
                  <a:lnTo>
                    <a:pt x="177" y="30"/>
                  </a:lnTo>
                  <a:lnTo>
                    <a:pt x="178" y="28"/>
                  </a:lnTo>
                  <a:lnTo>
                    <a:pt x="181" y="26"/>
                  </a:lnTo>
                  <a:lnTo>
                    <a:pt x="183" y="26"/>
                  </a:lnTo>
                  <a:lnTo>
                    <a:pt x="185" y="27"/>
                  </a:lnTo>
                  <a:lnTo>
                    <a:pt x="188" y="29"/>
                  </a:lnTo>
                  <a:lnTo>
                    <a:pt x="189" y="33"/>
                  </a:lnTo>
                  <a:lnTo>
                    <a:pt x="190" y="38"/>
                  </a:lnTo>
                  <a:lnTo>
                    <a:pt x="190" y="43"/>
                  </a:lnTo>
                  <a:lnTo>
                    <a:pt x="191" y="48"/>
                  </a:lnTo>
                  <a:lnTo>
                    <a:pt x="193" y="53"/>
                  </a:lnTo>
                  <a:lnTo>
                    <a:pt x="194" y="57"/>
                  </a:lnTo>
                  <a:lnTo>
                    <a:pt x="196" y="60"/>
                  </a:lnTo>
                  <a:lnTo>
                    <a:pt x="196" y="61"/>
                  </a:lnTo>
                  <a:lnTo>
                    <a:pt x="197" y="62"/>
                  </a:lnTo>
                  <a:lnTo>
                    <a:pt x="197" y="61"/>
                  </a:lnTo>
                  <a:lnTo>
                    <a:pt x="198" y="61"/>
                  </a:lnTo>
                  <a:lnTo>
                    <a:pt x="199" y="58"/>
                  </a:lnTo>
                  <a:lnTo>
                    <a:pt x="201" y="54"/>
                  </a:lnTo>
                  <a:lnTo>
                    <a:pt x="203" y="49"/>
                  </a:lnTo>
                  <a:lnTo>
                    <a:pt x="205" y="44"/>
                  </a:lnTo>
                  <a:lnTo>
                    <a:pt x="210" y="34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6" y="22"/>
                  </a:lnTo>
                  <a:lnTo>
                    <a:pt x="218" y="21"/>
                  </a:lnTo>
                  <a:lnTo>
                    <a:pt x="220" y="20"/>
                  </a:lnTo>
                  <a:lnTo>
                    <a:pt x="222" y="21"/>
                  </a:lnTo>
                  <a:lnTo>
                    <a:pt x="224" y="22"/>
                  </a:lnTo>
                  <a:lnTo>
                    <a:pt x="225" y="24"/>
                  </a:lnTo>
                  <a:lnTo>
                    <a:pt x="225" y="26"/>
                  </a:lnTo>
                  <a:lnTo>
                    <a:pt x="225" y="28"/>
                  </a:lnTo>
                  <a:lnTo>
                    <a:pt x="224" y="33"/>
                  </a:lnTo>
                  <a:lnTo>
                    <a:pt x="223" y="36"/>
                  </a:lnTo>
                  <a:lnTo>
                    <a:pt x="223" y="42"/>
                  </a:lnTo>
                  <a:lnTo>
                    <a:pt x="223" y="46"/>
                  </a:lnTo>
                  <a:lnTo>
                    <a:pt x="225" y="49"/>
                  </a:lnTo>
                  <a:lnTo>
                    <a:pt x="226" y="51"/>
                  </a:lnTo>
                  <a:lnTo>
                    <a:pt x="229" y="52"/>
                  </a:lnTo>
                  <a:lnTo>
                    <a:pt x="230" y="53"/>
                  </a:lnTo>
                  <a:lnTo>
                    <a:pt x="229" y="54"/>
                  </a:lnTo>
                  <a:lnTo>
                    <a:pt x="226" y="55"/>
                  </a:lnTo>
                  <a:lnTo>
                    <a:pt x="224" y="56"/>
                  </a:lnTo>
                  <a:lnTo>
                    <a:pt x="222" y="56"/>
                  </a:lnTo>
                  <a:lnTo>
                    <a:pt x="219" y="56"/>
                  </a:lnTo>
                  <a:lnTo>
                    <a:pt x="217" y="56"/>
                  </a:lnTo>
                  <a:lnTo>
                    <a:pt x="214" y="57"/>
                  </a:lnTo>
                  <a:lnTo>
                    <a:pt x="212" y="58"/>
                  </a:lnTo>
                  <a:lnTo>
                    <a:pt x="212" y="60"/>
                  </a:lnTo>
                  <a:lnTo>
                    <a:pt x="213" y="62"/>
                  </a:lnTo>
                  <a:lnTo>
                    <a:pt x="215" y="64"/>
                  </a:lnTo>
                  <a:lnTo>
                    <a:pt x="219" y="68"/>
                  </a:lnTo>
                  <a:lnTo>
                    <a:pt x="223" y="70"/>
                  </a:lnTo>
                  <a:lnTo>
                    <a:pt x="225" y="71"/>
                  </a:lnTo>
                  <a:lnTo>
                    <a:pt x="226" y="73"/>
                  </a:lnTo>
                  <a:lnTo>
                    <a:pt x="226" y="74"/>
                  </a:lnTo>
                  <a:lnTo>
                    <a:pt x="224" y="75"/>
                  </a:lnTo>
                  <a:lnTo>
                    <a:pt x="222" y="76"/>
                  </a:lnTo>
                  <a:lnTo>
                    <a:pt x="216" y="76"/>
                  </a:lnTo>
                  <a:lnTo>
                    <a:pt x="211" y="77"/>
                  </a:lnTo>
                  <a:lnTo>
                    <a:pt x="208" y="79"/>
                  </a:lnTo>
                  <a:lnTo>
                    <a:pt x="205" y="82"/>
                  </a:lnTo>
                  <a:lnTo>
                    <a:pt x="203" y="87"/>
                  </a:lnTo>
                  <a:lnTo>
                    <a:pt x="203" y="91"/>
                  </a:lnTo>
                  <a:lnTo>
                    <a:pt x="202" y="95"/>
                  </a:lnTo>
                  <a:lnTo>
                    <a:pt x="203" y="98"/>
                  </a:lnTo>
                  <a:lnTo>
                    <a:pt x="203" y="100"/>
                  </a:lnTo>
                  <a:lnTo>
                    <a:pt x="205" y="104"/>
                  </a:lnTo>
                  <a:lnTo>
                    <a:pt x="208" y="105"/>
                  </a:lnTo>
                  <a:lnTo>
                    <a:pt x="211" y="106"/>
                  </a:lnTo>
                  <a:lnTo>
                    <a:pt x="215" y="106"/>
                  </a:lnTo>
                  <a:lnTo>
                    <a:pt x="217" y="106"/>
                  </a:lnTo>
                  <a:lnTo>
                    <a:pt x="229" y="108"/>
                  </a:lnTo>
                  <a:lnTo>
                    <a:pt x="240" y="110"/>
                  </a:lnTo>
                  <a:lnTo>
                    <a:pt x="252" y="110"/>
                  </a:lnTo>
                  <a:lnTo>
                    <a:pt x="264" y="110"/>
                  </a:lnTo>
                  <a:lnTo>
                    <a:pt x="274" y="110"/>
                  </a:lnTo>
                  <a:lnTo>
                    <a:pt x="278" y="110"/>
                  </a:lnTo>
                  <a:lnTo>
                    <a:pt x="282" y="109"/>
                  </a:lnTo>
                  <a:lnTo>
                    <a:pt x="285" y="109"/>
                  </a:lnTo>
                  <a:lnTo>
                    <a:pt x="287" y="109"/>
                  </a:lnTo>
                  <a:lnTo>
                    <a:pt x="288" y="109"/>
                  </a:lnTo>
                  <a:lnTo>
                    <a:pt x="289" y="109"/>
                  </a:lnTo>
                  <a:lnTo>
                    <a:pt x="294" y="110"/>
                  </a:lnTo>
                  <a:lnTo>
                    <a:pt x="299" y="110"/>
                  </a:lnTo>
                  <a:lnTo>
                    <a:pt x="302" y="109"/>
                  </a:lnTo>
                  <a:lnTo>
                    <a:pt x="305" y="107"/>
                  </a:lnTo>
                  <a:lnTo>
                    <a:pt x="307" y="104"/>
                  </a:lnTo>
                  <a:lnTo>
                    <a:pt x="308" y="100"/>
                  </a:lnTo>
                  <a:lnTo>
                    <a:pt x="309" y="95"/>
                  </a:lnTo>
                  <a:lnTo>
                    <a:pt x="309" y="90"/>
                  </a:lnTo>
                  <a:lnTo>
                    <a:pt x="309" y="80"/>
                  </a:lnTo>
                  <a:lnTo>
                    <a:pt x="308" y="68"/>
                  </a:lnTo>
                  <a:lnTo>
                    <a:pt x="306" y="56"/>
                  </a:lnTo>
                  <a:lnTo>
                    <a:pt x="306" y="50"/>
                  </a:lnTo>
                  <a:lnTo>
                    <a:pt x="305" y="45"/>
                  </a:lnTo>
                  <a:lnTo>
                    <a:pt x="304" y="36"/>
                  </a:lnTo>
                  <a:lnTo>
                    <a:pt x="302" y="28"/>
                  </a:lnTo>
                  <a:lnTo>
                    <a:pt x="301" y="22"/>
                  </a:lnTo>
                  <a:lnTo>
                    <a:pt x="298" y="16"/>
                  </a:lnTo>
                  <a:lnTo>
                    <a:pt x="295" y="11"/>
                  </a:lnTo>
                  <a:lnTo>
                    <a:pt x="291" y="7"/>
                  </a:lnTo>
                  <a:lnTo>
                    <a:pt x="285" y="4"/>
                  </a:lnTo>
                  <a:lnTo>
                    <a:pt x="277" y="2"/>
                  </a:lnTo>
                  <a:lnTo>
                    <a:pt x="275" y="1"/>
                  </a:lnTo>
                  <a:lnTo>
                    <a:pt x="272" y="1"/>
                  </a:lnTo>
                  <a:lnTo>
                    <a:pt x="265" y="1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4" y="0"/>
                  </a:lnTo>
                  <a:lnTo>
                    <a:pt x="222" y="0"/>
                  </a:lnTo>
                  <a:lnTo>
                    <a:pt x="196" y="0"/>
                  </a:lnTo>
                  <a:lnTo>
                    <a:pt x="184" y="0"/>
                  </a:lnTo>
                  <a:lnTo>
                    <a:pt x="171" y="0"/>
                  </a:lnTo>
                  <a:lnTo>
                    <a:pt x="161" y="0"/>
                  </a:lnTo>
                  <a:lnTo>
                    <a:pt x="151" y="1"/>
                  </a:lnTo>
                  <a:lnTo>
                    <a:pt x="143" y="1"/>
                  </a:lnTo>
                  <a:lnTo>
                    <a:pt x="139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3" y="1"/>
                  </a:lnTo>
                  <a:lnTo>
                    <a:pt x="132" y="1"/>
                  </a:lnTo>
                  <a:lnTo>
                    <a:pt x="131" y="1"/>
                  </a:lnTo>
                  <a:lnTo>
                    <a:pt x="129" y="1"/>
                  </a:lnTo>
                  <a:lnTo>
                    <a:pt x="127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2" y="1"/>
                  </a:lnTo>
                  <a:lnTo>
                    <a:pt x="102" y="1"/>
                  </a:lnTo>
                  <a:lnTo>
                    <a:pt x="93" y="1"/>
                  </a:lnTo>
                  <a:lnTo>
                    <a:pt x="88" y="1"/>
                  </a:lnTo>
                  <a:lnTo>
                    <a:pt x="85" y="1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7" y="2"/>
                  </a:lnTo>
                  <a:lnTo>
                    <a:pt x="76" y="4"/>
                  </a:lnTo>
                  <a:lnTo>
                    <a:pt x="75" y="6"/>
                  </a:lnTo>
                  <a:lnTo>
                    <a:pt x="75" y="8"/>
                  </a:lnTo>
                  <a:lnTo>
                    <a:pt x="75" y="10"/>
                  </a:lnTo>
                  <a:lnTo>
                    <a:pt x="76" y="11"/>
                  </a:lnTo>
                  <a:lnTo>
                    <a:pt x="77" y="12"/>
                  </a:lnTo>
                  <a:lnTo>
                    <a:pt x="81" y="12"/>
                  </a:lnTo>
                  <a:lnTo>
                    <a:pt x="86" y="12"/>
                  </a:lnTo>
                  <a:lnTo>
                    <a:pt x="93" y="12"/>
                  </a:lnTo>
                  <a:lnTo>
                    <a:pt x="99" y="12"/>
                  </a:lnTo>
                  <a:lnTo>
                    <a:pt x="105" y="12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4" y="13"/>
                  </a:lnTo>
                  <a:lnTo>
                    <a:pt x="115" y="13"/>
                  </a:lnTo>
                  <a:lnTo>
                    <a:pt x="116" y="13"/>
                  </a:lnTo>
                  <a:lnTo>
                    <a:pt x="118" y="13"/>
                  </a:lnTo>
                  <a:lnTo>
                    <a:pt x="123" y="13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5" y="16"/>
                  </a:lnTo>
                  <a:lnTo>
                    <a:pt x="123" y="18"/>
                  </a:lnTo>
                  <a:lnTo>
                    <a:pt x="120" y="20"/>
                  </a:lnTo>
                  <a:lnTo>
                    <a:pt x="115" y="22"/>
                  </a:lnTo>
                  <a:lnTo>
                    <a:pt x="110" y="23"/>
                  </a:lnTo>
                  <a:lnTo>
                    <a:pt x="106" y="24"/>
                  </a:lnTo>
                  <a:lnTo>
                    <a:pt x="95" y="25"/>
                  </a:lnTo>
                  <a:lnTo>
                    <a:pt x="91" y="25"/>
                  </a:lnTo>
                  <a:lnTo>
                    <a:pt x="86" y="25"/>
                  </a:lnTo>
                  <a:lnTo>
                    <a:pt x="82" y="25"/>
                  </a:lnTo>
                  <a:lnTo>
                    <a:pt x="79" y="25"/>
                  </a:lnTo>
                  <a:lnTo>
                    <a:pt x="76" y="25"/>
                  </a:lnTo>
                  <a:lnTo>
                    <a:pt x="74" y="26"/>
                  </a:lnTo>
                  <a:lnTo>
                    <a:pt x="73" y="26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3" y="31"/>
                  </a:lnTo>
                  <a:lnTo>
                    <a:pt x="76" y="33"/>
                  </a:lnTo>
                  <a:lnTo>
                    <a:pt x="79" y="34"/>
                  </a:lnTo>
                  <a:lnTo>
                    <a:pt x="83" y="34"/>
                  </a:lnTo>
                  <a:lnTo>
                    <a:pt x="88" y="34"/>
                  </a:lnTo>
                  <a:lnTo>
                    <a:pt x="93" y="35"/>
                  </a:lnTo>
                  <a:lnTo>
                    <a:pt x="101" y="35"/>
                  </a:lnTo>
                  <a:lnTo>
                    <a:pt x="106" y="36"/>
                  </a:lnTo>
                  <a:lnTo>
                    <a:pt x="110" y="38"/>
                  </a:lnTo>
                  <a:lnTo>
                    <a:pt x="112" y="39"/>
                  </a:lnTo>
                  <a:lnTo>
                    <a:pt x="111" y="40"/>
                  </a:lnTo>
                  <a:lnTo>
                    <a:pt x="109" y="41"/>
                  </a:lnTo>
                  <a:lnTo>
                    <a:pt x="105" y="42"/>
                  </a:lnTo>
                  <a:lnTo>
                    <a:pt x="101" y="43"/>
                  </a:lnTo>
                  <a:lnTo>
                    <a:pt x="98" y="43"/>
                  </a:lnTo>
                  <a:lnTo>
                    <a:pt x="93" y="44"/>
                  </a:lnTo>
                  <a:lnTo>
                    <a:pt x="87" y="44"/>
                  </a:lnTo>
                  <a:lnTo>
                    <a:pt x="84" y="44"/>
                  </a:lnTo>
                  <a:lnTo>
                    <a:pt x="80" y="45"/>
                  </a:lnTo>
                  <a:lnTo>
                    <a:pt x="72" y="46"/>
                  </a:lnTo>
                  <a:lnTo>
                    <a:pt x="64" y="47"/>
                  </a:lnTo>
                  <a:lnTo>
                    <a:pt x="58" y="48"/>
                  </a:lnTo>
                  <a:lnTo>
                    <a:pt x="52" y="49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7" y="50"/>
                  </a:lnTo>
                  <a:lnTo>
                    <a:pt x="33" y="50"/>
                  </a:lnTo>
                  <a:lnTo>
                    <a:pt x="27" y="49"/>
                  </a:lnTo>
                  <a:lnTo>
                    <a:pt x="22" y="49"/>
                  </a:lnTo>
                  <a:lnTo>
                    <a:pt x="19" y="47"/>
                  </a:lnTo>
                  <a:lnTo>
                    <a:pt x="18" y="46"/>
                  </a:lnTo>
                  <a:lnTo>
                    <a:pt x="17" y="44"/>
                  </a:lnTo>
                  <a:lnTo>
                    <a:pt x="18" y="43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29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5" y="35"/>
                  </a:lnTo>
                  <a:lnTo>
                    <a:pt x="48" y="34"/>
                  </a:lnTo>
                  <a:lnTo>
                    <a:pt x="51" y="33"/>
                  </a:lnTo>
                  <a:lnTo>
                    <a:pt x="53" y="32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4" y="27"/>
                  </a:lnTo>
                  <a:lnTo>
                    <a:pt x="51" y="26"/>
                  </a:lnTo>
                  <a:lnTo>
                    <a:pt x="48" y="26"/>
                  </a:lnTo>
                  <a:lnTo>
                    <a:pt x="43" y="26"/>
                  </a:lnTo>
                  <a:lnTo>
                    <a:pt x="37" y="26"/>
                  </a:lnTo>
                  <a:lnTo>
                    <a:pt x="30" y="25"/>
                  </a:lnTo>
                  <a:lnTo>
                    <a:pt x="23" y="25"/>
                  </a:lnTo>
                  <a:lnTo>
                    <a:pt x="16" y="25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2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1" y="56"/>
                  </a:lnTo>
                  <a:lnTo>
                    <a:pt x="1" y="66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5" y="110"/>
                  </a:lnTo>
                  <a:lnTo>
                    <a:pt x="5" y="122"/>
                  </a:lnTo>
                  <a:lnTo>
                    <a:pt x="6" y="133"/>
                  </a:lnTo>
                  <a:lnTo>
                    <a:pt x="7" y="144"/>
                  </a:lnTo>
                  <a:lnTo>
                    <a:pt x="8" y="155"/>
                  </a:lnTo>
                  <a:lnTo>
                    <a:pt x="9" y="164"/>
                  </a:lnTo>
                  <a:lnTo>
                    <a:pt x="9" y="172"/>
                  </a:lnTo>
                  <a:lnTo>
                    <a:pt x="9" y="178"/>
                  </a:lnTo>
                  <a:lnTo>
                    <a:pt x="9" y="181"/>
                  </a:lnTo>
                  <a:lnTo>
                    <a:pt x="8" y="183"/>
                  </a:lnTo>
                  <a:lnTo>
                    <a:pt x="6" y="194"/>
                  </a:lnTo>
                  <a:lnTo>
                    <a:pt x="6" y="205"/>
                  </a:lnTo>
                  <a:lnTo>
                    <a:pt x="5" y="214"/>
                  </a:lnTo>
                  <a:lnTo>
                    <a:pt x="6" y="223"/>
                  </a:lnTo>
                  <a:lnTo>
                    <a:pt x="7" y="231"/>
                  </a:lnTo>
                  <a:lnTo>
                    <a:pt x="9" y="238"/>
                  </a:lnTo>
                  <a:lnTo>
                    <a:pt x="11" y="245"/>
                  </a:lnTo>
                  <a:lnTo>
                    <a:pt x="13" y="251"/>
                  </a:lnTo>
                  <a:lnTo>
                    <a:pt x="17" y="256"/>
                  </a:lnTo>
                  <a:lnTo>
                    <a:pt x="20" y="261"/>
                  </a:lnTo>
                  <a:lnTo>
                    <a:pt x="24" y="264"/>
                  </a:lnTo>
                  <a:lnTo>
                    <a:pt x="28" y="268"/>
                  </a:lnTo>
                  <a:lnTo>
                    <a:pt x="32" y="271"/>
                  </a:lnTo>
                  <a:lnTo>
                    <a:pt x="37" y="274"/>
                  </a:lnTo>
                  <a:lnTo>
                    <a:pt x="46" y="278"/>
                  </a:lnTo>
                  <a:lnTo>
                    <a:pt x="56" y="280"/>
                  </a:lnTo>
                  <a:lnTo>
                    <a:pt x="66" y="282"/>
                  </a:lnTo>
                  <a:lnTo>
                    <a:pt x="75" y="282"/>
                  </a:lnTo>
                  <a:lnTo>
                    <a:pt x="84" y="282"/>
                  </a:lnTo>
                  <a:lnTo>
                    <a:pt x="91" y="281"/>
                  </a:lnTo>
                  <a:lnTo>
                    <a:pt x="96" y="281"/>
                  </a:lnTo>
                  <a:lnTo>
                    <a:pt x="98" y="280"/>
                  </a:lnTo>
                  <a:lnTo>
                    <a:pt x="100" y="280"/>
                  </a:lnTo>
                  <a:lnTo>
                    <a:pt x="101" y="280"/>
                  </a:lnTo>
                  <a:lnTo>
                    <a:pt x="96" y="276"/>
                  </a:lnTo>
                  <a:lnTo>
                    <a:pt x="93" y="273"/>
                  </a:lnTo>
                  <a:lnTo>
                    <a:pt x="91" y="269"/>
                  </a:lnTo>
                  <a:lnTo>
                    <a:pt x="88" y="266"/>
                  </a:lnTo>
                  <a:lnTo>
                    <a:pt x="86" y="260"/>
                  </a:lnTo>
                  <a:lnTo>
                    <a:pt x="85" y="253"/>
                  </a:lnTo>
                  <a:lnTo>
                    <a:pt x="84" y="247"/>
                  </a:lnTo>
                  <a:lnTo>
                    <a:pt x="85" y="242"/>
                  </a:lnTo>
                  <a:lnTo>
                    <a:pt x="85" y="236"/>
                  </a:lnTo>
                  <a:lnTo>
                    <a:pt x="85" y="232"/>
                  </a:lnTo>
                  <a:lnTo>
                    <a:pt x="84" y="226"/>
                  </a:lnTo>
                  <a:lnTo>
                    <a:pt x="82" y="220"/>
                  </a:lnTo>
                  <a:lnTo>
                    <a:pt x="81" y="216"/>
                  </a:lnTo>
                  <a:lnTo>
                    <a:pt x="80" y="212"/>
                  </a:lnTo>
                  <a:lnTo>
                    <a:pt x="80" y="208"/>
                  </a:lnTo>
                  <a:lnTo>
                    <a:pt x="79" y="205"/>
                  </a:lnTo>
                  <a:lnTo>
                    <a:pt x="77" y="201"/>
                  </a:lnTo>
                  <a:lnTo>
                    <a:pt x="75" y="198"/>
                  </a:lnTo>
                  <a:lnTo>
                    <a:pt x="73" y="196"/>
                  </a:lnTo>
                  <a:lnTo>
                    <a:pt x="71" y="196"/>
                  </a:lnTo>
                  <a:lnTo>
                    <a:pt x="69" y="197"/>
                  </a:lnTo>
                  <a:lnTo>
                    <a:pt x="65" y="199"/>
                  </a:lnTo>
                  <a:lnTo>
                    <a:pt x="62" y="201"/>
                  </a:lnTo>
                  <a:lnTo>
                    <a:pt x="60" y="203"/>
                  </a:lnTo>
                  <a:lnTo>
                    <a:pt x="59" y="205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9" y="211"/>
                  </a:lnTo>
                  <a:lnTo>
                    <a:pt x="61" y="216"/>
                  </a:lnTo>
                  <a:lnTo>
                    <a:pt x="61" y="220"/>
                  </a:lnTo>
                  <a:lnTo>
                    <a:pt x="61" y="222"/>
                  </a:lnTo>
                  <a:lnTo>
                    <a:pt x="61" y="224"/>
                  </a:lnTo>
                  <a:lnTo>
                    <a:pt x="60" y="225"/>
                  </a:lnTo>
                  <a:lnTo>
                    <a:pt x="59" y="226"/>
                  </a:lnTo>
                  <a:lnTo>
                    <a:pt x="58" y="226"/>
                  </a:lnTo>
                  <a:lnTo>
                    <a:pt x="56" y="225"/>
                  </a:lnTo>
                  <a:lnTo>
                    <a:pt x="53" y="223"/>
                  </a:lnTo>
                  <a:lnTo>
                    <a:pt x="49" y="221"/>
                  </a:lnTo>
                  <a:lnTo>
                    <a:pt x="47" y="219"/>
                  </a:lnTo>
                  <a:lnTo>
                    <a:pt x="46" y="219"/>
                  </a:lnTo>
                  <a:lnTo>
                    <a:pt x="46" y="218"/>
                  </a:lnTo>
                  <a:lnTo>
                    <a:pt x="45" y="219"/>
                  </a:lnTo>
                  <a:lnTo>
                    <a:pt x="44" y="220"/>
                  </a:lnTo>
                  <a:lnTo>
                    <a:pt x="43" y="223"/>
                  </a:lnTo>
                  <a:lnTo>
                    <a:pt x="42" y="226"/>
                  </a:lnTo>
                  <a:lnTo>
                    <a:pt x="43" y="230"/>
                  </a:lnTo>
                  <a:lnTo>
                    <a:pt x="46" y="236"/>
                  </a:lnTo>
                  <a:lnTo>
                    <a:pt x="48" y="242"/>
                  </a:lnTo>
                  <a:lnTo>
                    <a:pt x="50" y="246"/>
                  </a:lnTo>
                  <a:lnTo>
                    <a:pt x="51" y="250"/>
                  </a:lnTo>
                  <a:lnTo>
                    <a:pt x="52" y="253"/>
                  </a:lnTo>
                  <a:lnTo>
                    <a:pt x="52" y="255"/>
                  </a:lnTo>
                  <a:lnTo>
                    <a:pt x="51" y="256"/>
                  </a:lnTo>
                  <a:lnTo>
                    <a:pt x="51" y="257"/>
                  </a:lnTo>
                  <a:lnTo>
                    <a:pt x="50" y="258"/>
                  </a:lnTo>
                  <a:lnTo>
                    <a:pt x="48" y="257"/>
                  </a:lnTo>
                  <a:lnTo>
                    <a:pt x="45" y="256"/>
                  </a:lnTo>
                  <a:lnTo>
                    <a:pt x="43" y="254"/>
                  </a:lnTo>
                  <a:lnTo>
                    <a:pt x="40" y="251"/>
                  </a:lnTo>
                  <a:lnTo>
                    <a:pt x="37" y="247"/>
                  </a:lnTo>
                  <a:lnTo>
                    <a:pt x="35" y="242"/>
                  </a:lnTo>
                  <a:lnTo>
                    <a:pt x="33" y="238"/>
                  </a:lnTo>
                  <a:lnTo>
                    <a:pt x="32" y="234"/>
                  </a:lnTo>
                  <a:lnTo>
                    <a:pt x="32" y="227"/>
                  </a:lnTo>
                  <a:lnTo>
                    <a:pt x="33" y="220"/>
                  </a:lnTo>
                  <a:lnTo>
                    <a:pt x="35" y="215"/>
                  </a:lnTo>
                  <a:lnTo>
                    <a:pt x="37" y="211"/>
                  </a:lnTo>
                  <a:lnTo>
                    <a:pt x="38" y="207"/>
                  </a:lnTo>
                  <a:lnTo>
                    <a:pt x="38" y="203"/>
                  </a:lnTo>
                  <a:lnTo>
                    <a:pt x="37" y="197"/>
                  </a:lnTo>
                  <a:lnTo>
                    <a:pt x="37" y="192"/>
                  </a:lnTo>
                  <a:lnTo>
                    <a:pt x="37" y="187"/>
                  </a:lnTo>
                  <a:lnTo>
                    <a:pt x="37" y="183"/>
                  </a:lnTo>
                  <a:lnTo>
                    <a:pt x="40" y="175"/>
                  </a:lnTo>
                  <a:lnTo>
                    <a:pt x="44" y="169"/>
                  </a:lnTo>
                  <a:lnTo>
                    <a:pt x="47" y="164"/>
                  </a:lnTo>
                  <a:lnTo>
                    <a:pt x="52" y="160"/>
                  </a:lnTo>
                  <a:lnTo>
                    <a:pt x="55" y="156"/>
                  </a:lnTo>
                  <a:lnTo>
                    <a:pt x="57" y="154"/>
                  </a:lnTo>
                  <a:lnTo>
                    <a:pt x="58" y="152"/>
                  </a:lnTo>
                  <a:lnTo>
                    <a:pt x="59" y="150"/>
                  </a:lnTo>
                  <a:lnTo>
                    <a:pt x="60" y="146"/>
                  </a:lnTo>
                  <a:lnTo>
                    <a:pt x="60" y="142"/>
                  </a:lnTo>
                  <a:lnTo>
                    <a:pt x="60" y="139"/>
                  </a:lnTo>
                  <a:lnTo>
                    <a:pt x="61" y="136"/>
                  </a:lnTo>
                  <a:lnTo>
                    <a:pt x="61" y="132"/>
                  </a:lnTo>
                  <a:lnTo>
                    <a:pt x="62" y="129"/>
                  </a:lnTo>
                  <a:lnTo>
                    <a:pt x="64" y="127"/>
                  </a:lnTo>
                  <a:lnTo>
                    <a:pt x="65" y="125"/>
                  </a:lnTo>
                  <a:lnTo>
                    <a:pt x="66" y="124"/>
                  </a:lnTo>
                  <a:lnTo>
                    <a:pt x="67" y="124"/>
                  </a:lnTo>
                  <a:lnTo>
                    <a:pt x="69" y="124"/>
                  </a:lnTo>
                  <a:lnTo>
                    <a:pt x="71" y="125"/>
                  </a:lnTo>
                  <a:lnTo>
                    <a:pt x="73" y="127"/>
                  </a:lnTo>
                  <a:lnTo>
                    <a:pt x="74" y="130"/>
                  </a:lnTo>
                  <a:lnTo>
                    <a:pt x="75" y="133"/>
                  </a:lnTo>
                  <a:lnTo>
                    <a:pt x="74" y="137"/>
                  </a:lnTo>
                  <a:lnTo>
                    <a:pt x="75" y="141"/>
                  </a:lnTo>
                  <a:lnTo>
                    <a:pt x="75" y="143"/>
                  </a:lnTo>
                  <a:lnTo>
                    <a:pt x="76" y="145"/>
                  </a:lnTo>
                  <a:lnTo>
                    <a:pt x="77" y="146"/>
                  </a:lnTo>
                  <a:lnTo>
                    <a:pt x="78" y="146"/>
                  </a:lnTo>
                  <a:lnTo>
                    <a:pt x="80" y="146"/>
                  </a:lnTo>
                  <a:lnTo>
                    <a:pt x="81" y="145"/>
                  </a:lnTo>
                  <a:lnTo>
                    <a:pt x="85" y="142"/>
                  </a:lnTo>
                  <a:lnTo>
                    <a:pt x="88" y="138"/>
                  </a:lnTo>
                  <a:lnTo>
                    <a:pt x="91" y="134"/>
                  </a:lnTo>
                  <a:lnTo>
                    <a:pt x="94" y="131"/>
                  </a:lnTo>
                  <a:lnTo>
                    <a:pt x="97" y="127"/>
                  </a:lnTo>
                  <a:lnTo>
                    <a:pt x="100" y="125"/>
                  </a:lnTo>
                  <a:lnTo>
                    <a:pt x="102" y="123"/>
                  </a:lnTo>
                  <a:lnTo>
                    <a:pt x="104" y="122"/>
                  </a:lnTo>
                  <a:lnTo>
                    <a:pt x="106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4"/>
                  </a:lnTo>
                  <a:lnTo>
                    <a:pt x="109" y="128"/>
                  </a:lnTo>
                  <a:lnTo>
                    <a:pt x="109" y="131"/>
                  </a:lnTo>
                  <a:lnTo>
                    <a:pt x="108" y="135"/>
                  </a:lnTo>
                  <a:lnTo>
                    <a:pt x="107" y="138"/>
                  </a:lnTo>
                  <a:lnTo>
                    <a:pt x="104" y="141"/>
                  </a:lnTo>
                  <a:lnTo>
                    <a:pt x="102" y="144"/>
                  </a:lnTo>
                  <a:lnTo>
                    <a:pt x="101" y="147"/>
                  </a:lnTo>
                  <a:lnTo>
                    <a:pt x="101" y="151"/>
                  </a:lnTo>
                  <a:lnTo>
                    <a:pt x="102" y="155"/>
                  </a:lnTo>
                  <a:lnTo>
                    <a:pt x="102" y="160"/>
                  </a:lnTo>
                  <a:lnTo>
                    <a:pt x="101" y="164"/>
                  </a:lnTo>
                  <a:lnTo>
                    <a:pt x="100" y="168"/>
                  </a:lnTo>
                  <a:lnTo>
                    <a:pt x="99" y="172"/>
                  </a:lnTo>
                  <a:lnTo>
                    <a:pt x="97" y="175"/>
                  </a:lnTo>
                  <a:lnTo>
                    <a:pt x="95" y="177"/>
                  </a:lnTo>
                  <a:lnTo>
                    <a:pt x="94" y="178"/>
                  </a:lnTo>
                  <a:lnTo>
                    <a:pt x="93" y="178"/>
                  </a:lnTo>
                  <a:lnTo>
                    <a:pt x="92" y="178"/>
                  </a:lnTo>
                  <a:lnTo>
                    <a:pt x="91" y="179"/>
                  </a:lnTo>
                  <a:lnTo>
                    <a:pt x="89" y="181"/>
                  </a:lnTo>
                  <a:lnTo>
                    <a:pt x="88" y="183"/>
                  </a:lnTo>
                  <a:lnTo>
                    <a:pt x="86" y="185"/>
                  </a:lnTo>
                  <a:lnTo>
                    <a:pt x="86" y="188"/>
                  </a:lnTo>
                  <a:lnTo>
                    <a:pt x="85" y="192"/>
                  </a:lnTo>
                  <a:lnTo>
                    <a:pt x="86" y="196"/>
                  </a:lnTo>
                  <a:lnTo>
                    <a:pt x="87" y="201"/>
                  </a:lnTo>
                  <a:lnTo>
                    <a:pt x="89" y="206"/>
                  </a:lnTo>
                  <a:lnTo>
                    <a:pt x="91" y="211"/>
                  </a:lnTo>
                  <a:lnTo>
                    <a:pt x="93" y="216"/>
                  </a:lnTo>
                  <a:lnTo>
                    <a:pt x="95" y="220"/>
                  </a:lnTo>
                  <a:lnTo>
                    <a:pt x="96" y="224"/>
                  </a:lnTo>
                  <a:lnTo>
                    <a:pt x="97" y="227"/>
                  </a:lnTo>
                  <a:lnTo>
                    <a:pt x="98" y="237"/>
                  </a:lnTo>
                  <a:lnTo>
                    <a:pt x="98" y="246"/>
                  </a:lnTo>
                  <a:lnTo>
                    <a:pt x="99" y="253"/>
                  </a:lnTo>
                  <a:lnTo>
                    <a:pt x="101" y="260"/>
                  </a:lnTo>
                  <a:lnTo>
                    <a:pt x="103" y="266"/>
                  </a:lnTo>
                  <a:lnTo>
                    <a:pt x="105" y="271"/>
                  </a:lnTo>
                  <a:lnTo>
                    <a:pt x="108" y="275"/>
                  </a:lnTo>
                  <a:lnTo>
                    <a:pt x="110" y="278"/>
                  </a:lnTo>
                  <a:lnTo>
                    <a:pt x="114" y="281"/>
                  </a:lnTo>
                  <a:lnTo>
                    <a:pt x="116" y="283"/>
                  </a:lnTo>
                  <a:lnTo>
                    <a:pt x="120" y="285"/>
                  </a:lnTo>
                  <a:lnTo>
                    <a:pt x="122" y="286"/>
                  </a:lnTo>
                  <a:lnTo>
                    <a:pt x="128" y="287"/>
                  </a:lnTo>
                  <a:lnTo>
                    <a:pt x="133" y="286"/>
                  </a:lnTo>
                  <a:lnTo>
                    <a:pt x="136" y="286"/>
                  </a:lnTo>
                  <a:lnTo>
                    <a:pt x="141" y="286"/>
                  </a:lnTo>
                  <a:lnTo>
                    <a:pt x="147" y="285"/>
                  </a:lnTo>
                  <a:lnTo>
                    <a:pt x="155" y="285"/>
                  </a:lnTo>
                  <a:lnTo>
                    <a:pt x="164" y="284"/>
                  </a:lnTo>
                  <a:lnTo>
                    <a:pt x="174" y="284"/>
                  </a:lnTo>
                  <a:lnTo>
                    <a:pt x="185" y="283"/>
                  </a:lnTo>
                  <a:lnTo>
                    <a:pt x="196" y="283"/>
                  </a:lnTo>
                  <a:lnTo>
                    <a:pt x="220" y="281"/>
                  </a:lnTo>
                  <a:lnTo>
                    <a:pt x="244" y="280"/>
                  </a:lnTo>
                  <a:lnTo>
                    <a:pt x="254" y="280"/>
                  </a:lnTo>
                  <a:lnTo>
                    <a:pt x="265" y="279"/>
                  </a:lnTo>
                  <a:lnTo>
                    <a:pt x="274" y="278"/>
                  </a:lnTo>
                  <a:lnTo>
                    <a:pt x="283" y="278"/>
                  </a:lnTo>
                  <a:lnTo>
                    <a:pt x="289" y="277"/>
                  </a:lnTo>
                  <a:lnTo>
                    <a:pt x="295" y="276"/>
                  </a:lnTo>
                  <a:lnTo>
                    <a:pt x="299" y="275"/>
                  </a:lnTo>
                  <a:lnTo>
                    <a:pt x="302" y="274"/>
                  </a:lnTo>
                  <a:lnTo>
                    <a:pt x="304" y="273"/>
                  </a:lnTo>
                  <a:lnTo>
                    <a:pt x="304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2" y="268"/>
                  </a:lnTo>
                  <a:lnTo>
                    <a:pt x="300" y="267"/>
                  </a:lnTo>
                  <a:lnTo>
                    <a:pt x="295" y="266"/>
                  </a:lnTo>
                  <a:lnTo>
                    <a:pt x="290" y="264"/>
                  </a:lnTo>
                  <a:lnTo>
                    <a:pt x="285" y="26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4" name="Freeform 220"/>
            <p:cNvSpPr>
              <a:spLocks/>
            </p:cNvSpPr>
            <p:nvPr/>
          </p:nvSpPr>
          <p:spPr bwMode="auto">
            <a:xfrm>
              <a:off x="329" y="4011"/>
              <a:ext cx="15" cy="27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1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1" y="19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3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10" y="22"/>
                </a:cxn>
                <a:cxn ang="0">
                  <a:pos x="11" y="21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6"/>
                </a:cxn>
                <a:cxn ang="0">
                  <a:pos x="14" y="15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14" y="11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lnTo>
                    <a:pt x="13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7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10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5" name="Freeform 221"/>
            <p:cNvSpPr>
              <a:spLocks/>
            </p:cNvSpPr>
            <p:nvPr/>
          </p:nvSpPr>
          <p:spPr bwMode="auto">
            <a:xfrm>
              <a:off x="297" y="4024"/>
              <a:ext cx="22" cy="35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5" y="13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2" y="19"/>
                </a:cxn>
                <a:cxn ang="0">
                  <a:pos x="1" y="21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31"/>
                </a:cxn>
                <a:cxn ang="0">
                  <a:pos x="3" y="33"/>
                </a:cxn>
                <a:cxn ang="0">
                  <a:pos x="5" y="34"/>
                </a:cxn>
                <a:cxn ang="0">
                  <a:pos x="7" y="34"/>
                </a:cxn>
                <a:cxn ang="0">
                  <a:pos x="9" y="34"/>
                </a:cxn>
                <a:cxn ang="0">
                  <a:pos x="12" y="33"/>
                </a:cxn>
                <a:cxn ang="0">
                  <a:pos x="14" y="31"/>
                </a:cxn>
                <a:cxn ang="0">
                  <a:pos x="16" y="27"/>
                </a:cxn>
                <a:cxn ang="0">
                  <a:pos x="18" y="26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5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9"/>
                </a:cxn>
                <a:cxn ang="0">
                  <a:pos x="18" y="7"/>
                </a:cxn>
                <a:cxn ang="0">
                  <a:pos x="19" y="5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0" y="6"/>
                </a:cxn>
                <a:cxn ang="0">
                  <a:pos x="8" y="9"/>
                </a:cxn>
              </a:cxnLst>
              <a:rect l="0" t="0" r="r" b="b"/>
              <a:pathLst>
                <a:path w="22" h="35">
                  <a:moveTo>
                    <a:pt x="8" y="9"/>
                  </a:moveTo>
                  <a:lnTo>
                    <a:pt x="7" y="10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2" y="32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3" y="32"/>
                  </a:lnTo>
                  <a:lnTo>
                    <a:pt x="14" y="31"/>
                  </a:lnTo>
                  <a:lnTo>
                    <a:pt x="15" y="29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9" y="8"/>
                  </a:lnTo>
                  <a:lnTo>
                    <a:pt x="8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6" name="Freeform 222"/>
            <p:cNvSpPr>
              <a:spLocks/>
            </p:cNvSpPr>
            <p:nvPr/>
          </p:nvSpPr>
          <p:spPr bwMode="auto">
            <a:xfrm>
              <a:off x="282" y="3933"/>
              <a:ext cx="70" cy="33"/>
            </a:xfrm>
            <a:custGeom>
              <a:avLst/>
              <a:gdLst/>
              <a:ahLst/>
              <a:cxnLst>
                <a:cxn ang="0">
                  <a:pos x="62" y="1"/>
                </a:cxn>
                <a:cxn ang="0">
                  <a:pos x="60" y="1"/>
                </a:cxn>
                <a:cxn ang="0">
                  <a:pos x="58" y="2"/>
                </a:cxn>
                <a:cxn ang="0">
                  <a:pos x="55" y="2"/>
                </a:cxn>
                <a:cxn ang="0">
                  <a:pos x="49" y="2"/>
                </a:cxn>
                <a:cxn ang="0">
                  <a:pos x="40" y="1"/>
                </a:cxn>
                <a:cxn ang="0">
                  <a:pos x="31" y="1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3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10" y="30"/>
                </a:cxn>
                <a:cxn ang="0">
                  <a:pos x="13" y="31"/>
                </a:cxn>
                <a:cxn ang="0">
                  <a:pos x="16" y="31"/>
                </a:cxn>
                <a:cxn ang="0">
                  <a:pos x="21" y="32"/>
                </a:cxn>
                <a:cxn ang="0">
                  <a:pos x="27" y="32"/>
                </a:cxn>
                <a:cxn ang="0">
                  <a:pos x="31" y="32"/>
                </a:cxn>
                <a:cxn ang="0">
                  <a:pos x="34" y="32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44" y="30"/>
                </a:cxn>
                <a:cxn ang="0">
                  <a:pos x="47" y="29"/>
                </a:cxn>
                <a:cxn ang="0">
                  <a:pos x="49" y="29"/>
                </a:cxn>
                <a:cxn ang="0">
                  <a:pos x="52" y="29"/>
                </a:cxn>
                <a:cxn ang="0">
                  <a:pos x="54" y="30"/>
                </a:cxn>
                <a:cxn ang="0">
                  <a:pos x="55" y="31"/>
                </a:cxn>
                <a:cxn ang="0">
                  <a:pos x="57" y="32"/>
                </a:cxn>
                <a:cxn ang="0">
                  <a:pos x="59" y="32"/>
                </a:cxn>
                <a:cxn ang="0">
                  <a:pos x="61" y="31"/>
                </a:cxn>
                <a:cxn ang="0">
                  <a:pos x="62" y="30"/>
                </a:cxn>
                <a:cxn ang="0">
                  <a:pos x="63" y="27"/>
                </a:cxn>
                <a:cxn ang="0">
                  <a:pos x="65" y="23"/>
                </a:cxn>
                <a:cxn ang="0">
                  <a:pos x="67" y="19"/>
                </a:cxn>
                <a:cxn ang="0">
                  <a:pos x="68" y="16"/>
                </a:cxn>
                <a:cxn ang="0">
                  <a:pos x="69" y="13"/>
                </a:cxn>
                <a:cxn ang="0">
                  <a:pos x="69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9" y="4"/>
                </a:cxn>
                <a:cxn ang="0">
                  <a:pos x="68" y="3"/>
                </a:cxn>
                <a:cxn ang="0">
                  <a:pos x="67" y="2"/>
                </a:cxn>
                <a:cxn ang="0">
                  <a:pos x="65" y="0"/>
                </a:cxn>
                <a:cxn ang="0">
                  <a:pos x="63" y="1"/>
                </a:cxn>
              </a:cxnLst>
              <a:rect l="0" t="0" r="r" b="b"/>
              <a:pathLst>
                <a:path w="70" h="33">
                  <a:moveTo>
                    <a:pt x="62" y="1"/>
                  </a:moveTo>
                  <a:lnTo>
                    <a:pt x="62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49" y="2"/>
                  </a:lnTo>
                  <a:lnTo>
                    <a:pt x="45" y="2"/>
                  </a:lnTo>
                  <a:lnTo>
                    <a:pt x="40" y="1"/>
                  </a:lnTo>
                  <a:lnTo>
                    <a:pt x="36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3" y="31"/>
                  </a:lnTo>
                  <a:lnTo>
                    <a:pt x="14" y="31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4" y="32"/>
                  </a:lnTo>
                  <a:lnTo>
                    <a:pt x="27" y="32"/>
                  </a:lnTo>
                  <a:lnTo>
                    <a:pt x="29" y="32"/>
                  </a:lnTo>
                  <a:lnTo>
                    <a:pt x="31" y="32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7" y="32"/>
                  </a:lnTo>
                  <a:lnTo>
                    <a:pt x="38" y="31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4" y="30"/>
                  </a:lnTo>
                  <a:lnTo>
                    <a:pt x="46" y="29"/>
                  </a:lnTo>
                  <a:lnTo>
                    <a:pt x="47" y="29"/>
                  </a:lnTo>
                  <a:lnTo>
                    <a:pt x="48" y="29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3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6" y="32"/>
                  </a:lnTo>
                  <a:lnTo>
                    <a:pt x="57" y="32"/>
                  </a:lnTo>
                  <a:lnTo>
                    <a:pt x="58" y="32"/>
                  </a:lnTo>
                  <a:lnTo>
                    <a:pt x="59" y="32"/>
                  </a:lnTo>
                  <a:lnTo>
                    <a:pt x="60" y="31"/>
                  </a:lnTo>
                  <a:lnTo>
                    <a:pt x="61" y="31"/>
                  </a:lnTo>
                  <a:lnTo>
                    <a:pt x="61" y="30"/>
                  </a:lnTo>
                  <a:lnTo>
                    <a:pt x="62" y="30"/>
                  </a:lnTo>
                  <a:lnTo>
                    <a:pt x="62" y="29"/>
                  </a:lnTo>
                  <a:lnTo>
                    <a:pt x="63" y="27"/>
                  </a:lnTo>
                  <a:lnTo>
                    <a:pt x="64" y="25"/>
                  </a:lnTo>
                  <a:lnTo>
                    <a:pt x="65" y="23"/>
                  </a:lnTo>
                  <a:lnTo>
                    <a:pt x="66" y="21"/>
                  </a:lnTo>
                  <a:lnTo>
                    <a:pt x="67" y="19"/>
                  </a:lnTo>
                  <a:lnTo>
                    <a:pt x="67" y="18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69" y="13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68" y="4"/>
                  </a:lnTo>
                  <a:lnTo>
                    <a:pt x="68" y="3"/>
                  </a:lnTo>
                  <a:lnTo>
                    <a:pt x="68" y="2"/>
                  </a:lnTo>
                  <a:lnTo>
                    <a:pt x="67" y="2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7" name="Freeform 223"/>
            <p:cNvSpPr>
              <a:spLocks/>
            </p:cNvSpPr>
            <p:nvPr/>
          </p:nvSpPr>
          <p:spPr bwMode="auto">
            <a:xfrm>
              <a:off x="374" y="4035"/>
              <a:ext cx="45" cy="47"/>
            </a:xfrm>
            <a:custGeom>
              <a:avLst/>
              <a:gdLst/>
              <a:ahLst/>
              <a:cxnLst>
                <a:cxn ang="0">
                  <a:pos x="30" y="1"/>
                </a:cxn>
                <a:cxn ang="0">
                  <a:pos x="26" y="2"/>
                </a:cxn>
                <a:cxn ang="0">
                  <a:pos x="21" y="2"/>
                </a:cxn>
                <a:cxn ang="0">
                  <a:pos x="18" y="2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3" y="4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" y="34"/>
                </a:cxn>
                <a:cxn ang="0">
                  <a:pos x="2" y="36"/>
                </a:cxn>
                <a:cxn ang="0">
                  <a:pos x="4" y="39"/>
                </a:cxn>
                <a:cxn ang="0">
                  <a:pos x="7" y="40"/>
                </a:cxn>
                <a:cxn ang="0">
                  <a:pos x="12" y="44"/>
                </a:cxn>
                <a:cxn ang="0">
                  <a:pos x="15" y="45"/>
                </a:cxn>
                <a:cxn ang="0">
                  <a:pos x="19" y="45"/>
                </a:cxn>
                <a:cxn ang="0">
                  <a:pos x="22" y="46"/>
                </a:cxn>
                <a:cxn ang="0">
                  <a:pos x="25" y="45"/>
                </a:cxn>
                <a:cxn ang="0">
                  <a:pos x="29" y="44"/>
                </a:cxn>
                <a:cxn ang="0">
                  <a:pos x="32" y="43"/>
                </a:cxn>
                <a:cxn ang="0">
                  <a:pos x="34" y="40"/>
                </a:cxn>
                <a:cxn ang="0">
                  <a:pos x="37" y="37"/>
                </a:cxn>
                <a:cxn ang="0">
                  <a:pos x="39" y="33"/>
                </a:cxn>
                <a:cxn ang="0">
                  <a:pos x="41" y="29"/>
                </a:cxn>
                <a:cxn ang="0">
                  <a:pos x="42" y="25"/>
                </a:cxn>
                <a:cxn ang="0">
                  <a:pos x="43" y="21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42" y="7"/>
                </a:cxn>
                <a:cxn ang="0">
                  <a:pos x="40" y="3"/>
                </a:cxn>
                <a:cxn ang="0">
                  <a:pos x="38" y="1"/>
                </a:cxn>
                <a:cxn ang="0">
                  <a:pos x="35" y="0"/>
                </a:cxn>
                <a:cxn ang="0">
                  <a:pos x="32" y="1"/>
                </a:cxn>
              </a:cxnLst>
              <a:rect l="0" t="0" r="r" b="b"/>
              <a:pathLst>
                <a:path w="45" h="47">
                  <a:moveTo>
                    <a:pt x="32" y="1"/>
                  </a:moveTo>
                  <a:lnTo>
                    <a:pt x="30" y="1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3" y="37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40"/>
                  </a:lnTo>
                  <a:lnTo>
                    <a:pt x="9" y="42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2" y="43"/>
                  </a:lnTo>
                  <a:lnTo>
                    <a:pt x="33" y="41"/>
                  </a:lnTo>
                  <a:lnTo>
                    <a:pt x="34" y="40"/>
                  </a:lnTo>
                  <a:lnTo>
                    <a:pt x="36" y="39"/>
                  </a:lnTo>
                  <a:lnTo>
                    <a:pt x="37" y="37"/>
                  </a:lnTo>
                  <a:lnTo>
                    <a:pt x="38" y="35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1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3" y="23"/>
                  </a:lnTo>
                  <a:lnTo>
                    <a:pt x="43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3" y="12"/>
                  </a:lnTo>
                  <a:lnTo>
                    <a:pt x="43" y="9"/>
                  </a:lnTo>
                  <a:lnTo>
                    <a:pt x="42" y="7"/>
                  </a:lnTo>
                  <a:lnTo>
                    <a:pt x="41" y="5"/>
                  </a:lnTo>
                  <a:lnTo>
                    <a:pt x="40" y="3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8" name="Freeform 224"/>
            <p:cNvSpPr>
              <a:spLocks/>
            </p:cNvSpPr>
            <p:nvPr/>
          </p:nvSpPr>
          <p:spPr bwMode="auto">
            <a:xfrm>
              <a:off x="501" y="3974"/>
              <a:ext cx="30" cy="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8" y="9"/>
                </a:cxn>
                <a:cxn ang="0">
                  <a:pos x="9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5" y="9"/>
                </a:cxn>
                <a:cxn ang="0">
                  <a:pos x="16" y="9"/>
                </a:cxn>
                <a:cxn ang="0">
                  <a:pos x="17" y="9"/>
                </a:cxn>
                <a:cxn ang="0">
                  <a:pos x="19" y="9"/>
                </a:cxn>
                <a:cxn ang="0">
                  <a:pos x="20" y="8"/>
                </a:cxn>
                <a:cxn ang="0">
                  <a:pos x="21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5" y="7"/>
                </a:cxn>
                <a:cxn ang="0">
                  <a:pos x="26" y="7"/>
                </a:cxn>
                <a:cxn ang="0">
                  <a:pos x="27" y="6"/>
                </a:cxn>
                <a:cxn ang="0">
                  <a:pos x="28" y="6"/>
                </a:cxn>
                <a:cxn ang="0">
                  <a:pos x="29" y="5"/>
                </a:cxn>
                <a:cxn ang="0">
                  <a:pos x="29" y="4"/>
                </a:cxn>
                <a:cxn ang="0">
                  <a:pos x="28" y="3"/>
                </a:cxn>
                <a:cxn ang="0">
                  <a:pos x="27" y="3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23" y="2"/>
                </a:cxn>
                <a:cxn ang="0">
                  <a:pos x="21" y="2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3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30" h="10">
                  <a:moveTo>
                    <a:pt x="3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3" y="6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20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3"/>
                  </a:lnTo>
                  <a:lnTo>
                    <a:pt x="27" y="3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" name="Freeform 225"/>
            <p:cNvSpPr>
              <a:spLocks/>
            </p:cNvSpPr>
            <p:nvPr/>
          </p:nvSpPr>
          <p:spPr bwMode="auto">
            <a:xfrm>
              <a:off x="521" y="3974"/>
              <a:ext cx="36" cy="21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7" y="19"/>
                </a:cxn>
                <a:cxn ang="0">
                  <a:pos x="9" y="20"/>
                </a:cxn>
                <a:cxn ang="0">
                  <a:pos x="13" y="20"/>
                </a:cxn>
                <a:cxn ang="0">
                  <a:pos x="15" y="20"/>
                </a:cxn>
                <a:cxn ang="0">
                  <a:pos x="18" y="19"/>
                </a:cxn>
                <a:cxn ang="0">
                  <a:pos x="20" y="19"/>
                </a:cxn>
                <a:cxn ang="0">
                  <a:pos x="22" y="18"/>
                </a:cxn>
                <a:cxn ang="0">
                  <a:pos x="25" y="16"/>
                </a:cxn>
                <a:cxn ang="0">
                  <a:pos x="27" y="15"/>
                </a:cxn>
                <a:cxn ang="0">
                  <a:pos x="30" y="13"/>
                </a:cxn>
                <a:cxn ang="0">
                  <a:pos x="32" y="11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5" y="4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29" y="1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6" y="6"/>
                </a:cxn>
                <a:cxn ang="0">
                  <a:pos x="15" y="9"/>
                </a:cxn>
                <a:cxn ang="0">
                  <a:pos x="13" y="11"/>
                </a:cxn>
                <a:cxn ang="0">
                  <a:pos x="11" y="14"/>
                </a:cxn>
                <a:cxn ang="0">
                  <a:pos x="9" y="15"/>
                </a:cxn>
                <a:cxn ang="0">
                  <a:pos x="7" y="16"/>
                </a:cxn>
                <a:cxn ang="0">
                  <a:pos x="5" y="16"/>
                </a:cxn>
                <a:cxn ang="0">
                  <a:pos x="3" y="16"/>
                </a:cxn>
                <a:cxn ang="0">
                  <a:pos x="1" y="16"/>
                </a:cxn>
                <a:cxn ang="0">
                  <a:pos x="0" y="17"/>
                </a:cxn>
                <a:cxn ang="0">
                  <a:pos x="2" y="18"/>
                </a:cxn>
                <a:cxn ang="0">
                  <a:pos x="4" y="19"/>
                </a:cxn>
              </a:cxnLst>
              <a:rect l="0" t="0" r="r" b="b"/>
              <a:pathLst>
                <a:path w="36" h="21">
                  <a:moveTo>
                    <a:pt x="5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4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28" y="14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5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5" y="1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0" name="Freeform 226"/>
            <p:cNvSpPr>
              <a:spLocks/>
            </p:cNvSpPr>
            <p:nvPr/>
          </p:nvSpPr>
          <p:spPr bwMode="auto">
            <a:xfrm>
              <a:off x="519" y="3995"/>
              <a:ext cx="45" cy="19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1" y="6"/>
                </a:cxn>
                <a:cxn ang="0">
                  <a:pos x="30" y="7"/>
                </a:cxn>
                <a:cxn ang="0">
                  <a:pos x="27" y="8"/>
                </a:cxn>
                <a:cxn ang="0">
                  <a:pos x="25" y="9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3" y="10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7" y="17"/>
                </a:cxn>
                <a:cxn ang="0">
                  <a:pos x="9" y="17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8" y="18"/>
                </a:cxn>
                <a:cxn ang="0">
                  <a:pos x="23" y="17"/>
                </a:cxn>
                <a:cxn ang="0">
                  <a:pos x="27" y="16"/>
                </a:cxn>
                <a:cxn ang="0">
                  <a:pos x="32" y="15"/>
                </a:cxn>
                <a:cxn ang="0">
                  <a:pos x="37" y="13"/>
                </a:cxn>
                <a:cxn ang="0">
                  <a:pos x="39" y="12"/>
                </a:cxn>
                <a:cxn ang="0">
                  <a:pos x="41" y="10"/>
                </a:cxn>
                <a:cxn ang="0">
                  <a:pos x="42" y="9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4" y="2"/>
                </a:cxn>
                <a:cxn ang="0">
                  <a:pos x="42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2"/>
                </a:cxn>
                <a:cxn ang="0">
                  <a:pos x="35" y="3"/>
                </a:cxn>
              </a:cxnLst>
              <a:rect l="0" t="0" r="r" b="b"/>
              <a:pathLst>
                <a:path w="45" h="19">
                  <a:moveTo>
                    <a:pt x="34" y="4"/>
                  </a:moveTo>
                  <a:lnTo>
                    <a:pt x="33" y="5"/>
                  </a:lnTo>
                  <a:lnTo>
                    <a:pt x="32" y="6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6" y="9"/>
                  </a:lnTo>
                  <a:lnTo>
                    <a:pt x="25" y="9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4"/>
                  </a:lnTo>
                  <a:lnTo>
                    <a:pt x="37" y="13"/>
                  </a:lnTo>
                  <a:lnTo>
                    <a:pt x="38" y="12"/>
                  </a:lnTo>
                  <a:lnTo>
                    <a:pt x="39" y="12"/>
                  </a:lnTo>
                  <a:lnTo>
                    <a:pt x="40" y="11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9"/>
                  </a:lnTo>
                  <a:lnTo>
                    <a:pt x="43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2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4" y="4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1" name="Freeform 227"/>
            <p:cNvSpPr>
              <a:spLocks/>
            </p:cNvSpPr>
            <p:nvPr/>
          </p:nvSpPr>
          <p:spPr bwMode="auto">
            <a:xfrm>
              <a:off x="480" y="4014"/>
              <a:ext cx="70" cy="17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2" y="2"/>
                </a:cxn>
                <a:cxn ang="0">
                  <a:pos x="50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38" y="3"/>
                </a:cxn>
                <a:cxn ang="0">
                  <a:pos x="34" y="3"/>
                </a:cxn>
                <a:cxn ang="0">
                  <a:pos x="30" y="3"/>
                </a:cxn>
                <a:cxn ang="0">
                  <a:pos x="27" y="3"/>
                </a:cxn>
                <a:cxn ang="0">
                  <a:pos x="24" y="3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6" y="10"/>
                </a:cxn>
                <a:cxn ang="0">
                  <a:pos x="10" y="11"/>
                </a:cxn>
                <a:cxn ang="0">
                  <a:pos x="15" y="12"/>
                </a:cxn>
                <a:cxn ang="0">
                  <a:pos x="19" y="12"/>
                </a:cxn>
                <a:cxn ang="0">
                  <a:pos x="23" y="13"/>
                </a:cxn>
                <a:cxn ang="0">
                  <a:pos x="27" y="13"/>
                </a:cxn>
                <a:cxn ang="0">
                  <a:pos x="29" y="13"/>
                </a:cxn>
                <a:cxn ang="0">
                  <a:pos x="31" y="13"/>
                </a:cxn>
                <a:cxn ang="0">
                  <a:pos x="35" y="14"/>
                </a:cxn>
                <a:cxn ang="0">
                  <a:pos x="39" y="15"/>
                </a:cxn>
                <a:cxn ang="0">
                  <a:pos x="43" y="15"/>
                </a:cxn>
                <a:cxn ang="0">
                  <a:pos x="48" y="16"/>
                </a:cxn>
                <a:cxn ang="0">
                  <a:pos x="50" y="16"/>
                </a:cxn>
                <a:cxn ang="0">
                  <a:pos x="53" y="16"/>
                </a:cxn>
                <a:cxn ang="0">
                  <a:pos x="55" y="15"/>
                </a:cxn>
                <a:cxn ang="0">
                  <a:pos x="58" y="15"/>
                </a:cxn>
                <a:cxn ang="0">
                  <a:pos x="60" y="14"/>
                </a:cxn>
                <a:cxn ang="0">
                  <a:pos x="62" y="13"/>
                </a:cxn>
                <a:cxn ang="0">
                  <a:pos x="64" y="12"/>
                </a:cxn>
                <a:cxn ang="0">
                  <a:pos x="66" y="11"/>
                </a:cxn>
                <a:cxn ang="0">
                  <a:pos x="68" y="9"/>
                </a:cxn>
                <a:cxn ang="0">
                  <a:pos x="69" y="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4" y="5"/>
                </a:cxn>
                <a:cxn ang="0">
                  <a:pos x="62" y="5"/>
                </a:cxn>
              </a:cxnLst>
              <a:rect l="0" t="0" r="r" b="b"/>
              <a:pathLst>
                <a:path w="70" h="17">
                  <a:moveTo>
                    <a:pt x="61" y="5"/>
                  </a:moveTo>
                  <a:lnTo>
                    <a:pt x="59" y="4"/>
                  </a:lnTo>
                  <a:lnTo>
                    <a:pt x="58" y="3"/>
                  </a:lnTo>
                  <a:lnTo>
                    <a:pt x="56" y="3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2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2"/>
                  </a:lnTo>
                  <a:lnTo>
                    <a:pt x="21" y="12"/>
                  </a:lnTo>
                  <a:lnTo>
                    <a:pt x="23" y="13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9" y="13"/>
                  </a:lnTo>
                  <a:lnTo>
                    <a:pt x="30" y="13"/>
                  </a:lnTo>
                  <a:lnTo>
                    <a:pt x="31" y="13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6" y="15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3" y="16"/>
                  </a:lnTo>
                  <a:lnTo>
                    <a:pt x="54" y="15"/>
                  </a:lnTo>
                  <a:lnTo>
                    <a:pt x="55" y="15"/>
                  </a:lnTo>
                  <a:lnTo>
                    <a:pt x="56" y="15"/>
                  </a:lnTo>
                  <a:lnTo>
                    <a:pt x="58" y="15"/>
                  </a:lnTo>
                  <a:lnTo>
                    <a:pt x="59" y="14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2" y="13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10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7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6" y="5"/>
                  </a:lnTo>
                  <a:lnTo>
                    <a:pt x="64" y="5"/>
                  </a:lnTo>
                  <a:lnTo>
                    <a:pt x="63" y="5"/>
                  </a:lnTo>
                  <a:lnTo>
                    <a:pt x="62" y="5"/>
                  </a:lnTo>
                  <a:lnTo>
                    <a:pt x="61" y="5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2" name="Freeform 228"/>
            <p:cNvSpPr>
              <a:spLocks/>
            </p:cNvSpPr>
            <p:nvPr/>
          </p:nvSpPr>
          <p:spPr bwMode="auto">
            <a:xfrm>
              <a:off x="487" y="4034"/>
              <a:ext cx="61" cy="13"/>
            </a:xfrm>
            <a:custGeom>
              <a:avLst/>
              <a:gdLst/>
              <a:ahLst/>
              <a:cxnLst>
                <a:cxn ang="0">
                  <a:pos x="56" y="2"/>
                </a:cxn>
                <a:cxn ang="0">
                  <a:pos x="54" y="2"/>
                </a:cxn>
                <a:cxn ang="0">
                  <a:pos x="52" y="3"/>
                </a:cxn>
                <a:cxn ang="0">
                  <a:pos x="50" y="3"/>
                </a:cxn>
                <a:cxn ang="0">
                  <a:pos x="48" y="4"/>
                </a:cxn>
                <a:cxn ang="0">
                  <a:pos x="44" y="4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35" y="4"/>
                </a:cxn>
                <a:cxn ang="0">
                  <a:pos x="30" y="3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1" y="3"/>
                </a:cxn>
                <a:cxn ang="0">
                  <a:pos x="8" y="2"/>
                </a:cxn>
                <a:cxn ang="0">
                  <a:pos x="5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9" y="11"/>
                </a:cxn>
                <a:cxn ang="0">
                  <a:pos x="23" y="12"/>
                </a:cxn>
                <a:cxn ang="0">
                  <a:pos x="28" y="12"/>
                </a:cxn>
                <a:cxn ang="0">
                  <a:pos x="33" y="12"/>
                </a:cxn>
                <a:cxn ang="0">
                  <a:pos x="38" y="12"/>
                </a:cxn>
                <a:cxn ang="0">
                  <a:pos x="42" y="12"/>
                </a:cxn>
                <a:cxn ang="0">
                  <a:pos x="46" y="11"/>
                </a:cxn>
                <a:cxn ang="0">
                  <a:pos x="49" y="11"/>
                </a:cxn>
                <a:cxn ang="0">
                  <a:pos x="52" y="11"/>
                </a:cxn>
                <a:cxn ang="0">
                  <a:pos x="54" y="10"/>
                </a:cxn>
                <a:cxn ang="0">
                  <a:pos x="57" y="8"/>
                </a:cxn>
                <a:cxn ang="0">
                  <a:pos x="59" y="6"/>
                </a:cxn>
                <a:cxn ang="0">
                  <a:pos x="60" y="4"/>
                </a:cxn>
                <a:cxn ang="0">
                  <a:pos x="60" y="2"/>
                </a:cxn>
                <a:cxn ang="0">
                  <a:pos x="59" y="0"/>
                </a:cxn>
                <a:cxn ang="0">
                  <a:pos x="58" y="1"/>
                </a:cxn>
              </a:cxnLst>
              <a:rect l="0" t="0" r="r" b="b"/>
              <a:pathLst>
                <a:path w="61" h="13">
                  <a:moveTo>
                    <a:pt x="57" y="1"/>
                  </a:moveTo>
                  <a:lnTo>
                    <a:pt x="56" y="2"/>
                  </a:lnTo>
                  <a:lnTo>
                    <a:pt x="55" y="2"/>
                  </a:lnTo>
                  <a:lnTo>
                    <a:pt x="54" y="2"/>
                  </a:lnTo>
                  <a:lnTo>
                    <a:pt x="53" y="3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9" y="4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4" y="7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9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9" y="11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6" y="12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35" y="12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9" y="11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3" y="10"/>
                  </a:lnTo>
                  <a:lnTo>
                    <a:pt x="54" y="10"/>
                  </a:lnTo>
                  <a:lnTo>
                    <a:pt x="55" y="9"/>
                  </a:lnTo>
                  <a:lnTo>
                    <a:pt x="57" y="8"/>
                  </a:lnTo>
                  <a:lnTo>
                    <a:pt x="58" y="7"/>
                  </a:lnTo>
                  <a:lnTo>
                    <a:pt x="59" y="6"/>
                  </a:lnTo>
                  <a:lnTo>
                    <a:pt x="60" y="5"/>
                  </a:lnTo>
                  <a:lnTo>
                    <a:pt x="60" y="4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8" y="1"/>
                  </a:lnTo>
                  <a:lnTo>
                    <a:pt x="57" y="1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3" name="Freeform 229"/>
            <p:cNvSpPr>
              <a:spLocks/>
            </p:cNvSpPr>
            <p:nvPr/>
          </p:nvSpPr>
          <p:spPr bwMode="auto">
            <a:xfrm>
              <a:off x="482" y="4052"/>
              <a:ext cx="64" cy="46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1" y="5"/>
                </a:cxn>
                <a:cxn ang="0">
                  <a:pos x="35" y="2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6"/>
                </a:cxn>
                <a:cxn ang="0">
                  <a:pos x="16" y="10"/>
                </a:cxn>
                <a:cxn ang="0">
                  <a:pos x="13" y="13"/>
                </a:cxn>
                <a:cxn ang="0">
                  <a:pos x="9" y="16"/>
                </a:cxn>
                <a:cxn ang="0">
                  <a:pos x="6" y="17"/>
                </a:cxn>
                <a:cxn ang="0">
                  <a:pos x="4" y="18"/>
                </a:cxn>
                <a:cxn ang="0">
                  <a:pos x="1" y="20"/>
                </a:cxn>
                <a:cxn ang="0">
                  <a:pos x="0" y="22"/>
                </a:cxn>
                <a:cxn ang="0">
                  <a:pos x="1" y="25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9" y="28"/>
                </a:cxn>
                <a:cxn ang="0">
                  <a:pos x="13" y="25"/>
                </a:cxn>
                <a:cxn ang="0">
                  <a:pos x="16" y="22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3" y="23"/>
                </a:cxn>
                <a:cxn ang="0">
                  <a:pos x="25" y="27"/>
                </a:cxn>
                <a:cxn ang="0">
                  <a:pos x="26" y="33"/>
                </a:cxn>
                <a:cxn ang="0">
                  <a:pos x="26" y="37"/>
                </a:cxn>
                <a:cxn ang="0">
                  <a:pos x="27" y="39"/>
                </a:cxn>
                <a:cxn ang="0">
                  <a:pos x="29" y="43"/>
                </a:cxn>
                <a:cxn ang="0">
                  <a:pos x="30" y="45"/>
                </a:cxn>
                <a:cxn ang="0">
                  <a:pos x="32" y="44"/>
                </a:cxn>
                <a:cxn ang="0">
                  <a:pos x="34" y="40"/>
                </a:cxn>
                <a:cxn ang="0">
                  <a:pos x="36" y="32"/>
                </a:cxn>
                <a:cxn ang="0">
                  <a:pos x="38" y="27"/>
                </a:cxn>
                <a:cxn ang="0">
                  <a:pos x="41" y="24"/>
                </a:cxn>
                <a:cxn ang="0">
                  <a:pos x="43" y="23"/>
                </a:cxn>
                <a:cxn ang="0">
                  <a:pos x="46" y="25"/>
                </a:cxn>
                <a:cxn ang="0">
                  <a:pos x="49" y="28"/>
                </a:cxn>
                <a:cxn ang="0">
                  <a:pos x="51" y="30"/>
                </a:cxn>
                <a:cxn ang="0">
                  <a:pos x="53" y="31"/>
                </a:cxn>
                <a:cxn ang="0">
                  <a:pos x="57" y="30"/>
                </a:cxn>
                <a:cxn ang="0">
                  <a:pos x="61" y="28"/>
                </a:cxn>
                <a:cxn ang="0">
                  <a:pos x="63" y="26"/>
                </a:cxn>
                <a:cxn ang="0">
                  <a:pos x="61" y="24"/>
                </a:cxn>
                <a:cxn ang="0">
                  <a:pos x="57" y="22"/>
                </a:cxn>
                <a:cxn ang="0">
                  <a:pos x="51" y="17"/>
                </a:cxn>
                <a:cxn ang="0">
                  <a:pos x="47" y="14"/>
                </a:cxn>
                <a:cxn ang="0">
                  <a:pos x="44" y="10"/>
                </a:cxn>
              </a:cxnLst>
              <a:rect l="0" t="0" r="r" b="b"/>
              <a:pathLst>
                <a:path w="64" h="46">
                  <a:moveTo>
                    <a:pt x="44" y="9"/>
                  </a:moveTo>
                  <a:lnTo>
                    <a:pt x="44" y="9"/>
                  </a:lnTo>
                  <a:lnTo>
                    <a:pt x="44" y="8"/>
                  </a:lnTo>
                  <a:lnTo>
                    <a:pt x="43" y="7"/>
                  </a:lnTo>
                  <a:lnTo>
                    <a:pt x="42" y="6"/>
                  </a:lnTo>
                  <a:lnTo>
                    <a:pt x="41" y="5"/>
                  </a:lnTo>
                  <a:lnTo>
                    <a:pt x="39" y="4"/>
                  </a:lnTo>
                  <a:lnTo>
                    <a:pt x="37" y="3"/>
                  </a:lnTo>
                  <a:lnTo>
                    <a:pt x="35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8" y="9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3" y="13"/>
                  </a:lnTo>
                  <a:lnTo>
                    <a:pt x="11" y="14"/>
                  </a:lnTo>
                  <a:lnTo>
                    <a:pt x="10" y="15"/>
                  </a:lnTo>
                  <a:lnTo>
                    <a:pt x="9" y="16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5" y="18"/>
                  </a:lnTo>
                  <a:lnTo>
                    <a:pt x="4" y="18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3" y="25"/>
                  </a:lnTo>
                  <a:lnTo>
                    <a:pt x="14" y="24"/>
                  </a:lnTo>
                  <a:lnTo>
                    <a:pt x="15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39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9" y="43"/>
                  </a:lnTo>
                  <a:lnTo>
                    <a:pt x="29" y="44"/>
                  </a:lnTo>
                  <a:lnTo>
                    <a:pt x="30" y="44"/>
                  </a:lnTo>
                  <a:lnTo>
                    <a:pt x="30" y="45"/>
                  </a:lnTo>
                  <a:lnTo>
                    <a:pt x="31" y="45"/>
                  </a:lnTo>
                  <a:lnTo>
                    <a:pt x="32" y="45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2" y="23"/>
                  </a:lnTo>
                  <a:lnTo>
                    <a:pt x="43" y="23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6" y="25"/>
                  </a:lnTo>
                  <a:lnTo>
                    <a:pt x="47" y="26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49" y="29"/>
                  </a:lnTo>
                  <a:lnTo>
                    <a:pt x="50" y="29"/>
                  </a:lnTo>
                  <a:lnTo>
                    <a:pt x="51" y="30"/>
                  </a:lnTo>
                  <a:lnTo>
                    <a:pt x="52" y="30"/>
                  </a:lnTo>
                  <a:lnTo>
                    <a:pt x="53" y="30"/>
                  </a:lnTo>
                  <a:lnTo>
                    <a:pt x="53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7" y="30"/>
                  </a:lnTo>
                  <a:lnTo>
                    <a:pt x="58" y="30"/>
                  </a:lnTo>
                  <a:lnTo>
                    <a:pt x="60" y="29"/>
                  </a:lnTo>
                  <a:lnTo>
                    <a:pt x="61" y="28"/>
                  </a:lnTo>
                  <a:lnTo>
                    <a:pt x="62" y="27"/>
                  </a:lnTo>
                  <a:lnTo>
                    <a:pt x="62" y="26"/>
                  </a:lnTo>
                  <a:lnTo>
                    <a:pt x="63" y="26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1" y="24"/>
                  </a:lnTo>
                  <a:lnTo>
                    <a:pt x="60" y="23"/>
                  </a:lnTo>
                  <a:lnTo>
                    <a:pt x="58" y="22"/>
                  </a:lnTo>
                  <a:lnTo>
                    <a:pt x="57" y="22"/>
                  </a:lnTo>
                  <a:lnTo>
                    <a:pt x="55" y="21"/>
                  </a:lnTo>
                  <a:lnTo>
                    <a:pt x="52" y="18"/>
                  </a:lnTo>
                  <a:lnTo>
                    <a:pt x="51" y="17"/>
                  </a:lnTo>
                  <a:lnTo>
                    <a:pt x="49" y="16"/>
                  </a:lnTo>
                  <a:lnTo>
                    <a:pt x="48" y="15"/>
                  </a:lnTo>
                  <a:lnTo>
                    <a:pt x="47" y="14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4" y="9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4" name="Freeform 230"/>
            <p:cNvSpPr>
              <a:spLocks/>
            </p:cNvSpPr>
            <p:nvPr/>
          </p:nvSpPr>
          <p:spPr bwMode="auto">
            <a:xfrm>
              <a:off x="525" y="4022"/>
              <a:ext cx="41" cy="99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4" y="7"/>
                </a:cxn>
                <a:cxn ang="0">
                  <a:pos x="32" y="17"/>
                </a:cxn>
                <a:cxn ang="0">
                  <a:pos x="31" y="23"/>
                </a:cxn>
                <a:cxn ang="0">
                  <a:pos x="29" y="26"/>
                </a:cxn>
                <a:cxn ang="0">
                  <a:pos x="25" y="28"/>
                </a:cxn>
                <a:cxn ang="0">
                  <a:pos x="18" y="30"/>
                </a:cxn>
                <a:cxn ang="0">
                  <a:pos x="12" y="31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9" y="35"/>
                </a:cxn>
                <a:cxn ang="0">
                  <a:pos x="12" y="36"/>
                </a:cxn>
                <a:cxn ang="0">
                  <a:pos x="16" y="38"/>
                </a:cxn>
                <a:cxn ang="0">
                  <a:pos x="22" y="43"/>
                </a:cxn>
                <a:cxn ang="0">
                  <a:pos x="25" y="47"/>
                </a:cxn>
                <a:cxn ang="0">
                  <a:pos x="27" y="52"/>
                </a:cxn>
                <a:cxn ang="0">
                  <a:pos x="27" y="59"/>
                </a:cxn>
                <a:cxn ang="0">
                  <a:pos x="26" y="63"/>
                </a:cxn>
                <a:cxn ang="0">
                  <a:pos x="25" y="67"/>
                </a:cxn>
                <a:cxn ang="0">
                  <a:pos x="23" y="69"/>
                </a:cxn>
                <a:cxn ang="0">
                  <a:pos x="19" y="70"/>
                </a:cxn>
                <a:cxn ang="0">
                  <a:pos x="11" y="72"/>
                </a:cxn>
                <a:cxn ang="0">
                  <a:pos x="6" y="74"/>
                </a:cxn>
                <a:cxn ang="0">
                  <a:pos x="3" y="77"/>
                </a:cxn>
                <a:cxn ang="0">
                  <a:pos x="0" y="82"/>
                </a:cxn>
                <a:cxn ang="0">
                  <a:pos x="1" y="86"/>
                </a:cxn>
                <a:cxn ang="0">
                  <a:pos x="3" y="88"/>
                </a:cxn>
                <a:cxn ang="0">
                  <a:pos x="7" y="90"/>
                </a:cxn>
                <a:cxn ang="0">
                  <a:pos x="10" y="91"/>
                </a:cxn>
                <a:cxn ang="0">
                  <a:pos x="15" y="93"/>
                </a:cxn>
                <a:cxn ang="0">
                  <a:pos x="22" y="96"/>
                </a:cxn>
                <a:cxn ang="0">
                  <a:pos x="25" y="97"/>
                </a:cxn>
                <a:cxn ang="0">
                  <a:pos x="28" y="98"/>
                </a:cxn>
                <a:cxn ang="0">
                  <a:pos x="33" y="96"/>
                </a:cxn>
                <a:cxn ang="0">
                  <a:pos x="35" y="94"/>
                </a:cxn>
                <a:cxn ang="0">
                  <a:pos x="37" y="91"/>
                </a:cxn>
                <a:cxn ang="0">
                  <a:pos x="37" y="88"/>
                </a:cxn>
                <a:cxn ang="0">
                  <a:pos x="37" y="84"/>
                </a:cxn>
                <a:cxn ang="0">
                  <a:pos x="38" y="79"/>
                </a:cxn>
                <a:cxn ang="0">
                  <a:pos x="38" y="67"/>
                </a:cxn>
                <a:cxn ang="0">
                  <a:pos x="38" y="51"/>
                </a:cxn>
                <a:cxn ang="0">
                  <a:pos x="39" y="35"/>
                </a:cxn>
                <a:cxn ang="0">
                  <a:pos x="39" y="26"/>
                </a:cxn>
                <a:cxn ang="0">
                  <a:pos x="40" y="22"/>
                </a:cxn>
                <a:cxn ang="0">
                  <a:pos x="40" y="12"/>
                </a:cxn>
                <a:cxn ang="0">
                  <a:pos x="40" y="5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5" y="1"/>
                </a:cxn>
              </a:cxnLst>
              <a:rect l="0" t="0" r="r" b="b"/>
              <a:pathLst>
                <a:path w="41" h="99">
                  <a:moveTo>
                    <a:pt x="35" y="2"/>
                  </a:moveTo>
                  <a:lnTo>
                    <a:pt x="35" y="2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35" y="5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3" y="13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1" y="21"/>
                  </a:lnTo>
                  <a:lnTo>
                    <a:pt x="31" y="23"/>
                  </a:lnTo>
                  <a:lnTo>
                    <a:pt x="30" y="24"/>
                  </a:lnTo>
                  <a:lnTo>
                    <a:pt x="30" y="25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0" y="31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1" y="36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21" y="42"/>
                  </a:lnTo>
                  <a:lnTo>
                    <a:pt x="22" y="43"/>
                  </a:lnTo>
                  <a:lnTo>
                    <a:pt x="23" y="44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7" y="53"/>
                  </a:lnTo>
                  <a:lnTo>
                    <a:pt x="27" y="56"/>
                  </a:lnTo>
                  <a:lnTo>
                    <a:pt x="27" y="59"/>
                  </a:lnTo>
                  <a:lnTo>
                    <a:pt x="27" y="61"/>
                  </a:lnTo>
                  <a:lnTo>
                    <a:pt x="27" y="62"/>
                  </a:lnTo>
                  <a:lnTo>
                    <a:pt x="26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5" y="67"/>
                  </a:lnTo>
                  <a:lnTo>
                    <a:pt x="24" y="67"/>
                  </a:lnTo>
                  <a:lnTo>
                    <a:pt x="24" y="68"/>
                  </a:lnTo>
                  <a:lnTo>
                    <a:pt x="23" y="69"/>
                  </a:lnTo>
                  <a:lnTo>
                    <a:pt x="22" y="69"/>
                  </a:lnTo>
                  <a:lnTo>
                    <a:pt x="20" y="70"/>
                  </a:lnTo>
                  <a:lnTo>
                    <a:pt x="19" y="70"/>
                  </a:lnTo>
                  <a:lnTo>
                    <a:pt x="16" y="71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9" y="73"/>
                  </a:lnTo>
                  <a:lnTo>
                    <a:pt x="8" y="73"/>
                  </a:lnTo>
                  <a:lnTo>
                    <a:pt x="6" y="74"/>
                  </a:lnTo>
                  <a:lnTo>
                    <a:pt x="5" y="75"/>
                  </a:lnTo>
                  <a:lnTo>
                    <a:pt x="4" y="76"/>
                  </a:lnTo>
                  <a:lnTo>
                    <a:pt x="3" y="77"/>
                  </a:lnTo>
                  <a:lnTo>
                    <a:pt x="2" y="79"/>
                  </a:lnTo>
                  <a:lnTo>
                    <a:pt x="1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2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90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0" y="91"/>
                  </a:lnTo>
                  <a:lnTo>
                    <a:pt x="11" y="91"/>
                  </a:lnTo>
                  <a:lnTo>
                    <a:pt x="12" y="92"/>
                  </a:lnTo>
                  <a:lnTo>
                    <a:pt x="15" y="93"/>
                  </a:lnTo>
                  <a:lnTo>
                    <a:pt x="17" y="94"/>
                  </a:lnTo>
                  <a:lnTo>
                    <a:pt x="20" y="95"/>
                  </a:lnTo>
                  <a:lnTo>
                    <a:pt x="22" y="96"/>
                  </a:lnTo>
                  <a:lnTo>
                    <a:pt x="23" y="96"/>
                  </a:lnTo>
                  <a:lnTo>
                    <a:pt x="24" y="96"/>
                  </a:lnTo>
                  <a:lnTo>
                    <a:pt x="25" y="97"/>
                  </a:lnTo>
                  <a:lnTo>
                    <a:pt x="26" y="97"/>
                  </a:lnTo>
                  <a:lnTo>
                    <a:pt x="27" y="97"/>
                  </a:lnTo>
                  <a:lnTo>
                    <a:pt x="28" y="98"/>
                  </a:lnTo>
                  <a:lnTo>
                    <a:pt x="29" y="98"/>
                  </a:lnTo>
                  <a:lnTo>
                    <a:pt x="31" y="97"/>
                  </a:lnTo>
                  <a:lnTo>
                    <a:pt x="33" y="96"/>
                  </a:lnTo>
                  <a:lnTo>
                    <a:pt x="34" y="96"/>
                  </a:lnTo>
                  <a:lnTo>
                    <a:pt x="34" y="95"/>
                  </a:lnTo>
                  <a:lnTo>
                    <a:pt x="35" y="94"/>
                  </a:lnTo>
                  <a:lnTo>
                    <a:pt x="36" y="94"/>
                  </a:lnTo>
                  <a:lnTo>
                    <a:pt x="36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7" y="89"/>
                  </a:lnTo>
                  <a:lnTo>
                    <a:pt x="37" y="88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8" y="72"/>
                  </a:lnTo>
                  <a:lnTo>
                    <a:pt x="38" y="67"/>
                  </a:lnTo>
                  <a:lnTo>
                    <a:pt x="38" y="62"/>
                  </a:lnTo>
                  <a:lnTo>
                    <a:pt x="38" y="56"/>
                  </a:lnTo>
                  <a:lnTo>
                    <a:pt x="38" y="51"/>
                  </a:lnTo>
                  <a:lnTo>
                    <a:pt x="38" y="45"/>
                  </a:lnTo>
                  <a:lnTo>
                    <a:pt x="39" y="40"/>
                  </a:lnTo>
                  <a:lnTo>
                    <a:pt x="39" y="35"/>
                  </a:lnTo>
                  <a:lnTo>
                    <a:pt x="39" y="30"/>
                  </a:lnTo>
                  <a:lnTo>
                    <a:pt x="39" y="28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40" y="23"/>
                  </a:lnTo>
                  <a:lnTo>
                    <a:pt x="40" y="22"/>
                  </a:lnTo>
                  <a:lnTo>
                    <a:pt x="40" y="21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0" y="2"/>
                  </a:lnTo>
                  <a:lnTo>
                    <a:pt x="40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5" y="2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3" name="Group 247"/>
          <p:cNvGrpSpPr>
            <a:grpSpLocks/>
          </p:cNvGrpSpPr>
          <p:nvPr/>
        </p:nvGrpSpPr>
        <p:grpSpPr bwMode="auto">
          <a:xfrm>
            <a:off x="7031038" y="-1588"/>
            <a:ext cx="2124075" cy="1916113"/>
            <a:chOff x="4429" y="-1"/>
            <a:chExt cx="1338" cy="1207"/>
          </a:xfrm>
        </p:grpSpPr>
        <p:sp>
          <p:nvSpPr>
            <p:cNvPr id="1256" name="Freeform 232"/>
            <p:cNvSpPr>
              <a:spLocks/>
            </p:cNvSpPr>
            <p:nvPr/>
          </p:nvSpPr>
          <p:spPr bwMode="auto">
            <a:xfrm>
              <a:off x="4457" y="-1"/>
              <a:ext cx="1286" cy="1198"/>
            </a:xfrm>
            <a:custGeom>
              <a:avLst/>
              <a:gdLst/>
              <a:ahLst/>
              <a:cxnLst>
                <a:cxn ang="0">
                  <a:pos x="26" y="19"/>
                </a:cxn>
                <a:cxn ang="0">
                  <a:pos x="2" y="77"/>
                </a:cxn>
                <a:cxn ang="0">
                  <a:pos x="7" y="168"/>
                </a:cxn>
                <a:cxn ang="0">
                  <a:pos x="13" y="205"/>
                </a:cxn>
                <a:cxn ang="0">
                  <a:pos x="17" y="266"/>
                </a:cxn>
                <a:cxn ang="0">
                  <a:pos x="24" y="380"/>
                </a:cxn>
                <a:cxn ang="0">
                  <a:pos x="30" y="585"/>
                </a:cxn>
                <a:cxn ang="0">
                  <a:pos x="36" y="784"/>
                </a:cxn>
                <a:cxn ang="0">
                  <a:pos x="38" y="863"/>
                </a:cxn>
                <a:cxn ang="0">
                  <a:pos x="40" y="919"/>
                </a:cxn>
                <a:cxn ang="0">
                  <a:pos x="40" y="948"/>
                </a:cxn>
                <a:cxn ang="0">
                  <a:pos x="43" y="956"/>
                </a:cxn>
                <a:cxn ang="0">
                  <a:pos x="55" y="996"/>
                </a:cxn>
                <a:cxn ang="0">
                  <a:pos x="87" y="1076"/>
                </a:cxn>
                <a:cxn ang="0">
                  <a:pos x="104" y="1101"/>
                </a:cxn>
                <a:cxn ang="0">
                  <a:pos x="130" y="1110"/>
                </a:cxn>
                <a:cxn ang="0">
                  <a:pos x="180" y="1124"/>
                </a:cxn>
                <a:cxn ang="0">
                  <a:pos x="291" y="1149"/>
                </a:cxn>
                <a:cxn ang="0">
                  <a:pos x="342" y="1162"/>
                </a:cxn>
                <a:cxn ang="0">
                  <a:pos x="363" y="1166"/>
                </a:cxn>
                <a:cxn ang="0">
                  <a:pos x="390" y="1178"/>
                </a:cxn>
                <a:cxn ang="0">
                  <a:pos x="458" y="1197"/>
                </a:cxn>
                <a:cxn ang="0">
                  <a:pos x="486" y="1197"/>
                </a:cxn>
                <a:cxn ang="0">
                  <a:pos x="532" y="1195"/>
                </a:cxn>
                <a:cxn ang="0">
                  <a:pos x="602" y="1193"/>
                </a:cxn>
                <a:cxn ang="0">
                  <a:pos x="787" y="1186"/>
                </a:cxn>
                <a:cxn ang="0">
                  <a:pos x="990" y="1176"/>
                </a:cxn>
                <a:cxn ang="0">
                  <a:pos x="1137" y="1166"/>
                </a:cxn>
                <a:cxn ang="0">
                  <a:pos x="1198" y="1159"/>
                </a:cxn>
                <a:cxn ang="0">
                  <a:pos x="1236" y="1151"/>
                </a:cxn>
                <a:cxn ang="0">
                  <a:pos x="1247" y="1137"/>
                </a:cxn>
                <a:cxn ang="0">
                  <a:pos x="1255" y="1099"/>
                </a:cxn>
                <a:cxn ang="0">
                  <a:pos x="1262" y="1037"/>
                </a:cxn>
                <a:cxn ang="0">
                  <a:pos x="1276" y="873"/>
                </a:cxn>
                <a:cxn ang="0">
                  <a:pos x="1285" y="624"/>
                </a:cxn>
                <a:cxn ang="0">
                  <a:pos x="1281" y="490"/>
                </a:cxn>
                <a:cxn ang="0">
                  <a:pos x="1276" y="431"/>
                </a:cxn>
                <a:cxn ang="0">
                  <a:pos x="1262" y="376"/>
                </a:cxn>
                <a:cxn ang="0">
                  <a:pos x="1209" y="291"/>
                </a:cxn>
                <a:cxn ang="0">
                  <a:pos x="1092" y="172"/>
                </a:cxn>
                <a:cxn ang="0">
                  <a:pos x="997" y="94"/>
                </a:cxn>
                <a:cxn ang="0">
                  <a:pos x="914" y="44"/>
                </a:cxn>
                <a:cxn ang="0">
                  <a:pos x="857" y="35"/>
                </a:cxn>
                <a:cxn ang="0">
                  <a:pos x="746" y="46"/>
                </a:cxn>
                <a:cxn ang="0">
                  <a:pos x="634" y="60"/>
                </a:cxn>
                <a:cxn ang="0">
                  <a:pos x="592" y="64"/>
                </a:cxn>
                <a:cxn ang="0">
                  <a:pos x="458" y="23"/>
                </a:cxn>
                <a:cxn ang="0">
                  <a:pos x="337" y="2"/>
                </a:cxn>
                <a:cxn ang="0">
                  <a:pos x="301" y="0"/>
                </a:cxn>
                <a:cxn ang="0">
                  <a:pos x="242" y="0"/>
                </a:cxn>
                <a:cxn ang="0">
                  <a:pos x="87" y="4"/>
                </a:cxn>
              </a:cxnLst>
              <a:rect l="0" t="0" r="r" b="b"/>
              <a:pathLst>
                <a:path w="1286" h="1198">
                  <a:moveTo>
                    <a:pt x="34" y="6"/>
                  </a:moveTo>
                  <a:lnTo>
                    <a:pt x="32" y="10"/>
                  </a:lnTo>
                  <a:lnTo>
                    <a:pt x="26" y="19"/>
                  </a:lnTo>
                  <a:lnTo>
                    <a:pt x="17" y="33"/>
                  </a:lnTo>
                  <a:lnTo>
                    <a:pt x="11" y="54"/>
                  </a:lnTo>
                  <a:lnTo>
                    <a:pt x="2" y="77"/>
                  </a:lnTo>
                  <a:lnTo>
                    <a:pt x="0" y="106"/>
                  </a:lnTo>
                  <a:lnTo>
                    <a:pt x="0" y="135"/>
                  </a:lnTo>
                  <a:lnTo>
                    <a:pt x="7" y="168"/>
                  </a:lnTo>
                  <a:lnTo>
                    <a:pt x="9" y="176"/>
                  </a:lnTo>
                  <a:lnTo>
                    <a:pt x="11" y="189"/>
                  </a:lnTo>
                  <a:lnTo>
                    <a:pt x="13" y="205"/>
                  </a:lnTo>
                  <a:lnTo>
                    <a:pt x="13" y="222"/>
                  </a:lnTo>
                  <a:lnTo>
                    <a:pt x="15" y="243"/>
                  </a:lnTo>
                  <a:lnTo>
                    <a:pt x="17" y="266"/>
                  </a:lnTo>
                  <a:lnTo>
                    <a:pt x="19" y="293"/>
                  </a:lnTo>
                  <a:lnTo>
                    <a:pt x="19" y="320"/>
                  </a:lnTo>
                  <a:lnTo>
                    <a:pt x="24" y="380"/>
                  </a:lnTo>
                  <a:lnTo>
                    <a:pt x="26" y="446"/>
                  </a:lnTo>
                  <a:lnTo>
                    <a:pt x="28" y="515"/>
                  </a:lnTo>
                  <a:lnTo>
                    <a:pt x="30" y="585"/>
                  </a:lnTo>
                  <a:lnTo>
                    <a:pt x="32" y="655"/>
                  </a:lnTo>
                  <a:lnTo>
                    <a:pt x="34" y="722"/>
                  </a:lnTo>
                  <a:lnTo>
                    <a:pt x="36" y="784"/>
                  </a:lnTo>
                  <a:lnTo>
                    <a:pt x="36" y="811"/>
                  </a:lnTo>
                  <a:lnTo>
                    <a:pt x="38" y="838"/>
                  </a:lnTo>
                  <a:lnTo>
                    <a:pt x="38" y="863"/>
                  </a:lnTo>
                  <a:lnTo>
                    <a:pt x="38" y="884"/>
                  </a:lnTo>
                  <a:lnTo>
                    <a:pt x="40" y="904"/>
                  </a:lnTo>
                  <a:lnTo>
                    <a:pt x="40" y="919"/>
                  </a:lnTo>
                  <a:lnTo>
                    <a:pt x="40" y="933"/>
                  </a:lnTo>
                  <a:lnTo>
                    <a:pt x="40" y="942"/>
                  </a:lnTo>
                  <a:lnTo>
                    <a:pt x="40" y="948"/>
                  </a:lnTo>
                  <a:lnTo>
                    <a:pt x="40" y="950"/>
                  </a:lnTo>
                  <a:lnTo>
                    <a:pt x="40" y="952"/>
                  </a:lnTo>
                  <a:lnTo>
                    <a:pt x="43" y="956"/>
                  </a:lnTo>
                  <a:lnTo>
                    <a:pt x="45" y="964"/>
                  </a:lnTo>
                  <a:lnTo>
                    <a:pt x="47" y="973"/>
                  </a:lnTo>
                  <a:lnTo>
                    <a:pt x="55" y="996"/>
                  </a:lnTo>
                  <a:lnTo>
                    <a:pt x="64" y="1023"/>
                  </a:lnTo>
                  <a:lnTo>
                    <a:pt x="74" y="1050"/>
                  </a:lnTo>
                  <a:lnTo>
                    <a:pt x="87" y="1076"/>
                  </a:lnTo>
                  <a:lnTo>
                    <a:pt x="93" y="1085"/>
                  </a:lnTo>
                  <a:lnTo>
                    <a:pt x="100" y="1095"/>
                  </a:lnTo>
                  <a:lnTo>
                    <a:pt x="104" y="1101"/>
                  </a:lnTo>
                  <a:lnTo>
                    <a:pt x="110" y="1105"/>
                  </a:lnTo>
                  <a:lnTo>
                    <a:pt x="119" y="1106"/>
                  </a:lnTo>
                  <a:lnTo>
                    <a:pt x="130" y="1110"/>
                  </a:lnTo>
                  <a:lnTo>
                    <a:pt x="144" y="1114"/>
                  </a:lnTo>
                  <a:lnTo>
                    <a:pt x="161" y="1120"/>
                  </a:lnTo>
                  <a:lnTo>
                    <a:pt x="180" y="1124"/>
                  </a:lnTo>
                  <a:lnTo>
                    <a:pt x="202" y="1130"/>
                  </a:lnTo>
                  <a:lnTo>
                    <a:pt x="246" y="1139"/>
                  </a:lnTo>
                  <a:lnTo>
                    <a:pt x="291" y="1149"/>
                  </a:lnTo>
                  <a:lnTo>
                    <a:pt x="310" y="1155"/>
                  </a:lnTo>
                  <a:lnTo>
                    <a:pt x="327" y="1159"/>
                  </a:lnTo>
                  <a:lnTo>
                    <a:pt x="342" y="1162"/>
                  </a:lnTo>
                  <a:lnTo>
                    <a:pt x="352" y="1164"/>
                  </a:lnTo>
                  <a:lnTo>
                    <a:pt x="361" y="1166"/>
                  </a:lnTo>
                  <a:lnTo>
                    <a:pt x="363" y="1166"/>
                  </a:lnTo>
                  <a:lnTo>
                    <a:pt x="367" y="1168"/>
                  </a:lnTo>
                  <a:lnTo>
                    <a:pt x="375" y="1172"/>
                  </a:lnTo>
                  <a:lnTo>
                    <a:pt x="390" y="1178"/>
                  </a:lnTo>
                  <a:lnTo>
                    <a:pt x="405" y="1184"/>
                  </a:lnTo>
                  <a:lnTo>
                    <a:pt x="443" y="1193"/>
                  </a:lnTo>
                  <a:lnTo>
                    <a:pt x="458" y="1197"/>
                  </a:lnTo>
                  <a:lnTo>
                    <a:pt x="473" y="1197"/>
                  </a:lnTo>
                  <a:lnTo>
                    <a:pt x="477" y="1197"/>
                  </a:lnTo>
                  <a:lnTo>
                    <a:pt x="486" y="1197"/>
                  </a:lnTo>
                  <a:lnTo>
                    <a:pt x="498" y="1197"/>
                  </a:lnTo>
                  <a:lnTo>
                    <a:pt x="513" y="1195"/>
                  </a:lnTo>
                  <a:lnTo>
                    <a:pt x="532" y="1195"/>
                  </a:lnTo>
                  <a:lnTo>
                    <a:pt x="554" y="1195"/>
                  </a:lnTo>
                  <a:lnTo>
                    <a:pt x="577" y="1193"/>
                  </a:lnTo>
                  <a:lnTo>
                    <a:pt x="602" y="1193"/>
                  </a:lnTo>
                  <a:lnTo>
                    <a:pt x="657" y="1191"/>
                  </a:lnTo>
                  <a:lnTo>
                    <a:pt x="721" y="1189"/>
                  </a:lnTo>
                  <a:lnTo>
                    <a:pt x="787" y="1186"/>
                  </a:lnTo>
                  <a:lnTo>
                    <a:pt x="857" y="1184"/>
                  </a:lnTo>
                  <a:lnTo>
                    <a:pt x="925" y="1180"/>
                  </a:lnTo>
                  <a:lnTo>
                    <a:pt x="990" y="1176"/>
                  </a:lnTo>
                  <a:lnTo>
                    <a:pt x="1054" y="1172"/>
                  </a:lnTo>
                  <a:lnTo>
                    <a:pt x="1111" y="1168"/>
                  </a:lnTo>
                  <a:lnTo>
                    <a:pt x="1137" y="1166"/>
                  </a:lnTo>
                  <a:lnTo>
                    <a:pt x="1160" y="1164"/>
                  </a:lnTo>
                  <a:lnTo>
                    <a:pt x="1181" y="1162"/>
                  </a:lnTo>
                  <a:lnTo>
                    <a:pt x="1198" y="1159"/>
                  </a:lnTo>
                  <a:lnTo>
                    <a:pt x="1215" y="1157"/>
                  </a:lnTo>
                  <a:lnTo>
                    <a:pt x="1226" y="1155"/>
                  </a:lnTo>
                  <a:lnTo>
                    <a:pt x="1236" y="1151"/>
                  </a:lnTo>
                  <a:lnTo>
                    <a:pt x="1240" y="1149"/>
                  </a:lnTo>
                  <a:lnTo>
                    <a:pt x="1243" y="1145"/>
                  </a:lnTo>
                  <a:lnTo>
                    <a:pt x="1247" y="1137"/>
                  </a:lnTo>
                  <a:lnTo>
                    <a:pt x="1249" y="1128"/>
                  </a:lnTo>
                  <a:lnTo>
                    <a:pt x="1251" y="1114"/>
                  </a:lnTo>
                  <a:lnTo>
                    <a:pt x="1255" y="1099"/>
                  </a:lnTo>
                  <a:lnTo>
                    <a:pt x="1257" y="1079"/>
                  </a:lnTo>
                  <a:lnTo>
                    <a:pt x="1259" y="1060"/>
                  </a:lnTo>
                  <a:lnTo>
                    <a:pt x="1262" y="1037"/>
                  </a:lnTo>
                  <a:lnTo>
                    <a:pt x="1268" y="989"/>
                  </a:lnTo>
                  <a:lnTo>
                    <a:pt x="1272" y="933"/>
                  </a:lnTo>
                  <a:lnTo>
                    <a:pt x="1276" y="873"/>
                  </a:lnTo>
                  <a:lnTo>
                    <a:pt x="1279" y="811"/>
                  </a:lnTo>
                  <a:lnTo>
                    <a:pt x="1283" y="685"/>
                  </a:lnTo>
                  <a:lnTo>
                    <a:pt x="1285" y="624"/>
                  </a:lnTo>
                  <a:lnTo>
                    <a:pt x="1285" y="566"/>
                  </a:lnTo>
                  <a:lnTo>
                    <a:pt x="1283" y="514"/>
                  </a:lnTo>
                  <a:lnTo>
                    <a:pt x="1281" y="490"/>
                  </a:lnTo>
                  <a:lnTo>
                    <a:pt x="1281" y="467"/>
                  </a:lnTo>
                  <a:lnTo>
                    <a:pt x="1279" y="448"/>
                  </a:lnTo>
                  <a:lnTo>
                    <a:pt x="1276" y="431"/>
                  </a:lnTo>
                  <a:lnTo>
                    <a:pt x="1272" y="415"/>
                  </a:lnTo>
                  <a:lnTo>
                    <a:pt x="1270" y="402"/>
                  </a:lnTo>
                  <a:lnTo>
                    <a:pt x="1262" y="376"/>
                  </a:lnTo>
                  <a:lnTo>
                    <a:pt x="1249" y="351"/>
                  </a:lnTo>
                  <a:lnTo>
                    <a:pt x="1230" y="322"/>
                  </a:lnTo>
                  <a:lnTo>
                    <a:pt x="1209" y="291"/>
                  </a:lnTo>
                  <a:lnTo>
                    <a:pt x="1183" y="263"/>
                  </a:lnTo>
                  <a:lnTo>
                    <a:pt x="1153" y="232"/>
                  </a:lnTo>
                  <a:lnTo>
                    <a:pt x="1092" y="172"/>
                  </a:lnTo>
                  <a:lnTo>
                    <a:pt x="1060" y="143"/>
                  </a:lnTo>
                  <a:lnTo>
                    <a:pt x="1028" y="118"/>
                  </a:lnTo>
                  <a:lnTo>
                    <a:pt x="997" y="94"/>
                  </a:lnTo>
                  <a:lnTo>
                    <a:pt x="967" y="73"/>
                  </a:lnTo>
                  <a:lnTo>
                    <a:pt x="939" y="56"/>
                  </a:lnTo>
                  <a:lnTo>
                    <a:pt x="914" y="44"/>
                  </a:lnTo>
                  <a:lnTo>
                    <a:pt x="893" y="37"/>
                  </a:lnTo>
                  <a:lnTo>
                    <a:pt x="874" y="35"/>
                  </a:lnTo>
                  <a:lnTo>
                    <a:pt x="857" y="35"/>
                  </a:lnTo>
                  <a:lnTo>
                    <a:pt x="838" y="37"/>
                  </a:lnTo>
                  <a:lnTo>
                    <a:pt x="793" y="40"/>
                  </a:lnTo>
                  <a:lnTo>
                    <a:pt x="746" y="46"/>
                  </a:lnTo>
                  <a:lnTo>
                    <a:pt x="698" y="50"/>
                  </a:lnTo>
                  <a:lnTo>
                    <a:pt x="653" y="56"/>
                  </a:lnTo>
                  <a:lnTo>
                    <a:pt x="634" y="60"/>
                  </a:lnTo>
                  <a:lnTo>
                    <a:pt x="617" y="62"/>
                  </a:lnTo>
                  <a:lnTo>
                    <a:pt x="602" y="64"/>
                  </a:lnTo>
                  <a:lnTo>
                    <a:pt x="592" y="64"/>
                  </a:lnTo>
                  <a:lnTo>
                    <a:pt x="585" y="66"/>
                  </a:lnTo>
                  <a:lnTo>
                    <a:pt x="583" y="66"/>
                  </a:lnTo>
                  <a:lnTo>
                    <a:pt x="458" y="23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37" y="2"/>
                  </a:lnTo>
                  <a:lnTo>
                    <a:pt x="329" y="2"/>
                  </a:lnTo>
                  <a:lnTo>
                    <a:pt x="316" y="2"/>
                  </a:lnTo>
                  <a:lnTo>
                    <a:pt x="301" y="0"/>
                  </a:lnTo>
                  <a:lnTo>
                    <a:pt x="284" y="0"/>
                  </a:lnTo>
                  <a:lnTo>
                    <a:pt x="263" y="0"/>
                  </a:lnTo>
                  <a:lnTo>
                    <a:pt x="242" y="0"/>
                  </a:lnTo>
                  <a:lnTo>
                    <a:pt x="193" y="0"/>
                  </a:lnTo>
                  <a:lnTo>
                    <a:pt x="140" y="2"/>
                  </a:lnTo>
                  <a:lnTo>
                    <a:pt x="87" y="4"/>
                  </a:lnTo>
                  <a:lnTo>
                    <a:pt x="34" y="6"/>
                  </a:lnTo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41" name="Group 246"/>
            <p:cNvGrpSpPr>
              <a:grpSpLocks/>
            </p:cNvGrpSpPr>
            <p:nvPr/>
          </p:nvGrpSpPr>
          <p:grpSpPr bwMode="auto">
            <a:xfrm>
              <a:off x="4429" y="-1"/>
              <a:ext cx="1338" cy="1207"/>
              <a:chOff x="4429" y="-1"/>
              <a:chExt cx="1338" cy="1207"/>
            </a:xfrm>
          </p:grpSpPr>
          <p:sp>
            <p:nvSpPr>
              <p:cNvPr id="1257" name="Freeform 233"/>
              <p:cNvSpPr>
                <a:spLocks/>
              </p:cNvSpPr>
              <p:nvPr/>
            </p:nvSpPr>
            <p:spPr bwMode="auto">
              <a:xfrm>
                <a:off x="4453" y="-1"/>
                <a:ext cx="223" cy="73"/>
              </a:xfrm>
              <a:custGeom>
                <a:avLst/>
                <a:gdLst/>
                <a:ahLst/>
                <a:cxnLst>
                  <a:cxn ang="0">
                    <a:pos x="171" y="59"/>
                  </a:cxn>
                  <a:cxn ang="0">
                    <a:pos x="186" y="55"/>
                  </a:cxn>
                  <a:cxn ang="0">
                    <a:pos x="198" y="52"/>
                  </a:cxn>
                  <a:cxn ang="0">
                    <a:pos x="208" y="50"/>
                  </a:cxn>
                  <a:cxn ang="0">
                    <a:pos x="212" y="48"/>
                  </a:cxn>
                  <a:cxn ang="0">
                    <a:pos x="212" y="46"/>
                  </a:cxn>
                  <a:cxn ang="0">
                    <a:pos x="213" y="44"/>
                  </a:cxn>
                  <a:cxn ang="0">
                    <a:pos x="215" y="41"/>
                  </a:cxn>
                  <a:cxn ang="0">
                    <a:pos x="221" y="30"/>
                  </a:cxn>
                  <a:cxn ang="0">
                    <a:pos x="221" y="19"/>
                  </a:cxn>
                  <a:cxn ang="0">
                    <a:pos x="216" y="9"/>
                  </a:cxn>
                  <a:cxn ang="0">
                    <a:pos x="208" y="2"/>
                  </a:cxn>
                  <a:cxn ang="0">
                    <a:pos x="47" y="0"/>
                  </a:cxn>
                  <a:cxn ang="0">
                    <a:pos x="34" y="3"/>
                  </a:cxn>
                  <a:cxn ang="0">
                    <a:pos x="22" y="7"/>
                  </a:cxn>
                  <a:cxn ang="0">
                    <a:pos x="12" y="12"/>
                  </a:cxn>
                  <a:cxn ang="0">
                    <a:pos x="5" y="18"/>
                  </a:cxn>
                  <a:cxn ang="0">
                    <a:pos x="1" y="26"/>
                  </a:cxn>
                  <a:cxn ang="0">
                    <a:pos x="0" y="34"/>
                  </a:cxn>
                  <a:cxn ang="0">
                    <a:pos x="3" y="43"/>
                  </a:cxn>
                  <a:cxn ang="0">
                    <a:pos x="10" y="54"/>
                  </a:cxn>
                  <a:cxn ang="0">
                    <a:pos x="12" y="55"/>
                  </a:cxn>
                  <a:cxn ang="0">
                    <a:pos x="18" y="59"/>
                  </a:cxn>
                  <a:cxn ang="0">
                    <a:pos x="30" y="64"/>
                  </a:cxn>
                  <a:cxn ang="0">
                    <a:pos x="46" y="68"/>
                  </a:cxn>
                  <a:cxn ang="0">
                    <a:pos x="61" y="71"/>
                  </a:cxn>
                  <a:cxn ang="0">
                    <a:pos x="73" y="72"/>
                  </a:cxn>
                  <a:cxn ang="0">
                    <a:pos x="86" y="72"/>
                  </a:cxn>
                  <a:cxn ang="0">
                    <a:pos x="100" y="72"/>
                  </a:cxn>
                  <a:cxn ang="0">
                    <a:pos x="116" y="70"/>
                  </a:cxn>
                  <a:cxn ang="0">
                    <a:pos x="134" y="68"/>
                  </a:cxn>
                  <a:cxn ang="0">
                    <a:pos x="152" y="63"/>
                  </a:cxn>
                </a:cxnLst>
                <a:rect l="0" t="0" r="r" b="b"/>
                <a:pathLst>
                  <a:path w="223" h="73">
                    <a:moveTo>
                      <a:pt x="162" y="61"/>
                    </a:moveTo>
                    <a:lnTo>
                      <a:pt x="171" y="59"/>
                    </a:lnTo>
                    <a:lnTo>
                      <a:pt x="179" y="56"/>
                    </a:lnTo>
                    <a:lnTo>
                      <a:pt x="186" y="55"/>
                    </a:lnTo>
                    <a:lnTo>
                      <a:pt x="193" y="53"/>
                    </a:lnTo>
                    <a:lnTo>
                      <a:pt x="198" y="52"/>
                    </a:lnTo>
                    <a:lnTo>
                      <a:pt x="204" y="51"/>
                    </a:lnTo>
                    <a:lnTo>
                      <a:pt x="208" y="50"/>
                    </a:lnTo>
                    <a:lnTo>
                      <a:pt x="212" y="49"/>
                    </a:lnTo>
                    <a:lnTo>
                      <a:pt x="212" y="48"/>
                    </a:lnTo>
                    <a:lnTo>
                      <a:pt x="212" y="47"/>
                    </a:lnTo>
                    <a:lnTo>
                      <a:pt x="212" y="46"/>
                    </a:lnTo>
                    <a:lnTo>
                      <a:pt x="213" y="45"/>
                    </a:lnTo>
                    <a:lnTo>
                      <a:pt x="213" y="44"/>
                    </a:lnTo>
                    <a:lnTo>
                      <a:pt x="214" y="43"/>
                    </a:lnTo>
                    <a:lnTo>
                      <a:pt x="215" y="41"/>
                    </a:lnTo>
                    <a:lnTo>
                      <a:pt x="219" y="36"/>
                    </a:lnTo>
                    <a:lnTo>
                      <a:pt x="221" y="30"/>
                    </a:lnTo>
                    <a:lnTo>
                      <a:pt x="222" y="24"/>
                    </a:lnTo>
                    <a:lnTo>
                      <a:pt x="221" y="19"/>
                    </a:lnTo>
                    <a:lnTo>
                      <a:pt x="219" y="14"/>
                    </a:lnTo>
                    <a:lnTo>
                      <a:pt x="216" y="9"/>
                    </a:lnTo>
                    <a:lnTo>
                      <a:pt x="211" y="4"/>
                    </a:lnTo>
                    <a:lnTo>
                      <a:pt x="208" y="2"/>
                    </a:lnTo>
                    <a:lnTo>
                      <a:pt x="205" y="0"/>
                    </a:lnTo>
                    <a:lnTo>
                      <a:pt x="47" y="0"/>
                    </a:lnTo>
                    <a:lnTo>
                      <a:pt x="40" y="1"/>
                    </a:lnTo>
                    <a:lnTo>
                      <a:pt x="34" y="3"/>
                    </a:lnTo>
                    <a:lnTo>
                      <a:pt x="28" y="5"/>
                    </a:lnTo>
                    <a:lnTo>
                      <a:pt x="22" y="7"/>
                    </a:lnTo>
                    <a:lnTo>
                      <a:pt x="17" y="10"/>
                    </a:lnTo>
                    <a:lnTo>
                      <a:pt x="12" y="12"/>
                    </a:lnTo>
                    <a:lnTo>
                      <a:pt x="8" y="15"/>
                    </a:lnTo>
                    <a:lnTo>
                      <a:pt x="5" y="18"/>
                    </a:lnTo>
                    <a:lnTo>
                      <a:pt x="2" y="22"/>
                    </a:lnTo>
                    <a:lnTo>
                      <a:pt x="1" y="26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1" y="38"/>
                    </a:lnTo>
                    <a:lnTo>
                      <a:pt x="3" y="43"/>
                    </a:lnTo>
                    <a:lnTo>
                      <a:pt x="6" y="48"/>
                    </a:lnTo>
                    <a:lnTo>
                      <a:pt x="10" y="54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15" y="57"/>
                    </a:lnTo>
                    <a:lnTo>
                      <a:pt x="18" y="59"/>
                    </a:lnTo>
                    <a:lnTo>
                      <a:pt x="23" y="61"/>
                    </a:lnTo>
                    <a:lnTo>
                      <a:pt x="30" y="64"/>
                    </a:lnTo>
                    <a:lnTo>
                      <a:pt x="37" y="66"/>
                    </a:lnTo>
                    <a:lnTo>
                      <a:pt x="46" y="68"/>
                    </a:lnTo>
                    <a:lnTo>
                      <a:pt x="56" y="70"/>
                    </a:lnTo>
                    <a:lnTo>
                      <a:pt x="61" y="71"/>
                    </a:lnTo>
                    <a:lnTo>
                      <a:pt x="67" y="71"/>
                    </a:lnTo>
                    <a:lnTo>
                      <a:pt x="73" y="72"/>
                    </a:lnTo>
                    <a:lnTo>
                      <a:pt x="79" y="72"/>
                    </a:lnTo>
                    <a:lnTo>
                      <a:pt x="86" y="72"/>
                    </a:lnTo>
                    <a:lnTo>
                      <a:pt x="93" y="72"/>
                    </a:lnTo>
                    <a:lnTo>
                      <a:pt x="100" y="72"/>
                    </a:lnTo>
                    <a:lnTo>
                      <a:pt x="108" y="71"/>
                    </a:lnTo>
                    <a:lnTo>
                      <a:pt x="116" y="70"/>
                    </a:lnTo>
                    <a:lnTo>
                      <a:pt x="125" y="69"/>
                    </a:lnTo>
                    <a:lnTo>
                      <a:pt x="134" y="68"/>
                    </a:lnTo>
                    <a:lnTo>
                      <a:pt x="142" y="66"/>
                    </a:lnTo>
                    <a:lnTo>
                      <a:pt x="152" y="63"/>
                    </a:lnTo>
                    <a:lnTo>
                      <a:pt x="162" y="61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8" name="Freeform 234"/>
              <p:cNvSpPr>
                <a:spLocks/>
              </p:cNvSpPr>
              <p:nvPr/>
            </p:nvSpPr>
            <p:spPr bwMode="auto">
              <a:xfrm>
                <a:off x="4429" y="-1"/>
                <a:ext cx="1333" cy="1207"/>
              </a:xfrm>
              <a:custGeom>
                <a:avLst/>
                <a:gdLst/>
                <a:ahLst/>
                <a:cxnLst>
                  <a:cxn ang="0">
                    <a:pos x="1178" y="2"/>
                  </a:cxn>
                  <a:cxn ang="0">
                    <a:pos x="428" y="48"/>
                  </a:cxn>
                  <a:cxn ang="0">
                    <a:pos x="540" y="60"/>
                  </a:cxn>
                  <a:cxn ang="0">
                    <a:pos x="329" y="95"/>
                  </a:cxn>
                  <a:cxn ang="0">
                    <a:pos x="432" y="141"/>
                  </a:cxn>
                  <a:cxn ang="0">
                    <a:pos x="360" y="183"/>
                  </a:cxn>
                  <a:cxn ang="0">
                    <a:pos x="93" y="199"/>
                  </a:cxn>
                  <a:cxn ang="0">
                    <a:pos x="175" y="143"/>
                  </a:cxn>
                  <a:cxn ang="0">
                    <a:pos x="205" y="102"/>
                  </a:cxn>
                  <a:cxn ang="0">
                    <a:pos x="4" y="154"/>
                  </a:cxn>
                  <a:cxn ang="0">
                    <a:pos x="30" y="650"/>
                  </a:cxn>
                  <a:cxn ang="0">
                    <a:pos x="35" y="1004"/>
                  </a:cxn>
                  <a:cxn ang="0">
                    <a:pos x="285" y="1191"/>
                  </a:cxn>
                  <a:cxn ang="0">
                    <a:pos x="390" y="1137"/>
                  </a:cxn>
                  <a:cxn ang="0">
                    <a:pos x="353" y="911"/>
                  </a:cxn>
                  <a:cxn ang="0">
                    <a:pos x="257" y="855"/>
                  </a:cxn>
                  <a:cxn ang="0">
                    <a:pos x="248" y="950"/>
                  </a:cxn>
                  <a:cxn ang="0">
                    <a:pos x="201" y="994"/>
                  </a:cxn>
                  <a:cxn ang="0">
                    <a:pos x="184" y="1067"/>
                  </a:cxn>
                  <a:cxn ang="0">
                    <a:pos x="159" y="855"/>
                  </a:cxn>
                  <a:cxn ang="0">
                    <a:pos x="257" y="629"/>
                  </a:cxn>
                  <a:cxn ang="0">
                    <a:pos x="290" y="515"/>
                  </a:cxn>
                  <a:cxn ang="0">
                    <a:pos x="334" y="610"/>
                  </a:cxn>
                  <a:cxn ang="0">
                    <a:pos x="453" y="508"/>
                  </a:cxn>
                  <a:cxn ang="0">
                    <a:pos x="437" y="631"/>
                  </a:cxn>
                  <a:cxn ang="0">
                    <a:pos x="374" y="768"/>
                  </a:cxn>
                  <a:cxn ang="0">
                    <a:pos x="421" y="1000"/>
                  </a:cxn>
                  <a:cxn ang="0">
                    <a:pos x="530" y="1204"/>
                  </a:cxn>
                  <a:cxn ang="0">
                    <a:pos x="956" y="1189"/>
                  </a:cxn>
                  <a:cxn ang="0">
                    <a:pos x="1318" y="1148"/>
                  </a:cxn>
                  <a:cxn ang="0">
                    <a:pos x="1105" y="1075"/>
                  </a:cxn>
                  <a:cxn ang="0">
                    <a:pos x="1033" y="977"/>
                  </a:cxn>
                  <a:cxn ang="0">
                    <a:pos x="968" y="861"/>
                  </a:cxn>
                  <a:cxn ang="0">
                    <a:pos x="954" y="774"/>
                  </a:cxn>
                  <a:cxn ang="0">
                    <a:pos x="954" y="602"/>
                  </a:cxn>
                  <a:cxn ang="0">
                    <a:pos x="1073" y="625"/>
                  </a:cxn>
                  <a:cxn ang="0">
                    <a:pos x="1063" y="596"/>
                  </a:cxn>
                  <a:cxn ang="0">
                    <a:pos x="972" y="510"/>
                  </a:cxn>
                  <a:cxn ang="0">
                    <a:pos x="1073" y="562"/>
                  </a:cxn>
                  <a:cxn ang="0">
                    <a:pos x="1033" y="506"/>
                  </a:cxn>
                  <a:cxn ang="0">
                    <a:pos x="876" y="508"/>
                  </a:cxn>
                  <a:cxn ang="0">
                    <a:pos x="862" y="726"/>
                  </a:cxn>
                  <a:cxn ang="0">
                    <a:pos x="825" y="816"/>
                  </a:cxn>
                  <a:cxn ang="0">
                    <a:pos x="804" y="618"/>
                  </a:cxn>
                  <a:cxn ang="0">
                    <a:pos x="774" y="488"/>
                  </a:cxn>
                  <a:cxn ang="0">
                    <a:pos x="804" y="448"/>
                  </a:cxn>
                  <a:cxn ang="0">
                    <a:pos x="774" y="315"/>
                  </a:cxn>
                  <a:cxn ang="0">
                    <a:pos x="804" y="241"/>
                  </a:cxn>
                  <a:cxn ang="0">
                    <a:pos x="750" y="197"/>
                  </a:cxn>
                  <a:cxn ang="0">
                    <a:pos x="792" y="102"/>
                  </a:cxn>
                  <a:cxn ang="0">
                    <a:pos x="855" y="253"/>
                  </a:cxn>
                  <a:cxn ang="0">
                    <a:pos x="935" y="87"/>
                  </a:cxn>
                  <a:cxn ang="0">
                    <a:pos x="968" y="191"/>
                  </a:cxn>
                  <a:cxn ang="0">
                    <a:pos x="939" y="230"/>
                  </a:cxn>
                  <a:cxn ang="0">
                    <a:pos x="984" y="301"/>
                  </a:cxn>
                  <a:cxn ang="0">
                    <a:pos x="879" y="392"/>
                  </a:cxn>
                  <a:cxn ang="0">
                    <a:pos x="1042" y="457"/>
                  </a:cxn>
                  <a:cxn ang="0">
                    <a:pos x="1302" y="459"/>
                  </a:cxn>
                </a:cxnLst>
                <a:rect l="0" t="0" r="r" b="b"/>
                <a:pathLst>
                  <a:path w="1333" h="1207">
                    <a:moveTo>
                      <a:pt x="1323" y="185"/>
                    </a:moveTo>
                    <a:lnTo>
                      <a:pt x="1318" y="147"/>
                    </a:lnTo>
                    <a:lnTo>
                      <a:pt x="1314" y="114"/>
                    </a:lnTo>
                    <a:lnTo>
                      <a:pt x="1304" y="85"/>
                    </a:lnTo>
                    <a:lnTo>
                      <a:pt x="1292" y="62"/>
                    </a:lnTo>
                    <a:lnTo>
                      <a:pt x="1278" y="42"/>
                    </a:lnTo>
                    <a:lnTo>
                      <a:pt x="1257" y="25"/>
                    </a:lnTo>
                    <a:lnTo>
                      <a:pt x="1229" y="12"/>
                    </a:lnTo>
                    <a:lnTo>
                      <a:pt x="1197" y="2"/>
                    </a:lnTo>
                    <a:lnTo>
                      <a:pt x="1190" y="2"/>
                    </a:lnTo>
                    <a:lnTo>
                      <a:pt x="1178" y="2"/>
                    </a:lnTo>
                    <a:lnTo>
                      <a:pt x="1152" y="0"/>
                    </a:lnTo>
                    <a:lnTo>
                      <a:pt x="332" y="0"/>
                    </a:lnTo>
                    <a:lnTo>
                      <a:pt x="329" y="12"/>
                    </a:lnTo>
                    <a:lnTo>
                      <a:pt x="327" y="25"/>
                    </a:lnTo>
                    <a:lnTo>
                      <a:pt x="327" y="37"/>
                    </a:lnTo>
                    <a:lnTo>
                      <a:pt x="329" y="39"/>
                    </a:lnTo>
                    <a:lnTo>
                      <a:pt x="334" y="42"/>
                    </a:lnTo>
                    <a:lnTo>
                      <a:pt x="350" y="42"/>
                    </a:lnTo>
                    <a:lnTo>
                      <a:pt x="374" y="44"/>
                    </a:lnTo>
                    <a:lnTo>
                      <a:pt x="400" y="46"/>
                    </a:lnTo>
                    <a:lnTo>
                      <a:pt x="428" y="48"/>
                    </a:lnTo>
                    <a:lnTo>
                      <a:pt x="453" y="48"/>
                    </a:lnTo>
                    <a:lnTo>
                      <a:pt x="477" y="50"/>
                    </a:lnTo>
                    <a:lnTo>
                      <a:pt x="493" y="52"/>
                    </a:lnTo>
                    <a:lnTo>
                      <a:pt x="498" y="52"/>
                    </a:lnTo>
                    <a:lnTo>
                      <a:pt x="500" y="52"/>
                    </a:lnTo>
                    <a:lnTo>
                      <a:pt x="502" y="52"/>
                    </a:lnTo>
                    <a:lnTo>
                      <a:pt x="509" y="50"/>
                    </a:lnTo>
                    <a:lnTo>
                      <a:pt x="528" y="50"/>
                    </a:lnTo>
                    <a:lnTo>
                      <a:pt x="535" y="50"/>
                    </a:lnTo>
                    <a:lnTo>
                      <a:pt x="540" y="54"/>
                    </a:lnTo>
                    <a:lnTo>
                      <a:pt x="540" y="60"/>
                    </a:lnTo>
                    <a:lnTo>
                      <a:pt x="530" y="68"/>
                    </a:lnTo>
                    <a:lnTo>
                      <a:pt x="516" y="79"/>
                    </a:lnTo>
                    <a:lnTo>
                      <a:pt x="498" y="87"/>
                    </a:lnTo>
                    <a:lnTo>
                      <a:pt x="477" y="91"/>
                    </a:lnTo>
                    <a:lnTo>
                      <a:pt x="456" y="95"/>
                    </a:lnTo>
                    <a:lnTo>
                      <a:pt x="411" y="98"/>
                    </a:lnTo>
                    <a:lnTo>
                      <a:pt x="392" y="98"/>
                    </a:lnTo>
                    <a:lnTo>
                      <a:pt x="374" y="95"/>
                    </a:lnTo>
                    <a:lnTo>
                      <a:pt x="355" y="95"/>
                    </a:lnTo>
                    <a:lnTo>
                      <a:pt x="341" y="95"/>
                    </a:lnTo>
                    <a:lnTo>
                      <a:pt x="329" y="95"/>
                    </a:lnTo>
                    <a:lnTo>
                      <a:pt x="320" y="98"/>
                    </a:lnTo>
                    <a:lnTo>
                      <a:pt x="315" y="102"/>
                    </a:lnTo>
                    <a:lnTo>
                      <a:pt x="311" y="106"/>
                    </a:lnTo>
                    <a:lnTo>
                      <a:pt x="311" y="114"/>
                    </a:lnTo>
                    <a:lnTo>
                      <a:pt x="318" y="122"/>
                    </a:lnTo>
                    <a:lnTo>
                      <a:pt x="327" y="129"/>
                    </a:lnTo>
                    <a:lnTo>
                      <a:pt x="343" y="135"/>
                    </a:lnTo>
                    <a:lnTo>
                      <a:pt x="357" y="137"/>
                    </a:lnTo>
                    <a:lnTo>
                      <a:pt x="381" y="137"/>
                    </a:lnTo>
                    <a:lnTo>
                      <a:pt x="400" y="139"/>
                    </a:lnTo>
                    <a:lnTo>
                      <a:pt x="432" y="141"/>
                    </a:lnTo>
                    <a:lnTo>
                      <a:pt x="458" y="147"/>
                    </a:lnTo>
                    <a:lnTo>
                      <a:pt x="474" y="151"/>
                    </a:lnTo>
                    <a:lnTo>
                      <a:pt x="481" y="158"/>
                    </a:lnTo>
                    <a:lnTo>
                      <a:pt x="479" y="164"/>
                    </a:lnTo>
                    <a:lnTo>
                      <a:pt x="472" y="168"/>
                    </a:lnTo>
                    <a:lnTo>
                      <a:pt x="456" y="172"/>
                    </a:lnTo>
                    <a:lnTo>
                      <a:pt x="437" y="174"/>
                    </a:lnTo>
                    <a:lnTo>
                      <a:pt x="423" y="176"/>
                    </a:lnTo>
                    <a:lnTo>
                      <a:pt x="397" y="178"/>
                    </a:lnTo>
                    <a:lnTo>
                      <a:pt x="374" y="181"/>
                    </a:lnTo>
                    <a:lnTo>
                      <a:pt x="360" y="183"/>
                    </a:lnTo>
                    <a:lnTo>
                      <a:pt x="343" y="185"/>
                    </a:lnTo>
                    <a:lnTo>
                      <a:pt x="308" y="191"/>
                    </a:lnTo>
                    <a:lnTo>
                      <a:pt x="276" y="195"/>
                    </a:lnTo>
                    <a:lnTo>
                      <a:pt x="248" y="197"/>
                    </a:lnTo>
                    <a:lnTo>
                      <a:pt x="222" y="201"/>
                    </a:lnTo>
                    <a:lnTo>
                      <a:pt x="196" y="201"/>
                    </a:lnTo>
                    <a:lnTo>
                      <a:pt x="175" y="203"/>
                    </a:lnTo>
                    <a:lnTo>
                      <a:pt x="156" y="203"/>
                    </a:lnTo>
                    <a:lnTo>
                      <a:pt x="140" y="203"/>
                    </a:lnTo>
                    <a:lnTo>
                      <a:pt x="112" y="201"/>
                    </a:lnTo>
                    <a:lnTo>
                      <a:pt x="93" y="199"/>
                    </a:lnTo>
                    <a:lnTo>
                      <a:pt x="82" y="193"/>
                    </a:lnTo>
                    <a:lnTo>
                      <a:pt x="75" y="187"/>
                    </a:lnTo>
                    <a:lnTo>
                      <a:pt x="72" y="181"/>
                    </a:lnTo>
                    <a:lnTo>
                      <a:pt x="75" y="174"/>
                    </a:lnTo>
                    <a:lnTo>
                      <a:pt x="79" y="166"/>
                    </a:lnTo>
                    <a:lnTo>
                      <a:pt x="89" y="160"/>
                    </a:lnTo>
                    <a:lnTo>
                      <a:pt x="107" y="149"/>
                    </a:lnTo>
                    <a:lnTo>
                      <a:pt x="117" y="147"/>
                    </a:lnTo>
                    <a:lnTo>
                      <a:pt x="124" y="145"/>
                    </a:lnTo>
                    <a:lnTo>
                      <a:pt x="152" y="145"/>
                    </a:lnTo>
                    <a:lnTo>
                      <a:pt x="175" y="143"/>
                    </a:lnTo>
                    <a:lnTo>
                      <a:pt x="194" y="139"/>
                    </a:lnTo>
                    <a:lnTo>
                      <a:pt x="210" y="135"/>
                    </a:lnTo>
                    <a:lnTo>
                      <a:pt x="222" y="133"/>
                    </a:lnTo>
                    <a:lnTo>
                      <a:pt x="231" y="127"/>
                    </a:lnTo>
                    <a:lnTo>
                      <a:pt x="236" y="122"/>
                    </a:lnTo>
                    <a:lnTo>
                      <a:pt x="241" y="118"/>
                    </a:lnTo>
                    <a:lnTo>
                      <a:pt x="241" y="114"/>
                    </a:lnTo>
                    <a:lnTo>
                      <a:pt x="241" y="110"/>
                    </a:lnTo>
                    <a:lnTo>
                      <a:pt x="231" y="104"/>
                    </a:lnTo>
                    <a:lnTo>
                      <a:pt x="220" y="100"/>
                    </a:lnTo>
                    <a:lnTo>
                      <a:pt x="205" y="102"/>
                    </a:lnTo>
                    <a:lnTo>
                      <a:pt x="196" y="104"/>
                    </a:lnTo>
                    <a:lnTo>
                      <a:pt x="187" y="104"/>
                    </a:lnTo>
                    <a:lnTo>
                      <a:pt x="161" y="102"/>
                    </a:lnTo>
                    <a:lnTo>
                      <a:pt x="128" y="100"/>
                    </a:lnTo>
                    <a:lnTo>
                      <a:pt x="98" y="100"/>
                    </a:lnTo>
                    <a:lnTo>
                      <a:pt x="65" y="102"/>
                    </a:lnTo>
                    <a:lnTo>
                      <a:pt x="37" y="110"/>
                    </a:lnTo>
                    <a:lnTo>
                      <a:pt x="25" y="118"/>
                    </a:lnTo>
                    <a:lnTo>
                      <a:pt x="16" y="127"/>
                    </a:lnTo>
                    <a:lnTo>
                      <a:pt x="9" y="139"/>
                    </a:lnTo>
                    <a:lnTo>
                      <a:pt x="4" y="154"/>
                    </a:lnTo>
                    <a:lnTo>
                      <a:pt x="2" y="174"/>
                    </a:lnTo>
                    <a:lnTo>
                      <a:pt x="0" y="201"/>
                    </a:lnTo>
                    <a:lnTo>
                      <a:pt x="2" y="237"/>
                    </a:lnTo>
                    <a:lnTo>
                      <a:pt x="2" y="276"/>
                    </a:lnTo>
                    <a:lnTo>
                      <a:pt x="4" y="320"/>
                    </a:lnTo>
                    <a:lnTo>
                      <a:pt x="9" y="365"/>
                    </a:lnTo>
                    <a:lnTo>
                      <a:pt x="16" y="463"/>
                    </a:lnTo>
                    <a:lnTo>
                      <a:pt x="18" y="513"/>
                    </a:lnTo>
                    <a:lnTo>
                      <a:pt x="23" y="560"/>
                    </a:lnTo>
                    <a:lnTo>
                      <a:pt x="28" y="608"/>
                    </a:lnTo>
                    <a:lnTo>
                      <a:pt x="30" y="650"/>
                    </a:lnTo>
                    <a:lnTo>
                      <a:pt x="33" y="689"/>
                    </a:lnTo>
                    <a:lnTo>
                      <a:pt x="33" y="722"/>
                    </a:lnTo>
                    <a:lnTo>
                      <a:pt x="33" y="749"/>
                    </a:lnTo>
                    <a:lnTo>
                      <a:pt x="33" y="762"/>
                    </a:lnTo>
                    <a:lnTo>
                      <a:pt x="30" y="770"/>
                    </a:lnTo>
                    <a:lnTo>
                      <a:pt x="23" y="818"/>
                    </a:lnTo>
                    <a:lnTo>
                      <a:pt x="21" y="861"/>
                    </a:lnTo>
                    <a:lnTo>
                      <a:pt x="18" y="903"/>
                    </a:lnTo>
                    <a:lnTo>
                      <a:pt x="21" y="940"/>
                    </a:lnTo>
                    <a:lnTo>
                      <a:pt x="25" y="973"/>
                    </a:lnTo>
                    <a:lnTo>
                      <a:pt x="35" y="1004"/>
                    </a:lnTo>
                    <a:lnTo>
                      <a:pt x="44" y="1031"/>
                    </a:lnTo>
                    <a:lnTo>
                      <a:pt x="56" y="1056"/>
                    </a:lnTo>
                    <a:lnTo>
                      <a:pt x="70" y="1079"/>
                    </a:lnTo>
                    <a:lnTo>
                      <a:pt x="84" y="1100"/>
                    </a:lnTo>
                    <a:lnTo>
                      <a:pt x="100" y="1116"/>
                    </a:lnTo>
                    <a:lnTo>
                      <a:pt x="119" y="1133"/>
                    </a:lnTo>
                    <a:lnTo>
                      <a:pt x="138" y="1146"/>
                    </a:lnTo>
                    <a:lnTo>
                      <a:pt x="159" y="1156"/>
                    </a:lnTo>
                    <a:lnTo>
                      <a:pt x="198" y="1175"/>
                    </a:lnTo>
                    <a:lnTo>
                      <a:pt x="243" y="1185"/>
                    </a:lnTo>
                    <a:lnTo>
                      <a:pt x="285" y="1191"/>
                    </a:lnTo>
                    <a:lnTo>
                      <a:pt x="325" y="1193"/>
                    </a:lnTo>
                    <a:lnTo>
                      <a:pt x="360" y="1193"/>
                    </a:lnTo>
                    <a:lnTo>
                      <a:pt x="392" y="1189"/>
                    </a:lnTo>
                    <a:lnTo>
                      <a:pt x="416" y="1187"/>
                    </a:lnTo>
                    <a:lnTo>
                      <a:pt x="425" y="1185"/>
                    </a:lnTo>
                    <a:lnTo>
                      <a:pt x="432" y="1185"/>
                    </a:lnTo>
                    <a:lnTo>
                      <a:pt x="435" y="1183"/>
                    </a:lnTo>
                    <a:lnTo>
                      <a:pt x="437" y="1183"/>
                    </a:lnTo>
                    <a:lnTo>
                      <a:pt x="418" y="1168"/>
                    </a:lnTo>
                    <a:lnTo>
                      <a:pt x="402" y="1152"/>
                    </a:lnTo>
                    <a:lnTo>
                      <a:pt x="390" y="1137"/>
                    </a:lnTo>
                    <a:lnTo>
                      <a:pt x="381" y="1123"/>
                    </a:lnTo>
                    <a:lnTo>
                      <a:pt x="374" y="1108"/>
                    </a:lnTo>
                    <a:lnTo>
                      <a:pt x="369" y="1094"/>
                    </a:lnTo>
                    <a:lnTo>
                      <a:pt x="364" y="1065"/>
                    </a:lnTo>
                    <a:lnTo>
                      <a:pt x="362" y="1040"/>
                    </a:lnTo>
                    <a:lnTo>
                      <a:pt x="364" y="1017"/>
                    </a:lnTo>
                    <a:lnTo>
                      <a:pt x="367" y="996"/>
                    </a:lnTo>
                    <a:lnTo>
                      <a:pt x="367" y="977"/>
                    </a:lnTo>
                    <a:lnTo>
                      <a:pt x="362" y="953"/>
                    </a:lnTo>
                    <a:lnTo>
                      <a:pt x="357" y="930"/>
                    </a:lnTo>
                    <a:lnTo>
                      <a:pt x="353" y="911"/>
                    </a:lnTo>
                    <a:lnTo>
                      <a:pt x="348" y="892"/>
                    </a:lnTo>
                    <a:lnTo>
                      <a:pt x="343" y="878"/>
                    </a:lnTo>
                    <a:lnTo>
                      <a:pt x="341" y="865"/>
                    </a:lnTo>
                    <a:lnTo>
                      <a:pt x="332" y="847"/>
                    </a:lnTo>
                    <a:lnTo>
                      <a:pt x="325" y="834"/>
                    </a:lnTo>
                    <a:lnTo>
                      <a:pt x="315" y="828"/>
                    </a:lnTo>
                    <a:lnTo>
                      <a:pt x="308" y="826"/>
                    </a:lnTo>
                    <a:lnTo>
                      <a:pt x="299" y="828"/>
                    </a:lnTo>
                    <a:lnTo>
                      <a:pt x="280" y="838"/>
                    </a:lnTo>
                    <a:lnTo>
                      <a:pt x="266" y="847"/>
                    </a:lnTo>
                    <a:lnTo>
                      <a:pt x="257" y="855"/>
                    </a:lnTo>
                    <a:lnTo>
                      <a:pt x="252" y="861"/>
                    </a:lnTo>
                    <a:lnTo>
                      <a:pt x="248" y="870"/>
                    </a:lnTo>
                    <a:lnTo>
                      <a:pt x="248" y="876"/>
                    </a:lnTo>
                    <a:lnTo>
                      <a:pt x="252" y="890"/>
                    </a:lnTo>
                    <a:lnTo>
                      <a:pt x="259" y="911"/>
                    </a:lnTo>
                    <a:lnTo>
                      <a:pt x="262" y="926"/>
                    </a:lnTo>
                    <a:lnTo>
                      <a:pt x="262" y="938"/>
                    </a:lnTo>
                    <a:lnTo>
                      <a:pt x="262" y="944"/>
                    </a:lnTo>
                    <a:lnTo>
                      <a:pt x="257" y="948"/>
                    </a:lnTo>
                    <a:lnTo>
                      <a:pt x="255" y="950"/>
                    </a:lnTo>
                    <a:lnTo>
                      <a:pt x="248" y="950"/>
                    </a:lnTo>
                    <a:lnTo>
                      <a:pt x="241" y="946"/>
                    </a:lnTo>
                    <a:lnTo>
                      <a:pt x="227" y="938"/>
                    </a:lnTo>
                    <a:lnTo>
                      <a:pt x="215" y="926"/>
                    </a:lnTo>
                    <a:lnTo>
                      <a:pt x="205" y="917"/>
                    </a:lnTo>
                    <a:lnTo>
                      <a:pt x="201" y="915"/>
                    </a:lnTo>
                    <a:lnTo>
                      <a:pt x="201" y="913"/>
                    </a:lnTo>
                    <a:lnTo>
                      <a:pt x="189" y="921"/>
                    </a:lnTo>
                    <a:lnTo>
                      <a:pt x="184" y="936"/>
                    </a:lnTo>
                    <a:lnTo>
                      <a:pt x="182" y="950"/>
                    </a:lnTo>
                    <a:lnTo>
                      <a:pt x="187" y="967"/>
                    </a:lnTo>
                    <a:lnTo>
                      <a:pt x="201" y="994"/>
                    </a:lnTo>
                    <a:lnTo>
                      <a:pt x="210" y="1017"/>
                    </a:lnTo>
                    <a:lnTo>
                      <a:pt x="217" y="1036"/>
                    </a:lnTo>
                    <a:lnTo>
                      <a:pt x="222" y="1052"/>
                    </a:lnTo>
                    <a:lnTo>
                      <a:pt x="222" y="1063"/>
                    </a:lnTo>
                    <a:lnTo>
                      <a:pt x="222" y="1071"/>
                    </a:lnTo>
                    <a:lnTo>
                      <a:pt x="220" y="1077"/>
                    </a:lnTo>
                    <a:lnTo>
                      <a:pt x="217" y="1081"/>
                    </a:lnTo>
                    <a:lnTo>
                      <a:pt x="212" y="1081"/>
                    </a:lnTo>
                    <a:lnTo>
                      <a:pt x="208" y="1081"/>
                    </a:lnTo>
                    <a:lnTo>
                      <a:pt x="196" y="1075"/>
                    </a:lnTo>
                    <a:lnTo>
                      <a:pt x="184" y="1067"/>
                    </a:lnTo>
                    <a:lnTo>
                      <a:pt x="175" y="1056"/>
                    </a:lnTo>
                    <a:lnTo>
                      <a:pt x="161" y="1036"/>
                    </a:lnTo>
                    <a:lnTo>
                      <a:pt x="152" y="1017"/>
                    </a:lnTo>
                    <a:lnTo>
                      <a:pt x="142" y="1000"/>
                    </a:lnTo>
                    <a:lnTo>
                      <a:pt x="138" y="984"/>
                    </a:lnTo>
                    <a:lnTo>
                      <a:pt x="135" y="953"/>
                    </a:lnTo>
                    <a:lnTo>
                      <a:pt x="140" y="928"/>
                    </a:lnTo>
                    <a:lnTo>
                      <a:pt x="147" y="905"/>
                    </a:lnTo>
                    <a:lnTo>
                      <a:pt x="154" y="884"/>
                    </a:lnTo>
                    <a:lnTo>
                      <a:pt x="159" y="870"/>
                    </a:lnTo>
                    <a:lnTo>
                      <a:pt x="159" y="855"/>
                    </a:lnTo>
                    <a:lnTo>
                      <a:pt x="154" y="830"/>
                    </a:lnTo>
                    <a:lnTo>
                      <a:pt x="152" y="807"/>
                    </a:lnTo>
                    <a:lnTo>
                      <a:pt x="154" y="787"/>
                    </a:lnTo>
                    <a:lnTo>
                      <a:pt x="156" y="766"/>
                    </a:lnTo>
                    <a:lnTo>
                      <a:pt x="168" y="733"/>
                    </a:lnTo>
                    <a:lnTo>
                      <a:pt x="187" y="706"/>
                    </a:lnTo>
                    <a:lnTo>
                      <a:pt x="205" y="683"/>
                    </a:lnTo>
                    <a:lnTo>
                      <a:pt x="224" y="666"/>
                    </a:lnTo>
                    <a:lnTo>
                      <a:pt x="238" y="654"/>
                    </a:lnTo>
                    <a:lnTo>
                      <a:pt x="248" y="643"/>
                    </a:lnTo>
                    <a:lnTo>
                      <a:pt x="257" y="629"/>
                    </a:lnTo>
                    <a:lnTo>
                      <a:pt x="259" y="614"/>
                    </a:lnTo>
                    <a:lnTo>
                      <a:pt x="259" y="606"/>
                    </a:lnTo>
                    <a:lnTo>
                      <a:pt x="259" y="596"/>
                    </a:lnTo>
                    <a:lnTo>
                      <a:pt x="259" y="583"/>
                    </a:lnTo>
                    <a:lnTo>
                      <a:pt x="262" y="569"/>
                    </a:lnTo>
                    <a:lnTo>
                      <a:pt x="264" y="552"/>
                    </a:lnTo>
                    <a:lnTo>
                      <a:pt x="269" y="540"/>
                    </a:lnTo>
                    <a:lnTo>
                      <a:pt x="273" y="529"/>
                    </a:lnTo>
                    <a:lnTo>
                      <a:pt x="278" y="523"/>
                    </a:lnTo>
                    <a:lnTo>
                      <a:pt x="285" y="517"/>
                    </a:lnTo>
                    <a:lnTo>
                      <a:pt x="290" y="515"/>
                    </a:lnTo>
                    <a:lnTo>
                      <a:pt x="299" y="515"/>
                    </a:lnTo>
                    <a:lnTo>
                      <a:pt x="308" y="521"/>
                    </a:lnTo>
                    <a:lnTo>
                      <a:pt x="315" y="529"/>
                    </a:lnTo>
                    <a:lnTo>
                      <a:pt x="320" y="542"/>
                    </a:lnTo>
                    <a:lnTo>
                      <a:pt x="320" y="552"/>
                    </a:lnTo>
                    <a:lnTo>
                      <a:pt x="318" y="571"/>
                    </a:lnTo>
                    <a:lnTo>
                      <a:pt x="320" y="585"/>
                    </a:lnTo>
                    <a:lnTo>
                      <a:pt x="322" y="598"/>
                    </a:lnTo>
                    <a:lnTo>
                      <a:pt x="325" y="604"/>
                    </a:lnTo>
                    <a:lnTo>
                      <a:pt x="329" y="608"/>
                    </a:lnTo>
                    <a:lnTo>
                      <a:pt x="334" y="610"/>
                    </a:lnTo>
                    <a:lnTo>
                      <a:pt x="341" y="610"/>
                    </a:lnTo>
                    <a:lnTo>
                      <a:pt x="348" y="608"/>
                    </a:lnTo>
                    <a:lnTo>
                      <a:pt x="362" y="598"/>
                    </a:lnTo>
                    <a:lnTo>
                      <a:pt x="378" y="583"/>
                    </a:lnTo>
                    <a:lnTo>
                      <a:pt x="390" y="567"/>
                    </a:lnTo>
                    <a:lnTo>
                      <a:pt x="402" y="552"/>
                    </a:lnTo>
                    <a:lnTo>
                      <a:pt x="416" y="535"/>
                    </a:lnTo>
                    <a:lnTo>
                      <a:pt x="428" y="523"/>
                    </a:lnTo>
                    <a:lnTo>
                      <a:pt x="439" y="515"/>
                    </a:lnTo>
                    <a:lnTo>
                      <a:pt x="446" y="510"/>
                    </a:lnTo>
                    <a:lnTo>
                      <a:pt x="453" y="508"/>
                    </a:lnTo>
                    <a:lnTo>
                      <a:pt x="460" y="510"/>
                    </a:lnTo>
                    <a:lnTo>
                      <a:pt x="463" y="513"/>
                    </a:lnTo>
                    <a:lnTo>
                      <a:pt x="467" y="519"/>
                    </a:lnTo>
                    <a:lnTo>
                      <a:pt x="470" y="533"/>
                    </a:lnTo>
                    <a:lnTo>
                      <a:pt x="467" y="550"/>
                    </a:lnTo>
                    <a:lnTo>
                      <a:pt x="465" y="564"/>
                    </a:lnTo>
                    <a:lnTo>
                      <a:pt x="460" y="575"/>
                    </a:lnTo>
                    <a:lnTo>
                      <a:pt x="451" y="589"/>
                    </a:lnTo>
                    <a:lnTo>
                      <a:pt x="442" y="604"/>
                    </a:lnTo>
                    <a:lnTo>
                      <a:pt x="437" y="618"/>
                    </a:lnTo>
                    <a:lnTo>
                      <a:pt x="437" y="631"/>
                    </a:lnTo>
                    <a:lnTo>
                      <a:pt x="442" y="652"/>
                    </a:lnTo>
                    <a:lnTo>
                      <a:pt x="444" y="672"/>
                    </a:lnTo>
                    <a:lnTo>
                      <a:pt x="442" y="691"/>
                    </a:lnTo>
                    <a:lnTo>
                      <a:pt x="435" y="708"/>
                    </a:lnTo>
                    <a:lnTo>
                      <a:pt x="428" y="722"/>
                    </a:lnTo>
                    <a:lnTo>
                      <a:pt x="421" y="733"/>
                    </a:lnTo>
                    <a:lnTo>
                      <a:pt x="414" y="741"/>
                    </a:lnTo>
                    <a:lnTo>
                      <a:pt x="409" y="743"/>
                    </a:lnTo>
                    <a:lnTo>
                      <a:pt x="397" y="749"/>
                    </a:lnTo>
                    <a:lnTo>
                      <a:pt x="381" y="760"/>
                    </a:lnTo>
                    <a:lnTo>
                      <a:pt x="374" y="768"/>
                    </a:lnTo>
                    <a:lnTo>
                      <a:pt x="367" y="778"/>
                    </a:lnTo>
                    <a:lnTo>
                      <a:pt x="364" y="791"/>
                    </a:lnTo>
                    <a:lnTo>
                      <a:pt x="362" y="805"/>
                    </a:lnTo>
                    <a:lnTo>
                      <a:pt x="367" y="824"/>
                    </a:lnTo>
                    <a:lnTo>
                      <a:pt x="374" y="843"/>
                    </a:lnTo>
                    <a:lnTo>
                      <a:pt x="392" y="886"/>
                    </a:lnTo>
                    <a:lnTo>
                      <a:pt x="402" y="909"/>
                    </a:lnTo>
                    <a:lnTo>
                      <a:pt x="411" y="928"/>
                    </a:lnTo>
                    <a:lnTo>
                      <a:pt x="416" y="944"/>
                    </a:lnTo>
                    <a:lnTo>
                      <a:pt x="418" y="959"/>
                    </a:lnTo>
                    <a:lnTo>
                      <a:pt x="421" y="1000"/>
                    </a:lnTo>
                    <a:lnTo>
                      <a:pt x="423" y="1038"/>
                    </a:lnTo>
                    <a:lnTo>
                      <a:pt x="430" y="1069"/>
                    </a:lnTo>
                    <a:lnTo>
                      <a:pt x="437" y="1098"/>
                    </a:lnTo>
                    <a:lnTo>
                      <a:pt x="446" y="1121"/>
                    </a:lnTo>
                    <a:lnTo>
                      <a:pt x="456" y="1141"/>
                    </a:lnTo>
                    <a:lnTo>
                      <a:pt x="467" y="1158"/>
                    </a:lnTo>
                    <a:lnTo>
                      <a:pt x="479" y="1172"/>
                    </a:lnTo>
                    <a:lnTo>
                      <a:pt x="493" y="1183"/>
                    </a:lnTo>
                    <a:lnTo>
                      <a:pt x="505" y="1191"/>
                    </a:lnTo>
                    <a:lnTo>
                      <a:pt x="519" y="1199"/>
                    </a:lnTo>
                    <a:lnTo>
                      <a:pt x="530" y="1204"/>
                    </a:lnTo>
                    <a:lnTo>
                      <a:pt x="554" y="1206"/>
                    </a:lnTo>
                    <a:lnTo>
                      <a:pt x="575" y="1206"/>
                    </a:lnTo>
                    <a:lnTo>
                      <a:pt x="589" y="1206"/>
                    </a:lnTo>
                    <a:lnTo>
                      <a:pt x="610" y="1204"/>
                    </a:lnTo>
                    <a:lnTo>
                      <a:pt x="638" y="1204"/>
                    </a:lnTo>
                    <a:lnTo>
                      <a:pt x="673" y="1202"/>
                    </a:lnTo>
                    <a:lnTo>
                      <a:pt x="713" y="1199"/>
                    </a:lnTo>
                    <a:lnTo>
                      <a:pt x="755" y="1199"/>
                    </a:lnTo>
                    <a:lnTo>
                      <a:pt x="804" y="1197"/>
                    </a:lnTo>
                    <a:lnTo>
                      <a:pt x="853" y="1195"/>
                    </a:lnTo>
                    <a:lnTo>
                      <a:pt x="956" y="1189"/>
                    </a:lnTo>
                    <a:lnTo>
                      <a:pt x="1056" y="1185"/>
                    </a:lnTo>
                    <a:lnTo>
                      <a:pt x="1103" y="1181"/>
                    </a:lnTo>
                    <a:lnTo>
                      <a:pt x="1148" y="1179"/>
                    </a:lnTo>
                    <a:lnTo>
                      <a:pt x="1190" y="1177"/>
                    </a:lnTo>
                    <a:lnTo>
                      <a:pt x="1225" y="1172"/>
                    </a:lnTo>
                    <a:lnTo>
                      <a:pt x="1255" y="1170"/>
                    </a:lnTo>
                    <a:lnTo>
                      <a:pt x="1278" y="1166"/>
                    </a:lnTo>
                    <a:lnTo>
                      <a:pt x="1295" y="1162"/>
                    </a:lnTo>
                    <a:lnTo>
                      <a:pt x="1306" y="1158"/>
                    </a:lnTo>
                    <a:lnTo>
                      <a:pt x="1314" y="1152"/>
                    </a:lnTo>
                    <a:lnTo>
                      <a:pt x="1318" y="1148"/>
                    </a:lnTo>
                    <a:lnTo>
                      <a:pt x="1318" y="1141"/>
                    </a:lnTo>
                    <a:lnTo>
                      <a:pt x="1314" y="1137"/>
                    </a:lnTo>
                    <a:lnTo>
                      <a:pt x="1306" y="1133"/>
                    </a:lnTo>
                    <a:lnTo>
                      <a:pt x="1299" y="1127"/>
                    </a:lnTo>
                    <a:lnTo>
                      <a:pt x="1276" y="1121"/>
                    </a:lnTo>
                    <a:lnTo>
                      <a:pt x="1253" y="1114"/>
                    </a:lnTo>
                    <a:lnTo>
                      <a:pt x="1232" y="1112"/>
                    </a:lnTo>
                    <a:lnTo>
                      <a:pt x="1190" y="1108"/>
                    </a:lnTo>
                    <a:lnTo>
                      <a:pt x="1155" y="1100"/>
                    </a:lnTo>
                    <a:lnTo>
                      <a:pt x="1127" y="1087"/>
                    </a:lnTo>
                    <a:lnTo>
                      <a:pt x="1105" y="1075"/>
                    </a:lnTo>
                    <a:lnTo>
                      <a:pt x="1089" y="1060"/>
                    </a:lnTo>
                    <a:lnTo>
                      <a:pt x="1080" y="1048"/>
                    </a:lnTo>
                    <a:lnTo>
                      <a:pt x="1075" y="1040"/>
                    </a:lnTo>
                    <a:lnTo>
                      <a:pt x="1073" y="1036"/>
                    </a:lnTo>
                    <a:lnTo>
                      <a:pt x="1073" y="1033"/>
                    </a:lnTo>
                    <a:lnTo>
                      <a:pt x="1073" y="1027"/>
                    </a:lnTo>
                    <a:lnTo>
                      <a:pt x="1068" y="1019"/>
                    </a:lnTo>
                    <a:lnTo>
                      <a:pt x="1066" y="1009"/>
                    </a:lnTo>
                    <a:lnTo>
                      <a:pt x="1056" y="996"/>
                    </a:lnTo>
                    <a:lnTo>
                      <a:pt x="1047" y="986"/>
                    </a:lnTo>
                    <a:lnTo>
                      <a:pt x="1033" y="977"/>
                    </a:lnTo>
                    <a:lnTo>
                      <a:pt x="1014" y="971"/>
                    </a:lnTo>
                    <a:lnTo>
                      <a:pt x="991" y="963"/>
                    </a:lnTo>
                    <a:lnTo>
                      <a:pt x="972" y="955"/>
                    </a:lnTo>
                    <a:lnTo>
                      <a:pt x="958" y="946"/>
                    </a:lnTo>
                    <a:lnTo>
                      <a:pt x="949" y="938"/>
                    </a:lnTo>
                    <a:lnTo>
                      <a:pt x="942" y="928"/>
                    </a:lnTo>
                    <a:lnTo>
                      <a:pt x="939" y="917"/>
                    </a:lnTo>
                    <a:lnTo>
                      <a:pt x="939" y="907"/>
                    </a:lnTo>
                    <a:lnTo>
                      <a:pt x="942" y="899"/>
                    </a:lnTo>
                    <a:lnTo>
                      <a:pt x="954" y="878"/>
                    </a:lnTo>
                    <a:lnTo>
                      <a:pt x="968" y="861"/>
                    </a:lnTo>
                    <a:lnTo>
                      <a:pt x="986" y="847"/>
                    </a:lnTo>
                    <a:lnTo>
                      <a:pt x="1000" y="836"/>
                    </a:lnTo>
                    <a:lnTo>
                      <a:pt x="1010" y="830"/>
                    </a:lnTo>
                    <a:lnTo>
                      <a:pt x="1017" y="826"/>
                    </a:lnTo>
                    <a:lnTo>
                      <a:pt x="1017" y="822"/>
                    </a:lnTo>
                    <a:lnTo>
                      <a:pt x="1014" y="818"/>
                    </a:lnTo>
                    <a:lnTo>
                      <a:pt x="1010" y="813"/>
                    </a:lnTo>
                    <a:lnTo>
                      <a:pt x="1005" y="809"/>
                    </a:lnTo>
                    <a:lnTo>
                      <a:pt x="986" y="799"/>
                    </a:lnTo>
                    <a:lnTo>
                      <a:pt x="968" y="787"/>
                    </a:lnTo>
                    <a:lnTo>
                      <a:pt x="954" y="774"/>
                    </a:lnTo>
                    <a:lnTo>
                      <a:pt x="942" y="760"/>
                    </a:lnTo>
                    <a:lnTo>
                      <a:pt x="935" y="743"/>
                    </a:lnTo>
                    <a:lnTo>
                      <a:pt x="930" y="724"/>
                    </a:lnTo>
                    <a:lnTo>
                      <a:pt x="928" y="703"/>
                    </a:lnTo>
                    <a:lnTo>
                      <a:pt x="928" y="681"/>
                    </a:lnTo>
                    <a:lnTo>
                      <a:pt x="928" y="656"/>
                    </a:lnTo>
                    <a:lnTo>
                      <a:pt x="928" y="643"/>
                    </a:lnTo>
                    <a:lnTo>
                      <a:pt x="930" y="633"/>
                    </a:lnTo>
                    <a:lnTo>
                      <a:pt x="937" y="616"/>
                    </a:lnTo>
                    <a:lnTo>
                      <a:pt x="944" y="606"/>
                    </a:lnTo>
                    <a:lnTo>
                      <a:pt x="954" y="602"/>
                    </a:lnTo>
                    <a:lnTo>
                      <a:pt x="963" y="600"/>
                    </a:lnTo>
                    <a:lnTo>
                      <a:pt x="970" y="602"/>
                    </a:lnTo>
                    <a:lnTo>
                      <a:pt x="975" y="604"/>
                    </a:lnTo>
                    <a:lnTo>
                      <a:pt x="977" y="604"/>
                    </a:lnTo>
                    <a:lnTo>
                      <a:pt x="982" y="606"/>
                    </a:lnTo>
                    <a:lnTo>
                      <a:pt x="991" y="608"/>
                    </a:lnTo>
                    <a:lnTo>
                      <a:pt x="1003" y="612"/>
                    </a:lnTo>
                    <a:lnTo>
                      <a:pt x="1021" y="618"/>
                    </a:lnTo>
                    <a:lnTo>
                      <a:pt x="1038" y="623"/>
                    </a:lnTo>
                    <a:lnTo>
                      <a:pt x="1056" y="625"/>
                    </a:lnTo>
                    <a:lnTo>
                      <a:pt x="1073" y="625"/>
                    </a:lnTo>
                    <a:lnTo>
                      <a:pt x="1087" y="620"/>
                    </a:lnTo>
                    <a:lnTo>
                      <a:pt x="1096" y="614"/>
                    </a:lnTo>
                    <a:lnTo>
                      <a:pt x="1103" y="608"/>
                    </a:lnTo>
                    <a:lnTo>
                      <a:pt x="1105" y="602"/>
                    </a:lnTo>
                    <a:lnTo>
                      <a:pt x="1105" y="598"/>
                    </a:lnTo>
                    <a:lnTo>
                      <a:pt x="1103" y="591"/>
                    </a:lnTo>
                    <a:lnTo>
                      <a:pt x="1101" y="589"/>
                    </a:lnTo>
                    <a:lnTo>
                      <a:pt x="1096" y="589"/>
                    </a:lnTo>
                    <a:lnTo>
                      <a:pt x="1089" y="591"/>
                    </a:lnTo>
                    <a:lnTo>
                      <a:pt x="1080" y="594"/>
                    </a:lnTo>
                    <a:lnTo>
                      <a:pt x="1063" y="596"/>
                    </a:lnTo>
                    <a:lnTo>
                      <a:pt x="1045" y="594"/>
                    </a:lnTo>
                    <a:lnTo>
                      <a:pt x="1021" y="589"/>
                    </a:lnTo>
                    <a:lnTo>
                      <a:pt x="1000" y="581"/>
                    </a:lnTo>
                    <a:lnTo>
                      <a:pt x="979" y="573"/>
                    </a:lnTo>
                    <a:lnTo>
                      <a:pt x="965" y="558"/>
                    </a:lnTo>
                    <a:lnTo>
                      <a:pt x="956" y="542"/>
                    </a:lnTo>
                    <a:lnTo>
                      <a:pt x="954" y="525"/>
                    </a:lnTo>
                    <a:lnTo>
                      <a:pt x="956" y="517"/>
                    </a:lnTo>
                    <a:lnTo>
                      <a:pt x="961" y="510"/>
                    </a:lnTo>
                    <a:lnTo>
                      <a:pt x="965" y="510"/>
                    </a:lnTo>
                    <a:lnTo>
                      <a:pt x="972" y="510"/>
                    </a:lnTo>
                    <a:lnTo>
                      <a:pt x="979" y="515"/>
                    </a:lnTo>
                    <a:lnTo>
                      <a:pt x="986" y="517"/>
                    </a:lnTo>
                    <a:lnTo>
                      <a:pt x="991" y="519"/>
                    </a:lnTo>
                    <a:lnTo>
                      <a:pt x="1000" y="525"/>
                    </a:lnTo>
                    <a:lnTo>
                      <a:pt x="1007" y="531"/>
                    </a:lnTo>
                    <a:lnTo>
                      <a:pt x="1017" y="537"/>
                    </a:lnTo>
                    <a:lnTo>
                      <a:pt x="1026" y="544"/>
                    </a:lnTo>
                    <a:lnTo>
                      <a:pt x="1035" y="548"/>
                    </a:lnTo>
                    <a:lnTo>
                      <a:pt x="1047" y="554"/>
                    </a:lnTo>
                    <a:lnTo>
                      <a:pt x="1059" y="558"/>
                    </a:lnTo>
                    <a:lnTo>
                      <a:pt x="1073" y="562"/>
                    </a:lnTo>
                    <a:lnTo>
                      <a:pt x="1080" y="562"/>
                    </a:lnTo>
                    <a:lnTo>
                      <a:pt x="1082" y="560"/>
                    </a:lnTo>
                    <a:lnTo>
                      <a:pt x="1080" y="554"/>
                    </a:lnTo>
                    <a:lnTo>
                      <a:pt x="1077" y="550"/>
                    </a:lnTo>
                    <a:lnTo>
                      <a:pt x="1075" y="546"/>
                    </a:lnTo>
                    <a:lnTo>
                      <a:pt x="1073" y="544"/>
                    </a:lnTo>
                    <a:lnTo>
                      <a:pt x="1068" y="540"/>
                    </a:lnTo>
                    <a:lnTo>
                      <a:pt x="1063" y="535"/>
                    </a:lnTo>
                    <a:lnTo>
                      <a:pt x="1056" y="527"/>
                    </a:lnTo>
                    <a:lnTo>
                      <a:pt x="1047" y="519"/>
                    </a:lnTo>
                    <a:lnTo>
                      <a:pt x="1033" y="506"/>
                    </a:lnTo>
                    <a:lnTo>
                      <a:pt x="1019" y="496"/>
                    </a:lnTo>
                    <a:lnTo>
                      <a:pt x="1005" y="488"/>
                    </a:lnTo>
                    <a:lnTo>
                      <a:pt x="989" y="484"/>
                    </a:lnTo>
                    <a:lnTo>
                      <a:pt x="972" y="481"/>
                    </a:lnTo>
                    <a:lnTo>
                      <a:pt x="942" y="481"/>
                    </a:lnTo>
                    <a:lnTo>
                      <a:pt x="909" y="484"/>
                    </a:lnTo>
                    <a:lnTo>
                      <a:pt x="897" y="486"/>
                    </a:lnTo>
                    <a:lnTo>
                      <a:pt x="888" y="488"/>
                    </a:lnTo>
                    <a:lnTo>
                      <a:pt x="881" y="492"/>
                    </a:lnTo>
                    <a:lnTo>
                      <a:pt x="879" y="498"/>
                    </a:lnTo>
                    <a:lnTo>
                      <a:pt x="876" y="508"/>
                    </a:lnTo>
                    <a:lnTo>
                      <a:pt x="876" y="510"/>
                    </a:lnTo>
                    <a:lnTo>
                      <a:pt x="876" y="513"/>
                    </a:lnTo>
                    <a:lnTo>
                      <a:pt x="876" y="517"/>
                    </a:lnTo>
                    <a:lnTo>
                      <a:pt x="876" y="527"/>
                    </a:lnTo>
                    <a:lnTo>
                      <a:pt x="874" y="542"/>
                    </a:lnTo>
                    <a:lnTo>
                      <a:pt x="872" y="564"/>
                    </a:lnTo>
                    <a:lnTo>
                      <a:pt x="869" y="594"/>
                    </a:lnTo>
                    <a:lnTo>
                      <a:pt x="867" y="625"/>
                    </a:lnTo>
                    <a:lnTo>
                      <a:pt x="865" y="664"/>
                    </a:lnTo>
                    <a:lnTo>
                      <a:pt x="862" y="706"/>
                    </a:lnTo>
                    <a:lnTo>
                      <a:pt x="862" y="726"/>
                    </a:lnTo>
                    <a:lnTo>
                      <a:pt x="860" y="747"/>
                    </a:lnTo>
                    <a:lnTo>
                      <a:pt x="858" y="764"/>
                    </a:lnTo>
                    <a:lnTo>
                      <a:pt x="855" y="778"/>
                    </a:lnTo>
                    <a:lnTo>
                      <a:pt x="853" y="803"/>
                    </a:lnTo>
                    <a:lnTo>
                      <a:pt x="846" y="820"/>
                    </a:lnTo>
                    <a:lnTo>
                      <a:pt x="841" y="828"/>
                    </a:lnTo>
                    <a:lnTo>
                      <a:pt x="837" y="834"/>
                    </a:lnTo>
                    <a:lnTo>
                      <a:pt x="832" y="834"/>
                    </a:lnTo>
                    <a:lnTo>
                      <a:pt x="830" y="832"/>
                    </a:lnTo>
                    <a:lnTo>
                      <a:pt x="827" y="826"/>
                    </a:lnTo>
                    <a:lnTo>
                      <a:pt x="825" y="816"/>
                    </a:lnTo>
                    <a:lnTo>
                      <a:pt x="820" y="803"/>
                    </a:lnTo>
                    <a:lnTo>
                      <a:pt x="818" y="789"/>
                    </a:lnTo>
                    <a:lnTo>
                      <a:pt x="816" y="762"/>
                    </a:lnTo>
                    <a:lnTo>
                      <a:pt x="813" y="749"/>
                    </a:lnTo>
                    <a:lnTo>
                      <a:pt x="813" y="741"/>
                    </a:lnTo>
                    <a:lnTo>
                      <a:pt x="813" y="730"/>
                    </a:lnTo>
                    <a:lnTo>
                      <a:pt x="811" y="716"/>
                    </a:lnTo>
                    <a:lnTo>
                      <a:pt x="809" y="697"/>
                    </a:lnTo>
                    <a:lnTo>
                      <a:pt x="806" y="674"/>
                    </a:lnTo>
                    <a:lnTo>
                      <a:pt x="804" y="647"/>
                    </a:lnTo>
                    <a:lnTo>
                      <a:pt x="804" y="618"/>
                    </a:lnTo>
                    <a:lnTo>
                      <a:pt x="804" y="558"/>
                    </a:lnTo>
                    <a:lnTo>
                      <a:pt x="806" y="544"/>
                    </a:lnTo>
                    <a:lnTo>
                      <a:pt x="809" y="531"/>
                    </a:lnTo>
                    <a:lnTo>
                      <a:pt x="809" y="523"/>
                    </a:lnTo>
                    <a:lnTo>
                      <a:pt x="811" y="515"/>
                    </a:lnTo>
                    <a:lnTo>
                      <a:pt x="813" y="504"/>
                    </a:lnTo>
                    <a:lnTo>
                      <a:pt x="813" y="500"/>
                    </a:lnTo>
                    <a:lnTo>
                      <a:pt x="809" y="498"/>
                    </a:lnTo>
                    <a:lnTo>
                      <a:pt x="802" y="496"/>
                    </a:lnTo>
                    <a:lnTo>
                      <a:pt x="790" y="494"/>
                    </a:lnTo>
                    <a:lnTo>
                      <a:pt x="774" y="488"/>
                    </a:lnTo>
                    <a:lnTo>
                      <a:pt x="755" y="479"/>
                    </a:lnTo>
                    <a:lnTo>
                      <a:pt x="745" y="471"/>
                    </a:lnTo>
                    <a:lnTo>
                      <a:pt x="741" y="465"/>
                    </a:lnTo>
                    <a:lnTo>
                      <a:pt x="741" y="457"/>
                    </a:lnTo>
                    <a:lnTo>
                      <a:pt x="743" y="450"/>
                    </a:lnTo>
                    <a:lnTo>
                      <a:pt x="750" y="446"/>
                    </a:lnTo>
                    <a:lnTo>
                      <a:pt x="757" y="444"/>
                    </a:lnTo>
                    <a:lnTo>
                      <a:pt x="764" y="442"/>
                    </a:lnTo>
                    <a:lnTo>
                      <a:pt x="781" y="444"/>
                    </a:lnTo>
                    <a:lnTo>
                      <a:pt x="797" y="448"/>
                    </a:lnTo>
                    <a:lnTo>
                      <a:pt x="804" y="448"/>
                    </a:lnTo>
                    <a:lnTo>
                      <a:pt x="811" y="448"/>
                    </a:lnTo>
                    <a:lnTo>
                      <a:pt x="816" y="446"/>
                    </a:lnTo>
                    <a:lnTo>
                      <a:pt x="818" y="440"/>
                    </a:lnTo>
                    <a:lnTo>
                      <a:pt x="825" y="403"/>
                    </a:lnTo>
                    <a:lnTo>
                      <a:pt x="825" y="369"/>
                    </a:lnTo>
                    <a:lnTo>
                      <a:pt x="825" y="357"/>
                    </a:lnTo>
                    <a:lnTo>
                      <a:pt x="820" y="344"/>
                    </a:lnTo>
                    <a:lnTo>
                      <a:pt x="813" y="336"/>
                    </a:lnTo>
                    <a:lnTo>
                      <a:pt x="804" y="330"/>
                    </a:lnTo>
                    <a:lnTo>
                      <a:pt x="785" y="322"/>
                    </a:lnTo>
                    <a:lnTo>
                      <a:pt x="774" y="315"/>
                    </a:lnTo>
                    <a:lnTo>
                      <a:pt x="767" y="309"/>
                    </a:lnTo>
                    <a:lnTo>
                      <a:pt x="767" y="303"/>
                    </a:lnTo>
                    <a:lnTo>
                      <a:pt x="769" y="299"/>
                    </a:lnTo>
                    <a:lnTo>
                      <a:pt x="776" y="293"/>
                    </a:lnTo>
                    <a:lnTo>
                      <a:pt x="790" y="286"/>
                    </a:lnTo>
                    <a:lnTo>
                      <a:pt x="797" y="282"/>
                    </a:lnTo>
                    <a:lnTo>
                      <a:pt x="804" y="274"/>
                    </a:lnTo>
                    <a:lnTo>
                      <a:pt x="806" y="266"/>
                    </a:lnTo>
                    <a:lnTo>
                      <a:pt x="809" y="255"/>
                    </a:lnTo>
                    <a:lnTo>
                      <a:pt x="806" y="247"/>
                    </a:lnTo>
                    <a:lnTo>
                      <a:pt x="804" y="241"/>
                    </a:lnTo>
                    <a:lnTo>
                      <a:pt x="797" y="239"/>
                    </a:lnTo>
                    <a:lnTo>
                      <a:pt x="785" y="241"/>
                    </a:lnTo>
                    <a:lnTo>
                      <a:pt x="764" y="245"/>
                    </a:lnTo>
                    <a:lnTo>
                      <a:pt x="750" y="243"/>
                    </a:lnTo>
                    <a:lnTo>
                      <a:pt x="738" y="237"/>
                    </a:lnTo>
                    <a:lnTo>
                      <a:pt x="734" y="230"/>
                    </a:lnTo>
                    <a:lnTo>
                      <a:pt x="731" y="220"/>
                    </a:lnTo>
                    <a:lnTo>
                      <a:pt x="734" y="212"/>
                    </a:lnTo>
                    <a:lnTo>
                      <a:pt x="736" y="203"/>
                    </a:lnTo>
                    <a:lnTo>
                      <a:pt x="741" y="199"/>
                    </a:lnTo>
                    <a:lnTo>
                      <a:pt x="750" y="197"/>
                    </a:lnTo>
                    <a:lnTo>
                      <a:pt x="755" y="195"/>
                    </a:lnTo>
                    <a:lnTo>
                      <a:pt x="759" y="191"/>
                    </a:lnTo>
                    <a:lnTo>
                      <a:pt x="764" y="187"/>
                    </a:lnTo>
                    <a:lnTo>
                      <a:pt x="767" y="178"/>
                    </a:lnTo>
                    <a:lnTo>
                      <a:pt x="767" y="166"/>
                    </a:lnTo>
                    <a:lnTo>
                      <a:pt x="764" y="149"/>
                    </a:lnTo>
                    <a:lnTo>
                      <a:pt x="764" y="133"/>
                    </a:lnTo>
                    <a:lnTo>
                      <a:pt x="769" y="118"/>
                    </a:lnTo>
                    <a:lnTo>
                      <a:pt x="774" y="110"/>
                    </a:lnTo>
                    <a:lnTo>
                      <a:pt x="783" y="104"/>
                    </a:lnTo>
                    <a:lnTo>
                      <a:pt x="792" y="102"/>
                    </a:lnTo>
                    <a:lnTo>
                      <a:pt x="802" y="106"/>
                    </a:lnTo>
                    <a:lnTo>
                      <a:pt x="811" y="114"/>
                    </a:lnTo>
                    <a:lnTo>
                      <a:pt x="816" y="129"/>
                    </a:lnTo>
                    <a:lnTo>
                      <a:pt x="818" y="149"/>
                    </a:lnTo>
                    <a:lnTo>
                      <a:pt x="823" y="170"/>
                    </a:lnTo>
                    <a:lnTo>
                      <a:pt x="830" y="193"/>
                    </a:lnTo>
                    <a:lnTo>
                      <a:pt x="834" y="216"/>
                    </a:lnTo>
                    <a:lnTo>
                      <a:pt x="841" y="234"/>
                    </a:lnTo>
                    <a:lnTo>
                      <a:pt x="848" y="247"/>
                    </a:lnTo>
                    <a:lnTo>
                      <a:pt x="851" y="251"/>
                    </a:lnTo>
                    <a:lnTo>
                      <a:pt x="855" y="253"/>
                    </a:lnTo>
                    <a:lnTo>
                      <a:pt x="858" y="251"/>
                    </a:lnTo>
                    <a:lnTo>
                      <a:pt x="860" y="249"/>
                    </a:lnTo>
                    <a:lnTo>
                      <a:pt x="867" y="239"/>
                    </a:lnTo>
                    <a:lnTo>
                      <a:pt x="872" y="222"/>
                    </a:lnTo>
                    <a:lnTo>
                      <a:pt x="881" y="203"/>
                    </a:lnTo>
                    <a:lnTo>
                      <a:pt x="888" y="181"/>
                    </a:lnTo>
                    <a:lnTo>
                      <a:pt x="897" y="158"/>
                    </a:lnTo>
                    <a:lnTo>
                      <a:pt x="907" y="135"/>
                    </a:lnTo>
                    <a:lnTo>
                      <a:pt x="916" y="116"/>
                    </a:lnTo>
                    <a:lnTo>
                      <a:pt x="925" y="100"/>
                    </a:lnTo>
                    <a:lnTo>
                      <a:pt x="935" y="87"/>
                    </a:lnTo>
                    <a:lnTo>
                      <a:pt x="944" y="81"/>
                    </a:lnTo>
                    <a:lnTo>
                      <a:pt x="954" y="81"/>
                    </a:lnTo>
                    <a:lnTo>
                      <a:pt x="963" y="83"/>
                    </a:lnTo>
                    <a:lnTo>
                      <a:pt x="970" y="89"/>
                    </a:lnTo>
                    <a:lnTo>
                      <a:pt x="975" y="95"/>
                    </a:lnTo>
                    <a:lnTo>
                      <a:pt x="975" y="106"/>
                    </a:lnTo>
                    <a:lnTo>
                      <a:pt x="975" y="114"/>
                    </a:lnTo>
                    <a:lnTo>
                      <a:pt x="970" y="133"/>
                    </a:lnTo>
                    <a:lnTo>
                      <a:pt x="965" y="147"/>
                    </a:lnTo>
                    <a:lnTo>
                      <a:pt x="965" y="172"/>
                    </a:lnTo>
                    <a:lnTo>
                      <a:pt x="968" y="191"/>
                    </a:lnTo>
                    <a:lnTo>
                      <a:pt x="975" y="203"/>
                    </a:lnTo>
                    <a:lnTo>
                      <a:pt x="984" y="212"/>
                    </a:lnTo>
                    <a:lnTo>
                      <a:pt x="993" y="216"/>
                    </a:lnTo>
                    <a:lnTo>
                      <a:pt x="1000" y="218"/>
                    </a:lnTo>
                    <a:lnTo>
                      <a:pt x="1003" y="218"/>
                    </a:lnTo>
                    <a:lnTo>
                      <a:pt x="1000" y="220"/>
                    </a:lnTo>
                    <a:lnTo>
                      <a:pt x="996" y="224"/>
                    </a:lnTo>
                    <a:lnTo>
                      <a:pt x="982" y="230"/>
                    </a:lnTo>
                    <a:lnTo>
                      <a:pt x="972" y="230"/>
                    </a:lnTo>
                    <a:lnTo>
                      <a:pt x="961" y="230"/>
                    </a:lnTo>
                    <a:lnTo>
                      <a:pt x="939" y="230"/>
                    </a:lnTo>
                    <a:lnTo>
                      <a:pt x="925" y="232"/>
                    </a:lnTo>
                    <a:lnTo>
                      <a:pt x="921" y="239"/>
                    </a:lnTo>
                    <a:lnTo>
                      <a:pt x="918" y="247"/>
                    </a:lnTo>
                    <a:lnTo>
                      <a:pt x="923" y="257"/>
                    </a:lnTo>
                    <a:lnTo>
                      <a:pt x="930" y="266"/>
                    </a:lnTo>
                    <a:lnTo>
                      <a:pt x="939" y="272"/>
                    </a:lnTo>
                    <a:lnTo>
                      <a:pt x="949" y="278"/>
                    </a:lnTo>
                    <a:lnTo>
                      <a:pt x="961" y="282"/>
                    </a:lnTo>
                    <a:lnTo>
                      <a:pt x="968" y="286"/>
                    </a:lnTo>
                    <a:lnTo>
                      <a:pt x="979" y="293"/>
                    </a:lnTo>
                    <a:lnTo>
                      <a:pt x="984" y="301"/>
                    </a:lnTo>
                    <a:lnTo>
                      <a:pt x="982" y="305"/>
                    </a:lnTo>
                    <a:lnTo>
                      <a:pt x="975" y="309"/>
                    </a:lnTo>
                    <a:lnTo>
                      <a:pt x="965" y="313"/>
                    </a:lnTo>
                    <a:lnTo>
                      <a:pt x="939" y="315"/>
                    </a:lnTo>
                    <a:lnTo>
                      <a:pt x="916" y="318"/>
                    </a:lnTo>
                    <a:lnTo>
                      <a:pt x="900" y="326"/>
                    </a:lnTo>
                    <a:lnTo>
                      <a:pt x="890" y="338"/>
                    </a:lnTo>
                    <a:lnTo>
                      <a:pt x="886" y="349"/>
                    </a:lnTo>
                    <a:lnTo>
                      <a:pt x="881" y="359"/>
                    </a:lnTo>
                    <a:lnTo>
                      <a:pt x="879" y="378"/>
                    </a:lnTo>
                    <a:lnTo>
                      <a:pt x="879" y="392"/>
                    </a:lnTo>
                    <a:lnTo>
                      <a:pt x="879" y="407"/>
                    </a:lnTo>
                    <a:lnTo>
                      <a:pt x="881" y="417"/>
                    </a:lnTo>
                    <a:lnTo>
                      <a:pt x="886" y="425"/>
                    </a:lnTo>
                    <a:lnTo>
                      <a:pt x="890" y="432"/>
                    </a:lnTo>
                    <a:lnTo>
                      <a:pt x="902" y="440"/>
                    </a:lnTo>
                    <a:lnTo>
                      <a:pt x="916" y="442"/>
                    </a:lnTo>
                    <a:lnTo>
                      <a:pt x="928" y="442"/>
                    </a:lnTo>
                    <a:lnTo>
                      <a:pt x="937" y="440"/>
                    </a:lnTo>
                    <a:lnTo>
                      <a:pt x="939" y="440"/>
                    </a:lnTo>
                    <a:lnTo>
                      <a:pt x="991" y="450"/>
                    </a:lnTo>
                    <a:lnTo>
                      <a:pt x="1042" y="457"/>
                    </a:lnTo>
                    <a:lnTo>
                      <a:pt x="1096" y="461"/>
                    </a:lnTo>
                    <a:lnTo>
                      <a:pt x="1148" y="461"/>
                    </a:lnTo>
                    <a:lnTo>
                      <a:pt x="1192" y="461"/>
                    </a:lnTo>
                    <a:lnTo>
                      <a:pt x="1211" y="459"/>
                    </a:lnTo>
                    <a:lnTo>
                      <a:pt x="1227" y="459"/>
                    </a:lnTo>
                    <a:lnTo>
                      <a:pt x="1239" y="459"/>
                    </a:lnTo>
                    <a:lnTo>
                      <a:pt x="1248" y="457"/>
                    </a:lnTo>
                    <a:lnTo>
                      <a:pt x="1255" y="457"/>
                    </a:lnTo>
                    <a:lnTo>
                      <a:pt x="1257" y="457"/>
                    </a:lnTo>
                    <a:lnTo>
                      <a:pt x="1283" y="461"/>
                    </a:lnTo>
                    <a:lnTo>
                      <a:pt x="1302" y="459"/>
                    </a:lnTo>
                    <a:lnTo>
                      <a:pt x="1318" y="452"/>
                    </a:lnTo>
                    <a:lnTo>
                      <a:pt x="1332" y="440"/>
                    </a:lnTo>
                    <a:lnTo>
                      <a:pt x="1332" y="249"/>
                    </a:lnTo>
                    <a:lnTo>
                      <a:pt x="1325" y="216"/>
                    </a:lnTo>
                    <a:lnTo>
                      <a:pt x="1323" y="18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" name="Freeform 235"/>
              <p:cNvSpPr>
                <a:spLocks/>
              </p:cNvSpPr>
              <p:nvPr/>
            </p:nvSpPr>
            <p:spPr bwMode="auto">
              <a:xfrm>
                <a:off x="4758" y="633"/>
                <a:ext cx="62" cy="112"/>
              </a:xfrm>
              <a:custGeom>
                <a:avLst/>
                <a:gdLst/>
                <a:ahLst/>
                <a:cxnLst>
                  <a:cxn ang="0">
                    <a:pos x="56" y="8"/>
                  </a:cxn>
                  <a:cxn ang="0">
                    <a:pos x="53" y="3"/>
                  </a:cxn>
                  <a:cxn ang="0">
                    <a:pos x="48" y="1"/>
                  </a:cxn>
                  <a:cxn ang="0">
                    <a:pos x="42" y="0"/>
                  </a:cxn>
                  <a:cxn ang="0">
                    <a:pos x="36" y="1"/>
                  </a:cxn>
                  <a:cxn ang="0">
                    <a:pos x="29" y="4"/>
                  </a:cxn>
                  <a:cxn ang="0">
                    <a:pos x="22" y="8"/>
                  </a:cxn>
                  <a:cxn ang="0">
                    <a:pos x="15" y="14"/>
                  </a:cxn>
                  <a:cxn ang="0">
                    <a:pos x="9" y="21"/>
                  </a:cxn>
                  <a:cxn ang="0">
                    <a:pos x="5" y="30"/>
                  </a:cxn>
                  <a:cxn ang="0">
                    <a:pos x="1" y="40"/>
                  </a:cxn>
                  <a:cxn ang="0">
                    <a:pos x="0" y="51"/>
                  </a:cxn>
                  <a:cxn ang="0">
                    <a:pos x="0" y="63"/>
                  </a:cxn>
                  <a:cxn ang="0">
                    <a:pos x="3" y="75"/>
                  </a:cxn>
                  <a:cxn ang="0">
                    <a:pos x="7" y="86"/>
                  </a:cxn>
                  <a:cxn ang="0">
                    <a:pos x="11" y="93"/>
                  </a:cxn>
                  <a:cxn ang="0">
                    <a:pos x="16" y="100"/>
                  </a:cxn>
                  <a:cxn ang="0">
                    <a:pos x="21" y="107"/>
                  </a:cxn>
                  <a:cxn ang="0">
                    <a:pos x="25" y="111"/>
                  </a:cxn>
                  <a:cxn ang="0">
                    <a:pos x="26" y="110"/>
                  </a:cxn>
                  <a:cxn ang="0">
                    <a:pos x="29" y="109"/>
                  </a:cxn>
                  <a:cxn ang="0">
                    <a:pos x="35" y="105"/>
                  </a:cxn>
                  <a:cxn ang="0">
                    <a:pos x="41" y="99"/>
                  </a:cxn>
                  <a:cxn ang="0">
                    <a:pos x="45" y="95"/>
                  </a:cxn>
                  <a:cxn ang="0">
                    <a:pos x="49" y="89"/>
                  </a:cxn>
                  <a:cxn ang="0">
                    <a:pos x="53" y="83"/>
                  </a:cxn>
                  <a:cxn ang="0">
                    <a:pos x="56" y="75"/>
                  </a:cxn>
                  <a:cxn ang="0">
                    <a:pos x="58" y="66"/>
                  </a:cxn>
                  <a:cxn ang="0">
                    <a:pos x="60" y="57"/>
                  </a:cxn>
                  <a:cxn ang="0">
                    <a:pos x="61" y="45"/>
                  </a:cxn>
                  <a:cxn ang="0">
                    <a:pos x="60" y="33"/>
                  </a:cxn>
                  <a:cxn ang="0">
                    <a:pos x="58" y="19"/>
                  </a:cxn>
                </a:cxnLst>
                <a:rect l="0" t="0" r="r" b="b"/>
                <a:pathLst>
                  <a:path w="62" h="112">
                    <a:moveTo>
                      <a:pt x="57" y="11"/>
                    </a:moveTo>
                    <a:lnTo>
                      <a:pt x="56" y="8"/>
                    </a:lnTo>
                    <a:lnTo>
                      <a:pt x="55" y="5"/>
                    </a:lnTo>
                    <a:lnTo>
                      <a:pt x="53" y="3"/>
                    </a:lnTo>
                    <a:lnTo>
                      <a:pt x="51" y="2"/>
                    </a:lnTo>
                    <a:lnTo>
                      <a:pt x="48" y="1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6" y="1"/>
                    </a:lnTo>
                    <a:lnTo>
                      <a:pt x="32" y="2"/>
                    </a:lnTo>
                    <a:lnTo>
                      <a:pt x="29" y="4"/>
                    </a:lnTo>
                    <a:lnTo>
                      <a:pt x="25" y="6"/>
                    </a:lnTo>
                    <a:lnTo>
                      <a:pt x="22" y="8"/>
                    </a:lnTo>
                    <a:lnTo>
                      <a:pt x="19" y="11"/>
                    </a:lnTo>
                    <a:lnTo>
                      <a:pt x="15" y="14"/>
                    </a:lnTo>
                    <a:lnTo>
                      <a:pt x="12" y="18"/>
                    </a:lnTo>
                    <a:lnTo>
                      <a:pt x="9" y="21"/>
                    </a:lnTo>
                    <a:lnTo>
                      <a:pt x="7" y="25"/>
                    </a:lnTo>
                    <a:lnTo>
                      <a:pt x="5" y="30"/>
                    </a:lnTo>
                    <a:lnTo>
                      <a:pt x="3" y="35"/>
                    </a:lnTo>
                    <a:lnTo>
                      <a:pt x="1" y="40"/>
                    </a:lnTo>
                    <a:lnTo>
                      <a:pt x="0" y="45"/>
                    </a:lnTo>
                    <a:lnTo>
                      <a:pt x="0" y="51"/>
                    </a:lnTo>
                    <a:lnTo>
                      <a:pt x="0" y="57"/>
                    </a:lnTo>
                    <a:lnTo>
                      <a:pt x="0" y="63"/>
                    </a:lnTo>
                    <a:lnTo>
                      <a:pt x="2" y="69"/>
                    </a:lnTo>
                    <a:lnTo>
                      <a:pt x="3" y="75"/>
                    </a:lnTo>
                    <a:lnTo>
                      <a:pt x="6" y="82"/>
                    </a:lnTo>
                    <a:lnTo>
                      <a:pt x="7" y="86"/>
                    </a:lnTo>
                    <a:lnTo>
                      <a:pt x="9" y="89"/>
                    </a:lnTo>
                    <a:lnTo>
                      <a:pt x="11" y="93"/>
                    </a:lnTo>
                    <a:lnTo>
                      <a:pt x="13" y="96"/>
                    </a:lnTo>
                    <a:lnTo>
                      <a:pt x="16" y="100"/>
                    </a:lnTo>
                    <a:lnTo>
                      <a:pt x="18" y="103"/>
                    </a:lnTo>
                    <a:lnTo>
                      <a:pt x="21" y="107"/>
                    </a:lnTo>
                    <a:lnTo>
                      <a:pt x="24" y="111"/>
                    </a:lnTo>
                    <a:lnTo>
                      <a:pt x="25" y="111"/>
                    </a:lnTo>
                    <a:lnTo>
                      <a:pt x="25" y="110"/>
                    </a:lnTo>
                    <a:lnTo>
                      <a:pt x="26" y="110"/>
                    </a:lnTo>
                    <a:lnTo>
                      <a:pt x="27" y="110"/>
                    </a:lnTo>
                    <a:lnTo>
                      <a:pt x="29" y="109"/>
                    </a:lnTo>
                    <a:lnTo>
                      <a:pt x="32" y="107"/>
                    </a:lnTo>
                    <a:lnTo>
                      <a:pt x="35" y="105"/>
                    </a:lnTo>
                    <a:lnTo>
                      <a:pt x="39" y="101"/>
                    </a:lnTo>
                    <a:lnTo>
                      <a:pt x="41" y="99"/>
                    </a:lnTo>
                    <a:lnTo>
                      <a:pt x="43" y="97"/>
                    </a:lnTo>
                    <a:lnTo>
                      <a:pt x="45" y="95"/>
                    </a:lnTo>
                    <a:lnTo>
                      <a:pt x="47" y="92"/>
                    </a:lnTo>
                    <a:lnTo>
                      <a:pt x="49" y="89"/>
                    </a:lnTo>
                    <a:lnTo>
                      <a:pt x="51" y="86"/>
                    </a:lnTo>
                    <a:lnTo>
                      <a:pt x="53" y="83"/>
                    </a:lnTo>
                    <a:lnTo>
                      <a:pt x="54" y="79"/>
                    </a:lnTo>
                    <a:lnTo>
                      <a:pt x="56" y="75"/>
                    </a:lnTo>
                    <a:lnTo>
                      <a:pt x="57" y="71"/>
                    </a:lnTo>
                    <a:lnTo>
                      <a:pt x="58" y="66"/>
                    </a:lnTo>
                    <a:lnTo>
                      <a:pt x="59" y="62"/>
                    </a:lnTo>
                    <a:lnTo>
                      <a:pt x="60" y="57"/>
                    </a:lnTo>
                    <a:lnTo>
                      <a:pt x="60" y="51"/>
                    </a:lnTo>
                    <a:lnTo>
                      <a:pt x="61" y="45"/>
                    </a:lnTo>
                    <a:lnTo>
                      <a:pt x="60" y="39"/>
                    </a:lnTo>
                    <a:lnTo>
                      <a:pt x="60" y="33"/>
                    </a:lnTo>
                    <a:lnTo>
                      <a:pt x="60" y="26"/>
                    </a:lnTo>
                    <a:lnTo>
                      <a:pt x="58" y="19"/>
                    </a:lnTo>
                    <a:lnTo>
                      <a:pt x="57" y="11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0" name="Freeform 236"/>
              <p:cNvSpPr>
                <a:spLocks/>
              </p:cNvSpPr>
              <p:nvPr/>
            </p:nvSpPr>
            <p:spPr bwMode="auto">
              <a:xfrm>
                <a:off x="4622" y="693"/>
                <a:ext cx="86" cy="147"/>
              </a:xfrm>
              <a:custGeom>
                <a:avLst/>
                <a:gdLst/>
                <a:ahLst/>
                <a:cxnLst>
                  <a:cxn ang="0">
                    <a:pos x="29" y="43"/>
                  </a:cxn>
                  <a:cxn ang="0">
                    <a:pos x="21" y="54"/>
                  </a:cxn>
                  <a:cxn ang="0">
                    <a:pos x="15" y="64"/>
                  </a:cxn>
                  <a:cxn ang="0">
                    <a:pos x="10" y="74"/>
                  </a:cxn>
                  <a:cxn ang="0">
                    <a:pos x="6" y="82"/>
                  </a:cxn>
                  <a:cxn ang="0">
                    <a:pos x="3" y="90"/>
                  </a:cxn>
                  <a:cxn ang="0">
                    <a:pos x="1" y="97"/>
                  </a:cxn>
                  <a:cxn ang="0">
                    <a:pos x="0" y="104"/>
                  </a:cxn>
                  <a:cxn ang="0">
                    <a:pos x="0" y="109"/>
                  </a:cxn>
                  <a:cxn ang="0">
                    <a:pos x="1" y="117"/>
                  </a:cxn>
                  <a:cxn ang="0">
                    <a:pos x="5" y="126"/>
                  </a:cxn>
                  <a:cxn ang="0">
                    <a:pos x="9" y="132"/>
                  </a:cxn>
                  <a:cxn ang="0">
                    <a:pos x="15" y="138"/>
                  </a:cxn>
                  <a:cxn ang="0">
                    <a:pos x="21" y="143"/>
                  </a:cxn>
                  <a:cxn ang="0">
                    <a:pos x="29" y="145"/>
                  </a:cxn>
                  <a:cxn ang="0">
                    <a:pos x="37" y="145"/>
                  </a:cxn>
                  <a:cxn ang="0">
                    <a:pos x="46" y="141"/>
                  </a:cxn>
                  <a:cxn ang="0">
                    <a:pos x="56" y="134"/>
                  </a:cxn>
                  <a:cxn ang="0">
                    <a:pos x="61" y="128"/>
                  </a:cxn>
                  <a:cxn ang="0">
                    <a:pos x="66" y="121"/>
                  </a:cxn>
                  <a:cxn ang="0">
                    <a:pos x="71" y="113"/>
                  </a:cxn>
                  <a:cxn ang="0">
                    <a:pos x="76" y="103"/>
                  </a:cxn>
                  <a:cxn ang="0">
                    <a:pos x="80" y="93"/>
                  </a:cxn>
                  <a:cxn ang="0">
                    <a:pos x="85" y="80"/>
                  </a:cxn>
                  <a:cxn ang="0">
                    <a:pos x="83" y="77"/>
                  </a:cxn>
                  <a:cxn ang="0">
                    <a:pos x="81" y="71"/>
                  </a:cxn>
                  <a:cxn ang="0">
                    <a:pos x="78" y="65"/>
                  </a:cxn>
                  <a:cxn ang="0">
                    <a:pos x="76" y="57"/>
                  </a:cxn>
                  <a:cxn ang="0">
                    <a:pos x="74" y="48"/>
                  </a:cxn>
                  <a:cxn ang="0">
                    <a:pos x="74" y="40"/>
                  </a:cxn>
                  <a:cxn ang="0">
                    <a:pos x="75" y="34"/>
                  </a:cxn>
                  <a:cxn ang="0">
                    <a:pos x="77" y="31"/>
                  </a:cxn>
                  <a:cxn ang="0">
                    <a:pos x="80" y="25"/>
                  </a:cxn>
                  <a:cxn ang="0">
                    <a:pos x="82" y="17"/>
                  </a:cxn>
                  <a:cxn ang="0">
                    <a:pos x="82" y="9"/>
                  </a:cxn>
                  <a:cxn ang="0">
                    <a:pos x="79" y="3"/>
                  </a:cxn>
                  <a:cxn ang="0">
                    <a:pos x="77" y="1"/>
                  </a:cxn>
                  <a:cxn ang="0">
                    <a:pos x="74" y="0"/>
                  </a:cxn>
                  <a:cxn ang="0">
                    <a:pos x="71" y="0"/>
                  </a:cxn>
                  <a:cxn ang="0">
                    <a:pos x="66" y="2"/>
                  </a:cxn>
                  <a:cxn ang="0">
                    <a:pos x="61" y="5"/>
                  </a:cxn>
                  <a:cxn ang="0">
                    <a:pos x="55" y="10"/>
                  </a:cxn>
                  <a:cxn ang="0">
                    <a:pos x="49" y="17"/>
                  </a:cxn>
                  <a:cxn ang="0">
                    <a:pos x="41" y="26"/>
                  </a:cxn>
                  <a:cxn ang="0">
                    <a:pos x="33" y="37"/>
                  </a:cxn>
                </a:cxnLst>
                <a:rect l="0" t="0" r="r" b="b"/>
                <a:pathLst>
                  <a:path w="86" h="147">
                    <a:moveTo>
                      <a:pt x="33" y="37"/>
                    </a:moveTo>
                    <a:lnTo>
                      <a:pt x="29" y="43"/>
                    </a:lnTo>
                    <a:lnTo>
                      <a:pt x="25" y="49"/>
                    </a:lnTo>
                    <a:lnTo>
                      <a:pt x="21" y="54"/>
                    </a:lnTo>
                    <a:lnTo>
                      <a:pt x="18" y="59"/>
                    </a:lnTo>
                    <a:lnTo>
                      <a:pt x="15" y="64"/>
                    </a:lnTo>
                    <a:lnTo>
                      <a:pt x="12" y="69"/>
                    </a:lnTo>
                    <a:lnTo>
                      <a:pt x="10" y="74"/>
                    </a:lnTo>
                    <a:lnTo>
                      <a:pt x="8" y="78"/>
                    </a:lnTo>
                    <a:lnTo>
                      <a:pt x="6" y="82"/>
                    </a:lnTo>
                    <a:lnTo>
                      <a:pt x="4" y="86"/>
                    </a:lnTo>
                    <a:lnTo>
                      <a:pt x="3" y="90"/>
                    </a:lnTo>
                    <a:lnTo>
                      <a:pt x="2" y="94"/>
                    </a:lnTo>
                    <a:lnTo>
                      <a:pt x="1" y="97"/>
                    </a:lnTo>
                    <a:lnTo>
                      <a:pt x="1" y="100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1" y="112"/>
                    </a:lnTo>
                    <a:lnTo>
                      <a:pt x="1" y="117"/>
                    </a:lnTo>
                    <a:lnTo>
                      <a:pt x="3" y="121"/>
                    </a:lnTo>
                    <a:lnTo>
                      <a:pt x="5" y="126"/>
                    </a:lnTo>
                    <a:lnTo>
                      <a:pt x="7" y="129"/>
                    </a:lnTo>
                    <a:lnTo>
                      <a:pt x="9" y="132"/>
                    </a:lnTo>
                    <a:lnTo>
                      <a:pt x="12" y="135"/>
                    </a:lnTo>
                    <a:lnTo>
                      <a:pt x="15" y="138"/>
                    </a:lnTo>
                    <a:lnTo>
                      <a:pt x="18" y="141"/>
                    </a:lnTo>
                    <a:lnTo>
                      <a:pt x="21" y="143"/>
                    </a:lnTo>
                    <a:lnTo>
                      <a:pt x="25" y="144"/>
                    </a:lnTo>
                    <a:lnTo>
                      <a:pt x="29" y="145"/>
                    </a:lnTo>
                    <a:lnTo>
                      <a:pt x="33" y="146"/>
                    </a:lnTo>
                    <a:lnTo>
                      <a:pt x="37" y="145"/>
                    </a:lnTo>
                    <a:lnTo>
                      <a:pt x="42" y="144"/>
                    </a:lnTo>
                    <a:lnTo>
                      <a:pt x="46" y="141"/>
                    </a:lnTo>
                    <a:lnTo>
                      <a:pt x="51" y="138"/>
                    </a:lnTo>
                    <a:lnTo>
                      <a:pt x="56" y="134"/>
                    </a:lnTo>
                    <a:lnTo>
                      <a:pt x="58" y="131"/>
                    </a:lnTo>
                    <a:lnTo>
                      <a:pt x="61" y="128"/>
                    </a:lnTo>
                    <a:lnTo>
                      <a:pt x="63" y="125"/>
                    </a:lnTo>
                    <a:lnTo>
                      <a:pt x="66" y="121"/>
                    </a:lnTo>
                    <a:lnTo>
                      <a:pt x="68" y="117"/>
                    </a:lnTo>
                    <a:lnTo>
                      <a:pt x="71" y="113"/>
                    </a:lnTo>
                    <a:lnTo>
                      <a:pt x="73" y="108"/>
                    </a:lnTo>
                    <a:lnTo>
                      <a:pt x="76" y="103"/>
                    </a:lnTo>
                    <a:lnTo>
                      <a:pt x="78" y="98"/>
                    </a:lnTo>
                    <a:lnTo>
                      <a:pt x="80" y="93"/>
                    </a:lnTo>
                    <a:lnTo>
                      <a:pt x="83" y="86"/>
                    </a:lnTo>
                    <a:lnTo>
                      <a:pt x="85" y="80"/>
                    </a:lnTo>
                    <a:lnTo>
                      <a:pt x="84" y="78"/>
                    </a:lnTo>
                    <a:lnTo>
                      <a:pt x="83" y="77"/>
                    </a:lnTo>
                    <a:lnTo>
                      <a:pt x="82" y="74"/>
                    </a:lnTo>
                    <a:lnTo>
                      <a:pt x="81" y="71"/>
                    </a:lnTo>
                    <a:lnTo>
                      <a:pt x="79" y="68"/>
                    </a:lnTo>
                    <a:lnTo>
                      <a:pt x="78" y="65"/>
                    </a:lnTo>
                    <a:lnTo>
                      <a:pt x="77" y="61"/>
                    </a:lnTo>
                    <a:lnTo>
                      <a:pt x="76" y="57"/>
                    </a:lnTo>
                    <a:lnTo>
                      <a:pt x="75" y="53"/>
                    </a:lnTo>
                    <a:lnTo>
                      <a:pt x="74" y="48"/>
                    </a:lnTo>
                    <a:lnTo>
                      <a:pt x="74" y="44"/>
                    </a:lnTo>
                    <a:lnTo>
                      <a:pt x="74" y="40"/>
                    </a:lnTo>
                    <a:lnTo>
                      <a:pt x="75" y="36"/>
                    </a:lnTo>
                    <a:lnTo>
                      <a:pt x="75" y="34"/>
                    </a:lnTo>
                    <a:lnTo>
                      <a:pt x="76" y="32"/>
                    </a:lnTo>
                    <a:lnTo>
                      <a:pt x="77" y="31"/>
                    </a:lnTo>
                    <a:lnTo>
                      <a:pt x="78" y="29"/>
                    </a:lnTo>
                    <a:lnTo>
                      <a:pt x="80" y="25"/>
                    </a:lnTo>
                    <a:lnTo>
                      <a:pt x="81" y="21"/>
                    </a:lnTo>
                    <a:lnTo>
                      <a:pt x="82" y="17"/>
                    </a:lnTo>
                    <a:lnTo>
                      <a:pt x="82" y="13"/>
                    </a:lnTo>
                    <a:lnTo>
                      <a:pt x="82" y="9"/>
                    </a:lnTo>
                    <a:lnTo>
                      <a:pt x="81" y="6"/>
                    </a:lnTo>
                    <a:lnTo>
                      <a:pt x="79" y="3"/>
                    </a:lnTo>
                    <a:lnTo>
                      <a:pt x="78" y="2"/>
                    </a:lnTo>
                    <a:lnTo>
                      <a:pt x="77" y="1"/>
                    </a:lnTo>
                    <a:lnTo>
                      <a:pt x="76" y="1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1"/>
                    </a:lnTo>
                    <a:lnTo>
                      <a:pt x="66" y="2"/>
                    </a:lnTo>
                    <a:lnTo>
                      <a:pt x="64" y="4"/>
                    </a:lnTo>
                    <a:lnTo>
                      <a:pt x="61" y="5"/>
                    </a:lnTo>
                    <a:lnTo>
                      <a:pt x="58" y="7"/>
                    </a:lnTo>
                    <a:lnTo>
                      <a:pt x="55" y="10"/>
                    </a:lnTo>
                    <a:lnTo>
                      <a:pt x="52" y="13"/>
                    </a:lnTo>
                    <a:lnTo>
                      <a:pt x="49" y="17"/>
                    </a:lnTo>
                    <a:lnTo>
                      <a:pt x="45" y="21"/>
                    </a:lnTo>
                    <a:lnTo>
                      <a:pt x="41" y="26"/>
                    </a:lnTo>
                    <a:lnTo>
                      <a:pt x="37" y="31"/>
                    </a:lnTo>
                    <a:lnTo>
                      <a:pt x="33" y="37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1" name="Freeform 237"/>
              <p:cNvSpPr>
                <a:spLocks/>
              </p:cNvSpPr>
              <p:nvPr/>
            </p:nvSpPr>
            <p:spPr bwMode="auto">
              <a:xfrm>
                <a:off x="4548" y="308"/>
                <a:ext cx="307" cy="134"/>
              </a:xfrm>
              <a:custGeom>
                <a:avLst/>
                <a:gdLst/>
                <a:ahLst/>
                <a:cxnLst>
                  <a:cxn ang="0">
                    <a:pos x="270" y="4"/>
                  </a:cxn>
                  <a:cxn ang="0">
                    <a:pos x="255" y="6"/>
                  </a:cxn>
                  <a:cxn ang="0">
                    <a:pos x="233" y="7"/>
                  </a:cxn>
                  <a:cxn ang="0">
                    <a:pos x="178" y="7"/>
                  </a:cxn>
                  <a:cxn ang="0">
                    <a:pos x="120" y="5"/>
                  </a:cxn>
                  <a:cxn ang="0">
                    <a:pos x="87" y="4"/>
                  </a:cxn>
                  <a:cxn ang="0">
                    <a:pos x="69" y="3"/>
                  </a:cxn>
                  <a:cxn ang="0">
                    <a:pos x="57" y="2"/>
                  </a:cxn>
                  <a:cxn ang="0">
                    <a:pos x="46" y="2"/>
                  </a:cxn>
                  <a:cxn ang="0">
                    <a:pos x="32" y="2"/>
                  </a:cxn>
                  <a:cxn ang="0">
                    <a:pos x="19" y="6"/>
                  </a:cxn>
                  <a:cxn ang="0">
                    <a:pos x="11" y="13"/>
                  </a:cxn>
                  <a:cxn ang="0">
                    <a:pos x="6" y="20"/>
                  </a:cxn>
                  <a:cxn ang="0">
                    <a:pos x="3" y="30"/>
                  </a:cxn>
                  <a:cxn ang="0">
                    <a:pos x="0" y="43"/>
                  </a:cxn>
                  <a:cxn ang="0">
                    <a:pos x="0" y="61"/>
                  </a:cxn>
                  <a:cxn ang="0">
                    <a:pos x="4" y="83"/>
                  </a:cxn>
                  <a:cxn ang="0">
                    <a:pos x="12" y="100"/>
                  </a:cxn>
                  <a:cxn ang="0">
                    <a:pos x="25" y="112"/>
                  </a:cxn>
                  <a:cxn ang="0">
                    <a:pos x="42" y="121"/>
                  </a:cxn>
                  <a:cxn ang="0">
                    <a:pos x="59" y="128"/>
                  </a:cxn>
                  <a:cxn ang="0">
                    <a:pos x="85" y="132"/>
                  </a:cxn>
                  <a:cxn ang="0">
                    <a:pos x="120" y="133"/>
                  </a:cxn>
                  <a:cxn ang="0">
                    <a:pos x="145" y="133"/>
                  </a:cxn>
                  <a:cxn ang="0">
                    <a:pos x="162" y="131"/>
                  </a:cxn>
                  <a:cxn ang="0">
                    <a:pos x="190" y="123"/>
                  </a:cxn>
                  <a:cxn ang="0">
                    <a:pos x="207" y="119"/>
                  </a:cxn>
                  <a:cxn ang="0">
                    <a:pos x="224" y="119"/>
                  </a:cxn>
                  <a:cxn ang="0">
                    <a:pos x="236" y="123"/>
                  </a:cxn>
                  <a:cxn ang="0">
                    <a:pos x="239" y="126"/>
                  </a:cxn>
                  <a:cxn ang="0">
                    <a:pos x="250" y="131"/>
                  </a:cxn>
                  <a:cxn ang="0">
                    <a:pos x="261" y="132"/>
                  </a:cxn>
                  <a:cxn ang="0">
                    <a:pos x="271" y="128"/>
                  </a:cxn>
                  <a:cxn ang="0">
                    <a:pos x="277" y="121"/>
                  </a:cxn>
                  <a:cxn ang="0">
                    <a:pos x="290" y="95"/>
                  </a:cxn>
                  <a:cxn ang="0">
                    <a:pos x="299" y="73"/>
                  </a:cxn>
                  <a:cxn ang="0">
                    <a:pos x="304" y="54"/>
                  </a:cxn>
                  <a:cxn ang="0">
                    <a:pos x="306" y="38"/>
                  </a:cxn>
                  <a:cxn ang="0">
                    <a:pos x="305" y="25"/>
                  </a:cxn>
                  <a:cxn ang="0">
                    <a:pos x="302" y="15"/>
                  </a:cxn>
                  <a:cxn ang="0">
                    <a:pos x="297" y="8"/>
                  </a:cxn>
                  <a:cxn ang="0">
                    <a:pos x="291" y="3"/>
                  </a:cxn>
                  <a:cxn ang="0">
                    <a:pos x="285" y="1"/>
                  </a:cxn>
                  <a:cxn ang="0">
                    <a:pos x="279" y="1"/>
                  </a:cxn>
                </a:cxnLst>
                <a:rect l="0" t="0" r="r" b="b"/>
                <a:pathLst>
                  <a:path w="307" h="134">
                    <a:moveTo>
                      <a:pt x="275" y="2"/>
                    </a:moveTo>
                    <a:lnTo>
                      <a:pt x="273" y="3"/>
                    </a:lnTo>
                    <a:lnTo>
                      <a:pt x="270" y="4"/>
                    </a:lnTo>
                    <a:lnTo>
                      <a:pt x="265" y="5"/>
                    </a:lnTo>
                    <a:lnTo>
                      <a:pt x="261" y="6"/>
                    </a:lnTo>
                    <a:lnTo>
                      <a:pt x="255" y="6"/>
                    </a:lnTo>
                    <a:lnTo>
                      <a:pt x="248" y="7"/>
                    </a:lnTo>
                    <a:lnTo>
                      <a:pt x="241" y="7"/>
                    </a:lnTo>
                    <a:lnTo>
                      <a:pt x="233" y="7"/>
                    </a:lnTo>
                    <a:lnTo>
                      <a:pt x="216" y="7"/>
                    </a:lnTo>
                    <a:lnTo>
                      <a:pt x="197" y="7"/>
                    </a:lnTo>
                    <a:lnTo>
                      <a:pt x="178" y="7"/>
                    </a:lnTo>
                    <a:lnTo>
                      <a:pt x="158" y="7"/>
                    </a:lnTo>
                    <a:lnTo>
                      <a:pt x="139" y="6"/>
                    </a:lnTo>
                    <a:lnTo>
                      <a:pt x="120" y="5"/>
                    </a:lnTo>
                    <a:lnTo>
                      <a:pt x="103" y="5"/>
                    </a:lnTo>
                    <a:lnTo>
                      <a:pt x="95" y="4"/>
                    </a:lnTo>
                    <a:lnTo>
                      <a:pt x="87" y="4"/>
                    </a:lnTo>
                    <a:lnTo>
                      <a:pt x="80" y="3"/>
                    </a:lnTo>
                    <a:lnTo>
                      <a:pt x="74" y="3"/>
                    </a:lnTo>
                    <a:lnTo>
                      <a:pt x="69" y="3"/>
                    </a:lnTo>
                    <a:lnTo>
                      <a:pt x="64" y="3"/>
                    </a:lnTo>
                    <a:lnTo>
                      <a:pt x="60" y="2"/>
                    </a:lnTo>
                    <a:lnTo>
                      <a:pt x="57" y="2"/>
                    </a:lnTo>
                    <a:lnTo>
                      <a:pt x="56" y="2"/>
                    </a:lnTo>
                    <a:lnTo>
                      <a:pt x="55" y="2"/>
                    </a:lnTo>
                    <a:lnTo>
                      <a:pt x="46" y="2"/>
                    </a:lnTo>
                    <a:lnTo>
                      <a:pt x="42" y="2"/>
                    </a:lnTo>
                    <a:lnTo>
                      <a:pt x="37" y="2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4" y="4"/>
                    </a:lnTo>
                    <a:lnTo>
                      <a:pt x="19" y="6"/>
                    </a:lnTo>
                    <a:lnTo>
                      <a:pt x="16" y="8"/>
                    </a:lnTo>
                    <a:lnTo>
                      <a:pt x="12" y="11"/>
                    </a:lnTo>
                    <a:lnTo>
                      <a:pt x="11" y="13"/>
                    </a:lnTo>
                    <a:lnTo>
                      <a:pt x="9" y="15"/>
                    </a:lnTo>
                    <a:lnTo>
                      <a:pt x="7" y="18"/>
                    </a:lnTo>
                    <a:lnTo>
                      <a:pt x="6" y="20"/>
                    </a:lnTo>
                    <a:lnTo>
                      <a:pt x="5" y="23"/>
                    </a:lnTo>
                    <a:lnTo>
                      <a:pt x="4" y="26"/>
                    </a:lnTo>
                    <a:lnTo>
                      <a:pt x="3" y="30"/>
                    </a:lnTo>
                    <a:lnTo>
                      <a:pt x="2" y="34"/>
                    </a:lnTo>
                    <a:lnTo>
                      <a:pt x="1" y="38"/>
                    </a:lnTo>
                    <a:lnTo>
                      <a:pt x="0" y="43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0" y="61"/>
                    </a:lnTo>
                    <a:lnTo>
                      <a:pt x="0" y="69"/>
                    </a:lnTo>
                    <a:lnTo>
                      <a:pt x="1" y="76"/>
                    </a:lnTo>
                    <a:lnTo>
                      <a:pt x="4" y="83"/>
                    </a:lnTo>
                    <a:lnTo>
                      <a:pt x="6" y="89"/>
                    </a:lnTo>
                    <a:lnTo>
                      <a:pt x="9" y="95"/>
                    </a:lnTo>
                    <a:lnTo>
                      <a:pt x="12" y="100"/>
                    </a:lnTo>
                    <a:lnTo>
                      <a:pt x="16" y="104"/>
                    </a:lnTo>
                    <a:lnTo>
                      <a:pt x="20" y="109"/>
                    </a:lnTo>
                    <a:lnTo>
                      <a:pt x="25" y="112"/>
                    </a:lnTo>
                    <a:lnTo>
                      <a:pt x="30" y="116"/>
                    </a:lnTo>
                    <a:lnTo>
                      <a:pt x="36" y="119"/>
                    </a:lnTo>
                    <a:lnTo>
                      <a:pt x="42" y="121"/>
                    </a:lnTo>
                    <a:lnTo>
                      <a:pt x="47" y="124"/>
                    </a:lnTo>
                    <a:lnTo>
                      <a:pt x="53" y="126"/>
                    </a:lnTo>
                    <a:lnTo>
                      <a:pt x="59" y="128"/>
                    </a:lnTo>
                    <a:lnTo>
                      <a:pt x="66" y="129"/>
                    </a:lnTo>
                    <a:lnTo>
                      <a:pt x="72" y="130"/>
                    </a:lnTo>
                    <a:lnTo>
                      <a:pt x="85" y="132"/>
                    </a:lnTo>
                    <a:lnTo>
                      <a:pt x="97" y="133"/>
                    </a:lnTo>
                    <a:lnTo>
                      <a:pt x="109" y="133"/>
                    </a:lnTo>
                    <a:lnTo>
                      <a:pt x="120" y="133"/>
                    </a:lnTo>
                    <a:lnTo>
                      <a:pt x="130" y="133"/>
                    </a:lnTo>
                    <a:lnTo>
                      <a:pt x="138" y="133"/>
                    </a:lnTo>
                    <a:lnTo>
                      <a:pt x="145" y="133"/>
                    </a:lnTo>
                    <a:lnTo>
                      <a:pt x="151" y="133"/>
                    </a:lnTo>
                    <a:lnTo>
                      <a:pt x="156" y="132"/>
                    </a:lnTo>
                    <a:lnTo>
                      <a:pt x="162" y="131"/>
                    </a:lnTo>
                    <a:lnTo>
                      <a:pt x="168" y="129"/>
                    </a:lnTo>
                    <a:lnTo>
                      <a:pt x="179" y="126"/>
                    </a:lnTo>
                    <a:lnTo>
                      <a:pt x="190" y="123"/>
                    </a:lnTo>
                    <a:lnTo>
                      <a:pt x="196" y="121"/>
                    </a:lnTo>
                    <a:lnTo>
                      <a:pt x="201" y="120"/>
                    </a:lnTo>
                    <a:lnTo>
                      <a:pt x="207" y="119"/>
                    </a:lnTo>
                    <a:lnTo>
                      <a:pt x="212" y="119"/>
                    </a:lnTo>
                    <a:lnTo>
                      <a:pt x="218" y="119"/>
                    </a:lnTo>
                    <a:lnTo>
                      <a:pt x="224" y="119"/>
                    </a:lnTo>
                    <a:lnTo>
                      <a:pt x="230" y="121"/>
                    </a:lnTo>
                    <a:lnTo>
                      <a:pt x="235" y="123"/>
                    </a:lnTo>
                    <a:lnTo>
                      <a:pt x="236" y="123"/>
                    </a:lnTo>
                    <a:lnTo>
                      <a:pt x="236" y="124"/>
                    </a:lnTo>
                    <a:lnTo>
                      <a:pt x="238" y="125"/>
                    </a:lnTo>
                    <a:lnTo>
                      <a:pt x="239" y="126"/>
                    </a:lnTo>
                    <a:lnTo>
                      <a:pt x="244" y="129"/>
                    </a:lnTo>
                    <a:lnTo>
                      <a:pt x="248" y="130"/>
                    </a:lnTo>
                    <a:lnTo>
                      <a:pt x="250" y="131"/>
                    </a:lnTo>
                    <a:lnTo>
                      <a:pt x="254" y="132"/>
                    </a:lnTo>
                    <a:lnTo>
                      <a:pt x="257" y="132"/>
                    </a:lnTo>
                    <a:lnTo>
                      <a:pt x="261" y="132"/>
                    </a:lnTo>
                    <a:lnTo>
                      <a:pt x="264" y="131"/>
                    </a:lnTo>
                    <a:lnTo>
                      <a:pt x="268" y="130"/>
                    </a:lnTo>
                    <a:lnTo>
                      <a:pt x="271" y="128"/>
                    </a:lnTo>
                    <a:lnTo>
                      <a:pt x="274" y="125"/>
                    </a:lnTo>
                    <a:lnTo>
                      <a:pt x="275" y="123"/>
                    </a:lnTo>
                    <a:lnTo>
                      <a:pt x="277" y="121"/>
                    </a:lnTo>
                    <a:lnTo>
                      <a:pt x="282" y="112"/>
                    </a:lnTo>
                    <a:lnTo>
                      <a:pt x="286" y="104"/>
                    </a:lnTo>
                    <a:lnTo>
                      <a:pt x="290" y="95"/>
                    </a:lnTo>
                    <a:lnTo>
                      <a:pt x="294" y="88"/>
                    </a:lnTo>
                    <a:lnTo>
                      <a:pt x="296" y="80"/>
                    </a:lnTo>
                    <a:lnTo>
                      <a:pt x="299" y="73"/>
                    </a:lnTo>
                    <a:lnTo>
                      <a:pt x="301" y="66"/>
                    </a:lnTo>
                    <a:lnTo>
                      <a:pt x="303" y="60"/>
                    </a:lnTo>
                    <a:lnTo>
                      <a:pt x="304" y="54"/>
                    </a:lnTo>
                    <a:lnTo>
                      <a:pt x="305" y="48"/>
                    </a:lnTo>
                    <a:lnTo>
                      <a:pt x="305" y="43"/>
                    </a:lnTo>
                    <a:lnTo>
                      <a:pt x="306" y="38"/>
                    </a:lnTo>
                    <a:lnTo>
                      <a:pt x="306" y="33"/>
                    </a:lnTo>
                    <a:lnTo>
                      <a:pt x="305" y="29"/>
                    </a:lnTo>
                    <a:lnTo>
                      <a:pt x="305" y="25"/>
                    </a:lnTo>
                    <a:lnTo>
                      <a:pt x="304" y="21"/>
                    </a:lnTo>
                    <a:lnTo>
                      <a:pt x="303" y="18"/>
                    </a:lnTo>
                    <a:lnTo>
                      <a:pt x="302" y="15"/>
                    </a:lnTo>
                    <a:lnTo>
                      <a:pt x="301" y="12"/>
                    </a:lnTo>
                    <a:lnTo>
                      <a:pt x="299" y="10"/>
                    </a:lnTo>
                    <a:lnTo>
                      <a:pt x="297" y="8"/>
                    </a:lnTo>
                    <a:lnTo>
                      <a:pt x="296" y="6"/>
                    </a:lnTo>
                    <a:lnTo>
                      <a:pt x="294" y="4"/>
                    </a:lnTo>
                    <a:lnTo>
                      <a:pt x="291" y="3"/>
                    </a:lnTo>
                    <a:lnTo>
                      <a:pt x="290" y="2"/>
                    </a:lnTo>
                    <a:lnTo>
                      <a:pt x="288" y="1"/>
                    </a:lnTo>
                    <a:lnTo>
                      <a:pt x="285" y="1"/>
                    </a:lnTo>
                    <a:lnTo>
                      <a:pt x="283" y="0"/>
                    </a:lnTo>
                    <a:lnTo>
                      <a:pt x="281" y="0"/>
                    </a:lnTo>
                    <a:lnTo>
                      <a:pt x="279" y="1"/>
                    </a:lnTo>
                    <a:lnTo>
                      <a:pt x="277" y="1"/>
                    </a:lnTo>
                    <a:lnTo>
                      <a:pt x="275" y="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2" name="Freeform 238"/>
              <p:cNvSpPr>
                <a:spLocks/>
              </p:cNvSpPr>
              <p:nvPr/>
            </p:nvSpPr>
            <p:spPr bwMode="auto">
              <a:xfrm>
                <a:off x="4953" y="742"/>
                <a:ext cx="189" cy="193"/>
              </a:xfrm>
              <a:custGeom>
                <a:avLst/>
                <a:gdLst/>
                <a:ahLst/>
                <a:cxnLst>
                  <a:cxn ang="0">
                    <a:pos x="133" y="4"/>
                  </a:cxn>
                  <a:cxn ang="0">
                    <a:pos x="120" y="6"/>
                  </a:cxn>
                  <a:cxn ang="0">
                    <a:pos x="97" y="7"/>
                  </a:cxn>
                  <a:cxn ang="0">
                    <a:pos x="76" y="6"/>
                  </a:cxn>
                  <a:cxn ang="0">
                    <a:pos x="64" y="4"/>
                  </a:cxn>
                  <a:cxn ang="0">
                    <a:pos x="55" y="3"/>
                  </a:cxn>
                  <a:cxn ang="0">
                    <a:pos x="50" y="2"/>
                  </a:cxn>
                  <a:cxn ang="0">
                    <a:pos x="42" y="2"/>
                  </a:cxn>
                  <a:cxn ang="0">
                    <a:pos x="30" y="5"/>
                  </a:cxn>
                  <a:cxn ang="0">
                    <a:pos x="21" y="9"/>
                  </a:cxn>
                  <a:cxn ang="0">
                    <a:pos x="14" y="14"/>
                  </a:cxn>
                  <a:cxn ang="0">
                    <a:pos x="8" y="20"/>
                  </a:cxn>
                  <a:cxn ang="0">
                    <a:pos x="3" y="32"/>
                  </a:cxn>
                  <a:cxn ang="0">
                    <a:pos x="0" y="50"/>
                  </a:cxn>
                  <a:cxn ang="0">
                    <a:pos x="1" y="70"/>
                  </a:cxn>
                  <a:cxn ang="0">
                    <a:pos x="3" y="101"/>
                  </a:cxn>
                  <a:cxn ang="0">
                    <a:pos x="3" y="120"/>
                  </a:cxn>
                  <a:cxn ang="0">
                    <a:pos x="2" y="133"/>
                  </a:cxn>
                  <a:cxn ang="0">
                    <a:pos x="3" y="142"/>
                  </a:cxn>
                  <a:cxn ang="0">
                    <a:pos x="7" y="151"/>
                  </a:cxn>
                  <a:cxn ang="0">
                    <a:pos x="14" y="160"/>
                  </a:cxn>
                  <a:cxn ang="0">
                    <a:pos x="23" y="168"/>
                  </a:cxn>
                  <a:cxn ang="0">
                    <a:pos x="34" y="175"/>
                  </a:cxn>
                  <a:cxn ang="0">
                    <a:pos x="53" y="184"/>
                  </a:cxn>
                  <a:cxn ang="0">
                    <a:pos x="67" y="188"/>
                  </a:cxn>
                  <a:cxn ang="0">
                    <a:pos x="81" y="191"/>
                  </a:cxn>
                  <a:cxn ang="0">
                    <a:pos x="96" y="192"/>
                  </a:cxn>
                  <a:cxn ang="0">
                    <a:pos x="110" y="190"/>
                  </a:cxn>
                  <a:cxn ang="0">
                    <a:pos x="125" y="186"/>
                  </a:cxn>
                  <a:cxn ang="0">
                    <a:pos x="138" y="180"/>
                  </a:cxn>
                  <a:cxn ang="0">
                    <a:pos x="150" y="170"/>
                  </a:cxn>
                  <a:cxn ang="0">
                    <a:pos x="161" y="157"/>
                  </a:cxn>
                  <a:cxn ang="0">
                    <a:pos x="169" y="141"/>
                  </a:cxn>
                  <a:cxn ang="0">
                    <a:pos x="177" y="123"/>
                  </a:cxn>
                  <a:cxn ang="0">
                    <a:pos x="182" y="105"/>
                  </a:cxn>
                  <a:cxn ang="0">
                    <a:pos x="185" y="89"/>
                  </a:cxn>
                  <a:cxn ang="0">
                    <a:pos x="187" y="74"/>
                  </a:cxn>
                  <a:cxn ang="0">
                    <a:pos x="187" y="49"/>
                  </a:cxn>
                  <a:cxn ang="0">
                    <a:pos x="182" y="29"/>
                  </a:cxn>
                  <a:cxn ang="0">
                    <a:pos x="174" y="14"/>
                  </a:cxn>
                  <a:cxn ang="0">
                    <a:pos x="163" y="4"/>
                  </a:cxn>
                  <a:cxn ang="0">
                    <a:pos x="151" y="0"/>
                  </a:cxn>
                  <a:cxn ang="0">
                    <a:pos x="139" y="2"/>
                  </a:cxn>
                </a:cxnLst>
                <a:rect l="0" t="0" r="r" b="b"/>
                <a:pathLst>
                  <a:path w="189" h="193">
                    <a:moveTo>
                      <a:pt x="139" y="2"/>
                    </a:moveTo>
                    <a:lnTo>
                      <a:pt x="133" y="4"/>
                    </a:lnTo>
                    <a:lnTo>
                      <a:pt x="127" y="6"/>
                    </a:lnTo>
                    <a:lnTo>
                      <a:pt x="120" y="6"/>
                    </a:lnTo>
                    <a:lnTo>
                      <a:pt x="112" y="7"/>
                    </a:lnTo>
                    <a:lnTo>
                      <a:pt x="97" y="7"/>
                    </a:lnTo>
                    <a:lnTo>
                      <a:pt x="83" y="6"/>
                    </a:lnTo>
                    <a:lnTo>
                      <a:pt x="76" y="6"/>
                    </a:lnTo>
                    <a:lnTo>
                      <a:pt x="70" y="5"/>
                    </a:lnTo>
                    <a:lnTo>
                      <a:pt x="64" y="4"/>
                    </a:lnTo>
                    <a:lnTo>
                      <a:pt x="59" y="4"/>
                    </a:lnTo>
                    <a:lnTo>
                      <a:pt x="55" y="3"/>
                    </a:lnTo>
                    <a:lnTo>
                      <a:pt x="52" y="2"/>
                    </a:lnTo>
                    <a:lnTo>
                      <a:pt x="50" y="2"/>
                    </a:lnTo>
                    <a:lnTo>
                      <a:pt x="49" y="2"/>
                    </a:lnTo>
                    <a:lnTo>
                      <a:pt x="42" y="2"/>
                    </a:lnTo>
                    <a:lnTo>
                      <a:pt x="36" y="4"/>
                    </a:lnTo>
                    <a:lnTo>
                      <a:pt x="30" y="5"/>
                    </a:lnTo>
                    <a:lnTo>
                      <a:pt x="25" y="6"/>
                    </a:lnTo>
                    <a:lnTo>
                      <a:pt x="21" y="9"/>
                    </a:lnTo>
                    <a:lnTo>
                      <a:pt x="17" y="11"/>
                    </a:lnTo>
                    <a:lnTo>
                      <a:pt x="14" y="14"/>
                    </a:lnTo>
                    <a:lnTo>
                      <a:pt x="10" y="17"/>
                    </a:lnTo>
                    <a:lnTo>
                      <a:pt x="8" y="20"/>
                    </a:lnTo>
                    <a:lnTo>
                      <a:pt x="6" y="24"/>
                    </a:lnTo>
                    <a:lnTo>
                      <a:pt x="3" y="32"/>
                    </a:lnTo>
                    <a:lnTo>
                      <a:pt x="1" y="41"/>
                    </a:lnTo>
                    <a:lnTo>
                      <a:pt x="0" y="50"/>
                    </a:lnTo>
                    <a:lnTo>
                      <a:pt x="0" y="60"/>
                    </a:lnTo>
                    <a:lnTo>
                      <a:pt x="1" y="70"/>
                    </a:lnTo>
                    <a:lnTo>
                      <a:pt x="3" y="91"/>
                    </a:lnTo>
                    <a:lnTo>
                      <a:pt x="3" y="101"/>
                    </a:lnTo>
                    <a:lnTo>
                      <a:pt x="4" y="111"/>
                    </a:lnTo>
                    <a:lnTo>
                      <a:pt x="3" y="120"/>
                    </a:lnTo>
                    <a:lnTo>
                      <a:pt x="2" y="129"/>
                    </a:lnTo>
                    <a:lnTo>
                      <a:pt x="2" y="133"/>
                    </a:lnTo>
                    <a:lnTo>
                      <a:pt x="2" y="138"/>
                    </a:lnTo>
                    <a:lnTo>
                      <a:pt x="3" y="142"/>
                    </a:lnTo>
                    <a:lnTo>
                      <a:pt x="5" y="147"/>
                    </a:lnTo>
                    <a:lnTo>
                      <a:pt x="7" y="151"/>
                    </a:lnTo>
                    <a:lnTo>
                      <a:pt x="10" y="155"/>
                    </a:lnTo>
                    <a:lnTo>
                      <a:pt x="14" y="160"/>
                    </a:lnTo>
                    <a:lnTo>
                      <a:pt x="18" y="164"/>
                    </a:lnTo>
                    <a:lnTo>
                      <a:pt x="23" y="168"/>
                    </a:lnTo>
                    <a:lnTo>
                      <a:pt x="28" y="172"/>
                    </a:lnTo>
                    <a:lnTo>
                      <a:pt x="34" y="175"/>
                    </a:lnTo>
                    <a:lnTo>
                      <a:pt x="40" y="178"/>
                    </a:lnTo>
                    <a:lnTo>
                      <a:pt x="53" y="184"/>
                    </a:lnTo>
                    <a:lnTo>
                      <a:pt x="60" y="186"/>
                    </a:lnTo>
                    <a:lnTo>
                      <a:pt x="67" y="188"/>
                    </a:lnTo>
                    <a:lnTo>
                      <a:pt x="74" y="190"/>
                    </a:lnTo>
                    <a:lnTo>
                      <a:pt x="81" y="191"/>
                    </a:lnTo>
                    <a:lnTo>
                      <a:pt x="89" y="192"/>
                    </a:lnTo>
                    <a:lnTo>
                      <a:pt x="96" y="192"/>
                    </a:lnTo>
                    <a:lnTo>
                      <a:pt x="103" y="192"/>
                    </a:lnTo>
                    <a:lnTo>
                      <a:pt x="110" y="190"/>
                    </a:lnTo>
                    <a:lnTo>
                      <a:pt x="118" y="189"/>
                    </a:lnTo>
                    <a:lnTo>
                      <a:pt x="125" y="186"/>
                    </a:lnTo>
                    <a:lnTo>
                      <a:pt x="131" y="184"/>
                    </a:lnTo>
                    <a:lnTo>
                      <a:pt x="138" y="180"/>
                    </a:lnTo>
                    <a:lnTo>
                      <a:pt x="144" y="175"/>
                    </a:lnTo>
                    <a:lnTo>
                      <a:pt x="150" y="170"/>
                    </a:lnTo>
                    <a:lnTo>
                      <a:pt x="156" y="164"/>
                    </a:lnTo>
                    <a:lnTo>
                      <a:pt x="161" y="157"/>
                    </a:lnTo>
                    <a:lnTo>
                      <a:pt x="165" y="150"/>
                    </a:lnTo>
                    <a:lnTo>
                      <a:pt x="169" y="141"/>
                    </a:lnTo>
                    <a:lnTo>
                      <a:pt x="173" y="131"/>
                    </a:lnTo>
                    <a:lnTo>
                      <a:pt x="177" y="123"/>
                    </a:lnTo>
                    <a:lnTo>
                      <a:pt x="180" y="114"/>
                    </a:lnTo>
                    <a:lnTo>
                      <a:pt x="182" y="105"/>
                    </a:lnTo>
                    <a:lnTo>
                      <a:pt x="184" y="97"/>
                    </a:lnTo>
                    <a:lnTo>
                      <a:pt x="185" y="89"/>
                    </a:lnTo>
                    <a:lnTo>
                      <a:pt x="187" y="82"/>
                    </a:lnTo>
                    <a:lnTo>
                      <a:pt x="187" y="74"/>
                    </a:lnTo>
                    <a:lnTo>
                      <a:pt x="188" y="61"/>
                    </a:lnTo>
                    <a:lnTo>
                      <a:pt x="187" y="49"/>
                    </a:lnTo>
                    <a:lnTo>
                      <a:pt x="185" y="38"/>
                    </a:lnTo>
                    <a:lnTo>
                      <a:pt x="182" y="29"/>
                    </a:lnTo>
                    <a:lnTo>
                      <a:pt x="178" y="21"/>
                    </a:lnTo>
                    <a:lnTo>
                      <a:pt x="174" y="14"/>
                    </a:lnTo>
                    <a:lnTo>
                      <a:pt x="168" y="8"/>
                    </a:lnTo>
                    <a:lnTo>
                      <a:pt x="163" y="4"/>
                    </a:lnTo>
                    <a:lnTo>
                      <a:pt x="157" y="2"/>
                    </a:lnTo>
                    <a:lnTo>
                      <a:pt x="151" y="0"/>
                    </a:lnTo>
                    <a:lnTo>
                      <a:pt x="145" y="0"/>
                    </a:lnTo>
                    <a:lnTo>
                      <a:pt x="139" y="2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3" name="Freeform 239"/>
              <p:cNvSpPr>
                <a:spLocks/>
              </p:cNvSpPr>
              <p:nvPr/>
            </p:nvSpPr>
            <p:spPr bwMode="auto">
              <a:xfrm>
                <a:off x="5505" y="482"/>
                <a:ext cx="129" cy="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1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1" y="12"/>
                  </a:cxn>
                  <a:cxn ang="0">
                    <a:pos x="6" y="18"/>
                  </a:cxn>
                  <a:cxn ang="0">
                    <a:pos x="16" y="25"/>
                  </a:cxn>
                  <a:cxn ang="0">
                    <a:pos x="23" y="29"/>
                  </a:cxn>
                  <a:cxn ang="0">
                    <a:pos x="30" y="32"/>
                  </a:cxn>
                  <a:cxn ang="0">
                    <a:pos x="39" y="35"/>
                  </a:cxn>
                  <a:cxn ang="0">
                    <a:pos x="47" y="36"/>
                  </a:cxn>
                  <a:cxn ang="0">
                    <a:pos x="57" y="37"/>
                  </a:cxn>
                  <a:cxn ang="0">
                    <a:pos x="66" y="37"/>
                  </a:cxn>
                  <a:cxn ang="0">
                    <a:pos x="71" y="37"/>
                  </a:cxn>
                  <a:cxn ang="0">
                    <a:pos x="76" y="36"/>
                  </a:cxn>
                  <a:cxn ang="0">
                    <a:pos x="89" y="33"/>
                  </a:cxn>
                  <a:cxn ang="0">
                    <a:pos x="99" y="30"/>
                  </a:cxn>
                  <a:cxn ang="0">
                    <a:pos x="109" y="27"/>
                  </a:cxn>
                  <a:cxn ang="0">
                    <a:pos x="115" y="25"/>
                  </a:cxn>
                  <a:cxn ang="0">
                    <a:pos x="121" y="22"/>
                  </a:cxn>
                  <a:cxn ang="0">
                    <a:pos x="127" y="18"/>
                  </a:cxn>
                  <a:cxn ang="0">
                    <a:pos x="128" y="14"/>
                  </a:cxn>
                  <a:cxn ang="0">
                    <a:pos x="124" y="11"/>
                  </a:cxn>
                  <a:cxn ang="0">
                    <a:pos x="116" y="8"/>
                  </a:cxn>
                  <a:cxn ang="0">
                    <a:pos x="106" y="6"/>
                  </a:cxn>
                  <a:cxn ang="0">
                    <a:pos x="93" y="4"/>
                  </a:cxn>
                  <a:cxn ang="0">
                    <a:pos x="79" y="3"/>
                  </a:cxn>
                  <a:cxn ang="0">
                    <a:pos x="64" y="2"/>
                  </a:cxn>
                  <a:cxn ang="0">
                    <a:pos x="50" y="1"/>
                  </a:cxn>
                  <a:cxn ang="0">
                    <a:pos x="37" y="1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4" y="0"/>
                  </a:cxn>
                </a:cxnLst>
                <a:rect l="0" t="0" r="r" b="b"/>
                <a:pathLst>
                  <a:path w="129" h="38">
                    <a:moveTo>
                      <a:pt x="13" y="0"/>
                    </a:moveTo>
                    <a:lnTo>
                      <a:pt x="10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3" y="14"/>
                    </a:lnTo>
                    <a:lnTo>
                      <a:pt x="6" y="18"/>
                    </a:lnTo>
                    <a:lnTo>
                      <a:pt x="11" y="22"/>
                    </a:lnTo>
                    <a:lnTo>
                      <a:pt x="16" y="25"/>
                    </a:lnTo>
                    <a:lnTo>
                      <a:pt x="20" y="27"/>
                    </a:lnTo>
                    <a:lnTo>
                      <a:pt x="23" y="29"/>
                    </a:lnTo>
                    <a:lnTo>
                      <a:pt x="26" y="31"/>
                    </a:lnTo>
                    <a:lnTo>
                      <a:pt x="30" y="32"/>
                    </a:lnTo>
                    <a:lnTo>
                      <a:pt x="34" y="33"/>
                    </a:lnTo>
                    <a:lnTo>
                      <a:pt x="39" y="35"/>
                    </a:lnTo>
                    <a:lnTo>
                      <a:pt x="43" y="36"/>
                    </a:lnTo>
                    <a:lnTo>
                      <a:pt x="47" y="36"/>
                    </a:lnTo>
                    <a:lnTo>
                      <a:pt x="52" y="37"/>
                    </a:lnTo>
                    <a:lnTo>
                      <a:pt x="57" y="37"/>
                    </a:lnTo>
                    <a:lnTo>
                      <a:pt x="61" y="37"/>
                    </a:lnTo>
                    <a:lnTo>
                      <a:pt x="66" y="37"/>
                    </a:lnTo>
                    <a:lnTo>
                      <a:pt x="68" y="37"/>
                    </a:lnTo>
                    <a:lnTo>
                      <a:pt x="71" y="37"/>
                    </a:lnTo>
                    <a:lnTo>
                      <a:pt x="74" y="36"/>
                    </a:lnTo>
                    <a:lnTo>
                      <a:pt x="76" y="36"/>
                    </a:lnTo>
                    <a:lnTo>
                      <a:pt x="83" y="34"/>
                    </a:lnTo>
                    <a:lnTo>
                      <a:pt x="89" y="33"/>
                    </a:lnTo>
                    <a:lnTo>
                      <a:pt x="94" y="31"/>
                    </a:lnTo>
                    <a:lnTo>
                      <a:pt x="99" y="30"/>
                    </a:lnTo>
                    <a:lnTo>
                      <a:pt x="104" y="29"/>
                    </a:lnTo>
                    <a:lnTo>
                      <a:pt x="109" y="27"/>
                    </a:lnTo>
                    <a:lnTo>
                      <a:pt x="112" y="26"/>
                    </a:lnTo>
                    <a:lnTo>
                      <a:pt x="115" y="25"/>
                    </a:lnTo>
                    <a:lnTo>
                      <a:pt x="118" y="23"/>
                    </a:lnTo>
                    <a:lnTo>
                      <a:pt x="121" y="22"/>
                    </a:lnTo>
                    <a:lnTo>
                      <a:pt x="125" y="20"/>
                    </a:lnTo>
                    <a:lnTo>
                      <a:pt x="127" y="18"/>
                    </a:lnTo>
                    <a:lnTo>
                      <a:pt x="128" y="16"/>
                    </a:lnTo>
                    <a:lnTo>
                      <a:pt x="128" y="14"/>
                    </a:lnTo>
                    <a:lnTo>
                      <a:pt x="126" y="13"/>
                    </a:lnTo>
                    <a:lnTo>
                      <a:pt x="124" y="11"/>
                    </a:lnTo>
                    <a:lnTo>
                      <a:pt x="120" y="10"/>
                    </a:lnTo>
                    <a:lnTo>
                      <a:pt x="116" y="8"/>
                    </a:lnTo>
                    <a:lnTo>
                      <a:pt x="111" y="7"/>
                    </a:lnTo>
                    <a:lnTo>
                      <a:pt x="106" y="6"/>
                    </a:lnTo>
                    <a:lnTo>
                      <a:pt x="99" y="5"/>
                    </a:lnTo>
                    <a:lnTo>
                      <a:pt x="93" y="4"/>
                    </a:lnTo>
                    <a:lnTo>
                      <a:pt x="86" y="4"/>
                    </a:lnTo>
                    <a:lnTo>
                      <a:pt x="79" y="3"/>
                    </a:lnTo>
                    <a:lnTo>
                      <a:pt x="72" y="2"/>
                    </a:lnTo>
                    <a:lnTo>
                      <a:pt x="64" y="2"/>
                    </a:lnTo>
                    <a:lnTo>
                      <a:pt x="57" y="2"/>
                    </a:lnTo>
                    <a:lnTo>
                      <a:pt x="50" y="1"/>
                    </a:lnTo>
                    <a:lnTo>
                      <a:pt x="43" y="1"/>
                    </a:lnTo>
                    <a:lnTo>
                      <a:pt x="37" y="1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3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4" name="Freeform 240"/>
              <p:cNvSpPr>
                <a:spLocks/>
              </p:cNvSpPr>
              <p:nvPr/>
            </p:nvSpPr>
            <p:spPr bwMode="auto">
              <a:xfrm>
                <a:off x="5591" y="478"/>
                <a:ext cx="152" cy="89"/>
              </a:xfrm>
              <a:custGeom>
                <a:avLst/>
                <a:gdLst/>
                <a:ahLst/>
                <a:cxnLst>
                  <a:cxn ang="0">
                    <a:pos x="24" y="84"/>
                  </a:cxn>
                  <a:cxn ang="0">
                    <a:pos x="26" y="85"/>
                  </a:cxn>
                  <a:cxn ang="0">
                    <a:pos x="29" y="85"/>
                  </a:cxn>
                  <a:cxn ang="0">
                    <a:pos x="33" y="86"/>
                  </a:cxn>
                  <a:cxn ang="0">
                    <a:pos x="42" y="87"/>
                  </a:cxn>
                  <a:cxn ang="0">
                    <a:pos x="58" y="88"/>
                  </a:cxn>
                  <a:cxn ang="0">
                    <a:pos x="67" y="87"/>
                  </a:cxn>
                  <a:cxn ang="0">
                    <a:pos x="76" y="85"/>
                  </a:cxn>
                  <a:cxn ang="0">
                    <a:pos x="86" y="83"/>
                  </a:cxn>
                  <a:cxn ang="0">
                    <a:pos x="96" y="79"/>
                  </a:cxn>
                  <a:cxn ang="0">
                    <a:pos x="107" y="73"/>
                  </a:cxn>
                  <a:cxn ang="0">
                    <a:pos x="117" y="67"/>
                  </a:cxn>
                  <a:cxn ang="0">
                    <a:pos x="128" y="58"/>
                  </a:cxn>
                  <a:cxn ang="0">
                    <a:pos x="137" y="48"/>
                  </a:cxn>
                  <a:cxn ang="0">
                    <a:pos x="147" y="35"/>
                  </a:cxn>
                  <a:cxn ang="0">
                    <a:pos x="151" y="26"/>
                  </a:cxn>
                  <a:cxn ang="0">
                    <a:pos x="151" y="19"/>
                  </a:cxn>
                  <a:cxn ang="0">
                    <a:pos x="147" y="12"/>
                  </a:cxn>
                  <a:cxn ang="0">
                    <a:pos x="141" y="6"/>
                  </a:cxn>
                  <a:cxn ang="0">
                    <a:pos x="132" y="2"/>
                  </a:cxn>
                  <a:cxn ang="0">
                    <a:pos x="121" y="0"/>
                  </a:cxn>
                  <a:cxn ang="0">
                    <a:pos x="107" y="0"/>
                  </a:cxn>
                  <a:cxn ang="0">
                    <a:pos x="92" y="1"/>
                  </a:cxn>
                  <a:cxn ang="0">
                    <a:pos x="88" y="3"/>
                  </a:cxn>
                  <a:cxn ang="0">
                    <a:pos x="84" y="5"/>
                  </a:cxn>
                  <a:cxn ang="0">
                    <a:pos x="81" y="9"/>
                  </a:cxn>
                  <a:cxn ang="0">
                    <a:pos x="78" y="14"/>
                  </a:cxn>
                  <a:cxn ang="0">
                    <a:pos x="72" y="26"/>
                  </a:cxn>
                  <a:cxn ang="0">
                    <a:pos x="66" y="38"/>
                  </a:cxn>
                  <a:cxn ang="0">
                    <a:pos x="58" y="51"/>
                  </a:cxn>
                  <a:cxn ang="0">
                    <a:pos x="51" y="59"/>
                  </a:cxn>
                  <a:cxn ang="0">
                    <a:pos x="45" y="64"/>
                  </a:cxn>
                  <a:cxn ang="0">
                    <a:pos x="39" y="68"/>
                  </a:cxn>
                  <a:cxn ang="0">
                    <a:pos x="32" y="70"/>
                  </a:cxn>
                  <a:cxn ang="0">
                    <a:pos x="24" y="72"/>
                  </a:cxn>
                  <a:cxn ang="0">
                    <a:pos x="15" y="72"/>
                  </a:cxn>
                  <a:cxn ang="0">
                    <a:pos x="8" y="72"/>
                  </a:cxn>
                  <a:cxn ang="0">
                    <a:pos x="4" y="73"/>
                  </a:cxn>
                  <a:cxn ang="0">
                    <a:pos x="1" y="73"/>
                  </a:cxn>
                  <a:cxn ang="0">
                    <a:pos x="0" y="75"/>
                  </a:cxn>
                  <a:cxn ang="0">
                    <a:pos x="2" y="77"/>
                  </a:cxn>
                  <a:cxn ang="0">
                    <a:pos x="7" y="79"/>
                  </a:cxn>
                  <a:cxn ang="0">
                    <a:pos x="13" y="81"/>
                  </a:cxn>
                  <a:cxn ang="0">
                    <a:pos x="19" y="83"/>
                  </a:cxn>
                  <a:cxn ang="0">
                    <a:pos x="23" y="84"/>
                  </a:cxn>
                </a:cxnLst>
                <a:rect l="0" t="0" r="r" b="b"/>
                <a:pathLst>
                  <a:path w="152" h="89">
                    <a:moveTo>
                      <a:pt x="24" y="84"/>
                    </a:moveTo>
                    <a:lnTo>
                      <a:pt x="24" y="84"/>
                    </a:lnTo>
                    <a:lnTo>
                      <a:pt x="25" y="84"/>
                    </a:lnTo>
                    <a:lnTo>
                      <a:pt x="26" y="85"/>
                    </a:lnTo>
                    <a:lnTo>
                      <a:pt x="27" y="85"/>
                    </a:lnTo>
                    <a:lnTo>
                      <a:pt x="29" y="85"/>
                    </a:lnTo>
                    <a:lnTo>
                      <a:pt x="31" y="86"/>
                    </a:lnTo>
                    <a:lnTo>
                      <a:pt x="33" y="86"/>
                    </a:lnTo>
                    <a:lnTo>
                      <a:pt x="36" y="87"/>
                    </a:lnTo>
                    <a:lnTo>
                      <a:pt x="42" y="87"/>
                    </a:lnTo>
                    <a:lnTo>
                      <a:pt x="50" y="88"/>
                    </a:lnTo>
                    <a:lnTo>
                      <a:pt x="58" y="88"/>
                    </a:lnTo>
                    <a:lnTo>
                      <a:pt x="62" y="87"/>
                    </a:lnTo>
                    <a:lnTo>
                      <a:pt x="67" y="87"/>
                    </a:lnTo>
                    <a:lnTo>
                      <a:pt x="71" y="86"/>
                    </a:lnTo>
                    <a:lnTo>
                      <a:pt x="76" y="85"/>
                    </a:lnTo>
                    <a:lnTo>
                      <a:pt x="81" y="84"/>
                    </a:lnTo>
                    <a:lnTo>
                      <a:pt x="86" y="83"/>
                    </a:lnTo>
                    <a:lnTo>
                      <a:pt x="91" y="81"/>
                    </a:lnTo>
                    <a:lnTo>
                      <a:pt x="96" y="79"/>
                    </a:lnTo>
                    <a:lnTo>
                      <a:pt x="102" y="76"/>
                    </a:lnTo>
                    <a:lnTo>
                      <a:pt x="107" y="73"/>
                    </a:lnTo>
                    <a:lnTo>
                      <a:pt x="112" y="70"/>
                    </a:lnTo>
                    <a:lnTo>
                      <a:pt x="117" y="67"/>
                    </a:lnTo>
                    <a:lnTo>
                      <a:pt x="122" y="63"/>
                    </a:lnTo>
                    <a:lnTo>
                      <a:pt x="128" y="58"/>
                    </a:lnTo>
                    <a:lnTo>
                      <a:pt x="132" y="53"/>
                    </a:lnTo>
                    <a:lnTo>
                      <a:pt x="137" y="48"/>
                    </a:lnTo>
                    <a:lnTo>
                      <a:pt x="142" y="42"/>
                    </a:lnTo>
                    <a:lnTo>
                      <a:pt x="147" y="35"/>
                    </a:lnTo>
                    <a:lnTo>
                      <a:pt x="150" y="31"/>
                    </a:lnTo>
                    <a:lnTo>
                      <a:pt x="151" y="26"/>
                    </a:lnTo>
                    <a:lnTo>
                      <a:pt x="151" y="22"/>
                    </a:lnTo>
                    <a:lnTo>
                      <a:pt x="151" y="19"/>
                    </a:lnTo>
                    <a:lnTo>
                      <a:pt x="150" y="15"/>
                    </a:lnTo>
                    <a:lnTo>
                      <a:pt x="147" y="12"/>
                    </a:lnTo>
                    <a:lnTo>
                      <a:pt x="144" y="9"/>
                    </a:lnTo>
                    <a:lnTo>
                      <a:pt x="141" y="6"/>
                    </a:lnTo>
                    <a:lnTo>
                      <a:pt x="137" y="4"/>
                    </a:lnTo>
                    <a:lnTo>
                      <a:pt x="132" y="2"/>
                    </a:lnTo>
                    <a:lnTo>
                      <a:pt x="126" y="1"/>
                    </a:lnTo>
                    <a:lnTo>
                      <a:pt x="121" y="0"/>
                    </a:lnTo>
                    <a:lnTo>
                      <a:pt x="114" y="0"/>
                    </a:lnTo>
                    <a:lnTo>
                      <a:pt x="107" y="0"/>
                    </a:lnTo>
                    <a:lnTo>
                      <a:pt x="100" y="0"/>
                    </a:lnTo>
                    <a:lnTo>
                      <a:pt x="92" y="1"/>
                    </a:lnTo>
                    <a:lnTo>
                      <a:pt x="90" y="2"/>
                    </a:lnTo>
                    <a:lnTo>
                      <a:pt x="88" y="3"/>
                    </a:lnTo>
                    <a:lnTo>
                      <a:pt x="86" y="4"/>
                    </a:lnTo>
                    <a:lnTo>
                      <a:pt x="84" y="5"/>
                    </a:lnTo>
                    <a:lnTo>
                      <a:pt x="83" y="7"/>
                    </a:lnTo>
                    <a:lnTo>
                      <a:pt x="81" y="9"/>
                    </a:lnTo>
                    <a:lnTo>
                      <a:pt x="80" y="12"/>
                    </a:lnTo>
                    <a:lnTo>
                      <a:pt x="78" y="14"/>
                    </a:lnTo>
                    <a:lnTo>
                      <a:pt x="75" y="20"/>
                    </a:lnTo>
                    <a:lnTo>
                      <a:pt x="72" y="26"/>
                    </a:lnTo>
                    <a:lnTo>
                      <a:pt x="69" y="32"/>
                    </a:lnTo>
                    <a:lnTo>
                      <a:pt x="66" y="38"/>
                    </a:lnTo>
                    <a:lnTo>
                      <a:pt x="62" y="45"/>
                    </a:lnTo>
                    <a:lnTo>
                      <a:pt x="58" y="51"/>
                    </a:lnTo>
                    <a:lnTo>
                      <a:pt x="53" y="57"/>
                    </a:lnTo>
                    <a:lnTo>
                      <a:pt x="51" y="59"/>
                    </a:lnTo>
                    <a:lnTo>
                      <a:pt x="48" y="62"/>
                    </a:lnTo>
                    <a:lnTo>
                      <a:pt x="45" y="64"/>
                    </a:lnTo>
                    <a:lnTo>
                      <a:pt x="42" y="66"/>
                    </a:lnTo>
                    <a:lnTo>
                      <a:pt x="39" y="68"/>
                    </a:lnTo>
                    <a:lnTo>
                      <a:pt x="36" y="69"/>
                    </a:lnTo>
                    <a:lnTo>
                      <a:pt x="32" y="70"/>
                    </a:lnTo>
                    <a:lnTo>
                      <a:pt x="28" y="71"/>
                    </a:lnTo>
                    <a:lnTo>
                      <a:pt x="24" y="72"/>
                    </a:lnTo>
                    <a:lnTo>
                      <a:pt x="19" y="72"/>
                    </a:lnTo>
                    <a:lnTo>
                      <a:pt x="15" y="72"/>
                    </a:lnTo>
                    <a:lnTo>
                      <a:pt x="11" y="72"/>
                    </a:lnTo>
                    <a:lnTo>
                      <a:pt x="8" y="72"/>
                    </a:lnTo>
                    <a:lnTo>
                      <a:pt x="6" y="73"/>
                    </a:lnTo>
                    <a:lnTo>
                      <a:pt x="4" y="73"/>
                    </a:lnTo>
                    <a:lnTo>
                      <a:pt x="2" y="73"/>
                    </a:lnTo>
                    <a:lnTo>
                      <a:pt x="1" y="73"/>
                    </a:lnTo>
                    <a:lnTo>
                      <a:pt x="0" y="74"/>
                    </a:lnTo>
                    <a:lnTo>
                      <a:pt x="0" y="75"/>
                    </a:lnTo>
                    <a:lnTo>
                      <a:pt x="0" y="76"/>
                    </a:lnTo>
                    <a:lnTo>
                      <a:pt x="2" y="77"/>
                    </a:lnTo>
                    <a:lnTo>
                      <a:pt x="4" y="78"/>
                    </a:lnTo>
                    <a:lnTo>
                      <a:pt x="7" y="79"/>
                    </a:lnTo>
                    <a:lnTo>
                      <a:pt x="10" y="80"/>
                    </a:lnTo>
                    <a:lnTo>
                      <a:pt x="13" y="81"/>
                    </a:lnTo>
                    <a:lnTo>
                      <a:pt x="17" y="82"/>
                    </a:lnTo>
                    <a:lnTo>
                      <a:pt x="19" y="83"/>
                    </a:lnTo>
                    <a:lnTo>
                      <a:pt x="22" y="83"/>
                    </a:lnTo>
                    <a:lnTo>
                      <a:pt x="23" y="84"/>
                    </a:lnTo>
                    <a:lnTo>
                      <a:pt x="24" y="84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5" name="Freeform 241"/>
              <p:cNvSpPr>
                <a:spLocks/>
              </p:cNvSpPr>
              <p:nvPr/>
            </p:nvSpPr>
            <p:spPr bwMode="auto">
              <a:xfrm>
                <a:off x="5583" y="567"/>
                <a:ext cx="179" cy="80"/>
              </a:xfrm>
              <a:custGeom>
                <a:avLst/>
                <a:gdLst/>
                <a:ahLst/>
                <a:cxnLst>
                  <a:cxn ang="0">
                    <a:pos x="149" y="19"/>
                  </a:cxn>
                  <a:cxn ang="0">
                    <a:pos x="141" y="25"/>
                  </a:cxn>
                  <a:cxn ang="0">
                    <a:pos x="133" y="30"/>
                  </a:cxn>
                  <a:cxn ang="0">
                    <a:pos x="123" y="35"/>
                  </a:cxn>
                  <a:cxn ang="0">
                    <a:pos x="113" y="38"/>
                  </a:cxn>
                  <a:cxn ang="0">
                    <a:pos x="103" y="40"/>
                  </a:cxn>
                  <a:cxn ang="0">
                    <a:pos x="93" y="42"/>
                  </a:cxn>
                  <a:cxn ang="0">
                    <a:pos x="83" y="43"/>
                  </a:cxn>
                  <a:cxn ang="0">
                    <a:pos x="70" y="44"/>
                  </a:cxn>
                  <a:cxn ang="0">
                    <a:pos x="53" y="43"/>
                  </a:cxn>
                  <a:cxn ang="0">
                    <a:pos x="44" y="43"/>
                  </a:cxn>
                  <a:cxn ang="0">
                    <a:pos x="39" y="42"/>
                  </a:cxn>
                  <a:cxn ang="0">
                    <a:pos x="35" y="41"/>
                  </a:cxn>
                  <a:cxn ang="0">
                    <a:pos x="33" y="41"/>
                  </a:cxn>
                  <a:cxn ang="0">
                    <a:pos x="30" y="41"/>
                  </a:cxn>
                  <a:cxn ang="0">
                    <a:pos x="24" y="41"/>
                  </a:cxn>
                  <a:cxn ang="0">
                    <a:pos x="16" y="42"/>
                  </a:cxn>
                  <a:cxn ang="0">
                    <a:pos x="8" y="43"/>
                  </a:cxn>
                  <a:cxn ang="0">
                    <a:pos x="2" y="46"/>
                  </a:cxn>
                  <a:cxn ang="0">
                    <a:pos x="0" y="48"/>
                  </a:cxn>
                  <a:cxn ang="0">
                    <a:pos x="0" y="51"/>
                  </a:cxn>
                  <a:cxn ang="0">
                    <a:pos x="2" y="54"/>
                  </a:cxn>
                  <a:cxn ang="0">
                    <a:pos x="6" y="57"/>
                  </a:cxn>
                  <a:cxn ang="0">
                    <a:pos x="11" y="61"/>
                  </a:cxn>
                  <a:cxn ang="0">
                    <a:pos x="19" y="66"/>
                  </a:cxn>
                  <a:cxn ang="0">
                    <a:pos x="26" y="70"/>
                  </a:cxn>
                  <a:cxn ang="0">
                    <a:pos x="34" y="73"/>
                  </a:cxn>
                  <a:cxn ang="0">
                    <a:pos x="43" y="75"/>
                  </a:cxn>
                  <a:cxn ang="0">
                    <a:pos x="51" y="77"/>
                  </a:cxn>
                  <a:cxn ang="0">
                    <a:pos x="60" y="78"/>
                  </a:cxn>
                  <a:cxn ang="0">
                    <a:pos x="69" y="79"/>
                  </a:cxn>
                  <a:cxn ang="0">
                    <a:pos x="77" y="78"/>
                  </a:cxn>
                  <a:cxn ang="0">
                    <a:pos x="92" y="77"/>
                  </a:cxn>
                  <a:cxn ang="0">
                    <a:pos x="111" y="73"/>
                  </a:cxn>
                  <a:cxn ang="0">
                    <a:pos x="131" y="67"/>
                  </a:cxn>
                  <a:cxn ang="0">
                    <a:pos x="152" y="60"/>
                  </a:cxn>
                  <a:cxn ang="0">
                    <a:pos x="167" y="54"/>
                  </a:cxn>
                  <a:cxn ang="0">
                    <a:pos x="174" y="51"/>
                  </a:cxn>
                  <a:cxn ang="0">
                    <a:pos x="178" y="0"/>
                  </a:cxn>
                  <a:cxn ang="0">
                    <a:pos x="172" y="2"/>
                  </a:cxn>
                  <a:cxn ang="0">
                    <a:pos x="165" y="5"/>
                  </a:cxn>
                  <a:cxn ang="0">
                    <a:pos x="159" y="9"/>
                  </a:cxn>
                  <a:cxn ang="0">
                    <a:pos x="156" y="12"/>
                  </a:cxn>
                  <a:cxn ang="0">
                    <a:pos x="153" y="15"/>
                  </a:cxn>
                </a:cxnLst>
                <a:rect l="0" t="0" r="r" b="b"/>
                <a:pathLst>
                  <a:path w="179" h="80">
                    <a:moveTo>
                      <a:pt x="153" y="15"/>
                    </a:moveTo>
                    <a:lnTo>
                      <a:pt x="149" y="19"/>
                    </a:lnTo>
                    <a:lnTo>
                      <a:pt x="145" y="22"/>
                    </a:lnTo>
                    <a:lnTo>
                      <a:pt x="141" y="25"/>
                    </a:lnTo>
                    <a:lnTo>
                      <a:pt x="137" y="28"/>
                    </a:lnTo>
                    <a:lnTo>
                      <a:pt x="133" y="30"/>
                    </a:lnTo>
                    <a:lnTo>
                      <a:pt x="128" y="33"/>
                    </a:lnTo>
                    <a:lnTo>
                      <a:pt x="123" y="35"/>
                    </a:lnTo>
                    <a:lnTo>
                      <a:pt x="118" y="36"/>
                    </a:lnTo>
                    <a:lnTo>
                      <a:pt x="113" y="38"/>
                    </a:lnTo>
                    <a:lnTo>
                      <a:pt x="108" y="39"/>
                    </a:lnTo>
                    <a:lnTo>
                      <a:pt x="103" y="40"/>
                    </a:lnTo>
                    <a:lnTo>
                      <a:pt x="98" y="41"/>
                    </a:lnTo>
                    <a:lnTo>
                      <a:pt x="93" y="42"/>
                    </a:lnTo>
                    <a:lnTo>
                      <a:pt x="88" y="43"/>
                    </a:lnTo>
                    <a:lnTo>
                      <a:pt x="83" y="43"/>
                    </a:lnTo>
                    <a:lnTo>
                      <a:pt x="79" y="43"/>
                    </a:lnTo>
                    <a:lnTo>
                      <a:pt x="70" y="44"/>
                    </a:lnTo>
                    <a:lnTo>
                      <a:pt x="61" y="44"/>
                    </a:lnTo>
                    <a:lnTo>
                      <a:pt x="53" y="43"/>
                    </a:lnTo>
                    <a:lnTo>
                      <a:pt x="47" y="43"/>
                    </a:lnTo>
                    <a:lnTo>
                      <a:pt x="44" y="43"/>
                    </a:lnTo>
                    <a:lnTo>
                      <a:pt x="41" y="42"/>
                    </a:lnTo>
                    <a:lnTo>
                      <a:pt x="39" y="42"/>
                    </a:lnTo>
                    <a:lnTo>
                      <a:pt x="37" y="42"/>
                    </a:lnTo>
                    <a:lnTo>
                      <a:pt x="35" y="41"/>
                    </a:lnTo>
                    <a:lnTo>
                      <a:pt x="34" y="41"/>
                    </a:lnTo>
                    <a:lnTo>
                      <a:pt x="33" y="41"/>
                    </a:lnTo>
                    <a:lnTo>
                      <a:pt x="32" y="41"/>
                    </a:lnTo>
                    <a:lnTo>
                      <a:pt x="30" y="41"/>
                    </a:lnTo>
                    <a:lnTo>
                      <a:pt x="28" y="41"/>
                    </a:lnTo>
                    <a:lnTo>
                      <a:pt x="24" y="41"/>
                    </a:lnTo>
                    <a:lnTo>
                      <a:pt x="20" y="41"/>
                    </a:lnTo>
                    <a:lnTo>
                      <a:pt x="16" y="42"/>
                    </a:lnTo>
                    <a:lnTo>
                      <a:pt x="12" y="42"/>
                    </a:lnTo>
                    <a:lnTo>
                      <a:pt x="8" y="43"/>
                    </a:lnTo>
                    <a:lnTo>
                      <a:pt x="5" y="44"/>
                    </a:lnTo>
                    <a:lnTo>
                      <a:pt x="2" y="46"/>
                    </a:lnTo>
                    <a:lnTo>
                      <a:pt x="1" y="47"/>
                    </a:lnTo>
                    <a:lnTo>
                      <a:pt x="0" y="48"/>
                    </a:lnTo>
                    <a:lnTo>
                      <a:pt x="0" y="50"/>
                    </a:lnTo>
                    <a:lnTo>
                      <a:pt x="0" y="51"/>
                    </a:lnTo>
                    <a:lnTo>
                      <a:pt x="1" y="52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6" y="57"/>
                    </a:lnTo>
                    <a:lnTo>
                      <a:pt x="8" y="59"/>
                    </a:lnTo>
                    <a:lnTo>
                      <a:pt x="11" y="61"/>
                    </a:lnTo>
                    <a:lnTo>
                      <a:pt x="15" y="63"/>
                    </a:lnTo>
                    <a:lnTo>
                      <a:pt x="19" y="66"/>
                    </a:lnTo>
                    <a:lnTo>
                      <a:pt x="22" y="68"/>
                    </a:lnTo>
                    <a:lnTo>
                      <a:pt x="26" y="70"/>
                    </a:lnTo>
                    <a:lnTo>
                      <a:pt x="30" y="71"/>
                    </a:lnTo>
                    <a:lnTo>
                      <a:pt x="34" y="73"/>
                    </a:lnTo>
                    <a:lnTo>
                      <a:pt x="39" y="74"/>
                    </a:lnTo>
                    <a:lnTo>
                      <a:pt x="43" y="75"/>
                    </a:lnTo>
                    <a:lnTo>
                      <a:pt x="47" y="76"/>
                    </a:lnTo>
                    <a:lnTo>
                      <a:pt x="51" y="77"/>
                    </a:lnTo>
                    <a:lnTo>
                      <a:pt x="55" y="78"/>
                    </a:lnTo>
                    <a:lnTo>
                      <a:pt x="60" y="78"/>
                    </a:lnTo>
                    <a:lnTo>
                      <a:pt x="64" y="78"/>
                    </a:lnTo>
                    <a:lnTo>
                      <a:pt x="69" y="79"/>
                    </a:lnTo>
                    <a:lnTo>
                      <a:pt x="73" y="78"/>
                    </a:lnTo>
                    <a:lnTo>
                      <a:pt x="77" y="78"/>
                    </a:lnTo>
                    <a:lnTo>
                      <a:pt x="82" y="78"/>
                    </a:lnTo>
                    <a:lnTo>
                      <a:pt x="92" y="77"/>
                    </a:lnTo>
                    <a:lnTo>
                      <a:pt x="101" y="75"/>
                    </a:lnTo>
                    <a:lnTo>
                      <a:pt x="111" y="73"/>
                    </a:lnTo>
                    <a:lnTo>
                      <a:pt x="121" y="70"/>
                    </a:lnTo>
                    <a:lnTo>
                      <a:pt x="131" y="67"/>
                    </a:lnTo>
                    <a:lnTo>
                      <a:pt x="141" y="64"/>
                    </a:lnTo>
                    <a:lnTo>
                      <a:pt x="152" y="60"/>
                    </a:lnTo>
                    <a:lnTo>
                      <a:pt x="163" y="56"/>
                    </a:lnTo>
                    <a:lnTo>
                      <a:pt x="167" y="54"/>
                    </a:lnTo>
                    <a:lnTo>
                      <a:pt x="170" y="53"/>
                    </a:lnTo>
                    <a:lnTo>
                      <a:pt x="174" y="51"/>
                    </a:lnTo>
                    <a:lnTo>
                      <a:pt x="178" y="49"/>
                    </a:lnTo>
                    <a:lnTo>
                      <a:pt x="178" y="0"/>
                    </a:lnTo>
                    <a:lnTo>
                      <a:pt x="175" y="1"/>
                    </a:lnTo>
                    <a:lnTo>
                      <a:pt x="172" y="2"/>
                    </a:lnTo>
                    <a:lnTo>
                      <a:pt x="168" y="3"/>
                    </a:lnTo>
                    <a:lnTo>
                      <a:pt x="165" y="5"/>
                    </a:lnTo>
                    <a:lnTo>
                      <a:pt x="162" y="6"/>
                    </a:lnTo>
                    <a:lnTo>
                      <a:pt x="159" y="9"/>
                    </a:lnTo>
                    <a:lnTo>
                      <a:pt x="157" y="10"/>
                    </a:lnTo>
                    <a:lnTo>
                      <a:pt x="156" y="12"/>
                    </a:lnTo>
                    <a:lnTo>
                      <a:pt x="154" y="13"/>
                    </a:lnTo>
                    <a:lnTo>
                      <a:pt x="153" y="1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6" name="Freeform 242"/>
              <p:cNvSpPr>
                <a:spLocks/>
              </p:cNvSpPr>
              <p:nvPr/>
            </p:nvSpPr>
            <p:spPr bwMode="auto">
              <a:xfrm>
                <a:off x="5412" y="654"/>
                <a:ext cx="304" cy="6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32" y="2"/>
                  </a:cxn>
                  <a:cxn ang="0">
                    <a:pos x="24" y="4"/>
                  </a:cxn>
                  <a:cxn ang="0">
                    <a:pos x="17" y="8"/>
                  </a:cxn>
                  <a:cxn ang="0">
                    <a:pos x="9" y="13"/>
                  </a:cxn>
                  <a:cxn ang="0">
                    <a:pos x="3" y="18"/>
                  </a:cxn>
                  <a:cxn ang="0">
                    <a:pos x="0" y="24"/>
                  </a:cxn>
                  <a:cxn ang="0">
                    <a:pos x="1" y="29"/>
                  </a:cxn>
                  <a:cxn ang="0">
                    <a:pos x="8" y="34"/>
                  </a:cxn>
                  <a:cxn ang="0">
                    <a:pos x="20" y="39"/>
                  </a:cxn>
                  <a:cxn ang="0">
                    <a:pos x="35" y="43"/>
                  </a:cxn>
                  <a:cxn ang="0">
                    <a:pos x="54" y="46"/>
                  </a:cxn>
                  <a:cxn ang="0">
                    <a:pos x="73" y="48"/>
                  </a:cxn>
                  <a:cxn ang="0">
                    <a:pos x="91" y="49"/>
                  </a:cxn>
                  <a:cxn ang="0">
                    <a:pos x="108" y="50"/>
                  </a:cxn>
                  <a:cxn ang="0">
                    <a:pos x="121" y="51"/>
                  </a:cxn>
                  <a:cxn ang="0">
                    <a:pos x="128" y="51"/>
                  </a:cxn>
                  <a:cxn ang="0">
                    <a:pos x="137" y="52"/>
                  </a:cxn>
                  <a:cxn ang="0">
                    <a:pos x="152" y="55"/>
                  </a:cxn>
                  <a:cxn ang="0">
                    <a:pos x="170" y="58"/>
                  </a:cxn>
                  <a:cxn ang="0">
                    <a:pos x="190" y="62"/>
                  </a:cxn>
                  <a:cxn ang="0">
                    <a:pos x="212" y="64"/>
                  </a:cxn>
                  <a:cxn ang="0">
                    <a:pos x="223" y="64"/>
                  </a:cxn>
                  <a:cxn ang="0">
                    <a:pos x="234" y="64"/>
                  </a:cxn>
                  <a:cxn ang="0">
                    <a:pos x="245" y="63"/>
                  </a:cxn>
                  <a:cxn ang="0">
                    <a:pos x="255" y="61"/>
                  </a:cxn>
                  <a:cxn ang="0">
                    <a:pos x="266" y="58"/>
                  </a:cxn>
                  <a:cxn ang="0">
                    <a:pos x="276" y="54"/>
                  </a:cxn>
                  <a:cxn ang="0">
                    <a:pos x="292" y="45"/>
                  </a:cxn>
                  <a:cxn ang="0">
                    <a:pos x="300" y="37"/>
                  </a:cxn>
                  <a:cxn ang="0">
                    <a:pos x="303" y="31"/>
                  </a:cxn>
                  <a:cxn ang="0">
                    <a:pos x="301" y="27"/>
                  </a:cxn>
                  <a:cxn ang="0">
                    <a:pos x="295" y="23"/>
                  </a:cxn>
                  <a:cxn ang="0">
                    <a:pos x="287" y="20"/>
                  </a:cxn>
                  <a:cxn ang="0">
                    <a:pos x="278" y="18"/>
                  </a:cxn>
                  <a:cxn ang="0">
                    <a:pos x="269" y="17"/>
                  </a:cxn>
                  <a:cxn ang="0">
                    <a:pos x="261" y="15"/>
                  </a:cxn>
                  <a:cxn ang="0">
                    <a:pos x="254" y="13"/>
                  </a:cxn>
                  <a:cxn ang="0">
                    <a:pos x="239" y="7"/>
                  </a:cxn>
                  <a:cxn ang="0">
                    <a:pos x="230" y="5"/>
                  </a:cxn>
                  <a:cxn ang="0">
                    <a:pos x="219" y="3"/>
                  </a:cxn>
                  <a:cxn ang="0">
                    <a:pos x="206" y="3"/>
                  </a:cxn>
                  <a:cxn ang="0">
                    <a:pos x="189" y="5"/>
                  </a:cxn>
                  <a:cxn ang="0">
                    <a:pos x="168" y="8"/>
                  </a:cxn>
                  <a:cxn ang="0">
                    <a:pos x="150" y="11"/>
                  </a:cxn>
                  <a:cxn ang="0">
                    <a:pos x="133" y="12"/>
                  </a:cxn>
                  <a:cxn ang="0">
                    <a:pos x="117" y="13"/>
                  </a:cxn>
                  <a:cxn ang="0">
                    <a:pos x="104" y="13"/>
                  </a:cxn>
                  <a:cxn ang="0">
                    <a:pos x="91" y="12"/>
                  </a:cxn>
                  <a:cxn ang="0">
                    <a:pos x="70" y="10"/>
                  </a:cxn>
                  <a:cxn ang="0">
                    <a:pos x="55" y="7"/>
                  </a:cxn>
                  <a:cxn ang="0">
                    <a:pos x="44" y="4"/>
                  </a:cxn>
                  <a:cxn ang="0">
                    <a:pos x="38" y="1"/>
                  </a:cxn>
                  <a:cxn ang="0">
                    <a:pos x="36" y="0"/>
                  </a:cxn>
                </a:cxnLst>
                <a:rect l="0" t="0" r="r" b="b"/>
                <a:pathLst>
                  <a:path w="304" h="65">
                    <a:moveTo>
                      <a:pt x="36" y="0"/>
                    </a:moveTo>
                    <a:lnTo>
                      <a:pt x="35" y="0"/>
                    </a:lnTo>
                    <a:lnTo>
                      <a:pt x="34" y="1"/>
                    </a:lnTo>
                    <a:lnTo>
                      <a:pt x="32" y="2"/>
                    </a:lnTo>
                    <a:lnTo>
                      <a:pt x="28" y="3"/>
                    </a:lnTo>
                    <a:lnTo>
                      <a:pt x="24" y="4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3" y="10"/>
                    </a:lnTo>
                    <a:lnTo>
                      <a:pt x="9" y="13"/>
                    </a:lnTo>
                    <a:lnTo>
                      <a:pt x="6" y="15"/>
                    </a:lnTo>
                    <a:lnTo>
                      <a:pt x="3" y="18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1" y="29"/>
                    </a:lnTo>
                    <a:lnTo>
                      <a:pt x="4" y="32"/>
                    </a:lnTo>
                    <a:lnTo>
                      <a:pt x="8" y="34"/>
                    </a:lnTo>
                    <a:lnTo>
                      <a:pt x="13" y="37"/>
                    </a:lnTo>
                    <a:lnTo>
                      <a:pt x="20" y="39"/>
                    </a:lnTo>
                    <a:lnTo>
                      <a:pt x="27" y="41"/>
                    </a:lnTo>
                    <a:lnTo>
                      <a:pt x="35" y="43"/>
                    </a:lnTo>
                    <a:lnTo>
                      <a:pt x="44" y="44"/>
                    </a:lnTo>
                    <a:lnTo>
                      <a:pt x="54" y="46"/>
                    </a:lnTo>
                    <a:lnTo>
                      <a:pt x="63" y="47"/>
                    </a:lnTo>
                    <a:lnTo>
                      <a:pt x="73" y="48"/>
                    </a:lnTo>
                    <a:lnTo>
                      <a:pt x="83" y="49"/>
                    </a:lnTo>
                    <a:lnTo>
                      <a:pt x="91" y="49"/>
                    </a:lnTo>
                    <a:lnTo>
                      <a:pt x="100" y="50"/>
                    </a:lnTo>
                    <a:lnTo>
                      <a:pt x="108" y="50"/>
                    </a:lnTo>
                    <a:lnTo>
                      <a:pt x="115" y="51"/>
                    </a:lnTo>
                    <a:lnTo>
                      <a:pt x="121" y="51"/>
                    </a:lnTo>
                    <a:lnTo>
                      <a:pt x="126" y="51"/>
                    </a:lnTo>
                    <a:lnTo>
                      <a:pt x="128" y="51"/>
                    </a:lnTo>
                    <a:lnTo>
                      <a:pt x="131" y="51"/>
                    </a:lnTo>
                    <a:lnTo>
                      <a:pt x="137" y="52"/>
                    </a:lnTo>
                    <a:lnTo>
                      <a:pt x="144" y="53"/>
                    </a:lnTo>
                    <a:lnTo>
                      <a:pt x="152" y="55"/>
                    </a:lnTo>
                    <a:lnTo>
                      <a:pt x="161" y="57"/>
                    </a:lnTo>
                    <a:lnTo>
                      <a:pt x="170" y="58"/>
                    </a:lnTo>
                    <a:lnTo>
                      <a:pt x="180" y="60"/>
                    </a:lnTo>
                    <a:lnTo>
                      <a:pt x="190" y="62"/>
                    </a:lnTo>
                    <a:lnTo>
                      <a:pt x="201" y="63"/>
                    </a:lnTo>
                    <a:lnTo>
                      <a:pt x="212" y="64"/>
                    </a:lnTo>
                    <a:lnTo>
                      <a:pt x="217" y="64"/>
                    </a:lnTo>
                    <a:lnTo>
                      <a:pt x="223" y="64"/>
                    </a:lnTo>
                    <a:lnTo>
                      <a:pt x="228" y="64"/>
                    </a:lnTo>
                    <a:lnTo>
                      <a:pt x="234" y="64"/>
                    </a:lnTo>
                    <a:lnTo>
                      <a:pt x="239" y="63"/>
                    </a:lnTo>
                    <a:lnTo>
                      <a:pt x="245" y="63"/>
                    </a:lnTo>
                    <a:lnTo>
                      <a:pt x="250" y="62"/>
                    </a:lnTo>
                    <a:lnTo>
                      <a:pt x="255" y="61"/>
                    </a:lnTo>
                    <a:lnTo>
                      <a:pt x="261" y="59"/>
                    </a:lnTo>
                    <a:lnTo>
                      <a:pt x="266" y="58"/>
                    </a:lnTo>
                    <a:lnTo>
                      <a:pt x="271" y="56"/>
                    </a:lnTo>
                    <a:lnTo>
                      <a:pt x="276" y="54"/>
                    </a:lnTo>
                    <a:lnTo>
                      <a:pt x="285" y="49"/>
                    </a:lnTo>
                    <a:lnTo>
                      <a:pt x="292" y="45"/>
                    </a:lnTo>
                    <a:lnTo>
                      <a:pt x="297" y="41"/>
                    </a:lnTo>
                    <a:lnTo>
                      <a:pt x="300" y="37"/>
                    </a:lnTo>
                    <a:lnTo>
                      <a:pt x="302" y="34"/>
                    </a:lnTo>
                    <a:lnTo>
                      <a:pt x="303" y="31"/>
                    </a:lnTo>
                    <a:lnTo>
                      <a:pt x="302" y="29"/>
                    </a:lnTo>
                    <a:lnTo>
                      <a:pt x="301" y="27"/>
                    </a:lnTo>
                    <a:lnTo>
                      <a:pt x="298" y="25"/>
                    </a:lnTo>
                    <a:lnTo>
                      <a:pt x="295" y="23"/>
                    </a:lnTo>
                    <a:lnTo>
                      <a:pt x="291" y="21"/>
                    </a:lnTo>
                    <a:lnTo>
                      <a:pt x="287" y="20"/>
                    </a:lnTo>
                    <a:lnTo>
                      <a:pt x="282" y="19"/>
                    </a:lnTo>
                    <a:lnTo>
                      <a:pt x="278" y="18"/>
                    </a:lnTo>
                    <a:lnTo>
                      <a:pt x="274" y="18"/>
                    </a:lnTo>
                    <a:lnTo>
                      <a:pt x="269" y="17"/>
                    </a:lnTo>
                    <a:lnTo>
                      <a:pt x="265" y="16"/>
                    </a:lnTo>
                    <a:lnTo>
                      <a:pt x="261" y="15"/>
                    </a:lnTo>
                    <a:lnTo>
                      <a:pt x="257" y="14"/>
                    </a:lnTo>
                    <a:lnTo>
                      <a:pt x="254" y="13"/>
                    </a:lnTo>
                    <a:lnTo>
                      <a:pt x="247" y="10"/>
                    </a:lnTo>
                    <a:lnTo>
                      <a:pt x="239" y="7"/>
                    </a:lnTo>
                    <a:lnTo>
                      <a:pt x="235" y="6"/>
                    </a:lnTo>
                    <a:lnTo>
                      <a:pt x="230" y="5"/>
                    </a:lnTo>
                    <a:lnTo>
                      <a:pt x="225" y="4"/>
                    </a:lnTo>
                    <a:lnTo>
                      <a:pt x="219" y="3"/>
                    </a:lnTo>
                    <a:lnTo>
                      <a:pt x="213" y="3"/>
                    </a:lnTo>
                    <a:lnTo>
                      <a:pt x="206" y="3"/>
                    </a:lnTo>
                    <a:lnTo>
                      <a:pt x="198" y="4"/>
                    </a:lnTo>
                    <a:lnTo>
                      <a:pt x="189" y="5"/>
                    </a:lnTo>
                    <a:lnTo>
                      <a:pt x="178" y="7"/>
                    </a:lnTo>
                    <a:lnTo>
                      <a:pt x="168" y="8"/>
                    </a:lnTo>
                    <a:lnTo>
                      <a:pt x="159" y="10"/>
                    </a:lnTo>
                    <a:lnTo>
                      <a:pt x="150" y="11"/>
                    </a:lnTo>
                    <a:lnTo>
                      <a:pt x="141" y="11"/>
                    </a:lnTo>
                    <a:lnTo>
                      <a:pt x="133" y="12"/>
                    </a:lnTo>
                    <a:lnTo>
                      <a:pt x="125" y="12"/>
                    </a:lnTo>
                    <a:lnTo>
                      <a:pt x="117" y="13"/>
                    </a:lnTo>
                    <a:lnTo>
                      <a:pt x="110" y="13"/>
                    </a:lnTo>
                    <a:lnTo>
                      <a:pt x="104" y="13"/>
                    </a:lnTo>
                    <a:lnTo>
                      <a:pt x="97" y="13"/>
                    </a:lnTo>
                    <a:lnTo>
                      <a:pt x="91" y="12"/>
                    </a:lnTo>
                    <a:lnTo>
                      <a:pt x="80" y="11"/>
                    </a:lnTo>
                    <a:lnTo>
                      <a:pt x="70" y="10"/>
                    </a:lnTo>
                    <a:lnTo>
                      <a:pt x="62" y="8"/>
                    </a:lnTo>
                    <a:lnTo>
                      <a:pt x="55" y="7"/>
                    </a:lnTo>
                    <a:lnTo>
                      <a:pt x="49" y="5"/>
                    </a:lnTo>
                    <a:lnTo>
                      <a:pt x="44" y="4"/>
                    </a:lnTo>
                    <a:lnTo>
                      <a:pt x="40" y="2"/>
                    </a:lnTo>
                    <a:lnTo>
                      <a:pt x="38" y="1"/>
                    </a:lnTo>
                    <a:lnTo>
                      <a:pt x="37" y="0"/>
                    </a:lnTo>
                    <a:lnTo>
                      <a:pt x="36" y="0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7" name="Freeform 243"/>
              <p:cNvSpPr>
                <a:spLocks/>
              </p:cNvSpPr>
              <p:nvPr/>
            </p:nvSpPr>
            <p:spPr bwMode="auto">
              <a:xfrm>
                <a:off x="5439" y="738"/>
                <a:ext cx="267" cy="50"/>
              </a:xfrm>
              <a:custGeom>
                <a:avLst/>
                <a:gdLst/>
                <a:ahLst/>
                <a:cxnLst>
                  <a:cxn ang="0">
                    <a:pos x="245" y="35"/>
                  </a:cxn>
                  <a:cxn ang="0">
                    <a:pos x="255" y="28"/>
                  </a:cxn>
                  <a:cxn ang="0">
                    <a:pos x="262" y="21"/>
                  </a:cxn>
                  <a:cxn ang="0">
                    <a:pos x="265" y="14"/>
                  </a:cxn>
                  <a:cxn ang="0">
                    <a:pos x="266" y="8"/>
                  </a:cxn>
                  <a:cxn ang="0">
                    <a:pos x="266" y="5"/>
                  </a:cxn>
                  <a:cxn ang="0">
                    <a:pos x="265" y="3"/>
                  </a:cxn>
                  <a:cxn ang="0">
                    <a:pos x="263" y="1"/>
                  </a:cxn>
                  <a:cxn ang="0">
                    <a:pos x="261" y="0"/>
                  </a:cxn>
                  <a:cxn ang="0">
                    <a:pos x="259" y="0"/>
                  </a:cxn>
                  <a:cxn ang="0">
                    <a:pos x="256" y="1"/>
                  </a:cxn>
                  <a:cxn ang="0">
                    <a:pos x="252" y="2"/>
                  </a:cxn>
                  <a:cxn ang="0">
                    <a:pos x="245" y="6"/>
                  </a:cxn>
                  <a:cxn ang="0">
                    <a:pos x="236" y="9"/>
                  </a:cxn>
                  <a:cxn ang="0">
                    <a:pos x="227" y="12"/>
                  </a:cxn>
                  <a:cxn ang="0">
                    <a:pos x="217" y="13"/>
                  </a:cxn>
                  <a:cxn ang="0">
                    <a:pos x="207" y="15"/>
                  </a:cxn>
                  <a:cxn ang="0">
                    <a:pos x="197" y="16"/>
                  </a:cxn>
                  <a:cxn ang="0">
                    <a:pos x="179" y="16"/>
                  </a:cxn>
                  <a:cxn ang="0">
                    <a:pos x="175" y="16"/>
                  </a:cxn>
                  <a:cxn ang="0">
                    <a:pos x="170" y="16"/>
                  </a:cxn>
                  <a:cxn ang="0">
                    <a:pos x="158" y="15"/>
                  </a:cxn>
                  <a:cxn ang="0">
                    <a:pos x="146" y="12"/>
                  </a:cxn>
                  <a:cxn ang="0">
                    <a:pos x="125" y="8"/>
                  </a:cxn>
                  <a:cxn ang="0">
                    <a:pos x="112" y="6"/>
                  </a:cxn>
                  <a:cxn ang="0">
                    <a:pos x="100" y="5"/>
                  </a:cxn>
                  <a:cxn ang="0">
                    <a:pos x="94" y="4"/>
                  </a:cxn>
                  <a:cxn ang="0">
                    <a:pos x="90" y="5"/>
                  </a:cxn>
                  <a:cxn ang="0">
                    <a:pos x="85" y="6"/>
                  </a:cxn>
                  <a:cxn ang="0">
                    <a:pos x="80" y="7"/>
                  </a:cxn>
                  <a:cxn ang="0">
                    <a:pos x="69" y="9"/>
                  </a:cxn>
                  <a:cxn ang="0">
                    <a:pos x="55" y="9"/>
                  </a:cxn>
                  <a:cxn ang="0">
                    <a:pos x="41" y="8"/>
                  </a:cxn>
                  <a:cxn ang="0">
                    <a:pos x="27" y="6"/>
                  </a:cxn>
                  <a:cxn ang="0">
                    <a:pos x="15" y="4"/>
                  </a:cxn>
                  <a:cxn ang="0">
                    <a:pos x="6" y="3"/>
                  </a:cxn>
                  <a:cxn ang="0">
                    <a:pos x="1" y="2"/>
                  </a:cxn>
                  <a:cxn ang="0">
                    <a:pos x="0" y="7"/>
                  </a:cxn>
                  <a:cxn ang="0">
                    <a:pos x="4" y="17"/>
                  </a:cxn>
                  <a:cxn ang="0">
                    <a:pos x="12" y="25"/>
                  </a:cxn>
                  <a:cxn ang="0">
                    <a:pos x="23" y="32"/>
                  </a:cxn>
                  <a:cxn ang="0">
                    <a:pos x="38" y="37"/>
                  </a:cxn>
                  <a:cxn ang="0">
                    <a:pos x="55" y="42"/>
                  </a:cxn>
                  <a:cxn ang="0">
                    <a:pos x="73" y="45"/>
                  </a:cxn>
                  <a:cxn ang="0">
                    <a:pos x="94" y="47"/>
                  </a:cxn>
                  <a:cxn ang="0">
                    <a:pos x="114" y="48"/>
                  </a:cxn>
                  <a:cxn ang="0">
                    <a:pos x="135" y="49"/>
                  </a:cxn>
                  <a:cxn ang="0">
                    <a:pos x="156" y="48"/>
                  </a:cxn>
                  <a:cxn ang="0">
                    <a:pos x="176" y="47"/>
                  </a:cxn>
                  <a:cxn ang="0">
                    <a:pos x="194" y="46"/>
                  </a:cxn>
                  <a:cxn ang="0">
                    <a:pos x="211" y="44"/>
                  </a:cxn>
                  <a:cxn ang="0">
                    <a:pos x="224" y="42"/>
                  </a:cxn>
                  <a:cxn ang="0">
                    <a:pos x="235" y="39"/>
                  </a:cxn>
                </a:cxnLst>
                <a:rect l="0" t="0" r="r" b="b"/>
                <a:pathLst>
                  <a:path w="267" h="50">
                    <a:moveTo>
                      <a:pt x="239" y="38"/>
                    </a:moveTo>
                    <a:lnTo>
                      <a:pt x="245" y="35"/>
                    </a:lnTo>
                    <a:lnTo>
                      <a:pt x="250" y="32"/>
                    </a:lnTo>
                    <a:lnTo>
                      <a:pt x="255" y="28"/>
                    </a:lnTo>
                    <a:lnTo>
                      <a:pt x="259" y="25"/>
                    </a:lnTo>
                    <a:lnTo>
                      <a:pt x="262" y="21"/>
                    </a:lnTo>
                    <a:lnTo>
                      <a:pt x="264" y="17"/>
                    </a:lnTo>
                    <a:lnTo>
                      <a:pt x="265" y="14"/>
                    </a:lnTo>
                    <a:lnTo>
                      <a:pt x="266" y="11"/>
                    </a:lnTo>
                    <a:lnTo>
                      <a:pt x="266" y="8"/>
                    </a:lnTo>
                    <a:lnTo>
                      <a:pt x="266" y="6"/>
                    </a:lnTo>
                    <a:lnTo>
                      <a:pt x="266" y="5"/>
                    </a:lnTo>
                    <a:lnTo>
                      <a:pt x="266" y="4"/>
                    </a:lnTo>
                    <a:lnTo>
                      <a:pt x="265" y="3"/>
                    </a:lnTo>
                    <a:lnTo>
                      <a:pt x="264" y="2"/>
                    </a:lnTo>
                    <a:lnTo>
                      <a:pt x="263" y="1"/>
                    </a:lnTo>
                    <a:lnTo>
                      <a:pt x="262" y="1"/>
                    </a:lnTo>
                    <a:lnTo>
                      <a:pt x="261" y="0"/>
                    </a:lnTo>
                    <a:lnTo>
                      <a:pt x="260" y="0"/>
                    </a:lnTo>
                    <a:lnTo>
                      <a:pt x="259" y="0"/>
                    </a:lnTo>
                    <a:lnTo>
                      <a:pt x="257" y="0"/>
                    </a:lnTo>
                    <a:lnTo>
                      <a:pt x="256" y="1"/>
                    </a:lnTo>
                    <a:lnTo>
                      <a:pt x="254" y="1"/>
                    </a:lnTo>
                    <a:lnTo>
                      <a:pt x="252" y="2"/>
                    </a:lnTo>
                    <a:lnTo>
                      <a:pt x="249" y="4"/>
                    </a:lnTo>
                    <a:lnTo>
                      <a:pt x="245" y="6"/>
                    </a:lnTo>
                    <a:lnTo>
                      <a:pt x="241" y="8"/>
                    </a:lnTo>
                    <a:lnTo>
                      <a:pt x="236" y="9"/>
                    </a:lnTo>
                    <a:lnTo>
                      <a:pt x="232" y="11"/>
                    </a:lnTo>
                    <a:lnTo>
                      <a:pt x="227" y="12"/>
                    </a:lnTo>
                    <a:lnTo>
                      <a:pt x="222" y="13"/>
                    </a:lnTo>
                    <a:lnTo>
                      <a:pt x="217" y="13"/>
                    </a:lnTo>
                    <a:lnTo>
                      <a:pt x="212" y="14"/>
                    </a:lnTo>
                    <a:lnTo>
                      <a:pt x="207" y="15"/>
                    </a:lnTo>
                    <a:lnTo>
                      <a:pt x="202" y="15"/>
                    </a:lnTo>
                    <a:lnTo>
                      <a:pt x="197" y="16"/>
                    </a:lnTo>
                    <a:lnTo>
                      <a:pt x="188" y="16"/>
                    </a:lnTo>
                    <a:lnTo>
                      <a:pt x="179" y="16"/>
                    </a:lnTo>
                    <a:lnTo>
                      <a:pt x="177" y="16"/>
                    </a:lnTo>
                    <a:lnTo>
                      <a:pt x="175" y="16"/>
                    </a:lnTo>
                    <a:lnTo>
                      <a:pt x="172" y="16"/>
                    </a:lnTo>
                    <a:lnTo>
                      <a:pt x="170" y="16"/>
                    </a:lnTo>
                    <a:lnTo>
                      <a:pt x="164" y="16"/>
                    </a:lnTo>
                    <a:lnTo>
                      <a:pt x="158" y="15"/>
                    </a:lnTo>
                    <a:lnTo>
                      <a:pt x="152" y="14"/>
                    </a:lnTo>
                    <a:lnTo>
                      <a:pt x="146" y="12"/>
                    </a:lnTo>
                    <a:lnTo>
                      <a:pt x="132" y="9"/>
                    </a:lnTo>
                    <a:lnTo>
                      <a:pt x="125" y="8"/>
                    </a:lnTo>
                    <a:lnTo>
                      <a:pt x="119" y="7"/>
                    </a:lnTo>
                    <a:lnTo>
                      <a:pt x="112" y="6"/>
                    </a:lnTo>
                    <a:lnTo>
                      <a:pt x="106" y="5"/>
                    </a:lnTo>
                    <a:lnTo>
                      <a:pt x="100" y="5"/>
                    </a:lnTo>
                    <a:lnTo>
                      <a:pt x="97" y="4"/>
                    </a:lnTo>
                    <a:lnTo>
                      <a:pt x="94" y="4"/>
                    </a:lnTo>
                    <a:lnTo>
                      <a:pt x="92" y="5"/>
                    </a:lnTo>
                    <a:lnTo>
                      <a:pt x="90" y="5"/>
                    </a:lnTo>
                    <a:lnTo>
                      <a:pt x="87" y="5"/>
                    </a:lnTo>
                    <a:lnTo>
                      <a:pt x="85" y="6"/>
                    </a:lnTo>
                    <a:lnTo>
                      <a:pt x="83" y="7"/>
                    </a:lnTo>
                    <a:lnTo>
                      <a:pt x="80" y="7"/>
                    </a:lnTo>
                    <a:lnTo>
                      <a:pt x="75" y="8"/>
                    </a:lnTo>
                    <a:lnTo>
                      <a:pt x="69" y="9"/>
                    </a:lnTo>
                    <a:lnTo>
                      <a:pt x="62" y="9"/>
                    </a:lnTo>
                    <a:lnTo>
                      <a:pt x="55" y="9"/>
                    </a:lnTo>
                    <a:lnTo>
                      <a:pt x="48" y="8"/>
                    </a:lnTo>
                    <a:lnTo>
                      <a:pt x="41" y="8"/>
                    </a:lnTo>
                    <a:lnTo>
                      <a:pt x="34" y="7"/>
                    </a:lnTo>
                    <a:lnTo>
                      <a:pt x="27" y="6"/>
                    </a:lnTo>
                    <a:lnTo>
                      <a:pt x="21" y="5"/>
                    </a:lnTo>
                    <a:lnTo>
                      <a:pt x="15" y="4"/>
                    </a:lnTo>
                    <a:lnTo>
                      <a:pt x="10" y="4"/>
                    </a:lnTo>
                    <a:lnTo>
                      <a:pt x="6" y="3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1" y="12"/>
                    </a:lnTo>
                    <a:lnTo>
                      <a:pt x="4" y="17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17" y="29"/>
                    </a:lnTo>
                    <a:lnTo>
                      <a:pt x="23" y="32"/>
                    </a:lnTo>
                    <a:lnTo>
                      <a:pt x="30" y="35"/>
                    </a:lnTo>
                    <a:lnTo>
                      <a:pt x="38" y="37"/>
                    </a:lnTo>
                    <a:lnTo>
                      <a:pt x="46" y="40"/>
                    </a:lnTo>
                    <a:lnTo>
                      <a:pt x="55" y="42"/>
                    </a:lnTo>
                    <a:lnTo>
                      <a:pt x="64" y="43"/>
                    </a:lnTo>
                    <a:lnTo>
                      <a:pt x="73" y="45"/>
                    </a:lnTo>
                    <a:lnTo>
                      <a:pt x="83" y="46"/>
                    </a:lnTo>
                    <a:lnTo>
                      <a:pt x="94" y="47"/>
                    </a:lnTo>
                    <a:lnTo>
                      <a:pt x="104" y="48"/>
                    </a:lnTo>
                    <a:lnTo>
                      <a:pt x="114" y="48"/>
                    </a:lnTo>
                    <a:lnTo>
                      <a:pt x="125" y="49"/>
                    </a:lnTo>
                    <a:lnTo>
                      <a:pt x="135" y="49"/>
                    </a:lnTo>
                    <a:lnTo>
                      <a:pt x="146" y="49"/>
                    </a:lnTo>
                    <a:lnTo>
                      <a:pt x="156" y="48"/>
                    </a:lnTo>
                    <a:lnTo>
                      <a:pt x="166" y="48"/>
                    </a:lnTo>
                    <a:lnTo>
                      <a:pt x="176" y="47"/>
                    </a:lnTo>
                    <a:lnTo>
                      <a:pt x="185" y="47"/>
                    </a:lnTo>
                    <a:lnTo>
                      <a:pt x="194" y="46"/>
                    </a:lnTo>
                    <a:lnTo>
                      <a:pt x="203" y="45"/>
                    </a:lnTo>
                    <a:lnTo>
                      <a:pt x="211" y="44"/>
                    </a:lnTo>
                    <a:lnTo>
                      <a:pt x="218" y="43"/>
                    </a:lnTo>
                    <a:lnTo>
                      <a:pt x="224" y="42"/>
                    </a:lnTo>
                    <a:lnTo>
                      <a:pt x="230" y="41"/>
                    </a:lnTo>
                    <a:lnTo>
                      <a:pt x="235" y="39"/>
                    </a:lnTo>
                    <a:lnTo>
                      <a:pt x="239" y="38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8" name="Freeform 244"/>
              <p:cNvSpPr>
                <a:spLocks/>
              </p:cNvSpPr>
              <p:nvPr/>
            </p:nvSpPr>
            <p:spPr bwMode="auto">
              <a:xfrm>
                <a:off x="5422" y="809"/>
                <a:ext cx="274" cy="191"/>
              </a:xfrm>
              <a:custGeom>
                <a:avLst/>
                <a:gdLst/>
                <a:ahLst/>
                <a:cxnLst>
                  <a:cxn ang="0">
                    <a:pos x="8" y="117"/>
                  </a:cxn>
                  <a:cxn ang="0">
                    <a:pos x="17" y="124"/>
                  </a:cxn>
                  <a:cxn ang="0">
                    <a:pos x="29" y="126"/>
                  </a:cxn>
                  <a:cxn ang="0">
                    <a:pos x="43" y="122"/>
                  </a:cxn>
                  <a:cxn ang="0">
                    <a:pos x="59" y="108"/>
                  </a:cxn>
                  <a:cxn ang="0">
                    <a:pos x="73" y="95"/>
                  </a:cxn>
                  <a:cxn ang="0">
                    <a:pos x="84" y="89"/>
                  </a:cxn>
                  <a:cxn ang="0">
                    <a:pos x="94" y="90"/>
                  </a:cxn>
                  <a:cxn ang="0">
                    <a:pos x="101" y="95"/>
                  </a:cxn>
                  <a:cxn ang="0">
                    <a:pos x="108" y="108"/>
                  </a:cxn>
                  <a:cxn ang="0">
                    <a:pos x="114" y="133"/>
                  </a:cxn>
                  <a:cxn ang="0">
                    <a:pos x="117" y="155"/>
                  </a:cxn>
                  <a:cxn ang="0">
                    <a:pos x="118" y="161"/>
                  </a:cxn>
                  <a:cxn ang="0">
                    <a:pos x="120" y="168"/>
                  </a:cxn>
                  <a:cxn ang="0">
                    <a:pos x="125" y="183"/>
                  </a:cxn>
                  <a:cxn ang="0">
                    <a:pos x="129" y="189"/>
                  </a:cxn>
                  <a:cxn ang="0">
                    <a:pos x="135" y="189"/>
                  </a:cxn>
                  <a:cxn ang="0">
                    <a:pos x="141" y="180"/>
                  </a:cxn>
                  <a:cxn ang="0">
                    <a:pos x="147" y="161"/>
                  </a:cxn>
                  <a:cxn ang="0">
                    <a:pos x="156" y="137"/>
                  </a:cxn>
                  <a:cxn ang="0">
                    <a:pos x="166" y="113"/>
                  </a:cxn>
                  <a:cxn ang="0">
                    <a:pos x="176" y="100"/>
                  </a:cxn>
                  <a:cxn ang="0">
                    <a:pos x="182" y="96"/>
                  </a:cxn>
                  <a:cxn ang="0">
                    <a:pos x="188" y="97"/>
                  </a:cxn>
                  <a:cxn ang="0">
                    <a:pos x="196" y="103"/>
                  </a:cxn>
                  <a:cxn ang="0">
                    <a:pos x="209" y="117"/>
                  </a:cxn>
                  <a:cxn ang="0">
                    <a:pos x="222" y="125"/>
                  </a:cxn>
                  <a:cxn ang="0">
                    <a:pos x="233" y="129"/>
                  </a:cxn>
                  <a:cxn ang="0">
                    <a:pos x="250" y="129"/>
                  </a:cxn>
                  <a:cxn ang="0">
                    <a:pos x="264" y="120"/>
                  </a:cxn>
                  <a:cxn ang="0">
                    <a:pos x="272" y="110"/>
                  </a:cxn>
                  <a:cxn ang="0">
                    <a:pos x="271" y="103"/>
                  </a:cxn>
                  <a:cxn ang="0">
                    <a:pos x="259" y="99"/>
                  </a:cxn>
                  <a:cxn ang="0">
                    <a:pos x="241" y="89"/>
                  </a:cxn>
                  <a:cxn ang="0">
                    <a:pos x="220" y="76"/>
                  </a:cxn>
                  <a:cxn ang="0">
                    <a:pos x="202" y="62"/>
                  </a:cxn>
                  <a:cxn ang="0">
                    <a:pos x="192" y="47"/>
                  </a:cxn>
                  <a:cxn ang="0">
                    <a:pos x="190" y="37"/>
                  </a:cxn>
                  <a:cxn ang="0">
                    <a:pos x="182" y="27"/>
                  </a:cxn>
                  <a:cxn ang="0">
                    <a:pos x="161" y="12"/>
                  </a:cxn>
                  <a:cxn ang="0">
                    <a:pos x="134" y="2"/>
                  </a:cxn>
                  <a:cxn ang="0">
                    <a:pos x="108" y="0"/>
                  </a:cxn>
                  <a:cxn ang="0">
                    <a:pos x="94" y="5"/>
                  </a:cxn>
                  <a:cxn ang="0">
                    <a:pos x="88" y="13"/>
                  </a:cxn>
                  <a:cxn ang="0">
                    <a:pos x="81" y="31"/>
                  </a:cxn>
                  <a:cxn ang="0">
                    <a:pos x="67" y="48"/>
                  </a:cxn>
                  <a:cxn ang="0">
                    <a:pos x="51" y="61"/>
                  </a:cxn>
                  <a:cxn ang="0">
                    <a:pos x="36" y="71"/>
                  </a:cxn>
                  <a:cxn ang="0">
                    <a:pos x="26" y="75"/>
                  </a:cxn>
                  <a:cxn ang="0">
                    <a:pos x="14" y="79"/>
                  </a:cxn>
                  <a:cxn ang="0">
                    <a:pos x="5" y="83"/>
                  </a:cxn>
                  <a:cxn ang="0">
                    <a:pos x="0" y="86"/>
                  </a:cxn>
                  <a:cxn ang="0">
                    <a:pos x="0" y="99"/>
                  </a:cxn>
                </a:cxnLst>
                <a:rect l="0" t="0" r="r" b="b"/>
                <a:pathLst>
                  <a:path w="274" h="191">
                    <a:moveTo>
                      <a:pt x="1" y="105"/>
                    </a:moveTo>
                    <a:lnTo>
                      <a:pt x="4" y="111"/>
                    </a:lnTo>
                    <a:lnTo>
                      <a:pt x="8" y="117"/>
                    </a:lnTo>
                    <a:lnTo>
                      <a:pt x="11" y="120"/>
                    </a:lnTo>
                    <a:lnTo>
                      <a:pt x="14" y="122"/>
                    </a:lnTo>
                    <a:lnTo>
                      <a:pt x="17" y="124"/>
                    </a:lnTo>
                    <a:lnTo>
                      <a:pt x="21" y="126"/>
                    </a:lnTo>
                    <a:lnTo>
                      <a:pt x="24" y="126"/>
                    </a:lnTo>
                    <a:lnTo>
                      <a:pt x="29" y="126"/>
                    </a:lnTo>
                    <a:lnTo>
                      <a:pt x="33" y="126"/>
                    </a:lnTo>
                    <a:lnTo>
                      <a:pt x="38" y="124"/>
                    </a:lnTo>
                    <a:lnTo>
                      <a:pt x="43" y="122"/>
                    </a:lnTo>
                    <a:lnTo>
                      <a:pt x="48" y="118"/>
                    </a:lnTo>
                    <a:lnTo>
                      <a:pt x="53" y="114"/>
                    </a:lnTo>
                    <a:lnTo>
                      <a:pt x="59" y="108"/>
                    </a:lnTo>
                    <a:lnTo>
                      <a:pt x="64" y="103"/>
                    </a:lnTo>
                    <a:lnTo>
                      <a:pt x="69" y="98"/>
                    </a:lnTo>
                    <a:lnTo>
                      <a:pt x="73" y="95"/>
                    </a:lnTo>
                    <a:lnTo>
                      <a:pt x="77" y="92"/>
                    </a:lnTo>
                    <a:lnTo>
                      <a:pt x="81" y="90"/>
                    </a:lnTo>
                    <a:lnTo>
                      <a:pt x="84" y="89"/>
                    </a:lnTo>
                    <a:lnTo>
                      <a:pt x="88" y="89"/>
                    </a:lnTo>
                    <a:lnTo>
                      <a:pt x="91" y="89"/>
                    </a:lnTo>
                    <a:lnTo>
                      <a:pt x="94" y="90"/>
                    </a:lnTo>
                    <a:lnTo>
                      <a:pt x="96" y="91"/>
                    </a:lnTo>
                    <a:lnTo>
                      <a:pt x="99" y="93"/>
                    </a:lnTo>
                    <a:lnTo>
                      <a:pt x="101" y="95"/>
                    </a:lnTo>
                    <a:lnTo>
                      <a:pt x="103" y="98"/>
                    </a:lnTo>
                    <a:lnTo>
                      <a:pt x="105" y="101"/>
                    </a:lnTo>
                    <a:lnTo>
                      <a:pt x="108" y="108"/>
                    </a:lnTo>
                    <a:lnTo>
                      <a:pt x="110" y="116"/>
                    </a:lnTo>
                    <a:lnTo>
                      <a:pt x="112" y="124"/>
                    </a:lnTo>
                    <a:lnTo>
                      <a:pt x="114" y="133"/>
                    </a:lnTo>
                    <a:lnTo>
                      <a:pt x="115" y="141"/>
                    </a:lnTo>
                    <a:lnTo>
                      <a:pt x="116" y="148"/>
                    </a:lnTo>
                    <a:lnTo>
                      <a:pt x="117" y="155"/>
                    </a:lnTo>
                    <a:lnTo>
                      <a:pt x="117" y="157"/>
                    </a:lnTo>
                    <a:lnTo>
                      <a:pt x="118" y="160"/>
                    </a:lnTo>
                    <a:lnTo>
                      <a:pt x="118" y="161"/>
                    </a:lnTo>
                    <a:lnTo>
                      <a:pt x="119" y="163"/>
                    </a:lnTo>
                    <a:lnTo>
                      <a:pt x="119" y="165"/>
                    </a:lnTo>
                    <a:lnTo>
                      <a:pt x="120" y="168"/>
                    </a:lnTo>
                    <a:lnTo>
                      <a:pt x="122" y="174"/>
                    </a:lnTo>
                    <a:lnTo>
                      <a:pt x="124" y="180"/>
                    </a:lnTo>
                    <a:lnTo>
                      <a:pt x="125" y="183"/>
                    </a:lnTo>
                    <a:lnTo>
                      <a:pt x="126" y="185"/>
                    </a:lnTo>
                    <a:lnTo>
                      <a:pt x="128" y="187"/>
                    </a:lnTo>
                    <a:lnTo>
                      <a:pt x="129" y="189"/>
                    </a:lnTo>
                    <a:lnTo>
                      <a:pt x="131" y="190"/>
                    </a:lnTo>
                    <a:lnTo>
                      <a:pt x="133" y="190"/>
                    </a:lnTo>
                    <a:lnTo>
                      <a:pt x="135" y="189"/>
                    </a:lnTo>
                    <a:lnTo>
                      <a:pt x="137" y="187"/>
                    </a:lnTo>
                    <a:lnTo>
                      <a:pt x="139" y="184"/>
                    </a:lnTo>
                    <a:lnTo>
                      <a:pt x="141" y="180"/>
                    </a:lnTo>
                    <a:lnTo>
                      <a:pt x="143" y="175"/>
                    </a:lnTo>
                    <a:lnTo>
                      <a:pt x="145" y="168"/>
                    </a:lnTo>
                    <a:lnTo>
                      <a:pt x="147" y="161"/>
                    </a:lnTo>
                    <a:lnTo>
                      <a:pt x="150" y="153"/>
                    </a:lnTo>
                    <a:lnTo>
                      <a:pt x="153" y="145"/>
                    </a:lnTo>
                    <a:lnTo>
                      <a:pt x="156" y="137"/>
                    </a:lnTo>
                    <a:lnTo>
                      <a:pt x="159" y="128"/>
                    </a:lnTo>
                    <a:lnTo>
                      <a:pt x="162" y="120"/>
                    </a:lnTo>
                    <a:lnTo>
                      <a:pt x="166" y="113"/>
                    </a:lnTo>
                    <a:lnTo>
                      <a:pt x="170" y="107"/>
                    </a:lnTo>
                    <a:lnTo>
                      <a:pt x="173" y="102"/>
                    </a:lnTo>
                    <a:lnTo>
                      <a:pt x="176" y="100"/>
                    </a:lnTo>
                    <a:lnTo>
                      <a:pt x="177" y="98"/>
                    </a:lnTo>
                    <a:lnTo>
                      <a:pt x="180" y="97"/>
                    </a:lnTo>
                    <a:lnTo>
                      <a:pt x="182" y="96"/>
                    </a:lnTo>
                    <a:lnTo>
                      <a:pt x="184" y="96"/>
                    </a:lnTo>
                    <a:lnTo>
                      <a:pt x="186" y="96"/>
                    </a:lnTo>
                    <a:lnTo>
                      <a:pt x="188" y="97"/>
                    </a:lnTo>
                    <a:lnTo>
                      <a:pt x="191" y="98"/>
                    </a:lnTo>
                    <a:lnTo>
                      <a:pt x="194" y="100"/>
                    </a:lnTo>
                    <a:lnTo>
                      <a:pt x="196" y="103"/>
                    </a:lnTo>
                    <a:lnTo>
                      <a:pt x="200" y="108"/>
                    </a:lnTo>
                    <a:lnTo>
                      <a:pt x="205" y="113"/>
                    </a:lnTo>
                    <a:lnTo>
                      <a:pt x="209" y="117"/>
                    </a:lnTo>
                    <a:lnTo>
                      <a:pt x="213" y="120"/>
                    </a:lnTo>
                    <a:lnTo>
                      <a:pt x="217" y="123"/>
                    </a:lnTo>
                    <a:lnTo>
                      <a:pt x="222" y="125"/>
                    </a:lnTo>
                    <a:lnTo>
                      <a:pt x="226" y="127"/>
                    </a:lnTo>
                    <a:lnTo>
                      <a:pt x="229" y="128"/>
                    </a:lnTo>
                    <a:lnTo>
                      <a:pt x="233" y="129"/>
                    </a:lnTo>
                    <a:lnTo>
                      <a:pt x="237" y="130"/>
                    </a:lnTo>
                    <a:lnTo>
                      <a:pt x="244" y="130"/>
                    </a:lnTo>
                    <a:lnTo>
                      <a:pt x="250" y="129"/>
                    </a:lnTo>
                    <a:lnTo>
                      <a:pt x="255" y="127"/>
                    </a:lnTo>
                    <a:lnTo>
                      <a:pt x="260" y="124"/>
                    </a:lnTo>
                    <a:lnTo>
                      <a:pt x="264" y="120"/>
                    </a:lnTo>
                    <a:lnTo>
                      <a:pt x="268" y="117"/>
                    </a:lnTo>
                    <a:lnTo>
                      <a:pt x="270" y="113"/>
                    </a:lnTo>
                    <a:lnTo>
                      <a:pt x="272" y="110"/>
                    </a:lnTo>
                    <a:lnTo>
                      <a:pt x="273" y="107"/>
                    </a:lnTo>
                    <a:lnTo>
                      <a:pt x="272" y="105"/>
                    </a:lnTo>
                    <a:lnTo>
                      <a:pt x="271" y="103"/>
                    </a:lnTo>
                    <a:lnTo>
                      <a:pt x="268" y="102"/>
                    </a:lnTo>
                    <a:lnTo>
                      <a:pt x="264" y="100"/>
                    </a:lnTo>
                    <a:lnTo>
                      <a:pt x="259" y="99"/>
                    </a:lnTo>
                    <a:lnTo>
                      <a:pt x="253" y="96"/>
                    </a:lnTo>
                    <a:lnTo>
                      <a:pt x="247" y="93"/>
                    </a:lnTo>
                    <a:lnTo>
                      <a:pt x="241" y="89"/>
                    </a:lnTo>
                    <a:lnTo>
                      <a:pt x="234" y="85"/>
                    </a:lnTo>
                    <a:lnTo>
                      <a:pt x="227" y="81"/>
                    </a:lnTo>
                    <a:lnTo>
                      <a:pt x="220" y="76"/>
                    </a:lnTo>
                    <a:lnTo>
                      <a:pt x="213" y="72"/>
                    </a:lnTo>
                    <a:lnTo>
                      <a:pt x="207" y="67"/>
                    </a:lnTo>
                    <a:lnTo>
                      <a:pt x="202" y="62"/>
                    </a:lnTo>
                    <a:lnTo>
                      <a:pt x="198" y="57"/>
                    </a:lnTo>
                    <a:lnTo>
                      <a:pt x="194" y="52"/>
                    </a:lnTo>
                    <a:lnTo>
                      <a:pt x="192" y="47"/>
                    </a:lnTo>
                    <a:lnTo>
                      <a:pt x="191" y="42"/>
                    </a:lnTo>
                    <a:lnTo>
                      <a:pt x="191" y="39"/>
                    </a:lnTo>
                    <a:lnTo>
                      <a:pt x="190" y="37"/>
                    </a:lnTo>
                    <a:lnTo>
                      <a:pt x="189" y="35"/>
                    </a:lnTo>
                    <a:lnTo>
                      <a:pt x="187" y="32"/>
                    </a:lnTo>
                    <a:lnTo>
                      <a:pt x="182" y="27"/>
                    </a:lnTo>
                    <a:lnTo>
                      <a:pt x="176" y="22"/>
                    </a:lnTo>
                    <a:lnTo>
                      <a:pt x="170" y="17"/>
                    </a:lnTo>
                    <a:lnTo>
                      <a:pt x="161" y="12"/>
                    </a:lnTo>
                    <a:lnTo>
                      <a:pt x="153" y="8"/>
                    </a:lnTo>
                    <a:lnTo>
                      <a:pt x="144" y="5"/>
                    </a:lnTo>
                    <a:lnTo>
                      <a:pt x="134" y="2"/>
                    </a:lnTo>
                    <a:lnTo>
                      <a:pt x="125" y="0"/>
                    </a:lnTo>
                    <a:lnTo>
                      <a:pt x="116" y="0"/>
                    </a:lnTo>
                    <a:lnTo>
                      <a:pt x="108" y="0"/>
                    </a:lnTo>
                    <a:lnTo>
                      <a:pt x="100" y="2"/>
                    </a:lnTo>
                    <a:lnTo>
                      <a:pt x="97" y="3"/>
                    </a:lnTo>
                    <a:lnTo>
                      <a:pt x="94" y="5"/>
                    </a:lnTo>
                    <a:lnTo>
                      <a:pt x="92" y="7"/>
                    </a:lnTo>
                    <a:lnTo>
                      <a:pt x="89" y="10"/>
                    </a:lnTo>
                    <a:lnTo>
                      <a:pt x="88" y="13"/>
                    </a:lnTo>
                    <a:lnTo>
                      <a:pt x="86" y="16"/>
                    </a:lnTo>
                    <a:lnTo>
                      <a:pt x="84" y="24"/>
                    </a:lnTo>
                    <a:lnTo>
                      <a:pt x="81" y="31"/>
                    </a:lnTo>
                    <a:lnTo>
                      <a:pt x="76" y="37"/>
                    </a:lnTo>
                    <a:lnTo>
                      <a:pt x="72" y="43"/>
                    </a:lnTo>
                    <a:lnTo>
                      <a:pt x="67" y="48"/>
                    </a:lnTo>
                    <a:lnTo>
                      <a:pt x="62" y="53"/>
                    </a:lnTo>
                    <a:lnTo>
                      <a:pt x="57" y="58"/>
                    </a:lnTo>
                    <a:lnTo>
                      <a:pt x="51" y="61"/>
                    </a:lnTo>
                    <a:lnTo>
                      <a:pt x="46" y="65"/>
                    </a:lnTo>
                    <a:lnTo>
                      <a:pt x="41" y="68"/>
                    </a:lnTo>
                    <a:lnTo>
                      <a:pt x="36" y="71"/>
                    </a:lnTo>
                    <a:lnTo>
                      <a:pt x="32" y="72"/>
                    </a:lnTo>
                    <a:lnTo>
                      <a:pt x="29" y="74"/>
                    </a:lnTo>
                    <a:lnTo>
                      <a:pt x="26" y="75"/>
                    </a:lnTo>
                    <a:lnTo>
                      <a:pt x="24" y="76"/>
                    </a:lnTo>
                    <a:lnTo>
                      <a:pt x="19" y="78"/>
                    </a:lnTo>
                    <a:lnTo>
                      <a:pt x="14" y="79"/>
                    </a:lnTo>
                    <a:lnTo>
                      <a:pt x="11" y="80"/>
                    </a:lnTo>
                    <a:lnTo>
                      <a:pt x="7" y="81"/>
                    </a:lnTo>
                    <a:lnTo>
                      <a:pt x="5" y="83"/>
                    </a:lnTo>
                    <a:lnTo>
                      <a:pt x="3" y="84"/>
                    </a:lnTo>
                    <a:lnTo>
                      <a:pt x="1" y="85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0" y="93"/>
                    </a:lnTo>
                    <a:lnTo>
                      <a:pt x="0" y="99"/>
                    </a:lnTo>
                    <a:lnTo>
                      <a:pt x="0" y="102"/>
                    </a:lnTo>
                    <a:lnTo>
                      <a:pt x="1" y="105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69" name="Freeform 245"/>
              <p:cNvSpPr>
                <a:spLocks/>
              </p:cNvSpPr>
              <p:nvPr/>
            </p:nvSpPr>
            <p:spPr bwMode="auto">
              <a:xfrm>
                <a:off x="5603" y="693"/>
                <a:ext cx="164" cy="407"/>
              </a:xfrm>
              <a:custGeom>
                <a:avLst/>
                <a:gdLst/>
                <a:ahLst/>
                <a:cxnLst>
                  <a:cxn ang="0">
                    <a:pos x="124" y="100"/>
                  </a:cxn>
                  <a:cxn ang="0">
                    <a:pos x="116" y="105"/>
                  </a:cxn>
                  <a:cxn ang="0">
                    <a:pos x="102" y="110"/>
                  </a:cxn>
                  <a:cxn ang="0">
                    <a:pos x="82" y="116"/>
                  </a:cxn>
                  <a:cxn ang="0">
                    <a:pos x="63" y="119"/>
                  </a:cxn>
                  <a:cxn ang="0">
                    <a:pos x="55" y="119"/>
                  </a:cxn>
                  <a:cxn ang="0">
                    <a:pos x="48" y="119"/>
                  </a:cxn>
                  <a:cxn ang="0">
                    <a:pos x="43" y="120"/>
                  </a:cxn>
                  <a:cxn ang="0">
                    <a:pos x="40" y="124"/>
                  </a:cxn>
                  <a:cxn ang="0">
                    <a:pos x="39" y="127"/>
                  </a:cxn>
                  <a:cxn ang="0">
                    <a:pos x="40" y="132"/>
                  </a:cxn>
                  <a:cxn ang="0">
                    <a:pos x="44" y="135"/>
                  </a:cxn>
                  <a:cxn ang="0">
                    <a:pos x="48" y="139"/>
                  </a:cxn>
                  <a:cxn ang="0">
                    <a:pos x="55" y="143"/>
                  </a:cxn>
                  <a:cxn ang="0">
                    <a:pos x="64" y="147"/>
                  </a:cxn>
                  <a:cxn ang="0">
                    <a:pos x="74" y="153"/>
                  </a:cxn>
                  <a:cxn ang="0">
                    <a:pos x="97" y="170"/>
                  </a:cxn>
                  <a:cxn ang="0">
                    <a:pos x="107" y="180"/>
                  </a:cxn>
                  <a:cxn ang="0">
                    <a:pos x="116" y="192"/>
                  </a:cxn>
                  <a:cxn ang="0">
                    <a:pos x="122" y="205"/>
                  </a:cxn>
                  <a:cxn ang="0">
                    <a:pos x="125" y="215"/>
                  </a:cxn>
                  <a:cxn ang="0">
                    <a:pos x="125" y="231"/>
                  </a:cxn>
                  <a:cxn ang="0">
                    <a:pos x="124" y="247"/>
                  </a:cxn>
                  <a:cxn ang="0">
                    <a:pos x="123" y="258"/>
                  </a:cxn>
                  <a:cxn ang="0">
                    <a:pos x="119" y="266"/>
                  </a:cxn>
                  <a:cxn ang="0">
                    <a:pos x="113" y="274"/>
                  </a:cxn>
                  <a:cxn ang="0">
                    <a:pos x="105" y="280"/>
                  </a:cxn>
                  <a:cxn ang="0">
                    <a:pos x="93" y="285"/>
                  </a:cxn>
                  <a:cxn ang="0">
                    <a:pos x="85" y="286"/>
                  </a:cxn>
                  <a:cxn ang="0">
                    <a:pos x="56" y="293"/>
                  </a:cxn>
                  <a:cxn ang="0">
                    <a:pos x="43" y="299"/>
                  </a:cxn>
                  <a:cxn ang="0">
                    <a:pos x="30" y="304"/>
                  </a:cxn>
                  <a:cxn ang="0">
                    <a:pos x="20" y="313"/>
                  </a:cxn>
                  <a:cxn ang="0">
                    <a:pos x="11" y="325"/>
                  </a:cxn>
                  <a:cxn ang="0">
                    <a:pos x="4" y="340"/>
                  </a:cxn>
                  <a:cxn ang="0">
                    <a:pos x="0" y="359"/>
                  </a:cxn>
                  <a:cxn ang="0">
                    <a:pos x="2" y="360"/>
                  </a:cxn>
                  <a:cxn ang="0">
                    <a:pos x="6" y="362"/>
                  </a:cxn>
                  <a:cxn ang="0">
                    <a:pos x="12" y="366"/>
                  </a:cxn>
                  <a:cxn ang="0">
                    <a:pos x="22" y="370"/>
                  </a:cxn>
                  <a:cxn ang="0">
                    <a:pos x="36" y="375"/>
                  </a:cxn>
                  <a:cxn ang="0">
                    <a:pos x="46" y="376"/>
                  </a:cxn>
                  <a:cxn ang="0">
                    <a:pos x="54" y="378"/>
                  </a:cxn>
                  <a:cxn ang="0">
                    <a:pos x="65" y="381"/>
                  </a:cxn>
                  <a:cxn ang="0">
                    <a:pos x="81" y="387"/>
                  </a:cxn>
                  <a:cxn ang="0">
                    <a:pos x="98" y="393"/>
                  </a:cxn>
                  <a:cxn ang="0">
                    <a:pos x="108" y="398"/>
                  </a:cxn>
                  <a:cxn ang="0">
                    <a:pos x="115" y="402"/>
                  </a:cxn>
                  <a:cxn ang="0">
                    <a:pos x="122" y="405"/>
                  </a:cxn>
                  <a:cxn ang="0">
                    <a:pos x="132" y="406"/>
                  </a:cxn>
                  <a:cxn ang="0">
                    <a:pos x="142" y="403"/>
                  </a:cxn>
                  <a:cxn ang="0">
                    <a:pos x="153" y="397"/>
                  </a:cxn>
                  <a:cxn ang="0">
                    <a:pos x="163" y="0"/>
                  </a:cxn>
                  <a:cxn ang="0">
                    <a:pos x="161" y="9"/>
                  </a:cxn>
                  <a:cxn ang="0">
                    <a:pos x="159" y="22"/>
                  </a:cxn>
                  <a:cxn ang="0">
                    <a:pos x="151" y="52"/>
                  </a:cxn>
                  <a:cxn ang="0">
                    <a:pos x="143" y="74"/>
                  </a:cxn>
                  <a:cxn ang="0">
                    <a:pos x="137" y="86"/>
                  </a:cxn>
                  <a:cxn ang="0">
                    <a:pos x="131" y="95"/>
                  </a:cxn>
                </a:cxnLst>
                <a:rect l="0" t="0" r="r" b="b"/>
                <a:pathLst>
                  <a:path w="164" h="407">
                    <a:moveTo>
                      <a:pt x="128" y="97"/>
                    </a:moveTo>
                    <a:lnTo>
                      <a:pt x="124" y="100"/>
                    </a:lnTo>
                    <a:lnTo>
                      <a:pt x="120" y="103"/>
                    </a:lnTo>
                    <a:lnTo>
                      <a:pt x="116" y="105"/>
                    </a:lnTo>
                    <a:lnTo>
                      <a:pt x="112" y="107"/>
                    </a:lnTo>
                    <a:lnTo>
                      <a:pt x="102" y="110"/>
                    </a:lnTo>
                    <a:lnTo>
                      <a:pt x="92" y="114"/>
                    </a:lnTo>
                    <a:lnTo>
                      <a:pt x="82" y="116"/>
                    </a:lnTo>
                    <a:lnTo>
                      <a:pt x="72" y="118"/>
                    </a:lnTo>
                    <a:lnTo>
                      <a:pt x="63" y="119"/>
                    </a:lnTo>
                    <a:lnTo>
                      <a:pt x="59" y="119"/>
                    </a:lnTo>
                    <a:lnTo>
                      <a:pt x="55" y="119"/>
                    </a:lnTo>
                    <a:lnTo>
                      <a:pt x="51" y="119"/>
                    </a:lnTo>
                    <a:lnTo>
                      <a:pt x="48" y="119"/>
                    </a:lnTo>
                    <a:lnTo>
                      <a:pt x="45" y="120"/>
                    </a:lnTo>
                    <a:lnTo>
                      <a:pt x="43" y="120"/>
                    </a:lnTo>
                    <a:lnTo>
                      <a:pt x="41" y="122"/>
                    </a:lnTo>
                    <a:lnTo>
                      <a:pt x="40" y="124"/>
                    </a:lnTo>
                    <a:lnTo>
                      <a:pt x="39" y="125"/>
                    </a:lnTo>
                    <a:lnTo>
                      <a:pt x="39" y="127"/>
                    </a:lnTo>
                    <a:lnTo>
                      <a:pt x="40" y="130"/>
                    </a:lnTo>
                    <a:lnTo>
                      <a:pt x="40" y="132"/>
                    </a:lnTo>
                    <a:lnTo>
                      <a:pt x="42" y="133"/>
                    </a:lnTo>
                    <a:lnTo>
                      <a:pt x="44" y="135"/>
                    </a:lnTo>
                    <a:lnTo>
                      <a:pt x="46" y="138"/>
                    </a:lnTo>
                    <a:lnTo>
                      <a:pt x="48" y="139"/>
                    </a:lnTo>
                    <a:lnTo>
                      <a:pt x="51" y="141"/>
                    </a:lnTo>
                    <a:lnTo>
                      <a:pt x="55" y="143"/>
                    </a:lnTo>
                    <a:lnTo>
                      <a:pt x="59" y="145"/>
                    </a:lnTo>
                    <a:lnTo>
                      <a:pt x="64" y="147"/>
                    </a:lnTo>
                    <a:lnTo>
                      <a:pt x="69" y="149"/>
                    </a:lnTo>
                    <a:lnTo>
                      <a:pt x="74" y="153"/>
                    </a:lnTo>
                    <a:lnTo>
                      <a:pt x="86" y="160"/>
                    </a:lnTo>
                    <a:lnTo>
                      <a:pt x="97" y="170"/>
                    </a:lnTo>
                    <a:lnTo>
                      <a:pt x="102" y="175"/>
                    </a:lnTo>
                    <a:lnTo>
                      <a:pt x="107" y="180"/>
                    </a:lnTo>
                    <a:lnTo>
                      <a:pt x="112" y="186"/>
                    </a:lnTo>
                    <a:lnTo>
                      <a:pt x="116" y="192"/>
                    </a:lnTo>
                    <a:lnTo>
                      <a:pt x="119" y="199"/>
                    </a:lnTo>
                    <a:lnTo>
                      <a:pt x="122" y="205"/>
                    </a:lnTo>
                    <a:lnTo>
                      <a:pt x="124" y="212"/>
                    </a:lnTo>
                    <a:lnTo>
                      <a:pt x="125" y="215"/>
                    </a:lnTo>
                    <a:lnTo>
                      <a:pt x="125" y="218"/>
                    </a:lnTo>
                    <a:lnTo>
                      <a:pt x="125" y="231"/>
                    </a:lnTo>
                    <a:lnTo>
                      <a:pt x="125" y="242"/>
                    </a:lnTo>
                    <a:lnTo>
                      <a:pt x="124" y="247"/>
                    </a:lnTo>
                    <a:lnTo>
                      <a:pt x="124" y="253"/>
                    </a:lnTo>
                    <a:lnTo>
                      <a:pt x="123" y="258"/>
                    </a:lnTo>
                    <a:lnTo>
                      <a:pt x="121" y="262"/>
                    </a:lnTo>
                    <a:lnTo>
                      <a:pt x="119" y="266"/>
                    </a:lnTo>
                    <a:lnTo>
                      <a:pt x="117" y="270"/>
                    </a:lnTo>
                    <a:lnTo>
                      <a:pt x="113" y="274"/>
                    </a:lnTo>
                    <a:lnTo>
                      <a:pt x="109" y="277"/>
                    </a:lnTo>
                    <a:lnTo>
                      <a:pt x="105" y="280"/>
                    </a:lnTo>
                    <a:lnTo>
                      <a:pt x="99" y="283"/>
                    </a:lnTo>
                    <a:lnTo>
                      <a:pt x="93" y="285"/>
                    </a:lnTo>
                    <a:lnTo>
                      <a:pt x="89" y="285"/>
                    </a:lnTo>
                    <a:lnTo>
                      <a:pt x="85" y="286"/>
                    </a:lnTo>
                    <a:lnTo>
                      <a:pt x="70" y="289"/>
                    </a:lnTo>
                    <a:lnTo>
                      <a:pt x="56" y="293"/>
                    </a:lnTo>
                    <a:lnTo>
                      <a:pt x="49" y="296"/>
                    </a:lnTo>
                    <a:lnTo>
                      <a:pt x="43" y="299"/>
                    </a:lnTo>
                    <a:lnTo>
                      <a:pt x="36" y="301"/>
                    </a:lnTo>
                    <a:lnTo>
                      <a:pt x="30" y="304"/>
                    </a:lnTo>
                    <a:lnTo>
                      <a:pt x="25" y="308"/>
                    </a:lnTo>
                    <a:lnTo>
                      <a:pt x="20" y="313"/>
                    </a:lnTo>
                    <a:lnTo>
                      <a:pt x="15" y="318"/>
                    </a:lnTo>
                    <a:lnTo>
                      <a:pt x="11" y="325"/>
                    </a:lnTo>
                    <a:lnTo>
                      <a:pt x="7" y="331"/>
                    </a:lnTo>
                    <a:lnTo>
                      <a:pt x="4" y="340"/>
                    </a:lnTo>
                    <a:lnTo>
                      <a:pt x="2" y="349"/>
                    </a:lnTo>
                    <a:lnTo>
                      <a:pt x="0" y="359"/>
                    </a:lnTo>
                    <a:lnTo>
                      <a:pt x="1" y="360"/>
                    </a:lnTo>
                    <a:lnTo>
                      <a:pt x="2" y="360"/>
                    </a:lnTo>
                    <a:lnTo>
                      <a:pt x="4" y="362"/>
                    </a:lnTo>
                    <a:lnTo>
                      <a:pt x="6" y="362"/>
                    </a:lnTo>
                    <a:lnTo>
                      <a:pt x="9" y="364"/>
                    </a:lnTo>
                    <a:lnTo>
                      <a:pt x="12" y="366"/>
                    </a:lnTo>
                    <a:lnTo>
                      <a:pt x="15" y="367"/>
                    </a:lnTo>
                    <a:lnTo>
                      <a:pt x="22" y="370"/>
                    </a:lnTo>
                    <a:lnTo>
                      <a:pt x="29" y="373"/>
                    </a:lnTo>
                    <a:lnTo>
                      <a:pt x="36" y="375"/>
                    </a:lnTo>
                    <a:lnTo>
                      <a:pt x="43" y="376"/>
                    </a:lnTo>
                    <a:lnTo>
                      <a:pt x="46" y="376"/>
                    </a:lnTo>
                    <a:lnTo>
                      <a:pt x="50" y="377"/>
                    </a:lnTo>
                    <a:lnTo>
                      <a:pt x="54" y="378"/>
                    </a:lnTo>
                    <a:lnTo>
                      <a:pt x="59" y="379"/>
                    </a:lnTo>
                    <a:lnTo>
                      <a:pt x="65" y="381"/>
                    </a:lnTo>
                    <a:lnTo>
                      <a:pt x="70" y="383"/>
                    </a:lnTo>
                    <a:lnTo>
                      <a:pt x="81" y="387"/>
                    </a:lnTo>
                    <a:lnTo>
                      <a:pt x="93" y="391"/>
                    </a:lnTo>
                    <a:lnTo>
                      <a:pt x="98" y="393"/>
                    </a:lnTo>
                    <a:lnTo>
                      <a:pt x="103" y="396"/>
                    </a:lnTo>
                    <a:lnTo>
                      <a:pt x="108" y="398"/>
                    </a:lnTo>
                    <a:lnTo>
                      <a:pt x="112" y="400"/>
                    </a:lnTo>
                    <a:lnTo>
                      <a:pt x="115" y="402"/>
                    </a:lnTo>
                    <a:lnTo>
                      <a:pt x="118" y="403"/>
                    </a:lnTo>
                    <a:lnTo>
                      <a:pt x="122" y="405"/>
                    </a:lnTo>
                    <a:lnTo>
                      <a:pt x="127" y="406"/>
                    </a:lnTo>
                    <a:lnTo>
                      <a:pt x="132" y="406"/>
                    </a:lnTo>
                    <a:lnTo>
                      <a:pt x="137" y="405"/>
                    </a:lnTo>
                    <a:lnTo>
                      <a:pt x="142" y="403"/>
                    </a:lnTo>
                    <a:lnTo>
                      <a:pt x="148" y="400"/>
                    </a:lnTo>
                    <a:lnTo>
                      <a:pt x="153" y="397"/>
                    </a:lnTo>
                    <a:lnTo>
                      <a:pt x="158" y="393"/>
                    </a:lnTo>
                    <a:lnTo>
                      <a:pt x="163" y="0"/>
                    </a:lnTo>
                    <a:lnTo>
                      <a:pt x="162" y="4"/>
                    </a:lnTo>
                    <a:lnTo>
                      <a:pt x="161" y="9"/>
                    </a:lnTo>
                    <a:lnTo>
                      <a:pt x="160" y="15"/>
                    </a:lnTo>
                    <a:lnTo>
                      <a:pt x="159" y="22"/>
                    </a:lnTo>
                    <a:lnTo>
                      <a:pt x="155" y="36"/>
                    </a:lnTo>
                    <a:lnTo>
                      <a:pt x="151" y="52"/>
                    </a:lnTo>
                    <a:lnTo>
                      <a:pt x="146" y="67"/>
                    </a:lnTo>
                    <a:lnTo>
                      <a:pt x="143" y="74"/>
                    </a:lnTo>
                    <a:lnTo>
                      <a:pt x="140" y="80"/>
                    </a:lnTo>
                    <a:lnTo>
                      <a:pt x="137" y="86"/>
                    </a:lnTo>
                    <a:lnTo>
                      <a:pt x="134" y="91"/>
                    </a:lnTo>
                    <a:lnTo>
                      <a:pt x="131" y="95"/>
                    </a:lnTo>
                    <a:lnTo>
                      <a:pt x="128" y="97"/>
                    </a:lnTo>
                  </a:path>
                </a:pathLst>
              </a:custGeom>
              <a:solidFill>
                <a:schemeClr val="bg1"/>
              </a:solidFill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9372EC6-61FB-4C1A-9741-2163F8925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77" name="Rectangle 253"/>
          <p:cNvSpPr>
            <a:spLocks noChangeArrowheads="1"/>
          </p:cNvSpPr>
          <p:nvPr/>
        </p:nvSpPr>
        <p:spPr bwMode="auto">
          <a:xfrm>
            <a:off x="468313" y="1054100"/>
            <a:ext cx="8207375" cy="71438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039938"/>
            <a:ext cx="8229600" cy="1062037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buClr>
                <a:srgbClr val="000000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0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Linux</a:t>
            </a:r>
            <a:r>
              <a:rPr kumimoji="0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操作系统内核技术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4425" y="3429000"/>
            <a:ext cx="4799013" cy="979488"/>
          </a:xfrm>
        </p:spPr>
        <p:txBody>
          <a:bodyPr lIns="0" tIns="10972" rIns="0" bIns="0" anchor="ctr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mtClean="0">
                <a:latin typeface="宋体" pitchFamily="2" charset="-122"/>
              </a:rPr>
              <a:t>李    林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86000" y="4244975"/>
            <a:ext cx="4799013" cy="979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0972" rIns="0" bIns="0" anchor="ctr"/>
          <a:lstStyle/>
          <a:p>
            <a:pPr defTabSz="407988" hangingPunct="0">
              <a:lnSpc>
                <a:spcPct val="98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</a:tabLst>
            </a:pPr>
            <a:r>
              <a:rPr kumimoji="0" lang="zh-CN" altLang="en-US" sz="2900">
                <a:solidFill>
                  <a:srgbClr val="000000"/>
                </a:solidFill>
              </a:rPr>
              <a:t>电子科技大学 计算机学院</a:t>
            </a:r>
            <a:endParaRPr kumimoji="0" lang="en-US" altLang="zh-CN" sz="29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603750" y="3902075"/>
            <a:ext cx="4414838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00   cf   fb   00   00   00   ff   ff</a:t>
            </a:r>
            <a:endParaRPr lang="zh-CN" altLang="en-US" sz="240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603750" y="3438525"/>
            <a:ext cx="4414838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598988" y="2976563"/>
            <a:ext cx="441325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…………………………</a:t>
            </a:r>
            <a:endParaRPr lang="zh-CN" altLang="en-US" sz="240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598988" y="4348163"/>
            <a:ext cx="441325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598988" y="4805363"/>
            <a:ext cx="441325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………………………</a:t>
            </a:r>
            <a:endParaRPr lang="zh-CN" altLang="en-US" sz="2400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613275" y="2478088"/>
            <a:ext cx="2797175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zh-CN" altLang="en-US" sz="2400"/>
              <a:t>内核维护的</a:t>
            </a:r>
            <a:r>
              <a:rPr lang="en-US" altLang="zh-CN" sz="2400"/>
              <a:t>GDT</a:t>
            </a:r>
            <a:r>
              <a:rPr lang="zh-CN" altLang="en-US" sz="2400"/>
              <a:t>表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008063" y="6045200"/>
            <a:ext cx="1971675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000"/>
              <a:t>de 80 00 00</a:t>
            </a:r>
            <a:endParaRPr lang="zh-CN" altLang="en-US" sz="2000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68338" y="5727700"/>
            <a:ext cx="8763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/>
              <a:t>48</a:t>
            </a:r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2971800" y="6045200"/>
            <a:ext cx="1520825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000"/>
              <a:t>00     ff</a:t>
            </a:r>
            <a:endParaRPr lang="zh-CN" altLang="en-US" sz="2000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911600" y="5738813"/>
            <a:ext cx="8763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2517775" y="5732463"/>
            <a:ext cx="1360488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/>
              <a:t>16   15</a:t>
            </a:r>
            <a:endParaRPr lang="zh-CN" altLang="en-US"/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14300" y="5278438"/>
            <a:ext cx="2266950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GDTR</a:t>
            </a:r>
            <a:r>
              <a:rPr lang="zh-CN" altLang="en-US" sz="2400"/>
              <a:t>寄存器</a:t>
            </a:r>
          </a:p>
        </p:txBody>
      </p: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 rot="16200000" flipV="1">
            <a:off x="1955800" y="5643563"/>
            <a:ext cx="79533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32" name="直接箭头连接符 31"/>
          <p:cNvCxnSpPr>
            <a:cxnSpLocks noChangeShapeType="1"/>
          </p:cNvCxnSpPr>
          <p:nvPr/>
        </p:nvCxnSpPr>
        <p:spPr bwMode="auto">
          <a:xfrm>
            <a:off x="2333625" y="5249863"/>
            <a:ext cx="2222500" cy="15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528638" y="2214563"/>
            <a:ext cx="20574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14</a:t>
            </a:r>
            <a:endParaRPr lang="zh-CN" altLang="en-US" sz="2400"/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2587625" y="2214563"/>
            <a:ext cx="431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3019425" y="2214563"/>
            <a:ext cx="584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2892425" y="1897063"/>
            <a:ext cx="8763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/>
              <a:t>1   0</a:t>
            </a:r>
            <a:endParaRPr lang="zh-CN" altLang="en-US"/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39925" y="1909763"/>
            <a:ext cx="13081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/>
              <a:t>      3   2</a:t>
            </a:r>
            <a:endParaRPr lang="zh-CN" altLang="en-US"/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11138" y="1897063"/>
            <a:ext cx="8763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39713" y="1400175"/>
            <a:ext cx="2692400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32</a:t>
            </a:r>
            <a:r>
              <a:rPr lang="zh-CN" altLang="en-US" sz="2400"/>
              <a:t>位机用户态</a:t>
            </a:r>
            <a:r>
              <a:rPr lang="en-US" altLang="zh-CN" sz="2400"/>
              <a:t>CS</a:t>
            </a:r>
            <a:endParaRPr lang="zh-CN" altLang="en-US" sz="2400"/>
          </a:p>
        </p:txBody>
      </p:sp>
      <p:cxnSp>
        <p:nvCxnSpPr>
          <p:cNvPr id="55" name="直接连接符 54"/>
          <p:cNvCxnSpPr>
            <a:cxnSpLocks noChangeShapeType="1"/>
            <a:stCxn id="36" idx="2"/>
          </p:cNvCxnSpPr>
          <p:nvPr/>
        </p:nvCxnSpPr>
        <p:spPr bwMode="auto">
          <a:xfrm rot="16200000" flipH="1">
            <a:off x="892969" y="3336132"/>
            <a:ext cx="1347787" cy="190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7" name="直接箭头连接符 56"/>
          <p:cNvCxnSpPr>
            <a:cxnSpLocks noChangeShapeType="1"/>
          </p:cNvCxnSpPr>
          <p:nvPr/>
        </p:nvCxnSpPr>
        <p:spPr bwMode="auto">
          <a:xfrm flipV="1">
            <a:off x="1560513" y="4019550"/>
            <a:ext cx="2995612" cy="15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/>
      <p:bldP spid="28" grpId="0"/>
      <p:bldP spid="36" grpId="0" animBg="1"/>
      <p:bldP spid="37" grpId="0" animBg="1"/>
      <p:bldP spid="38" grpId="0" animBg="1"/>
      <p:bldP spid="39" grpId="0"/>
      <p:bldP spid="40" grpId="0"/>
      <p:bldP spid="41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段描述符</a:t>
            </a:r>
            <a:endParaRPr lang="en-US" smtClean="0">
              <a:latin typeface="宋体" pitchFamily="2" charset="-122"/>
            </a:endParaRPr>
          </a:p>
        </p:txBody>
      </p:sp>
      <p:pic>
        <p:nvPicPr>
          <p:cNvPr id="33793" name="Picture 1" descr="C:\Users\Administrator\AppData\Roaming\Tencent\Users\526968771\QQ\WinTemp\RichOle\HK]FK3Q(~ISOBX`BTLII(V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075" y="2112963"/>
            <a:ext cx="8555038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52450" y="3049588"/>
            <a:ext cx="7961313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00000000   1   100  1  1  1  1   FB  00   00   00     FF    FF</a:t>
            </a:r>
            <a:endParaRPr lang="zh-CN" altLang="en-US" sz="240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46100" y="2146300"/>
            <a:ext cx="7983538" cy="4572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000"/>
              <a:t>63            56   55           51          48           39	     16     15             0</a:t>
            </a:r>
            <a:endParaRPr lang="zh-CN" altLang="en-US" sz="200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39713" y="1400175"/>
            <a:ext cx="2692400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32</a:t>
            </a:r>
            <a:r>
              <a:rPr lang="zh-CN" altLang="en-US" sz="2400"/>
              <a:t>位机用户态</a:t>
            </a:r>
            <a:r>
              <a:rPr lang="en-US" altLang="zh-CN" sz="2400"/>
              <a:t>CS</a:t>
            </a:r>
            <a:endParaRPr lang="zh-CN" altLang="en-US" sz="24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61975" y="2508250"/>
            <a:ext cx="7961313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     00               C           F         FB  00   00   00     FF    FF</a:t>
            </a:r>
            <a:endParaRPr lang="zh-CN" altLang="en-US" sz="2400"/>
          </a:p>
        </p:txBody>
      </p:sp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 rot="16200000" flipH="1">
            <a:off x="1190626" y="3003550"/>
            <a:ext cx="1797050" cy="15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 rot="16200000" flipH="1">
            <a:off x="2336007" y="3013869"/>
            <a:ext cx="1798637" cy="15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 rot="16200000" flipH="1">
            <a:off x="3733801" y="3024187"/>
            <a:ext cx="1797050" cy="15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 rot="16200000" flipH="1">
            <a:off x="4333082" y="3040856"/>
            <a:ext cx="1797050" cy="142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 rot="16200000" flipH="1">
            <a:off x="6092825" y="3067050"/>
            <a:ext cx="1798638" cy="142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159000" y="4216400"/>
            <a:ext cx="2690813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base[31:24] = 0</a:t>
            </a:r>
            <a:endParaRPr lang="zh-CN" altLang="en-US" sz="2400"/>
          </a:p>
        </p:txBody>
      </p:sp>
      <p:cxnSp>
        <p:nvCxnSpPr>
          <p:cNvPr id="16" name="肘形连接符 15"/>
          <p:cNvCxnSpPr>
            <a:cxnSpLocks noChangeShapeType="1"/>
            <a:endCxn id="14" idx="1"/>
          </p:cNvCxnSpPr>
          <p:nvPr/>
        </p:nvCxnSpPr>
        <p:spPr bwMode="auto">
          <a:xfrm rot="16200000" flipH="1">
            <a:off x="1240632" y="3520281"/>
            <a:ext cx="938212" cy="89852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168525" y="4810125"/>
            <a:ext cx="2692400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base[23:  0] = 0</a:t>
            </a:r>
            <a:endParaRPr lang="zh-CN" altLang="en-US" sz="2400"/>
          </a:p>
        </p:txBody>
      </p:sp>
      <p:cxnSp>
        <p:nvCxnSpPr>
          <p:cNvPr id="21" name="肘形连接符 20"/>
          <p:cNvCxnSpPr>
            <a:cxnSpLocks noChangeShapeType="1"/>
          </p:cNvCxnSpPr>
          <p:nvPr/>
        </p:nvCxnSpPr>
        <p:spPr bwMode="auto">
          <a:xfrm rot="10800000" flipV="1">
            <a:off x="4460875" y="3500438"/>
            <a:ext cx="1577975" cy="1512887"/>
          </a:xfrm>
          <a:prstGeom prst="bentConnector3">
            <a:avLst>
              <a:gd name="adj1" fmla="val 2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2047875" y="5919788"/>
            <a:ext cx="2692400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zh-CN" altLang="en-US" sz="3200"/>
              <a:t>段基址等于</a:t>
            </a:r>
            <a:r>
              <a:rPr lang="en-US" altLang="zh-CN" sz="3200"/>
              <a:t>0</a:t>
            </a:r>
            <a:endParaRPr lang="zh-CN" altLang="en-US" sz="3200"/>
          </a:p>
        </p:txBody>
      </p:sp>
      <p:sp>
        <p:nvSpPr>
          <p:cNvPr id="27" name="下箭头 26"/>
          <p:cNvSpPr>
            <a:spLocks noChangeArrowheads="1"/>
          </p:cNvSpPr>
          <p:nvPr/>
        </p:nvSpPr>
        <p:spPr bwMode="auto">
          <a:xfrm>
            <a:off x="3152775" y="5281613"/>
            <a:ext cx="331788" cy="693737"/>
          </a:xfrm>
          <a:prstGeom prst="downArrow">
            <a:avLst>
              <a:gd name="adj1" fmla="val 50000"/>
              <a:gd name="adj2" fmla="val 49901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14" grpId="0"/>
      <p:bldP spid="18" grpId="0"/>
      <p:bldP spid="26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5363" name="矩形 3"/>
          <p:cNvSpPr>
            <a:spLocks noChangeArrowheads="1"/>
          </p:cNvSpPr>
          <p:nvPr/>
        </p:nvSpPr>
        <p:spPr bwMode="auto">
          <a:xfrm>
            <a:off x="552450" y="3049588"/>
            <a:ext cx="7961313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00000000   1   100  1  1  1  1   FB  00   00   00     FF    FF</a:t>
            </a:r>
            <a:endParaRPr lang="zh-CN" altLang="en-US" sz="2400"/>
          </a:p>
        </p:txBody>
      </p:sp>
      <p:sp>
        <p:nvSpPr>
          <p:cNvPr id="15364" name="矩形 4"/>
          <p:cNvSpPr>
            <a:spLocks noChangeArrowheads="1"/>
          </p:cNvSpPr>
          <p:nvPr/>
        </p:nvSpPr>
        <p:spPr bwMode="auto">
          <a:xfrm>
            <a:off x="546100" y="2146300"/>
            <a:ext cx="7983538" cy="4572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000"/>
              <a:t>63            56   55           51          48           39	     16     15             0</a:t>
            </a:r>
            <a:endParaRPr lang="zh-CN" altLang="en-US" sz="2000"/>
          </a:p>
        </p:txBody>
      </p:sp>
      <p:sp>
        <p:nvSpPr>
          <p:cNvPr id="15365" name="矩形 5"/>
          <p:cNvSpPr>
            <a:spLocks noChangeArrowheads="1"/>
          </p:cNvSpPr>
          <p:nvPr/>
        </p:nvSpPr>
        <p:spPr bwMode="auto">
          <a:xfrm>
            <a:off x="239713" y="1400175"/>
            <a:ext cx="2692400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32</a:t>
            </a:r>
            <a:r>
              <a:rPr lang="zh-CN" altLang="en-US" sz="2400"/>
              <a:t>位机用户态</a:t>
            </a:r>
            <a:r>
              <a:rPr lang="en-US" altLang="zh-CN" sz="2400"/>
              <a:t>CS</a:t>
            </a:r>
            <a:endParaRPr lang="zh-CN" altLang="en-US" sz="2400"/>
          </a:p>
        </p:txBody>
      </p:sp>
      <p:sp>
        <p:nvSpPr>
          <p:cNvPr id="15366" name="矩形 6"/>
          <p:cNvSpPr>
            <a:spLocks noChangeArrowheads="1"/>
          </p:cNvSpPr>
          <p:nvPr/>
        </p:nvSpPr>
        <p:spPr bwMode="auto">
          <a:xfrm>
            <a:off x="561975" y="2508250"/>
            <a:ext cx="7961313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     00               C           F         FB  00   00   00     FF    FF</a:t>
            </a:r>
            <a:endParaRPr lang="zh-CN" altLang="en-US" sz="2400"/>
          </a:p>
        </p:txBody>
      </p:sp>
      <p:cxnSp>
        <p:nvCxnSpPr>
          <p:cNvPr id="15367" name="直接连接符 8"/>
          <p:cNvCxnSpPr>
            <a:cxnSpLocks noChangeShapeType="1"/>
          </p:cNvCxnSpPr>
          <p:nvPr/>
        </p:nvCxnSpPr>
        <p:spPr bwMode="auto">
          <a:xfrm rot="16200000" flipH="1">
            <a:off x="1190626" y="3003550"/>
            <a:ext cx="1797050" cy="15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5368" name="直接连接符 9"/>
          <p:cNvCxnSpPr>
            <a:cxnSpLocks noChangeShapeType="1"/>
          </p:cNvCxnSpPr>
          <p:nvPr/>
        </p:nvCxnSpPr>
        <p:spPr bwMode="auto">
          <a:xfrm rot="16200000" flipH="1">
            <a:off x="2336007" y="3013869"/>
            <a:ext cx="1798637" cy="15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5369" name="直接连接符 10"/>
          <p:cNvCxnSpPr>
            <a:cxnSpLocks noChangeShapeType="1"/>
          </p:cNvCxnSpPr>
          <p:nvPr/>
        </p:nvCxnSpPr>
        <p:spPr bwMode="auto">
          <a:xfrm rot="16200000" flipH="1">
            <a:off x="3733801" y="3024187"/>
            <a:ext cx="1797050" cy="15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5370" name="直接连接符 11"/>
          <p:cNvCxnSpPr>
            <a:cxnSpLocks noChangeShapeType="1"/>
          </p:cNvCxnSpPr>
          <p:nvPr/>
        </p:nvCxnSpPr>
        <p:spPr bwMode="auto">
          <a:xfrm rot="16200000" flipH="1">
            <a:off x="4333082" y="3040856"/>
            <a:ext cx="1797050" cy="142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5371" name="直接连接符 12"/>
          <p:cNvCxnSpPr>
            <a:cxnSpLocks noChangeShapeType="1"/>
          </p:cNvCxnSpPr>
          <p:nvPr/>
        </p:nvCxnSpPr>
        <p:spPr bwMode="auto">
          <a:xfrm rot="16200000" flipH="1">
            <a:off x="6092825" y="3067050"/>
            <a:ext cx="1798638" cy="142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987800" y="4216400"/>
            <a:ext cx="2690813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limit[19:16] = 0xF</a:t>
            </a:r>
            <a:endParaRPr lang="zh-CN" altLang="en-US" sz="240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997325" y="4810125"/>
            <a:ext cx="3144838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limit[15:  0] = 0xFFFF</a:t>
            </a:r>
            <a:endParaRPr lang="zh-CN" altLang="en-US" sz="2400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374775" y="5997575"/>
            <a:ext cx="4379913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zh-CN" altLang="en-US" sz="3200"/>
              <a:t>段界限为</a:t>
            </a:r>
            <a:r>
              <a:rPr lang="en-US" altLang="zh-CN" sz="3200"/>
              <a:t>0xFFFFFFFF</a:t>
            </a:r>
            <a:endParaRPr lang="zh-CN" altLang="en-US" sz="3200"/>
          </a:p>
        </p:txBody>
      </p:sp>
      <p:sp>
        <p:nvSpPr>
          <p:cNvPr id="27" name="下箭头 26"/>
          <p:cNvSpPr>
            <a:spLocks noChangeArrowheads="1"/>
          </p:cNvSpPr>
          <p:nvPr/>
        </p:nvSpPr>
        <p:spPr bwMode="auto">
          <a:xfrm>
            <a:off x="3325813" y="5202238"/>
            <a:ext cx="331787" cy="693737"/>
          </a:xfrm>
          <a:prstGeom prst="downArrow">
            <a:avLst>
              <a:gd name="adj1" fmla="val 50000"/>
              <a:gd name="adj2" fmla="val 49901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1" name="形状 30"/>
          <p:cNvCxnSpPr>
            <a:cxnSpLocks noChangeShapeType="1"/>
            <a:endCxn id="18" idx="3"/>
          </p:cNvCxnSpPr>
          <p:nvPr/>
        </p:nvCxnSpPr>
        <p:spPr bwMode="auto">
          <a:xfrm rot="5400000">
            <a:off x="6731000" y="3943351"/>
            <a:ext cx="1500187" cy="67786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4" name="形状 33"/>
          <p:cNvCxnSpPr>
            <a:cxnSpLocks noChangeShapeType="1"/>
            <a:endCxn id="14" idx="1"/>
          </p:cNvCxnSpPr>
          <p:nvPr/>
        </p:nvCxnSpPr>
        <p:spPr bwMode="auto">
          <a:xfrm rot="16200000" flipH="1">
            <a:off x="3275013" y="3725863"/>
            <a:ext cx="954087" cy="471487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376363" y="4459288"/>
            <a:ext cx="2028825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zh-CN" altLang="en-US" sz="2400"/>
              <a:t>段粒度为</a:t>
            </a:r>
            <a:r>
              <a:rPr lang="en-US" altLang="zh-CN" sz="2400"/>
              <a:t>4KB</a:t>
            </a:r>
            <a:endParaRPr lang="zh-CN" altLang="en-US" sz="2400"/>
          </a:p>
        </p:txBody>
      </p:sp>
      <p:cxnSp>
        <p:nvCxnSpPr>
          <p:cNvPr id="37" name="直接箭头连接符 36"/>
          <p:cNvCxnSpPr>
            <a:cxnSpLocks noChangeShapeType="1"/>
          </p:cNvCxnSpPr>
          <p:nvPr/>
        </p:nvCxnSpPr>
        <p:spPr bwMode="auto">
          <a:xfrm rot="16200000" flipH="1">
            <a:off x="1939925" y="3910013"/>
            <a:ext cx="835025" cy="15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6" grpId="0"/>
      <p:bldP spid="27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Flat</a:t>
            </a:r>
            <a:r>
              <a:rPr lang="zh-CN" altLang="en-US" smtClean="0">
                <a:latin typeface="宋体" pitchFamily="2" charset="-122"/>
              </a:rPr>
              <a:t>内存模式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32</a:t>
            </a:r>
            <a:r>
              <a:rPr lang="zh-CN" altLang="en-US" smtClean="0">
                <a:latin typeface="宋体" pitchFamily="2" charset="-122"/>
              </a:rPr>
              <a:t>位机中，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将应用程序的代码段范围设为了</a:t>
            </a:r>
            <a:r>
              <a:rPr lang="en-US" altLang="zh-CN" smtClean="0">
                <a:latin typeface="宋体" pitchFamily="2" charset="-122"/>
              </a:rPr>
              <a:t>[0, 0xffffffff]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用户态</a:t>
            </a:r>
            <a:r>
              <a:rPr lang="en-US" altLang="zh-CN" smtClean="0">
                <a:latin typeface="宋体" pitchFamily="2" charset="-122"/>
              </a:rPr>
              <a:t>DS</a:t>
            </a:r>
            <a:r>
              <a:rPr lang="zh-CN" altLang="en-US" smtClean="0">
                <a:latin typeface="宋体" pitchFamily="2" charset="-122"/>
              </a:rPr>
              <a:t>和</a:t>
            </a:r>
            <a:r>
              <a:rPr lang="en-US" altLang="zh-CN" smtClean="0">
                <a:latin typeface="宋体" pitchFamily="2" charset="-122"/>
              </a:rPr>
              <a:t>SS</a:t>
            </a:r>
            <a:r>
              <a:rPr lang="zh-CN" altLang="en-US" smtClean="0">
                <a:latin typeface="宋体" pitchFamily="2" charset="-122"/>
              </a:rPr>
              <a:t>、内核态</a:t>
            </a:r>
            <a:r>
              <a:rPr lang="en-US" altLang="zh-CN" smtClean="0">
                <a:latin typeface="宋体" pitchFamily="2" charset="-122"/>
              </a:rPr>
              <a:t>CS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DS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SS</a:t>
            </a:r>
            <a:r>
              <a:rPr lang="zh-CN" altLang="en-US" smtClean="0">
                <a:latin typeface="宋体" pitchFamily="2" charset="-122"/>
              </a:rPr>
              <a:t>同样。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32</a:t>
            </a:r>
            <a:r>
              <a:rPr lang="zh-CN" altLang="en-US" smtClean="0">
                <a:latin typeface="宋体" pitchFamily="2" charset="-122"/>
              </a:rPr>
              <a:t>位机寻址范围通常也为</a:t>
            </a:r>
            <a:r>
              <a:rPr lang="en-US" altLang="zh-CN" smtClean="0">
                <a:latin typeface="宋体" pitchFamily="2" charset="-122"/>
              </a:rPr>
              <a:t>[0, 0xffffffff]</a:t>
            </a:r>
            <a:r>
              <a:rPr lang="zh-CN" altLang="en-US" smtClean="0">
                <a:latin typeface="宋体" pitchFamily="2" charset="-122"/>
              </a:rPr>
              <a:t>，因此，全局只有一个段。</a:t>
            </a:r>
            <a:r>
              <a:rPr lang="en-US" altLang="zh-CN" smtClean="0">
                <a:latin typeface="宋体" pitchFamily="2" charset="-122"/>
              </a:rPr>
              <a:t>——flat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段基址 </a:t>
            </a:r>
            <a:r>
              <a:rPr lang="en-US" altLang="zh-CN" smtClean="0">
                <a:latin typeface="宋体" pitchFamily="2" charset="-122"/>
              </a:rPr>
              <a:t>+ </a:t>
            </a:r>
            <a:r>
              <a:rPr lang="zh-CN" altLang="en-US" smtClean="0">
                <a:latin typeface="宋体" pitchFamily="2" charset="-122"/>
              </a:rPr>
              <a:t>偏移量 </a:t>
            </a:r>
            <a:r>
              <a:rPr lang="en-US" altLang="zh-CN" smtClean="0">
                <a:latin typeface="宋体" pitchFamily="2" charset="-122"/>
              </a:rPr>
              <a:t>= </a:t>
            </a:r>
            <a:r>
              <a:rPr lang="zh-CN" altLang="en-US" smtClean="0">
                <a:latin typeface="宋体" pitchFamily="2" charset="-122"/>
              </a:rPr>
              <a:t>线性地址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偏移量 </a:t>
            </a:r>
            <a:r>
              <a:rPr lang="en-US" altLang="zh-CN" smtClean="0">
                <a:latin typeface="宋体" pitchFamily="2" charset="-122"/>
              </a:rPr>
              <a:t>= </a:t>
            </a:r>
            <a:r>
              <a:rPr lang="zh-CN" altLang="en-US" smtClean="0">
                <a:latin typeface="宋体" pitchFamily="2" charset="-122"/>
              </a:rPr>
              <a:t>线性地址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int *p = &amp;a; p</a:t>
            </a:r>
            <a:r>
              <a:rPr lang="zh-CN" altLang="en-US" smtClean="0">
                <a:latin typeface="宋体" pitchFamily="2" charset="-122"/>
              </a:rPr>
              <a:t>既存储偏移量，也存储线性地址</a:t>
            </a:r>
            <a:endParaRPr lang="en-US" altLang="zh-CN" smtClean="0">
              <a:latin typeface="宋体" pitchFamily="2" charset="-122"/>
            </a:endParaRPr>
          </a:p>
        </p:txBody>
      </p:sp>
      <p:sp>
        <p:nvSpPr>
          <p:cNvPr id="16388" name="矩形 31"/>
          <p:cNvSpPr>
            <a:spLocks noChangeArrowheads="1"/>
          </p:cNvSpPr>
          <p:nvPr/>
        </p:nvSpPr>
        <p:spPr bwMode="auto">
          <a:xfrm>
            <a:off x="1016000" y="6362700"/>
            <a:ext cx="1054100" cy="3429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Flat</a:t>
            </a:r>
            <a:r>
              <a:rPr lang="zh-CN" altLang="en-US" smtClean="0">
                <a:latin typeface="宋体" pitchFamily="2" charset="-122"/>
              </a:rPr>
              <a:t>内存模式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全局只有一个段，相当于没有段，感觉起来绕开了分段机制，因此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经常使用线性地址空间，代替逻辑地址空间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通常编程时，不用关心段寄存器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不仅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使用</a:t>
            </a:r>
            <a:r>
              <a:rPr lang="en-US" altLang="zh-CN" smtClean="0">
                <a:latin typeface="宋体" pitchFamily="2" charset="-122"/>
              </a:rPr>
              <a:t>flat</a:t>
            </a:r>
            <a:r>
              <a:rPr lang="zh-CN" altLang="en-US" smtClean="0">
                <a:latin typeface="宋体" pitchFamily="2" charset="-122"/>
              </a:rPr>
              <a:t>内存模式，</a:t>
            </a:r>
            <a:r>
              <a:rPr lang="en-US" altLang="zh-CN" smtClean="0">
                <a:latin typeface="宋体" pitchFamily="2" charset="-122"/>
              </a:rPr>
              <a:t>windows</a:t>
            </a:r>
            <a:r>
              <a:rPr lang="zh-CN" altLang="en-US" smtClean="0">
                <a:latin typeface="宋体" pitchFamily="2" charset="-122"/>
              </a:rPr>
              <a:t>也采用了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在</a:t>
            </a:r>
            <a:r>
              <a:rPr lang="en-US" altLang="zh-CN" smtClean="0">
                <a:latin typeface="宋体" pitchFamily="2" charset="-122"/>
              </a:rPr>
              <a:t>x64</a:t>
            </a:r>
            <a:r>
              <a:rPr lang="zh-CN" altLang="en-US" smtClean="0">
                <a:latin typeface="宋体" pitchFamily="2" charset="-122"/>
              </a:rPr>
              <a:t>中，忽略了段描述符中的段基址和段界限。即</a:t>
            </a:r>
            <a:r>
              <a:rPr lang="en-US" altLang="zh-CN" smtClean="0">
                <a:latin typeface="宋体" pitchFamily="2" charset="-122"/>
              </a:rPr>
              <a:t>cpu</a:t>
            </a:r>
            <a:r>
              <a:rPr lang="zh-CN" altLang="en-US" smtClean="0">
                <a:latin typeface="宋体" pitchFamily="2" charset="-122"/>
              </a:rPr>
              <a:t>直接支持</a:t>
            </a:r>
            <a:r>
              <a:rPr lang="en-US" altLang="zh-CN" smtClean="0">
                <a:latin typeface="宋体" pitchFamily="2" charset="-122"/>
              </a:rPr>
              <a:t>flat</a:t>
            </a:r>
            <a:r>
              <a:rPr lang="zh-CN" altLang="en-US" smtClean="0">
                <a:latin typeface="宋体" pitchFamily="2" charset="-122"/>
              </a:rPr>
              <a:t>模式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fs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gs</a:t>
            </a:r>
            <a:r>
              <a:rPr lang="zh-CN" altLang="en-US" smtClean="0">
                <a:latin typeface="宋体" pitchFamily="2" charset="-122"/>
              </a:rPr>
              <a:t>例外</a:t>
            </a:r>
            <a:endParaRPr lang="en-US" altLang="zh-CN" smtClean="0">
              <a:latin typeface="宋体" pitchFamily="2" charset="-122"/>
            </a:endParaRPr>
          </a:p>
        </p:txBody>
      </p:sp>
      <p:sp>
        <p:nvSpPr>
          <p:cNvPr id="17412" name="矩形 31"/>
          <p:cNvSpPr>
            <a:spLocks noChangeArrowheads="1"/>
          </p:cNvSpPr>
          <p:nvPr/>
        </p:nvSpPr>
        <p:spPr bwMode="auto">
          <a:xfrm>
            <a:off x="1016000" y="6362700"/>
            <a:ext cx="1054100" cy="3429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地址转换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Flat</a:t>
            </a:r>
            <a:r>
              <a:rPr lang="zh-CN" altLang="en-US" dirty="0" smtClean="0">
                <a:latin typeface="宋体" pitchFamily="2" charset="-122"/>
              </a:rPr>
              <a:t>内存模式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的分段管理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2.2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位环境）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GDT</a:t>
            </a:r>
            <a:r>
              <a:rPr lang="zh-CN" altLang="en-US" dirty="0" smtClean="0">
                <a:latin typeface="宋体" pitchFamily="2" charset="-122"/>
              </a:rPr>
              <a:t>表大小为</a:t>
            </a:r>
            <a:r>
              <a:rPr lang="en-US" altLang="zh-CN" dirty="0" smtClean="0">
                <a:latin typeface="宋体" pitchFamily="2" charset="-122"/>
              </a:rPr>
              <a:t>0x7f</a:t>
            </a:r>
            <a:r>
              <a:rPr lang="zh-CN" altLang="en-US" dirty="0" smtClean="0">
                <a:latin typeface="宋体" pitchFamily="2" charset="-122"/>
              </a:rPr>
              <a:t>，即</a:t>
            </a:r>
            <a:r>
              <a:rPr lang="en-US" altLang="zh-CN" dirty="0" smtClean="0">
                <a:latin typeface="宋体" pitchFamily="2" charset="-122"/>
              </a:rPr>
              <a:t>16</a:t>
            </a:r>
            <a:r>
              <a:rPr lang="zh-CN" altLang="en-US" dirty="0" smtClean="0">
                <a:latin typeface="宋体" pitchFamily="2" charset="-122"/>
              </a:rPr>
              <a:t>个表项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arch/x86/include/</a:t>
            </a:r>
            <a:r>
              <a:rPr lang="en-US" altLang="zh-CN" dirty="0" err="1" smtClean="0">
                <a:latin typeface="宋体" pitchFamily="2" charset="-122"/>
              </a:rPr>
              <a:t>asm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segment.h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查看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位和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位环境中各个表项、选择子的定义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GDT_ENTRIES 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0483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4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5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7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8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9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0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492" name="图片 11" descr="QQ图片2016020120414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44638"/>
            <a:ext cx="8005763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1507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8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9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0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1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2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3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4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5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1516" name="图片 11" descr="QQ图片2016020120414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44638"/>
            <a:ext cx="8005763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7" name="线形标注 1 15"/>
          <p:cNvSpPr>
            <a:spLocks/>
          </p:cNvSpPr>
          <p:nvPr/>
        </p:nvSpPr>
        <p:spPr bwMode="auto">
          <a:xfrm>
            <a:off x="3211513" y="1265238"/>
            <a:ext cx="5932487" cy="574675"/>
          </a:xfrm>
          <a:prstGeom prst="borderCallout1">
            <a:avLst>
              <a:gd name="adj1" fmla="val 45778"/>
              <a:gd name="adj2" fmla="val -620"/>
              <a:gd name="adj3" fmla="val 173264"/>
              <a:gd name="adj4" fmla="val -19769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GDT_ENTRY_KERNEL32_CS 1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地址转换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Flat</a:t>
            </a:r>
            <a:r>
              <a:rPr lang="zh-CN" altLang="en-US" dirty="0" smtClean="0">
                <a:latin typeface="宋体" pitchFamily="2" charset="-122"/>
              </a:rPr>
              <a:t>内存模式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2531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2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3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4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5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6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7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8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9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2540" name="图片 11" descr="QQ图片2016020120414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44638"/>
            <a:ext cx="8005763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1" name="线形标注 1 15"/>
          <p:cNvSpPr>
            <a:spLocks/>
          </p:cNvSpPr>
          <p:nvPr/>
        </p:nvSpPr>
        <p:spPr bwMode="auto">
          <a:xfrm>
            <a:off x="3211513" y="1265238"/>
            <a:ext cx="5932487" cy="574675"/>
          </a:xfrm>
          <a:prstGeom prst="borderCallout1">
            <a:avLst>
              <a:gd name="adj1" fmla="val 45778"/>
              <a:gd name="adj2" fmla="val -620"/>
              <a:gd name="adj3" fmla="val 271407"/>
              <a:gd name="adj4" fmla="val -17083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 dirty="0"/>
              <a:t>#define GDT_ENTRY_KERNEL_CS 2</a:t>
            </a:r>
            <a:endParaRPr lang="zh-CN" alt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3555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6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7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8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9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0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1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2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3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3564" name="图片 11" descr="QQ图片2016020120414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44638"/>
            <a:ext cx="8005763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5" name="线形标注 1 15"/>
          <p:cNvSpPr>
            <a:spLocks/>
          </p:cNvSpPr>
          <p:nvPr/>
        </p:nvSpPr>
        <p:spPr bwMode="auto">
          <a:xfrm>
            <a:off x="2955925" y="2084388"/>
            <a:ext cx="5932488" cy="573087"/>
          </a:xfrm>
          <a:prstGeom prst="borderCallout1">
            <a:avLst>
              <a:gd name="adj1" fmla="val 45778"/>
              <a:gd name="adj2" fmla="val -620"/>
              <a:gd name="adj3" fmla="val 234370"/>
              <a:gd name="adj4" fmla="val -12602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GDT_ENTRY_KERNEL_DS 3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4579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0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1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3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4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5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6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7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4588" name="图片 11" descr="QQ图片2016020120414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44638"/>
            <a:ext cx="8005763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9" name="线形标注 1 15"/>
          <p:cNvSpPr>
            <a:spLocks/>
          </p:cNvSpPr>
          <p:nvPr/>
        </p:nvSpPr>
        <p:spPr bwMode="auto">
          <a:xfrm>
            <a:off x="1679575" y="2200275"/>
            <a:ext cx="6932613" cy="574675"/>
          </a:xfrm>
          <a:prstGeom prst="borderCallout1">
            <a:avLst>
              <a:gd name="adj1" fmla="val 45778"/>
              <a:gd name="adj2" fmla="val -620"/>
              <a:gd name="adj3" fmla="val 312148"/>
              <a:gd name="adj4" fmla="val -9227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GDT_ENTRY_DEFAULT_USER32_CS 4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5603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4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5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6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7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8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9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0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1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5612" name="图片 11" descr="QQ图片2016020120414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44638"/>
            <a:ext cx="8005763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3" name="线形标注 1 15"/>
          <p:cNvSpPr>
            <a:spLocks/>
          </p:cNvSpPr>
          <p:nvPr/>
        </p:nvSpPr>
        <p:spPr bwMode="auto">
          <a:xfrm>
            <a:off x="2179638" y="2828925"/>
            <a:ext cx="6665912" cy="573088"/>
          </a:xfrm>
          <a:prstGeom prst="borderCallout1">
            <a:avLst>
              <a:gd name="adj1" fmla="val 45778"/>
              <a:gd name="adj2" fmla="val -620"/>
              <a:gd name="adj3" fmla="val 288074"/>
              <a:gd name="adj4" fmla="val -11009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GDT_ENTRY_DEFAULT_USER_DS 5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6627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8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9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0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1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2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3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4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5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6636" name="图片 11" descr="QQ图片2016020120414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44638"/>
            <a:ext cx="8005763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7" name="线形标注 1 15"/>
          <p:cNvSpPr>
            <a:spLocks/>
          </p:cNvSpPr>
          <p:nvPr/>
        </p:nvSpPr>
        <p:spPr bwMode="auto">
          <a:xfrm>
            <a:off x="2179638" y="2828925"/>
            <a:ext cx="6665912" cy="573088"/>
          </a:xfrm>
          <a:prstGeom prst="borderCallout1">
            <a:avLst>
              <a:gd name="adj1" fmla="val 45778"/>
              <a:gd name="adj2" fmla="val -620"/>
              <a:gd name="adj3" fmla="val 404741"/>
              <a:gd name="adj4" fmla="val -12602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GDT_ENTRY_DEFAULT_USER_CS 6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7651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2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3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4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5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6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7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8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9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7660" name="Picture 1" descr="C:\Users\Administrator\AppData\Roaming\Tencent\Users\526968771\QQ\WinTemp\RichOle\I1{@3EU4H5@OZP453PV[IL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" y="1604963"/>
            <a:ext cx="88836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1" name="线形标注 1 15"/>
          <p:cNvSpPr>
            <a:spLocks/>
          </p:cNvSpPr>
          <p:nvPr/>
        </p:nvSpPr>
        <p:spPr bwMode="auto">
          <a:xfrm>
            <a:off x="2243138" y="3424238"/>
            <a:ext cx="4487862" cy="573087"/>
          </a:xfrm>
          <a:prstGeom prst="borderCallout1">
            <a:avLst>
              <a:gd name="adj1" fmla="val 45778"/>
              <a:gd name="adj2" fmla="val -620"/>
              <a:gd name="adj3" fmla="val -193398"/>
              <a:gd name="adj4" fmla="val -14023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GDT_ENTRY_TSS 8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8675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6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7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8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9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0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1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2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3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8684" name="Picture 1" descr="C:\Users\Administrator\AppData\Roaming\Tencent\Users\526968771\QQ\WinTemp\RichOle\I1{@3EU4H5@OZP453PV[IL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" y="1604963"/>
            <a:ext cx="88836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5" name="线形标注 1 15"/>
          <p:cNvSpPr>
            <a:spLocks/>
          </p:cNvSpPr>
          <p:nvPr/>
        </p:nvSpPr>
        <p:spPr bwMode="auto">
          <a:xfrm>
            <a:off x="2243138" y="4306888"/>
            <a:ext cx="4487862" cy="573087"/>
          </a:xfrm>
          <a:prstGeom prst="borderCallout1">
            <a:avLst>
              <a:gd name="adj1" fmla="val 45778"/>
              <a:gd name="adj2" fmla="val -620"/>
              <a:gd name="adj3" fmla="val -193398"/>
              <a:gd name="adj4" fmla="val -14023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GDT_ENTRY_LDT 10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29699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0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1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3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5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6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7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9708" name="Picture 1" descr="C:\Users\Administrator\AppData\Roaming\Tencent\Users\526968771\QQ\WinTemp\RichOle\I1{@3EU4H5@OZP453PV[IL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" y="1604963"/>
            <a:ext cx="88836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9" name="线形标注 1 15"/>
          <p:cNvSpPr>
            <a:spLocks/>
          </p:cNvSpPr>
          <p:nvPr/>
        </p:nvSpPr>
        <p:spPr bwMode="auto">
          <a:xfrm>
            <a:off x="2487613" y="2062163"/>
            <a:ext cx="5380037" cy="574675"/>
          </a:xfrm>
          <a:prstGeom prst="borderCallout1">
            <a:avLst>
              <a:gd name="adj1" fmla="val 45778"/>
              <a:gd name="adj2" fmla="val -620"/>
              <a:gd name="adj3" fmla="val 271407"/>
              <a:gd name="adj4" fmla="val -18528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GDT_ENTRY_TLS_MIN 12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30723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4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5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6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7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8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9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0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1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32" name="Picture 1" descr="C:\Users\Administrator\AppData\Roaming\Tencent\Users\526968771\QQ\WinTemp\RichOle\I1{@3EU4H5@OZP453PV[IL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" y="1604963"/>
            <a:ext cx="88836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3" name="线形标注 1 15"/>
          <p:cNvSpPr>
            <a:spLocks/>
          </p:cNvSpPr>
          <p:nvPr/>
        </p:nvSpPr>
        <p:spPr bwMode="auto">
          <a:xfrm>
            <a:off x="2487613" y="2062163"/>
            <a:ext cx="5380037" cy="574675"/>
          </a:xfrm>
          <a:prstGeom prst="borderCallout1">
            <a:avLst>
              <a:gd name="adj1" fmla="val 45778"/>
              <a:gd name="adj2" fmla="val -620"/>
              <a:gd name="adj3" fmla="val 271407"/>
              <a:gd name="adj4" fmla="val -18528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GDT_ENTRY_TLS_MIN 12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31747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8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9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0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1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2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3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4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5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1756" name="Picture 1" descr="C:\Users\Administrator\AppData\Roaming\Tencent\Users\526968771\QQ\WinTemp\RichOle\I1{@3EU4H5@OZP453PV[IL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" y="1604963"/>
            <a:ext cx="88836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7" name="线形标注 1 15"/>
          <p:cNvSpPr>
            <a:spLocks/>
          </p:cNvSpPr>
          <p:nvPr/>
        </p:nvSpPr>
        <p:spPr bwMode="auto">
          <a:xfrm>
            <a:off x="2487613" y="2062163"/>
            <a:ext cx="5380037" cy="574675"/>
          </a:xfrm>
          <a:prstGeom prst="borderCallout1">
            <a:avLst>
              <a:gd name="adj1" fmla="val 45778"/>
              <a:gd name="adj2" fmla="val -620"/>
              <a:gd name="adj3" fmla="val 271407"/>
              <a:gd name="adj4" fmla="val -18528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GDT_ENTRY_TLS_MIN 12</a:t>
            </a:r>
            <a:endParaRPr lang="zh-CN" altLang="en-US" sz="2400"/>
          </a:p>
        </p:txBody>
      </p:sp>
      <p:sp>
        <p:nvSpPr>
          <p:cNvPr id="31758" name="线形标注 1 13"/>
          <p:cNvSpPr>
            <a:spLocks/>
          </p:cNvSpPr>
          <p:nvPr/>
        </p:nvSpPr>
        <p:spPr bwMode="auto">
          <a:xfrm>
            <a:off x="2076450" y="6032500"/>
            <a:ext cx="5380038" cy="574675"/>
          </a:xfrm>
          <a:prstGeom prst="borderCallout1">
            <a:avLst>
              <a:gd name="adj1" fmla="val 45778"/>
              <a:gd name="adj2" fmla="val -620"/>
              <a:gd name="adj3" fmla="val -167472"/>
              <a:gd name="adj4" fmla="val -16745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GDT_ENTRY_TLS_MAX 14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地址转换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Flat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内存模式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32771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2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3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4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5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6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7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8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9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2780" name="Picture 1" descr="C:\Users\Administrator\AppData\Roaming\Tencent\Users\526968771\QQ\WinTemp\RichOle\I1{@3EU4H5@OZP453PV[IL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" y="1604963"/>
            <a:ext cx="88836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81" name="线形标注 1 15"/>
          <p:cNvSpPr>
            <a:spLocks/>
          </p:cNvSpPr>
          <p:nvPr/>
        </p:nvSpPr>
        <p:spPr bwMode="auto">
          <a:xfrm>
            <a:off x="2487613" y="2062163"/>
            <a:ext cx="5380037" cy="574675"/>
          </a:xfrm>
          <a:prstGeom prst="borderCallout1">
            <a:avLst>
              <a:gd name="adj1" fmla="val 45778"/>
              <a:gd name="adj2" fmla="val -620"/>
              <a:gd name="adj3" fmla="val 271407"/>
              <a:gd name="adj4" fmla="val -18528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GDT_ENTRY_TLS_MIN 12</a:t>
            </a:r>
            <a:endParaRPr lang="zh-CN" altLang="en-US" sz="2400"/>
          </a:p>
        </p:txBody>
      </p:sp>
      <p:sp>
        <p:nvSpPr>
          <p:cNvPr id="32782" name="线形标注 1 13"/>
          <p:cNvSpPr>
            <a:spLocks/>
          </p:cNvSpPr>
          <p:nvPr/>
        </p:nvSpPr>
        <p:spPr bwMode="auto">
          <a:xfrm>
            <a:off x="2076450" y="6032500"/>
            <a:ext cx="5380038" cy="574675"/>
          </a:xfrm>
          <a:prstGeom prst="borderCallout1">
            <a:avLst>
              <a:gd name="adj1" fmla="val 45778"/>
              <a:gd name="adj2" fmla="val -620"/>
              <a:gd name="adj3" fmla="val -167472"/>
              <a:gd name="adj4" fmla="val -16745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GDT_ENTRY_TLS_MAX 14</a:t>
            </a:r>
            <a:endParaRPr lang="zh-CN" altLang="en-US" sz="2400"/>
          </a:p>
        </p:txBody>
      </p:sp>
      <p:sp>
        <p:nvSpPr>
          <p:cNvPr id="32783" name="线形标注 1 14"/>
          <p:cNvSpPr>
            <a:spLocks/>
          </p:cNvSpPr>
          <p:nvPr/>
        </p:nvSpPr>
        <p:spPr bwMode="auto">
          <a:xfrm>
            <a:off x="3579813" y="5354638"/>
            <a:ext cx="2970212" cy="574675"/>
          </a:xfrm>
          <a:prstGeom prst="borderCallout1">
            <a:avLst>
              <a:gd name="adj1" fmla="val 45778"/>
              <a:gd name="adj2" fmla="val -620"/>
              <a:gd name="adj3" fmla="val -134139"/>
              <a:gd name="adj4" fmla="val -32856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GS_TLS 1</a:t>
            </a:r>
            <a:endParaRPr lang="zh-CN" altLang="en-US" sz="2400"/>
          </a:p>
        </p:txBody>
      </p:sp>
      <p:sp>
        <p:nvSpPr>
          <p:cNvPr id="32784" name="线形标注 1 16"/>
          <p:cNvSpPr>
            <a:spLocks/>
          </p:cNvSpPr>
          <p:nvPr/>
        </p:nvSpPr>
        <p:spPr bwMode="auto">
          <a:xfrm>
            <a:off x="4402138" y="2763838"/>
            <a:ext cx="2970212" cy="574675"/>
          </a:xfrm>
          <a:prstGeom prst="borderCallout1">
            <a:avLst>
              <a:gd name="adj1" fmla="val 45778"/>
              <a:gd name="adj2" fmla="val -620"/>
              <a:gd name="adj3" fmla="val 141782"/>
              <a:gd name="adj4" fmla="val -46102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FS_TLS 0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33795" name="AutoShape 2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6" name="AutoShape 3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7" name="AutoShape 4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8" name="AutoShape 5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9" name="AutoShape 7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0" name="AutoShape 8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1" name="AutoShape 9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2" name="AutoShape 10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3" name="AutoShape 11" descr="C:\Users\Administrator\AppData\Roaming\Tencent\Users\526968771\QQ\WinTemp\RichOle\BGEG4_JSX(ZNEWZ,_K4EE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3804" name="Picture 1" descr="C:\Users\Administrator\AppData\Roaming\Tencent\Users\526968771\QQ\WinTemp\RichOle\I1{@3EU4H5@OZP453PV[IL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" y="1604963"/>
            <a:ext cx="88836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5" name="线形标注 1 15"/>
          <p:cNvSpPr>
            <a:spLocks/>
          </p:cNvSpPr>
          <p:nvPr/>
        </p:nvSpPr>
        <p:spPr bwMode="auto">
          <a:xfrm>
            <a:off x="2487613" y="3849688"/>
            <a:ext cx="5380037" cy="573087"/>
          </a:xfrm>
          <a:prstGeom prst="borderCallout1">
            <a:avLst>
              <a:gd name="adj1" fmla="val 45778"/>
              <a:gd name="adj2" fmla="val -620"/>
              <a:gd name="adj3" fmla="val 271407"/>
              <a:gd name="adj4" fmla="val -18528"/>
            </a:avLst>
          </a:prstGeom>
          <a:solidFill>
            <a:schemeClr val="accent2"/>
          </a:solidFill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#define GDT_ENTRY_PER_CPU 15</a:t>
            </a:r>
            <a:endParaRPr lang="zh-CN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selector</a:t>
            </a:r>
            <a:r>
              <a:rPr lang="zh-CN" altLang="en-US" dirty="0" smtClean="0">
                <a:latin typeface="宋体" pitchFamily="2" charset="-122"/>
              </a:rPr>
              <a:t>的值：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__KERNEL32_CS	1 * 8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__KERNEL_CS 	2 * 8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__KERNEL_DS 	3 * 8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__USER32_CS   	4 * 8 + 3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__USER_DS 		5 * 8 + 3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__USER_CS 		6 * 8 + 3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FS_TLS_SEL 		12* 8 + 3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GS_TLS_SEL 		13* 8 + 3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it-IT" altLang="zh-CN" dirty="0" smtClean="0">
                <a:latin typeface="宋体" pitchFamily="2" charset="-122"/>
              </a:rPr>
              <a:t>#define __PER_CPU_SEG 	15* 8 + 3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内核是如何设置</a:t>
            </a:r>
            <a:r>
              <a:rPr lang="en-US" altLang="zh-CN" dirty="0" smtClean="0">
                <a:latin typeface="宋体" pitchFamily="2" charset="-122"/>
              </a:rPr>
              <a:t>GDT</a:t>
            </a:r>
            <a:r>
              <a:rPr lang="zh-CN" altLang="en-US" dirty="0" smtClean="0">
                <a:latin typeface="宋体" pitchFamily="2" charset="-122"/>
              </a:rPr>
              <a:t>表项内容的？如何在内核源码中查找相关代码？前面介绍的</a:t>
            </a:r>
            <a:r>
              <a:rPr lang="en-US" altLang="zh-CN" dirty="0" smtClean="0">
                <a:latin typeface="宋体" pitchFamily="2" charset="-122"/>
              </a:rPr>
              <a:t>GDT_ENTRY_KERNEL_CS</a:t>
            </a:r>
            <a:r>
              <a:rPr lang="zh-CN" altLang="en-US" dirty="0" smtClean="0">
                <a:latin typeface="宋体" pitchFamily="2" charset="-122"/>
              </a:rPr>
              <a:t>是如何在源码中找到的？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查找的思路：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内核需要写入</a:t>
            </a:r>
            <a:r>
              <a:rPr lang="en-US" altLang="zh-CN" dirty="0" smtClean="0">
                <a:latin typeface="宋体" pitchFamily="2" charset="-122"/>
              </a:rPr>
              <a:t>GDTR</a:t>
            </a:r>
            <a:r>
              <a:rPr lang="zh-CN" altLang="en-US" dirty="0" smtClean="0">
                <a:latin typeface="宋体" pitchFamily="2" charset="-122"/>
              </a:rPr>
              <a:t>寄存器，以让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知晓其</a:t>
            </a:r>
            <a:r>
              <a:rPr lang="en-US" altLang="zh-CN" dirty="0" smtClean="0">
                <a:latin typeface="宋体" pitchFamily="2" charset="-122"/>
              </a:rPr>
              <a:t>GDT</a:t>
            </a:r>
            <a:r>
              <a:rPr lang="zh-CN" altLang="en-US" dirty="0" smtClean="0">
                <a:latin typeface="宋体" pitchFamily="2" charset="-122"/>
              </a:rPr>
              <a:t>表地址等信息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可以在代码目录中搜索</a:t>
            </a:r>
            <a:r>
              <a:rPr lang="en-US" altLang="zh-CN" dirty="0" err="1" smtClean="0">
                <a:latin typeface="宋体" pitchFamily="2" charset="-122"/>
              </a:rPr>
              <a:t>lgdt</a:t>
            </a:r>
            <a:r>
              <a:rPr lang="zh-CN" altLang="en-US" dirty="0" smtClean="0">
                <a:latin typeface="宋体" pitchFamily="2" charset="-122"/>
              </a:rPr>
              <a:t>命令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找到</a:t>
            </a:r>
            <a:r>
              <a:rPr lang="en-US" altLang="zh-CN" dirty="0" smtClean="0">
                <a:latin typeface="宋体" pitchFamily="2" charset="-122"/>
              </a:rPr>
              <a:t>arch\x86\</a:t>
            </a:r>
            <a:r>
              <a:rPr lang="en-US" altLang="zh-CN" dirty="0" err="1" smtClean="0">
                <a:latin typeface="宋体" pitchFamily="2" charset="-122"/>
              </a:rPr>
              <a:t>lgust</a:t>
            </a:r>
            <a:r>
              <a:rPr lang="en-US" altLang="zh-CN" dirty="0" smtClean="0">
                <a:latin typeface="宋体" pitchFamily="2" charset="-122"/>
              </a:rPr>
              <a:t>\</a:t>
            </a:r>
            <a:r>
              <a:rPr lang="en-US" altLang="zh-CN" dirty="0" err="1" smtClean="0">
                <a:latin typeface="宋体" pitchFamily="2" charset="-122"/>
              </a:rPr>
              <a:t>boot.c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319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查找出现过</a:t>
            </a:r>
            <a:r>
              <a:rPr lang="en-US" altLang="zh-CN" dirty="0" err="1" smtClean="0">
                <a:latin typeface="宋体" pitchFamily="2" charset="-122"/>
              </a:rPr>
              <a:t>lguest_load_gdt</a:t>
            </a:r>
            <a:r>
              <a:rPr lang="zh-CN" altLang="en-US" dirty="0" smtClean="0">
                <a:latin typeface="宋体" pitchFamily="2" charset="-122"/>
              </a:rPr>
              <a:t>函数的地方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找到</a:t>
            </a:r>
            <a:r>
              <a:rPr lang="en-US" altLang="zh-CN" dirty="0">
                <a:latin typeface="宋体" pitchFamily="2" charset="-122"/>
              </a:rPr>
              <a:t>arch\x86\</a:t>
            </a:r>
            <a:r>
              <a:rPr lang="en-US" altLang="zh-CN" dirty="0" err="1">
                <a:latin typeface="宋体" pitchFamily="2" charset="-122"/>
              </a:rPr>
              <a:t>lgust</a:t>
            </a:r>
            <a:r>
              <a:rPr lang="en-US" altLang="zh-CN" dirty="0">
                <a:latin typeface="宋体" pitchFamily="2" charset="-122"/>
              </a:rPr>
              <a:t>\</a:t>
            </a:r>
            <a:r>
              <a:rPr lang="en-US" altLang="zh-CN" dirty="0" err="1">
                <a:latin typeface="宋体" pitchFamily="2" charset="-122"/>
              </a:rPr>
              <a:t>boot.c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1304</a:t>
            </a:r>
          </a:p>
        </p:txBody>
      </p:sp>
    </p:spTree>
    <p:extLst>
      <p:ext uri="{BB962C8B-B14F-4D97-AF65-F5344CB8AC3E}">
        <p14:creationId xmlns:p14="http://schemas.microsoft.com/office/powerpoint/2010/main" val="281688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查找的思路：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内核需要写入</a:t>
            </a:r>
            <a:r>
              <a:rPr lang="en-US" altLang="zh-CN" dirty="0" smtClean="0">
                <a:latin typeface="宋体" pitchFamily="2" charset="-122"/>
              </a:rPr>
              <a:t>GDTR</a:t>
            </a:r>
            <a:r>
              <a:rPr lang="zh-CN" altLang="en-US" dirty="0" smtClean="0">
                <a:latin typeface="宋体" pitchFamily="2" charset="-122"/>
              </a:rPr>
              <a:t>寄存器，以让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知晓其</a:t>
            </a:r>
            <a:r>
              <a:rPr lang="en-US" altLang="zh-CN" dirty="0" smtClean="0">
                <a:latin typeface="宋体" pitchFamily="2" charset="-122"/>
              </a:rPr>
              <a:t>GDT</a:t>
            </a:r>
            <a:r>
              <a:rPr lang="zh-CN" altLang="en-US" dirty="0" smtClean="0">
                <a:latin typeface="宋体" pitchFamily="2" charset="-122"/>
              </a:rPr>
              <a:t>表地址等信息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查找出现过</a:t>
            </a:r>
            <a:r>
              <a:rPr lang="en-US" altLang="zh-CN" dirty="0" err="1" smtClean="0">
                <a:latin typeface="宋体" pitchFamily="2" charset="-122"/>
              </a:rPr>
              <a:t>lguest_load_gdt</a:t>
            </a:r>
            <a:r>
              <a:rPr lang="zh-CN" altLang="en-US" dirty="0" smtClean="0">
                <a:latin typeface="宋体" pitchFamily="2" charset="-122"/>
              </a:rPr>
              <a:t>函数的地方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查找</a:t>
            </a:r>
            <a:r>
              <a:rPr lang="en-US" altLang="zh-CN" dirty="0" err="1" smtClean="0">
                <a:latin typeface="宋体" pitchFamily="2" charset="-122"/>
              </a:rPr>
              <a:t>load_gdt</a:t>
            </a:r>
            <a:r>
              <a:rPr lang="zh-CN" altLang="en-US" dirty="0" smtClean="0">
                <a:latin typeface="宋体" pitchFamily="2" charset="-122"/>
              </a:rPr>
              <a:t>函数出现过的地方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arch/x86/kernel/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common.c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393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查找</a:t>
            </a:r>
            <a:r>
              <a:rPr lang="en-US" altLang="zh-CN" dirty="0" smtClean="0">
                <a:latin typeface="宋体" pitchFamily="2" charset="-122"/>
              </a:rPr>
              <a:t>392</a:t>
            </a:r>
            <a:r>
              <a:rPr lang="zh-CN" altLang="en-US" dirty="0" smtClean="0">
                <a:latin typeface="宋体" pitchFamily="2" charset="-122"/>
              </a:rPr>
              <a:t>行出现的</a:t>
            </a:r>
            <a:r>
              <a:rPr lang="en-US" altLang="zh-CN" dirty="0" smtClean="0">
                <a:latin typeface="宋体" pitchFamily="2" charset="-122"/>
              </a:rPr>
              <a:t>GDT_SIZE</a:t>
            </a:r>
            <a:r>
              <a:rPr lang="zh-CN" altLang="en-US" dirty="0" smtClean="0">
                <a:latin typeface="宋体" pitchFamily="2" charset="-122"/>
              </a:rPr>
              <a:t>，就能找到</a:t>
            </a:r>
            <a:r>
              <a:rPr lang="en-US" altLang="zh-CN" dirty="0" smtClean="0">
                <a:latin typeface="宋体" pitchFamily="2" charset="-122"/>
              </a:rPr>
              <a:t>arch/x86/include/</a:t>
            </a:r>
            <a:r>
              <a:rPr lang="en-US" altLang="zh-CN" dirty="0" err="1" smtClean="0">
                <a:latin typeface="宋体" pitchFamily="2" charset="-122"/>
              </a:rPr>
              <a:t>asm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segment.h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查找</a:t>
            </a:r>
            <a:r>
              <a:rPr lang="en-US" altLang="zh-CN" dirty="0" smtClean="0">
                <a:latin typeface="宋体" pitchFamily="2" charset="-122"/>
              </a:rPr>
              <a:t>391</a:t>
            </a:r>
            <a:r>
              <a:rPr lang="zh-CN" altLang="en-US" dirty="0" smtClean="0">
                <a:latin typeface="宋体" pitchFamily="2" charset="-122"/>
              </a:rPr>
              <a:t>行出现的</a:t>
            </a:r>
            <a:r>
              <a:rPr lang="en-US" altLang="zh-CN" dirty="0" err="1" smtClean="0">
                <a:latin typeface="宋体" pitchFamily="2" charset="-122"/>
              </a:rPr>
              <a:t>get_cpu_gdt_table</a:t>
            </a:r>
            <a:r>
              <a:rPr lang="zh-CN" altLang="en-US" dirty="0" smtClean="0">
                <a:latin typeface="宋体" pitchFamily="2" charset="-122"/>
              </a:rPr>
              <a:t>，就能找到</a:t>
            </a:r>
            <a:r>
              <a:rPr lang="en-US" altLang="zh-CN" dirty="0" smtClean="0">
                <a:latin typeface="宋体" pitchFamily="2" charset="-122"/>
              </a:rPr>
              <a:t>arch/x86/include/</a:t>
            </a:r>
            <a:r>
              <a:rPr lang="en-US" altLang="zh-CN" dirty="0" err="1" smtClean="0">
                <a:latin typeface="宋体" pitchFamily="2" charset="-122"/>
              </a:rPr>
              <a:t>asm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desc.h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48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继续查找</a:t>
            </a:r>
            <a:r>
              <a:rPr lang="en-US" altLang="zh-CN" dirty="0" err="1" smtClean="0">
                <a:latin typeface="宋体" pitchFamily="2" charset="-122"/>
              </a:rPr>
              <a:t>gdt_page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42</a:t>
            </a:r>
            <a:r>
              <a:rPr lang="zh-CN" altLang="en-US" dirty="0" smtClean="0">
                <a:latin typeface="宋体" pitchFamily="2" charset="-122"/>
              </a:rPr>
              <a:t>至</a:t>
            </a:r>
            <a:r>
              <a:rPr lang="en-US" altLang="zh-CN" dirty="0" smtClean="0">
                <a:latin typeface="宋体" pitchFamily="2" charset="-122"/>
              </a:rPr>
              <a:t>46</a:t>
            </a:r>
            <a:r>
              <a:rPr lang="zh-CN" altLang="en-US" dirty="0" smtClean="0">
                <a:latin typeface="宋体" pitchFamily="2" charset="-122"/>
              </a:rPr>
              <a:t>行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992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1301264"/>
            <a:ext cx="8770937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都有自己的</a:t>
            </a:r>
            <a:r>
              <a:rPr lang="en-US" altLang="zh-CN" dirty="0" smtClean="0">
                <a:latin typeface="宋体" pitchFamily="2" charset="-122"/>
              </a:rPr>
              <a:t>GDT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而这些</a:t>
            </a:r>
            <a:r>
              <a:rPr lang="en-US" altLang="zh-CN" dirty="0" smtClean="0">
                <a:latin typeface="宋体" pitchFamily="2" charset="-122"/>
              </a:rPr>
              <a:t>GDT</a:t>
            </a:r>
            <a:r>
              <a:rPr lang="zh-CN" altLang="en-US" dirty="0" smtClean="0">
                <a:latin typeface="宋体" pitchFamily="2" charset="-122"/>
              </a:rPr>
              <a:t>表被放在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变量</a:t>
            </a:r>
            <a:r>
              <a:rPr lang="en-US" altLang="zh-CN" dirty="0" err="1" smtClean="0">
                <a:latin typeface="宋体" pitchFamily="2" charset="-122"/>
              </a:rPr>
              <a:t>gdt_page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4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DEFINE_PER_CPU_PAGE_ALIGNED(</a:t>
            </a: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gdt_page</a:t>
            </a:r>
            <a:r>
              <a:rPr lang="en-US" altLang="zh-CN" sz="2400" dirty="0" smtClean="0">
                <a:latin typeface="宋体" pitchFamily="2" charset="-122"/>
              </a:rPr>
              <a:t>, </a:t>
            </a:r>
            <a:r>
              <a:rPr lang="en-US" altLang="zh-CN" sz="2400" dirty="0" err="1" smtClean="0">
                <a:latin typeface="宋体" pitchFamily="2" charset="-122"/>
              </a:rPr>
              <a:t>gdt_page</a:t>
            </a:r>
            <a:r>
              <a:rPr lang="en-US" altLang="zh-CN" sz="2400" dirty="0" smtClean="0">
                <a:latin typeface="宋体" pitchFamily="2" charset="-122"/>
              </a:rPr>
              <a:t>)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4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__attribute__((section (".data..</a:t>
            </a:r>
            <a:r>
              <a:rPr lang="en-US" altLang="zh-CN" sz="2400" dirty="0" err="1" smtClean="0">
                <a:latin typeface="宋体" pitchFamily="2" charset="-122"/>
              </a:rPr>
              <a:t>percpu</a:t>
            </a:r>
            <a:r>
              <a:rPr lang="en-US" altLang="zh-CN" sz="2400" dirty="0" smtClean="0">
                <a:latin typeface="宋体" pitchFamily="2" charset="-122"/>
              </a:rPr>
              <a:t>..</a:t>
            </a:r>
            <a:r>
              <a:rPr lang="en-US" altLang="zh-CN" sz="2400" dirty="0" err="1" smtClean="0">
                <a:latin typeface="宋体" pitchFamily="2" charset="-122"/>
              </a:rPr>
              <a:t>page_aligned</a:t>
            </a:r>
            <a:r>
              <a:rPr lang="en-US" altLang="zh-CN" sz="2400" dirty="0" smtClean="0">
                <a:latin typeface="宋体" pitchFamily="2" charset="-122"/>
              </a:rPr>
              <a:t>")))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				</a:t>
            </a: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gdt_page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gdt_page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			  __attribute__((aligned(4096)))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400" dirty="0" smtClean="0">
              <a:latin typeface="宋体" pitchFamily="2" charset="-122"/>
            </a:endParaRPr>
          </a:p>
          <a:p>
            <a:pPr marL="107950" indent="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>
                <a:latin typeface="宋体" pitchFamily="2" charset="-122"/>
              </a:rPr>
              <a:t>struct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 err="1">
                <a:latin typeface="宋体" pitchFamily="2" charset="-122"/>
              </a:rPr>
              <a:t>gdt_page</a:t>
            </a:r>
            <a:r>
              <a:rPr lang="en-US" altLang="zh-CN" sz="2400" dirty="0">
                <a:latin typeface="宋体" pitchFamily="2" charset="-122"/>
              </a:rPr>
              <a:t> {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>
                <a:latin typeface="宋体" pitchFamily="2" charset="-122"/>
              </a:rPr>
              <a:t>  	</a:t>
            </a:r>
            <a:r>
              <a:rPr lang="en-US" altLang="zh-CN" sz="2400" dirty="0" err="1">
                <a:latin typeface="宋体" pitchFamily="2" charset="-122"/>
              </a:rPr>
              <a:t>struct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 err="1">
                <a:latin typeface="宋体" pitchFamily="2" charset="-122"/>
              </a:rPr>
              <a:t>desc_struct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gdt</a:t>
            </a:r>
            <a:r>
              <a:rPr lang="en-US" altLang="zh-CN" sz="2400" dirty="0" smtClean="0">
                <a:latin typeface="宋体" pitchFamily="2" charset="-122"/>
              </a:rPr>
              <a:t>[GDT_ENTRIES];//16</a:t>
            </a:r>
            <a:endParaRPr lang="en-US" altLang="zh-CN" sz="2400" dirty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>
                <a:latin typeface="宋体" pitchFamily="2" charset="-122"/>
              </a:rPr>
              <a:t>  } __attribute__((aligned(4096)));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797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0897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</a:t>
            </a:r>
            <a:r>
              <a:rPr lang="en-US" altLang="zh-CN" sz="2400" dirty="0" err="1" smtClean="0">
                <a:latin typeface="宋体" pitchFamily="2" charset="-122"/>
              </a:rPr>
              <a:t>desc_struct</a:t>
            </a:r>
            <a:r>
              <a:rPr lang="en-US" altLang="zh-CN" sz="2400" dirty="0" smtClean="0">
                <a:latin typeface="宋体" pitchFamily="2" charset="-122"/>
              </a:rPr>
              <a:t> {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  	union {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  		</a:t>
            </a: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{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  		</a:t>
            </a: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</a:rPr>
              <a:t> unsigned </a:t>
            </a:r>
            <a:r>
              <a:rPr lang="en-US" altLang="zh-CN" sz="2400" dirty="0" err="1" smtClean="0">
                <a:latin typeface="宋体" pitchFamily="2" charset="-122"/>
              </a:rPr>
              <a:t>int</a:t>
            </a:r>
            <a:r>
              <a:rPr lang="en-US" altLang="zh-CN" sz="2400" dirty="0" smtClean="0">
                <a:latin typeface="宋体" pitchFamily="2" charset="-122"/>
              </a:rPr>
              <a:t> a;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  		  unsigned </a:t>
            </a:r>
            <a:r>
              <a:rPr lang="en-US" altLang="zh-CN" sz="2400" dirty="0" err="1" smtClean="0">
                <a:latin typeface="宋体" pitchFamily="2" charset="-122"/>
              </a:rPr>
              <a:t>int</a:t>
            </a:r>
            <a:r>
              <a:rPr lang="en-US" altLang="zh-CN" sz="2400" dirty="0" smtClean="0">
                <a:latin typeface="宋体" pitchFamily="2" charset="-122"/>
              </a:rPr>
              <a:t> b;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  		};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    </a:t>
            </a:r>
            <a:r>
              <a:rPr lang="en-US" altLang="zh-CN" sz="2400" dirty="0" err="1" smtClean="0">
                <a:latin typeface="宋体" pitchFamily="2" charset="-122"/>
              </a:rPr>
              <a:t>struct</a:t>
            </a:r>
            <a:r>
              <a:rPr lang="en-US" altLang="zh-CN" sz="2400" dirty="0" smtClean="0">
                <a:latin typeface="宋体" pitchFamily="2" charset="-122"/>
              </a:rPr>
              <a:t> {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>
                <a:latin typeface="宋体" pitchFamily="2" charset="-122"/>
              </a:rPr>
              <a:t>	</a:t>
            </a:r>
            <a:r>
              <a:rPr lang="en-US" altLang="zh-CN" sz="2400" dirty="0" smtClean="0">
                <a:latin typeface="宋体" pitchFamily="2" charset="-122"/>
              </a:rPr>
              <a:t>	  u16 limit0;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>
                <a:latin typeface="宋体" pitchFamily="2" charset="-122"/>
              </a:rPr>
              <a:t>	</a:t>
            </a:r>
            <a:r>
              <a:rPr lang="en-US" altLang="zh-CN" sz="2400" dirty="0" smtClean="0">
                <a:latin typeface="宋体" pitchFamily="2" charset="-122"/>
              </a:rPr>
              <a:t>	  u16 base0;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>
                <a:latin typeface="宋体" pitchFamily="2" charset="-122"/>
              </a:rPr>
              <a:t>		</a:t>
            </a:r>
            <a:r>
              <a:rPr lang="en-US" altLang="zh-CN" sz="2400" dirty="0" smtClean="0">
                <a:latin typeface="宋体" pitchFamily="2" charset="-122"/>
              </a:rPr>
              <a:t>  unsigned </a:t>
            </a:r>
            <a:r>
              <a:rPr lang="en-US" altLang="zh-CN" sz="2400" dirty="0">
                <a:latin typeface="宋体" pitchFamily="2" charset="-122"/>
              </a:rPr>
              <a:t>base1: 8, type: 4, s: 1, </a:t>
            </a:r>
            <a:r>
              <a:rPr lang="en-US" altLang="zh-CN" sz="2400" dirty="0" err="1">
                <a:latin typeface="宋体" pitchFamily="2" charset="-122"/>
              </a:rPr>
              <a:t>dpl</a:t>
            </a:r>
            <a:r>
              <a:rPr lang="en-US" altLang="zh-CN" sz="2400" dirty="0">
                <a:latin typeface="宋体" pitchFamily="2" charset="-122"/>
              </a:rPr>
              <a:t>: 2, p: 1</a:t>
            </a:r>
            <a:r>
              <a:rPr lang="en-US" altLang="zh-CN" sz="2400" dirty="0" smtClean="0">
                <a:latin typeface="宋体" pitchFamily="2" charset="-122"/>
              </a:rPr>
              <a:t>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>
                <a:latin typeface="宋体" pitchFamily="2" charset="-122"/>
              </a:rPr>
              <a:t>		  unsigned limit: 4, </a:t>
            </a:r>
            <a:r>
              <a:rPr lang="en-US" altLang="zh-CN" sz="2400" dirty="0" err="1">
                <a:latin typeface="宋体" pitchFamily="2" charset="-122"/>
              </a:rPr>
              <a:t>avl</a:t>
            </a:r>
            <a:r>
              <a:rPr lang="en-US" altLang="zh-CN" sz="2400" dirty="0">
                <a:latin typeface="宋体" pitchFamily="2" charset="-122"/>
              </a:rPr>
              <a:t>: 1, l: 1, d: 1, g: 1, base2: 8;</a:t>
            </a:r>
            <a:endParaRPr lang="en-US" altLang="zh-CN" sz="2400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 }};</a:t>
            </a:r>
          </a:p>
        </p:txBody>
      </p:sp>
    </p:spTree>
    <p:extLst>
      <p:ext uri="{BB962C8B-B14F-4D97-AF65-F5344CB8AC3E}">
        <p14:creationId xmlns:p14="http://schemas.microsoft.com/office/powerpoint/2010/main" val="2334246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的分段管理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结构体</a:t>
            </a:r>
            <a:r>
              <a:rPr lang="en-US" altLang="zh-CN" dirty="0" err="1" smtClean="0">
                <a:latin typeface="宋体" pitchFamily="2" charset="-122"/>
              </a:rPr>
              <a:t>desc_struct</a:t>
            </a:r>
            <a:r>
              <a:rPr lang="zh-CN" altLang="en-US" dirty="0" smtClean="0">
                <a:latin typeface="宋体" pitchFamily="2" charset="-122"/>
              </a:rPr>
              <a:t>就是段描述符的定义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查看</a:t>
            </a:r>
            <a:r>
              <a:rPr lang="en-US" altLang="zh-CN" dirty="0" err="1" smtClean="0">
                <a:latin typeface="宋体" pitchFamily="2" charset="-122"/>
              </a:rPr>
              <a:t>gdt_page</a:t>
            </a:r>
            <a:r>
              <a:rPr lang="zh-CN" altLang="en-US" dirty="0" smtClean="0">
                <a:latin typeface="宋体" pitchFamily="2" charset="-122"/>
              </a:rPr>
              <a:t>的定义：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</a:rPr>
              <a:t>arch/x86/kernel/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common.c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91 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GDT_ENTRY_INIT(flags, base, limit</a:t>
            </a:r>
            <a:r>
              <a:rPr lang="en-US" altLang="zh-CN" dirty="0" smtClean="0">
                <a:latin typeface="宋体" pitchFamily="2" charset="-122"/>
              </a:rPr>
              <a:t>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完成</a:t>
            </a:r>
            <a:r>
              <a:rPr lang="en-US" altLang="zh-CN" dirty="0" smtClean="0">
                <a:latin typeface="宋体" pitchFamily="2" charset="-122"/>
              </a:rPr>
              <a:t>GDT</a:t>
            </a:r>
            <a:r>
              <a:rPr lang="zh-CN" altLang="en-US" dirty="0" smtClean="0">
                <a:latin typeface="宋体" pitchFamily="2" charset="-122"/>
              </a:rPr>
              <a:t>表项的赋值，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设置基地址、段界限和标志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gdt_page</a:t>
            </a:r>
            <a:r>
              <a:rPr lang="zh-CN" altLang="en-US" dirty="0" smtClean="0">
                <a:latin typeface="宋体" pitchFamily="2" charset="-122"/>
              </a:rPr>
              <a:t>是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变量，而</a:t>
            </a:r>
            <a:r>
              <a:rPr lang="en-US" altLang="zh-CN" dirty="0">
                <a:latin typeface="宋体" pitchFamily="2" charset="-122"/>
              </a:rPr>
              <a:t>per </a:t>
            </a:r>
            <a:r>
              <a:rPr lang="en-US" altLang="zh-CN" dirty="0" err="1">
                <a:latin typeface="宋体" pitchFamily="2" charset="-122"/>
              </a:rPr>
              <a:t>cpu</a:t>
            </a:r>
            <a:r>
              <a:rPr lang="zh-CN" altLang="en-US" dirty="0">
                <a:latin typeface="宋体" pitchFamily="2" charset="-122"/>
              </a:rPr>
              <a:t>变量</a:t>
            </a:r>
            <a:r>
              <a:rPr lang="zh-CN" altLang="en-US" dirty="0" smtClean="0">
                <a:latin typeface="宋体" pitchFamily="2" charset="-122"/>
              </a:rPr>
              <a:t>是</a:t>
            </a:r>
            <a:r>
              <a:rPr lang="zh-CN" altLang="en-US" dirty="0">
                <a:latin typeface="宋体" pitchFamily="2" charset="-122"/>
              </a:rPr>
              <a:t>怎么工作的？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572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假设有一个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变量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x</a:t>
            </a:r>
            <a:r>
              <a:rPr lang="zh-CN" altLang="en-US" dirty="0" smtClean="0">
                <a:latin typeface="宋体" pitchFamily="2" charset="-122"/>
              </a:rPr>
              <a:t>；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存在于内核映像文件</a:t>
            </a:r>
            <a:r>
              <a:rPr lang="en-US" altLang="zh-CN" dirty="0" smtClean="0">
                <a:latin typeface="宋体" pitchFamily="2" charset="-122"/>
              </a:rPr>
              <a:t>.data..</a:t>
            </a:r>
            <a:r>
              <a:rPr lang="en-US" altLang="zh-CN" dirty="0" err="1" smtClean="0">
                <a:latin typeface="宋体" pitchFamily="2" charset="-122"/>
              </a:rPr>
              <a:t>percpu</a:t>
            </a:r>
            <a:r>
              <a:rPr lang="zh-CN" altLang="en-US" dirty="0" smtClean="0">
                <a:latin typeface="宋体" pitchFamily="2" charset="-122"/>
              </a:rPr>
              <a:t>段内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当系统初始化时，内核会为每个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都分配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内存空间，并向其中复制一份</a:t>
            </a:r>
            <a:r>
              <a:rPr lang="en-US" altLang="zh-CN" dirty="0" smtClean="0">
                <a:latin typeface="宋体" pitchFamily="2" charset="-122"/>
              </a:rPr>
              <a:t>.data..</a:t>
            </a:r>
            <a:r>
              <a:rPr lang="en-US" altLang="zh-CN" dirty="0" err="1" smtClean="0">
                <a:latin typeface="宋体" pitchFamily="2" charset="-122"/>
              </a:rPr>
              <a:t>percpu</a:t>
            </a:r>
            <a:r>
              <a:rPr lang="zh-CN" altLang="en-US" dirty="0" smtClean="0">
                <a:latin typeface="宋体" pitchFamily="2" charset="-122"/>
              </a:rPr>
              <a:t>段内的所有内容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即，每个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都有一个变量</a:t>
            </a:r>
            <a:r>
              <a:rPr lang="en-US" altLang="zh-CN" dirty="0" smtClean="0">
                <a:latin typeface="宋体" pitchFamily="2" charset="-122"/>
              </a:rPr>
              <a:t>x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假设</a:t>
            </a:r>
            <a:r>
              <a:rPr lang="en-US" altLang="zh-CN" dirty="0" smtClean="0">
                <a:latin typeface="宋体" pitchFamily="2" charset="-122"/>
              </a:rPr>
              <a:t>f</a:t>
            </a:r>
            <a:r>
              <a:rPr lang="zh-CN" altLang="en-US" dirty="0" smtClean="0">
                <a:latin typeface="宋体" pitchFamily="2" charset="-122"/>
              </a:rPr>
              <a:t>函数需要修改其当前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所属的</a:t>
            </a: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，而</a:t>
            </a:r>
            <a:r>
              <a:rPr lang="en-US" altLang="zh-CN" dirty="0" smtClean="0">
                <a:latin typeface="宋体" pitchFamily="2" charset="-122"/>
              </a:rPr>
              <a:t>f</a:t>
            </a:r>
            <a:r>
              <a:rPr lang="zh-CN" altLang="en-US" dirty="0" smtClean="0">
                <a:latin typeface="宋体" pitchFamily="2" charset="-122"/>
              </a:rPr>
              <a:t>可能在多个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上运行，如何才能让</a:t>
            </a:r>
            <a:r>
              <a:rPr lang="en-US" altLang="zh-CN" dirty="0" smtClean="0">
                <a:latin typeface="宋体" pitchFamily="2" charset="-122"/>
              </a:rPr>
              <a:t>f</a:t>
            </a:r>
            <a:r>
              <a:rPr lang="zh-CN" altLang="en-US" dirty="0" smtClean="0">
                <a:latin typeface="宋体" pitchFamily="2" charset="-122"/>
              </a:rPr>
              <a:t>函数区分操作不同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对于</a:t>
            </a:r>
            <a:r>
              <a:rPr lang="en-US" altLang="zh-CN" dirty="0" smtClean="0">
                <a:latin typeface="宋体" pitchFamily="2" charset="-122"/>
              </a:rPr>
              <a:t>f</a:t>
            </a:r>
            <a:r>
              <a:rPr lang="zh-CN" altLang="en-US" dirty="0" smtClean="0">
                <a:latin typeface="宋体" pitchFamily="2" charset="-122"/>
              </a:rPr>
              <a:t>而言，生成的代码、</a:t>
            </a: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的地址都是固定的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0763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解决办法：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每个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都有自己的段寄存器和</a:t>
            </a:r>
            <a:r>
              <a:rPr lang="en-US" altLang="zh-CN" dirty="0" smtClean="0">
                <a:latin typeface="宋体" pitchFamily="2" charset="-122"/>
              </a:rPr>
              <a:t>GDT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虽然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位下采用了</a:t>
            </a:r>
            <a:r>
              <a:rPr lang="en-US" altLang="zh-CN" dirty="0" smtClean="0">
                <a:latin typeface="宋体" pitchFamily="2" charset="-122"/>
              </a:rPr>
              <a:t>flat</a:t>
            </a:r>
            <a:r>
              <a:rPr lang="zh-CN" altLang="en-US" dirty="0" smtClean="0">
                <a:latin typeface="宋体" pitchFamily="2" charset="-122"/>
              </a:rPr>
              <a:t>内存模式，但仍然为</a:t>
            </a:r>
            <a:r>
              <a:rPr lang="en-US" altLang="zh-CN" dirty="0" err="1" smtClean="0">
                <a:latin typeface="宋体" pitchFamily="2" charset="-122"/>
              </a:rPr>
              <a:t>fs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</a:rPr>
              <a:t>gs</a:t>
            </a:r>
            <a:r>
              <a:rPr lang="zh-CN" altLang="en-US" dirty="0" smtClean="0">
                <a:latin typeface="宋体" pitchFamily="2" charset="-122"/>
              </a:rPr>
              <a:t>段寄存器提供了段基址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如果将</a:t>
            </a: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放入</a:t>
            </a:r>
            <a:r>
              <a:rPr lang="en-US" altLang="zh-CN" dirty="0" err="1" smtClean="0">
                <a:latin typeface="宋体" pitchFamily="2" charset="-122"/>
              </a:rPr>
              <a:t>fs</a:t>
            </a:r>
            <a:r>
              <a:rPr lang="zh-CN" altLang="en-US" dirty="0" smtClean="0">
                <a:latin typeface="宋体" pitchFamily="2" charset="-122"/>
              </a:rPr>
              <a:t>或</a:t>
            </a:r>
            <a:r>
              <a:rPr lang="en-US" altLang="zh-CN" dirty="0" err="1" smtClean="0">
                <a:latin typeface="宋体" pitchFamily="2" charset="-122"/>
              </a:rPr>
              <a:t>gs</a:t>
            </a:r>
            <a:r>
              <a:rPr lang="zh-CN" altLang="en-US" dirty="0" smtClean="0">
                <a:latin typeface="宋体" pitchFamily="2" charset="-122"/>
              </a:rPr>
              <a:t>段内，若每个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latin typeface="宋体" pitchFamily="2" charset="-122"/>
              </a:rPr>
              <a:t>fs</a:t>
            </a:r>
            <a:r>
              <a:rPr lang="zh-CN" altLang="en-US" dirty="0" smtClean="0">
                <a:latin typeface="宋体" pitchFamily="2" charset="-122"/>
              </a:rPr>
              <a:t>或</a:t>
            </a:r>
            <a:r>
              <a:rPr lang="en-US" altLang="zh-CN" dirty="0" err="1" smtClean="0">
                <a:latin typeface="宋体" pitchFamily="2" charset="-122"/>
              </a:rPr>
              <a:t>gs</a:t>
            </a:r>
            <a:r>
              <a:rPr lang="zh-CN" altLang="en-US" dirty="0" smtClean="0">
                <a:latin typeface="宋体" pitchFamily="2" charset="-122"/>
              </a:rPr>
              <a:t>段的段基址不同，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即使</a:t>
            </a: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的地址（偏移量）都一样，</a:t>
            </a:r>
            <a:r>
              <a:rPr lang="en-US" altLang="zh-CN" dirty="0" smtClean="0">
                <a:latin typeface="宋体" pitchFamily="2" charset="-122"/>
              </a:rPr>
              <a:t>f</a:t>
            </a:r>
            <a:r>
              <a:rPr lang="zh-CN" altLang="en-US" dirty="0" smtClean="0">
                <a:latin typeface="宋体" pitchFamily="2" charset="-122"/>
              </a:rPr>
              <a:t>函数访问的</a:t>
            </a: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还是各是各的。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err="1" smtClean="0">
                <a:latin typeface="宋体" pitchFamily="2" charset="-122"/>
              </a:rPr>
              <a:t>asm</a:t>
            </a:r>
            <a:r>
              <a:rPr lang="en-US" altLang="zh-CN" sz="2400" dirty="0" smtClean="0">
                <a:latin typeface="宋体" pitchFamily="2" charset="-122"/>
              </a:rPr>
              <a:t> volatile ("</a:t>
            </a:r>
            <a:r>
              <a:rPr lang="en-US" altLang="zh-CN" sz="2400" dirty="0" err="1" smtClean="0">
                <a:latin typeface="宋体" pitchFamily="2" charset="-122"/>
              </a:rPr>
              <a:t>mov</a:t>
            </a:r>
            <a:r>
              <a:rPr lang="en-US" altLang="zh-CN" sz="2400" dirty="0" smtClean="0">
                <a:latin typeface="宋体" pitchFamily="2" charset="-122"/>
              </a:rPr>
              <a:t> %%</a:t>
            </a:r>
            <a:r>
              <a:rPr lang="en-US" altLang="zh-CN" sz="2400" dirty="0" err="1" smtClean="0">
                <a:latin typeface="宋体" pitchFamily="2" charset="-122"/>
              </a:rPr>
              <a:t>gs</a:t>
            </a:r>
            <a:r>
              <a:rPr lang="en-US" altLang="zh-CN" sz="2400" dirty="0" smtClean="0">
                <a:latin typeface="宋体" pitchFamily="2" charset="-122"/>
              </a:rPr>
              <a:t>:%P1, %0":"=r"(y):"m"(x))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变量：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位平台采用</a:t>
            </a:r>
            <a:r>
              <a:rPr lang="en-US" altLang="zh-CN" dirty="0" err="1" smtClean="0">
                <a:latin typeface="宋体" pitchFamily="2" charset="-122"/>
              </a:rPr>
              <a:t>gs</a:t>
            </a:r>
            <a:r>
              <a:rPr lang="zh-CN" altLang="en-US" dirty="0" smtClean="0">
                <a:latin typeface="宋体" pitchFamily="2" charset="-122"/>
              </a:rPr>
              <a:t>，而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位平台采用</a:t>
            </a:r>
            <a:r>
              <a:rPr lang="en-US" altLang="zh-CN" dirty="0" err="1" smtClean="0">
                <a:latin typeface="宋体" pitchFamily="2" charset="-122"/>
              </a:rPr>
              <a:t>fs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好处：提供并发性，减少</a:t>
            </a: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冲突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疑问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逻辑地址（段基址：偏移量）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物理地址</a:t>
            </a:r>
            <a:r>
              <a:rPr lang="en-US" altLang="zh-CN" smtClean="0">
                <a:latin typeface="宋体" pitchFamily="2" charset="-122"/>
              </a:rPr>
              <a:t>=</a:t>
            </a:r>
            <a:r>
              <a:rPr lang="zh-CN" altLang="en-US" smtClean="0">
                <a:latin typeface="宋体" pitchFamily="2" charset="-122"/>
              </a:rPr>
              <a:t>段基址（段寄存器*</a:t>
            </a:r>
            <a:r>
              <a:rPr lang="en-US" altLang="zh-CN" smtClean="0">
                <a:latin typeface="宋体" pitchFamily="2" charset="-122"/>
              </a:rPr>
              <a:t>10H</a:t>
            </a:r>
            <a:r>
              <a:rPr lang="zh-CN" altLang="en-US" smtClean="0">
                <a:latin typeface="宋体" pitchFamily="2" charset="-122"/>
              </a:rPr>
              <a:t>）</a:t>
            </a:r>
            <a:r>
              <a:rPr lang="en-US" altLang="zh-CN" smtClean="0">
                <a:latin typeface="宋体" pitchFamily="2" charset="-122"/>
              </a:rPr>
              <a:t>+  </a:t>
            </a:r>
            <a:r>
              <a:rPr lang="zh-CN" altLang="en-US" smtClean="0">
                <a:latin typeface="宋体" pitchFamily="2" charset="-122"/>
              </a:rPr>
              <a:t>偏移量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near jmp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far jmp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页表转换 </a:t>
            </a:r>
            <a:r>
              <a:rPr lang="en-US" altLang="zh-CN" smtClean="0">
                <a:latin typeface="宋体" pitchFamily="2" charset="-122"/>
              </a:rPr>
              <a:t>=&gt; </a:t>
            </a:r>
            <a:r>
              <a:rPr lang="zh-CN" altLang="en-US" smtClean="0">
                <a:latin typeface="宋体" pitchFamily="2" charset="-122"/>
              </a:rPr>
              <a:t>物理地址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x86</a:t>
            </a:r>
            <a:r>
              <a:rPr lang="zh-CN" altLang="en-US" smtClean="0">
                <a:latin typeface="宋体" pitchFamily="2" charset="-122"/>
              </a:rPr>
              <a:t>的地址转换机制：分段</a:t>
            </a:r>
            <a:r>
              <a:rPr lang="en-US" altLang="zh-CN" smtClean="0">
                <a:latin typeface="宋体" pitchFamily="2" charset="-122"/>
              </a:rPr>
              <a:t>+</a:t>
            </a:r>
            <a:r>
              <a:rPr lang="zh-CN" altLang="en-US" smtClean="0">
                <a:latin typeface="宋体" pitchFamily="2" charset="-122"/>
              </a:rPr>
              <a:t>分页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</p:txBody>
      </p:sp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901700" y="49403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逻辑地址</a:t>
            </a:r>
          </a:p>
        </p:txBody>
      </p:sp>
      <p:cxnSp>
        <p:nvCxnSpPr>
          <p:cNvPr id="7" name="直接箭头连接符 6"/>
          <p:cNvCxnSpPr>
            <a:cxnSpLocks noChangeShapeType="1"/>
            <a:stCxn id="4" idx="3"/>
          </p:cNvCxnSpPr>
          <p:nvPr/>
        </p:nvCxnSpPr>
        <p:spPr bwMode="auto">
          <a:xfrm flipV="1">
            <a:off x="2425700" y="5168900"/>
            <a:ext cx="1358900" cy="127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3810000" y="49403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线性地址</a:t>
            </a:r>
          </a:p>
        </p:txBody>
      </p:sp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2336800" y="47625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分段</a:t>
            </a:r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5359400" y="5168900"/>
            <a:ext cx="1358900" cy="127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5257800" y="47625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分页</a:t>
            </a:r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6731000" y="49276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物理地址</a:t>
            </a:r>
          </a:p>
        </p:txBody>
      </p:sp>
      <p:cxnSp>
        <p:nvCxnSpPr>
          <p:cNvPr id="24" name="直接连接符 23"/>
          <p:cNvCxnSpPr>
            <a:cxnSpLocks noChangeShapeType="1"/>
            <a:stCxn id="8" idx="2"/>
          </p:cNvCxnSpPr>
          <p:nvPr/>
        </p:nvCxnSpPr>
        <p:spPr bwMode="auto">
          <a:xfrm rot="5400000">
            <a:off x="4343401" y="5651500"/>
            <a:ext cx="4572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9" name="直接连接符 28"/>
          <p:cNvCxnSpPr>
            <a:cxnSpLocks noChangeShapeType="1"/>
          </p:cNvCxnSpPr>
          <p:nvPr/>
        </p:nvCxnSpPr>
        <p:spPr bwMode="auto">
          <a:xfrm rot="16200000" flipH="1">
            <a:off x="6032500" y="4419600"/>
            <a:ext cx="12700" cy="29337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31" name="直接箭头连接符 30"/>
          <p:cNvCxnSpPr>
            <a:cxnSpLocks noChangeShapeType="1"/>
            <a:endCxn id="12" idx="2"/>
          </p:cNvCxnSpPr>
          <p:nvPr/>
        </p:nvCxnSpPr>
        <p:spPr bwMode="auto">
          <a:xfrm rot="16200000" flipV="1">
            <a:off x="7258050" y="5645150"/>
            <a:ext cx="482600" cy="127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6158" name="矩形 31"/>
          <p:cNvSpPr>
            <a:spLocks noChangeArrowheads="1"/>
          </p:cNvSpPr>
          <p:nvPr/>
        </p:nvSpPr>
        <p:spPr bwMode="auto">
          <a:xfrm>
            <a:off x="1016000" y="6362700"/>
            <a:ext cx="1054100" cy="3429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  <p:bldP spid="11" grpId="0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2.3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采用了</a:t>
            </a:r>
            <a:r>
              <a:rPr lang="en-US" altLang="zh-CN" dirty="0" err="1" smtClean="0">
                <a:latin typeface="宋体" pitchFamily="2" charset="-122"/>
              </a:rPr>
              <a:t>gs</a:t>
            </a:r>
            <a:r>
              <a:rPr lang="zh-CN" altLang="en-US" dirty="0" smtClean="0">
                <a:latin typeface="宋体" pitchFamily="2" charset="-122"/>
              </a:rPr>
              <a:t>段，但段描述符总共只有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字节，如何容纳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字节的段基址？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FS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GS</a:t>
            </a:r>
            <a:r>
              <a:rPr lang="zh-CN" altLang="en-US" dirty="0" smtClean="0">
                <a:latin typeface="宋体" pitchFamily="2" charset="-122"/>
              </a:rPr>
              <a:t>的段基址并未放在段描述符中，而是放在</a:t>
            </a:r>
            <a:r>
              <a:rPr lang="en-US" altLang="zh-CN" dirty="0" smtClean="0">
                <a:latin typeface="宋体" pitchFamily="2" charset="-122"/>
              </a:rPr>
              <a:t>MSR</a:t>
            </a:r>
            <a:r>
              <a:rPr lang="zh-CN" altLang="en-US" dirty="0" smtClean="0">
                <a:latin typeface="宋体" pitchFamily="2" charset="-122"/>
              </a:rPr>
              <a:t>类寄存器中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FS</a:t>
            </a:r>
            <a:r>
              <a:rPr lang="zh-CN" altLang="en-US" dirty="0" smtClean="0">
                <a:latin typeface="宋体" pitchFamily="2" charset="-122"/>
              </a:rPr>
              <a:t>放在</a:t>
            </a:r>
            <a:r>
              <a:rPr lang="en-US" altLang="zh-CN" dirty="0" smtClean="0">
                <a:latin typeface="宋体" pitchFamily="2" charset="-122"/>
              </a:rPr>
              <a:t>IA32_FS_BASE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GS</a:t>
            </a:r>
            <a:r>
              <a:rPr lang="zh-CN" altLang="en-US" dirty="0" smtClean="0">
                <a:latin typeface="宋体" pitchFamily="2" charset="-122"/>
              </a:rPr>
              <a:t>放在</a:t>
            </a:r>
            <a:r>
              <a:rPr lang="en-US" altLang="zh-CN" dirty="0" smtClean="0">
                <a:latin typeface="宋体" pitchFamily="2" charset="-122"/>
              </a:rPr>
              <a:t>IA32_GS_BASE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</a:t>
            </a:r>
            <a:r>
              <a:rPr lang="en-US" altLang="zh-CN" dirty="0" smtClean="0">
                <a:latin typeface="宋体" pitchFamily="2" charset="-122"/>
              </a:rPr>
              <a:t>Intel</a:t>
            </a:r>
            <a:r>
              <a:rPr lang="zh-CN" altLang="en-US" dirty="0" smtClean="0">
                <a:latin typeface="宋体" pitchFamily="2" charset="-122"/>
              </a:rPr>
              <a:t>手册：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IA32_FS_BASE</a:t>
            </a:r>
            <a:r>
              <a:rPr lang="zh-CN" altLang="en-US" dirty="0" smtClean="0">
                <a:latin typeface="宋体" pitchFamily="2" charset="-122"/>
              </a:rPr>
              <a:t>的地址是</a:t>
            </a:r>
            <a:r>
              <a:rPr lang="en-US" altLang="zh-CN" dirty="0" smtClean="0">
                <a:latin typeface="宋体" pitchFamily="2" charset="-122"/>
              </a:rPr>
              <a:t>0xc0000100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IA32_GS_BASE</a:t>
            </a:r>
            <a:r>
              <a:rPr lang="zh-CN" altLang="en-US" dirty="0" smtClean="0">
                <a:latin typeface="宋体" pitchFamily="2" charset="-122"/>
              </a:rPr>
              <a:t>的地址是</a:t>
            </a:r>
            <a:r>
              <a:rPr lang="en-US" altLang="zh-CN" dirty="0" smtClean="0">
                <a:latin typeface="宋体" pitchFamily="2" charset="-122"/>
              </a:rPr>
              <a:t>0xc0000101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arch/x86/include/</a:t>
            </a:r>
            <a:r>
              <a:rPr lang="en-US" altLang="zh-CN" dirty="0" err="1" smtClean="0">
                <a:latin typeface="宋体" pitchFamily="2" charset="-122"/>
              </a:rPr>
              <a:t>uapi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asm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msr-index.h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MSR_FS_BASE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smtClean="0">
                <a:latin typeface="宋体" pitchFamily="2" charset="-122"/>
              </a:rPr>
              <a:t> MSR_GS_BASE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如何读</a:t>
            </a:r>
            <a:r>
              <a:rPr lang="en-US" altLang="zh-CN" dirty="0" smtClean="0">
                <a:latin typeface="宋体" pitchFamily="2" charset="-122"/>
              </a:rPr>
              <a:t>MSR_GS_BASE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MSR</a:t>
            </a:r>
            <a:r>
              <a:rPr lang="zh-CN" altLang="en-US" dirty="0" smtClean="0">
                <a:latin typeface="宋体" pitchFamily="2" charset="-122"/>
              </a:rPr>
              <a:t>类寄存器的访问不能使用</a:t>
            </a:r>
            <a:r>
              <a:rPr lang="en-US" altLang="zh-CN" dirty="0" err="1" smtClean="0">
                <a:latin typeface="宋体" pitchFamily="2" charset="-122"/>
              </a:rPr>
              <a:t>mov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ecx</a:t>
            </a:r>
            <a:r>
              <a:rPr lang="zh-CN" altLang="en-US" dirty="0" smtClean="0">
                <a:latin typeface="宋体" pitchFamily="2" charset="-122"/>
              </a:rPr>
              <a:t>保存要访问的</a:t>
            </a:r>
            <a:r>
              <a:rPr lang="en-US" altLang="zh-CN" dirty="0" smtClean="0">
                <a:latin typeface="宋体" pitchFamily="2" charset="-122"/>
              </a:rPr>
              <a:t>MSR</a:t>
            </a:r>
            <a:r>
              <a:rPr lang="zh-CN" altLang="en-US" dirty="0" smtClean="0">
                <a:latin typeface="宋体" pitchFamily="2" charset="-122"/>
              </a:rPr>
              <a:t>寄存器地址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执行</a:t>
            </a:r>
            <a:r>
              <a:rPr lang="en-US" altLang="zh-CN" dirty="0" err="1" smtClean="0">
                <a:latin typeface="宋体" pitchFamily="2" charset="-122"/>
              </a:rPr>
              <a:t>rdmsr</a:t>
            </a:r>
            <a:r>
              <a:rPr lang="zh-CN" altLang="en-US" dirty="0" smtClean="0">
                <a:latin typeface="宋体" pitchFamily="2" charset="-122"/>
              </a:rPr>
              <a:t>指令，结果返回在</a:t>
            </a:r>
            <a:r>
              <a:rPr lang="en-US" altLang="zh-CN" dirty="0" err="1" smtClean="0">
                <a:latin typeface="宋体" pitchFamily="2" charset="-122"/>
              </a:rPr>
              <a:t>edx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err="1" smtClean="0">
                <a:latin typeface="宋体" pitchFamily="2" charset="-122"/>
              </a:rPr>
              <a:t>eax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dirty="0" err="1" smtClean="0">
                <a:latin typeface="宋体" pitchFamily="2" charset="-122"/>
              </a:rPr>
              <a:t>asm</a:t>
            </a:r>
            <a:r>
              <a:rPr lang="en-US" altLang="zh-CN" sz="2800" dirty="0" smtClean="0">
                <a:latin typeface="宋体" pitchFamily="2" charset="-122"/>
              </a:rPr>
              <a:t> volatile (“</a:t>
            </a:r>
            <a:r>
              <a:rPr lang="en-US" altLang="zh-CN" sz="2800" dirty="0" err="1" smtClean="0">
                <a:latin typeface="宋体" pitchFamily="2" charset="-122"/>
              </a:rPr>
              <a:t>mov</a:t>
            </a:r>
            <a:r>
              <a:rPr lang="en-US" altLang="zh-CN" sz="2800" dirty="0" smtClean="0">
                <a:latin typeface="宋体" pitchFamily="2" charset="-122"/>
              </a:rPr>
              <a:t> $0xc0000101, %%</a:t>
            </a:r>
            <a:r>
              <a:rPr lang="en-US" altLang="zh-CN" sz="2800" dirty="0" err="1" smtClean="0">
                <a:latin typeface="宋体" pitchFamily="2" charset="-122"/>
              </a:rPr>
              <a:t>ecx</a:t>
            </a:r>
            <a:r>
              <a:rPr lang="en-US" altLang="zh-CN" sz="2800" dirty="0" smtClean="0">
                <a:latin typeface="宋体" pitchFamily="2" charset="-122"/>
              </a:rPr>
              <a:t> \n\t”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dirty="0" smtClean="0">
                <a:latin typeface="宋体" pitchFamily="2" charset="-122"/>
              </a:rPr>
              <a:t>		"</a:t>
            </a:r>
            <a:r>
              <a:rPr lang="en-US" altLang="zh-CN" sz="2800" dirty="0" err="1" smtClean="0">
                <a:latin typeface="宋体" pitchFamily="2" charset="-122"/>
              </a:rPr>
              <a:t>rdmsr</a:t>
            </a:r>
            <a:r>
              <a:rPr lang="en-US" altLang="zh-CN" sz="2800" dirty="0" smtClean="0">
                <a:latin typeface="宋体" pitchFamily="2" charset="-122"/>
              </a:rPr>
              <a:t> \n\t" : 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dirty="0" smtClean="0">
                <a:latin typeface="宋体" pitchFamily="2" charset="-122"/>
              </a:rPr>
              <a:t>		"=d"(high),"=a"(low)::"%</a:t>
            </a:r>
            <a:r>
              <a:rPr lang="en-US" altLang="zh-CN" sz="2800" dirty="0" err="1" smtClean="0">
                <a:latin typeface="宋体" pitchFamily="2" charset="-122"/>
              </a:rPr>
              <a:t>ecx</a:t>
            </a:r>
            <a:r>
              <a:rPr lang="en-US" altLang="zh-CN" sz="2800" dirty="0" smtClean="0">
                <a:latin typeface="宋体" pitchFamily="2" charset="-122"/>
              </a:rPr>
              <a:t>", "memory");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内核提供了</a:t>
            </a:r>
            <a:r>
              <a:rPr lang="en-US" altLang="zh-CN" dirty="0" err="1" smtClean="0">
                <a:latin typeface="宋体" pitchFamily="2" charset="-122"/>
              </a:rPr>
              <a:t>rdmsr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en-US" altLang="zh-CN" dirty="0" err="1" smtClean="0">
                <a:latin typeface="宋体" pitchFamily="2" charset="-122"/>
              </a:rPr>
              <a:t>wrmsr</a:t>
            </a:r>
            <a:r>
              <a:rPr lang="zh-CN" altLang="en-US" dirty="0" smtClean="0">
                <a:latin typeface="宋体" pitchFamily="2" charset="-122"/>
              </a:rPr>
              <a:t>等宏，读取</a:t>
            </a:r>
            <a:r>
              <a:rPr lang="en-US" altLang="zh-CN" dirty="0" smtClean="0">
                <a:latin typeface="宋体" pitchFamily="2" charset="-122"/>
              </a:rPr>
              <a:t>/</a:t>
            </a:r>
            <a:r>
              <a:rPr lang="zh-CN" altLang="en-US" dirty="0" smtClean="0">
                <a:latin typeface="宋体" pitchFamily="2" charset="-122"/>
              </a:rPr>
              <a:t>写入</a:t>
            </a:r>
            <a:r>
              <a:rPr lang="en-US" altLang="zh-CN" dirty="0" smtClean="0">
                <a:latin typeface="宋体" pitchFamily="2" charset="-122"/>
              </a:rPr>
              <a:t>MSR</a:t>
            </a:r>
            <a:r>
              <a:rPr lang="zh-CN" altLang="en-US" dirty="0" smtClean="0">
                <a:latin typeface="宋体" pitchFamily="2" charset="-122"/>
              </a:rPr>
              <a:t>寄存器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2.4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&amp;</a:t>
            </a:r>
            <a:r>
              <a:rPr lang="en-US" altLang="zh-CN" dirty="0" err="1" smtClean="0">
                <a:latin typeface="宋体" pitchFamily="2" charset="-122"/>
              </a:rPr>
              <a:t>gdt_page</a:t>
            </a:r>
            <a:r>
              <a:rPr lang="zh-CN" altLang="en-US" dirty="0" smtClean="0">
                <a:latin typeface="宋体" pitchFamily="2" charset="-122"/>
              </a:rPr>
              <a:t>是段内的偏移量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MSR_GS_BASE</a:t>
            </a:r>
            <a:r>
              <a:rPr lang="zh-CN" altLang="en-US" dirty="0" smtClean="0">
                <a:latin typeface="宋体" pitchFamily="2" charset="-122"/>
              </a:rPr>
              <a:t>存储了段基址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两者之和是</a:t>
            </a:r>
            <a:r>
              <a:rPr lang="en-US" altLang="zh-CN" dirty="0" err="1" smtClean="0">
                <a:latin typeface="宋体" pitchFamily="2" charset="-122"/>
              </a:rPr>
              <a:t>gdt_page</a:t>
            </a:r>
            <a:r>
              <a:rPr lang="zh-CN" altLang="en-US" dirty="0" smtClean="0">
                <a:latin typeface="宋体" pitchFamily="2" charset="-122"/>
              </a:rPr>
              <a:t>的线性地址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无论</a:t>
            </a:r>
            <a:r>
              <a:rPr lang="zh-CN" altLang="en-US" dirty="0" smtClean="0">
                <a:latin typeface="宋体" pitchFamily="2" charset="-122"/>
              </a:rPr>
              <a:t>是使用汇编，还是使用</a:t>
            </a:r>
            <a:r>
              <a:rPr lang="en-US" altLang="zh-CN" dirty="0" err="1" smtClean="0">
                <a:latin typeface="宋体" pitchFamily="2" charset="-122"/>
              </a:rPr>
              <a:t>rdmsr</a:t>
            </a:r>
            <a:r>
              <a:rPr lang="zh-CN" altLang="en-US" dirty="0" smtClean="0">
                <a:latin typeface="宋体" pitchFamily="2" charset="-122"/>
              </a:rPr>
              <a:t>都比较麻烦。内核提供了宏</a:t>
            </a:r>
            <a:r>
              <a:rPr lang="en-US" altLang="zh-CN" dirty="0" err="1" smtClean="0">
                <a:latin typeface="宋体" pitchFamily="2" charset="-122"/>
              </a:rPr>
              <a:t>this_cpu_ptr</a:t>
            </a:r>
            <a:r>
              <a:rPr lang="zh-CN" altLang="en-US" dirty="0" smtClean="0">
                <a:latin typeface="宋体" pitchFamily="2" charset="-122"/>
              </a:rPr>
              <a:t>，获取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指针对应的线性地址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宏</a:t>
            </a:r>
            <a:r>
              <a:rPr lang="en-US" altLang="zh-CN" dirty="0" err="1" smtClean="0">
                <a:latin typeface="宋体" pitchFamily="2" charset="-122"/>
              </a:rPr>
              <a:t>this_cpu_ptr</a:t>
            </a:r>
            <a:r>
              <a:rPr lang="en-US" altLang="zh-CN" dirty="0" smtClean="0">
                <a:latin typeface="宋体" pitchFamily="2" charset="-122"/>
              </a:rPr>
              <a:t>(</a:t>
            </a:r>
            <a:r>
              <a:rPr lang="en-US" altLang="zh-CN" dirty="0" err="1" smtClean="0">
                <a:latin typeface="宋体" pitchFamily="2" charset="-122"/>
              </a:rPr>
              <a:t>ptr</a:t>
            </a:r>
            <a:r>
              <a:rPr lang="en-US" altLang="zh-CN" dirty="0" smtClean="0">
                <a:latin typeface="宋体" pitchFamily="2" charset="-122"/>
              </a:rPr>
              <a:t>)</a:t>
            </a:r>
            <a:r>
              <a:rPr lang="zh-CN" altLang="en-US" dirty="0" smtClean="0">
                <a:latin typeface="宋体" pitchFamily="2" charset="-122"/>
              </a:rPr>
              <a:t>，基本相当于：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asm</a:t>
            </a:r>
            <a:r>
              <a:rPr lang="en-US" altLang="zh-CN" dirty="0">
                <a:latin typeface="宋体" pitchFamily="2" charset="-122"/>
              </a:rPr>
              <a:t> volatile("add %%</a:t>
            </a:r>
            <a:r>
              <a:rPr lang="en-US" altLang="zh-CN" dirty="0" err="1">
                <a:latin typeface="宋体" pitchFamily="2" charset="-122"/>
              </a:rPr>
              <a:t>gs</a:t>
            </a:r>
            <a:r>
              <a:rPr lang="en-US" altLang="zh-CN" dirty="0">
                <a:latin typeface="宋体" pitchFamily="2" charset="-122"/>
              </a:rPr>
              <a:t>:%P1, %0" : "=r</a:t>
            </a:r>
            <a:r>
              <a:rPr lang="en-US" altLang="zh-CN" dirty="0" smtClean="0">
                <a:latin typeface="宋体" pitchFamily="2" charset="-122"/>
              </a:rPr>
              <a:t>"(</a:t>
            </a:r>
            <a:r>
              <a:rPr lang="en-US" altLang="zh-CN" dirty="0">
                <a:latin typeface="宋体" pitchFamily="2" charset="-122"/>
              </a:rPr>
              <a:t>_</a:t>
            </a:r>
            <a:r>
              <a:rPr lang="en-US" altLang="zh-CN" dirty="0" err="1" smtClean="0">
                <a:latin typeface="宋体" pitchFamily="2" charset="-122"/>
              </a:rPr>
              <a:t>ptr</a:t>
            </a:r>
            <a:r>
              <a:rPr lang="en-US" altLang="zh-CN" dirty="0" smtClean="0">
                <a:latin typeface="宋体" pitchFamily="2" charset="-122"/>
              </a:rPr>
              <a:t>) </a:t>
            </a:r>
            <a:r>
              <a:rPr lang="en-US" altLang="zh-CN" dirty="0">
                <a:latin typeface="宋体" pitchFamily="2" charset="-122"/>
              </a:rPr>
              <a:t>: "m"(</a:t>
            </a:r>
            <a:r>
              <a:rPr lang="en-US" altLang="zh-CN" dirty="0" err="1">
                <a:latin typeface="宋体" pitchFamily="2" charset="-122"/>
              </a:rPr>
              <a:t>this_cpu_off</a:t>
            </a:r>
            <a:r>
              <a:rPr lang="en-US" altLang="zh-CN" dirty="0">
                <a:latin typeface="宋体" pitchFamily="2" charset="-122"/>
              </a:rPr>
              <a:t>), "0"(</a:t>
            </a:r>
            <a:r>
              <a:rPr lang="en-US" altLang="zh-CN" dirty="0" err="1">
                <a:latin typeface="宋体" pitchFamily="2" charset="-122"/>
              </a:rPr>
              <a:t>ptr</a:t>
            </a:r>
            <a:r>
              <a:rPr lang="en-US" altLang="zh-CN" dirty="0" smtClean="0">
                <a:latin typeface="宋体" pitchFamily="2" charset="-122"/>
              </a:rPr>
              <a:t>));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this_cpu_off</a:t>
            </a:r>
            <a:r>
              <a:rPr lang="zh-CN" altLang="en-US" dirty="0" smtClean="0">
                <a:latin typeface="宋体" pitchFamily="2" charset="-122"/>
              </a:rPr>
              <a:t>是一个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变量，保存了当前</a:t>
            </a:r>
            <a:r>
              <a:rPr lang="en-US" altLang="zh-CN" dirty="0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区域的起始线性地址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p</a:t>
            </a:r>
            <a:r>
              <a:rPr lang="en-US" altLang="zh-CN" dirty="0" err="1" smtClean="0">
                <a:latin typeface="宋体" pitchFamily="2" charset="-122"/>
              </a:rPr>
              <a:t>tr</a:t>
            </a:r>
            <a:r>
              <a:rPr lang="zh-CN" altLang="en-US" dirty="0" smtClean="0">
                <a:latin typeface="宋体" pitchFamily="2" charset="-122"/>
              </a:rPr>
              <a:t>实际上是当前</a:t>
            </a:r>
            <a:r>
              <a:rPr lang="en-US" altLang="zh-CN" dirty="0" smtClean="0">
                <a:latin typeface="宋体" pitchFamily="2" charset="-122"/>
              </a:rPr>
              <a:t>per </a:t>
            </a:r>
            <a:r>
              <a:rPr lang="en-US" altLang="zh-CN" dirty="0" err="1" smtClean="0">
                <a:latin typeface="宋体" pitchFamily="2" charset="-122"/>
              </a:rPr>
              <a:t>cpu</a:t>
            </a:r>
            <a:r>
              <a:rPr lang="zh-CN" altLang="en-US" dirty="0" smtClean="0">
                <a:latin typeface="宋体" pitchFamily="2" charset="-122"/>
              </a:rPr>
              <a:t>区域内的偏移量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this_cpu_ptr</a:t>
            </a:r>
            <a:r>
              <a:rPr lang="zh-CN" altLang="en-US" dirty="0" smtClean="0">
                <a:latin typeface="宋体" pitchFamily="2" charset="-122"/>
              </a:rPr>
              <a:t>实际返回：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this_cpu_off</a:t>
            </a:r>
            <a:r>
              <a:rPr lang="en-US" altLang="zh-CN" dirty="0" smtClean="0">
                <a:latin typeface="宋体" pitchFamily="2" charset="-122"/>
              </a:rPr>
              <a:t> + </a:t>
            </a:r>
            <a:r>
              <a:rPr lang="en-US" altLang="zh-CN" dirty="0" err="1" smtClean="0">
                <a:latin typeface="宋体" pitchFamily="2" charset="-122"/>
              </a:rPr>
              <a:t>ptr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2.11</a:t>
            </a:r>
          </a:p>
        </p:txBody>
      </p:sp>
    </p:spTree>
    <p:extLst>
      <p:ext uri="{BB962C8B-B14F-4D97-AF65-F5344CB8AC3E}">
        <p14:creationId xmlns:p14="http://schemas.microsoft.com/office/powerpoint/2010/main" val="2373386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64</a:t>
            </a:r>
            <a:r>
              <a:rPr lang="zh-CN" altLang="en-US" dirty="0">
                <a:latin typeface="宋体" pitchFamily="2" charset="-122"/>
              </a:rPr>
              <a:t>位平台中，</a:t>
            </a:r>
            <a:r>
              <a:rPr lang="en-US" altLang="zh-CN" dirty="0" err="1">
                <a:latin typeface="宋体" pitchFamily="2" charset="-122"/>
              </a:rPr>
              <a:t>gs</a:t>
            </a:r>
            <a:r>
              <a:rPr lang="zh-CN" altLang="en-US" dirty="0">
                <a:latin typeface="宋体" pitchFamily="2" charset="-122"/>
              </a:rPr>
              <a:t>用于</a:t>
            </a:r>
            <a:r>
              <a:rPr lang="en-US" altLang="zh-CN" dirty="0">
                <a:latin typeface="宋体" pitchFamily="2" charset="-122"/>
              </a:rPr>
              <a:t>per </a:t>
            </a:r>
            <a:r>
              <a:rPr lang="en-US" altLang="zh-CN" dirty="0" err="1">
                <a:latin typeface="宋体" pitchFamily="2" charset="-122"/>
              </a:rPr>
              <a:t>cpu</a:t>
            </a:r>
            <a:r>
              <a:rPr lang="zh-CN" altLang="en-US" dirty="0">
                <a:latin typeface="宋体" pitchFamily="2" charset="-122"/>
              </a:rPr>
              <a:t>变量，而</a:t>
            </a:r>
            <a:r>
              <a:rPr lang="en-US" altLang="zh-CN" dirty="0">
                <a:latin typeface="宋体" pitchFamily="2" charset="-122"/>
              </a:rPr>
              <a:t>fs</a:t>
            </a:r>
            <a:r>
              <a:rPr lang="zh-CN" altLang="en-US" dirty="0">
                <a:latin typeface="宋体" pitchFamily="2" charset="-122"/>
              </a:rPr>
              <a:t>用于什么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2.5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fs</a:t>
            </a:r>
            <a:r>
              <a:rPr lang="zh-CN" altLang="en-US" dirty="0" smtClean="0">
                <a:latin typeface="宋体" pitchFamily="2" charset="-122"/>
              </a:rPr>
              <a:t>被用作线程局部存储，相当于</a:t>
            </a:r>
            <a:r>
              <a:rPr lang="en-US" altLang="zh-CN" dirty="0" smtClean="0">
                <a:latin typeface="宋体" pitchFamily="2" charset="-122"/>
              </a:rPr>
              <a:t>per thread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被</a:t>
            </a:r>
            <a:r>
              <a:rPr lang="en-US" altLang="zh-CN" dirty="0" smtClean="0">
                <a:latin typeface="宋体" pitchFamily="2" charset="-122"/>
              </a:rPr>
              <a:t>__thread</a:t>
            </a:r>
            <a:r>
              <a:rPr lang="zh-CN" altLang="en-US" dirty="0" smtClean="0">
                <a:latin typeface="宋体" pitchFamily="2" charset="-122"/>
              </a:rPr>
              <a:t>修饰的变量</a:t>
            </a: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，放置在</a:t>
            </a:r>
            <a:r>
              <a:rPr lang="en-US" altLang="zh-CN" dirty="0" err="1" smtClean="0">
                <a:latin typeface="宋体" pitchFamily="2" charset="-122"/>
              </a:rPr>
              <a:t>fs</a:t>
            </a:r>
            <a:r>
              <a:rPr lang="zh-CN" altLang="en-US" dirty="0" smtClean="0">
                <a:latin typeface="宋体" pitchFamily="2" charset="-122"/>
              </a:rPr>
              <a:t>段内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为什么输出</a:t>
            </a:r>
            <a:r>
              <a:rPr lang="en-US" altLang="zh-CN" dirty="0" smtClean="0">
                <a:latin typeface="宋体" pitchFamily="2" charset="-122"/>
              </a:rPr>
              <a:t>&amp;x</a:t>
            </a:r>
            <a:r>
              <a:rPr lang="zh-CN" altLang="en-US" dirty="0" smtClean="0">
                <a:latin typeface="宋体" pitchFamily="2" charset="-122"/>
              </a:rPr>
              <a:t>，得到的不是偏移量，而是线性地址？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fs:0</a:t>
            </a:r>
            <a:r>
              <a:rPr lang="zh-CN" altLang="en-US" dirty="0" smtClean="0">
                <a:latin typeface="宋体" pitchFamily="2" charset="-122"/>
              </a:rPr>
              <a:t>存放了</a:t>
            </a:r>
            <a:r>
              <a:rPr lang="en-US" altLang="zh-CN" dirty="0" smtClean="0">
                <a:latin typeface="宋体" pitchFamily="2" charset="-122"/>
              </a:rPr>
              <a:t>fs</a:t>
            </a:r>
            <a:r>
              <a:rPr lang="zh-CN" altLang="en-US" dirty="0" smtClean="0">
                <a:latin typeface="宋体" pitchFamily="2" charset="-122"/>
              </a:rPr>
              <a:t>段的基地址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地址转换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Flat</a:t>
            </a:r>
            <a:r>
              <a:rPr lang="zh-CN" altLang="en-US" dirty="0" smtClean="0">
                <a:latin typeface="宋体" pitchFamily="2" charset="-122"/>
              </a:rPr>
              <a:t>内存模式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的分页管理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线性地址在页表作用下，可转换成物理地址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疑问：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谁执行</a:t>
            </a:r>
            <a:r>
              <a:rPr lang="en-US" altLang="zh-CN" dirty="0" smtClean="0">
                <a:latin typeface="宋体" pitchFamily="2" charset="-122"/>
              </a:rPr>
              <a:t>page walk</a:t>
            </a:r>
            <a:r>
              <a:rPr lang="zh-CN" altLang="en-US" dirty="0" smtClean="0">
                <a:latin typeface="宋体" pitchFamily="2" charset="-122"/>
              </a:rPr>
              <a:t>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页表由谁创建？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谁会设置或修改页表？</a:t>
            </a:r>
            <a:endParaRPr lang="en-US" altLang="zh-CN" dirty="0" smtClean="0">
              <a:latin typeface="宋体" pitchFamily="2" charset="-122"/>
            </a:endParaRPr>
          </a:p>
        </p:txBody>
      </p:sp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1139825" y="20447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逻辑地址</a:t>
            </a:r>
          </a:p>
        </p:txBody>
      </p:sp>
      <p:cxnSp>
        <p:nvCxnSpPr>
          <p:cNvPr id="5" name="直接箭头连接符 4"/>
          <p:cNvCxnSpPr>
            <a:cxnSpLocks noChangeShapeType="1"/>
            <a:stCxn id="4" idx="3"/>
          </p:cNvCxnSpPr>
          <p:nvPr/>
        </p:nvCxnSpPr>
        <p:spPr bwMode="auto">
          <a:xfrm flipV="1">
            <a:off x="2663825" y="2273300"/>
            <a:ext cx="1358900" cy="127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4048125" y="20447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线性地址</a:t>
            </a:r>
          </a:p>
        </p:txBody>
      </p:sp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2574925" y="18669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分段</a:t>
            </a:r>
          </a:p>
        </p:txBody>
      </p: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V="1">
            <a:off x="5597525" y="2273300"/>
            <a:ext cx="1358900" cy="127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5495925" y="18669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分页</a:t>
            </a:r>
          </a:p>
        </p:txBody>
      </p:sp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6969125" y="2032000"/>
            <a:ext cx="1524000" cy="482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/>
              <a:t>物理地址</a:t>
            </a:r>
          </a:p>
        </p:txBody>
      </p:sp>
      <p:cxnSp>
        <p:nvCxnSpPr>
          <p:cNvPr id="11" name="直接连接符 10"/>
          <p:cNvCxnSpPr>
            <a:cxnSpLocks noChangeShapeType="1"/>
            <a:stCxn id="6" idx="2"/>
          </p:cNvCxnSpPr>
          <p:nvPr/>
        </p:nvCxnSpPr>
        <p:spPr bwMode="auto">
          <a:xfrm rot="5400000">
            <a:off x="4581526" y="2755900"/>
            <a:ext cx="4572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 rot="16200000" flipH="1">
            <a:off x="6270625" y="1524000"/>
            <a:ext cx="12700" cy="29337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直接箭头连接符 12"/>
          <p:cNvCxnSpPr>
            <a:cxnSpLocks noChangeShapeType="1"/>
            <a:endCxn id="10" idx="2"/>
          </p:cNvCxnSpPr>
          <p:nvPr/>
        </p:nvCxnSpPr>
        <p:spPr bwMode="auto">
          <a:xfrm rot="16200000" flipV="1">
            <a:off x="7496175" y="2749550"/>
            <a:ext cx="482600" cy="127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体系结构制订了页表的规范，内核只是按照这个规范组织页表等数据结构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Intel CPU</a:t>
            </a:r>
            <a:r>
              <a:rPr lang="zh-CN" altLang="en-US" dirty="0" smtClean="0">
                <a:latin typeface="宋体" pitchFamily="2" charset="-122"/>
              </a:rPr>
              <a:t>提供了多种页表结构：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二级页表：</a:t>
            </a: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位非</a:t>
            </a:r>
            <a:r>
              <a:rPr lang="en-US" altLang="zh-CN" dirty="0" smtClean="0">
                <a:latin typeface="宋体" pitchFamily="2" charset="-122"/>
              </a:rPr>
              <a:t>PAE</a:t>
            </a:r>
            <a:r>
              <a:rPr lang="zh-CN" altLang="en-US" dirty="0" smtClean="0">
                <a:latin typeface="宋体" pitchFamily="2" charset="-122"/>
              </a:rPr>
              <a:t>模式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三级页表：</a:t>
            </a:r>
            <a:r>
              <a:rPr lang="en-US" altLang="zh-CN" dirty="0" smtClean="0">
                <a:latin typeface="宋体" pitchFamily="2" charset="-122"/>
              </a:rPr>
              <a:t>PAE</a:t>
            </a:r>
            <a:r>
              <a:rPr lang="zh-CN" altLang="en-US" dirty="0" smtClean="0">
                <a:latin typeface="宋体" pitchFamily="2" charset="-122"/>
              </a:rPr>
              <a:t>模式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四级页表：</a:t>
            </a:r>
            <a:r>
              <a:rPr lang="en-US" altLang="zh-CN" dirty="0" smtClean="0">
                <a:latin typeface="宋体" pitchFamily="2" charset="-122"/>
              </a:rPr>
              <a:t>IA-32e</a:t>
            </a:r>
            <a:r>
              <a:rPr lang="zh-CN" altLang="en-US" dirty="0" smtClean="0">
                <a:latin typeface="宋体" pitchFamily="2" charset="-122"/>
              </a:rPr>
              <a:t>，即</a:t>
            </a: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位模式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32</a:t>
            </a:r>
            <a:r>
              <a:rPr lang="zh-CN" altLang="en-US" dirty="0" smtClean="0">
                <a:latin typeface="宋体" pitchFamily="2" charset="-122"/>
              </a:rPr>
              <a:t>位的页表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2049" name="Picture 1" descr="C:\Users\Administrator\AppData\Roaming\Tencent\Users\526968771\QQ\WinTemp\RichOle\5WM0S2K2RS)6_IKS(UJEHL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4" y="1485899"/>
            <a:ext cx="8353425" cy="5108007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 bwMode="auto">
          <a:xfrm>
            <a:off x="4237022" y="5703683"/>
            <a:ext cx="1267485" cy="65184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PS=1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，</a:t>
            </a:r>
            <a:r>
              <a:rPr lang="en-US" altLang="zh-CN" dirty="0" smtClean="0"/>
              <a:t>4MB</a:t>
            </a:r>
            <a:r>
              <a:rPr lang="zh-CN" altLang="en-US" dirty="0" smtClean="0"/>
              <a:t>页面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3232087" y="5441133"/>
            <a:ext cx="977774" cy="488887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PAE</a:t>
            </a:r>
            <a:r>
              <a:rPr lang="zh-CN" altLang="en-US" dirty="0" smtClean="0">
                <a:latin typeface="宋体" pitchFamily="2" charset="-122"/>
              </a:rPr>
              <a:t>的页表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109569" name="Picture 1" descr="C:\Users\Administrator\AppData\Roaming\Tencent\Users\526968771\QQ\WinTemp\RichOle\BVB211L{)W3B1P_$8CU9_L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526" y="1330325"/>
            <a:ext cx="8789364" cy="5000625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805759" y="6219731"/>
            <a:ext cx="3259247" cy="43456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Page</a:t>
            </a:r>
            <a:r>
              <a:rPr kumimoji="1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Directory Pointer Table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25498" y="4734962"/>
            <a:ext cx="1267485" cy="65184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PS=1</a:t>
            </a:r>
            <a:r>
              <a:rPr kumimoji="1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，</a:t>
            </a:r>
            <a:r>
              <a:rPr lang="en-US" altLang="zh-CN" dirty="0"/>
              <a:t>2</a:t>
            </a:r>
            <a:r>
              <a:rPr lang="en-US" altLang="zh-CN" dirty="0" smtClean="0"/>
              <a:t>MB</a:t>
            </a:r>
            <a:r>
              <a:rPr lang="zh-CN" altLang="en-US" dirty="0" smtClean="0"/>
              <a:t>页面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3820563" y="4472412"/>
            <a:ext cx="977774" cy="488887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疑问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int *p = &amp;a;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p</a:t>
            </a:r>
            <a:r>
              <a:rPr lang="zh-CN" altLang="en-US" smtClean="0">
                <a:latin typeface="宋体" pitchFamily="2" charset="-122"/>
              </a:rPr>
              <a:t>存储的是：偏移量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疑问：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写程序时基本没有考虑过段寄存器、</a:t>
            </a:r>
            <a:r>
              <a:rPr lang="en-US" altLang="zh-CN" smtClean="0">
                <a:latin typeface="宋体" pitchFamily="2" charset="-122"/>
              </a:rPr>
              <a:t>near/far jmp/call</a:t>
            </a:r>
            <a:r>
              <a:rPr lang="zh-CN" altLang="en-US" smtClean="0">
                <a:latin typeface="宋体" pitchFamily="2" charset="-122"/>
              </a:rPr>
              <a:t>等等，但是程序好像依然能“正确”运行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为什么经常提到的是“进程线性地址空间”，而不是“进程逻辑地址空间”？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好像将分段机制绕开了！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</p:txBody>
      </p:sp>
      <p:sp>
        <p:nvSpPr>
          <p:cNvPr id="7172" name="矩形 31"/>
          <p:cNvSpPr>
            <a:spLocks noChangeArrowheads="1"/>
          </p:cNvSpPr>
          <p:nvPr/>
        </p:nvSpPr>
        <p:spPr bwMode="auto">
          <a:xfrm>
            <a:off x="1016000" y="6362700"/>
            <a:ext cx="1054100" cy="3429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位的页表</a:t>
            </a:r>
            <a:r>
              <a:rPr lang="en-US" altLang="zh-CN" dirty="0" smtClean="0">
                <a:latin typeface="宋体" pitchFamily="2" charset="-122"/>
              </a:rPr>
              <a:t>——4KB</a:t>
            </a:r>
            <a:r>
              <a:rPr lang="zh-CN" altLang="en-US" dirty="0" smtClean="0">
                <a:latin typeface="宋体" pitchFamily="2" charset="-122"/>
              </a:rPr>
              <a:t>页面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111617" name="Picture 1" descr="C:\Users\Administrator\AppData\Roaming\Tencent\Users\526968771\QQ\WinTemp\RichOle\BV}ZT4[8L_LS9{T$F)00W8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49" y="1133474"/>
            <a:ext cx="7800975" cy="5743945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2824681" y="5712738"/>
            <a:ext cx="2716039" cy="43456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Page</a:t>
            </a:r>
            <a:r>
              <a:rPr kumimoji="1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Map Level-4 Table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x64</a:t>
            </a:r>
            <a:r>
              <a:rPr lang="zh-CN" altLang="en-US" dirty="0" smtClean="0">
                <a:latin typeface="宋体" pitchFamily="2" charset="-122"/>
              </a:rPr>
              <a:t>只实现了</a:t>
            </a:r>
            <a:r>
              <a:rPr lang="en-US" altLang="zh-CN" dirty="0" smtClean="0">
                <a:latin typeface="宋体" pitchFamily="2" charset="-122"/>
              </a:rPr>
              <a:t>48</a:t>
            </a:r>
            <a:r>
              <a:rPr lang="zh-CN" altLang="en-US" dirty="0" smtClean="0">
                <a:latin typeface="宋体" pitchFamily="2" charset="-122"/>
              </a:rPr>
              <a:t>位的虚拟地址，剩下的高</a:t>
            </a:r>
            <a:r>
              <a:rPr lang="en-US" altLang="zh-CN" dirty="0" smtClean="0">
                <a:latin typeface="宋体" pitchFamily="2" charset="-122"/>
              </a:rPr>
              <a:t>16</a:t>
            </a:r>
            <a:r>
              <a:rPr lang="zh-CN" altLang="en-US" dirty="0" smtClean="0">
                <a:latin typeface="宋体" pitchFamily="2" charset="-122"/>
              </a:rPr>
              <a:t>位是符号扩展</a:t>
            </a:r>
            <a:endParaRPr lang="en-US" altLang="zh-CN" dirty="0" smtClean="0">
              <a:latin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71500" y="4438650"/>
            <a:ext cx="1447800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无效区域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343526" y="4676775"/>
            <a:ext cx="355282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0x00008000_00000000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343526" y="5153025"/>
            <a:ext cx="3686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0x00007FFF_FFFFFFFF</a:t>
            </a:r>
            <a:endParaRPr lang="zh-CN" altLang="en-US" sz="24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34001" y="5895975"/>
            <a:ext cx="34575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0x00000000_00000000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有效的线性地址范围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695575" y="5172075"/>
            <a:ext cx="2714625" cy="10572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canonical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43526" y="40862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0xFFFF7FFF_FFFFFFFF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695575" y="4114800"/>
            <a:ext cx="2714625" cy="10572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n</a:t>
            </a: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on-canonical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34001" y="36957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0xFFFF8000_00000000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324476" y="29908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 dirty="0" smtClean="0"/>
              <a:t>0xFFFFFFFF_FFFFFFFF</a:t>
            </a:r>
            <a:endParaRPr lang="zh-CN" altLang="en-US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695575" y="3057525"/>
            <a:ext cx="2714625" cy="10572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canonical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左大括号 13"/>
          <p:cNvSpPr/>
          <p:nvPr/>
        </p:nvSpPr>
        <p:spPr bwMode="auto">
          <a:xfrm>
            <a:off x="1914525" y="4133850"/>
            <a:ext cx="733425" cy="102870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8" grpId="0" animBg="1"/>
      <p:bldP spid="7" grpId="0" animBg="1"/>
      <p:bldP spid="6" grpId="0" animBg="1"/>
      <p:bldP spid="10" grpId="0" animBg="1"/>
      <p:bldP spid="5" grpId="0" animBg="1"/>
      <p:bldP spid="11" grpId="0" animBg="1"/>
      <p:bldP spid="13" grpId="0" animBg="1"/>
      <p:bldP spid="4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位的页表</a:t>
            </a:r>
            <a:r>
              <a:rPr lang="en-US" altLang="zh-CN" dirty="0" smtClean="0">
                <a:latin typeface="宋体" pitchFamily="2" charset="-122"/>
              </a:rPr>
              <a:t>——2MB</a:t>
            </a:r>
            <a:r>
              <a:rPr lang="zh-CN" altLang="en-US" dirty="0" smtClean="0">
                <a:latin typeface="宋体" pitchFamily="2" charset="-122"/>
              </a:rPr>
              <a:t>页面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113665" name="Picture 1" descr="C:\Users\Administrator\AppData\Roaming\Tencent\Users\526968771\QQ\WinTemp\RichOle\RTCI381~QGA~{NGB7JH[]X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4" y="1152524"/>
            <a:ext cx="7934325" cy="5725337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2824681" y="5712738"/>
            <a:ext cx="2716039" cy="43456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Page</a:t>
            </a:r>
            <a:r>
              <a:rPr kumimoji="1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Map Level-4 Table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64</a:t>
            </a:r>
            <a:r>
              <a:rPr lang="zh-CN" altLang="en-US" dirty="0" smtClean="0">
                <a:latin typeface="宋体" pitchFamily="2" charset="-122"/>
              </a:rPr>
              <a:t>位的页表</a:t>
            </a:r>
            <a:r>
              <a:rPr lang="en-US" altLang="zh-CN" dirty="0" smtClean="0">
                <a:latin typeface="宋体" pitchFamily="2" charset="-122"/>
              </a:rPr>
              <a:t>——1GB</a:t>
            </a:r>
            <a:r>
              <a:rPr lang="zh-CN" altLang="en-US" dirty="0" smtClean="0">
                <a:latin typeface="宋体" pitchFamily="2" charset="-122"/>
              </a:rPr>
              <a:t>页面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115713" name="Picture 1" descr="C:\Users\Administrator\AppData\Roaming\Tencent\Users\526968771\QQ\WinTemp\RichOle\YX4R$35IR07K4}Z`2$)7V~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274" y="1143000"/>
            <a:ext cx="7762875" cy="5694258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2824681" y="5712738"/>
            <a:ext cx="2716039" cy="43456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Page</a:t>
            </a:r>
            <a:r>
              <a:rPr kumimoji="1" lang="en-US" altLang="zh-CN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Map Level-4 Table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pic>
        <p:nvPicPr>
          <p:cNvPr id="117761" name="Picture 1" descr="C:\Users\Administrator\AppData\Roaming\Tencent\Users\526968771\QQ\WinTemp\RichOle\`BSDFMZQEZ@0MW59XYSDA_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725" y="1447800"/>
            <a:ext cx="8491758" cy="504825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 bwMode="auto">
          <a:xfrm>
            <a:off x="1314451" y="6315075"/>
            <a:ext cx="1866900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pgd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438525" y="5905500"/>
            <a:ext cx="885825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pud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933950" y="5381625"/>
            <a:ext cx="885825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pmd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38900" y="4695825"/>
            <a:ext cx="885825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pt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页表表项结构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181350" y="1752600"/>
            <a:ext cx="2867026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PML4T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或</a:t>
            </a: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pgd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的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物理基地址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[51:12]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48375" y="1752600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543175" y="1752600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390775" y="14573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63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610225" y="14668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12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133474" y="2019300"/>
            <a:ext cx="981075" cy="4667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CR3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171825" y="3352800"/>
            <a:ext cx="2867026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PDPT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或</a:t>
            </a: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pud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的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物理基地址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[51:12]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38850" y="3352800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33650" y="3352800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381250" y="30575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63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600700" y="30670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12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677025" y="3352800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R/W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6686550" y="304800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248525" y="3352800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P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258050" y="304800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66726" y="3429000"/>
            <a:ext cx="1762124" cy="8572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PML4E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pgd</a:t>
            </a:r>
            <a:r>
              <a:rPr lang="zh-CN" altLang="en-US" sz="2400" dirty="0" smtClean="0"/>
              <a:t>的表项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152775" y="4933950"/>
            <a:ext cx="2867026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PDT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或</a:t>
            </a: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pmd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的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物理基地址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[51:12]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019800" y="4933950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514600" y="4933950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362200" y="46386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63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581650" y="464820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12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800975" y="4933950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R/W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7810500" y="46291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8372475" y="4933950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P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8382000" y="46291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515100" y="4933950"/>
            <a:ext cx="7143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PS=0</a:t>
            </a:r>
          </a:p>
        </p:txBody>
      </p:sp>
      <p:sp>
        <p:nvSpPr>
          <p:cNvPr id="35" name="矩形 34"/>
          <p:cNvSpPr/>
          <p:nvPr/>
        </p:nvSpPr>
        <p:spPr bwMode="auto">
          <a:xfrm>
            <a:off x="6667500" y="46291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7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229475" y="4933950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90526" y="4953000"/>
            <a:ext cx="1762124" cy="8572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PDPTE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pud</a:t>
            </a:r>
            <a:r>
              <a:rPr lang="zh-CN" altLang="en-US" sz="2400" dirty="0" smtClean="0"/>
              <a:t>的表项</a:t>
            </a:r>
            <a:endParaRPr lang="en-US" altLang="zh-CN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(4K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和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2M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页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页表表项结构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152775" y="1876425"/>
            <a:ext cx="2867026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1G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Page Frame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物理基地址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[51:30]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019800" y="1876425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514600" y="1876425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362200" y="152400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63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581650" y="15335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30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800975" y="18764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R/W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7810500" y="15144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8372475" y="18764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P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8382000" y="15144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515100" y="1876425"/>
            <a:ext cx="7143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PS=1</a:t>
            </a:r>
          </a:p>
        </p:txBody>
      </p:sp>
      <p:sp>
        <p:nvSpPr>
          <p:cNvPr id="35" name="矩形 34"/>
          <p:cNvSpPr/>
          <p:nvPr/>
        </p:nvSpPr>
        <p:spPr bwMode="auto">
          <a:xfrm>
            <a:off x="6667500" y="15144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7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229475" y="18764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90526" y="1895475"/>
            <a:ext cx="1762124" cy="8572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PDPTE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pud</a:t>
            </a:r>
            <a:r>
              <a:rPr lang="zh-CN" altLang="en-US" sz="2400" dirty="0" smtClean="0"/>
              <a:t>的表项</a:t>
            </a:r>
            <a:endParaRPr lang="en-US" altLang="zh-CN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(1GB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页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114675" y="3524250"/>
            <a:ext cx="2867026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PT</a:t>
            </a:r>
            <a:r>
              <a:rPr kumimoji="1" lang="zh-CN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的</a:t>
            </a:r>
            <a:endParaRPr kumimoji="1" lang="en-US" altLang="zh-CN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物理基地址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[51:12]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981700" y="3524250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476500" y="3524250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324100" y="32289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63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543550" y="323850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12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762875" y="3524250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R/W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7772400" y="32194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8334375" y="3524250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P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343900" y="32194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477000" y="3524250"/>
            <a:ext cx="7143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PS=0</a:t>
            </a:r>
          </a:p>
        </p:txBody>
      </p:sp>
      <p:sp>
        <p:nvSpPr>
          <p:cNvPr id="48" name="矩形 47"/>
          <p:cNvSpPr/>
          <p:nvPr/>
        </p:nvSpPr>
        <p:spPr bwMode="auto">
          <a:xfrm>
            <a:off x="6629400" y="32194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7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191375" y="3524250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52426" y="3543300"/>
            <a:ext cx="1762124" cy="8572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PDE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pmd</a:t>
            </a:r>
            <a:r>
              <a:rPr lang="zh-CN" altLang="en-US" sz="2400" dirty="0" smtClean="0"/>
              <a:t>的表项</a:t>
            </a:r>
            <a:endParaRPr lang="en-US" altLang="zh-CN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(4KB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页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105150" y="5076825"/>
            <a:ext cx="2867026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2MB Page Frame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物理基地址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[51:21]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972175" y="5076825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2466975" y="5076825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2314575" y="47815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63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534025" y="47910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21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753350" y="50768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R/W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7762875" y="47720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8324850" y="50768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P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334375" y="47720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467475" y="5076825"/>
            <a:ext cx="7143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PS=1</a:t>
            </a:r>
          </a:p>
        </p:txBody>
      </p:sp>
      <p:sp>
        <p:nvSpPr>
          <p:cNvPr id="61" name="矩形 60"/>
          <p:cNvSpPr/>
          <p:nvPr/>
        </p:nvSpPr>
        <p:spPr bwMode="auto">
          <a:xfrm>
            <a:off x="6619875" y="47720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7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7181850" y="50768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42901" y="5095875"/>
            <a:ext cx="1762124" cy="8572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PDE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pmd</a:t>
            </a:r>
            <a:r>
              <a:rPr lang="zh-CN" altLang="en-US" sz="2400" dirty="0" smtClean="0"/>
              <a:t>的表项</a:t>
            </a:r>
            <a:endParaRPr lang="en-US" altLang="zh-CN" sz="24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(2MB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页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)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页表表项结构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152775" y="1876425"/>
            <a:ext cx="2867026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4KB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Page Frame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物理基地址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[51:12]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019800" y="1876425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514600" y="1876425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362200" y="152400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63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581650" y="15335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12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648450" y="18764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R/W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6657975" y="15144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219950" y="18764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P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229475" y="15144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71476" y="2190750"/>
            <a:ext cx="176212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PTE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609600" y="1600200"/>
            <a:ext cx="8154988" cy="4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972" rIns="0" bIns="0" numCol="1" anchor="t" anchorCtr="0" compatLnSpc="1">
            <a:prstTxWarp prst="textNoShape">
              <a:avLst/>
            </a:prstTxWarp>
          </a:bodyPr>
          <a:lstStyle/>
          <a:p>
            <a:pPr marL="431800" marR="0" lvl="0" indent="-323850" algn="l" defTabSz="449263" rtl="0" eaLnBrk="1" fontAlgn="base" latinLnBrk="0" hangingPunct="1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431800" marR="0" lvl="0" indent="-323850" algn="l" defTabSz="449263" rtl="0" eaLnBrk="1" fontAlgn="base" latinLnBrk="0" hangingPunct="1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zh-CN" sz="3200" kern="0" dirty="0" smtClean="0">
              <a:latin typeface="宋体" pitchFamily="2" charset="-122"/>
              <a:ea typeface="+mn-ea"/>
            </a:endParaRPr>
          </a:p>
          <a:p>
            <a:pPr marL="431800" marR="0" lvl="0" indent="-323850" algn="l" defTabSz="449263" rtl="0" eaLnBrk="1" fontAlgn="base" latinLnBrk="0" hangingPunct="1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431800" marR="0" lvl="0" indent="-323850" algn="l" defTabSz="449263" rtl="0" eaLnBrk="1" fontAlgn="base" latinLnBrk="0" hangingPunct="1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zh-CN" sz="3200" kern="0" dirty="0" smtClean="0">
              <a:latin typeface="宋体" pitchFamily="2" charset="-122"/>
              <a:ea typeface="+mn-ea"/>
            </a:endParaRPr>
          </a:p>
          <a:p>
            <a:pPr marL="431800" marR="0" lvl="0" indent="-323850" algn="l" defTabSz="449263" rtl="0" eaLnBrk="1" fontAlgn="base" latinLnBrk="0" hangingPunct="1">
              <a:lnSpc>
                <a:spcPct val="98000"/>
              </a:lnSpc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代码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2.6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：调试查找驱动入口函数的物理地址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889000" lvl="1" indent="-323850" algn="l" defTabSz="449263">
              <a:lnSpc>
                <a:spcPct val="98000"/>
              </a:lnSpc>
              <a:spcBef>
                <a:spcPct val="20000"/>
              </a:spcBef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zh-CN" sz="3200" kern="0" dirty="0">
                <a:latin typeface="宋体" pitchFamily="2" charset="-122"/>
                <a:ea typeface="+mn-ea"/>
              </a:rPr>
              <a:t>b</a:t>
            </a:r>
            <a:r>
              <a:rPr lang="en-US" altLang="zh-CN" sz="3200" kern="0" noProof="0" dirty="0" err="1" smtClean="0">
                <a:latin typeface="宋体" pitchFamily="2" charset="-122"/>
                <a:ea typeface="+mn-ea"/>
              </a:rPr>
              <a:t>reak</a:t>
            </a:r>
            <a:r>
              <a:rPr lang="en-US" altLang="zh-CN" sz="3200" kern="0" noProof="0" dirty="0" smtClean="0">
                <a:latin typeface="宋体" pitchFamily="2" charset="-122"/>
                <a:ea typeface="+mn-ea"/>
              </a:rPr>
              <a:t> 93</a:t>
            </a:r>
            <a:r>
              <a:rPr lang="zh-CN" altLang="en-US" sz="3200" kern="0" noProof="0" dirty="0" smtClean="0">
                <a:latin typeface="宋体" pitchFamily="2" charset="-122"/>
                <a:ea typeface="+mn-ea"/>
              </a:rPr>
              <a:t>，</a:t>
            </a:r>
            <a:r>
              <a:rPr lang="zh-CN" altLang="en-US" sz="3200" kern="0" dirty="0" smtClean="0">
                <a:latin typeface="宋体" pitchFamily="2" charset="-122"/>
                <a:ea typeface="+mn-ea"/>
              </a:rPr>
              <a:t>继续运行后使用</a:t>
            </a:r>
            <a:r>
              <a:rPr lang="en-US" altLang="zh-CN" sz="3200" kern="0" dirty="0" err="1" smtClean="0">
                <a:latin typeface="宋体" pitchFamily="2" charset="-122"/>
                <a:ea typeface="+mn-ea"/>
              </a:rPr>
              <a:t>disass</a:t>
            </a:r>
            <a:r>
              <a:rPr lang="zh-CN" altLang="en-US" sz="3200" kern="0" dirty="0" smtClean="0">
                <a:latin typeface="宋体" pitchFamily="2" charset="-122"/>
                <a:ea typeface="+mn-ea"/>
              </a:rPr>
              <a:t>观察代码变化</a:t>
            </a:r>
            <a:endParaRPr lang="en-US" altLang="zh-CN" sz="3200" kern="0" dirty="0" smtClean="0">
              <a:latin typeface="宋体" pitchFamily="2" charset="-122"/>
              <a:ea typeface="+mn-ea"/>
            </a:endParaRPr>
          </a:p>
          <a:p>
            <a:pPr marL="889000" lvl="1" indent="-323850" algn="l" defTabSz="449263">
              <a:lnSpc>
                <a:spcPct val="98000"/>
              </a:lnSpc>
              <a:spcBef>
                <a:spcPct val="20000"/>
              </a:spcBef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发现马上要运行</a:t>
            </a:r>
            <a:r>
              <a:rPr lang="zh-CN" altLang="en-US" sz="3200" kern="0" dirty="0" smtClean="0">
                <a:latin typeface="宋体" pitchFamily="2" charset="-122"/>
                <a:ea typeface="+mn-ea"/>
              </a:rPr>
              <a:t>的代码是</a:t>
            </a:r>
            <a:r>
              <a:rPr kumimoji="1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int</a:t>
            </a:r>
            <a:r>
              <a:rPr kumimoji="1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 3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断点处的代码为何是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3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trap</a:t>
            </a:r>
            <a:r>
              <a:rPr lang="zh-CN" altLang="en-US" dirty="0" smtClean="0">
                <a:latin typeface="宋体" pitchFamily="2" charset="-122"/>
              </a:rPr>
              <a:t>）？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3</a:t>
            </a:r>
            <a:r>
              <a:rPr lang="zh-CN" altLang="en-US" dirty="0" smtClean="0">
                <a:latin typeface="宋体" pitchFamily="2" charset="-122"/>
              </a:rPr>
              <a:t>的机器码是</a:t>
            </a:r>
            <a:r>
              <a:rPr lang="en-US" altLang="zh-CN" dirty="0" smtClean="0">
                <a:latin typeface="宋体" pitchFamily="2" charset="-122"/>
              </a:rPr>
              <a:t>0xcc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加载驱动后，断点处是何值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调试器的基本原理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设置断点并</a:t>
            </a:r>
            <a:r>
              <a:rPr lang="en-US" altLang="zh-CN" dirty="0" smtClean="0">
                <a:latin typeface="宋体" pitchFamily="2" charset="-122"/>
              </a:rPr>
              <a:t>continue</a:t>
            </a:r>
            <a:r>
              <a:rPr lang="zh-CN" altLang="en-US" dirty="0" smtClean="0">
                <a:latin typeface="宋体" pitchFamily="2" charset="-122"/>
              </a:rPr>
              <a:t>后，调试器会将断点处的内存修改为</a:t>
            </a:r>
            <a:r>
              <a:rPr lang="en-US" altLang="zh-CN" dirty="0" smtClean="0">
                <a:latin typeface="宋体" pitchFamily="2" charset="-122"/>
              </a:rPr>
              <a:t>0xcc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运行到断点处后，相当于执行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3</a:t>
            </a:r>
            <a:r>
              <a:rPr lang="zh-CN" altLang="en-US" dirty="0" smtClean="0">
                <a:latin typeface="宋体" pitchFamily="2" charset="-122"/>
              </a:rPr>
              <a:t>的处理函数，即调试器的主要工作环境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同时，调试器会将断点处的</a:t>
            </a:r>
            <a:r>
              <a:rPr lang="en-US" altLang="zh-CN" dirty="0" smtClean="0">
                <a:latin typeface="宋体" pitchFamily="2" charset="-122"/>
              </a:rPr>
              <a:t>0xcc</a:t>
            </a:r>
            <a:r>
              <a:rPr lang="zh-CN" altLang="en-US" dirty="0" smtClean="0">
                <a:latin typeface="宋体" pitchFamily="2" charset="-122"/>
              </a:rPr>
              <a:t>修改为原值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078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92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kgdb</a:t>
            </a:r>
            <a:r>
              <a:rPr lang="zh-CN" altLang="en-US" dirty="0" smtClean="0">
                <a:latin typeface="宋体" pitchFamily="2" charset="-122"/>
              </a:rPr>
              <a:t>不能往下执行的原因：在于没有将</a:t>
            </a:r>
            <a:r>
              <a:rPr lang="en-US" altLang="zh-CN" dirty="0" smtClean="0">
                <a:latin typeface="宋体" pitchFamily="2" charset="-122"/>
              </a:rPr>
              <a:t>0xcc</a:t>
            </a:r>
            <a:r>
              <a:rPr lang="zh-CN" altLang="en-US" dirty="0" smtClean="0">
                <a:latin typeface="宋体" pitchFamily="2" charset="-122"/>
              </a:rPr>
              <a:t>改回原值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为什么没有改回原值？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猜测：是否</a:t>
            </a:r>
            <a:r>
              <a:rPr lang="en-US" altLang="zh-CN" dirty="0" err="1" smtClean="0">
                <a:latin typeface="宋体" pitchFamily="2" charset="-122"/>
              </a:rPr>
              <a:t>DriverInitialize</a:t>
            </a:r>
            <a:r>
              <a:rPr lang="zh-CN" altLang="en-US" dirty="0" smtClean="0">
                <a:latin typeface="宋体" pitchFamily="2" charset="-122"/>
              </a:rPr>
              <a:t>所在的页框不可写？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查看</a:t>
            </a:r>
            <a:r>
              <a:rPr lang="en-US" altLang="zh-CN" dirty="0" smtClean="0">
                <a:latin typeface="宋体" pitchFamily="2" charset="-122"/>
              </a:rPr>
              <a:t>CR3</a:t>
            </a:r>
            <a:r>
              <a:rPr lang="zh-CN" altLang="en-US" dirty="0" smtClean="0">
                <a:latin typeface="宋体" pitchFamily="2" charset="-122"/>
              </a:rPr>
              <a:t>的值：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得到：</a:t>
            </a:r>
            <a:r>
              <a:rPr lang="en-US" altLang="zh-CN" dirty="0" smtClean="0">
                <a:latin typeface="宋体" pitchFamily="2" charset="-122"/>
              </a:rPr>
              <a:t>0x327ed000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说明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表的基地址（物理地址）是</a:t>
            </a:r>
            <a:r>
              <a:rPr lang="en-US" altLang="zh-CN" dirty="0" smtClean="0">
                <a:latin typeface="宋体" pitchFamily="2" charset="-122"/>
              </a:rPr>
              <a:t>0x327ed000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现在需要访问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表，但不能直接使用物理地址，而需要使用线性地址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如何查找</a:t>
            </a:r>
            <a:r>
              <a:rPr lang="en-US" altLang="zh-CN" dirty="0" smtClean="0">
                <a:latin typeface="宋体" pitchFamily="2" charset="-122"/>
              </a:rPr>
              <a:t>0x327ed000</a:t>
            </a:r>
            <a:r>
              <a:rPr lang="zh-CN" altLang="en-US" dirty="0" smtClean="0">
                <a:latin typeface="宋体" pitchFamily="2" charset="-122"/>
              </a:rPr>
              <a:t>对应的线性地址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779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3665538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使用程序员的手段，来认识、了解、理解、掌握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内核技术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如何实证？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关键在于弄清</a:t>
            </a:r>
            <a:r>
              <a:rPr lang="en-US" altLang="zh-CN" smtClean="0">
                <a:latin typeface="宋体" pitchFamily="2" charset="-122"/>
              </a:rPr>
              <a:t>Linux</a:t>
            </a:r>
            <a:r>
              <a:rPr lang="zh-CN" altLang="en-US" smtClean="0">
                <a:latin typeface="宋体" pitchFamily="2" charset="-122"/>
              </a:rPr>
              <a:t>是如何使用分段机制的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5000626" y="5991225"/>
            <a:ext cx="36861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0x00007FFF_FFFFFFFF</a:t>
            </a:r>
            <a:endParaRPr lang="zh-CN" altLang="en-US" sz="2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010151" y="6419850"/>
            <a:ext cx="34575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0x00000000_00000000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000626" y="55626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0xFFFF8800_00000000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91101" y="50006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0xFFFFC7FF_FFFFFFFF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991101" y="45815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0xFFFFC900_00000000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91101" y="414337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0xFFFFE8FF_FFFFFFFF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91101" y="37338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0xFFFFEA00_00000000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81576" y="32575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0xFFFFEAFF_FFFFFFFF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981576" y="28289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0xFFFFFFFF_80000000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972051" y="240030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0xFFFFFFFF_A0000000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981576" y="1838325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0xFFFFFFFF_FF5FFFFF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991101" y="1276350"/>
            <a:ext cx="3800474" cy="4286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000" dirty="0" smtClean="0"/>
              <a:t>0xFFFFFFFF_FFDFFFFF</a:t>
            </a:r>
            <a:endParaRPr lang="zh-CN" altLang="en-US" sz="2000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238250" y="1152525"/>
            <a:ext cx="3810000" cy="55721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内核线性地址空间布局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00176" y="6210300"/>
            <a:ext cx="3543300" cy="400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/>
              <a:t>u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ser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400176" y="5067300"/>
            <a:ext cx="3524250" cy="7810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Dircect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mapping of all phys. memory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409701" y="4333875"/>
            <a:ext cx="3524250" cy="342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vmalloc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ioremap</a:t>
            </a:r>
            <a:r>
              <a:rPr lang="en-US" altLang="zh-CN" sz="2400" dirty="0" smtClean="0"/>
              <a:t>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00176" y="3438525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v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irtual</a:t>
            </a: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memory map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409701" y="25717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kernel text mapping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409701" y="192405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/>
              <a:t>module mapping space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409701" y="1371600"/>
            <a:ext cx="3524250" cy="5619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 smtClean="0"/>
              <a:t>vsyscalls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1247775" y="19050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1238250" y="137160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1247775" y="2447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1247775" y="61055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1238250" y="587692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1238250" y="5057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1247775" y="48577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1247775" y="42576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1257300" y="4019550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1247775" y="33432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>
            <a:off x="1238250" y="3152775"/>
            <a:ext cx="3800475" cy="1588"/>
          </a:xfrm>
          <a:prstGeom prst="lin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ffff880000000000 - ffffc7ffffffffff</a:t>
            </a:r>
            <a:r>
              <a:rPr lang="zh-CN" altLang="en-US" dirty="0" smtClean="0">
                <a:latin typeface="宋体" pitchFamily="2" charset="-122"/>
              </a:rPr>
              <a:t>区域映射当前系统的所有内存，并使该区域内的线性地址与物理地址保持固定的差值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线性地址</a:t>
            </a:r>
            <a:r>
              <a:rPr lang="en-US" altLang="zh-CN" dirty="0" smtClean="0">
                <a:latin typeface="宋体" pitchFamily="2" charset="-122"/>
              </a:rPr>
              <a:t>=</a:t>
            </a:r>
            <a:r>
              <a:rPr lang="zh-CN" altLang="en-US" dirty="0" smtClean="0">
                <a:latin typeface="宋体" pitchFamily="2" charset="-122"/>
              </a:rPr>
              <a:t>物理地址</a:t>
            </a:r>
            <a:r>
              <a:rPr lang="en-US" altLang="zh-CN" dirty="0" smtClean="0">
                <a:latin typeface="宋体" pitchFamily="2" charset="-122"/>
              </a:rPr>
              <a:t>+0xffff880000000000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内核代码：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__</a:t>
            </a:r>
            <a:r>
              <a:rPr lang="en-US" altLang="zh-CN" dirty="0" err="1" smtClean="0">
                <a:latin typeface="宋体" pitchFamily="2" charset="-122"/>
              </a:rPr>
              <a:t>va</a:t>
            </a:r>
            <a:r>
              <a:rPr lang="en-US" altLang="zh-CN" dirty="0" smtClean="0">
                <a:latin typeface="宋体" pitchFamily="2" charset="-122"/>
              </a:rPr>
              <a:t>(x) ((void *)((unsigned long)(x)+PAGE_OFFSET))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#define PAGE_OFFSET 0xffff880000000000UL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92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为什么没有改回原值？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>
                <a:latin typeface="宋体" pitchFamily="2" charset="-122"/>
              </a:rPr>
              <a:t>表的基地址（物理地址）是</a:t>
            </a:r>
            <a:r>
              <a:rPr lang="en-US" altLang="zh-CN" dirty="0" smtClean="0">
                <a:latin typeface="宋体" pitchFamily="2" charset="-122"/>
              </a:rPr>
              <a:t>0x327ed000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>
                <a:latin typeface="宋体" pitchFamily="2" charset="-122"/>
              </a:rPr>
              <a:t>表的</a:t>
            </a:r>
            <a:r>
              <a:rPr lang="zh-CN" altLang="en-US" dirty="0" smtClean="0">
                <a:latin typeface="宋体" pitchFamily="2" charset="-122"/>
              </a:rPr>
              <a:t>基地址（线性地址）是</a:t>
            </a:r>
            <a:r>
              <a:rPr lang="en-US" altLang="zh-CN" dirty="0" smtClean="0">
                <a:latin typeface="宋体" pitchFamily="2" charset="-122"/>
              </a:rPr>
              <a:t>0xffff8800327ed000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获取</a:t>
            </a:r>
            <a:r>
              <a:rPr lang="en-US" altLang="zh-CN" dirty="0" err="1" smtClean="0">
                <a:latin typeface="宋体" pitchFamily="2" charset="-122"/>
              </a:rPr>
              <a:t>DriverInitialize</a:t>
            </a:r>
            <a:r>
              <a:rPr lang="zh-CN" altLang="en-US" dirty="0" smtClean="0">
                <a:latin typeface="宋体" pitchFamily="2" charset="-122"/>
              </a:rPr>
              <a:t>的地址</a:t>
            </a:r>
            <a:endParaRPr lang="en-US" altLang="zh-CN" dirty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 </a:t>
            </a:r>
            <a:r>
              <a:rPr lang="en-US" altLang="zh-CN" dirty="0" err="1" smtClean="0">
                <a:latin typeface="宋体" pitchFamily="2" charset="-122"/>
              </a:rPr>
              <a:t>DriverInitialize</a:t>
            </a:r>
            <a:endParaRPr lang="en-US" altLang="zh-CN" dirty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得到：</a:t>
            </a:r>
            <a:r>
              <a:rPr lang="en-US" altLang="zh-CN" dirty="0" smtClean="0">
                <a:latin typeface="宋体" pitchFamily="2" charset="-122"/>
              </a:rPr>
              <a:t>0xffffffffa025f217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获取</a:t>
            </a:r>
            <a:r>
              <a:rPr lang="en-US" altLang="zh-CN" dirty="0" err="1" smtClean="0">
                <a:latin typeface="宋体" pitchFamily="2" charset="-122"/>
              </a:rPr>
              <a:t>DriverInitialize</a:t>
            </a: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中的表项</a:t>
            </a:r>
            <a:endParaRPr lang="en-US" altLang="zh-CN" dirty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表中对应表项即</a:t>
            </a:r>
            <a:r>
              <a:rPr lang="en-US" altLang="zh-CN" dirty="0" smtClean="0">
                <a:latin typeface="宋体" pitchFamily="2" charset="-122"/>
              </a:rPr>
              <a:t>bit39-bit47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0x1ff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由于每个表项是</a:t>
            </a:r>
            <a:r>
              <a:rPr lang="en-US" altLang="zh-CN" dirty="0" smtClean="0">
                <a:latin typeface="宋体" pitchFamily="2" charset="-122"/>
              </a:rPr>
              <a:t>8</a:t>
            </a:r>
            <a:r>
              <a:rPr lang="zh-CN" altLang="en-US" dirty="0" smtClean="0">
                <a:latin typeface="宋体" pitchFamily="2" charset="-122"/>
              </a:rPr>
              <a:t>字节，所以偏移量为</a:t>
            </a:r>
            <a:r>
              <a:rPr lang="en-US" altLang="zh-CN" dirty="0" smtClean="0">
                <a:latin typeface="宋体" pitchFamily="2" charset="-122"/>
              </a:rPr>
              <a:t>:</a:t>
            </a: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 </a:t>
            </a:r>
            <a:r>
              <a:rPr lang="en-US" altLang="zh-CN" dirty="0">
                <a:latin typeface="宋体" pitchFamily="2" charset="-122"/>
              </a:rPr>
              <a:t>/x </a:t>
            </a:r>
            <a:r>
              <a:rPr lang="en-US" altLang="zh-CN" dirty="0" smtClean="0">
                <a:latin typeface="宋体" pitchFamily="2" charset="-122"/>
              </a:rPr>
              <a:t>0x1ff*8</a:t>
            </a: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0x1ff*8=0xff8</a:t>
            </a:r>
          </a:p>
        </p:txBody>
      </p:sp>
    </p:spTree>
    <p:extLst>
      <p:ext uri="{BB962C8B-B14F-4D97-AF65-F5344CB8AC3E}">
        <p14:creationId xmlns:p14="http://schemas.microsoft.com/office/powerpoint/2010/main" val="1401314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获取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表的基地址（线性地址）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获取</a:t>
            </a:r>
            <a:r>
              <a:rPr lang="en-US" altLang="zh-CN" dirty="0" err="1" smtClean="0">
                <a:latin typeface="宋体" pitchFamily="2" charset="-122"/>
              </a:rPr>
              <a:t>DriverInitialize</a:t>
            </a:r>
            <a:r>
              <a:rPr lang="zh-CN" altLang="en-US" dirty="0" smtClean="0">
                <a:latin typeface="宋体" pitchFamily="2" charset="-122"/>
              </a:rPr>
              <a:t>的地址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获取</a:t>
            </a:r>
            <a:r>
              <a:rPr lang="en-US" altLang="zh-CN" dirty="0" err="1" smtClean="0">
                <a:latin typeface="宋体" pitchFamily="2" charset="-122"/>
              </a:rPr>
              <a:t>DriverInitialize</a:t>
            </a: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中的表项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p</a:t>
            </a:r>
            <a:r>
              <a:rPr lang="en-US" altLang="zh-CN" dirty="0" err="1" smtClean="0">
                <a:latin typeface="宋体" pitchFamily="2" charset="-122"/>
              </a:rPr>
              <a:t>gd</a:t>
            </a:r>
            <a:r>
              <a:rPr lang="zh-CN" altLang="en-US" dirty="0" smtClean="0">
                <a:latin typeface="宋体" pitchFamily="2" charset="-122"/>
              </a:rPr>
              <a:t>基地址</a:t>
            </a:r>
            <a:r>
              <a:rPr lang="en-US" altLang="zh-CN" dirty="0" smtClean="0">
                <a:latin typeface="宋体" pitchFamily="2" charset="-122"/>
              </a:rPr>
              <a:t>0xffff8800327ed000</a:t>
            </a:r>
            <a:r>
              <a:rPr lang="zh-CN" altLang="en-US" dirty="0" smtClean="0">
                <a:latin typeface="宋体" pitchFamily="2" charset="-122"/>
              </a:rPr>
              <a:t>，加上偏移量</a:t>
            </a:r>
            <a:r>
              <a:rPr lang="en-US" altLang="zh-CN" dirty="0">
                <a:latin typeface="宋体" pitchFamily="2" charset="-122"/>
              </a:rPr>
              <a:t>0xff8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x </a:t>
            </a:r>
            <a:r>
              <a:rPr lang="en-US" altLang="zh-CN" dirty="0">
                <a:latin typeface="宋体" pitchFamily="2" charset="-122"/>
              </a:rPr>
              <a:t>/8xb </a:t>
            </a:r>
            <a:r>
              <a:rPr lang="en-US" altLang="zh-CN" dirty="0" smtClean="0">
                <a:latin typeface="宋体" pitchFamily="2" charset="-122"/>
              </a:rPr>
              <a:t>0xffff8800327edff8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得到</a:t>
            </a:r>
            <a:r>
              <a:rPr lang="en-US" altLang="zh-CN" dirty="0" smtClean="0">
                <a:latin typeface="宋体" pitchFamily="2" charset="-122"/>
              </a:rPr>
              <a:t>0x00000000_01a51067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Bit12</a:t>
            </a:r>
            <a:r>
              <a:rPr lang="zh-CN" altLang="en-US" dirty="0" smtClean="0">
                <a:latin typeface="宋体" pitchFamily="2" charset="-122"/>
              </a:rPr>
              <a:t>以上，</a:t>
            </a:r>
            <a:r>
              <a:rPr lang="en-US" altLang="zh-CN" dirty="0" err="1" smtClean="0">
                <a:latin typeface="宋体" pitchFamily="2" charset="-122"/>
              </a:rPr>
              <a:t>pud</a:t>
            </a:r>
            <a:r>
              <a:rPr lang="zh-CN" altLang="en-US" dirty="0" smtClean="0">
                <a:latin typeface="宋体" pitchFamily="2" charset="-122"/>
              </a:rPr>
              <a:t>表的基地址（物理地址）</a:t>
            </a:r>
            <a:r>
              <a:rPr lang="en-US" altLang="zh-CN" dirty="0" smtClean="0">
                <a:latin typeface="宋体" pitchFamily="2" charset="-122"/>
              </a:rPr>
              <a:t>=0x01a51000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Bit1=1</a:t>
            </a:r>
            <a:r>
              <a:rPr lang="zh-CN" altLang="en-US" dirty="0" smtClean="0">
                <a:latin typeface="宋体" pitchFamily="2" charset="-122"/>
              </a:rPr>
              <a:t>，说明</a:t>
            </a:r>
            <a:r>
              <a:rPr lang="en-US" altLang="zh-CN" dirty="0" err="1" smtClean="0">
                <a:latin typeface="宋体" pitchFamily="2" charset="-122"/>
              </a:rPr>
              <a:t>pud</a:t>
            </a:r>
            <a:r>
              <a:rPr lang="zh-CN" altLang="en-US" dirty="0" smtClean="0">
                <a:latin typeface="宋体" pitchFamily="2" charset="-122"/>
              </a:rPr>
              <a:t>表可读可写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9390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获取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表的基地址（线性地址）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获取</a:t>
            </a:r>
            <a:r>
              <a:rPr lang="en-US" altLang="zh-CN" dirty="0" err="1" smtClean="0">
                <a:latin typeface="宋体" pitchFamily="2" charset="-122"/>
              </a:rPr>
              <a:t>DriverInitialize</a:t>
            </a:r>
            <a:r>
              <a:rPr lang="zh-CN" altLang="en-US" dirty="0" smtClean="0">
                <a:latin typeface="宋体" pitchFamily="2" charset="-122"/>
              </a:rPr>
              <a:t>的地址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获取</a:t>
            </a:r>
            <a:r>
              <a:rPr lang="en-US" altLang="zh-CN" dirty="0" err="1" smtClean="0">
                <a:latin typeface="宋体" pitchFamily="2" charset="-122"/>
              </a:rPr>
              <a:t>DriverInitialize</a:t>
            </a:r>
            <a:r>
              <a:rPr lang="zh-CN" altLang="en-US" dirty="0" smtClean="0">
                <a:latin typeface="宋体" pitchFamily="2" charset="-122"/>
              </a:rPr>
              <a:t>在</a:t>
            </a: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中的表项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获取</a:t>
            </a:r>
            <a:r>
              <a:rPr lang="en-US" altLang="zh-CN" dirty="0" err="1">
                <a:latin typeface="宋体" pitchFamily="2" charset="-122"/>
              </a:rPr>
              <a:t>DriverInitialize</a:t>
            </a:r>
            <a:r>
              <a:rPr lang="zh-CN" altLang="en-US" dirty="0">
                <a:latin typeface="宋体" pitchFamily="2" charset="-122"/>
              </a:rPr>
              <a:t>在</a:t>
            </a:r>
            <a:r>
              <a:rPr lang="en-US" altLang="zh-CN" dirty="0" err="1" smtClean="0">
                <a:latin typeface="宋体" pitchFamily="2" charset="-122"/>
              </a:rPr>
              <a:t>pud</a:t>
            </a:r>
            <a:r>
              <a:rPr lang="zh-CN" altLang="en-US" dirty="0">
                <a:latin typeface="宋体" pitchFamily="2" charset="-122"/>
              </a:rPr>
              <a:t>中的表项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pud</a:t>
            </a:r>
            <a:r>
              <a:rPr lang="zh-CN" altLang="en-US" dirty="0" smtClean="0">
                <a:latin typeface="宋体" pitchFamily="2" charset="-122"/>
              </a:rPr>
              <a:t>基地址</a:t>
            </a:r>
            <a:r>
              <a:rPr lang="en-US" altLang="zh-CN" dirty="0" smtClean="0">
                <a:latin typeface="宋体" pitchFamily="2" charset="-122"/>
              </a:rPr>
              <a:t>0xffff8800</a:t>
            </a:r>
            <a:r>
              <a:rPr lang="en-US" altLang="zh-CN" dirty="0">
                <a:latin typeface="宋体" pitchFamily="2" charset="-122"/>
              </a:rPr>
              <a:t>01a51000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DriverInitialize</a:t>
            </a:r>
            <a:r>
              <a:rPr lang="zh-CN" altLang="en-US" dirty="0" smtClean="0">
                <a:latin typeface="宋体" pitchFamily="2" charset="-122"/>
              </a:rPr>
              <a:t>函数在</a:t>
            </a:r>
            <a:r>
              <a:rPr lang="en-US" altLang="zh-CN" dirty="0" err="1" smtClean="0">
                <a:latin typeface="宋体" pitchFamily="2" charset="-122"/>
              </a:rPr>
              <a:t>pud</a:t>
            </a:r>
            <a:r>
              <a:rPr lang="zh-CN" altLang="en-US" dirty="0">
                <a:latin typeface="宋体" pitchFamily="2" charset="-122"/>
              </a:rPr>
              <a:t>表中对应表项即</a:t>
            </a:r>
            <a:r>
              <a:rPr lang="en-US" altLang="zh-CN" dirty="0" smtClean="0">
                <a:latin typeface="宋体" pitchFamily="2" charset="-122"/>
              </a:rPr>
              <a:t>bit30-bit38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0x1fe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p</a:t>
            </a:r>
            <a:r>
              <a:rPr lang="en-US" altLang="zh-CN" dirty="0" err="1" smtClean="0">
                <a:latin typeface="宋体" pitchFamily="2" charset="-122"/>
              </a:rPr>
              <a:t>ud</a:t>
            </a:r>
            <a:r>
              <a:rPr lang="zh-CN" altLang="en-US" dirty="0" smtClean="0">
                <a:latin typeface="宋体" pitchFamily="2" charset="-122"/>
              </a:rPr>
              <a:t>表内偏移量：</a:t>
            </a:r>
            <a:r>
              <a:rPr lang="en-US" altLang="zh-CN" dirty="0">
                <a:latin typeface="宋体" pitchFamily="2" charset="-122"/>
              </a:rPr>
              <a:t> p /x </a:t>
            </a:r>
            <a:r>
              <a:rPr lang="en-US" altLang="zh-CN" dirty="0" smtClean="0">
                <a:latin typeface="宋体" pitchFamily="2" charset="-122"/>
              </a:rPr>
              <a:t>0x1fe*8 = 0xff0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p</a:t>
            </a:r>
            <a:r>
              <a:rPr lang="en-US" altLang="zh-CN" dirty="0" err="1" smtClean="0">
                <a:latin typeface="宋体" pitchFamily="2" charset="-122"/>
              </a:rPr>
              <a:t>ud</a:t>
            </a:r>
            <a:r>
              <a:rPr lang="zh-CN" altLang="en-US" dirty="0" smtClean="0">
                <a:latin typeface="宋体" pitchFamily="2" charset="-122"/>
              </a:rPr>
              <a:t>表项的线性地址：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0xffff880001a51000+0xff0=0xffff880001a51ff0</a:t>
            </a:r>
          </a:p>
        </p:txBody>
      </p:sp>
    </p:spTree>
    <p:extLst>
      <p:ext uri="{BB962C8B-B14F-4D97-AF65-F5344CB8AC3E}">
        <p14:creationId xmlns:p14="http://schemas.microsoft.com/office/powerpoint/2010/main" val="2528694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92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获取</a:t>
            </a:r>
            <a:r>
              <a:rPr lang="en-US" altLang="zh-CN" dirty="0" err="1">
                <a:latin typeface="宋体" pitchFamily="2" charset="-122"/>
              </a:rPr>
              <a:t>DriverInitialize</a:t>
            </a:r>
            <a:r>
              <a:rPr lang="zh-CN" altLang="en-US" dirty="0">
                <a:latin typeface="宋体" pitchFamily="2" charset="-122"/>
              </a:rPr>
              <a:t>在</a:t>
            </a:r>
            <a:r>
              <a:rPr lang="en-US" altLang="zh-CN" dirty="0" err="1">
                <a:latin typeface="宋体" pitchFamily="2" charset="-122"/>
              </a:rPr>
              <a:t>pud</a:t>
            </a:r>
            <a:r>
              <a:rPr lang="zh-CN" altLang="en-US" dirty="0">
                <a:latin typeface="宋体" pitchFamily="2" charset="-122"/>
              </a:rPr>
              <a:t>中的表</a:t>
            </a:r>
            <a:r>
              <a:rPr lang="zh-CN" altLang="en-US" dirty="0" smtClean="0">
                <a:latin typeface="宋体" pitchFamily="2" charset="-122"/>
              </a:rPr>
              <a:t>项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x /8xb </a:t>
            </a:r>
            <a:r>
              <a:rPr lang="en-US" altLang="zh-CN" dirty="0" smtClean="0">
                <a:latin typeface="宋体" pitchFamily="2" charset="-122"/>
              </a:rPr>
              <a:t>0xffff880001a51ff0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得到：</a:t>
            </a:r>
            <a:r>
              <a:rPr lang="en-US" altLang="zh-CN" dirty="0" smtClean="0">
                <a:latin typeface="宋体" pitchFamily="2" charset="-122"/>
              </a:rPr>
              <a:t>0x00000000_01a52063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Bit12</a:t>
            </a:r>
            <a:r>
              <a:rPr lang="zh-CN" altLang="en-US" dirty="0">
                <a:latin typeface="宋体" pitchFamily="2" charset="-122"/>
              </a:rPr>
              <a:t>以上，</a:t>
            </a: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>
                <a:latin typeface="宋体" pitchFamily="2" charset="-122"/>
              </a:rPr>
              <a:t>表的基地址（物理地址）</a:t>
            </a:r>
            <a:r>
              <a:rPr lang="en-US" altLang="zh-CN" dirty="0">
                <a:latin typeface="宋体" pitchFamily="2" charset="-122"/>
              </a:rPr>
              <a:t>=</a:t>
            </a:r>
            <a:r>
              <a:rPr lang="en-US" altLang="zh-CN" dirty="0" smtClean="0">
                <a:latin typeface="宋体" pitchFamily="2" charset="-122"/>
              </a:rPr>
              <a:t>0x01a52000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Bit7=0</a:t>
            </a:r>
            <a:r>
              <a:rPr lang="zh-CN" altLang="en-US" dirty="0" smtClean="0">
                <a:latin typeface="宋体" pitchFamily="2" charset="-122"/>
              </a:rPr>
              <a:t>，即</a:t>
            </a:r>
            <a:r>
              <a:rPr lang="en-US" altLang="zh-CN" dirty="0" smtClean="0">
                <a:latin typeface="宋体" pitchFamily="2" charset="-122"/>
              </a:rPr>
              <a:t>PS=0</a:t>
            </a:r>
            <a:r>
              <a:rPr lang="zh-CN" altLang="en-US" dirty="0" smtClean="0">
                <a:latin typeface="宋体" pitchFamily="2" charset="-122"/>
              </a:rPr>
              <a:t>，不是</a:t>
            </a:r>
            <a:r>
              <a:rPr lang="en-US" altLang="zh-CN" dirty="0" smtClean="0">
                <a:latin typeface="宋体" pitchFamily="2" charset="-122"/>
              </a:rPr>
              <a:t>1GB</a:t>
            </a:r>
            <a:r>
              <a:rPr lang="zh-CN" altLang="en-US" dirty="0" smtClean="0">
                <a:latin typeface="宋体" pitchFamily="2" charset="-122"/>
              </a:rPr>
              <a:t>页面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Bit1=1</a:t>
            </a:r>
            <a:r>
              <a:rPr lang="zh-CN" altLang="en-US" dirty="0">
                <a:latin typeface="宋体" pitchFamily="2" charset="-122"/>
              </a:rPr>
              <a:t>，说明</a:t>
            </a: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>
                <a:latin typeface="宋体" pitchFamily="2" charset="-122"/>
              </a:rPr>
              <a:t>表可读可</a:t>
            </a:r>
            <a:r>
              <a:rPr lang="zh-CN" altLang="en-US" dirty="0" smtClean="0">
                <a:latin typeface="宋体" pitchFamily="2" charset="-122"/>
              </a:rPr>
              <a:t>写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获取</a:t>
            </a:r>
            <a:r>
              <a:rPr lang="en-US" altLang="zh-CN" dirty="0" err="1">
                <a:latin typeface="宋体" pitchFamily="2" charset="-122"/>
              </a:rPr>
              <a:t>DriverInitialize</a:t>
            </a:r>
            <a:r>
              <a:rPr lang="zh-CN" altLang="en-US" dirty="0">
                <a:latin typeface="宋体" pitchFamily="2" charset="-122"/>
              </a:rPr>
              <a:t>在</a:t>
            </a: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>
                <a:latin typeface="宋体" pitchFamily="2" charset="-122"/>
              </a:rPr>
              <a:t>中的表项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p</a:t>
            </a:r>
            <a:r>
              <a:rPr lang="en-US" altLang="zh-CN" dirty="0" err="1" smtClean="0">
                <a:latin typeface="宋体" pitchFamily="2" charset="-122"/>
              </a:rPr>
              <a:t>md</a:t>
            </a:r>
            <a:r>
              <a:rPr lang="zh-CN" altLang="en-US" dirty="0" smtClean="0">
                <a:latin typeface="宋体" pitchFamily="2" charset="-122"/>
              </a:rPr>
              <a:t>表的基地址（线性地址）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0xffff8800</a:t>
            </a:r>
            <a:r>
              <a:rPr lang="en-US" altLang="zh-CN" dirty="0">
                <a:latin typeface="宋体" pitchFamily="2" charset="-122"/>
              </a:rPr>
              <a:t>01a52000</a:t>
            </a: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881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92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获取</a:t>
            </a:r>
            <a:r>
              <a:rPr lang="en-US" altLang="zh-CN" dirty="0" err="1">
                <a:latin typeface="宋体" pitchFamily="2" charset="-122"/>
              </a:rPr>
              <a:t>DriverInitialize</a:t>
            </a:r>
            <a:r>
              <a:rPr lang="zh-CN" altLang="en-US" dirty="0">
                <a:latin typeface="宋体" pitchFamily="2" charset="-122"/>
              </a:rPr>
              <a:t>在</a:t>
            </a: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>
                <a:latin typeface="宋体" pitchFamily="2" charset="-122"/>
              </a:rPr>
              <a:t>中的表项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p</a:t>
            </a:r>
            <a:r>
              <a:rPr lang="en-US" altLang="zh-CN" dirty="0" err="1" smtClean="0">
                <a:latin typeface="宋体" pitchFamily="2" charset="-122"/>
              </a:rPr>
              <a:t>md</a:t>
            </a:r>
            <a:r>
              <a:rPr lang="zh-CN" altLang="en-US" dirty="0" smtClean="0">
                <a:latin typeface="宋体" pitchFamily="2" charset="-122"/>
              </a:rPr>
              <a:t>表的基地址：</a:t>
            </a:r>
            <a:r>
              <a:rPr lang="en-US" altLang="zh-CN" dirty="0" smtClean="0">
                <a:latin typeface="宋体" pitchFamily="2" charset="-122"/>
              </a:rPr>
              <a:t>0xffff880001a52000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DriverInitialize</a:t>
            </a:r>
            <a:r>
              <a:rPr lang="zh-CN" altLang="en-US" dirty="0">
                <a:latin typeface="宋体" pitchFamily="2" charset="-122"/>
              </a:rPr>
              <a:t>函数在</a:t>
            </a: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>
                <a:latin typeface="宋体" pitchFamily="2" charset="-122"/>
              </a:rPr>
              <a:t>表中对应表项即</a:t>
            </a:r>
            <a:r>
              <a:rPr lang="en-US" altLang="zh-CN" dirty="0" smtClean="0">
                <a:latin typeface="宋体" pitchFamily="2" charset="-122"/>
              </a:rPr>
              <a:t>bit21-bit29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0x101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>
                <a:latin typeface="宋体" pitchFamily="2" charset="-122"/>
              </a:rPr>
              <a:t>表内偏移量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p </a:t>
            </a:r>
            <a:r>
              <a:rPr lang="en-US" altLang="zh-CN" dirty="0">
                <a:latin typeface="宋体" pitchFamily="2" charset="-122"/>
              </a:rPr>
              <a:t>/x </a:t>
            </a:r>
            <a:r>
              <a:rPr lang="en-US" altLang="zh-CN" dirty="0" smtClean="0">
                <a:latin typeface="宋体" pitchFamily="2" charset="-122"/>
              </a:rPr>
              <a:t>0x101*8 </a:t>
            </a:r>
            <a:r>
              <a:rPr lang="en-US" altLang="zh-CN" dirty="0">
                <a:latin typeface="宋体" pitchFamily="2" charset="-122"/>
              </a:rPr>
              <a:t>= </a:t>
            </a:r>
            <a:r>
              <a:rPr lang="en-US" altLang="zh-CN" dirty="0" smtClean="0">
                <a:latin typeface="宋体" pitchFamily="2" charset="-122"/>
              </a:rPr>
              <a:t>0x808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>
                <a:latin typeface="宋体" pitchFamily="2" charset="-122"/>
              </a:rPr>
              <a:t>表项</a:t>
            </a:r>
            <a:r>
              <a:rPr lang="zh-CN" altLang="en-US" dirty="0" smtClean="0">
                <a:latin typeface="宋体" pitchFamily="2" charset="-122"/>
              </a:rPr>
              <a:t>的</a:t>
            </a:r>
            <a:r>
              <a:rPr lang="zh-CN" altLang="en-US" dirty="0">
                <a:latin typeface="宋体" pitchFamily="2" charset="-122"/>
              </a:rPr>
              <a:t>线性</a:t>
            </a:r>
            <a:r>
              <a:rPr lang="zh-CN" altLang="en-US" dirty="0" smtClean="0">
                <a:latin typeface="宋体" pitchFamily="2" charset="-122"/>
              </a:rPr>
              <a:t>地址</a:t>
            </a:r>
            <a:r>
              <a:rPr lang="zh-CN" altLang="en-US" dirty="0">
                <a:latin typeface="宋体" pitchFamily="2" charset="-122"/>
              </a:rPr>
              <a:t>：</a:t>
            </a:r>
            <a:endParaRPr lang="en-US" altLang="zh-CN" dirty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0xffff880001a52000+0x808=0xffff880001a52808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x /8xb </a:t>
            </a:r>
            <a:r>
              <a:rPr lang="en-US" altLang="zh-CN" dirty="0" smtClean="0">
                <a:latin typeface="宋体" pitchFamily="2" charset="-122"/>
              </a:rPr>
              <a:t>0xffff880001a52808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得到：</a:t>
            </a:r>
            <a:r>
              <a:rPr lang="en-US" altLang="zh-CN" dirty="0" smtClean="0">
                <a:latin typeface="宋体" pitchFamily="2" charset="-122"/>
              </a:rPr>
              <a:t>0x00000000_3ae15067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Bit12</a:t>
            </a:r>
            <a:r>
              <a:rPr lang="zh-CN" altLang="en-US" dirty="0">
                <a:latin typeface="宋体" pitchFamily="2" charset="-122"/>
              </a:rPr>
              <a:t>以上，</a:t>
            </a:r>
            <a:r>
              <a:rPr lang="en-US" altLang="zh-CN" dirty="0" err="1" smtClean="0">
                <a:latin typeface="宋体" pitchFamily="2" charset="-122"/>
              </a:rPr>
              <a:t>pt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r>
              <a:rPr lang="zh-CN" altLang="en-US" dirty="0">
                <a:latin typeface="宋体" pitchFamily="2" charset="-122"/>
              </a:rPr>
              <a:t>的基地址（物理地址）</a:t>
            </a:r>
            <a:r>
              <a:rPr lang="en-US" altLang="zh-CN" dirty="0">
                <a:latin typeface="宋体" pitchFamily="2" charset="-122"/>
              </a:rPr>
              <a:t>=</a:t>
            </a:r>
            <a:r>
              <a:rPr lang="en-US" altLang="zh-CN" dirty="0" smtClean="0">
                <a:latin typeface="宋体" pitchFamily="2" charset="-122"/>
              </a:rPr>
              <a:t>0x3ae15000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0956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92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获取</a:t>
            </a:r>
            <a:r>
              <a:rPr lang="en-US" altLang="zh-CN" dirty="0" err="1">
                <a:latin typeface="宋体" pitchFamily="2" charset="-122"/>
              </a:rPr>
              <a:t>DriverInitialize</a:t>
            </a:r>
            <a:r>
              <a:rPr lang="zh-CN" altLang="en-US" dirty="0">
                <a:latin typeface="宋体" pitchFamily="2" charset="-122"/>
              </a:rPr>
              <a:t>在</a:t>
            </a: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>
                <a:latin typeface="宋体" pitchFamily="2" charset="-122"/>
              </a:rPr>
              <a:t>中的表项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表项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0x00000000_3ae15067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Bit12</a:t>
            </a:r>
            <a:r>
              <a:rPr lang="zh-CN" altLang="en-US" dirty="0">
                <a:latin typeface="宋体" pitchFamily="2" charset="-122"/>
              </a:rPr>
              <a:t>以上，</a:t>
            </a:r>
            <a:r>
              <a:rPr lang="en-US" altLang="zh-CN" dirty="0" err="1" smtClean="0">
                <a:latin typeface="宋体" pitchFamily="2" charset="-122"/>
              </a:rPr>
              <a:t>pt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r>
              <a:rPr lang="zh-CN" altLang="en-US" dirty="0">
                <a:latin typeface="宋体" pitchFamily="2" charset="-122"/>
              </a:rPr>
              <a:t>的基地址（物理地址）</a:t>
            </a:r>
            <a:r>
              <a:rPr lang="en-US" altLang="zh-CN" dirty="0">
                <a:latin typeface="宋体" pitchFamily="2" charset="-122"/>
              </a:rPr>
              <a:t>=</a:t>
            </a:r>
            <a:r>
              <a:rPr lang="en-US" altLang="zh-CN" dirty="0" smtClean="0">
                <a:latin typeface="宋体" pitchFamily="2" charset="-122"/>
              </a:rPr>
              <a:t>0x3ae15000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Bit7=0</a:t>
            </a:r>
            <a:r>
              <a:rPr lang="zh-CN" altLang="en-US" dirty="0">
                <a:latin typeface="宋体" pitchFamily="2" charset="-122"/>
              </a:rPr>
              <a:t>，即</a:t>
            </a:r>
            <a:r>
              <a:rPr lang="en-US" altLang="zh-CN" dirty="0">
                <a:latin typeface="宋体" pitchFamily="2" charset="-122"/>
              </a:rPr>
              <a:t>PS=0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zh-CN" altLang="en-US" dirty="0" smtClean="0">
                <a:latin typeface="宋体" pitchFamily="2" charset="-122"/>
              </a:rPr>
              <a:t>不是</a:t>
            </a:r>
            <a:r>
              <a:rPr lang="en-US" altLang="zh-CN" dirty="0" smtClean="0">
                <a:latin typeface="宋体" pitchFamily="2" charset="-122"/>
              </a:rPr>
              <a:t>2MB</a:t>
            </a:r>
            <a:r>
              <a:rPr lang="zh-CN" altLang="en-US" dirty="0" smtClean="0">
                <a:latin typeface="宋体" pitchFamily="2" charset="-122"/>
              </a:rPr>
              <a:t>页面，而是</a:t>
            </a:r>
            <a:r>
              <a:rPr lang="en-US" altLang="zh-CN" dirty="0" smtClean="0">
                <a:latin typeface="宋体" pitchFamily="2" charset="-122"/>
              </a:rPr>
              <a:t>4KB</a:t>
            </a:r>
            <a:r>
              <a:rPr lang="zh-CN" altLang="en-US" dirty="0" smtClean="0">
                <a:latin typeface="宋体" pitchFamily="2" charset="-122"/>
              </a:rPr>
              <a:t>页面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Bit1=1</a:t>
            </a:r>
            <a:r>
              <a:rPr lang="zh-CN" altLang="en-US" dirty="0">
                <a:latin typeface="宋体" pitchFamily="2" charset="-122"/>
              </a:rPr>
              <a:t>，说明</a:t>
            </a:r>
            <a:r>
              <a:rPr lang="en-US" altLang="zh-CN" dirty="0" err="1" smtClean="0">
                <a:latin typeface="宋体" pitchFamily="2" charset="-122"/>
              </a:rPr>
              <a:t>pt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r>
              <a:rPr lang="zh-CN" altLang="en-US" dirty="0">
                <a:latin typeface="宋体" pitchFamily="2" charset="-122"/>
              </a:rPr>
              <a:t>可读可</a:t>
            </a:r>
            <a:r>
              <a:rPr lang="zh-CN" altLang="en-US" dirty="0" smtClean="0">
                <a:latin typeface="宋体" pitchFamily="2" charset="-122"/>
              </a:rPr>
              <a:t>写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获取</a:t>
            </a:r>
            <a:r>
              <a:rPr lang="en-US" altLang="zh-CN" dirty="0" err="1">
                <a:latin typeface="宋体" pitchFamily="2" charset="-122"/>
              </a:rPr>
              <a:t>DriverInitialize</a:t>
            </a:r>
            <a:r>
              <a:rPr lang="zh-CN" altLang="en-US" dirty="0">
                <a:latin typeface="宋体" pitchFamily="2" charset="-122"/>
              </a:rPr>
              <a:t>在</a:t>
            </a:r>
            <a:r>
              <a:rPr lang="en-US" altLang="zh-CN" dirty="0" err="1" smtClean="0">
                <a:latin typeface="宋体" pitchFamily="2" charset="-122"/>
              </a:rPr>
              <a:t>pt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r>
              <a:rPr lang="zh-CN" altLang="en-US" dirty="0">
                <a:latin typeface="宋体" pitchFamily="2" charset="-122"/>
              </a:rPr>
              <a:t>的表项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pt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r>
              <a:rPr lang="zh-CN" altLang="en-US" dirty="0">
                <a:latin typeface="宋体" pitchFamily="2" charset="-122"/>
              </a:rPr>
              <a:t>的基地址：</a:t>
            </a:r>
            <a:r>
              <a:rPr lang="en-US" altLang="zh-CN" dirty="0" smtClean="0">
                <a:latin typeface="宋体" pitchFamily="2" charset="-122"/>
              </a:rPr>
              <a:t>0xffff88003ae15000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DriverInitialize</a:t>
            </a:r>
            <a:r>
              <a:rPr lang="zh-CN" altLang="en-US" dirty="0">
                <a:latin typeface="宋体" pitchFamily="2" charset="-122"/>
              </a:rPr>
              <a:t>函数在</a:t>
            </a:r>
            <a:r>
              <a:rPr lang="en-US" altLang="zh-CN" dirty="0" err="1" smtClean="0">
                <a:latin typeface="宋体" pitchFamily="2" charset="-122"/>
              </a:rPr>
              <a:t>pt</a:t>
            </a:r>
            <a:r>
              <a:rPr lang="zh-CN" altLang="en-US" dirty="0" smtClean="0">
                <a:latin typeface="宋体" pitchFamily="2" charset="-122"/>
              </a:rPr>
              <a:t>表</a:t>
            </a:r>
            <a:r>
              <a:rPr lang="zh-CN" altLang="en-US" dirty="0">
                <a:latin typeface="宋体" pitchFamily="2" charset="-122"/>
              </a:rPr>
              <a:t>中对应表项即</a:t>
            </a:r>
            <a:r>
              <a:rPr lang="en-US" altLang="zh-CN" dirty="0" smtClean="0">
                <a:latin typeface="宋体" pitchFamily="2" charset="-122"/>
              </a:rPr>
              <a:t>bit12-bit20</a:t>
            </a:r>
            <a:r>
              <a:rPr lang="zh-CN" altLang="en-US" dirty="0" smtClean="0">
                <a:latin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</a:rPr>
              <a:t>0x5f</a:t>
            </a: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Pt</a:t>
            </a:r>
            <a:r>
              <a:rPr lang="zh-CN" altLang="en-US" dirty="0" smtClean="0">
                <a:latin typeface="宋体" pitchFamily="2" charset="-122"/>
              </a:rPr>
              <a:t>表内偏移量：</a:t>
            </a:r>
            <a:r>
              <a:rPr lang="en-US" altLang="zh-CN" dirty="0">
                <a:latin typeface="宋体" pitchFamily="2" charset="-122"/>
              </a:rPr>
              <a:t> p /x </a:t>
            </a:r>
            <a:r>
              <a:rPr lang="en-US" altLang="zh-CN" dirty="0" smtClean="0">
                <a:latin typeface="宋体" pitchFamily="2" charset="-122"/>
              </a:rPr>
              <a:t>0x5f*8 = 0x2f8</a:t>
            </a:r>
          </a:p>
        </p:txBody>
      </p:sp>
    </p:spTree>
    <p:extLst>
      <p:ext uri="{BB962C8B-B14F-4D97-AF65-F5344CB8AC3E}">
        <p14:creationId xmlns:p14="http://schemas.microsoft.com/office/powerpoint/2010/main" val="1808045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92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获取</a:t>
            </a:r>
            <a:r>
              <a:rPr lang="en-US" altLang="zh-CN" dirty="0" err="1">
                <a:latin typeface="宋体" pitchFamily="2" charset="-122"/>
              </a:rPr>
              <a:t>DriverInitialize</a:t>
            </a:r>
            <a:r>
              <a:rPr lang="zh-CN" altLang="en-US" dirty="0">
                <a:latin typeface="宋体" pitchFamily="2" charset="-122"/>
              </a:rPr>
              <a:t>在</a:t>
            </a:r>
            <a:r>
              <a:rPr lang="en-US" altLang="zh-CN" dirty="0" err="1" smtClean="0">
                <a:latin typeface="宋体" pitchFamily="2" charset="-122"/>
              </a:rPr>
              <a:t>pt</a:t>
            </a:r>
            <a:r>
              <a:rPr lang="zh-CN" altLang="en-US" dirty="0" smtClean="0">
                <a:latin typeface="宋体" pitchFamily="2" charset="-122"/>
              </a:rPr>
              <a:t>中</a:t>
            </a:r>
            <a:r>
              <a:rPr lang="zh-CN" altLang="en-US" dirty="0">
                <a:latin typeface="宋体" pitchFamily="2" charset="-122"/>
              </a:rPr>
              <a:t>的表项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pt</a:t>
            </a:r>
            <a:r>
              <a:rPr lang="zh-CN" altLang="en-US" dirty="0" smtClean="0">
                <a:latin typeface="宋体" pitchFamily="2" charset="-122"/>
              </a:rPr>
              <a:t>表项的线性地址：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0xffff88003ae15000+0x2f8=0xffff88003ae152f8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x /8xb </a:t>
            </a:r>
            <a:r>
              <a:rPr lang="en-US" altLang="zh-CN" dirty="0" smtClean="0">
                <a:latin typeface="宋体" pitchFamily="2" charset="-122"/>
              </a:rPr>
              <a:t>0xffff88003ae152f8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得到：</a:t>
            </a:r>
            <a:r>
              <a:rPr lang="en-US" altLang="zh-CN" dirty="0" smtClean="0">
                <a:latin typeface="宋体" pitchFamily="2" charset="-122"/>
              </a:rPr>
              <a:t>0x00000000_3cfab161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Bit12</a:t>
            </a:r>
            <a:r>
              <a:rPr lang="zh-CN" altLang="en-US" dirty="0">
                <a:latin typeface="宋体" pitchFamily="2" charset="-122"/>
              </a:rPr>
              <a:t>以上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err="1" smtClean="0">
                <a:latin typeface="宋体" pitchFamily="2" charset="-122"/>
              </a:rPr>
              <a:t>DriverInitialize</a:t>
            </a:r>
            <a:r>
              <a:rPr lang="zh-CN" altLang="en-US" dirty="0" smtClean="0">
                <a:latin typeface="宋体" pitchFamily="2" charset="-122"/>
              </a:rPr>
              <a:t>函数所在页框基地址（</a:t>
            </a:r>
            <a:r>
              <a:rPr lang="zh-CN" altLang="en-US" dirty="0">
                <a:latin typeface="宋体" pitchFamily="2" charset="-122"/>
              </a:rPr>
              <a:t>物理地址）</a:t>
            </a:r>
            <a:r>
              <a:rPr lang="en-US" altLang="zh-CN" dirty="0">
                <a:latin typeface="宋体" pitchFamily="2" charset="-122"/>
              </a:rPr>
              <a:t>=</a:t>
            </a:r>
            <a:r>
              <a:rPr lang="en-US" altLang="zh-CN" dirty="0" smtClean="0">
                <a:latin typeface="宋体" pitchFamily="2" charset="-122"/>
              </a:rPr>
              <a:t>0x3cfab000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Bit1=0</a:t>
            </a:r>
            <a:r>
              <a:rPr lang="zh-CN" altLang="en-US" dirty="0" smtClean="0">
                <a:latin typeface="宋体" pitchFamily="2" charset="-122"/>
              </a:rPr>
              <a:t>，说明该页框可读不可写。怎么办？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手工将</a:t>
            </a:r>
            <a:r>
              <a:rPr lang="en-US" altLang="zh-CN" dirty="0" smtClean="0">
                <a:latin typeface="宋体" pitchFamily="2" charset="-122"/>
              </a:rPr>
              <a:t>bit1</a:t>
            </a:r>
            <a:r>
              <a:rPr lang="zh-CN" altLang="en-US" dirty="0" smtClean="0">
                <a:latin typeface="宋体" pitchFamily="2" charset="-122"/>
              </a:rPr>
              <a:t>设为</a:t>
            </a:r>
            <a:r>
              <a:rPr lang="en-US" altLang="zh-CN" dirty="0" smtClean="0">
                <a:latin typeface="宋体" pitchFamily="2" charset="-122"/>
              </a:rPr>
              <a:t>1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>
                <a:latin typeface="宋体" pitchFamily="2" charset="-122"/>
              </a:rPr>
              <a:t>set {unsigned </a:t>
            </a:r>
            <a:r>
              <a:rPr lang="en-US" altLang="zh-CN" sz="2400" dirty="0" smtClean="0">
                <a:latin typeface="宋体" pitchFamily="2" charset="-122"/>
              </a:rPr>
              <a:t>char}</a:t>
            </a:r>
            <a:r>
              <a:rPr lang="en-US" altLang="zh-CN" sz="2400" dirty="0" err="1" smtClean="0">
                <a:latin typeface="宋体" pitchFamily="2" charset="-122"/>
              </a:rPr>
              <a:t>addr</a:t>
            </a:r>
            <a:r>
              <a:rPr lang="en-US" altLang="zh-CN" sz="2400" dirty="0" smtClean="0">
                <a:latin typeface="宋体" pitchFamily="2" charset="-122"/>
              </a:rPr>
              <a:t>=</a:t>
            </a:r>
            <a:r>
              <a:rPr lang="zh-CN" altLang="en-US" sz="2400" dirty="0" smtClean="0">
                <a:latin typeface="宋体" pitchFamily="2" charset="-122"/>
              </a:rPr>
              <a:t>新值</a:t>
            </a:r>
            <a:endParaRPr lang="en-US" altLang="zh-CN" sz="2400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>
                <a:latin typeface="宋体" pitchFamily="2" charset="-122"/>
              </a:rPr>
              <a:t>set {unsigned </a:t>
            </a:r>
            <a:r>
              <a:rPr lang="en-US" altLang="zh-CN" sz="2400" dirty="0" smtClean="0">
                <a:latin typeface="宋体" pitchFamily="2" charset="-122"/>
              </a:rPr>
              <a:t>char}0xffff88003ae152f8=0x63</a:t>
            </a:r>
          </a:p>
        </p:txBody>
      </p:sp>
    </p:spTree>
    <p:extLst>
      <p:ext uri="{BB962C8B-B14F-4D97-AF65-F5344CB8AC3E}">
        <p14:creationId xmlns:p14="http://schemas.microsoft.com/office/powerpoint/2010/main" val="2783802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92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手工将调试器没有改回来的</a:t>
            </a:r>
            <a:r>
              <a:rPr lang="en-US" altLang="zh-CN" dirty="0" smtClean="0">
                <a:latin typeface="宋体" pitchFamily="2" charset="-122"/>
              </a:rPr>
              <a:t>0xcc</a:t>
            </a:r>
            <a:r>
              <a:rPr lang="zh-CN" altLang="en-US" dirty="0" smtClean="0">
                <a:latin typeface="宋体" pitchFamily="2" charset="-122"/>
              </a:rPr>
              <a:t>，变为原来的机器码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如何确定原来的机器码是多少？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另</a:t>
            </a:r>
            <a:r>
              <a:rPr lang="zh-CN" altLang="en-US" dirty="0" smtClean="0">
                <a:latin typeface="宋体" pitchFamily="2" charset="-122"/>
              </a:rPr>
              <a:t>开终端，</a:t>
            </a:r>
            <a:r>
              <a:rPr lang="en-US" altLang="zh-CN" dirty="0" err="1">
                <a:latin typeface="宋体" pitchFamily="2" charset="-122"/>
              </a:rPr>
              <a:t>gdb</a:t>
            </a:r>
            <a:r>
              <a:rPr lang="en-US" altLang="zh-CN" dirty="0">
                <a:latin typeface="宋体" pitchFamily="2" charset="-122"/>
              </a:rPr>
              <a:t> ./</a:t>
            </a:r>
            <a:r>
              <a:rPr lang="en-US" altLang="zh-CN" dirty="0" err="1" smtClean="0">
                <a:latin typeface="宋体" pitchFamily="2" charset="-122"/>
              </a:rPr>
              <a:t>PrintModule.ko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>
                <a:latin typeface="宋体" pitchFamily="2" charset="-122"/>
              </a:rPr>
              <a:t>disass</a:t>
            </a:r>
            <a:r>
              <a:rPr lang="en-US" altLang="zh-CN" dirty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DriverInitialize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经过对比发现断点在：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0x0000000000000260 &lt;+37&gt;:    </a:t>
            </a:r>
            <a:r>
              <a:rPr lang="en-US" altLang="zh-CN" dirty="0" err="1">
                <a:latin typeface="宋体" pitchFamily="2" charset="-122"/>
              </a:rPr>
              <a:t>callq</a:t>
            </a:r>
            <a:r>
              <a:rPr lang="en-US" altLang="zh-CN" dirty="0">
                <a:latin typeface="宋体" pitchFamily="2" charset="-122"/>
              </a:rPr>
              <a:t>  0x265 &lt;DriverInitialize+42&gt;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 smtClean="0">
                <a:latin typeface="宋体" pitchFamily="2" charset="-122"/>
              </a:rPr>
              <a:t>查看上述地址文件内容：</a:t>
            </a:r>
            <a:r>
              <a:rPr lang="en-US" altLang="zh-CN" sz="2400" dirty="0" smtClean="0">
                <a:latin typeface="宋体" pitchFamily="2" charset="-122"/>
              </a:rPr>
              <a:t>x </a:t>
            </a:r>
            <a:r>
              <a:rPr lang="en-US" altLang="zh-CN" sz="2400" dirty="0">
                <a:latin typeface="宋体" pitchFamily="2" charset="-122"/>
              </a:rPr>
              <a:t>/8xb </a:t>
            </a:r>
            <a:r>
              <a:rPr lang="en-US" altLang="zh-CN" sz="2400" dirty="0" smtClean="0">
                <a:latin typeface="宋体" pitchFamily="2" charset="-122"/>
              </a:rPr>
              <a:t>0x0000000000000260</a:t>
            </a:r>
            <a:endParaRPr lang="en-US" altLang="zh-CN" sz="2400" dirty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dirty="0" smtClean="0">
                <a:latin typeface="宋体" pitchFamily="2" charset="-122"/>
              </a:rPr>
              <a:t>Call</a:t>
            </a:r>
            <a:r>
              <a:rPr lang="zh-CN" altLang="en-US" sz="2000" dirty="0" smtClean="0">
                <a:latin typeface="宋体" pitchFamily="2" charset="-122"/>
              </a:rPr>
              <a:t>指令的操作码：</a:t>
            </a:r>
            <a:r>
              <a:rPr lang="en-US" altLang="zh-CN" sz="2000" dirty="0" smtClean="0">
                <a:latin typeface="宋体" pitchFamily="2" charset="-122"/>
              </a:rPr>
              <a:t>0xe8</a:t>
            </a:r>
          </a:p>
        </p:txBody>
      </p:sp>
    </p:spTree>
    <p:extLst>
      <p:ext uri="{BB962C8B-B14F-4D97-AF65-F5344CB8AC3E}">
        <p14:creationId xmlns:p14="http://schemas.microsoft.com/office/powerpoint/2010/main" val="4020530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回顾</a:t>
            </a:r>
            <a:r>
              <a:rPr lang="en-US" altLang="zh-CN" smtClean="0">
                <a:latin typeface="宋体" pitchFamily="2" charset="-122"/>
              </a:rPr>
              <a:t>x86</a:t>
            </a:r>
            <a:r>
              <a:rPr lang="zh-CN" altLang="en-US" smtClean="0">
                <a:latin typeface="宋体" pitchFamily="2" charset="-122"/>
              </a:rPr>
              <a:t>的分段机制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603750" y="3902075"/>
            <a:ext cx="4414838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000"/>
              <a:t>段描述符</a:t>
            </a:r>
            <a:r>
              <a:rPr lang="en-US" altLang="zh-CN" sz="2000"/>
              <a:t>8</a:t>
            </a:r>
            <a:r>
              <a:rPr lang="zh-CN" altLang="en-US" sz="2000"/>
              <a:t>字节</a:t>
            </a:r>
            <a:r>
              <a:rPr lang="en-US" altLang="zh-CN" sz="2000"/>
              <a:t>(</a:t>
            </a:r>
            <a:r>
              <a:rPr lang="zh-CN" altLang="en-US" sz="2000"/>
              <a:t>段基址，段界限</a:t>
            </a:r>
            <a:r>
              <a:rPr lang="en-US" altLang="zh-CN" sz="2000"/>
              <a:t>)</a:t>
            </a:r>
            <a:endParaRPr lang="zh-CN" altLang="en-US" sz="200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603750" y="3438525"/>
            <a:ext cx="4414838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000"/>
              <a:t>段描述符</a:t>
            </a:r>
            <a:r>
              <a:rPr lang="en-US" altLang="zh-CN" sz="2000"/>
              <a:t>8</a:t>
            </a:r>
            <a:r>
              <a:rPr lang="zh-CN" altLang="en-US" sz="2000"/>
              <a:t>字节</a:t>
            </a:r>
            <a:r>
              <a:rPr lang="en-US" altLang="zh-CN" sz="2000"/>
              <a:t>(</a:t>
            </a:r>
            <a:r>
              <a:rPr lang="zh-CN" altLang="en-US" sz="2000"/>
              <a:t>段基址，段界限</a:t>
            </a:r>
            <a:r>
              <a:rPr lang="en-US" altLang="zh-CN" sz="2000"/>
              <a:t>)</a:t>
            </a:r>
            <a:endParaRPr lang="zh-CN" altLang="en-US" sz="2000"/>
          </a:p>
          <a:p>
            <a:endParaRPr lang="zh-CN" altLang="en-US" sz="240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598988" y="2976563"/>
            <a:ext cx="441325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…………………………</a:t>
            </a:r>
            <a:endParaRPr lang="zh-CN" altLang="en-US" sz="240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598988" y="4348163"/>
            <a:ext cx="441325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000"/>
              <a:t>段描述符</a:t>
            </a:r>
            <a:r>
              <a:rPr lang="en-US" altLang="zh-CN" sz="2000"/>
              <a:t>8</a:t>
            </a:r>
            <a:r>
              <a:rPr lang="zh-CN" altLang="en-US" sz="2000"/>
              <a:t>字节</a:t>
            </a:r>
            <a:r>
              <a:rPr lang="en-US" altLang="zh-CN" sz="2000"/>
              <a:t>(</a:t>
            </a:r>
            <a:r>
              <a:rPr lang="zh-CN" altLang="en-US" sz="2000"/>
              <a:t>段基址，段界限</a:t>
            </a:r>
            <a:r>
              <a:rPr lang="en-US" altLang="zh-CN" sz="2000"/>
              <a:t>)</a:t>
            </a:r>
            <a:endParaRPr lang="zh-CN" altLang="en-US" sz="200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598988" y="4805363"/>
            <a:ext cx="441325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………………………</a:t>
            </a:r>
            <a:endParaRPr lang="zh-CN" altLang="en-US" sz="2400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613275" y="2478088"/>
            <a:ext cx="1943100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GDT</a:t>
            </a:r>
            <a:r>
              <a:rPr lang="zh-CN" altLang="en-US" sz="2400"/>
              <a:t>表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008063" y="6045200"/>
            <a:ext cx="1971675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000"/>
              <a:t>32</a:t>
            </a:r>
            <a:r>
              <a:rPr lang="zh-CN" altLang="en-US" sz="2000"/>
              <a:t>位</a:t>
            </a:r>
            <a:r>
              <a:rPr lang="en-US" altLang="zh-CN" sz="2000"/>
              <a:t>base</a:t>
            </a:r>
            <a:endParaRPr lang="zh-CN" altLang="en-US" sz="2000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68338" y="5727700"/>
            <a:ext cx="8763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/>
              <a:t>48</a:t>
            </a:r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2971800" y="6045200"/>
            <a:ext cx="1520825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000"/>
              <a:t>16</a:t>
            </a:r>
            <a:r>
              <a:rPr lang="zh-CN" altLang="en-US" sz="2000"/>
              <a:t>位</a:t>
            </a:r>
            <a:r>
              <a:rPr lang="en-US" altLang="zh-CN" sz="2000"/>
              <a:t>Limit</a:t>
            </a:r>
            <a:endParaRPr lang="zh-CN" altLang="en-US" sz="2000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911600" y="5738813"/>
            <a:ext cx="8763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2517775" y="5732463"/>
            <a:ext cx="1360488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/>
              <a:t>16   15</a:t>
            </a:r>
            <a:endParaRPr lang="zh-CN" altLang="en-US"/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14300" y="5278438"/>
            <a:ext cx="2266950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GDTR</a:t>
            </a:r>
            <a:r>
              <a:rPr lang="zh-CN" altLang="en-US" sz="2400"/>
              <a:t>寄存器</a:t>
            </a:r>
          </a:p>
        </p:txBody>
      </p: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 rot="16200000" flipV="1">
            <a:off x="1955800" y="5643563"/>
            <a:ext cx="795337" cy="79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32" name="直接箭头连接符 31"/>
          <p:cNvCxnSpPr>
            <a:cxnSpLocks noChangeShapeType="1"/>
          </p:cNvCxnSpPr>
          <p:nvPr/>
        </p:nvCxnSpPr>
        <p:spPr bwMode="auto">
          <a:xfrm>
            <a:off x="2333625" y="5249863"/>
            <a:ext cx="2222500" cy="15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528638" y="2214563"/>
            <a:ext cx="20574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index</a:t>
            </a:r>
            <a:endParaRPr lang="zh-CN" altLang="en-US" sz="2400"/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2587625" y="2214563"/>
            <a:ext cx="431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3019425" y="2214563"/>
            <a:ext cx="5842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2892425" y="1897063"/>
            <a:ext cx="8763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/>
              <a:t>1   0</a:t>
            </a:r>
            <a:endParaRPr lang="zh-CN" altLang="en-US"/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939925" y="1909763"/>
            <a:ext cx="13081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/>
              <a:t>      3   2</a:t>
            </a:r>
            <a:endParaRPr lang="zh-CN" altLang="en-US"/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11138" y="1897063"/>
            <a:ext cx="8763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39713" y="1400175"/>
            <a:ext cx="1943100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zh-CN" altLang="en-US" sz="2400"/>
              <a:t>段寄存器</a:t>
            </a:r>
          </a:p>
        </p:txBody>
      </p:sp>
      <p:cxnSp>
        <p:nvCxnSpPr>
          <p:cNvPr id="49" name="直接连接符 48"/>
          <p:cNvCxnSpPr>
            <a:cxnSpLocks noChangeShapeType="1"/>
          </p:cNvCxnSpPr>
          <p:nvPr/>
        </p:nvCxnSpPr>
        <p:spPr bwMode="auto">
          <a:xfrm flipV="1">
            <a:off x="2884488" y="1703388"/>
            <a:ext cx="1971675" cy="142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1" name="直接箭头连接符 50"/>
          <p:cNvCxnSpPr>
            <a:cxnSpLocks noChangeShapeType="1"/>
          </p:cNvCxnSpPr>
          <p:nvPr/>
        </p:nvCxnSpPr>
        <p:spPr bwMode="auto">
          <a:xfrm rot="5400000">
            <a:off x="4461669" y="2128044"/>
            <a:ext cx="81915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53" name="直接连接符 52"/>
          <p:cNvCxnSpPr>
            <a:cxnSpLocks noChangeShapeType="1"/>
          </p:cNvCxnSpPr>
          <p:nvPr/>
        </p:nvCxnSpPr>
        <p:spPr bwMode="auto">
          <a:xfrm rot="16200000" flipH="1">
            <a:off x="2546351" y="2057400"/>
            <a:ext cx="723900" cy="15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5" name="直接连接符 54"/>
          <p:cNvCxnSpPr>
            <a:cxnSpLocks noChangeShapeType="1"/>
            <a:stCxn id="36" idx="2"/>
          </p:cNvCxnSpPr>
          <p:nvPr/>
        </p:nvCxnSpPr>
        <p:spPr bwMode="auto">
          <a:xfrm rot="16200000" flipH="1">
            <a:off x="892969" y="3336132"/>
            <a:ext cx="1347787" cy="190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7" name="直接箭头连接符 56"/>
          <p:cNvCxnSpPr>
            <a:cxnSpLocks noChangeShapeType="1"/>
          </p:cNvCxnSpPr>
          <p:nvPr/>
        </p:nvCxnSpPr>
        <p:spPr bwMode="auto">
          <a:xfrm flipV="1">
            <a:off x="1560513" y="4019550"/>
            <a:ext cx="2995612" cy="15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82613" y="3357563"/>
            <a:ext cx="3232150" cy="1560512"/>
          </a:xfrm>
          <a:prstGeom prst="rect">
            <a:avLst/>
          </a:prstGeom>
          <a:solidFill>
            <a:schemeClr val="tx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3200"/>
              <a:t>弄清</a:t>
            </a:r>
            <a:r>
              <a:rPr lang="en-US" altLang="zh-CN" sz="3200"/>
              <a:t>Linux</a:t>
            </a:r>
            <a:r>
              <a:rPr lang="zh-CN" altLang="en-US" sz="3200"/>
              <a:t>如何设置段寄存器和</a:t>
            </a:r>
            <a:r>
              <a:rPr lang="en-US" altLang="zh-CN" sz="3200"/>
              <a:t>GDT</a:t>
            </a:r>
            <a:r>
              <a:rPr lang="zh-CN" altLang="en-US" sz="3200"/>
              <a:t>表</a:t>
            </a:r>
          </a:p>
        </p:txBody>
      </p:sp>
      <p:sp>
        <p:nvSpPr>
          <p:cNvPr id="31" name="下箭头 30"/>
          <p:cNvSpPr>
            <a:spLocks noChangeArrowheads="1"/>
          </p:cNvSpPr>
          <p:nvPr/>
        </p:nvSpPr>
        <p:spPr bwMode="auto">
          <a:xfrm rot="10800000">
            <a:off x="1403350" y="2663825"/>
            <a:ext cx="314325" cy="709613"/>
          </a:xfrm>
          <a:prstGeom prst="downArrow">
            <a:avLst>
              <a:gd name="adj1" fmla="val 50000"/>
              <a:gd name="adj2" fmla="val 50168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右箭头 33"/>
          <p:cNvSpPr>
            <a:spLocks noChangeArrowheads="1"/>
          </p:cNvSpPr>
          <p:nvPr/>
        </p:nvSpPr>
        <p:spPr bwMode="auto">
          <a:xfrm>
            <a:off x="3814763" y="3862388"/>
            <a:ext cx="804862" cy="347662"/>
          </a:xfrm>
          <a:prstGeom prst="rightArrow">
            <a:avLst>
              <a:gd name="adj1" fmla="val 50000"/>
              <a:gd name="adj2" fmla="val 49935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/>
      <p:bldP spid="28" grpId="0"/>
      <p:bldP spid="36" grpId="0" animBg="1"/>
      <p:bldP spid="37" grpId="0" animBg="1"/>
      <p:bldP spid="38" grpId="0" animBg="1"/>
      <p:bldP spid="39" grpId="0"/>
      <p:bldP spid="40" grpId="0"/>
      <p:bldP spid="41" grpId="0"/>
      <p:bldP spid="45" grpId="0"/>
      <p:bldP spid="29" grpId="0" animBg="1"/>
      <p:bldP spid="31" grpId="0" animBg="1"/>
      <p:bldP spid="3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9225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修改</a:t>
            </a:r>
            <a:r>
              <a:rPr lang="en-US" altLang="zh-CN" dirty="0" smtClean="0">
                <a:latin typeface="宋体" pitchFamily="2" charset="-122"/>
              </a:rPr>
              <a:t>0xcc</a:t>
            </a:r>
            <a:r>
              <a:rPr lang="zh-CN" altLang="en-US" dirty="0" smtClean="0">
                <a:latin typeface="宋体" pitchFamily="2" charset="-122"/>
              </a:rPr>
              <a:t>，改为原来的操作码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通过</a:t>
            </a:r>
            <a:r>
              <a:rPr lang="en-US" altLang="zh-CN" dirty="0" err="1" smtClean="0">
                <a:latin typeface="宋体" pitchFamily="2" charset="-122"/>
              </a:rPr>
              <a:t>disass</a:t>
            </a:r>
            <a:r>
              <a:rPr lang="zh-CN" altLang="en-US" dirty="0" smtClean="0">
                <a:latin typeface="宋体" pitchFamily="2" charset="-122"/>
              </a:rPr>
              <a:t>或者</a:t>
            </a:r>
            <a:r>
              <a:rPr lang="en-US" altLang="zh-CN" dirty="0" smtClean="0">
                <a:latin typeface="宋体" pitchFamily="2" charset="-122"/>
              </a:rPr>
              <a:t>info break</a:t>
            </a:r>
            <a:r>
              <a:rPr lang="zh-CN" altLang="en-US" dirty="0" smtClean="0">
                <a:latin typeface="宋体" pitchFamily="2" charset="-122"/>
              </a:rPr>
              <a:t>获得</a:t>
            </a:r>
            <a:r>
              <a:rPr lang="en-US" altLang="zh-CN" dirty="0" smtClean="0">
                <a:latin typeface="宋体" pitchFamily="2" charset="-122"/>
              </a:rPr>
              <a:t>0xcc</a:t>
            </a:r>
            <a:r>
              <a:rPr lang="zh-CN" altLang="en-US" dirty="0" smtClean="0">
                <a:latin typeface="宋体" pitchFamily="2" charset="-122"/>
              </a:rPr>
              <a:t>所在的内存位置，为</a:t>
            </a:r>
            <a:r>
              <a:rPr lang="en-US" altLang="zh-CN" dirty="0">
                <a:latin typeface="宋体" pitchFamily="2" charset="-122"/>
              </a:rPr>
              <a:t>0xffffffffa025f23c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dirty="0" smtClean="0">
                <a:latin typeface="宋体" pitchFamily="2" charset="-122"/>
              </a:rPr>
              <a:t>set </a:t>
            </a:r>
            <a:r>
              <a:rPr lang="en-US" altLang="zh-CN" sz="2400" dirty="0">
                <a:latin typeface="宋体" pitchFamily="2" charset="-122"/>
              </a:rPr>
              <a:t>{unsigned </a:t>
            </a:r>
            <a:r>
              <a:rPr lang="en-US" altLang="zh-CN" sz="2400" dirty="0" smtClean="0">
                <a:latin typeface="宋体" pitchFamily="2" charset="-122"/>
              </a:rPr>
              <a:t>char}0xffffffffa025f23c=0xe8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让</a:t>
            </a:r>
            <a:r>
              <a:rPr lang="en-US" altLang="zh-CN" dirty="0" err="1">
                <a:latin typeface="宋体" pitchFamily="2" charset="-122"/>
              </a:rPr>
              <a:t>kgdb</a:t>
            </a:r>
            <a:r>
              <a:rPr lang="zh-CN" altLang="en-US" dirty="0">
                <a:latin typeface="宋体" pitchFamily="2" charset="-122"/>
              </a:rPr>
              <a:t>可以继续调试驱动的方法：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将</a:t>
            </a:r>
            <a:r>
              <a:rPr lang="en-US" altLang="zh-CN" dirty="0" err="1">
                <a:latin typeface="宋体" pitchFamily="2" charset="-122"/>
              </a:rPr>
              <a:t>pte</a:t>
            </a:r>
            <a:r>
              <a:rPr lang="zh-CN" altLang="en-US" dirty="0">
                <a:latin typeface="宋体" pitchFamily="2" charset="-122"/>
              </a:rPr>
              <a:t>改为可读写属性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将</a:t>
            </a:r>
            <a:r>
              <a:rPr lang="en-US" altLang="zh-CN" dirty="0">
                <a:latin typeface="宋体" pitchFamily="2" charset="-122"/>
              </a:rPr>
              <a:t>0xcc</a:t>
            </a:r>
            <a:r>
              <a:rPr lang="zh-CN" altLang="en-US" dirty="0">
                <a:latin typeface="宋体" pitchFamily="2" charset="-122"/>
              </a:rPr>
              <a:t>改回原值</a:t>
            </a:r>
            <a:endParaRPr lang="en-US" altLang="zh-CN" dirty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>
                <a:latin typeface="宋体" pitchFamily="2" charset="-122"/>
              </a:rPr>
              <a:t>set {unsigned char}</a:t>
            </a:r>
            <a:r>
              <a:rPr lang="en-US" altLang="zh-CN" dirty="0" err="1">
                <a:latin typeface="宋体" pitchFamily="2" charset="-122"/>
              </a:rPr>
              <a:t>addr</a:t>
            </a:r>
            <a:r>
              <a:rPr lang="en-US" altLang="zh-CN" dirty="0">
                <a:latin typeface="宋体" pitchFamily="2" charset="-122"/>
              </a:rPr>
              <a:t>=</a:t>
            </a:r>
            <a:r>
              <a:rPr lang="zh-CN" altLang="en-US" dirty="0">
                <a:latin typeface="宋体" pitchFamily="2" charset="-122"/>
              </a:rPr>
              <a:t>原值</a:t>
            </a:r>
            <a:endParaRPr lang="en-US" altLang="zh-CN" dirty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手工方式很麻烦，如何能够自动化？</a:t>
            </a:r>
            <a:endParaRPr lang="en-US" altLang="zh-CN" dirty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2.7</a:t>
            </a:r>
            <a:endParaRPr lang="en-US" altLang="zh-CN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225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为了方便页表操作，内核提供了若干类型、宏、函数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2.8——</a:t>
            </a:r>
            <a:r>
              <a:rPr lang="zh-CN" altLang="en-US" dirty="0" smtClean="0">
                <a:latin typeface="宋体" pitchFamily="2" charset="-122"/>
              </a:rPr>
              <a:t>内核代码截取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2.9——</a:t>
            </a:r>
            <a:r>
              <a:rPr lang="zh-CN" altLang="en-US" dirty="0" smtClean="0">
                <a:latin typeface="宋体" pitchFamily="2" charset="-122"/>
              </a:rPr>
              <a:t>使用内核接口访问页表，修改页面读写属性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</a:rPr>
              <a:t>构建页表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一些高性能应用希望能绕开内核，直接管理物理页面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更适应应用场景的页面管理算法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Cache</a:t>
            </a:r>
            <a:r>
              <a:rPr lang="zh-CN" altLang="en-US" dirty="0" smtClean="0">
                <a:latin typeface="宋体" pitchFamily="2" charset="-122"/>
              </a:rPr>
              <a:t>优化的算法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………………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可以在内核命令行限制内核只使用一部分物理内存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应用要使用剩余的物理内存，就需要为其建立页表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</a:rPr>
              <a:t>构建页表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查看内存布局情况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/proc/</a:t>
            </a:r>
            <a:r>
              <a:rPr lang="en-US" altLang="zh-CN" dirty="0" err="1" smtClean="0">
                <a:latin typeface="宋体" pitchFamily="2" charset="-122"/>
              </a:rPr>
              <a:t>iomem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查看内存使用情况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/proc/</a:t>
            </a:r>
            <a:r>
              <a:rPr lang="en-US" altLang="zh-CN" dirty="0" err="1" smtClean="0">
                <a:latin typeface="宋体" pitchFamily="2" charset="-122"/>
              </a:rPr>
              <a:t>meminfo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修改内核命令行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vi /etc/default/grub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GRUB_CMDLINE_LINUX_DEFAULT="</a:t>
            </a:r>
            <a:r>
              <a:rPr lang="en-US" altLang="zh-CN" dirty="0" err="1" smtClean="0">
                <a:latin typeface="宋体" pitchFamily="2" charset="-122"/>
              </a:rPr>
              <a:t>memmap</a:t>
            </a:r>
            <a:r>
              <a:rPr lang="en-US" altLang="zh-CN" dirty="0" smtClean="0">
                <a:latin typeface="宋体" pitchFamily="2" charset="-122"/>
              </a:rPr>
              <a:t>=</a:t>
            </a:r>
            <a:r>
              <a:rPr lang="en-US" altLang="zh-CN" dirty="0" err="1" smtClean="0">
                <a:latin typeface="宋体" pitchFamily="2" charset="-122"/>
              </a:rPr>
              <a:t>exactmap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memmap</a:t>
            </a:r>
            <a:r>
              <a:rPr lang="en-US" altLang="zh-CN" dirty="0" smtClean="0">
                <a:latin typeface="宋体" pitchFamily="2" charset="-122"/>
              </a:rPr>
              <a:t>=640K@0 </a:t>
            </a:r>
            <a:r>
              <a:rPr lang="en-US" altLang="zh-CN" dirty="0" err="1" smtClean="0">
                <a:latin typeface="宋体" pitchFamily="2" charset="-122"/>
              </a:rPr>
              <a:t>memmap</a:t>
            </a:r>
            <a:r>
              <a:rPr lang="en-US" altLang="zh-CN" dirty="0" smtClean="0">
                <a:latin typeface="宋体" pitchFamily="2" charset="-122"/>
              </a:rPr>
              <a:t>=896M@1M“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内核使用</a:t>
            </a:r>
            <a:r>
              <a:rPr lang="en-US" altLang="zh-CN" dirty="0" smtClean="0">
                <a:latin typeface="宋体" pitchFamily="2" charset="-122"/>
              </a:rPr>
              <a:t>0</a:t>
            </a:r>
            <a:r>
              <a:rPr lang="zh-CN" altLang="en-US" dirty="0" smtClean="0">
                <a:latin typeface="宋体" pitchFamily="2" charset="-122"/>
              </a:rPr>
              <a:t>到</a:t>
            </a:r>
            <a:r>
              <a:rPr lang="en-US" altLang="zh-CN" dirty="0" smtClean="0">
                <a:latin typeface="宋体" pitchFamily="2" charset="-122"/>
              </a:rPr>
              <a:t>640K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1MB</a:t>
            </a:r>
            <a:r>
              <a:rPr lang="zh-CN" altLang="en-US" dirty="0" smtClean="0">
                <a:latin typeface="宋体" pitchFamily="2" charset="-122"/>
              </a:rPr>
              <a:t>到</a:t>
            </a:r>
            <a:r>
              <a:rPr lang="en-US" altLang="zh-CN" dirty="0" smtClean="0">
                <a:latin typeface="宋体" pitchFamily="2" charset="-122"/>
              </a:rPr>
              <a:t>896MB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update-grub</a:t>
            </a:r>
            <a:r>
              <a:rPr lang="zh-CN" altLang="en-US" dirty="0" smtClean="0">
                <a:latin typeface="宋体" pitchFamily="2" charset="-122"/>
              </a:rPr>
              <a:t>，重启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L</a:t>
            </a:r>
            <a:r>
              <a:rPr lang="en-US" altLang="zh-CN" dirty="0" smtClean="0">
                <a:latin typeface="宋体" pitchFamily="2" charset="-122"/>
              </a:rPr>
              <a:t>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 smtClean="0">
                <a:latin typeface="宋体" pitchFamily="2" charset="-122"/>
              </a:rPr>
              <a:t>构建页表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2272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从</a:t>
            </a:r>
            <a:r>
              <a:rPr lang="en-US" altLang="zh-CN" dirty="0" smtClean="0">
                <a:latin typeface="宋体" pitchFamily="2" charset="-122"/>
              </a:rPr>
              <a:t>/proc/</a:t>
            </a:r>
            <a:r>
              <a:rPr lang="en-US" altLang="zh-CN" dirty="0" err="1" smtClean="0">
                <a:latin typeface="宋体" pitchFamily="2" charset="-122"/>
              </a:rPr>
              <a:t>iomem</a:t>
            </a:r>
            <a:r>
              <a:rPr lang="zh-CN" altLang="en-US" dirty="0" smtClean="0">
                <a:latin typeface="宋体" pitchFamily="2" charset="-122"/>
              </a:rPr>
              <a:t>可知，内核未占用范围是：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0x3c000000——0x3fffffff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宋体" pitchFamily="2" charset="-122"/>
              </a:rPr>
              <a:t>64MB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如何为上述范围建立页表？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选择映射的线性地址范围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采用直接映射，起始线性地址</a:t>
            </a:r>
            <a:r>
              <a:rPr lang="en-US" altLang="zh-CN" dirty="0" smtClean="0">
                <a:latin typeface="宋体" pitchFamily="2" charset="-122"/>
              </a:rPr>
              <a:t>0xffff88003c000000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确定需要建立哪些表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pgd</a:t>
            </a:r>
            <a:r>
              <a:rPr lang="zh-CN" altLang="en-US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宋体" pitchFamily="2" charset="-122"/>
              </a:rPr>
              <a:t>pud</a:t>
            </a:r>
            <a:r>
              <a:rPr lang="zh-CN" altLang="en-US" dirty="0" smtClean="0">
                <a:latin typeface="宋体" pitchFamily="2" charset="-122"/>
              </a:rPr>
              <a:t>都不需要建立</a:t>
            </a:r>
            <a:endParaRPr lang="en-US" altLang="zh-CN" dirty="0" smtClean="0">
              <a:latin typeface="宋体" pitchFamily="2" charset="-122"/>
            </a:endParaRPr>
          </a:p>
          <a:p>
            <a:pPr marL="1231900" lvl="2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 smtClean="0">
                <a:latin typeface="宋体" pitchFamily="2" charset="-122"/>
              </a:rPr>
              <a:t>需要修改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构建</a:t>
            </a:r>
            <a:r>
              <a:rPr lang="en-US" altLang="zh-CN" dirty="0" smtClean="0">
                <a:latin typeface="宋体" pitchFamily="2" charset="-122"/>
              </a:rPr>
              <a:t>pt</a:t>
            </a:r>
            <a:r>
              <a:rPr lang="zh-CN" altLang="en-US" dirty="0" smtClean="0">
                <a:latin typeface="宋体" pitchFamily="2" charset="-122"/>
              </a:rPr>
              <a:t>，设置</a:t>
            </a: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 smtClean="0">
                <a:latin typeface="宋体" pitchFamily="2" charset="-122"/>
              </a:rPr>
              <a:t>表项，建立</a:t>
            </a:r>
            <a:r>
              <a:rPr lang="en-US" altLang="zh-CN" dirty="0" smtClean="0">
                <a:latin typeface="宋体" pitchFamily="2" charset="-122"/>
              </a:rPr>
              <a:t>4KB</a:t>
            </a:r>
            <a:r>
              <a:rPr lang="zh-CN" altLang="en-US" dirty="0" smtClean="0">
                <a:latin typeface="宋体" pitchFamily="2" charset="-122"/>
              </a:rPr>
              <a:t>页面</a:t>
            </a:r>
            <a:endParaRPr lang="en-US" altLang="zh-CN" dirty="0" smtClean="0">
              <a:latin typeface="宋体" pitchFamily="2" charset="-122"/>
            </a:endParaRPr>
          </a:p>
          <a:p>
            <a:pPr marL="1689100" lvl="3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设置</a:t>
            </a:r>
            <a:r>
              <a:rPr lang="en-US" altLang="zh-CN" dirty="0" err="1" smtClean="0">
                <a:latin typeface="宋体" pitchFamily="2" charset="-122"/>
              </a:rPr>
              <a:t>pmd</a:t>
            </a:r>
            <a:r>
              <a:rPr lang="zh-CN" altLang="en-US" dirty="0" smtClean="0">
                <a:latin typeface="宋体" pitchFamily="2" charset="-122"/>
              </a:rPr>
              <a:t>表项，建立</a:t>
            </a:r>
            <a:r>
              <a:rPr lang="en-US" altLang="zh-CN" dirty="0" smtClean="0">
                <a:latin typeface="宋体" pitchFamily="2" charset="-122"/>
              </a:rPr>
              <a:t>2MB</a:t>
            </a:r>
            <a:r>
              <a:rPr lang="zh-CN" altLang="en-US" dirty="0" smtClean="0">
                <a:latin typeface="宋体" pitchFamily="2" charset="-122"/>
              </a:rPr>
              <a:t>页面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itchFamily="2" charset="-122"/>
              </a:rPr>
              <a:t>代码</a:t>
            </a:r>
            <a:r>
              <a:rPr lang="en-US" altLang="zh-CN" dirty="0" smtClean="0">
                <a:latin typeface="宋体" pitchFamily="2" charset="-122"/>
              </a:rPr>
              <a:t>2.10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TLB</a:t>
            </a:r>
            <a:r>
              <a:rPr lang="zh-CN" altLang="en-US" dirty="0" smtClean="0">
                <a:latin typeface="宋体" pitchFamily="2" charset="-122"/>
              </a:rPr>
              <a:t>有影响吗？</a:t>
            </a:r>
            <a:endParaRPr lang="en-US" altLang="zh-CN" dirty="0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latin typeface="宋体" pitchFamily="2" charset="-122"/>
              </a:rPr>
              <a:t>2MB</a:t>
            </a:r>
            <a:r>
              <a:rPr lang="zh-CN" altLang="en-US" dirty="0" smtClean="0">
                <a:latin typeface="宋体" pitchFamily="2" charset="-122"/>
              </a:rPr>
              <a:t>页表项结构</a:t>
            </a:r>
            <a:endParaRPr lang="en-US" dirty="0" smtClean="0">
              <a:latin typeface="宋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90550" y="2562225"/>
            <a:ext cx="2867026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2MB Page Frame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物理基地址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[51:21]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095750" y="2562225"/>
            <a:ext cx="42862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G</a:t>
            </a:r>
          </a:p>
        </p:txBody>
      </p:sp>
      <p:sp>
        <p:nvSpPr>
          <p:cNvPr id="53" name="矩形 52"/>
          <p:cNvSpPr/>
          <p:nvPr/>
        </p:nvSpPr>
        <p:spPr bwMode="auto">
          <a:xfrm>
            <a:off x="152400" y="2562225"/>
            <a:ext cx="43815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7150" y="226695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63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3019425" y="22764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21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915275" y="25622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R/W</a:t>
            </a:r>
          </a:p>
        </p:txBody>
      </p:sp>
      <p:sp>
        <p:nvSpPr>
          <p:cNvPr id="57" name="矩形 56"/>
          <p:cNvSpPr/>
          <p:nvPr/>
        </p:nvSpPr>
        <p:spPr bwMode="auto">
          <a:xfrm>
            <a:off x="7924800" y="22574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1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8477250" y="25622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P</a:t>
            </a: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486775" y="22574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0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524375" y="2562225"/>
            <a:ext cx="54292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</a:t>
            </a:r>
          </a:p>
        </p:txBody>
      </p:sp>
      <p:sp>
        <p:nvSpPr>
          <p:cNvPr id="61" name="矩形 60"/>
          <p:cNvSpPr/>
          <p:nvPr/>
        </p:nvSpPr>
        <p:spPr bwMode="auto">
          <a:xfrm>
            <a:off x="4505325" y="22574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7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7343775" y="25622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U/S</a:t>
            </a:r>
          </a:p>
        </p:txBody>
      </p:sp>
      <p:sp>
        <p:nvSpPr>
          <p:cNvPr id="64" name="矩形 63"/>
          <p:cNvSpPr/>
          <p:nvPr/>
        </p:nvSpPr>
        <p:spPr bwMode="auto">
          <a:xfrm>
            <a:off x="7362825" y="22764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2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6210300" y="25622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D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6219825" y="22574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4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6772275" y="25622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/>
              <a:t>PWT</a:t>
            </a:r>
            <a:endParaRPr kumimoji="1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781800" y="225742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3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5638800" y="25622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70" name="矩形 69"/>
          <p:cNvSpPr/>
          <p:nvPr/>
        </p:nvSpPr>
        <p:spPr bwMode="auto">
          <a:xfrm>
            <a:off x="5657850" y="22764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5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067300" y="2562225"/>
            <a:ext cx="571500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D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5086350" y="2276475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6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019550" y="2286000"/>
            <a:ext cx="561975" cy="2190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8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457575" y="2562225"/>
            <a:ext cx="638175" cy="9715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95450" y="4558784"/>
            <a:ext cx="579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arch/x86/include/</a:t>
            </a:r>
            <a:r>
              <a:rPr lang="en-US" altLang="zh-CN" sz="2400" dirty="0" err="1" smtClean="0"/>
              <a:t>asm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pgtable_types.h</a:t>
            </a:r>
            <a:endParaRPr lang="zh-CN" alt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地址转换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4988" cy="44180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Flat</a:t>
            </a:r>
            <a:r>
              <a:rPr lang="zh-CN" altLang="en-US" dirty="0" smtClean="0">
                <a:latin typeface="宋体" pitchFamily="2" charset="-122"/>
              </a:rPr>
              <a:t>内存模式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的分段管理</a:t>
            </a:r>
            <a:endParaRPr lang="en-US" altLang="zh-CN" dirty="0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dirty="0" smtClean="0">
                <a:latin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</a:rPr>
              <a:t>的分页管理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实证的思路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00200"/>
            <a:ext cx="8154988" cy="4481513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程序步骤：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编写用户态程序，获取其</a:t>
            </a:r>
            <a:r>
              <a:rPr lang="en-US" altLang="zh-CN" smtClean="0">
                <a:latin typeface="宋体" pitchFamily="2" charset="-122"/>
              </a:rPr>
              <a:t>CS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DS</a:t>
            </a:r>
            <a:r>
              <a:rPr lang="zh-CN" altLang="en-US" smtClean="0">
                <a:latin typeface="宋体" pitchFamily="2" charset="-122"/>
              </a:rPr>
              <a:t>、</a:t>
            </a:r>
            <a:r>
              <a:rPr lang="en-US" altLang="zh-CN" smtClean="0">
                <a:latin typeface="宋体" pitchFamily="2" charset="-122"/>
              </a:rPr>
              <a:t>SS</a:t>
            </a:r>
            <a:r>
              <a:rPr lang="zh-CN" altLang="en-US" smtClean="0">
                <a:latin typeface="宋体" pitchFamily="2" charset="-122"/>
              </a:rPr>
              <a:t>，以弄清使用的是</a:t>
            </a:r>
            <a:r>
              <a:rPr lang="en-US" altLang="zh-CN" smtClean="0">
                <a:latin typeface="宋体" pitchFamily="2" charset="-122"/>
              </a:rPr>
              <a:t>GDT</a:t>
            </a:r>
            <a:r>
              <a:rPr lang="zh-CN" altLang="en-US" smtClean="0">
                <a:latin typeface="宋体" pitchFamily="2" charset="-122"/>
              </a:rPr>
              <a:t> </a:t>
            </a:r>
            <a:r>
              <a:rPr lang="en-US" altLang="zh-CN" smtClean="0">
                <a:latin typeface="宋体" pitchFamily="2" charset="-122"/>
              </a:rPr>
              <a:t>or LDT</a:t>
            </a:r>
            <a:r>
              <a:rPr lang="zh-CN" altLang="en-US" smtClean="0">
                <a:latin typeface="宋体" pitchFamily="2" charset="-122"/>
              </a:rPr>
              <a:t>，以及</a:t>
            </a:r>
            <a:r>
              <a:rPr lang="en-US" altLang="zh-CN" smtClean="0">
                <a:latin typeface="宋体" pitchFamily="2" charset="-122"/>
              </a:rPr>
              <a:t>index</a:t>
            </a: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进入内核，读取</a:t>
            </a:r>
            <a:r>
              <a:rPr lang="en-US" altLang="zh-CN" smtClean="0">
                <a:latin typeface="宋体" pitchFamily="2" charset="-122"/>
              </a:rPr>
              <a:t>GDTR</a:t>
            </a:r>
            <a:r>
              <a:rPr lang="zh-CN" altLang="en-US" smtClean="0">
                <a:latin typeface="宋体" pitchFamily="2" charset="-122"/>
              </a:rPr>
              <a:t>寄存器，获取</a:t>
            </a:r>
            <a:r>
              <a:rPr lang="en-US" altLang="zh-CN" smtClean="0">
                <a:latin typeface="宋体" pitchFamily="2" charset="-122"/>
              </a:rPr>
              <a:t>GDT</a:t>
            </a:r>
            <a:r>
              <a:rPr lang="zh-CN" altLang="en-US" smtClean="0">
                <a:latin typeface="宋体" pitchFamily="2" charset="-122"/>
              </a:rPr>
              <a:t>的基地址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打印出</a:t>
            </a:r>
            <a:r>
              <a:rPr lang="en-US" altLang="zh-CN" smtClean="0">
                <a:latin typeface="宋体" pitchFamily="2" charset="-122"/>
              </a:rPr>
              <a:t>GDT</a:t>
            </a:r>
            <a:r>
              <a:rPr lang="zh-CN" altLang="en-US" smtClean="0">
                <a:latin typeface="宋体" pitchFamily="2" charset="-122"/>
              </a:rPr>
              <a:t>表格的内容，并找出各个段寄存器对应的表项，即段描述符</a:t>
            </a:r>
            <a:endParaRPr lang="en-US" altLang="zh-CN" smtClean="0">
              <a:latin typeface="宋体" pitchFamily="2" charset="-122"/>
            </a:endParaRPr>
          </a:p>
          <a:p>
            <a:pPr marL="831850" lvl="1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分析段描述符内的基地址、段界限等信息</a:t>
            </a:r>
            <a:endParaRPr lang="en-US" altLang="zh-CN" smtClean="0">
              <a:latin typeface="宋体" pitchFamily="2" charset="-122"/>
            </a:endParaRP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代码</a:t>
            </a:r>
            <a:r>
              <a:rPr lang="en-US" altLang="zh-CN" smtClean="0">
                <a:latin typeface="宋体" pitchFamily="2" charset="-122"/>
              </a:rPr>
              <a:t>2.1</a:t>
            </a:r>
            <a:r>
              <a:rPr lang="zh-CN" altLang="en-US" smtClean="0">
                <a:latin typeface="宋体" pitchFamily="2" charset="-122"/>
              </a:rPr>
              <a:t>（</a:t>
            </a:r>
            <a:r>
              <a:rPr lang="en-US" altLang="zh-CN" smtClean="0">
                <a:latin typeface="宋体" pitchFamily="2" charset="-122"/>
              </a:rPr>
              <a:t>32</a:t>
            </a:r>
            <a:r>
              <a:rPr lang="zh-CN" altLang="en-US" smtClean="0">
                <a:latin typeface="宋体" pitchFamily="2" charset="-122"/>
              </a:rPr>
              <a:t>位）</a:t>
            </a:r>
            <a:endParaRPr lang="en-US" altLang="zh-CN" smtClean="0">
              <a:latin typeface="宋体" pitchFamily="2" charset="-122"/>
            </a:endParaRPr>
          </a:p>
        </p:txBody>
      </p:sp>
      <p:sp>
        <p:nvSpPr>
          <p:cNvPr id="10244" name="矩形 31"/>
          <p:cNvSpPr>
            <a:spLocks noChangeArrowheads="1"/>
          </p:cNvSpPr>
          <p:nvPr/>
        </p:nvSpPr>
        <p:spPr bwMode="auto">
          <a:xfrm>
            <a:off x="1016000" y="6362700"/>
            <a:ext cx="1054100" cy="3429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69875"/>
            <a:ext cx="8542338" cy="1060450"/>
          </a:xfrm>
        </p:spPr>
        <p:txBody>
          <a:bodyPr lIns="0" tIns="15087" rIns="0" bIns="0"/>
          <a:lstStyle/>
          <a:p>
            <a:pPr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mtClean="0">
                <a:latin typeface="宋体" pitchFamily="2" charset="-122"/>
              </a:rPr>
              <a:t>实证</a:t>
            </a:r>
            <a:endParaRPr lang="en-US" smtClean="0">
              <a:latin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504950"/>
            <a:ext cx="8154987" cy="592138"/>
          </a:xfrm>
        </p:spPr>
        <p:txBody>
          <a:bodyPr lIns="0" tIns="10972" rIns="0" bIns="0"/>
          <a:lstStyle/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mtClean="0">
                <a:latin typeface="宋体" pitchFamily="2" charset="-122"/>
              </a:rPr>
              <a:t>32</a:t>
            </a:r>
            <a:r>
              <a:rPr lang="zh-CN" altLang="en-US" smtClean="0">
                <a:latin typeface="宋体" pitchFamily="2" charset="-122"/>
              </a:rPr>
              <a:t>位机用户态的</a:t>
            </a:r>
            <a:r>
              <a:rPr lang="en-US" altLang="zh-CN" smtClean="0">
                <a:latin typeface="宋体" pitchFamily="2" charset="-122"/>
              </a:rPr>
              <a:t>CS=0x73</a:t>
            </a:r>
          </a:p>
          <a:p>
            <a:pPr marL="431800" indent="-323850" defTabSz="449263" eaLnBrk="1" hangingPunct="1">
              <a:lnSpc>
                <a:spcPct val="98000"/>
              </a:lnSpc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mtClean="0">
              <a:latin typeface="宋体" pitchFamily="2" charset="-122"/>
            </a:endParaRPr>
          </a:p>
        </p:txBody>
      </p:sp>
      <p:sp>
        <p:nvSpPr>
          <p:cNvPr id="11268" name="矩形 31"/>
          <p:cNvSpPr>
            <a:spLocks noChangeArrowheads="1"/>
          </p:cNvSpPr>
          <p:nvPr/>
        </p:nvSpPr>
        <p:spPr bwMode="auto">
          <a:xfrm>
            <a:off x="1016000" y="6362700"/>
            <a:ext cx="1054100" cy="3429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041525" y="3192463"/>
            <a:ext cx="31623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 sz="2400"/>
              <a:t>             0  1    1   1  0</a:t>
            </a:r>
            <a:endParaRPr lang="zh-CN" altLang="en-US" sz="240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203825" y="3192463"/>
            <a:ext cx="431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0</a:t>
            </a:r>
            <a:endParaRPr lang="zh-CN" altLang="en-US" sz="240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635625" y="3192463"/>
            <a:ext cx="812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 sz="2400"/>
              <a:t>1   1</a:t>
            </a:r>
            <a:endParaRPr lang="zh-CN" altLang="en-US" sz="2400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508625" y="2874963"/>
            <a:ext cx="1349375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/>
              <a:t> 1        0</a:t>
            </a:r>
            <a:endParaRPr lang="zh-CN" altLang="en-US"/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556125" y="2887663"/>
            <a:ext cx="13081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/>
              <a:t>      3   2</a:t>
            </a:r>
            <a:endParaRPr lang="zh-CN" altLang="en-US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724025" y="2874963"/>
            <a:ext cx="876300" cy="4191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6080125" y="3865563"/>
            <a:ext cx="682625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/>
              <a:t>GDT</a:t>
            </a:r>
            <a:endParaRPr lang="zh-CN" altLang="en-US"/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157538" y="3859213"/>
            <a:ext cx="1209675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US" altLang="zh-CN"/>
              <a:t>Index=14</a:t>
            </a:r>
            <a:endParaRPr lang="zh-CN" altLang="en-US"/>
          </a:p>
        </p:txBody>
      </p:sp>
      <p:sp>
        <p:nvSpPr>
          <p:cNvPr id="11277" name="矩形 16"/>
          <p:cNvSpPr>
            <a:spLocks noChangeArrowheads="1"/>
          </p:cNvSpPr>
          <p:nvPr/>
        </p:nvSpPr>
        <p:spPr bwMode="auto">
          <a:xfrm>
            <a:off x="5049838" y="4017963"/>
            <a:ext cx="752475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/>
          </a:p>
        </p:txBody>
      </p:sp>
      <p:cxnSp>
        <p:nvCxnSpPr>
          <p:cNvPr id="31" name="直接连接符 30"/>
          <p:cNvCxnSpPr>
            <a:cxnSpLocks noChangeShapeType="1"/>
            <a:stCxn id="20" idx="2"/>
            <a:endCxn id="11277" idx="0"/>
          </p:cNvCxnSpPr>
          <p:nvPr/>
        </p:nvCxnSpPr>
        <p:spPr bwMode="auto">
          <a:xfrm rot="16200000" flipH="1">
            <a:off x="5238750" y="3830638"/>
            <a:ext cx="368300" cy="63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33" name="直接箭头连接符 32"/>
          <p:cNvCxnSpPr>
            <a:cxnSpLocks noChangeShapeType="1"/>
            <a:stCxn id="11277" idx="0"/>
          </p:cNvCxnSpPr>
          <p:nvPr/>
        </p:nvCxnSpPr>
        <p:spPr bwMode="auto">
          <a:xfrm rot="16200000" flipH="1">
            <a:off x="5754688" y="3689350"/>
            <a:ext cx="1587" cy="6588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1280" name="矩形 35"/>
          <p:cNvSpPr>
            <a:spLocks noChangeArrowheads="1"/>
          </p:cNvSpPr>
          <p:nvPr/>
        </p:nvSpPr>
        <p:spPr bwMode="auto">
          <a:xfrm>
            <a:off x="2274888" y="4049713"/>
            <a:ext cx="684212" cy="444500"/>
          </a:xfrm>
          <a:prstGeom prst="rect">
            <a:avLst/>
          </a:prstGeom>
          <a:noFill/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zh-CN" altLang="en-US"/>
          </a:p>
        </p:txBody>
      </p:sp>
      <p:cxnSp>
        <p:nvCxnSpPr>
          <p:cNvPr id="38" name="直接连接符 37"/>
          <p:cNvCxnSpPr>
            <a:cxnSpLocks noChangeShapeType="1"/>
            <a:endCxn id="11280" idx="0"/>
          </p:cNvCxnSpPr>
          <p:nvPr/>
        </p:nvCxnSpPr>
        <p:spPr bwMode="auto">
          <a:xfrm rot="5400000">
            <a:off x="2413000" y="3844925"/>
            <a:ext cx="407988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2" name="直接箭头连接符 41"/>
          <p:cNvCxnSpPr>
            <a:cxnSpLocks noChangeShapeType="1"/>
            <a:stCxn id="11280" idx="0"/>
          </p:cNvCxnSpPr>
          <p:nvPr/>
        </p:nvCxnSpPr>
        <p:spPr bwMode="auto">
          <a:xfrm rot="5400000" flipH="1" flipV="1">
            <a:off x="2853531" y="3798094"/>
            <a:ext cx="14288" cy="4889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/>
      <p:bldP spid="23" grpId="0"/>
      <p:bldP spid="24" grpId="0"/>
      <p:bldP spid="27" grpId="0"/>
      <p:bldP spid="30" grpId="0"/>
    </p:bldLst>
  </p:timing>
</p:sld>
</file>

<file path=ppt/theme/theme1.xml><?xml version="1.0" encoding="utf-8"?>
<a:theme xmlns:a="http://schemas.openxmlformats.org/drawingml/2006/main" name="CDESIGNO">
  <a:themeElements>
    <a:clrScheme name="CDESIGNO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CDESIGN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DESIGNO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ESIGNO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ESIGNO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CDESIGNO</Template>
  <TotalTime>20392</TotalTime>
  <Words>3413</Words>
  <Application>Microsoft Office PowerPoint</Application>
  <PresentationFormat>全屏显示(4:3)</PresentationFormat>
  <Paragraphs>695</Paragraphs>
  <Slides>76</Slides>
  <Notes>76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2" baseType="lpstr">
      <vt:lpstr>宋体</vt:lpstr>
      <vt:lpstr>Arial</vt:lpstr>
      <vt:lpstr>Times New Roman</vt:lpstr>
      <vt:lpstr>Wingdings</vt:lpstr>
      <vt:lpstr>Wingdings 2</vt:lpstr>
      <vt:lpstr>CDESIGNO</vt:lpstr>
      <vt:lpstr>Linux操作系统内核技术</vt:lpstr>
      <vt:lpstr>地址转换</vt:lpstr>
      <vt:lpstr>地址转换</vt:lpstr>
      <vt:lpstr>疑问</vt:lpstr>
      <vt:lpstr>疑问</vt:lpstr>
      <vt:lpstr>实证</vt:lpstr>
      <vt:lpstr>回顾x86的分段机制</vt:lpstr>
      <vt:lpstr>实证的思路</vt:lpstr>
      <vt:lpstr>实证</vt:lpstr>
      <vt:lpstr>实证</vt:lpstr>
      <vt:lpstr>段描述符</vt:lpstr>
      <vt:lpstr>实证</vt:lpstr>
      <vt:lpstr>实证</vt:lpstr>
      <vt:lpstr>Flat内存模式</vt:lpstr>
      <vt:lpstr>Flat内存模式</vt:lpstr>
      <vt:lpstr>地址转换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Linux的分段管理</vt:lpstr>
      <vt:lpstr>地址转换</vt:lpstr>
      <vt:lpstr>Linux的分页管理</vt:lpstr>
      <vt:lpstr>Linux的分页管理</vt:lpstr>
      <vt:lpstr>32位的页表</vt:lpstr>
      <vt:lpstr>PAE的页表</vt:lpstr>
      <vt:lpstr>64位的页表——4KB页面</vt:lpstr>
      <vt:lpstr>有效的线性地址范围</vt:lpstr>
      <vt:lpstr>64位的页表——2MB页面</vt:lpstr>
      <vt:lpstr>64位的页表——1GB页面</vt:lpstr>
      <vt:lpstr>Linux的分页管理</vt:lpstr>
      <vt:lpstr>页表表项结构</vt:lpstr>
      <vt:lpstr>页表表项结构</vt:lpstr>
      <vt:lpstr>页表表项结构</vt:lpstr>
      <vt:lpstr>Linux的分页管理</vt:lpstr>
      <vt:lpstr>Linux的分页管理</vt:lpstr>
      <vt:lpstr>Linux内核线性地址空间布局</vt:lpstr>
      <vt:lpstr>Linux的分页管理</vt:lpstr>
      <vt:lpstr>Linux的分页管理</vt:lpstr>
      <vt:lpstr>Linux的分页管理</vt:lpstr>
      <vt:lpstr>Linux的分页管理</vt:lpstr>
      <vt:lpstr>Linux的分页管理</vt:lpstr>
      <vt:lpstr>Linux的分页管理</vt:lpstr>
      <vt:lpstr>Linux的分页管理</vt:lpstr>
      <vt:lpstr>Linux的分页管理</vt:lpstr>
      <vt:lpstr>Linux的分页管理</vt:lpstr>
      <vt:lpstr>Linux的分页管理</vt:lpstr>
      <vt:lpstr>Linux的分页管理</vt:lpstr>
      <vt:lpstr>Linux的分页管理——构建页表</vt:lpstr>
      <vt:lpstr>Linux的分页管理——构建页表</vt:lpstr>
      <vt:lpstr>Linux的分页管理——构建页表</vt:lpstr>
      <vt:lpstr>2MB页表项结构</vt:lpstr>
      <vt:lpstr>地址转换</vt:lpstr>
    </vt:vector>
  </TitlesOfParts>
  <Company>UESTC108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Internetworking With TCP/IP</dc:title>
  <dc:creator>lilin</dc:creator>
  <cp:lastModifiedBy>Sky123.Org</cp:lastModifiedBy>
  <cp:revision>1487</cp:revision>
  <dcterms:created xsi:type="dcterms:W3CDTF">2000-01-15T01:57:56Z</dcterms:created>
  <dcterms:modified xsi:type="dcterms:W3CDTF">2017-03-13T05:10:58Z</dcterms:modified>
</cp:coreProperties>
</file>