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4"/>
  </p:notesMasterIdLst>
  <p:handoutMasterIdLst>
    <p:handoutMasterId r:id="rId145"/>
  </p:handoutMasterIdLst>
  <p:sldIdLst>
    <p:sldId id="701" r:id="rId2"/>
    <p:sldId id="1044" r:id="rId3"/>
    <p:sldId id="1189" r:id="rId4"/>
    <p:sldId id="1047" r:id="rId5"/>
    <p:sldId id="1048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7" r:id="rId14"/>
    <p:sldId id="1058" r:id="rId15"/>
    <p:sldId id="1056" r:id="rId16"/>
    <p:sldId id="1059" r:id="rId17"/>
    <p:sldId id="1060" r:id="rId18"/>
    <p:sldId id="1061" r:id="rId19"/>
    <p:sldId id="1062" r:id="rId20"/>
    <p:sldId id="1199" r:id="rId21"/>
    <p:sldId id="1064" r:id="rId22"/>
    <p:sldId id="1065" r:id="rId23"/>
    <p:sldId id="1190" r:id="rId24"/>
    <p:sldId id="1067" r:id="rId25"/>
    <p:sldId id="1068" r:id="rId26"/>
    <p:sldId id="1069" r:id="rId27"/>
    <p:sldId id="1070" r:id="rId28"/>
    <p:sldId id="1071" r:id="rId29"/>
    <p:sldId id="1072" r:id="rId30"/>
    <p:sldId id="1073" r:id="rId31"/>
    <p:sldId id="1074" r:id="rId32"/>
    <p:sldId id="1075" r:id="rId33"/>
    <p:sldId id="1076" r:id="rId34"/>
    <p:sldId id="1077" r:id="rId35"/>
    <p:sldId id="1078" r:id="rId36"/>
    <p:sldId id="1079" r:id="rId37"/>
    <p:sldId id="1080" r:id="rId38"/>
    <p:sldId id="1081" r:id="rId39"/>
    <p:sldId id="1082" r:id="rId40"/>
    <p:sldId id="1083" r:id="rId41"/>
    <p:sldId id="1084" r:id="rId42"/>
    <p:sldId id="1085" r:id="rId43"/>
    <p:sldId id="1086" r:id="rId44"/>
    <p:sldId id="1087" r:id="rId45"/>
    <p:sldId id="1088" r:id="rId46"/>
    <p:sldId id="1089" r:id="rId47"/>
    <p:sldId id="1090" r:id="rId48"/>
    <p:sldId id="1091" r:id="rId49"/>
    <p:sldId id="1092" r:id="rId50"/>
    <p:sldId id="1093" r:id="rId51"/>
    <p:sldId id="1094" r:id="rId52"/>
    <p:sldId id="1095" r:id="rId53"/>
    <p:sldId id="1096" r:id="rId54"/>
    <p:sldId id="1097" r:id="rId55"/>
    <p:sldId id="1191" r:id="rId56"/>
    <p:sldId id="1099" r:id="rId57"/>
    <p:sldId id="1100" r:id="rId58"/>
    <p:sldId id="1101" r:id="rId59"/>
    <p:sldId id="1102" r:id="rId60"/>
    <p:sldId id="1103" r:id="rId61"/>
    <p:sldId id="1104" r:id="rId62"/>
    <p:sldId id="1105" r:id="rId63"/>
    <p:sldId id="1106" r:id="rId64"/>
    <p:sldId id="1107" r:id="rId65"/>
    <p:sldId id="1108" r:id="rId66"/>
    <p:sldId id="1109" r:id="rId67"/>
    <p:sldId id="1198" r:id="rId68"/>
    <p:sldId id="1110" r:id="rId69"/>
    <p:sldId id="1111" r:id="rId70"/>
    <p:sldId id="1112" r:id="rId71"/>
    <p:sldId id="1113" r:id="rId72"/>
    <p:sldId id="1116" r:id="rId73"/>
    <p:sldId id="1117" r:id="rId74"/>
    <p:sldId id="1192" r:id="rId75"/>
    <p:sldId id="1115" r:id="rId76"/>
    <p:sldId id="1182" r:id="rId77"/>
    <p:sldId id="1119" r:id="rId78"/>
    <p:sldId id="1120" r:id="rId79"/>
    <p:sldId id="1121" r:id="rId80"/>
    <p:sldId id="1122" r:id="rId81"/>
    <p:sldId id="1123" r:id="rId82"/>
    <p:sldId id="1124" r:id="rId83"/>
    <p:sldId id="1125" r:id="rId84"/>
    <p:sldId id="1126" r:id="rId85"/>
    <p:sldId id="1127" r:id="rId86"/>
    <p:sldId id="1128" r:id="rId87"/>
    <p:sldId id="1183" r:id="rId88"/>
    <p:sldId id="1130" r:id="rId89"/>
    <p:sldId id="1131" r:id="rId90"/>
    <p:sldId id="1132" r:id="rId91"/>
    <p:sldId id="1133" r:id="rId92"/>
    <p:sldId id="1136" r:id="rId93"/>
    <p:sldId id="1184" r:id="rId94"/>
    <p:sldId id="1135" r:id="rId95"/>
    <p:sldId id="1137" r:id="rId96"/>
    <p:sldId id="1138" r:id="rId97"/>
    <p:sldId id="1139" r:id="rId98"/>
    <p:sldId id="1185" r:id="rId99"/>
    <p:sldId id="1141" r:id="rId100"/>
    <p:sldId id="1145" r:id="rId101"/>
    <p:sldId id="1142" r:id="rId102"/>
    <p:sldId id="1143" r:id="rId103"/>
    <p:sldId id="1144" r:id="rId104"/>
    <p:sldId id="1146" r:id="rId105"/>
    <p:sldId id="1147" r:id="rId106"/>
    <p:sldId id="1148" r:id="rId107"/>
    <p:sldId id="1149" r:id="rId108"/>
    <p:sldId id="1201" r:id="rId109"/>
    <p:sldId id="1202" r:id="rId110"/>
    <p:sldId id="1200" r:id="rId111"/>
    <p:sldId id="1150" r:id="rId112"/>
    <p:sldId id="1151" r:id="rId113"/>
    <p:sldId id="1152" r:id="rId114"/>
    <p:sldId id="1153" r:id="rId115"/>
    <p:sldId id="1154" r:id="rId116"/>
    <p:sldId id="1155" r:id="rId117"/>
    <p:sldId id="1156" r:id="rId118"/>
    <p:sldId id="1157" r:id="rId119"/>
    <p:sldId id="1158" r:id="rId120"/>
    <p:sldId id="1159" r:id="rId121"/>
    <p:sldId id="1160" r:id="rId122"/>
    <p:sldId id="1186" r:id="rId123"/>
    <p:sldId id="1162" r:id="rId124"/>
    <p:sldId id="1163" r:id="rId125"/>
    <p:sldId id="1164" r:id="rId126"/>
    <p:sldId id="1165" r:id="rId127"/>
    <p:sldId id="1166" r:id="rId128"/>
    <p:sldId id="1167" r:id="rId129"/>
    <p:sldId id="1168" r:id="rId130"/>
    <p:sldId id="1171" r:id="rId131"/>
    <p:sldId id="1169" r:id="rId132"/>
    <p:sldId id="1172" r:id="rId133"/>
    <p:sldId id="1173" r:id="rId134"/>
    <p:sldId id="1175" r:id="rId135"/>
    <p:sldId id="1176" r:id="rId136"/>
    <p:sldId id="1177" r:id="rId137"/>
    <p:sldId id="1187" r:id="rId138"/>
    <p:sldId id="1178" r:id="rId139"/>
    <p:sldId id="1180" r:id="rId140"/>
    <p:sldId id="1181" r:id="rId141"/>
    <p:sldId id="1188" r:id="rId142"/>
    <p:sldId id="1193" r:id="rId1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8489" autoAdjust="0"/>
  </p:normalViewPr>
  <p:slideViewPr>
    <p:cSldViewPr snapToGrid="0">
      <p:cViewPr>
        <p:scale>
          <a:sx n="60" d="100"/>
          <a:sy n="60" d="100"/>
        </p:scale>
        <p:origin x="77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615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35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3667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3.1</a:t>
            </a:r>
            <a:r>
              <a:rPr lang="zh-CN" altLang="en-US" sz="2000" dirty="0" smtClean="0"/>
              <a:t>中演示直接使用符号地址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337865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8541906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8771807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9379091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617826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520851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最多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，每个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最多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zone</a:t>
            </a:r>
            <a:r>
              <a:rPr lang="zh-CN" altLang="en-US" sz="2000" dirty="0" smtClean="0"/>
              <a:t>，即最多</a:t>
            </a:r>
            <a:r>
              <a:rPr lang="en-US" altLang="zh-CN" sz="2000" dirty="0" smtClean="0"/>
              <a:t>256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zone</a:t>
            </a:r>
            <a:r>
              <a:rPr lang="zh-CN" altLang="en-US" sz="2000" smtClean="0"/>
              <a:t>。</a:t>
            </a:r>
            <a:r>
              <a:rPr lang="en-US" altLang="zh-CN" sz="2000" smtClean="0"/>
              <a:t>_</a:t>
            </a:r>
            <a:r>
              <a:rPr lang="en-US" altLang="zh-CN" sz="2000" dirty="0" err="1" smtClean="0"/>
              <a:t>zonerefs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595553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241409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18853008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2062348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9306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9978037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9953681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6137396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666858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675511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5677167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1727906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1861974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5188736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2595002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67227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说明获取内存信息的途径，从</a:t>
            </a:r>
            <a:r>
              <a:rPr lang="en-US" altLang="zh-CN" sz="2000" dirty="0" smtClean="0"/>
              <a:t>e820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boot_param</a:t>
            </a:r>
            <a:r>
              <a:rPr lang="zh-CN" altLang="en-US" sz="2000" dirty="0" smtClean="0"/>
              <a:t>，到</a:t>
            </a:r>
            <a:r>
              <a:rPr lang="en-US" altLang="zh-CN" sz="2000" dirty="0" err="1" smtClean="0"/>
              <a:t>memblock</a:t>
            </a:r>
            <a:endParaRPr lang="en-US" altLang="zh-CN" sz="2000" dirty="0" smtClean="0"/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画出</a:t>
            </a:r>
            <a:r>
              <a:rPr lang="en-US" altLang="zh-CN" sz="2000" dirty="0" err="1" smtClean="0"/>
              <a:t>memblock</a:t>
            </a:r>
            <a:r>
              <a:rPr lang="zh-CN" altLang="en-US" sz="2000" dirty="0" smtClean="0"/>
              <a:t>示意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0103006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122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128982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7749512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7476061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3919885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049033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809078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3134380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9379775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11147896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6526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4740962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1838430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6038610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1806075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966938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306724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34210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7941478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853290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8510733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141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545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68841868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142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62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58539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67299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9044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1575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681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087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43815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13677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2732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455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11655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97832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36948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83424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80166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5.9</a:t>
            </a:r>
          </a:p>
        </p:txBody>
      </p:sp>
    </p:spTree>
    <p:extLst>
      <p:ext uri="{BB962C8B-B14F-4D97-AF65-F5344CB8AC3E}">
        <p14:creationId xmlns:p14="http://schemas.microsoft.com/office/powerpoint/2010/main" val="102023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5891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56043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3.3</a:t>
            </a:r>
            <a:r>
              <a:rPr lang="zh-CN" altLang="en-US" sz="2000" dirty="0" smtClean="0"/>
              <a:t>尝试</a:t>
            </a:r>
            <a:r>
              <a:rPr lang="en-US" altLang="zh-CN" sz="2000" dirty="0" smtClean="0"/>
              <a:t>0x1400</a:t>
            </a:r>
            <a:r>
              <a:rPr lang="zh-CN" altLang="en-US" sz="2000" dirty="0" smtClean="0"/>
              <a:t>页框的情况，</a:t>
            </a:r>
            <a:r>
              <a:rPr lang="en-US" altLang="zh-CN" sz="2000" dirty="0" smtClean="0"/>
              <a:t>ZONE_DMA32</a:t>
            </a:r>
          </a:p>
        </p:txBody>
      </p:sp>
    </p:spTree>
    <p:extLst>
      <p:ext uri="{BB962C8B-B14F-4D97-AF65-F5344CB8AC3E}">
        <p14:creationId xmlns:p14="http://schemas.microsoft.com/office/powerpoint/2010/main" val="8786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65339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28804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60246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197296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12629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7829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089236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6843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984833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26024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92844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630021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59814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90677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062282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948752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5935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一个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内，所有页框的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结构在物理上是连续的。</a:t>
            </a:r>
            <a:endParaRPr lang="en-US" altLang="zh-CN" sz="2000" dirty="0" smtClean="0"/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这也是符合</a:t>
            </a:r>
            <a:r>
              <a:rPr lang="en-US" altLang="zh-CN" sz="2000" dirty="0" smtClean="0"/>
              <a:t>NUMA</a:t>
            </a:r>
            <a:r>
              <a:rPr lang="zh-CN" altLang="en-US" sz="2000" dirty="0" smtClean="0"/>
              <a:t>访问优化要求的。不要出现在</a:t>
            </a:r>
            <a:r>
              <a:rPr lang="en-US" altLang="zh-CN" sz="2000" dirty="0" smtClean="0"/>
              <a:t>node a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结构，描述的是</a:t>
            </a:r>
            <a:r>
              <a:rPr lang="en-US" altLang="zh-CN" sz="2000" dirty="0" smtClean="0"/>
              <a:t>node</a:t>
            </a:r>
            <a:r>
              <a:rPr lang="en-US" altLang="zh-CN" sz="2000" baseline="0" dirty="0" smtClean="0"/>
              <a:t> b</a:t>
            </a:r>
            <a:r>
              <a:rPr lang="zh-CN" altLang="en-US" sz="2000" baseline="0" dirty="0" smtClean="0"/>
              <a:t>上的页框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86996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8776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54685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82709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64093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23027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621962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516814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74540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215816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854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441489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61929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933836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51451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105494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11430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34499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319576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143149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3.8</a:t>
            </a:r>
            <a:r>
              <a:rPr lang="zh-CN" altLang="en-US" sz="2000" dirty="0" smtClean="0"/>
              <a:t>中可以对比</a:t>
            </a:r>
            <a:r>
              <a:rPr lang="en-US" altLang="zh-CN" sz="2000" dirty="0" smtClean="0"/>
              <a:t>16MB DMA</a:t>
            </a:r>
            <a:r>
              <a:rPr lang="zh-CN" altLang="en-US" sz="2000" baseline="0" dirty="0" smtClean="0"/>
              <a:t> </a:t>
            </a:r>
            <a:r>
              <a:rPr lang="en-US" altLang="zh-CN" sz="2000" baseline="0" dirty="0" smtClean="0"/>
              <a:t>zone</a:t>
            </a:r>
            <a:r>
              <a:rPr lang="zh-CN" altLang="en-US" sz="2000" dirty="0" smtClean="0"/>
              <a:t>以下</a:t>
            </a:r>
            <a:r>
              <a:rPr lang="en-US" altLang="zh-CN" sz="2000" dirty="0" smtClean="0"/>
              <a:t>reserved</a:t>
            </a:r>
            <a:r>
              <a:rPr lang="zh-CN" altLang="en-US" sz="2000" dirty="0" smtClean="0"/>
              <a:t>页框数目</a:t>
            </a:r>
            <a:endParaRPr lang="en-US" altLang="zh-CN" sz="2000" dirty="0" smtClean="0"/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err="1" smtClean="0"/>
              <a:t>spanned_pages-managed_pages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23453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480624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当前内存</a:t>
            </a:r>
            <a:r>
              <a:rPr lang="en-US" altLang="zh-CN" sz="2000" dirty="0" smtClean="0"/>
              <a:t>5G</a:t>
            </a:r>
            <a:r>
              <a:rPr lang="zh-CN" altLang="en-US" sz="2000" dirty="0" smtClean="0"/>
              <a:t>，测试</a:t>
            </a:r>
            <a:r>
              <a:rPr lang="en-US" altLang="zh-CN" sz="2000" dirty="0" smtClean="0"/>
              <a:t>movable</a:t>
            </a:r>
          </a:p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然后在</a:t>
            </a:r>
            <a:r>
              <a:rPr lang="en-US" altLang="zh-CN" sz="2000" dirty="0" smtClean="0"/>
              <a:t>1G</a:t>
            </a:r>
            <a:r>
              <a:rPr lang="zh-CN" altLang="en-US" sz="2000" dirty="0" smtClean="0"/>
              <a:t>，测试</a:t>
            </a:r>
            <a:r>
              <a:rPr lang="en-US" altLang="zh-CN" sz="2000" dirty="0" smtClean="0"/>
              <a:t>movable</a:t>
            </a:r>
          </a:p>
        </p:txBody>
      </p:sp>
    </p:spTree>
    <p:extLst>
      <p:ext uri="{BB962C8B-B14F-4D97-AF65-F5344CB8AC3E}">
        <p14:creationId xmlns:p14="http://schemas.microsoft.com/office/powerpoint/2010/main" val="16963516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0548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8643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68340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559339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588649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562658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5736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6536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88176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8730344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283505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9387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可以查看源码总结中的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步骤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787531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271652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260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138242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655048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1026741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7685350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err="1" smtClean="0"/>
              <a:t>Lru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offset</a:t>
            </a:r>
            <a:r>
              <a:rPr lang="zh-CN" altLang="en-US" sz="2000" smtClean="0"/>
              <a:t>：</a:t>
            </a:r>
            <a:r>
              <a:rPr lang="fr-FR" altLang="zh-CN" sz="2000" smtClean="0"/>
              <a:t>p /x &amp;(((struct page *)0)-&gt;lru)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3345268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58845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5277951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6401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199249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923953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7790329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534772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93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65954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389717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85993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2814826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066140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98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4793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7182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如何在驱动程序中使用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内核并未</a:t>
            </a:r>
            <a:r>
              <a:rPr lang="en-US" altLang="zh-CN" dirty="0" smtClean="0">
                <a:latin typeface="宋体" pitchFamily="2" charset="-122"/>
              </a:rPr>
              <a:t>EXPORT_SYMBOL(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方法一：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kallsyms</a:t>
            </a:r>
            <a:r>
              <a:rPr lang="zh-CN" altLang="en-US" dirty="0" smtClean="0">
                <a:latin typeface="宋体" pitchFamily="2" charset="-122"/>
              </a:rPr>
              <a:t>：给出了当前内核的所有符号以及其线性地址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方法二：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kallsyms_lookup_name</a:t>
            </a:r>
            <a:r>
              <a:rPr lang="zh-CN" altLang="en-US" dirty="0" smtClean="0">
                <a:latin typeface="宋体" pitchFamily="2" charset="-122"/>
              </a:rPr>
              <a:t>函数查询符号地址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</a:t>
            </a:r>
            <a:r>
              <a:rPr lang="en-US" altLang="zh-CN" dirty="0" err="1" smtClean="0">
                <a:latin typeface="宋体" pitchFamily="2" charset="-122"/>
              </a:rPr>
              <a:t>dmesg</a:t>
            </a:r>
            <a:r>
              <a:rPr lang="en-US" altLang="zh-CN" dirty="0" smtClean="0">
                <a:latin typeface="宋体" pitchFamily="2" charset="-122"/>
              </a:rPr>
              <a:t> &gt;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在多个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的环境中，比如有两个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node2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且都只有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ZONE_NORMAL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在同一种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中，本地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优先极高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可能的优先级排序方式有如下几种：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ZONE_MOVABLE (1) 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ZONE_NORMAL(1)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node2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ZONE_MOVABLE(2) 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ZONE_NORMAL(2)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即每个节点的管理结构中（如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）只排列自己的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可能的优先级排序方式有如下几种：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r>
              <a:rPr lang="en-US" altLang="zh-CN" dirty="0" smtClean="0">
                <a:latin typeface="宋体" pitchFamily="2" charset="-122"/>
              </a:rPr>
              <a:t>: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ZONE_MOVABLE 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ZONE_MOVABLE (2)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ZONE_NORMAL(2)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node2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ZONE_MOVABLE (2)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 (2)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ZONE_MOVABLE 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ZONE_NORMAL(1)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即先排列本地节点的所有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，然后再排列其他节点的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可能的优先级排序方式有如下几种：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方式：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ZONE_MOVABLE(1)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ZONE_MOVABLE(2)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ZONE_NORMAL(2)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node2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ZONE_MOVABLE(2)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ZONE_MOVABLE(1)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ZONE_NORMAL(2)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ZONE_NORMAL(1)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即按照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的类型排列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在多个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间，同种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间的优先级，和</a:t>
            </a:r>
            <a:r>
              <a:rPr lang="en-US" altLang="zh-CN" dirty="0" smtClean="0">
                <a:latin typeface="宋体" pitchFamily="2" charset="-122"/>
              </a:rPr>
              <a:t>Node Distance</a:t>
            </a:r>
            <a:r>
              <a:rPr lang="zh-CN" altLang="en-US" dirty="0" smtClean="0">
                <a:latin typeface="宋体" pitchFamily="2" charset="-122"/>
              </a:rPr>
              <a:t>有关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内核命令行参数</a:t>
            </a:r>
            <a:r>
              <a:rPr lang="en-US" altLang="zh-CN" dirty="0" err="1" smtClean="0">
                <a:latin typeface="宋体" pitchFamily="2" charset="-122"/>
              </a:rPr>
              <a:t>numa_zonelist_order</a:t>
            </a:r>
            <a:r>
              <a:rPr lang="zh-CN" altLang="en-US" dirty="0" smtClean="0">
                <a:latin typeface="宋体" pitchFamily="2" charset="-122"/>
              </a:rPr>
              <a:t>控制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order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‘zone’</a:t>
            </a:r>
            <a:r>
              <a:rPr lang="zh-CN" altLang="en-US" dirty="0" smtClean="0">
                <a:latin typeface="宋体" pitchFamily="2" charset="-122"/>
              </a:rPr>
              <a:t>：宏</a:t>
            </a:r>
            <a:r>
              <a:rPr lang="en-US" altLang="zh-CN" dirty="0" smtClean="0">
                <a:latin typeface="宋体" pitchFamily="2" charset="-122"/>
              </a:rPr>
              <a:t>ZONELIST_ORDER_ZONE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‘node’</a:t>
            </a:r>
            <a:r>
              <a:rPr lang="zh-CN" altLang="en-US" dirty="0" smtClean="0">
                <a:latin typeface="宋体" pitchFamily="2" charset="-122"/>
              </a:rPr>
              <a:t>：宏</a:t>
            </a:r>
            <a:r>
              <a:rPr lang="en-US" altLang="zh-CN" dirty="0" smtClean="0">
                <a:latin typeface="宋体" pitchFamily="2" charset="-122"/>
              </a:rPr>
              <a:t>ZONELIST_ORDER_NODE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'default'</a:t>
            </a:r>
            <a:r>
              <a:rPr lang="zh-CN" altLang="en-US" dirty="0" smtClean="0">
                <a:latin typeface="宋体" pitchFamily="2" charset="-122"/>
              </a:rPr>
              <a:t>：由内核智能选择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宏</a:t>
            </a:r>
            <a:r>
              <a:rPr lang="en-US" altLang="zh-CN" dirty="0" smtClean="0">
                <a:latin typeface="宋体" pitchFamily="2" charset="-122"/>
              </a:rPr>
              <a:t>ZONELIST_ORDER_DEFAULT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内核会检测各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的页框数来选择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组织方式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ZONE_DMA</a:t>
            </a:r>
            <a:r>
              <a:rPr lang="zh-CN" altLang="en-US" dirty="0" smtClean="0">
                <a:latin typeface="宋体" pitchFamily="2" charset="-122"/>
              </a:rPr>
              <a:t>很小时，内核将倾向于选择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/proc/sys/</a:t>
            </a:r>
            <a:r>
              <a:rPr lang="en-US" altLang="zh-CN" dirty="0" err="1" smtClean="0">
                <a:latin typeface="宋体" pitchFamily="2" charset="-122"/>
              </a:rPr>
              <a:t>vm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numa_zonelist_order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的结构</a:t>
            </a:r>
            <a:r>
              <a:rPr lang="en-US" altLang="zh-CN" dirty="0" err="1" smtClean="0">
                <a:latin typeface="宋体" pitchFamily="2" charset="-122"/>
              </a:rPr>
              <a:t>pgdata</a:t>
            </a:r>
            <a:r>
              <a:rPr lang="zh-CN" altLang="en-US" dirty="0" smtClean="0">
                <a:latin typeface="宋体" pitchFamily="2" charset="-122"/>
              </a:rPr>
              <a:t>中，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zh-CN" altLang="en-US" dirty="0" smtClean="0">
                <a:latin typeface="宋体" pitchFamily="2" charset="-122"/>
              </a:rPr>
              <a:t>保存了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的优先级顺序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[2];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[0]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存放按照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方式或者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方式存储所有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，包括其他节点的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[1]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</a:t>
            </a: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方式存放本节点的所有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zonelist_cache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zlcache_ptr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zoneref</a:t>
            </a:r>
            <a:r>
              <a:rPr lang="en-US" altLang="zh-CN" dirty="0" smtClean="0">
                <a:latin typeface="宋体" pitchFamily="2" charset="-122"/>
              </a:rPr>
              <a:t> _</a:t>
            </a:r>
            <a:r>
              <a:rPr lang="en-US" altLang="zh-CN" dirty="0" err="1" smtClean="0">
                <a:latin typeface="宋体" pitchFamily="2" charset="-122"/>
              </a:rPr>
              <a:t>zonerefs</a:t>
            </a:r>
            <a:r>
              <a:rPr lang="en-US" altLang="zh-CN" dirty="0" smtClean="0">
                <a:latin typeface="宋体" pitchFamily="2" charset="-122"/>
              </a:rPr>
              <a:t>[257];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zonelist_cache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zlcache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zoneref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zone *zone;//node</a:t>
            </a:r>
            <a:r>
              <a:rPr lang="zh-CN" altLang="en-US" dirty="0" smtClean="0">
                <a:latin typeface="宋体" pitchFamily="2" charset="-122"/>
              </a:rPr>
              <a:t>节点内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zone_idx</a:t>
            </a:r>
            <a:r>
              <a:rPr lang="en-US" altLang="zh-CN" dirty="0" smtClean="0">
                <a:latin typeface="宋体" pitchFamily="2" charset="-122"/>
              </a:rPr>
              <a:t>;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//node</a:t>
            </a:r>
            <a:r>
              <a:rPr lang="zh-CN" altLang="en-US" dirty="0" smtClean="0">
                <a:latin typeface="宋体" pitchFamily="2" charset="-122"/>
              </a:rPr>
              <a:t>节点内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477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</a:t>
            </a:r>
            <a:r>
              <a:rPr lang="en-US" altLang="zh-CN" dirty="0" err="1" smtClean="0">
                <a:latin typeface="宋体" pitchFamily="2" charset="-122"/>
              </a:rPr>
              <a:t>zonerefs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按照优先级的顺序排列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zlcache_ptr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smtClean="0">
                <a:latin typeface="宋体" pitchFamily="2" charset="-122"/>
              </a:rPr>
              <a:t>NULL</a:t>
            </a:r>
            <a:r>
              <a:rPr lang="zh-CN" altLang="en-US" dirty="0" smtClean="0">
                <a:latin typeface="宋体" pitchFamily="2" charset="-122"/>
              </a:rPr>
              <a:t>或者</a:t>
            </a:r>
            <a:r>
              <a:rPr lang="en-US" altLang="zh-CN" dirty="0" err="1" smtClean="0">
                <a:latin typeface="宋体" pitchFamily="2" charset="-122"/>
              </a:rPr>
              <a:t>zlcache</a:t>
            </a:r>
            <a:r>
              <a:rPr lang="zh-CN" altLang="en-US" dirty="0" smtClean="0">
                <a:latin typeface="宋体" pitchFamily="2" charset="-122"/>
              </a:rPr>
              <a:t>字段的地址。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若为</a:t>
            </a:r>
            <a:r>
              <a:rPr lang="en-US" altLang="zh-CN" dirty="0" smtClean="0">
                <a:latin typeface="宋体" pitchFamily="2" charset="-122"/>
              </a:rPr>
              <a:t>NULL</a:t>
            </a:r>
            <a:r>
              <a:rPr lang="zh-CN" altLang="en-US" dirty="0" smtClean="0">
                <a:latin typeface="宋体" pitchFamily="2" charset="-122"/>
              </a:rPr>
              <a:t>，则</a:t>
            </a:r>
            <a:r>
              <a:rPr lang="en-US" altLang="zh-CN" dirty="0" err="1" smtClean="0">
                <a:latin typeface="宋体" pitchFamily="2" charset="-122"/>
              </a:rPr>
              <a:t>zlcache</a:t>
            </a:r>
            <a:r>
              <a:rPr lang="zh-CN" altLang="en-US" dirty="0" smtClean="0">
                <a:latin typeface="宋体" pitchFamily="2" charset="-122"/>
              </a:rPr>
              <a:t>部分无效。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zonelist_cache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unsigned short </a:t>
            </a:r>
            <a:r>
              <a:rPr lang="en-US" altLang="zh-CN" dirty="0" err="1" smtClean="0"/>
              <a:t>z_to_n</a:t>
            </a:r>
            <a:r>
              <a:rPr lang="en-US" altLang="zh-CN" dirty="0" smtClean="0"/>
              <a:t>[256];//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zone-&gt;</a:t>
            </a:r>
            <a:r>
              <a:rPr lang="en-US" altLang="zh-CN" dirty="0" err="1" smtClean="0"/>
              <a:t>nid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DECLARE_BITMAP(fullzones,256);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对应一个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跟踪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中空闲空间快要耗尽的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3.11</a:t>
            </a:r>
            <a:r>
              <a:rPr lang="zh-CN" altLang="en-US" dirty="0" smtClean="0">
                <a:latin typeface="宋体" pitchFamily="2" charset="-122"/>
              </a:rPr>
              <a:t>：两个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中的值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增大虚拟机内存到</a:t>
            </a:r>
            <a:r>
              <a:rPr lang="en-US" altLang="zh-CN" dirty="0" smtClean="0">
                <a:latin typeface="宋体" pitchFamily="2" charset="-122"/>
              </a:rPr>
              <a:t>5000MB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smtClean="0">
                <a:latin typeface="宋体" pitchFamily="2" charset="-122"/>
              </a:rPr>
              <a:t>“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en-US" altLang="zh-CN" dirty="0" smtClean="0">
                <a:latin typeface="宋体" pitchFamily="2" charset="-122"/>
              </a:rPr>
              <a:t>=100M</a:t>
            </a:r>
            <a:r>
              <a:rPr lang="zh-CN" altLang="en-US" dirty="0" smtClean="0">
                <a:latin typeface="宋体" pitchFamily="2" charset="-122"/>
              </a:rPr>
              <a:t>”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</a:t>
            </a:r>
            <a:r>
              <a:rPr lang="zh-CN" altLang="en-US" dirty="0" smtClean="0">
                <a:latin typeface="宋体" pitchFamily="2" charset="-122"/>
              </a:rPr>
              <a:t>：没有</a:t>
            </a:r>
            <a:r>
              <a:rPr lang="en-US" altLang="zh-CN" dirty="0" smtClean="0">
                <a:latin typeface="宋体" pitchFamily="2" charset="-122"/>
              </a:rPr>
              <a:t>ZONE_NORMAL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0F568-F6CC-4E06-9200-2490DE6F1A25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65" y="80350"/>
            <a:ext cx="6517356" cy="67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0F568-F6CC-4E06-9200-2490DE6F1A25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5" y="905608"/>
            <a:ext cx="8723697" cy="52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进入保护模式后，内核对内存信息进行了若干加工处理。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的全局实例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保存了内存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信息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current_limit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内存最大容量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memblock_type</a:t>
            </a:r>
            <a:r>
              <a:rPr lang="en-US" altLang="zh-CN" dirty="0" smtClean="0">
                <a:latin typeface="宋体" pitchFamily="2" charset="-122"/>
              </a:rPr>
              <a:t> memory;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memblock_type</a:t>
            </a:r>
            <a:r>
              <a:rPr lang="en-US" altLang="zh-CN" dirty="0" smtClean="0">
                <a:latin typeface="宋体" pitchFamily="2" charset="-122"/>
              </a:rPr>
              <a:t> reserved;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444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前面分析了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的优先级顺序，这些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的顺序是放入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的两个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需要确定从哪个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分配、使用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进行分配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确定哪个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用户指定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m</a:t>
            </a:r>
            <a:r>
              <a:rPr lang="en-US" altLang="zh-CN" dirty="0" err="1" smtClean="0">
                <a:latin typeface="宋体" pitchFamily="2" charset="-122"/>
              </a:rPr>
              <a:t>empolicy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确定哪个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是否设置了</a:t>
            </a:r>
            <a:r>
              <a:rPr lang="en-US" altLang="zh-CN" dirty="0">
                <a:latin typeface="宋体" pitchFamily="2" charset="-122"/>
              </a:rPr>
              <a:t>__</a:t>
            </a:r>
            <a:r>
              <a:rPr lang="en-US" altLang="zh-CN" dirty="0" smtClean="0">
                <a:latin typeface="宋体" pitchFamily="2" charset="-122"/>
              </a:rPr>
              <a:t>GFP_THISNODE</a:t>
            </a:r>
            <a:r>
              <a:rPr lang="zh-CN" altLang="en-US" dirty="0" smtClean="0">
                <a:latin typeface="宋体" pitchFamily="2" charset="-122"/>
              </a:rPr>
              <a:t>标志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关</a:t>
            </a:r>
            <a:r>
              <a:rPr lang="zh-CN" altLang="en-US" dirty="0" smtClean="0">
                <a:latin typeface="宋体" pitchFamily="2" charset="-122"/>
              </a:rPr>
              <a:t>键的页框分配函数：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417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if (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 &lt; 0)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 = </a:t>
            </a:r>
            <a:r>
              <a:rPr lang="en-US" altLang="zh-CN" dirty="0" err="1" smtClean="0">
                <a:latin typeface="宋体" pitchFamily="2" charset="-122"/>
              </a:rPr>
              <a:t>numa_node_id</a:t>
            </a:r>
            <a:r>
              <a:rPr lang="en-US" altLang="zh-CN" dirty="0" smtClean="0">
                <a:latin typeface="宋体" pitchFamily="2" charset="-122"/>
              </a:rPr>
              <a:t>();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order, </a:t>
            </a:r>
            <a:r>
              <a:rPr lang="en-US" altLang="zh-CN" dirty="0" err="1" smtClean="0">
                <a:latin typeface="宋体" pitchFamily="2" charset="-122"/>
              </a:rPr>
              <a:t>node_zonelist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｝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用户指定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，若未设，选择当前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NL" altLang="zh-CN" dirty="0" smtClean="0">
                <a:latin typeface="宋体" pitchFamily="2" charset="-122"/>
              </a:rPr>
              <a:t>struct zonelist *node_zonelist(int nid, gfp_t flags){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NODE_DATA(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)-&gt;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 + </a:t>
            </a:r>
            <a:r>
              <a:rPr lang="en-US" altLang="zh-CN" dirty="0" err="1" smtClean="0">
                <a:latin typeface="宋体" pitchFamily="2" charset="-122"/>
              </a:rPr>
              <a:t>gfp_zonelist</a:t>
            </a:r>
            <a:r>
              <a:rPr lang="en-US" altLang="zh-CN" dirty="0" smtClean="0">
                <a:latin typeface="宋体" pitchFamily="2" charset="-122"/>
              </a:rPr>
              <a:t>(flags);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gfp_zonelist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flags){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if (IS_ENABLED(CONFIG_NUMA) &amp;&amp; unlikely(flags &amp; __GFP_THISNODE))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1;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0;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通常由用户指定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&lt;0</a:t>
            </a:r>
            <a:r>
              <a:rPr lang="zh-CN" altLang="en-US" dirty="0" smtClean="0">
                <a:latin typeface="宋体" pitchFamily="2" charset="-122"/>
              </a:rPr>
              <a:t>时，使用当前节点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zh-CN" altLang="en-US" dirty="0" smtClean="0">
                <a:latin typeface="宋体" pitchFamily="2" charset="-122"/>
              </a:rPr>
              <a:t>时，使用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zh-CN" altLang="en-US" dirty="0" smtClean="0">
                <a:latin typeface="宋体" pitchFamily="2" charset="-122"/>
              </a:rPr>
              <a:t>设置了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，使用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的结构</a:t>
            </a:r>
            <a:r>
              <a:rPr lang="en-US" altLang="zh-CN" dirty="0" err="1" smtClean="0">
                <a:latin typeface="宋体" pitchFamily="2" charset="-122"/>
              </a:rPr>
              <a:t>pgdata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[1]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否则，使用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[0]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函数</a:t>
            </a:r>
            <a:r>
              <a:rPr lang="en-US" altLang="zh-CN" dirty="0" err="1" smtClean="0">
                <a:latin typeface="宋体" pitchFamily="2" charset="-122"/>
              </a:rPr>
              <a:t>alloc_pages_exact_node</a:t>
            </a:r>
            <a:r>
              <a:rPr lang="zh-CN" altLang="en-US" dirty="0" smtClean="0">
                <a:latin typeface="宋体" pitchFamily="2" charset="-122"/>
              </a:rPr>
              <a:t>同上，只是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zh-CN" altLang="en-US" dirty="0" smtClean="0">
                <a:latin typeface="宋体" pitchFamily="2" charset="-122"/>
              </a:rPr>
              <a:t>不能小于</a:t>
            </a:r>
            <a:r>
              <a:rPr lang="en-US" altLang="zh-CN" dirty="0" smtClean="0">
                <a:latin typeface="宋体" pitchFamily="2" charset="-122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</a:t>
            </a:r>
            <a:r>
              <a:rPr lang="en-US" altLang="zh-CN" dirty="0" err="1" smtClean="0">
                <a:latin typeface="宋体" pitchFamily="2" charset="-122"/>
              </a:rPr>
              <a:t>alloc_pages_current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order);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alloc_pages_current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的选择，依赖于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Interleave</a:t>
            </a:r>
            <a:r>
              <a:rPr lang="zh-CN" altLang="en-US" dirty="0" smtClean="0">
                <a:latin typeface="宋体" pitchFamily="2" charset="-122"/>
              </a:rPr>
              <a:t>：采用循环方式从设定的节点集合中选出某个节点，然后从此节点对应的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中分配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Bind</a:t>
            </a:r>
            <a:r>
              <a:rPr lang="zh-CN" altLang="en-US" dirty="0" smtClean="0">
                <a:latin typeface="宋体" pitchFamily="2" charset="-122"/>
              </a:rPr>
              <a:t>：设置一个节点集合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若无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申请标记，从本地节点分配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若有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申请标记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本地节点不在设定的节点集合中，从集合中最小节点号的节点处分配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本地节点在设定的节点集合中，从本地节点分配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Interleave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Bind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Preferred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若设置了</a:t>
            </a:r>
            <a:r>
              <a:rPr lang="en-US" altLang="zh-CN" dirty="0" smtClean="0">
                <a:latin typeface="宋体" pitchFamily="2" charset="-122"/>
              </a:rPr>
              <a:t>MPOL_F_LOCAL</a:t>
            </a:r>
            <a:r>
              <a:rPr lang="zh-CN" altLang="en-US" dirty="0" smtClean="0">
                <a:latin typeface="宋体" pitchFamily="2" charset="-122"/>
              </a:rPr>
              <a:t>标志，则从本地节点分配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若未设置，则从指定的节点分配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Default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从本地节点分配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结构管理内存策略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atomic_t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refcnt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short mode;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short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union {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short </a:t>
            </a:r>
            <a:r>
              <a:rPr lang="en-US" altLang="zh-CN" dirty="0" err="1" smtClean="0">
                <a:latin typeface="宋体" pitchFamily="2" charset="-122"/>
              </a:rPr>
              <a:t>preferred_node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en-US" altLang="zh-CN" dirty="0" smtClean="0">
                <a:latin typeface="宋体" pitchFamily="2" charset="-122"/>
              </a:rPr>
              <a:t> nodes;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 v;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｝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mode</a:t>
            </a:r>
            <a:r>
              <a:rPr lang="zh-CN" altLang="en-US" dirty="0" smtClean="0">
                <a:latin typeface="宋体" pitchFamily="2" charset="-122"/>
              </a:rPr>
              <a:t>取值</a:t>
            </a:r>
            <a:r>
              <a:rPr lang="en-US" altLang="zh-CN" dirty="0" smtClean="0">
                <a:latin typeface="宋体" pitchFamily="2" charset="-122"/>
              </a:rPr>
              <a:t>include\</a:t>
            </a:r>
            <a:r>
              <a:rPr lang="en-US" altLang="zh-CN" dirty="0" err="1" smtClean="0">
                <a:latin typeface="宋体" pitchFamily="2" charset="-122"/>
              </a:rPr>
              <a:t>uapi</a:t>
            </a:r>
            <a:r>
              <a:rPr lang="en-US" altLang="zh-CN" dirty="0" smtClean="0">
                <a:latin typeface="宋体" pitchFamily="2" charset="-122"/>
              </a:rPr>
              <a:t>\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\</a:t>
            </a:r>
            <a:r>
              <a:rPr lang="en-US" altLang="zh-CN" dirty="0" err="1" smtClean="0">
                <a:latin typeface="宋体" pitchFamily="2" charset="-122"/>
              </a:rPr>
              <a:t>mempolicy.h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MPOL_DEFAULT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MPOL_PREFERRED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MPOL_BIND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MPOL_INTERLEAVE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的取值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MPOL_F_LOCAL (1 &lt;&lt; 1)//</a:t>
            </a:r>
            <a:r>
              <a:rPr lang="zh-CN" altLang="en-US" dirty="0" smtClean="0">
                <a:latin typeface="宋体" pitchFamily="2" charset="-122"/>
              </a:rPr>
              <a:t>本地分配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MPOL_F_MOF	(1 &lt;&lt; 3) /* this policy wants migrate on fault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MPOL_F_MORON (1 &lt;&lt; 4) /* Migrate On </a:t>
            </a:r>
            <a:r>
              <a:rPr lang="en-US" altLang="zh-CN" dirty="0" err="1" smtClean="0">
                <a:latin typeface="宋体" pitchFamily="2" charset="-122"/>
              </a:rPr>
              <a:t>pte_numa</a:t>
            </a:r>
            <a:r>
              <a:rPr lang="en-US" altLang="zh-CN" dirty="0" smtClean="0">
                <a:latin typeface="宋体" pitchFamily="2" charset="-122"/>
              </a:rPr>
              <a:t> Reference On Node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每个进程都可以有自己的内存策略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存储在</a:t>
            </a:r>
            <a:r>
              <a:rPr lang="en-US" altLang="zh-CN" dirty="0" smtClean="0">
                <a:latin typeface="宋体" pitchFamily="2" charset="-122"/>
              </a:rPr>
              <a:t>current-&gt;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若进程没有设置自己的内存策略，在分配页框时（比如调用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zh-CN" altLang="en-US" dirty="0" smtClean="0">
                <a:latin typeface="宋体" pitchFamily="2" charset="-122"/>
              </a:rPr>
              <a:t>），使用为当前节点预设的内存策略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preferred_node_policy</a:t>
            </a:r>
            <a:r>
              <a:rPr lang="en-US" altLang="zh-CN" dirty="0" smtClean="0">
                <a:latin typeface="宋体" pitchFamily="2" charset="-122"/>
              </a:rPr>
              <a:t>[MAX_NUMNODES];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每个节点一个数组项，即一个内存策略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若当前节点预设的策略为</a:t>
            </a:r>
            <a:r>
              <a:rPr lang="en-US" altLang="zh-CN" dirty="0" smtClean="0">
                <a:latin typeface="宋体" pitchFamily="2" charset="-122"/>
              </a:rPr>
              <a:t>MPOL_DEFAULT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则采用</a:t>
            </a:r>
            <a:r>
              <a:rPr lang="en-US" altLang="zh-CN" dirty="0" err="1" smtClean="0">
                <a:latin typeface="宋体" pitchFamily="2" charset="-122"/>
              </a:rPr>
              <a:t>default_policy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53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memblock_type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cnt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max;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total_size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memblock_region</a:t>
            </a:r>
            <a:r>
              <a:rPr lang="en-US" altLang="zh-CN" dirty="0" smtClean="0">
                <a:latin typeface="宋体" pitchFamily="2" charset="-122"/>
              </a:rPr>
              <a:t> *regions;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memblock_region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base;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size;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;		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nid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有什么作用？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default_policy</a:t>
            </a:r>
            <a:r>
              <a:rPr lang="en-US" altLang="zh-CN" dirty="0" smtClean="0">
                <a:latin typeface="宋体" pitchFamily="2" charset="-122"/>
              </a:rPr>
              <a:t> =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.</a:t>
            </a:r>
            <a:r>
              <a:rPr lang="en-US" altLang="zh-CN" dirty="0" err="1" smtClean="0">
                <a:latin typeface="宋体" pitchFamily="2" charset="-122"/>
              </a:rPr>
              <a:t>refcnt</a:t>
            </a:r>
            <a:r>
              <a:rPr lang="en-US" altLang="zh-CN" dirty="0" smtClean="0">
                <a:latin typeface="宋体" pitchFamily="2" charset="-122"/>
              </a:rPr>
              <a:t> = ATOMIC_INIT(1),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.mode = MPOL_PREFERRED,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.flags = MPOL_F_LOCAL,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default_policy</a:t>
            </a:r>
            <a:r>
              <a:rPr lang="zh-CN" altLang="en-US" dirty="0" smtClean="0">
                <a:latin typeface="宋体" pitchFamily="2" charset="-122"/>
              </a:rPr>
              <a:t>即从本地节点分配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除上面外，下面两种也使用</a:t>
            </a:r>
            <a:r>
              <a:rPr lang="en-US" altLang="zh-CN" dirty="0" err="1" smtClean="0">
                <a:latin typeface="宋体" pitchFamily="2" charset="-122"/>
              </a:rPr>
              <a:t>default_policy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当处于中断上下文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当设置了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3.12</a:t>
            </a:r>
            <a:r>
              <a:rPr lang="zh-CN" altLang="en-US" dirty="0" smtClean="0">
                <a:latin typeface="宋体" pitchFamily="2" charset="-122"/>
              </a:rPr>
              <a:t>：内存策略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在使用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确定所分配的节点后，依然根据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，决定从哪个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搜索可以分配的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小结：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如何确定从哪个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通过函数参数指定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通过内存策略指定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如何确定从哪个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搜索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是否设置了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页框分配接口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238250"/>
            <a:ext cx="8724900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zh-CN" altLang="en-US" dirty="0" smtClean="0">
                <a:latin typeface="宋体" pitchFamily="2" charset="-122"/>
              </a:rPr>
              <a:t>：若干标志的组合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gfp.h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：需要分配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返回申请到的页框块的第一个页框的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选择的标志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__GFP_DMA(0)</a:t>
            </a:r>
            <a:r>
              <a:rPr lang="zh-CN" altLang="en-US" dirty="0" smtClean="0">
                <a:latin typeface="宋体" pitchFamily="2" charset="-122"/>
              </a:rPr>
              <a:t>：希望从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区域获得页框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__GFP_DMA32(2)</a:t>
            </a:r>
            <a:r>
              <a:rPr lang="zh-CN" altLang="en-US" dirty="0" smtClean="0">
                <a:latin typeface="宋体" pitchFamily="2" charset="-122"/>
              </a:rPr>
              <a:t>：希望从</a:t>
            </a:r>
            <a:r>
              <a:rPr lang="en-US" altLang="zh-CN" dirty="0" smtClean="0">
                <a:latin typeface="宋体" pitchFamily="2" charset="-122"/>
              </a:rPr>
              <a:t>DMA32</a:t>
            </a:r>
            <a:r>
              <a:rPr lang="zh-CN" altLang="en-US" dirty="0" smtClean="0">
                <a:latin typeface="宋体" pitchFamily="2" charset="-122"/>
              </a:rPr>
              <a:t>区域获得页框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__GFP_MOVABLE(3)</a:t>
            </a:r>
            <a:r>
              <a:rPr lang="zh-CN" altLang="en-US" dirty="0" smtClean="0">
                <a:latin typeface="宋体" pitchFamily="2" charset="-122"/>
              </a:rPr>
              <a:t>：希望从</a:t>
            </a:r>
            <a:r>
              <a:rPr lang="en-US" altLang="zh-CN" dirty="0" smtClean="0">
                <a:latin typeface="宋体" pitchFamily="2" charset="-122"/>
              </a:rPr>
              <a:t>Movable</a:t>
            </a:r>
            <a:r>
              <a:rPr lang="zh-CN" altLang="en-US" dirty="0" smtClean="0">
                <a:latin typeface="宋体" pitchFamily="2" charset="-122"/>
              </a:rPr>
              <a:t>区域获得页框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不设置以上标志，表示</a:t>
            </a:r>
            <a:r>
              <a:rPr lang="en-US" altLang="zh-CN" dirty="0" smtClean="0">
                <a:latin typeface="宋体" pitchFamily="2" charset="-122"/>
              </a:rPr>
              <a:t>normal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715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选择的标志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__GFP_DMA(0)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__GFP_DMA32(2)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__GFP_MOVABLE(3)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__GFP_HIGHMEM(1)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部分的标志包含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bit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低</a:t>
            </a:r>
            <a:r>
              <a:rPr lang="en-US" altLang="zh-CN" dirty="0" smtClean="0">
                <a:latin typeface="宋体" pitchFamily="2" charset="-122"/>
              </a:rPr>
              <a:t>3bit</a:t>
            </a:r>
            <a:r>
              <a:rPr lang="zh-CN" altLang="en-US" dirty="0" smtClean="0">
                <a:latin typeface="宋体" pitchFamily="2" charset="-122"/>
              </a:rPr>
              <a:t>最多只能有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被设置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__GFP_MOVABLE</a:t>
            </a:r>
            <a:r>
              <a:rPr lang="zh-CN" altLang="en-US" dirty="0" smtClean="0">
                <a:latin typeface="宋体" pitchFamily="2" charset="-122"/>
              </a:rPr>
              <a:t>既用于指定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，又是一种策略（迁移）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所以</a:t>
            </a:r>
            <a:r>
              <a:rPr lang="en-US" altLang="zh-CN" dirty="0" smtClean="0">
                <a:latin typeface="宋体" pitchFamily="2" charset="-122"/>
              </a:rPr>
              <a:t>__GFP_MOVABLE</a:t>
            </a:r>
            <a:r>
              <a:rPr lang="zh-CN" altLang="en-US" dirty="0" smtClean="0">
                <a:latin typeface="宋体" pitchFamily="2" charset="-122"/>
              </a:rPr>
              <a:t>和低</a:t>
            </a:r>
            <a:r>
              <a:rPr lang="en-US" altLang="zh-CN" dirty="0" smtClean="0">
                <a:latin typeface="宋体" pitchFamily="2" charset="-122"/>
              </a:rPr>
              <a:t>3bit</a:t>
            </a:r>
            <a:r>
              <a:rPr lang="zh-CN" altLang="en-US" dirty="0" smtClean="0">
                <a:latin typeface="宋体" pitchFamily="2" charset="-122"/>
              </a:rPr>
              <a:t>组合应用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gfp.h</a:t>
            </a:r>
            <a:r>
              <a:rPr lang="en-US" altLang="zh-CN" dirty="0" smtClean="0">
                <a:latin typeface="宋体" pitchFamily="2" charset="-122"/>
              </a:rPr>
              <a:t> L200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GFP_ATOMIC = __GFP_HIGH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可以访问保留页框池</a:t>
            </a:r>
            <a:r>
              <a:rPr lang="en-US" altLang="zh-CN" dirty="0" smtClean="0">
                <a:latin typeface="宋体" pitchFamily="2" charset="-122"/>
              </a:rPr>
              <a:t>emergency pools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/proc/sys/</a:t>
            </a:r>
            <a:r>
              <a:rPr lang="en-US" altLang="zh-CN" dirty="0" err="1" smtClean="0">
                <a:latin typeface="宋体" pitchFamily="2" charset="-122"/>
              </a:rPr>
              <a:t>vm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min_free_kbytes</a:t>
            </a:r>
            <a:r>
              <a:rPr lang="zh-CN" altLang="en-US" dirty="0" smtClean="0">
                <a:latin typeface="宋体" pitchFamily="2" charset="-122"/>
              </a:rPr>
              <a:t>即为保留内存的数量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GFP_NOIO = __GFP_WAIT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GFP_NOFS = __GFP_WAIT | __GFP_IO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start physical IO?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GFP_KERNEL = __GFP_WAIT | __GFP_IO | __GFP_FS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start physical IO?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call down to low-level FS?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GFP_TEMPORARY = __GFP_WAIT | __GFP_IO | __GFP_FS | __GFP_RECLAIMABLE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 is reclaimable + </a:t>
            </a:r>
            <a:r>
              <a:rPr lang="zh-CN" altLang="en-US" dirty="0" smtClean="0">
                <a:latin typeface="宋体" pitchFamily="2" charset="-122"/>
              </a:rPr>
              <a:t>上面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条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GFP_USER = __GFP_WAIT | __GFP_IO | __GFP_FS | __GFP_HARDWALL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start physical IO?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call down to low-level FS?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Enforce </a:t>
            </a:r>
            <a:r>
              <a:rPr lang="en-US" altLang="zh-CN" dirty="0" err="1" smtClean="0">
                <a:latin typeface="宋体" pitchFamily="2" charset="-122"/>
              </a:rPr>
              <a:t>hardwall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cpuset</a:t>
            </a:r>
            <a:r>
              <a:rPr lang="en-US" altLang="zh-CN" dirty="0" smtClean="0">
                <a:latin typeface="宋体" pitchFamily="2" charset="-122"/>
              </a:rPr>
              <a:t> memory </a:t>
            </a:r>
            <a:r>
              <a:rPr lang="en-US" altLang="zh-CN" dirty="0" err="1" smtClean="0">
                <a:latin typeface="宋体" pitchFamily="2" charset="-122"/>
              </a:rPr>
              <a:t>allocs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__GFP_ZERO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Return zeroed page on success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GFP_THISNODE = __GFP_THISNODE | __GFP_NOWARN | __GFP_NORETRY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 fallback, no policies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Suppress page allocation failure warning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一次分配失败后不再尝试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__GFP_REPEAT</a:t>
            </a:r>
            <a:r>
              <a:rPr lang="zh-CN" altLang="en-US" dirty="0" smtClean="0">
                <a:latin typeface="宋体" pitchFamily="2" charset="-122"/>
              </a:rPr>
              <a:t>：内核重试内存分配直到成功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实际上，一些实现中仍然可能失败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__GFP_NOFAIL</a:t>
            </a:r>
            <a:r>
              <a:rPr lang="zh-CN" altLang="en-US" dirty="0" smtClean="0">
                <a:latin typeface="宋体" pitchFamily="2" charset="-122"/>
              </a:rPr>
              <a:t>：该标志被抛弃了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__GFP_COLD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Cache-cold page required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页框释放接口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*page,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要释放的页框块的第一个页框的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要释放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体系结构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SMP</a:t>
            </a:r>
            <a:r>
              <a:rPr lang="zh-CN" altLang="en-US" dirty="0" smtClean="0">
                <a:latin typeface="宋体" pitchFamily="2" charset="-122"/>
              </a:rPr>
              <a:t>：共享存储型多处理机</a:t>
            </a:r>
            <a:r>
              <a:rPr lang="en-US" altLang="zh-CN" dirty="0" smtClean="0">
                <a:latin typeface="宋体" pitchFamily="2" charset="-122"/>
              </a:rPr>
              <a:t>(Shared Memory </a:t>
            </a:r>
            <a:r>
              <a:rPr lang="en-US" altLang="zh-CN" dirty="0" err="1" smtClean="0">
                <a:latin typeface="宋体" pitchFamily="2" charset="-122"/>
              </a:rPr>
              <a:t>MulptiProcessors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对称多处理机</a:t>
            </a:r>
            <a:r>
              <a:rPr lang="en-US" altLang="zh-CN" dirty="0" smtClean="0">
                <a:latin typeface="宋体" pitchFamily="2" charset="-122"/>
              </a:rPr>
              <a:t>Symmetry </a:t>
            </a:r>
            <a:r>
              <a:rPr lang="en-US" altLang="zh-CN" dirty="0" err="1" smtClean="0">
                <a:latin typeface="宋体" pitchFamily="2" charset="-122"/>
              </a:rPr>
              <a:t>MultiProcessors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共享存储型多处理机有三种模型：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均匀存储器存取（</a:t>
            </a:r>
            <a:r>
              <a:rPr lang="en-US" altLang="zh-CN" dirty="0" smtClean="0">
                <a:latin typeface="宋体" pitchFamily="2" charset="-122"/>
              </a:rPr>
              <a:t>Uniform-Memory-Access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UMA</a:t>
            </a:r>
            <a:r>
              <a:rPr lang="zh-CN" altLang="en-US" dirty="0" smtClean="0">
                <a:latin typeface="宋体" pitchFamily="2" charset="-122"/>
              </a:rPr>
              <a:t>）模型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非均匀存储器存取（</a:t>
            </a:r>
            <a:r>
              <a:rPr lang="en-US" altLang="zh-CN" dirty="0" smtClean="0">
                <a:latin typeface="宋体" pitchFamily="2" charset="-122"/>
              </a:rPr>
              <a:t>Non uniform-Memory-Access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）模型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只用高速缓存的存储器结构（</a:t>
            </a:r>
            <a:r>
              <a:rPr lang="en-US" altLang="zh-CN" dirty="0" smtClean="0">
                <a:latin typeface="宋体" pitchFamily="2" charset="-122"/>
              </a:rPr>
              <a:t>Cache-Only Memory Architecture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COMA</a:t>
            </a:r>
            <a:r>
              <a:rPr lang="zh-CN" altLang="en-US" dirty="0" smtClean="0">
                <a:latin typeface="宋体" pitchFamily="2" charset="-122"/>
              </a:rPr>
              <a:t>）模型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返回页框块第一个页框的线性地址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get_dma_pages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 | GFP_DMA, (order))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), 0)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get_zeroed_page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alloc_pages_exact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多分配的页面将会还给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上面函数都依赖于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后者又依赖</a:t>
            </a:r>
            <a:r>
              <a:rPr lang="en-US" altLang="zh-CN" dirty="0" err="1" smtClean="0">
                <a:latin typeface="宋体" pitchFamily="2" charset="-122"/>
              </a:rPr>
              <a:t>alloc_pages_current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最终依赖核心分配函数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alloc_pages_nodemask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alloc_pages_exact_nid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会归还多分配的页框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alloc_pages_exact_node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限制在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zh-CN" altLang="en-US" dirty="0" smtClean="0">
                <a:latin typeface="宋体" pitchFamily="2" charset="-122"/>
              </a:rPr>
              <a:t>中分配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zh-CN" altLang="en-US" dirty="0" smtClean="0">
                <a:latin typeface="宋体" pitchFamily="2" charset="-122"/>
              </a:rPr>
              <a:t>依赖于核心函数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alloc_pages_nodemask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搞清调用关系图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更多的页框释放接口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63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*page,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(unsigned long 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free_pages_exact</a:t>
            </a:r>
            <a:r>
              <a:rPr lang="en-US" altLang="zh-CN" dirty="0" smtClean="0">
                <a:latin typeface="宋体" pitchFamily="2" charset="-122"/>
              </a:rPr>
              <a:t>(void *</a:t>
            </a:r>
            <a:r>
              <a:rPr lang="en-US" altLang="zh-CN" dirty="0" err="1" smtClean="0">
                <a:latin typeface="宋体" pitchFamily="2" charset="-122"/>
              </a:rPr>
              <a:t>virt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页框释放接口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</a:t>
            </a:r>
            <a:r>
              <a:rPr lang="en-US" altLang="zh-CN" dirty="0" err="1" smtClean="0">
                <a:latin typeface="宋体" pitchFamily="2" charset="-122"/>
              </a:rPr>
              <a:t>free_page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), 0)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free_page</a:t>
            </a:r>
            <a:r>
              <a:rPr lang="en-US" altLang="zh-CN" dirty="0" smtClean="0">
                <a:latin typeface="宋体" pitchFamily="2" charset="-122"/>
              </a:rPr>
              <a:t>(page)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((page), 0)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3.14</a:t>
            </a:r>
            <a:r>
              <a:rPr lang="zh-CN" altLang="en-US" dirty="0" smtClean="0">
                <a:latin typeface="宋体" pitchFamily="2" charset="-122"/>
              </a:rPr>
              <a:t>：页框映射的线性地址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4003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buddy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的问题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系统存在的问题：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系统总是按照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的幂分配页框，造成空间浪费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比如要求分配</a:t>
            </a:r>
            <a:r>
              <a:rPr lang="en-US" altLang="zh-CN" dirty="0" smtClean="0">
                <a:latin typeface="宋体" pitchFamily="2" charset="-122"/>
              </a:rPr>
              <a:t>300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补救方案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alloc_pages_exact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补救方案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：任何一个整数都能被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整除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时间效率不高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系统要求页框块起始于能整除其大小的地址处，导致明明有足够的连续页框而不能分配的情况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系统存在的问题：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系统在每次分配时，要么切割一个页框块，要么恰好有一个页框块正等于请求的大小，没有考虑过如何有效利用现有的碎片页框块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如果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能理解碎片页框布局，就能做出最优或者近优的分配方案，提高碎片利用率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系统在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中进行分配时，每个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使用一个全局锁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多核环境中，并发性不高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UMA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UMA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物理内存被所有处理机均匀共享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所有处理器对所有内存具有相同的存取时间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049" name="Picture 1" descr="C:\Users\Administrator\AppData\Roaming\Tencent\Users\526968771\QQ\WinTemp\RichOle\[$LNT48G~~3%%ULY`($[IG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25" y="3209925"/>
            <a:ext cx="4210050" cy="327448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44" y="1184111"/>
            <a:ext cx="5024206" cy="54513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梳理知识点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NUMA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访问内存时间随存储的位置不同而变化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内存分布在所有处理器的本地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所有本地存储器的集合组成了全局地址空间，可被所有的处理器访问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处理器访问本地内存比较快，但访问属于另一个处理器的远程内存则比较慢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因为通过互连网络会产生附加时延。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NUMA</a:t>
            </a:r>
          </a:p>
        </p:txBody>
      </p:sp>
      <p:pic>
        <p:nvPicPr>
          <p:cNvPr id="53249" name="Picture 1" descr="C:\Users\Administrator\AppData\Roaming\Tencent\Users\526968771\QQ\WinTemp\RichOle\IS}VQK3B_HG52DA9]S1OQ{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352550"/>
            <a:ext cx="7505700" cy="526059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NUMA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733800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NUMA</a:t>
            </a:r>
            <a:r>
              <a:rPr lang="zh-CN" altLang="en-US" sz="2400" dirty="0" smtClean="0">
                <a:latin typeface="宋体" pitchFamily="2" charset="-122"/>
              </a:rPr>
              <a:t>具有多个节点</a:t>
            </a:r>
            <a:r>
              <a:rPr lang="en-US" altLang="zh-CN" sz="2400" dirty="0" smtClean="0">
                <a:latin typeface="宋体" pitchFamily="2" charset="-122"/>
              </a:rPr>
              <a:t>(Node)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每个节点可以拥有多个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和内存等资源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节点内使用共有的内存控制器。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节点的所有内存对于本节点的所有</a:t>
            </a:r>
            <a:r>
              <a:rPr lang="en-US" altLang="zh-CN" sz="2400" dirty="0" smtClean="0">
                <a:latin typeface="宋体" pitchFamily="2" charset="-122"/>
              </a:rPr>
              <a:t>CPU</a:t>
            </a:r>
            <a:r>
              <a:rPr lang="zh-CN" altLang="en-US" sz="2400" dirty="0" smtClean="0">
                <a:latin typeface="宋体" pitchFamily="2" charset="-122"/>
              </a:rPr>
              <a:t>都是等同的。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节点可分为本地节点</a:t>
            </a:r>
            <a:r>
              <a:rPr lang="en-US" altLang="zh-CN" sz="2400" dirty="0" smtClean="0">
                <a:latin typeface="宋体" pitchFamily="2" charset="-122"/>
              </a:rPr>
              <a:t>(Local Node)</a:t>
            </a:r>
            <a:r>
              <a:rPr lang="zh-CN" altLang="en-US" sz="2400" dirty="0" smtClean="0">
                <a:latin typeface="宋体" pitchFamily="2" charset="-122"/>
              </a:rPr>
              <a:t>、邻居节点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Neighbour</a:t>
            </a:r>
            <a:r>
              <a:rPr lang="en-US" altLang="zh-CN" sz="2400" dirty="0" smtClean="0">
                <a:latin typeface="宋体" pitchFamily="2" charset="-122"/>
              </a:rPr>
              <a:t> Node)</a:t>
            </a:r>
            <a:r>
              <a:rPr lang="zh-CN" altLang="en-US" sz="2400" dirty="0" smtClean="0">
                <a:latin typeface="宋体" pitchFamily="2" charset="-122"/>
              </a:rPr>
              <a:t>和远端节点</a:t>
            </a:r>
            <a:r>
              <a:rPr lang="en-US" altLang="zh-CN" sz="2400" dirty="0" smtClean="0">
                <a:latin typeface="宋体" pitchFamily="2" charset="-122"/>
              </a:rPr>
              <a:t>(Remote Node)</a:t>
            </a:r>
          </a:p>
        </p:txBody>
      </p:sp>
      <p:pic>
        <p:nvPicPr>
          <p:cNvPr id="4" name="Picture 1" descr="C:\Users\Administrator\AppData\Roaming\Tencent\Users\526968771\QQ\WinTemp\RichOle\IS}VQK3B_HG52DA9]S1OQ{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4939" y="2047875"/>
            <a:ext cx="4379985" cy="306984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ntel Xeon E5-2600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5297" name="Picture 1" descr="C:\Users\Administrator\AppData\Roaming\Tencent\Users\526968771\QQ\WinTemp\RichOle\K0[X~0S~UV87HYG}3N46]]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219199"/>
            <a:ext cx="8839200" cy="543147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ntel Xeon E5-4600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9393" name="Picture 1" descr="C:\Users\Administrator\AppData\Roaming\Tencent\Users\526968771\QQ\WinTemp\RichOle\%}~1H9[3GAT$$4{_E)SSG2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1171575"/>
            <a:ext cx="8029575" cy="557130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ntel Xeon E5-2620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8463" y="1249362"/>
            <a:ext cx="6122987" cy="543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memblock_region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base;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size;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;		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zh-CN" altLang="en-US" dirty="0" smtClean="0">
                <a:latin typeface="宋体" pitchFamily="2" charset="-122"/>
              </a:rPr>
              <a:t>就是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id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指明当前内存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属于哪个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显然，内核不仅识别了内存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，还识别了其物理位置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为什么内核需要识别内存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的物理位置，即为什么需要识别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间访存延迟的差异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若某个进程只访问本地节点中的内存，而不访问其他节点中的内存，性能将会得到很大提升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所以，内核需要识别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，并实现在指定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上分配页框的功能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另外，内核也具备让某个进程只在某个或某些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上运行的能力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3.2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；与</a:t>
            </a:r>
            <a:r>
              <a:rPr lang="en-US" altLang="zh-CN" dirty="0" smtClean="0">
                <a:latin typeface="宋体" pitchFamily="2" charset="-122"/>
              </a:rPr>
              <a:t>e820</a:t>
            </a:r>
            <a:r>
              <a:rPr lang="zh-CN" altLang="en-US" dirty="0" smtClean="0">
                <a:latin typeface="宋体" pitchFamily="2" charset="-122"/>
              </a:rPr>
              <a:t>对比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page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section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内核以页框为基本单位管理物理内存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注意页框和页的区别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内核为每个页框都建立了一个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</a:t>
            </a:r>
            <a:r>
              <a:rPr lang="zh-CN" altLang="en-US" dirty="0" smtClean="0">
                <a:latin typeface="宋体" pitchFamily="2" charset="-122"/>
              </a:rPr>
              <a:t>结构体描述一个页框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采用元数据与数据分离的方案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结构并不存放在其所描述的页框内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专门从内存中分配了若干空间，存储所有页框的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从线性地址空间角度，所有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结构都依页框号依次存放在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zh-CN" altLang="en-US" dirty="0" smtClean="0">
                <a:latin typeface="宋体" pitchFamily="2" charset="-122"/>
              </a:rPr>
              <a:t>开始的地方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ulk</a:t>
            </a:r>
            <a:r>
              <a:rPr lang="zh-CN" altLang="en-US" dirty="0" smtClean="0">
                <a:latin typeface="宋体" pitchFamily="2" charset="-122"/>
              </a:rPr>
              <a:t>中：所有的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结构被放在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数组中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ulk</a:t>
            </a:r>
            <a:r>
              <a:rPr lang="zh-CN" altLang="en-US" dirty="0" smtClean="0">
                <a:latin typeface="宋体" pitchFamily="2" charset="-122"/>
              </a:rPr>
              <a:t>的内核版本是</a:t>
            </a:r>
            <a:r>
              <a:rPr lang="en-US" altLang="zh-CN" dirty="0" smtClean="0">
                <a:latin typeface="宋体" pitchFamily="2" charset="-122"/>
              </a:rPr>
              <a:t>2.6.11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本课程的环境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3.13.0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x64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CONFIG_SPARSEMEM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CONFIG_SPARSEMEM_VMEMMAP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CONFIG_SPARSEMEM_EXTREME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en-US" altLang="zh-CN" dirty="0" smtClean="0">
                <a:latin typeface="宋体" pitchFamily="2" charset="-122"/>
              </a:rPr>
              <a:t>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*)VMEMMAP_START)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VMEMMAP_START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_AC(0xffffea0000000000, UL)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_AC(X,Y) (X##Y)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4003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Virtual memory map</a:t>
            </a:r>
            <a:r>
              <a:rPr lang="zh-CN" altLang="en-US" dirty="0" smtClean="0">
                <a:latin typeface="宋体" pitchFamily="2" charset="-122"/>
              </a:rPr>
              <a:t>区域能否完全容纳所有页框的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最大的物理内存容量</a:t>
            </a:r>
            <a:r>
              <a:rPr lang="en-US" altLang="zh-CN" dirty="0" smtClean="0">
                <a:latin typeface="宋体" pitchFamily="2" charset="-122"/>
              </a:rPr>
              <a:t>64TB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46bit</a:t>
            </a:r>
            <a:r>
              <a:rPr lang="zh-CN" altLang="en-US" dirty="0" smtClean="0">
                <a:latin typeface="宋体" pitchFamily="2" charset="-122"/>
              </a:rPr>
              <a:t>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字节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容纳所有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结构需要</a:t>
            </a:r>
            <a:r>
              <a:rPr lang="en-US" altLang="zh-CN" dirty="0" smtClean="0">
                <a:latin typeface="宋体" pitchFamily="2" charset="-122"/>
              </a:rPr>
              <a:t>1TB</a:t>
            </a:r>
            <a:r>
              <a:rPr lang="zh-CN" altLang="en-US" dirty="0" smtClean="0">
                <a:latin typeface="宋体" pitchFamily="2" charset="-122"/>
              </a:rPr>
              <a:t>的空间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页框号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结构之间的转换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pfn_to_page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en-US" altLang="zh-CN" dirty="0" smtClean="0">
                <a:latin typeface="宋体" pitchFamily="2" charset="-122"/>
              </a:rPr>
              <a:t> + 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page_to_pfn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(unsigned long)(page - 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中查看完整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atomic_t</a:t>
            </a:r>
            <a:r>
              <a:rPr lang="en-US" altLang="zh-CN" dirty="0" smtClean="0">
                <a:latin typeface="宋体" pitchFamily="2" charset="-122"/>
              </a:rPr>
              <a:t> _count;//</a:t>
            </a:r>
            <a:r>
              <a:rPr lang="zh-CN" altLang="en-US" dirty="0" smtClean="0">
                <a:latin typeface="宋体" pitchFamily="2" charset="-122"/>
              </a:rPr>
              <a:t>页框的引用计数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组成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中空闲链表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内存探测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</a:t>
            </a:r>
            <a:r>
              <a:rPr lang="zh-CN" altLang="en-US" dirty="0" smtClean="0">
                <a:latin typeface="宋体" pitchFamily="2" charset="-122"/>
              </a:rPr>
              <a:t>字段由两部分组成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main flags area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fields area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main flags area: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bit0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bit(__NR_PAGEFLAGS)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pageflags</a:t>
            </a:r>
            <a:r>
              <a:rPr lang="zh-CN" altLang="en-US" dirty="0" smtClean="0">
                <a:latin typeface="宋体" pitchFamily="2" charset="-122"/>
              </a:rPr>
              <a:t>，定义了每位的含义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</a:t>
            </a:r>
            <a:r>
              <a:rPr lang="en-US" altLang="zh-CN" dirty="0" err="1" smtClean="0">
                <a:latin typeface="宋体" pitchFamily="2" charset="-122"/>
              </a:rPr>
              <a:t>PG_locked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PG_dirty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/page-</a:t>
            </a:r>
            <a:r>
              <a:rPr lang="en-US" altLang="zh-CN" dirty="0" err="1" smtClean="0">
                <a:latin typeface="宋体" pitchFamily="2" charset="-122"/>
              </a:rPr>
              <a:t>flags.h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smtClean="0">
                <a:latin typeface="宋体" pitchFamily="2" charset="-122"/>
              </a:rPr>
              <a:t>62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49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field area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</a:rPr>
              <a:t>flag</a:t>
            </a:r>
            <a:r>
              <a:rPr lang="zh-CN" altLang="en-US" dirty="0" smtClean="0">
                <a:latin typeface="宋体" pitchFamily="2" charset="-122"/>
              </a:rPr>
              <a:t>字段的</a:t>
            </a:r>
            <a:r>
              <a:rPr lang="en-US" altLang="zh-CN" dirty="0" smtClean="0">
                <a:latin typeface="宋体" pitchFamily="2" charset="-122"/>
              </a:rPr>
              <a:t>bit63</a:t>
            </a:r>
            <a:r>
              <a:rPr lang="zh-CN" altLang="en-US" dirty="0" smtClean="0">
                <a:latin typeface="宋体" pitchFamily="2" charset="-122"/>
              </a:rPr>
              <a:t>开始往低位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5</a:t>
            </a:r>
            <a:r>
              <a:rPr lang="zh-CN" altLang="en-US" dirty="0" smtClean="0">
                <a:latin typeface="宋体" pitchFamily="2" charset="-122"/>
              </a:rPr>
              <a:t>种可能的布局：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/page-flags-</a:t>
            </a:r>
            <a:r>
              <a:rPr lang="en-US" altLang="zh-CN" dirty="0" err="1" smtClean="0">
                <a:latin typeface="宋体" pitchFamily="2" charset="-122"/>
              </a:rPr>
              <a:t>layout.h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bit63-bit58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bit57-bit56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bit55-bit40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LAST_CPUPID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编号（高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位）</a:t>
            </a:r>
            <a:r>
              <a:rPr lang="en-US" altLang="zh-CN" dirty="0" smtClean="0">
                <a:latin typeface="宋体" pitchFamily="2" charset="-122"/>
              </a:rPr>
              <a:t>+</a:t>
            </a:r>
            <a:r>
              <a:rPr lang="en-US" altLang="zh-CN" dirty="0" err="1" smtClean="0">
                <a:latin typeface="宋体" pitchFamily="2" charset="-122"/>
              </a:rPr>
              <a:t>pid</a:t>
            </a:r>
            <a:r>
              <a:rPr lang="zh-CN" altLang="en-US" dirty="0" smtClean="0">
                <a:latin typeface="宋体" pitchFamily="2" charset="-122"/>
              </a:rPr>
              <a:t>（低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位）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NUMA_BALANCING</a:t>
            </a:r>
            <a:r>
              <a:rPr lang="zh-CN" altLang="en-US" dirty="0" smtClean="0">
                <a:latin typeface="宋体" pitchFamily="2" charset="-122"/>
              </a:rPr>
              <a:t>相关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8250"/>
            <a:ext cx="8154988" cy="5124450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list_head</a:t>
            </a:r>
            <a:r>
              <a:rPr lang="en-US" altLang="zh-CN" sz="2400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list_head</a:t>
            </a:r>
            <a:r>
              <a:rPr lang="en-US" altLang="zh-CN" sz="2400" dirty="0" smtClean="0">
                <a:latin typeface="宋体" pitchFamily="2" charset="-122"/>
              </a:rPr>
              <a:t> *next, *</a:t>
            </a:r>
            <a:r>
              <a:rPr lang="en-US" altLang="zh-CN" sz="2400" dirty="0" err="1" smtClean="0">
                <a:latin typeface="宋体" pitchFamily="2" charset="-122"/>
              </a:rPr>
              <a:t>prev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list_head</a:t>
            </a:r>
            <a:r>
              <a:rPr lang="zh-CN" altLang="en-US" sz="2400" dirty="0" smtClean="0">
                <a:latin typeface="宋体" pitchFamily="2" charset="-122"/>
              </a:rPr>
              <a:t>的通常用法</a:t>
            </a:r>
            <a:endParaRPr lang="en-US" altLang="zh-CN" sz="24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A {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j;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list;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通常：将数据结构放入链表</a:t>
            </a:r>
            <a:endParaRPr lang="en-US" altLang="zh-CN" sz="24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将链表节点放入数据结构中，方便实现异质链表，而不用</a:t>
            </a:r>
            <a:r>
              <a:rPr lang="en-US" altLang="zh-CN" sz="2000" dirty="0" smtClean="0">
                <a:latin typeface="宋体" pitchFamily="2" charset="-122"/>
              </a:rPr>
              <a:t>void</a:t>
            </a:r>
            <a:r>
              <a:rPr lang="zh-CN" altLang="en-US" sz="2000" dirty="0" smtClean="0">
                <a:latin typeface="宋体" pitchFamily="2" charset="-122"/>
              </a:rPr>
              <a:t>*</a:t>
            </a:r>
            <a:endParaRPr lang="en-US" altLang="zh-CN" sz="20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继承和组合</a:t>
            </a:r>
            <a:endParaRPr lang="en-US" altLang="zh-CN" sz="20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如何获得结构体</a:t>
            </a:r>
            <a:r>
              <a:rPr lang="en-US" altLang="zh-CN" sz="2400" dirty="0" smtClean="0">
                <a:latin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</a:rPr>
              <a:t>实例的地址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</a:t>
            </a:r>
            <a:r>
              <a:rPr lang="en-US" altLang="zh-CN" sz="2400" dirty="0" err="1" smtClean="0">
                <a:latin typeface="宋体" pitchFamily="2" charset="-122"/>
              </a:rPr>
              <a:t>list_entry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en-US" altLang="zh-CN" sz="2400" dirty="0" smtClean="0">
                <a:latin typeface="宋体" pitchFamily="2" charset="-122"/>
              </a:rPr>
              <a:t>, type, member)\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	</a:t>
            </a:r>
            <a:r>
              <a:rPr lang="en-US" altLang="zh-CN" sz="2400" dirty="0" err="1" smtClean="0">
                <a:latin typeface="宋体" pitchFamily="2" charset="-122"/>
              </a:rPr>
              <a:t>container_of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en-US" altLang="zh-CN" sz="2400" dirty="0" smtClean="0">
                <a:latin typeface="宋体" pitchFamily="2" charset="-122"/>
              </a:rPr>
              <a:t>, type, member)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zh-CN" altLang="en-US" sz="2400" dirty="0" smtClean="0">
                <a:latin typeface="宋体" pitchFamily="2" charset="-122"/>
              </a:rPr>
              <a:t>是指向</a:t>
            </a:r>
            <a:r>
              <a:rPr lang="en-US" altLang="zh-CN" sz="2400" dirty="0" smtClean="0">
                <a:latin typeface="宋体" pitchFamily="2" charset="-122"/>
              </a:rPr>
              <a:t>type</a:t>
            </a:r>
            <a:r>
              <a:rPr lang="zh-CN" altLang="en-US" sz="2400" dirty="0" smtClean="0">
                <a:latin typeface="宋体" pitchFamily="2" charset="-122"/>
              </a:rPr>
              <a:t>结构的</a:t>
            </a:r>
            <a:r>
              <a:rPr lang="en-US" altLang="zh-CN" sz="2400" dirty="0" smtClean="0">
                <a:latin typeface="宋体" pitchFamily="2" charset="-122"/>
              </a:rPr>
              <a:t>member</a:t>
            </a:r>
            <a:r>
              <a:rPr lang="zh-CN" altLang="en-US" sz="2400" dirty="0" smtClean="0">
                <a:latin typeface="宋体" pitchFamily="2" charset="-122"/>
              </a:rPr>
              <a:t>成员的指针，</a:t>
            </a:r>
            <a:r>
              <a:rPr lang="en-US" altLang="zh-CN" sz="2400" dirty="0" err="1" smtClean="0">
                <a:latin typeface="宋体" pitchFamily="2" charset="-122"/>
              </a:rPr>
              <a:t>list_entry</a:t>
            </a:r>
            <a:r>
              <a:rPr lang="zh-CN" altLang="en-US" sz="2400" dirty="0" smtClean="0">
                <a:latin typeface="宋体" pitchFamily="2" charset="-122"/>
              </a:rPr>
              <a:t>是返回</a:t>
            </a:r>
            <a:r>
              <a:rPr lang="en-US" altLang="zh-CN" sz="2400" dirty="0" smtClean="0">
                <a:latin typeface="宋体" pitchFamily="2" charset="-122"/>
              </a:rPr>
              <a:t>type</a:t>
            </a:r>
            <a:r>
              <a:rPr lang="zh-CN" altLang="en-US" sz="2400" dirty="0" smtClean="0">
                <a:latin typeface="宋体" pitchFamily="2" charset="-122"/>
              </a:rPr>
              <a:t>结构体的首地址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</a:t>
            </a:r>
            <a:r>
              <a:rPr lang="en-US" altLang="zh-CN" sz="2400" dirty="0" err="1" smtClean="0">
                <a:latin typeface="宋体" pitchFamily="2" charset="-122"/>
              </a:rPr>
              <a:t>container_of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en-US" altLang="zh-CN" sz="2400" dirty="0" smtClean="0">
                <a:latin typeface="宋体" pitchFamily="2" charset="-122"/>
              </a:rPr>
              <a:t>, type, member) ({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	 const </a:t>
            </a:r>
            <a:r>
              <a:rPr lang="en-US" altLang="zh-CN" sz="2000" dirty="0" err="1" smtClean="0">
                <a:latin typeface="宋体" pitchFamily="2" charset="-122"/>
              </a:rPr>
              <a:t>typeof</a:t>
            </a:r>
            <a:r>
              <a:rPr lang="en-US" altLang="zh-CN" sz="2000" dirty="0" smtClean="0">
                <a:latin typeface="宋体" pitchFamily="2" charset="-122"/>
              </a:rPr>
              <a:t>( ((type *)0)-&gt;member ) *__</a:t>
            </a:r>
            <a:r>
              <a:rPr lang="en-US" altLang="zh-CN" sz="2000" dirty="0" err="1" smtClean="0">
                <a:latin typeface="宋体" pitchFamily="2" charset="-122"/>
              </a:rPr>
              <a:t>mptr</a:t>
            </a:r>
            <a:r>
              <a:rPr lang="en-US" altLang="zh-CN" sz="2000" dirty="0" smtClean="0">
                <a:latin typeface="宋体" pitchFamily="2" charset="-122"/>
              </a:rPr>
              <a:t> = (</a:t>
            </a:r>
            <a:r>
              <a:rPr lang="en-US" altLang="zh-CN" sz="2000" dirty="0" err="1" smtClean="0">
                <a:latin typeface="宋体" pitchFamily="2" charset="-122"/>
              </a:rPr>
              <a:t>ptr</a:t>
            </a:r>
            <a:r>
              <a:rPr lang="en-US" altLang="zh-CN" sz="2000" dirty="0" smtClean="0">
                <a:latin typeface="宋体" pitchFamily="2" charset="-122"/>
              </a:rPr>
              <a:t>);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		 (type *)( (char *)__</a:t>
            </a:r>
            <a:r>
              <a:rPr lang="en-US" altLang="zh-CN" sz="2000" dirty="0" err="1" smtClean="0">
                <a:latin typeface="宋体" pitchFamily="2" charset="-122"/>
              </a:rPr>
              <a:t>mptr</a:t>
            </a:r>
            <a:r>
              <a:rPr lang="en-US" altLang="zh-CN" sz="2000" dirty="0" smtClean="0">
                <a:latin typeface="宋体" pitchFamily="2" charset="-122"/>
              </a:rPr>
              <a:t> - </a:t>
            </a:r>
            <a:r>
              <a:rPr lang="en-US" altLang="zh-CN" sz="2000" dirty="0" err="1" smtClean="0">
                <a:latin typeface="宋体" pitchFamily="2" charset="-122"/>
              </a:rPr>
              <a:t>offsetof</a:t>
            </a:r>
            <a:r>
              <a:rPr lang="en-US" altLang="zh-CN" sz="2000" dirty="0" smtClean="0">
                <a:latin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</a:rPr>
              <a:t>type,member</a:t>
            </a:r>
            <a:r>
              <a:rPr lang="en-US" altLang="zh-CN" sz="2000" dirty="0" smtClean="0">
                <a:latin typeface="宋体" pitchFamily="2" charset="-122"/>
              </a:rPr>
              <a:t>) );})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</a:t>
            </a:r>
            <a:r>
              <a:rPr lang="en-US" altLang="zh-CN" sz="2400" dirty="0" err="1" smtClean="0">
                <a:latin typeface="宋体" pitchFamily="2" charset="-122"/>
              </a:rPr>
              <a:t>offsetof</a:t>
            </a:r>
            <a:r>
              <a:rPr lang="en-US" altLang="zh-CN" sz="2400" dirty="0" smtClean="0">
                <a:latin typeface="宋体" pitchFamily="2" charset="-122"/>
              </a:rPr>
              <a:t>(TYPE, MEMBER) \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	</a:t>
            </a:r>
            <a:r>
              <a:rPr lang="en-US" altLang="zh-CN" sz="2000" dirty="0" smtClean="0">
                <a:latin typeface="宋体" pitchFamily="2" charset="-122"/>
              </a:rPr>
              <a:t>((</a:t>
            </a:r>
            <a:r>
              <a:rPr lang="en-US" altLang="zh-CN" sz="2000" dirty="0" err="1" smtClean="0">
                <a:latin typeface="宋体" pitchFamily="2" charset="-122"/>
              </a:rPr>
              <a:t>size_t</a:t>
            </a:r>
            <a:r>
              <a:rPr lang="en-US" altLang="zh-CN" sz="2000" dirty="0" smtClean="0">
                <a:latin typeface="宋体" pitchFamily="2" charset="-122"/>
              </a:rPr>
              <a:t>) &amp;((TYPE *)0)-&gt;MEMBER)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INIT_LIST_HEAD(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*list)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list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next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prev</a:t>
            </a:r>
            <a:r>
              <a:rPr lang="zh-CN" altLang="en-US" dirty="0" smtClean="0">
                <a:latin typeface="宋体" pitchFamily="2" charset="-122"/>
              </a:rPr>
              <a:t>均设为</a:t>
            </a:r>
            <a:r>
              <a:rPr lang="en-US" altLang="zh-CN" dirty="0" smtClean="0">
                <a:latin typeface="宋体" pitchFamily="2" charset="-122"/>
              </a:rPr>
              <a:t>list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list_add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*new,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*head)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head</a:t>
            </a:r>
            <a:r>
              <a:rPr lang="zh-CN" altLang="en-US" dirty="0" smtClean="0">
                <a:latin typeface="宋体" pitchFamily="2" charset="-122"/>
              </a:rPr>
              <a:t>指向的节点后，插入</a:t>
            </a:r>
            <a:r>
              <a:rPr lang="en-US" altLang="zh-CN" dirty="0" smtClean="0">
                <a:latin typeface="宋体" pitchFamily="2" charset="-122"/>
              </a:rPr>
              <a:t>new</a:t>
            </a:r>
            <a:r>
              <a:rPr lang="zh-CN" altLang="en-US" dirty="0" smtClean="0">
                <a:latin typeface="宋体" pitchFamily="2" charset="-122"/>
              </a:rPr>
              <a:t>指向的节点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h</a:t>
            </a:r>
            <a:r>
              <a:rPr lang="en-US" altLang="zh-CN" dirty="0" smtClean="0">
                <a:latin typeface="宋体" pitchFamily="2" charset="-122"/>
              </a:rPr>
              <a:t>ead-&gt;next=new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list_del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*entry)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删除节点</a:t>
            </a:r>
            <a:r>
              <a:rPr lang="en-US" altLang="zh-CN" dirty="0" smtClean="0">
                <a:latin typeface="宋体" pitchFamily="2" charset="-122"/>
              </a:rPr>
              <a:t>entry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void </a:t>
            </a:r>
            <a:r>
              <a:rPr lang="en-US" altLang="zh-CN" sz="2000" dirty="0" err="1" smtClean="0">
                <a:latin typeface="宋体" pitchFamily="2" charset="-122"/>
              </a:rPr>
              <a:t>list_del</a:t>
            </a:r>
            <a:r>
              <a:rPr lang="en-US" altLang="zh-CN" sz="2000" dirty="0" smtClean="0">
                <a:latin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</a:rPr>
              <a:t>struct</a:t>
            </a:r>
            <a:r>
              <a:rPr lang="en-US" altLang="zh-CN" sz="2000" dirty="0" smtClean="0">
                <a:latin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</a:rPr>
              <a:t>list_head</a:t>
            </a:r>
            <a:r>
              <a:rPr lang="en-US" altLang="zh-CN" sz="2000" dirty="0" smtClean="0">
                <a:latin typeface="宋体" pitchFamily="2" charset="-122"/>
              </a:rPr>
              <a:t> *entry)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｛</a:t>
            </a:r>
            <a:endParaRPr lang="en-US" altLang="zh-CN" sz="2000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__</a:t>
            </a:r>
            <a:r>
              <a:rPr lang="en-US" altLang="zh-CN" sz="2000" dirty="0" err="1" smtClean="0">
                <a:latin typeface="宋体" pitchFamily="2" charset="-122"/>
              </a:rPr>
              <a:t>list_del</a:t>
            </a:r>
            <a:r>
              <a:rPr lang="en-US" altLang="zh-CN" sz="2000" dirty="0" smtClean="0">
                <a:latin typeface="宋体" pitchFamily="2" charset="-122"/>
              </a:rPr>
              <a:t>(entry-&gt;</a:t>
            </a:r>
            <a:r>
              <a:rPr lang="en-US" altLang="zh-CN" sz="2000" dirty="0" err="1" smtClean="0">
                <a:latin typeface="宋体" pitchFamily="2" charset="-122"/>
              </a:rPr>
              <a:t>prev</a:t>
            </a:r>
            <a:r>
              <a:rPr lang="en-US" altLang="zh-CN" sz="2000" dirty="0" smtClean="0">
                <a:latin typeface="宋体" pitchFamily="2" charset="-122"/>
              </a:rPr>
              <a:t>, entry-&gt;next);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entry-&gt;next = LIST_POISON1;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entry-&gt;</a:t>
            </a:r>
            <a:r>
              <a:rPr lang="en-US" altLang="zh-CN" sz="2000" dirty="0" err="1" smtClean="0">
                <a:latin typeface="宋体" pitchFamily="2" charset="-122"/>
              </a:rPr>
              <a:t>prev</a:t>
            </a:r>
            <a:r>
              <a:rPr lang="en-US" altLang="zh-CN" sz="2000" dirty="0" smtClean="0">
                <a:latin typeface="宋体" pitchFamily="2" charset="-122"/>
              </a:rPr>
              <a:t> = LIST_POISON2;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｝</a:t>
            </a:r>
            <a:endParaRPr lang="en-US" altLang="zh-CN" sz="20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#define LIST_POISON1  ((void *) 0x00100100 + 			  				POISON_POINTER_DELTA)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#define LIST_POISON2  ((void *) 0x00200200 + 				POISON_POINTER_DELTA)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#define POISON_POINTER_DELTA 			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				_AC(CONFIG_ILLEGAL_POINTER_VALUE, UL)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INIT_LIST_HEAD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list_add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list_del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*entry)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list_for_each</a:t>
            </a:r>
            <a:r>
              <a:rPr lang="en-US" altLang="zh-CN" dirty="0" smtClean="0">
                <a:latin typeface="宋体" pitchFamily="2" charset="-122"/>
              </a:rPr>
              <a:t>(pos, head)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for (pos = (head)-&gt;next; pos != (head); pos = pos-&gt;next)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在一些系统中，物理地址空间存在许多的空洞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无效区域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内核会为每个页框建立一个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如果包括了空洞区域，将造成很大的空间浪费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因此，内核需要管理有效区域，只为或尽量只为有效区域中的页框建立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如何管理有效区域？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比如如何提供判断某个页框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是否有效的功能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如何管理有效区域？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以页框为粒度？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如位向量、</a:t>
            </a:r>
            <a:r>
              <a:rPr lang="en-US" altLang="zh-CN" dirty="0" smtClean="0">
                <a:latin typeface="宋体" pitchFamily="2" charset="-122"/>
              </a:rPr>
              <a:t>…………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空间复杂度同页框（无效</a:t>
            </a:r>
            <a:r>
              <a:rPr lang="en-US" altLang="zh-CN" dirty="0" smtClean="0">
                <a:latin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</a:rPr>
              <a:t>有效）个数线性相关，扩展性差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以若干长度不等的有效或空洞区域为粒度？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如线段树、</a:t>
            </a:r>
            <a:r>
              <a:rPr lang="en-US" altLang="zh-CN" dirty="0" smtClean="0">
                <a:latin typeface="宋体" pitchFamily="2" charset="-122"/>
              </a:rPr>
              <a:t>…………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时间复杂度差，和有效区域个数成</a:t>
            </a:r>
            <a:r>
              <a:rPr lang="en-US" altLang="zh-CN" dirty="0" smtClean="0">
                <a:latin typeface="宋体" pitchFamily="2" charset="-122"/>
              </a:rPr>
              <a:t>log</a:t>
            </a:r>
            <a:r>
              <a:rPr lang="zh-CN" altLang="en-US" dirty="0" smtClean="0">
                <a:latin typeface="宋体" pitchFamily="2" charset="-122"/>
              </a:rPr>
              <a:t>关系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内核以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为粒度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时间和空间的折中，并牺牲了一定的准确性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理论上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内核将物理地址空间划分成若干个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大小一样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拥有</a:t>
            </a:r>
            <a:r>
              <a:rPr lang="en-US" altLang="zh-CN" dirty="0" smtClean="0">
                <a:latin typeface="宋体" pitchFamily="2" charset="-122"/>
              </a:rPr>
              <a:t>PAGES_PER_SECTION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0x8000</a:t>
            </a:r>
            <a:r>
              <a:rPr lang="zh-CN" altLang="en-US" dirty="0" smtClean="0">
                <a:latin typeface="宋体" pitchFamily="2" charset="-122"/>
              </a:rPr>
              <a:t>）个页框，即</a:t>
            </a:r>
            <a:r>
              <a:rPr lang="en-US" altLang="zh-CN" dirty="0" smtClean="0">
                <a:latin typeface="宋体" pitchFamily="2" charset="-122"/>
              </a:rPr>
              <a:t>128MB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物理地址划分：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bit0—bit11</a:t>
            </a:r>
            <a:r>
              <a:rPr lang="zh-CN" altLang="en-US" dirty="0" smtClean="0">
                <a:latin typeface="宋体" pitchFamily="2" charset="-122"/>
              </a:rPr>
              <a:t>：页内字节偏移量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bit12—bit26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内的页框偏移量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bit12—bit45</a:t>
            </a:r>
            <a:r>
              <a:rPr lang="zh-CN" altLang="en-US" dirty="0" smtClean="0">
                <a:latin typeface="宋体" pitchFamily="2" charset="-122"/>
              </a:rPr>
              <a:t>：页框号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bit27—bit45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共计</a:t>
            </a:r>
            <a:r>
              <a:rPr lang="en-US" altLang="zh-CN" dirty="0" smtClean="0">
                <a:latin typeface="宋体" pitchFamily="2" charset="-122"/>
              </a:rPr>
              <a:t>NR_MEM_SECTIONS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0x80000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要进行物理内存管理，必须要弄清当前系统的内存容量、地址范围、内存类型等信息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原始的方式：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e820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EAX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E820H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Continuation value</a:t>
            </a:r>
            <a:r>
              <a:rPr lang="zh-CN" altLang="en-US" dirty="0" smtClean="0">
                <a:latin typeface="宋体" pitchFamily="2" charset="-122"/>
              </a:rPr>
              <a:t>。第一次调用时，该值为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，之后连续调用时，该值为上一次调用通过</a:t>
            </a: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的返回值。一次调用，只返回一个地址范围信息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ES:DI</a:t>
            </a:r>
            <a:r>
              <a:rPr lang="zh-CN" altLang="en-US" dirty="0" smtClean="0">
                <a:latin typeface="宋体" pitchFamily="2" charset="-122"/>
              </a:rPr>
              <a:t>：指向缓冲区，</a:t>
            </a:r>
            <a:r>
              <a:rPr lang="en-US" altLang="zh-CN" dirty="0" smtClean="0">
                <a:latin typeface="宋体" pitchFamily="2" charset="-122"/>
              </a:rPr>
              <a:t>BIOS</a:t>
            </a:r>
            <a:r>
              <a:rPr lang="zh-CN" altLang="en-US" dirty="0" smtClean="0">
                <a:latin typeface="宋体" pitchFamily="2" charset="-122"/>
              </a:rPr>
              <a:t>会填入相关信息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ECX</a:t>
            </a:r>
            <a:r>
              <a:rPr lang="zh-CN" altLang="en-US" dirty="0" smtClean="0">
                <a:latin typeface="宋体" pitchFamily="2" charset="-122"/>
              </a:rPr>
              <a:t>：缓冲区大小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EDX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SMAP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ASCII</a:t>
            </a:r>
            <a:r>
              <a:rPr lang="zh-CN" altLang="en-US" dirty="0" smtClean="0">
                <a:latin typeface="宋体" pitchFamily="2" charset="-122"/>
              </a:rPr>
              <a:t>码，即</a:t>
            </a:r>
            <a:r>
              <a:rPr lang="en-US" altLang="zh-CN" dirty="0" smtClean="0">
                <a:latin typeface="宋体" pitchFamily="2" charset="-122"/>
              </a:rPr>
              <a:t>0x534D4150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5224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描述一个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*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包括两个部分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内，所有页框对应的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结构数组的起始线性地址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标志位：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SECTION_MARKED_PRESENT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bit0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SECTION_HAS_MEM_MAP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bit1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对于包含有效页框的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，正常情况下，两个标志位均设置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字节的，能否放下标志位和线性地址？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pageblock_flags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指向一段空间，存放了当前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内所有页框的迁移等属性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该段空间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字节能容纳下</a:t>
            </a:r>
            <a:r>
              <a:rPr lang="en-US" altLang="zh-CN" dirty="0" smtClean="0">
                <a:latin typeface="宋体" pitchFamily="2" charset="-122"/>
              </a:rPr>
              <a:t>0x8000</a:t>
            </a:r>
            <a:r>
              <a:rPr lang="zh-CN" altLang="en-US" dirty="0" smtClean="0">
                <a:latin typeface="宋体" pitchFamily="2" charset="-122"/>
              </a:rPr>
              <a:t>个页框信息？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pageblock_flags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字节能容纳下</a:t>
            </a:r>
            <a:r>
              <a:rPr lang="en-US" altLang="zh-CN" dirty="0" smtClean="0">
                <a:latin typeface="宋体" pitchFamily="2" charset="-122"/>
              </a:rPr>
              <a:t>0x8000</a:t>
            </a:r>
            <a:r>
              <a:rPr lang="zh-CN" altLang="en-US" dirty="0" smtClean="0">
                <a:latin typeface="宋体" pitchFamily="2" charset="-122"/>
              </a:rPr>
              <a:t>个页框信息？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此处页框粒度不是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，而是</a:t>
            </a:r>
            <a:r>
              <a:rPr lang="en-US" altLang="zh-CN" dirty="0" smtClean="0">
                <a:latin typeface="宋体" pitchFamily="2" charset="-122"/>
              </a:rPr>
              <a:t>2MB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页框数为</a:t>
            </a:r>
            <a:r>
              <a:rPr lang="en-US" altLang="zh-CN" dirty="0" smtClean="0">
                <a:latin typeface="宋体" pitchFamily="2" charset="-122"/>
              </a:rPr>
              <a:t>0x40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每个页框使用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的标志，共计</a:t>
            </a:r>
            <a:r>
              <a:rPr lang="en-US" altLang="zh-CN" dirty="0" smtClean="0">
                <a:latin typeface="宋体" pitchFamily="2" charset="-122"/>
              </a:rPr>
              <a:t>256bit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pageblock_bits</a:t>
            </a:r>
            <a:r>
              <a:rPr lang="en-US" altLang="zh-CN" dirty="0" smtClean="0">
                <a:latin typeface="宋体" pitchFamily="2" charset="-122"/>
              </a:rPr>
              <a:t> 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PB_migrate</a:t>
            </a:r>
            <a:r>
              <a:rPr lang="en-US" altLang="zh-CN" dirty="0" smtClean="0">
                <a:latin typeface="宋体" pitchFamily="2" charset="-122"/>
              </a:rPr>
              <a:t>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PB_migrate_end</a:t>
            </a:r>
            <a:r>
              <a:rPr lang="en-US" altLang="zh-CN" dirty="0" smtClean="0">
                <a:latin typeface="宋体" pitchFamily="2" charset="-122"/>
              </a:rPr>
              <a:t> = </a:t>
            </a:r>
            <a:r>
              <a:rPr lang="en-US" altLang="zh-CN" dirty="0" err="1" smtClean="0">
                <a:latin typeface="宋体" pitchFamily="2" charset="-122"/>
              </a:rPr>
              <a:t>PB_migrate</a:t>
            </a:r>
            <a:r>
              <a:rPr lang="en-US" altLang="zh-CN" dirty="0" smtClean="0">
                <a:latin typeface="宋体" pitchFamily="2" charset="-122"/>
              </a:rPr>
              <a:t> + 3 - 1,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PB_migrate_skip</a:t>
            </a:r>
            <a:r>
              <a:rPr lang="en-US" altLang="zh-CN" dirty="0" smtClean="0">
                <a:latin typeface="宋体" pitchFamily="2" charset="-122"/>
              </a:rPr>
              <a:t>,//skipped by compaction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，都有一个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内核如何组织这些结构？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结构一样，由于空洞的存在，一些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或者连续的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是无效的，不必创建。怎么办？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位图、线段树、</a:t>
            </a:r>
            <a:r>
              <a:rPr lang="en-US" altLang="zh-CN" dirty="0" smtClean="0">
                <a:latin typeface="宋体" pitchFamily="2" charset="-122"/>
              </a:rPr>
              <a:t>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smtClean="0">
                <a:latin typeface="宋体" pitchFamily="2" charset="-122"/>
              </a:rPr>
              <a:t>SECTIONS_PER_ROOT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，组织成一个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包含</a:t>
            </a:r>
            <a:r>
              <a:rPr lang="en-US" altLang="zh-CN" dirty="0" smtClean="0">
                <a:latin typeface="宋体" pitchFamily="2" charset="-122"/>
              </a:rPr>
              <a:t>0x400000</a:t>
            </a:r>
            <a:r>
              <a:rPr lang="zh-CN" altLang="en-US" dirty="0" smtClean="0">
                <a:latin typeface="宋体" pitchFamily="2" charset="-122"/>
              </a:rPr>
              <a:t>个页框，共</a:t>
            </a:r>
            <a:r>
              <a:rPr lang="en-US" altLang="zh-CN" dirty="0" smtClean="0">
                <a:latin typeface="宋体" pitchFamily="2" charset="-122"/>
              </a:rPr>
              <a:t>16GB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物理地址划分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bit0—bit11</a:t>
            </a:r>
            <a:r>
              <a:rPr lang="zh-CN" altLang="en-US" dirty="0" smtClean="0">
                <a:latin typeface="宋体" pitchFamily="2" charset="-122"/>
              </a:rPr>
              <a:t>：页内字节偏移量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bit12—bit26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内的页框偏移量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bit27—bit33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内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bit12—bit45</a:t>
            </a:r>
            <a:r>
              <a:rPr lang="zh-CN" altLang="en-US" dirty="0" smtClean="0">
                <a:latin typeface="宋体" pitchFamily="2" charset="-122"/>
              </a:rPr>
              <a:t>：页框号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bit27—bit45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bit34—bit45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共计</a:t>
            </a:r>
            <a:r>
              <a:rPr lang="en-US" altLang="zh-CN" dirty="0" smtClean="0">
                <a:latin typeface="宋体" pitchFamily="2" charset="-122"/>
              </a:rPr>
              <a:t>NR_MEM_SECTIONS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0x80000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共计</a:t>
            </a:r>
            <a:r>
              <a:rPr lang="en-US" altLang="zh-CN" dirty="0" smtClean="0">
                <a:latin typeface="宋体" pitchFamily="2" charset="-122"/>
              </a:rPr>
              <a:t>NR_SECTION_ROOTS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0x1000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内核没有提供专门的元数据类型描述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就是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结构数组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的地址，都放在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指针数组中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[NR_SECTION_ROOTS]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5799" y="23526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685799" y="28765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799" y="340042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85799" y="392430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NULL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5799" y="44481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499" y="1647825"/>
            <a:ext cx="2876551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0x1000</a:t>
            </a:r>
            <a:r>
              <a:rPr lang="zh-CN" altLang="en-US" sz="2400" dirty="0" smtClean="0"/>
              <a:t>项）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 * 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95700" y="21621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2962276" y="1476375"/>
            <a:ext cx="3638550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[0x80]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95700" y="268605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section_mem_map</a:t>
            </a:r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3695700" y="320992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pageblock_flags</a:t>
            </a:r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3695700" y="373380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 bwMode="auto">
          <a:xfrm>
            <a:off x="7153274" y="23431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page[]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153274" y="3552825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256bits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标志空间</a:t>
            </a:r>
          </a:p>
        </p:txBody>
      </p:sp>
      <p:cxnSp>
        <p:nvCxnSpPr>
          <p:cNvPr id="23" name="直接箭头连接符 22"/>
          <p:cNvCxnSpPr>
            <a:stCxn id="17" idx="3"/>
            <a:endCxn id="20" idx="1"/>
          </p:cNvCxnSpPr>
          <p:nvPr/>
        </p:nvCxnSpPr>
        <p:spPr bwMode="auto">
          <a:xfrm flipV="1">
            <a:off x="5981700" y="2605088"/>
            <a:ext cx="1171574" cy="3429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直接箭头连接符 24"/>
          <p:cNvCxnSpPr>
            <a:stCxn id="18" idx="3"/>
            <a:endCxn id="21" idx="1"/>
          </p:cNvCxnSpPr>
          <p:nvPr/>
        </p:nvCxnSpPr>
        <p:spPr bwMode="auto">
          <a:xfrm>
            <a:off x="5981700" y="3471863"/>
            <a:ext cx="1171574" cy="4095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直接箭头连接符 26"/>
          <p:cNvCxnSpPr>
            <a:stCxn id="6" idx="3"/>
            <a:endCxn id="11" idx="1"/>
          </p:cNvCxnSpPr>
          <p:nvPr/>
        </p:nvCxnSpPr>
        <p:spPr bwMode="auto">
          <a:xfrm flipV="1">
            <a:off x="2257424" y="2424113"/>
            <a:ext cx="1438276" cy="7143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3714750" y="55911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33" name="矩形 32"/>
          <p:cNvSpPr/>
          <p:nvPr/>
        </p:nvSpPr>
        <p:spPr bwMode="auto">
          <a:xfrm>
            <a:off x="2981326" y="4905375"/>
            <a:ext cx="3638550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[0x80]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>
            <a:stCxn id="7" idx="3"/>
            <a:endCxn id="32" idx="1"/>
          </p:cNvCxnSpPr>
          <p:nvPr/>
        </p:nvCxnSpPr>
        <p:spPr bwMode="auto">
          <a:xfrm>
            <a:off x="2257424" y="3662363"/>
            <a:ext cx="1457326" cy="21907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3.5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好像是放在一起的？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都是一样的，很浪费空间？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root/section</a:t>
            </a:r>
            <a:r>
              <a:rPr lang="zh-CN" altLang="en-US" dirty="0" smtClean="0">
                <a:latin typeface="宋体" pitchFamily="2" charset="-122"/>
              </a:rPr>
              <a:t>的构建过程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</a:t>
            </a:r>
            <a:r>
              <a:rPr lang="en-US" altLang="zh-CN" dirty="0" err="1" smtClean="0">
                <a:latin typeface="宋体" pitchFamily="2" charset="-122"/>
              </a:rPr>
              <a:t>memblock.memory</a:t>
            </a:r>
            <a:r>
              <a:rPr lang="zh-CN" altLang="en-US" dirty="0" smtClean="0">
                <a:latin typeface="宋体" pitchFamily="2" charset="-122"/>
              </a:rPr>
              <a:t>中的每个内存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，检查对应的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是否存在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若不存在则申请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空间，并保存到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表中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82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 </a:t>
            </a:r>
            <a:r>
              <a:rPr lang="en-US" altLang="zh-CN" dirty="0" smtClean="0">
                <a:latin typeface="宋体" pitchFamily="2" charset="-122"/>
              </a:rPr>
              <a:t>root/section</a:t>
            </a:r>
            <a:r>
              <a:rPr lang="zh-CN" altLang="en-US" dirty="0" smtClean="0">
                <a:latin typeface="宋体" pitchFamily="2" charset="-122"/>
              </a:rPr>
              <a:t>的构建过程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创建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并设置内存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字段的</a:t>
            </a:r>
            <a:r>
              <a:rPr lang="en-US" altLang="zh-CN" dirty="0" smtClean="0">
                <a:latin typeface="宋体" pitchFamily="2" charset="-122"/>
              </a:rPr>
              <a:t>bit0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 SECTION_MARKED_PRESENT 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为设置了</a:t>
            </a:r>
            <a:r>
              <a:rPr lang="en-US" altLang="zh-CN" dirty="0" smtClean="0">
                <a:latin typeface="宋体" pitchFamily="2" charset="-122"/>
              </a:rPr>
              <a:t>SECTION_MARKED_PRESENT</a:t>
            </a:r>
            <a:r>
              <a:rPr lang="zh-CN" altLang="en-US" dirty="0" smtClean="0">
                <a:latin typeface="宋体" pitchFamily="2" charset="-122"/>
              </a:rPr>
              <a:t>位的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，以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为单位：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统计需要的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结构体总数，分配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结构体数组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统计需要的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指向空间的总大小，并分配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，并设置</a:t>
            </a:r>
            <a:r>
              <a:rPr lang="en-US" altLang="zh-CN" dirty="0" smtClean="0">
                <a:latin typeface="宋体" pitchFamily="2" charset="-122"/>
              </a:rPr>
              <a:t>SECTION_HAS_MEM_MAP</a:t>
            </a:r>
            <a:r>
              <a:rPr lang="zh-CN" altLang="en-US" dirty="0" smtClean="0">
                <a:latin typeface="宋体" pitchFamily="2" charset="-122"/>
              </a:rPr>
              <a:t>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5799" y="23526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685799" y="28765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799" y="340042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85799" y="392430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NULL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5799" y="44481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499" y="1647825"/>
            <a:ext cx="2876551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0x1000</a:t>
            </a:r>
            <a:r>
              <a:rPr lang="zh-CN" altLang="en-US" sz="2400" dirty="0" smtClean="0"/>
              <a:t>项）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 * 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95700" y="21621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2962276" y="1476375"/>
            <a:ext cx="3638550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[0x80]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95700" y="268605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section_mem_map</a:t>
            </a:r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3695700" y="320992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pageblock_flags</a:t>
            </a:r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3695700" y="478155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 bwMode="auto">
          <a:xfrm>
            <a:off x="7153274" y="23431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page[]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153274" y="3800475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………….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 bwMode="auto">
          <a:xfrm flipV="1">
            <a:off x="5981700" y="1362075"/>
            <a:ext cx="1181100" cy="158591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直接箭头连接符 24"/>
          <p:cNvCxnSpPr>
            <a:stCxn id="18" idx="3"/>
            <a:endCxn id="26" idx="1"/>
          </p:cNvCxnSpPr>
          <p:nvPr/>
        </p:nvCxnSpPr>
        <p:spPr bwMode="auto">
          <a:xfrm>
            <a:off x="5981700" y="3471863"/>
            <a:ext cx="1171574" cy="13144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直接箭头连接符 26"/>
          <p:cNvCxnSpPr>
            <a:stCxn id="6" idx="3"/>
            <a:endCxn id="11" idx="1"/>
          </p:cNvCxnSpPr>
          <p:nvPr/>
        </p:nvCxnSpPr>
        <p:spPr bwMode="auto">
          <a:xfrm flipV="1">
            <a:off x="2257424" y="2424113"/>
            <a:ext cx="1438276" cy="7143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3695700" y="373380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section_mem_map</a:t>
            </a:r>
            <a:endParaRPr lang="zh-CN" altLang="en-US" dirty="0" smtClean="0"/>
          </a:p>
        </p:txBody>
      </p:sp>
      <p:sp>
        <p:nvSpPr>
          <p:cNvPr id="24" name="矩形 23"/>
          <p:cNvSpPr/>
          <p:nvPr/>
        </p:nvSpPr>
        <p:spPr bwMode="auto">
          <a:xfrm>
            <a:off x="3695700" y="42576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pageblock_flags</a:t>
            </a:r>
            <a:endParaRPr lang="zh-CN" altLang="en-US" dirty="0" smtClean="0"/>
          </a:p>
        </p:txBody>
      </p:sp>
      <p:sp>
        <p:nvSpPr>
          <p:cNvPr id="26" name="矩形 25"/>
          <p:cNvSpPr/>
          <p:nvPr/>
        </p:nvSpPr>
        <p:spPr bwMode="auto">
          <a:xfrm>
            <a:off x="7153274" y="4457700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256bits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标志空间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7153274" y="5114925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256bits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标志空间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7153274" y="5772150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 smtClean="0"/>
          </a:p>
        </p:txBody>
      </p:sp>
      <p:sp>
        <p:nvSpPr>
          <p:cNvPr id="30" name="矩形 29"/>
          <p:cNvSpPr/>
          <p:nvPr/>
        </p:nvSpPr>
        <p:spPr bwMode="auto">
          <a:xfrm>
            <a:off x="7153274" y="286702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 smtClean="0"/>
          </a:p>
        </p:txBody>
      </p:sp>
      <p:sp>
        <p:nvSpPr>
          <p:cNvPr id="31" name="矩形 30"/>
          <p:cNvSpPr/>
          <p:nvPr/>
        </p:nvSpPr>
        <p:spPr bwMode="auto">
          <a:xfrm>
            <a:off x="7153274" y="129540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 smtClean="0"/>
          </a:p>
        </p:txBody>
      </p:sp>
      <p:sp>
        <p:nvSpPr>
          <p:cNvPr id="34" name="矩形 33"/>
          <p:cNvSpPr/>
          <p:nvPr/>
        </p:nvSpPr>
        <p:spPr bwMode="auto">
          <a:xfrm>
            <a:off x="7153274" y="18192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page[]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stCxn id="22" idx="3"/>
          </p:cNvCxnSpPr>
          <p:nvPr/>
        </p:nvCxnSpPr>
        <p:spPr bwMode="auto">
          <a:xfrm flipV="1">
            <a:off x="5981700" y="1352550"/>
            <a:ext cx="1190625" cy="2643188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直接箭头连接符 42"/>
          <p:cNvCxnSpPr>
            <a:stCxn id="24" idx="3"/>
            <a:endCxn id="28" idx="1"/>
          </p:cNvCxnSpPr>
          <p:nvPr/>
        </p:nvCxnSpPr>
        <p:spPr bwMode="auto">
          <a:xfrm>
            <a:off x="5981700" y="4519613"/>
            <a:ext cx="1171574" cy="9239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原始的方式：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e820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输出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CF</a:t>
            </a:r>
            <a:r>
              <a:rPr lang="zh-CN" altLang="en-US" dirty="0" smtClean="0">
                <a:latin typeface="宋体" pitchFamily="2" charset="-122"/>
              </a:rPr>
              <a:t>：为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时表示出错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EAX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SMAP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ASCII</a:t>
            </a:r>
            <a:r>
              <a:rPr lang="zh-CN" altLang="en-US" dirty="0" smtClean="0">
                <a:latin typeface="宋体" pitchFamily="2" charset="-122"/>
              </a:rPr>
              <a:t>码，即</a:t>
            </a:r>
            <a:r>
              <a:rPr lang="en-US" altLang="zh-CN" dirty="0" smtClean="0">
                <a:latin typeface="宋体" pitchFamily="2" charset="-122"/>
              </a:rPr>
              <a:t>0x534D4150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ECX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BIOS</a:t>
            </a:r>
            <a:r>
              <a:rPr lang="zh-CN" altLang="en-US" dirty="0" smtClean="0">
                <a:latin typeface="宋体" pitchFamily="2" charset="-122"/>
              </a:rPr>
              <a:t>写入到</a:t>
            </a:r>
            <a:r>
              <a:rPr lang="en-US" altLang="zh-CN" dirty="0" smtClean="0">
                <a:latin typeface="宋体" pitchFamily="2" charset="-122"/>
              </a:rPr>
              <a:t>ES:DI</a:t>
            </a:r>
            <a:r>
              <a:rPr lang="zh-CN" altLang="en-US" dirty="0" smtClean="0">
                <a:latin typeface="宋体" pitchFamily="2" charset="-122"/>
              </a:rPr>
              <a:t>指向的缓冲的字节数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：下一次调用时，传给</a:t>
            </a: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的值。若为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，则表示当前是最后一个地址范围信息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从代码</a:t>
            </a:r>
            <a:r>
              <a:rPr lang="en-US" altLang="zh-CN" dirty="0" smtClean="0">
                <a:latin typeface="宋体" pitchFamily="2" charset="-122"/>
              </a:rPr>
              <a:t>3.5</a:t>
            </a:r>
            <a:r>
              <a:rPr lang="zh-CN" altLang="en-US" dirty="0" smtClean="0">
                <a:latin typeface="宋体" pitchFamily="2" charset="-122"/>
              </a:rPr>
              <a:t>的实验结果，可以看出不同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指向的空间，在物理地址上是连在一起的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不同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结构数组，在物理地址上是不是连在一起的？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通过计算每个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的第一个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结构的物理地址进行判断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1525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结构、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指向的空间，在同一个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内，在物理地址上是连续的。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：所有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都是一样的，很浪费空间？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在基本的</a:t>
            </a:r>
            <a:r>
              <a:rPr lang="en-US" altLang="zh-CN" dirty="0" smtClean="0">
                <a:latin typeface="宋体" pitchFamily="2" charset="-122"/>
              </a:rPr>
              <a:t>SPARSEMEM</a:t>
            </a:r>
            <a:r>
              <a:rPr lang="zh-CN" altLang="en-US" dirty="0" smtClean="0">
                <a:latin typeface="宋体" pitchFamily="2" charset="-122"/>
              </a:rPr>
              <a:t>模型中，每个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都有一个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数组（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结构体数组，同前面实验）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位系统中，线性地址空间有限，不可能像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zh-CN" altLang="en-US" dirty="0" smtClean="0">
                <a:latin typeface="宋体" pitchFamily="2" charset="-122"/>
              </a:rPr>
              <a:t>方式映射（连续映射）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如何在若干个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数组间，完成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结构与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转换？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en-US" altLang="zh-CN" dirty="0" smtClean="0">
                <a:latin typeface="宋体" pitchFamily="2" charset="-122"/>
              </a:rPr>
              <a:t>-to-page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的作用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page-to-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中存储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SPARSEMEM_VMEMMAP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位环境，线性地址空间巨大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结构数组）被映射到连续的线性地址空间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SPARSEMEM_EXTREME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在基本的</a:t>
            </a:r>
            <a:r>
              <a:rPr lang="en-US" altLang="zh-CN" dirty="0" smtClean="0">
                <a:latin typeface="宋体" pitchFamily="2" charset="-122"/>
              </a:rPr>
              <a:t>SPARSEMEM</a:t>
            </a:r>
            <a:r>
              <a:rPr lang="zh-CN" altLang="en-US" dirty="0" smtClean="0">
                <a:latin typeface="宋体" pitchFamily="2" charset="-122"/>
              </a:rPr>
              <a:t>中，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[NR_SECTION_ROOTS][SECTIONS_PER_ROOT];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空间占用量巨大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的管理方式在理论上损失了一定正确性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3.2</a:t>
            </a:r>
            <a:r>
              <a:rPr lang="zh-CN" altLang="en-US" dirty="0" smtClean="0">
                <a:latin typeface="宋体" pitchFamily="2" charset="-122"/>
              </a:rPr>
              <a:t>结果显示</a:t>
            </a:r>
            <a:r>
              <a:rPr lang="en-US" altLang="zh-CN" dirty="0" err="1" smtClean="0">
                <a:latin typeface="宋体" pitchFamily="2" charset="-122"/>
              </a:rPr>
              <a:t>memblock.memory</a:t>
            </a:r>
            <a:r>
              <a:rPr lang="zh-CN" altLang="en-US" dirty="0" smtClean="0">
                <a:latin typeface="宋体" pitchFamily="2" charset="-122"/>
              </a:rPr>
              <a:t>包含了若干不连续的内存区域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这些不连续内存区域间的页框，有对应的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结构吗？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结构的建立依赖于</a:t>
            </a:r>
            <a:r>
              <a:rPr lang="en-US" altLang="zh-CN" dirty="0" err="1" smtClean="0">
                <a:latin typeface="宋体" pitchFamily="2" charset="-122"/>
              </a:rPr>
              <a:t>memblock.memory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3.7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内，哪怕只有一个页框有效，这个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也会建立，所有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结构也会建立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pfn_to_section_nr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en-US" altLang="zh-CN" dirty="0" smtClean="0">
                <a:latin typeface="宋体" pitchFamily="2" charset="-122"/>
              </a:rPr>
              <a:t> &gt;&gt; PFN_SECTION_SHIFT	//15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section_nr_to_pfn</a:t>
            </a:r>
            <a:r>
              <a:rPr lang="en-US" altLang="zh-CN" dirty="0" smtClean="0">
                <a:latin typeface="宋体" pitchFamily="2" charset="-122"/>
              </a:rPr>
              <a:t>(sec)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 &lt;&lt; PFN_SECTION_SHIFT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的第一个页框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SECTION_NR_TO_ROOT(sec)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(sec) / SECTIONS_PER_ROOT //0x80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nr_to_section</a:t>
            </a:r>
            <a:r>
              <a:rPr lang="zh-CN" altLang="en-US" dirty="0" smtClean="0">
                <a:latin typeface="宋体" pitchFamily="2" charset="-122"/>
              </a:rPr>
              <a:t>：获得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*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&amp;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[SECTION_NR_TO_ROOT(nr)][nr &amp; SECTION_ROOT_MASK]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382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内核使用结构体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，管理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中的内存资源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结构地址都放在数组</a:t>
            </a:r>
            <a:r>
              <a:rPr lang="en-US" altLang="zh-CN" dirty="0" err="1" smtClean="0">
                <a:latin typeface="宋体" pitchFamily="2" charset="-122"/>
              </a:rPr>
              <a:t>node_data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pglist_data</a:t>
            </a:r>
            <a:r>
              <a:rPr lang="en-US" altLang="zh-CN" sz="2400" dirty="0" smtClean="0">
                <a:latin typeface="宋体" pitchFamily="2" charset="-122"/>
              </a:rPr>
              <a:t> *</a:t>
            </a:r>
            <a:r>
              <a:rPr lang="en-US" altLang="zh-CN" sz="2400" dirty="0" err="1" smtClean="0">
                <a:latin typeface="宋体" pitchFamily="2" charset="-122"/>
              </a:rPr>
              <a:t>node_data</a:t>
            </a:r>
            <a:r>
              <a:rPr lang="en-US" altLang="zh-CN" sz="2400" dirty="0" smtClean="0">
                <a:latin typeface="宋体" pitchFamily="2" charset="-122"/>
              </a:rPr>
              <a:t>[MAX_NUMNODES];//64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MAX_NUMNODES (1 &lt;&lt; CONFIG_NODES_SHIFT)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中的内存资源，被划分成若干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  <a:r>
              <a:rPr lang="zh-CN" altLang="en-US" dirty="0" smtClean="0">
                <a:latin typeface="宋体" pitchFamily="2" charset="-122"/>
              </a:rPr>
              <a:t>：物理地址</a:t>
            </a:r>
            <a:r>
              <a:rPr lang="en-US" altLang="zh-CN" dirty="0" smtClean="0">
                <a:latin typeface="宋体" pitchFamily="2" charset="-122"/>
              </a:rPr>
              <a:t>16MB</a:t>
            </a:r>
            <a:r>
              <a:rPr lang="zh-CN" altLang="en-US" dirty="0" smtClean="0">
                <a:latin typeface="宋体" pitchFamily="2" charset="-122"/>
              </a:rPr>
              <a:t>以下（</a:t>
            </a:r>
            <a:r>
              <a:rPr lang="en-US" altLang="zh-CN" dirty="0" smtClean="0">
                <a:latin typeface="宋体" pitchFamily="2" charset="-122"/>
              </a:rPr>
              <a:t>ISA</a:t>
            </a:r>
            <a:r>
              <a:rPr lang="zh-CN" altLang="en-US" dirty="0" smtClean="0">
                <a:latin typeface="宋体" pitchFamily="2" charset="-122"/>
              </a:rPr>
              <a:t>设备）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ZONE_DMA32</a:t>
            </a:r>
            <a:r>
              <a:rPr lang="zh-CN" altLang="en-US" dirty="0" smtClean="0">
                <a:latin typeface="宋体" pitchFamily="2" charset="-122"/>
              </a:rPr>
              <a:t>：物理地址</a:t>
            </a: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以下（只能在</a:t>
            </a: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范围内进行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位设备）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ZONE_NORMAL</a:t>
            </a:r>
            <a:r>
              <a:rPr lang="zh-CN" altLang="en-US" dirty="0" smtClean="0">
                <a:latin typeface="宋体" pitchFamily="2" charset="-122"/>
              </a:rPr>
              <a:t>：物理地址</a:t>
            </a: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以上的空间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中的内存资源，被划分成若干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ZONE_DMA32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：虚拟内存域，可移动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可用内存划分为两个部分：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一部分用于可移动页面分配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一部分用于不可移动页面分配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为何区分可移动页面区域和不可移动页面区域？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防止不可移动页向可移动内存区域引入碎片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配置内核命令行参数来设置两部分内存的大小：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zh-CN" altLang="en-US" dirty="0" smtClean="0">
                <a:latin typeface="宋体" pitchFamily="2" charset="-122"/>
              </a:rPr>
              <a:t>：指定用于不可移动分配的内存数量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r>
              <a:rPr lang="en-US" altLang="zh-CN" dirty="0" err="1" smtClean="0">
                <a:latin typeface="宋体" pitchFamily="2" charset="-122"/>
              </a:rPr>
              <a:t>movablecore</a:t>
            </a:r>
            <a:r>
              <a:rPr lang="zh-CN" altLang="en-US" dirty="0" smtClean="0">
                <a:latin typeface="宋体" pitchFamily="2" charset="-122"/>
              </a:rPr>
              <a:t>：指定用于可移动分配的内存数量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当指定了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zh-CN" altLang="en-US" dirty="0" smtClean="0">
                <a:latin typeface="宋体" pitchFamily="2" charset="-122"/>
              </a:rPr>
              <a:t>，所要求的不可移动内存将均匀地来自各个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而剩余的内存将是可移动类别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的内存太小，则将作为不可移动内存使用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20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</a:t>
            </a:r>
            <a:r>
              <a:rPr lang="en-US" altLang="zh-CN" dirty="0" smtClean="0">
                <a:latin typeface="宋体" pitchFamily="2" charset="-122"/>
              </a:rPr>
              <a:t>x64</a:t>
            </a:r>
            <a:r>
              <a:rPr lang="zh-CN" altLang="en-US" dirty="0" smtClean="0">
                <a:latin typeface="宋体" pitchFamily="2" charset="-122"/>
              </a:rPr>
              <a:t>中并没有所谓的</a:t>
            </a:r>
            <a:r>
              <a:rPr lang="en-US" altLang="zh-CN" dirty="0" smtClean="0">
                <a:latin typeface="宋体" pitchFamily="2" charset="-122"/>
              </a:rPr>
              <a:t>ZONE_HIGHMEM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高端内存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typedef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pglist_data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pg_data_t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pglist_data</a:t>
            </a:r>
            <a:r>
              <a:rPr lang="en-US" altLang="zh-CN" sz="2400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zone </a:t>
            </a:r>
            <a:r>
              <a:rPr lang="en-US" altLang="zh-CN" sz="2400" dirty="0" err="1" smtClean="0">
                <a:latin typeface="宋体" pitchFamily="2" charset="-122"/>
              </a:rPr>
              <a:t>node_zones</a:t>
            </a:r>
            <a:r>
              <a:rPr lang="en-US" altLang="zh-CN" sz="2400" dirty="0" smtClean="0">
                <a:latin typeface="宋体" pitchFamily="2" charset="-122"/>
              </a:rPr>
              <a:t>[MAX_NR_ZONES];//4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zonelist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node_zonelists</a:t>
            </a:r>
            <a:r>
              <a:rPr lang="en-US" altLang="zh-CN" sz="2400" dirty="0" smtClean="0">
                <a:latin typeface="宋体" pitchFamily="2" charset="-122"/>
              </a:rPr>
              <a:t>[MAX_ZONELISTS];//2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nr_zones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node_start_pfn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node_present_pages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node_spanned_pages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node_id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原始的方式：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e820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BaseAddrLow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BaseAddrHigh</a:t>
            </a:r>
            <a:r>
              <a:rPr lang="zh-CN" altLang="en-US" dirty="0" smtClean="0">
                <a:latin typeface="宋体" pitchFamily="2" charset="-122"/>
              </a:rPr>
              <a:t>：构成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位的基地址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LengthLow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LengthHigh</a:t>
            </a:r>
            <a:r>
              <a:rPr lang="zh-CN" altLang="en-US" dirty="0" smtClean="0">
                <a:latin typeface="宋体" pitchFamily="2" charset="-122"/>
              </a:rPr>
              <a:t>：构成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位的长度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Type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：可以被</a:t>
            </a:r>
            <a:r>
              <a:rPr lang="en-US" altLang="zh-CN" dirty="0" smtClean="0">
                <a:latin typeface="宋体" pitchFamily="2" charset="-122"/>
              </a:rPr>
              <a:t>OS</a:t>
            </a:r>
            <a:r>
              <a:rPr lang="zh-CN" altLang="en-US" dirty="0" smtClean="0">
                <a:latin typeface="宋体" pitchFamily="2" charset="-122"/>
              </a:rPr>
              <a:t>使用；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：被</a:t>
            </a:r>
            <a:r>
              <a:rPr lang="en-US" altLang="zh-CN" dirty="0" smtClean="0">
                <a:latin typeface="宋体" pitchFamily="2" charset="-122"/>
              </a:rPr>
              <a:t>BIOS</a:t>
            </a:r>
            <a:r>
              <a:rPr lang="zh-CN" altLang="en-US" dirty="0" smtClean="0">
                <a:latin typeface="宋体" pitchFamily="2" charset="-122"/>
              </a:rPr>
              <a:t>保留，</a:t>
            </a:r>
            <a:r>
              <a:rPr lang="en-US" altLang="zh-CN" dirty="0" smtClean="0">
                <a:latin typeface="宋体" pitchFamily="2" charset="-122"/>
              </a:rPr>
              <a:t>OS</a:t>
            </a:r>
            <a:r>
              <a:rPr lang="zh-CN" altLang="en-US" dirty="0" smtClean="0">
                <a:latin typeface="宋体" pitchFamily="2" charset="-122"/>
              </a:rPr>
              <a:t>不能使用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node_zones</a:t>
            </a:r>
            <a:r>
              <a:rPr lang="en-US" altLang="zh-CN" dirty="0" smtClean="0">
                <a:latin typeface="宋体" pitchFamily="2" charset="-122"/>
              </a:rPr>
              <a:t>[MAX_NR_ZONES]//4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分别对应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类型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ZONE_DMA32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[MAX_ZONELISTS]//2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用于分配页框时，查找从哪个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nr_zones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node_zones</a:t>
            </a:r>
            <a:r>
              <a:rPr lang="zh-CN" altLang="en-US" dirty="0" smtClean="0">
                <a:latin typeface="宋体" pitchFamily="2" charset="-122"/>
              </a:rPr>
              <a:t>中有效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的个数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node_start_pfn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的第一个页框号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node_present_pages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内的页框数，不包含洞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node_spanned_pages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内的页框数，包含洞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node_id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的编号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34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 smtClean="0">
                <a:latin typeface="宋体" pitchFamily="2" charset="-122"/>
              </a:rPr>
              <a:t>struct</a:t>
            </a:r>
            <a:r>
              <a:rPr lang="en-US" altLang="zh-CN" sz="2800" dirty="0" smtClean="0">
                <a:latin typeface="宋体" pitchFamily="2" charset="-122"/>
              </a:rPr>
              <a:t> zone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node;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per_cpu_pageset</a:t>
            </a:r>
            <a:r>
              <a:rPr lang="en-US" altLang="zh-CN" sz="2400" dirty="0" smtClean="0">
                <a:latin typeface="宋体" pitchFamily="2" charset="-122"/>
              </a:rPr>
              <a:t> __</a:t>
            </a:r>
            <a:r>
              <a:rPr lang="en-US" altLang="zh-CN" sz="2400" dirty="0" err="1" smtClean="0">
                <a:latin typeface="宋体" pitchFamily="2" charset="-122"/>
              </a:rPr>
              <a:t>percpu</a:t>
            </a:r>
            <a:r>
              <a:rPr lang="en-US" altLang="zh-CN" sz="2400" dirty="0" smtClean="0">
                <a:latin typeface="宋体" pitchFamily="2" charset="-122"/>
              </a:rPr>
              <a:t> *</a:t>
            </a:r>
            <a:r>
              <a:rPr lang="en-US" altLang="zh-CN" sz="2400" dirty="0" err="1" smtClean="0">
                <a:latin typeface="宋体" pitchFamily="2" charset="-122"/>
              </a:rPr>
              <a:t>pageset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spinlock_t</a:t>
            </a:r>
            <a:r>
              <a:rPr lang="en-US" altLang="zh-CN" sz="2400" dirty="0" smtClean="0">
                <a:latin typeface="宋体" pitchFamily="2" charset="-122"/>
              </a:rPr>
              <a:t> lock;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free_area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free_area</a:t>
            </a:r>
            <a:r>
              <a:rPr lang="en-US" altLang="zh-CN" sz="2400" dirty="0" smtClean="0">
                <a:latin typeface="宋体" pitchFamily="2" charset="-122"/>
              </a:rPr>
              <a:t>[MAX_ORDER];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*</a:t>
            </a:r>
            <a:r>
              <a:rPr lang="en-US" altLang="zh-CN" sz="2400" dirty="0" err="1" smtClean="0">
                <a:latin typeface="宋体" pitchFamily="2" charset="-122"/>
              </a:rPr>
              <a:t>pageblock_flags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pg_data_t</a:t>
            </a:r>
            <a:r>
              <a:rPr lang="en-US" altLang="zh-CN" sz="2400" dirty="0" smtClean="0">
                <a:latin typeface="宋体" pitchFamily="2" charset="-122"/>
              </a:rPr>
              <a:t> *</a:t>
            </a:r>
            <a:r>
              <a:rPr lang="en-US" altLang="zh-CN" sz="2400" dirty="0" err="1" smtClean="0">
                <a:latin typeface="宋体" pitchFamily="2" charset="-122"/>
              </a:rPr>
              <a:t>zone_pgdat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zone_start_pfn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spanned_pages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present_pages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managed_pages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const char *name;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</a:rPr>
              <a:t>｝</a:t>
            </a:r>
            <a:r>
              <a:rPr lang="en-US" altLang="zh-CN" sz="28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所属的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pageset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针对每个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的，页分配高速缓存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lock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保护当前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结构的自旋锁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[MAX_ORDER]//11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pageblock_flags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SPARSEMEM</a:t>
            </a:r>
            <a:r>
              <a:rPr lang="zh-CN" altLang="en-US" dirty="0" smtClean="0">
                <a:latin typeface="宋体" pitchFamily="2" charset="-122"/>
              </a:rPr>
              <a:t>中，实际存储在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zone_pgdat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所属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结构的指针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zone_start_pfn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的第一个页框号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spanned_pages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中的页框数，包括洞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present_pages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中的页框数，不包括洞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managed_pages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spanned_pages</a:t>
            </a:r>
            <a:r>
              <a:rPr lang="en-US" altLang="zh-CN" sz="2400" dirty="0" smtClean="0">
                <a:latin typeface="宋体" pitchFamily="2" charset="-122"/>
              </a:rPr>
              <a:t> = </a:t>
            </a:r>
            <a:r>
              <a:rPr lang="en-US" altLang="zh-CN" sz="2400" dirty="0" err="1" smtClean="0">
                <a:latin typeface="宋体" pitchFamily="2" charset="-122"/>
              </a:rPr>
              <a:t>zone_end_pfn</a:t>
            </a:r>
            <a:r>
              <a:rPr lang="en-US" altLang="zh-CN" sz="2400" dirty="0" smtClean="0">
                <a:latin typeface="宋体" pitchFamily="2" charset="-122"/>
              </a:rPr>
              <a:t> - </a:t>
            </a:r>
            <a:r>
              <a:rPr lang="en-US" altLang="zh-CN" sz="2400" dirty="0" err="1" smtClean="0">
                <a:latin typeface="宋体" pitchFamily="2" charset="-122"/>
              </a:rPr>
              <a:t>zone_start_pfn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zh-CN" sz="2400" dirty="0" smtClean="0">
                <a:latin typeface="宋体" pitchFamily="2" charset="-122"/>
              </a:rPr>
              <a:t>present_pages = spanned_pages - 				 	absent_pages(pages in holes);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managed_pages</a:t>
            </a:r>
            <a:r>
              <a:rPr lang="en-US" altLang="zh-CN" sz="2400" dirty="0" smtClean="0">
                <a:latin typeface="宋体" pitchFamily="2" charset="-122"/>
              </a:rPr>
              <a:t> = </a:t>
            </a:r>
            <a:r>
              <a:rPr lang="en-US" altLang="zh-CN" sz="2400" dirty="0" err="1" smtClean="0">
                <a:latin typeface="宋体" pitchFamily="2" charset="-122"/>
              </a:rPr>
              <a:t>present_pages</a:t>
            </a:r>
            <a:r>
              <a:rPr lang="en-US" altLang="zh-CN" sz="2400" dirty="0" smtClean="0">
                <a:latin typeface="宋体" pitchFamily="2" charset="-122"/>
              </a:rPr>
              <a:t> - </a:t>
            </a:r>
            <a:r>
              <a:rPr lang="en-US" altLang="zh-CN" sz="2400" dirty="0" err="1" smtClean="0">
                <a:latin typeface="宋体" pitchFamily="2" charset="-122"/>
              </a:rPr>
              <a:t>reserved_pages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name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的名称：</a:t>
            </a:r>
            <a:r>
              <a:rPr lang="en-US" altLang="zh-CN" dirty="0" smtClean="0">
                <a:latin typeface="宋体" pitchFamily="2" charset="-122"/>
              </a:rPr>
              <a:t>"DMA", "DMA32", "Normal", "Movable“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3.2</a:t>
            </a: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信息，进行对比分析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为何只有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DMA32</a:t>
            </a:r>
            <a:r>
              <a:rPr lang="zh-CN" altLang="en-US" dirty="0" smtClean="0">
                <a:latin typeface="宋体" pitchFamily="2" charset="-122"/>
              </a:rPr>
              <a:t>，没有</a:t>
            </a:r>
            <a:r>
              <a:rPr lang="en-US" altLang="zh-CN" dirty="0" smtClean="0">
                <a:latin typeface="宋体" pitchFamily="2" charset="-122"/>
              </a:rPr>
              <a:t>Normal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修改虚拟机内存配置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 +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16MB</a:t>
            </a:r>
            <a:r>
              <a:rPr lang="zh-CN" altLang="en-US" dirty="0" smtClean="0">
                <a:latin typeface="宋体" pitchFamily="2" charset="-122"/>
              </a:rPr>
              <a:t>以下是</a:t>
            </a:r>
            <a:r>
              <a:rPr lang="en-US" altLang="zh-CN" dirty="0" smtClean="0">
                <a:latin typeface="宋体" pitchFamily="2" charset="-122"/>
              </a:rPr>
              <a:t>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以下是</a:t>
            </a:r>
            <a:r>
              <a:rPr lang="en-US" altLang="zh-CN" dirty="0" smtClean="0">
                <a:latin typeface="宋体" pitchFamily="2" charset="-122"/>
              </a:rPr>
              <a:t>DMA32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以上是</a:t>
            </a:r>
            <a:r>
              <a:rPr lang="en-US" altLang="zh-CN" dirty="0" smtClean="0">
                <a:latin typeface="宋体" pitchFamily="2" charset="-122"/>
              </a:rPr>
              <a:t>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普通页框的分配可以从上述三个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中进行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28699" y="4514850"/>
            <a:ext cx="109537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16MB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67426" y="370522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0x0100_0000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67426" y="418147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0x00FF_FFFF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86475" y="4924425"/>
            <a:ext cx="447676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52725" y="420052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ZONE_DMA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67426" y="3114675"/>
            <a:ext cx="225742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0xFFFF_FFFF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52725" y="3143250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ZONE_DMA32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057901" y="2724150"/>
            <a:ext cx="27717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0x10000_0000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52725" y="208597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ZONE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_NORMAL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8624" y="3790950"/>
            <a:ext cx="113347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4GB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1352550" y="3143251"/>
            <a:ext cx="1400175" cy="2066924"/>
          </a:xfrm>
          <a:prstGeom prst="leftBrace">
            <a:avLst>
              <a:gd name="adj1" fmla="val 8333"/>
              <a:gd name="adj2" fmla="val 4144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2000250" y="4210050"/>
            <a:ext cx="733425" cy="10287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在内核命令行参数中加入</a:t>
            </a:r>
            <a:r>
              <a:rPr lang="en-US" altLang="zh-CN" dirty="0" smtClean="0">
                <a:latin typeface="宋体" pitchFamily="2" charset="-122"/>
              </a:rPr>
              <a:t>“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en-US" altLang="zh-CN" dirty="0" smtClean="0">
                <a:latin typeface="宋体" pitchFamily="2" charset="-122"/>
              </a:rPr>
              <a:t>=400M</a:t>
            </a:r>
            <a:r>
              <a:rPr lang="zh-CN" altLang="en-US" dirty="0" smtClean="0">
                <a:latin typeface="宋体" pitchFamily="2" charset="-122"/>
              </a:rPr>
              <a:t>”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/etc/default/grub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update-grub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 +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结构体管理一个节点的内存资源，而使用</a:t>
            </a: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zh-CN" altLang="en-US" dirty="0" smtClean="0">
                <a:latin typeface="宋体" pitchFamily="2" charset="-122"/>
              </a:rPr>
              <a:t>数组管理所有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的状态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en-US" altLang="zh-CN" dirty="0" smtClean="0">
                <a:latin typeface="宋体" pitchFamily="2" charset="-122"/>
              </a:rPr>
              <a:t>[NR_NODE_STATES];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typedef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bits[1];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zh-CN" altLang="en-US" dirty="0" smtClean="0">
                <a:latin typeface="宋体" pitchFamily="2" charset="-122"/>
              </a:rPr>
              <a:t>数组中的每个元素对应一种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状态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zh-CN" altLang="en-US" dirty="0" smtClean="0">
                <a:latin typeface="宋体" pitchFamily="2" charset="-122"/>
              </a:rPr>
              <a:t>的每位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对应一个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，共支持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可以使用</a:t>
            </a:r>
            <a:r>
              <a:rPr lang="en-US" altLang="zh-CN" dirty="0" err="1" smtClean="0">
                <a:latin typeface="宋体" pitchFamily="2" charset="-122"/>
              </a:rPr>
              <a:t>bochs</a:t>
            </a:r>
            <a:r>
              <a:rPr lang="zh-CN" altLang="en-US" dirty="0" smtClean="0">
                <a:latin typeface="宋体" pitchFamily="2" charset="-122"/>
              </a:rPr>
              <a:t>，编写汇编程序测试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在启动阶段：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ax=e820h</a:t>
            </a:r>
            <a:r>
              <a:rPr lang="zh-CN" altLang="en-US" dirty="0" smtClean="0">
                <a:latin typeface="宋体" pitchFamily="2" charset="-122"/>
              </a:rPr>
              <a:t>），将内存各个范围信息保存在</a:t>
            </a:r>
            <a:r>
              <a:rPr lang="en-US" altLang="zh-CN" dirty="0" smtClean="0">
                <a:latin typeface="宋体" pitchFamily="2" charset="-122"/>
              </a:rPr>
              <a:t>boot_params.e820_map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ax=e801h</a:t>
            </a:r>
            <a:r>
              <a:rPr lang="zh-CN" altLang="en-US" dirty="0" smtClean="0">
                <a:latin typeface="宋体" pitchFamily="2" charset="-122"/>
              </a:rPr>
              <a:t>），将</a:t>
            </a:r>
            <a:r>
              <a:rPr lang="en-US" altLang="zh-CN" dirty="0" smtClean="0">
                <a:latin typeface="宋体" pitchFamily="2" charset="-122"/>
              </a:rPr>
              <a:t>1M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4G</a:t>
            </a:r>
            <a:r>
              <a:rPr lang="zh-CN" altLang="en-US" dirty="0" smtClean="0">
                <a:latin typeface="宋体" pitchFamily="2" charset="-122"/>
              </a:rPr>
              <a:t>范围内可用内存大小，保存在</a:t>
            </a:r>
            <a:r>
              <a:rPr lang="en-US" altLang="zh-CN" dirty="0" err="1" smtClean="0">
                <a:latin typeface="宋体" pitchFamily="2" charset="-122"/>
              </a:rPr>
              <a:t>boot_params.alk_mem_k</a:t>
            </a:r>
            <a:r>
              <a:rPr lang="zh-CN" altLang="en-US" dirty="0" smtClean="0">
                <a:latin typeface="宋体" pitchFamily="2" charset="-122"/>
              </a:rPr>
              <a:t>中，以</a:t>
            </a:r>
            <a:r>
              <a:rPr lang="en-US" altLang="zh-CN" dirty="0" smtClean="0">
                <a:latin typeface="宋体" pitchFamily="2" charset="-122"/>
              </a:rPr>
              <a:t>KB</a:t>
            </a:r>
            <a:r>
              <a:rPr lang="zh-CN" altLang="en-US" dirty="0" smtClean="0">
                <a:latin typeface="宋体" pitchFamily="2" charset="-122"/>
              </a:rPr>
              <a:t>为单位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ax=88h</a:t>
            </a:r>
            <a:r>
              <a:rPr lang="zh-CN" altLang="en-US" dirty="0" smtClean="0">
                <a:latin typeface="宋体" pitchFamily="2" charset="-122"/>
              </a:rPr>
              <a:t>），将</a:t>
            </a:r>
            <a:r>
              <a:rPr lang="en-US" altLang="zh-CN" dirty="0" smtClean="0">
                <a:latin typeface="宋体" pitchFamily="2" charset="-122"/>
              </a:rPr>
              <a:t>1M</a:t>
            </a:r>
            <a:r>
              <a:rPr lang="zh-CN" altLang="en-US" dirty="0" smtClean="0">
                <a:latin typeface="宋体" pitchFamily="2" charset="-122"/>
              </a:rPr>
              <a:t>以上范围内可用内存大小，保存在</a:t>
            </a:r>
            <a:r>
              <a:rPr lang="en-US" altLang="zh-CN" dirty="0" err="1" smtClean="0">
                <a:latin typeface="宋体" pitchFamily="2" charset="-122"/>
              </a:rPr>
              <a:t>boot_params.screen_info</a:t>
            </a:r>
            <a:r>
              <a:rPr lang="en-US" altLang="zh-CN" dirty="0" smtClean="0">
                <a:latin typeface="宋体" pitchFamily="2" charset="-122"/>
              </a:rPr>
              <a:t>. </a:t>
            </a:r>
            <a:r>
              <a:rPr lang="en-US" altLang="zh-CN" dirty="0" err="1" smtClean="0">
                <a:latin typeface="宋体" pitchFamily="2" charset="-122"/>
              </a:rPr>
              <a:t>ext_mem_k</a:t>
            </a:r>
            <a:r>
              <a:rPr lang="zh-CN" altLang="en-US" dirty="0" smtClean="0">
                <a:latin typeface="宋体" pitchFamily="2" charset="-122"/>
              </a:rPr>
              <a:t>中，以</a:t>
            </a:r>
            <a:r>
              <a:rPr lang="en-US" altLang="zh-CN" dirty="0" smtClean="0">
                <a:latin typeface="宋体" pitchFamily="2" charset="-122"/>
              </a:rPr>
              <a:t>KB</a:t>
            </a:r>
            <a:r>
              <a:rPr lang="zh-CN" altLang="en-US" dirty="0" smtClean="0">
                <a:latin typeface="宋体" pitchFamily="2" charset="-122"/>
              </a:rPr>
              <a:t>为单位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N_POSSIBLE,//</a:t>
            </a:r>
            <a:r>
              <a:rPr lang="zh-CN" altLang="en-US" dirty="0" smtClean="0">
                <a:latin typeface="宋体" pitchFamily="2" charset="-122"/>
              </a:rPr>
              <a:t>节点在某个时间点在线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N_ONLINE,//</a:t>
            </a:r>
            <a:r>
              <a:rPr lang="zh-CN" altLang="en-US" dirty="0" smtClean="0">
                <a:latin typeface="宋体" pitchFamily="2" charset="-122"/>
              </a:rPr>
              <a:t>节点在线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N_NORMAL_MEMORY,//</a:t>
            </a:r>
            <a:r>
              <a:rPr lang="zh-CN" altLang="en-US" dirty="0" smtClean="0">
                <a:latin typeface="宋体" pitchFamily="2" charset="-122"/>
              </a:rPr>
              <a:t>节点有</a:t>
            </a:r>
            <a:r>
              <a:rPr lang="en-US" altLang="zh-CN" dirty="0" smtClean="0">
                <a:latin typeface="宋体" pitchFamily="2" charset="-122"/>
              </a:rPr>
              <a:t>regular memory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N_HIGH_MEMORY = N_NORMAL_MEMORY,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N_MEMORY,//</a:t>
            </a:r>
            <a:r>
              <a:rPr lang="zh-CN" altLang="en-US" dirty="0" smtClean="0">
                <a:latin typeface="宋体" pitchFamily="2" charset="-122"/>
              </a:rPr>
              <a:t>节点包含内存（</a:t>
            </a:r>
            <a:r>
              <a:rPr lang="en-US" altLang="zh-CN" dirty="0" smtClean="0">
                <a:latin typeface="宋体" pitchFamily="2" charset="-122"/>
              </a:rPr>
              <a:t>regular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high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movable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N_CPU,//node</a:t>
            </a:r>
            <a:r>
              <a:rPr lang="zh-CN" altLang="en-US" dirty="0" smtClean="0">
                <a:latin typeface="宋体" pitchFamily="2" charset="-122"/>
              </a:rPr>
              <a:t>拥有一个或多个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NR_NODE_STATES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3.9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状态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Intel Xeon 2603</a:t>
            </a:r>
            <a:r>
              <a:rPr lang="zh-CN" altLang="en-US" dirty="0" smtClean="0">
                <a:latin typeface="宋体" pitchFamily="2" charset="-122"/>
              </a:rPr>
              <a:t>环境中的情况：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" y="3305174"/>
            <a:ext cx="8840313" cy="19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结构如何与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的转换？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bit63-bit58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bit57-bit56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page_to_nid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a-DK" altLang="zh-CN" sz="2400" dirty="0" smtClean="0">
                <a:latin typeface="宋体" pitchFamily="2" charset="-122"/>
              </a:rPr>
              <a:t>(page-&gt;flags &gt;&gt; NODES_PGSHIFT) &amp; NODES_MASK;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a-DK" altLang="zh-CN" sz="2000" dirty="0" smtClean="0">
                <a:latin typeface="宋体" pitchFamily="2" charset="-122"/>
              </a:rPr>
              <a:t>NODES_PGSHIFT = 58 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a-DK" altLang="zh-CN" sz="2000" dirty="0" smtClean="0">
                <a:latin typeface="宋体" pitchFamily="2" charset="-122"/>
              </a:rPr>
              <a:t>NODES_MASK = 0x3f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page_zonenum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(page-&gt;flags &gt;&gt; ZONES_PGSHIFT) &amp; ZONES_MASK;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ZONES_PGSHIFT = 56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ZONES_MASK = 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page_zone</a:t>
            </a:r>
            <a:r>
              <a:rPr lang="zh-CN" altLang="en-US" dirty="0" smtClean="0">
                <a:latin typeface="宋体" pitchFamily="2" charset="-122"/>
              </a:rPr>
              <a:t>：返回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zone</a:t>
            </a:r>
            <a:r>
              <a:rPr lang="zh-CN" altLang="en-US" dirty="0" smtClean="0">
                <a:latin typeface="宋体" pitchFamily="2" charset="-122"/>
              </a:rPr>
              <a:t>*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&amp;</a:t>
            </a:r>
            <a:r>
              <a:rPr lang="en-US" altLang="zh-CN" dirty="0" err="1" smtClean="0">
                <a:latin typeface="宋体" pitchFamily="2" charset="-122"/>
              </a:rPr>
              <a:t>node_data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page_to_nid</a:t>
            </a:r>
            <a:r>
              <a:rPr lang="en-US" altLang="zh-CN" dirty="0" smtClean="0">
                <a:latin typeface="宋体" pitchFamily="2" charset="-122"/>
              </a:rPr>
              <a:t>(page))-&gt;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       </a:t>
            </a:r>
            <a:r>
              <a:rPr lang="en-US" altLang="zh-CN" dirty="0" err="1" smtClean="0">
                <a:latin typeface="宋体" pitchFamily="2" charset="-122"/>
              </a:rPr>
              <a:t>node_zones</a:t>
            </a:r>
            <a:r>
              <a:rPr lang="en-US" altLang="zh-CN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宋体" pitchFamily="2" charset="-122"/>
              </a:rPr>
              <a:t>page_zonenum</a:t>
            </a:r>
            <a:r>
              <a:rPr lang="en-US" altLang="zh-CN" dirty="0" smtClean="0">
                <a:latin typeface="宋体" pitchFamily="2" charset="-122"/>
              </a:rPr>
              <a:t>(page)];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页框的分配与释放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空闲页框的组织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0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内存管理的关键之一在于碎片问题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对页框管理而言，主要是外碎片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有人说，外碎片对页框管理而言带来的危害不大。是否正确？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利用页表机制，可以映射非连续的空闲页框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碎片化的页框仍然可以得到使用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内核面临的问题：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某些场景下，需要连续的页框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DMA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连续的页框有利于减少元数据，提高空间利用率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smtClean="0">
                <a:latin typeface="宋体" pitchFamily="2" charset="-122"/>
              </a:rPr>
              <a:t>优化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内核面临的问题：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某些场景下，需要连续的页框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需要支持大页（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1GB</a:t>
            </a:r>
            <a:r>
              <a:rPr lang="zh-CN" altLang="en-US" dirty="0" smtClean="0">
                <a:latin typeface="宋体" pitchFamily="2" charset="-122"/>
              </a:rPr>
              <a:t>的页），也需要连续的页框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内核选择开发一种技术，记录空闲连续页框块的情况，以尽量避免为满足对小块的请求而分割大的内存块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 system</a:t>
            </a:r>
            <a:r>
              <a:rPr lang="zh-CN" altLang="en-US" dirty="0" smtClean="0">
                <a:latin typeface="宋体" pitchFamily="2" charset="-122"/>
              </a:rPr>
              <a:t>算法（伙伴系统算法）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系统将空闲页框分组为</a:t>
            </a:r>
            <a:r>
              <a:rPr lang="en-US" altLang="zh-CN" dirty="0" smtClean="0">
                <a:latin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</a:rPr>
              <a:t>个块链表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每个块链表分别包含大小为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128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512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1024</a:t>
            </a:r>
            <a:r>
              <a:rPr lang="zh-CN" altLang="en-US" dirty="0" smtClean="0">
                <a:latin typeface="宋体" pitchFamily="2" charset="-122"/>
              </a:rPr>
              <a:t>个连续的页框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分别对应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order=0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……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中，每个页框块的大小是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个连续页框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中，每个页框块的大小是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个连续页框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…………………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中，每个页框块的大小是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连续个页框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中，页框块大小为</a:t>
            </a:r>
            <a:r>
              <a:rPr lang="en-US" altLang="zh-CN" dirty="0" smtClean="0">
                <a:latin typeface="宋体" pitchFamily="2" charset="-122"/>
              </a:rPr>
              <a:t>4MB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zh-CN" altLang="en-US" dirty="0" smtClean="0">
                <a:latin typeface="宋体" pitchFamily="2" charset="-122"/>
              </a:rPr>
              <a:t>是结构体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zh-CN" altLang="en-US" dirty="0" smtClean="0">
                <a:latin typeface="宋体" pitchFamily="2" charset="-122"/>
              </a:rPr>
              <a:t>的全局实例，保存了很多在实模式下获得的信息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arch/x86/boot/</a:t>
            </a:r>
            <a:r>
              <a:rPr lang="en-US" altLang="zh-CN" dirty="0" err="1" smtClean="0">
                <a:latin typeface="宋体" pitchFamily="2" charset="-122"/>
              </a:rPr>
              <a:t>main.c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smtClean="0">
                <a:latin typeface="宋体" pitchFamily="2" charset="-122"/>
              </a:rPr>
              <a:t>main</a:t>
            </a:r>
            <a:r>
              <a:rPr lang="zh-CN" altLang="en-US" dirty="0" smtClean="0">
                <a:latin typeface="宋体" pitchFamily="2" charset="-122"/>
              </a:rPr>
              <a:t>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__u8  e820_entries;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e820entry e820_map[E820MAX];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__u32 </a:t>
            </a:r>
            <a:r>
              <a:rPr lang="en-US" altLang="zh-CN" dirty="0" err="1" smtClean="0">
                <a:latin typeface="宋体" pitchFamily="2" charset="-122"/>
              </a:rPr>
              <a:t>alt_mem_k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screen_info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screen_info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系统中每个页框块的第一个页框的物理地址是该块大小的整数倍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大小为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个页框的块，其起始地址是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*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12</a:t>
            </a:r>
            <a:r>
              <a:rPr lang="zh-CN" altLang="en-US" dirty="0" smtClean="0">
                <a:latin typeface="宋体" pitchFamily="2" charset="-122"/>
              </a:rPr>
              <a:t>的倍数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中的页框块，可能会放在</a:t>
            </a:r>
            <a:r>
              <a:rPr lang="en-US" altLang="zh-CN" dirty="0" smtClean="0">
                <a:latin typeface="宋体" pitchFamily="2" charset="-122"/>
              </a:rPr>
              <a:t>0x600000</a:t>
            </a:r>
            <a:r>
              <a:rPr lang="zh-CN" altLang="en-US" dirty="0" smtClean="0">
                <a:latin typeface="宋体" pitchFamily="2" charset="-122"/>
              </a:rPr>
              <a:t>开始处吗？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数组，即对应了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系统中的</a:t>
            </a:r>
            <a:r>
              <a:rPr lang="en-US" altLang="zh-CN" dirty="0" smtClean="0">
                <a:latin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</a:rPr>
              <a:t>个链表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[MAX_ORDER];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MAX_ORDER = 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但是，每个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中并不只是一个链表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 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free_list</a:t>
            </a:r>
            <a:r>
              <a:rPr lang="en-US" altLang="zh-CN" dirty="0" smtClean="0">
                <a:latin typeface="宋体" pitchFamily="2" charset="-122"/>
              </a:rPr>
              <a:t>[MIGRATE_TYPES];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nr_free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页框块的个数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中，每种迁移类型对应一个</a:t>
            </a:r>
            <a:r>
              <a:rPr lang="en-US" altLang="zh-CN" dirty="0" err="1" smtClean="0">
                <a:latin typeface="宋体" pitchFamily="2" charset="-122"/>
              </a:rPr>
              <a:t>free_list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MIGRATE_UNMOVABLE,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MIGRATE_RECLAIMABLE,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MIGRATE_MOVABLE,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MIGRATE_PCPTYPES,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MIGRATE_RESERVE = MIGRATE_PCPTYPES,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MIGRATE_CMA,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MIGRATE_ISOLATE,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MIGRATE_TYPES	//6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MIGRATE_UNMOVABLE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从这里分配的页面不可移动，针对大多数内核使用页面的情况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MIGRATE_RECLAIMABLE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从这里分配的页面可用于回收。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这类页不能直接移动，但可以删除，其内容页可以从其他地方重新生成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例如，映射自文件的数据属于这种类型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针对这种页，内核有专门的页面回收处理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MIGRATE_MOVABLE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从这里分配的页面可以移动，大部分应用程序的页面可从这里分配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MIGRATE_PCPTYPES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区域，常简称为</a:t>
            </a:r>
            <a:r>
              <a:rPr lang="en-US" altLang="zh-CN" dirty="0" err="1" smtClean="0">
                <a:latin typeface="宋体" pitchFamily="2" charset="-122"/>
              </a:rPr>
              <a:t>pcp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MIGRATE_CMA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模拟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的工作方式。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只有可移动的页面才能从此区域分配。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MIGRATE_ISOLATE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用于跨越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节点移动物理内存页。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在大型系统上，它有益于将物理内存页移动到接近于使用该页最频繁的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将物理内存按照迁移属性划分成若干区域后，有利于减少碎片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不可移动页面的影响被局限在不可移动类别页面中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有利于其他迁移属性区域尽可能获得大的连续物理内存。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调试：查看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链表的构成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err="1" smtClean="0">
                <a:latin typeface="宋体" pitchFamily="2" charset="-122"/>
              </a:rPr>
              <a:t>free_list</a:t>
            </a:r>
            <a:r>
              <a:rPr lang="zh-CN" altLang="en-US" dirty="0" smtClean="0">
                <a:latin typeface="宋体" pitchFamily="2" charset="-122"/>
              </a:rPr>
              <a:t>指向页框块中第一个页框的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字段，指向链表中下一个页框块的第一个页框的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private</a:t>
            </a:r>
            <a:r>
              <a:rPr lang="zh-CN" altLang="en-US" dirty="0" smtClean="0">
                <a:latin typeface="宋体" pitchFamily="2" charset="-122"/>
              </a:rPr>
              <a:t>字段存放什么？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页框块的第一个页框的</a:t>
            </a:r>
            <a:r>
              <a:rPr lang="en-US" altLang="zh-CN" dirty="0" smtClean="0">
                <a:latin typeface="宋体" pitchFamily="2" charset="-122"/>
              </a:rPr>
              <a:t>private</a:t>
            </a:r>
            <a:r>
              <a:rPr lang="zh-CN" altLang="en-US" dirty="0" smtClean="0">
                <a:latin typeface="宋体" pitchFamily="2" charset="-122"/>
              </a:rPr>
              <a:t>字段存放</a:t>
            </a:r>
            <a:r>
              <a:rPr lang="en-US" altLang="zh-CN" dirty="0" smtClean="0">
                <a:latin typeface="宋体" pitchFamily="2" charset="-122"/>
              </a:rPr>
              <a:t>order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3.10</a:t>
            </a:r>
            <a:r>
              <a:rPr lang="zh-CN" altLang="en-US" dirty="0" smtClean="0">
                <a:latin typeface="宋体" pitchFamily="2" charset="-122"/>
              </a:rPr>
              <a:t>：统计各链表信息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页框分配和释放算法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一次只能向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系统申请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内核根据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和迁移类型，找到分配的链表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若该链表有空闲页框块，则返回给申请者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若该链表没有空闲页框块：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</a:t>
            </a:r>
            <a:r>
              <a:rPr lang="en-US" altLang="zh-CN" dirty="0" smtClean="0">
                <a:latin typeface="宋体" pitchFamily="2" charset="-122"/>
              </a:rPr>
              <a:t>order+1</a:t>
            </a:r>
            <a:r>
              <a:rPr lang="zh-CN" altLang="en-US" dirty="0" smtClean="0">
                <a:latin typeface="宋体" pitchFamily="2" charset="-122"/>
              </a:rPr>
              <a:t>对应的链表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若有空闲页框块，则返回一半页框块给申请者，并将另外一半放入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对应的链表中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否则，递归地访问</a:t>
            </a:r>
            <a:r>
              <a:rPr lang="en-US" altLang="zh-CN" dirty="0" smtClean="0">
                <a:latin typeface="宋体" pitchFamily="2" charset="-122"/>
              </a:rPr>
              <a:t>order+2</a:t>
            </a:r>
            <a:r>
              <a:rPr lang="zh-CN" altLang="en-US" dirty="0" smtClean="0">
                <a:latin typeface="宋体" pitchFamily="2" charset="-122"/>
              </a:rPr>
              <a:t>对应的链表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例子：申请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先在</a:t>
            </a:r>
            <a:r>
              <a:rPr lang="en-US" altLang="zh-CN" dirty="0" smtClean="0">
                <a:latin typeface="宋体" pitchFamily="2" charset="-122"/>
              </a:rPr>
              <a:t>order=8</a:t>
            </a:r>
            <a:r>
              <a:rPr lang="zh-CN" altLang="en-US" dirty="0" smtClean="0">
                <a:latin typeface="宋体" pitchFamily="2" charset="-122"/>
              </a:rPr>
              <a:t>对应的链表中查找，若未找到空闲页框块：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然后在</a:t>
            </a:r>
            <a:r>
              <a:rPr lang="en-US" altLang="zh-CN" dirty="0" smtClean="0">
                <a:latin typeface="宋体" pitchFamily="2" charset="-122"/>
              </a:rPr>
              <a:t>order=9</a:t>
            </a:r>
            <a:r>
              <a:rPr lang="zh-CN" altLang="en-US" dirty="0" smtClean="0">
                <a:latin typeface="宋体" pitchFamily="2" charset="-122"/>
              </a:rPr>
              <a:t>对应的链表中查找，若未找到空闲页框块：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order=10</a:t>
            </a:r>
            <a:r>
              <a:rPr lang="zh-CN" altLang="en-US" dirty="0" smtClean="0">
                <a:latin typeface="宋体" pitchFamily="2" charset="-122"/>
              </a:rPr>
              <a:t>对应的链表中查找，找到了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个页框交给申请者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个页框放到</a:t>
            </a:r>
            <a:r>
              <a:rPr lang="en-US" altLang="zh-CN" dirty="0" smtClean="0">
                <a:latin typeface="宋体" pitchFamily="2" charset="-122"/>
              </a:rPr>
              <a:t>order=8</a:t>
            </a:r>
            <a:r>
              <a:rPr lang="zh-CN" altLang="en-US" dirty="0" smtClean="0">
                <a:latin typeface="宋体" pitchFamily="2" charset="-122"/>
              </a:rPr>
              <a:t>对应的链表中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512</a:t>
            </a:r>
            <a:r>
              <a:rPr lang="zh-CN" altLang="en-US" dirty="0" smtClean="0">
                <a:latin typeface="宋体" pitchFamily="2" charset="-122"/>
              </a:rPr>
              <a:t>个页框放到</a:t>
            </a:r>
            <a:r>
              <a:rPr lang="en-US" altLang="zh-CN" dirty="0" smtClean="0">
                <a:latin typeface="宋体" pitchFamily="2" charset="-122"/>
              </a:rPr>
              <a:t>order=9</a:t>
            </a:r>
            <a:r>
              <a:rPr lang="zh-CN" altLang="en-US" dirty="0" smtClean="0">
                <a:latin typeface="宋体" pitchFamily="2" charset="-122"/>
              </a:rPr>
              <a:t>对应的链表中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e820entry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__u64 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; /* start of memory segment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__u64 size;	/* size of memory segment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__u32 type;	/* type of memory segment */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screen_info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__u16 </a:t>
            </a:r>
            <a:r>
              <a:rPr lang="en-US" altLang="zh-CN" dirty="0" err="1" smtClean="0">
                <a:latin typeface="宋体" pitchFamily="2" charset="-122"/>
              </a:rPr>
              <a:t>ext_mem_k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向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系统归还页框块时（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结构、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判断归还页框块时，判断其伙伴块是否也是空闲的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伙伴块：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与归还块大小一样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物理地址上与归还块连续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这两个页框块的第一个页框的地址，满足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系统算法要求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是（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*归还块页框数*页框大小）的倍数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若伙伴块是空闲的，则合并伙伴块和归还块。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合并后，递归判断新合并块的伙伴是否空闲。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当不能再合并时，将合并块放入对应链表中。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例子：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假设当前系统总共有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个连续页框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建立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根链表，分别对应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2 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3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场景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：申请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个页框、再申请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个页框、再申请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个页框、反向归还上述页框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场景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：连续申请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次，每次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个页框；归还第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次和第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次；再申请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在进行页框分配时，通常按照申请的迁移类型进行分配。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当申请的迁移类型的链表为空，或空闲页框不足时怎么办？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smtClean="0">
                <a:latin typeface="宋体" pitchFamily="2" charset="-122"/>
              </a:rPr>
              <a:t>mm/</a:t>
            </a:r>
            <a:r>
              <a:rPr lang="en-US" altLang="zh-CN" dirty="0" err="1" smtClean="0">
                <a:latin typeface="宋体" pitchFamily="2" charset="-122"/>
              </a:rPr>
              <a:t>page_alloc.c</a:t>
            </a:r>
            <a:r>
              <a:rPr lang="en-US" altLang="zh-CN" dirty="0" smtClean="0">
                <a:latin typeface="宋体" pitchFamily="2" charset="-122"/>
              </a:rPr>
              <a:t> 917</a:t>
            </a:r>
            <a:r>
              <a:rPr lang="zh-CN" altLang="en-US" dirty="0" smtClean="0">
                <a:latin typeface="宋体" pitchFamily="2" charset="-122"/>
              </a:rPr>
              <a:t>行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每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页框高速缓存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内核经常请求和释放单个页框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基本的页框分配和释放操作，每次都需要使用自旋锁，对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结构进行加锁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为了提高单个页框的申请和释放效率，内核建立了每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其中存放了若干预先分配好的页框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当请求单个页框时，直接从当前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的页框高速缓存中获取页框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不必加锁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不必进行复杂的页框分配操作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结构中的</a:t>
            </a:r>
            <a:r>
              <a:rPr lang="en-US" altLang="zh-CN" dirty="0" err="1" smtClean="0">
                <a:latin typeface="宋体" pitchFamily="2" charset="-122"/>
              </a:rPr>
              <a:t>pageset</a:t>
            </a:r>
            <a:r>
              <a:rPr lang="zh-CN" altLang="en-US" dirty="0" smtClean="0">
                <a:latin typeface="宋体" pitchFamily="2" charset="-122"/>
              </a:rPr>
              <a:t>字段，指向了每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per_cpu_pageset</a:t>
            </a:r>
            <a:r>
              <a:rPr lang="en-US" altLang="zh-CN" dirty="0" smtClean="0">
                <a:latin typeface="宋体" pitchFamily="2" charset="-122"/>
              </a:rPr>
              <a:t> __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pageset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pageset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段内偏移量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per_cpu_pageset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pcp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count;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batch;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lists[MIGRATE_PCPTYPES];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count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lists</a:t>
            </a:r>
            <a:r>
              <a:rPr lang="zh-CN" altLang="en-US" dirty="0" smtClean="0">
                <a:latin typeface="宋体" pitchFamily="2" charset="-122"/>
              </a:rPr>
              <a:t>中页框的个数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batch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lists</a:t>
            </a:r>
            <a:r>
              <a:rPr lang="zh-CN" altLang="en-US" dirty="0" smtClean="0">
                <a:latin typeface="宋体" pitchFamily="2" charset="-122"/>
              </a:rPr>
              <a:t>中页面不够或者过多时，一次性添加或删除的页框数量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页框分配函数</a:t>
            </a:r>
            <a:r>
              <a:rPr lang="en-US" altLang="zh-CN" dirty="0" err="1" smtClean="0">
                <a:latin typeface="宋体" pitchFamily="2" charset="-122"/>
              </a:rPr>
              <a:t>buffered_rmqueue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mm/</a:t>
            </a:r>
            <a:r>
              <a:rPr lang="en-US" altLang="zh-CN" dirty="0" err="1" smtClean="0">
                <a:latin typeface="宋体" pitchFamily="2" charset="-122"/>
              </a:rPr>
              <a:t>page_alloc.c</a:t>
            </a:r>
            <a:r>
              <a:rPr lang="en-US" altLang="zh-CN" dirty="0" smtClean="0">
                <a:latin typeface="宋体" pitchFamily="2" charset="-122"/>
              </a:rPr>
              <a:t> L1496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zone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的选择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进行页框分配时，从哪个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、哪个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进行分配，是如何决定的？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order</a:t>
            </a:r>
            <a:r>
              <a:rPr lang="zh-CN" altLang="en-US" dirty="0" smtClean="0">
                <a:latin typeface="宋体" pitchFamily="2" charset="-122"/>
              </a:rPr>
              <a:t>、内存策略、用户选择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内，除去硬性要求外（如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），按照优先级别，依次从：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ZONE_MOVABLE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ZONE_DMA32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比如考虑：应用程序申请普通页框的过程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24488</TotalTime>
  <Words>7565</Words>
  <Application>Microsoft Office PowerPoint</Application>
  <PresentationFormat>全屏显示(4:3)</PresentationFormat>
  <Paragraphs>1319</Paragraphs>
  <Slides>142</Slides>
  <Notes>140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48" baseType="lpstr">
      <vt:lpstr>宋体</vt:lpstr>
      <vt:lpstr>Arial</vt:lpstr>
      <vt:lpstr>Times New Roman</vt:lpstr>
      <vt:lpstr>Wingdings</vt:lpstr>
      <vt:lpstr>Wingdings 2</vt:lpstr>
      <vt:lpstr>CDESIGNO</vt:lpstr>
      <vt:lpstr>Linux操作系统内核技术</vt:lpstr>
      <vt:lpstr>页框管理</vt:lpstr>
      <vt:lpstr>页框管理</vt:lpstr>
      <vt:lpstr>内存探测</vt:lpstr>
      <vt:lpstr>内存探测</vt:lpstr>
      <vt:lpstr>内存探测</vt:lpstr>
      <vt:lpstr>内存探测</vt:lpstr>
      <vt:lpstr>内存探测</vt:lpstr>
      <vt:lpstr>内存探测</vt:lpstr>
      <vt:lpstr>内存探测</vt:lpstr>
      <vt:lpstr>内存探测</vt:lpstr>
      <vt:lpstr>内存探测</vt:lpstr>
      <vt:lpstr>体系结构</vt:lpstr>
      <vt:lpstr>UMA</vt:lpstr>
      <vt:lpstr>NUMA</vt:lpstr>
      <vt:lpstr>NUMA</vt:lpstr>
      <vt:lpstr>NUMA</vt:lpstr>
      <vt:lpstr>Intel Xeon E5-2600</vt:lpstr>
      <vt:lpstr>Intel Xeon E5-4600</vt:lpstr>
      <vt:lpstr>Intel Xeon E5-2620</vt:lpstr>
      <vt:lpstr>内存探测</vt:lpstr>
      <vt:lpstr>内存探测</vt:lpstr>
      <vt:lpstr>页框管理</vt:lpstr>
      <vt:lpstr>page、section和root</vt:lpstr>
      <vt:lpstr>page、section和root</vt:lpstr>
      <vt:lpstr>page、section和root</vt:lpstr>
      <vt:lpstr>Linux内核线性地址空间布局</vt:lpstr>
      <vt:lpstr>page、section和root</vt:lpstr>
      <vt:lpstr>page、section和root</vt:lpstr>
      <vt:lpstr>page、section和root</vt:lpstr>
      <vt:lpstr>page、section和root</vt:lpstr>
      <vt:lpstr>内核中的链表实现</vt:lpstr>
      <vt:lpstr>内核中的链表实现</vt:lpstr>
      <vt:lpstr>内核中的链表实现</vt:lpstr>
      <vt:lpstr>内核中的链表实现</vt:lpstr>
      <vt:lpstr>内核中的链表实现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页框管理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页框管理</vt:lpstr>
      <vt:lpstr>页框的分配与释放</vt:lpstr>
      <vt:lpstr>页框的分配与释放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页框的分配与释放</vt:lpstr>
      <vt:lpstr>页框分配与释放算法</vt:lpstr>
      <vt:lpstr>页框分配与释放算法</vt:lpstr>
      <vt:lpstr>页框分配与释放算法</vt:lpstr>
      <vt:lpstr>页框分配与释放算法</vt:lpstr>
      <vt:lpstr>页框分配与释放算法</vt:lpstr>
      <vt:lpstr>页框的分配与释放</vt:lpstr>
      <vt:lpstr>每cpu页框高速缓存</vt:lpstr>
      <vt:lpstr>每cpu页框高速缓存</vt:lpstr>
      <vt:lpstr>每cpu页框高速缓存</vt:lpstr>
      <vt:lpstr>每cpu页框高速缓存</vt:lpstr>
      <vt:lpstr>页框的分配与释放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PowerPoint 演示文稿</vt:lpstr>
      <vt:lpstr>PowerPoint 演示文稿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页框的分配与释放</vt:lpstr>
      <vt:lpstr>页框分配接口</vt:lpstr>
      <vt:lpstr>页框分配接口</vt:lpstr>
      <vt:lpstr>页框分配接口</vt:lpstr>
      <vt:lpstr>页框分配接口</vt:lpstr>
      <vt:lpstr>页框分配接口</vt:lpstr>
      <vt:lpstr>页框分配接口</vt:lpstr>
      <vt:lpstr>页框释放接口</vt:lpstr>
      <vt:lpstr>更多的页框分配接口</vt:lpstr>
      <vt:lpstr>更多的页框分配接口</vt:lpstr>
      <vt:lpstr>更多的页框分配接口</vt:lpstr>
      <vt:lpstr>更多的页框分配接口</vt:lpstr>
      <vt:lpstr>更多的页框释放接口</vt:lpstr>
      <vt:lpstr>页框释放接口</vt:lpstr>
      <vt:lpstr>Linux内核线性地址空间布局</vt:lpstr>
      <vt:lpstr>页框的分配与释放</vt:lpstr>
      <vt:lpstr>buddy的问题</vt:lpstr>
      <vt:lpstr>buddy的问题</vt:lpstr>
      <vt:lpstr>buddy的问题</vt:lpstr>
      <vt:lpstr>页框的分配与释放</vt:lpstr>
      <vt:lpstr>页框管理</vt:lpstr>
    </vt:vector>
  </TitlesOfParts>
  <Company>UESTC108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Sky123.Org</cp:lastModifiedBy>
  <cp:revision>2007</cp:revision>
  <dcterms:created xsi:type="dcterms:W3CDTF">2000-01-15T01:57:56Z</dcterms:created>
  <dcterms:modified xsi:type="dcterms:W3CDTF">2017-04-06T08:05:25Z</dcterms:modified>
</cp:coreProperties>
</file>