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1"/>
  </p:notesMasterIdLst>
  <p:handoutMasterIdLst>
    <p:handoutMasterId r:id="rId162"/>
  </p:handoutMasterIdLst>
  <p:sldIdLst>
    <p:sldId id="701" r:id="rId2"/>
    <p:sldId id="1238" r:id="rId3"/>
    <p:sldId id="1440" r:id="rId4"/>
    <p:sldId id="1240" r:id="rId5"/>
    <p:sldId id="1241" r:id="rId6"/>
    <p:sldId id="1242" r:id="rId7"/>
    <p:sldId id="1243" r:id="rId8"/>
    <p:sldId id="1441" r:id="rId9"/>
    <p:sldId id="1245" r:id="rId10"/>
    <p:sldId id="1246" r:id="rId11"/>
    <p:sldId id="1247" r:id="rId12"/>
    <p:sldId id="1248" r:id="rId13"/>
    <p:sldId id="1249" r:id="rId14"/>
    <p:sldId id="1250" r:id="rId15"/>
    <p:sldId id="1251" r:id="rId16"/>
    <p:sldId id="1252" r:id="rId17"/>
    <p:sldId id="1253" r:id="rId18"/>
    <p:sldId id="1442" r:id="rId19"/>
    <p:sldId id="1256" r:id="rId20"/>
    <p:sldId id="1393" r:id="rId21"/>
    <p:sldId id="1302" r:id="rId22"/>
    <p:sldId id="1348" r:id="rId23"/>
    <p:sldId id="1282" r:id="rId24"/>
    <p:sldId id="1285" r:id="rId25"/>
    <p:sldId id="1286" r:id="rId26"/>
    <p:sldId id="1349" r:id="rId27"/>
    <p:sldId id="1287" r:id="rId28"/>
    <p:sldId id="1288" r:id="rId29"/>
    <p:sldId id="1289" r:id="rId30"/>
    <p:sldId id="1290" r:id="rId31"/>
    <p:sldId id="1293" r:id="rId32"/>
    <p:sldId id="1291" r:id="rId33"/>
    <p:sldId id="1292" r:id="rId34"/>
    <p:sldId id="1294" r:id="rId35"/>
    <p:sldId id="1295" r:id="rId36"/>
    <p:sldId id="1296" r:id="rId37"/>
    <p:sldId id="1297" r:id="rId38"/>
    <p:sldId id="1299" r:id="rId39"/>
    <p:sldId id="1300" r:id="rId40"/>
    <p:sldId id="1301" r:id="rId41"/>
    <p:sldId id="1306" r:id="rId42"/>
    <p:sldId id="1305" r:id="rId43"/>
    <p:sldId id="1307" r:id="rId44"/>
    <p:sldId id="1308" r:id="rId45"/>
    <p:sldId id="1309" r:id="rId46"/>
    <p:sldId id="1310" r:id="rId47"/>
    <p:sldId id="1311" r:id="rId48"/>
    <p:sldId id="1312" r:id="rId49"/>
    <p:sldId id="1313" r:id="rId50"/>
    <p:sldId id="1314" r:id="rId51"/>
    <p:sldId id="1315" r:id="rId52"/>
    <p:sldId id="1316" r:id="rId53"/>
    <p:sldId id="1317" r:id="rId54"/>
    <p:sldId id="1318" r:id="rId55"/>
    <p:sldId id="1319" r:id="rId56"/>
    <p:sldId id="1320" r:id="rId57"/>
    <p:sldId id="1321" r:id="rId58"/>
    <p:sldId id="1322" r:id="rId59"/>
    <p:sldId id="1323" r:id="rId60"/>
    <p:sldId id="1324" r:id="rId61"/>
    <p:sldId id="1350" r:id="rId62"/>
    <p:sldId id="1343" r:id="rId63"/>
    <p:sldId id="1326" r:id="rId64"/>
    <p:sldId id="1327" r:id="rId65"/>
    <p:sldId id="1328" r:id="rId66"/>
    <p:sldId id="1330" r:id="rId67"/>
    <p:sldId id="1331" r:id="rId68"/>
    <p:sldId id="1332" r:id="rId69"/>
    <p:sldId id="1334" r:id="rId70"/>
    <p:sldId id="1333" r:id="rId71"/>
    <p:sldId id="1335" r:id="rId72"/>
    <p:sldId id="1336" r:id="rId73"/>
    <p:sldId id="1337" r:id="rId74"/>
    <p:sldId id="1338" r:id="rId75"/>
    <p:sldId id="1351" r:id="rId76"/>
    <p:sldId id="1340" r:id="rId77"/>
    <p:sldId id="1342" r:id="rId78"/>
    <p:sldId id="1341" r:id="rId79"/>
    <p:sldId id="1344" r:id="rId80"/>
    <p:sldId id="1345" r:id="rId81"/>
    <p:sldId id="1346" r:id="rId82"/>
    <p:sldId id="1347" r:id="rId83"/>
    <p:sldId id="1394" r:id="rId84"/>
    <p:sldId id="1353" r:id="rId85"/>
    <p:sldId id="1354" r:id="rId86"/>
    <p:sldId id="1355" r:id="rId87"/>
    <p:sldId id="1356" r:id="rId88"/>
    <p:sldId id="1357" r:id="rId89"/>
    <p:sldId id="1358" r:id="rId90"/>
    <p:sldId id="1359" r:id="rId91"/>
    <p:sldId id="1360" r:id="rId92"/>
    <p:sldId id="1361" r:id="rId93"/>
    <p:sldId id="1364" r:id="rId94"/>
    <p:sldId id="1379" r:id="rId95"/>
    <p:sldId id="1395" r:id="rId96"/>
    <p:sldId id="1363" r:id="rId97"/>
    <p:sldId id="1365" r:id="rId98"/>
    <p:sldId id="1366" r:id="rId99"/>
    <p:sldId id="1367" r:id="rId100"/>
    <p:sldId id="1368" r:id="rId101"/>
    <p:sldId id="1369" r:id="rId102"/>
    <p:sldId id="1370" r:id="rId103"/>
    <p:sldId id="1371" r:id="rId104"/>
    <p:sldId id="1372" r:id="rId105"/>
    <p:sldId id="1373" r:id="rId106"/>
    <p:sldId id="1374" r:id="rId107"/>
    <p:sldId id="1375" r:id="rId108"/>
    <p:sldId id="1376" r:id="rId109"/>
    <p:sldId id="1377" r:id="rId110"/>
    <p:sldId id="1378" r:id="rId111"/>
    <p:sldId id="1380" r:id="rId112"/>
    <p:sldId id="1396" r:id="rId113"/>
    <p:sldId id="1382" r:id="rId114"/>
    <p:sldId id="1383" r:id="rId115"/>
    <p:sldId id="1384" r:id="rId116"/>
    <p:sldId id="1385" r:id="rId117"/>
    <p:sldId id="1386" r:id="rId118"/>
    <p:sldId id="1387" r:id="rId119"/>
    <p:sldId id="1388" r:id="rId120"/>
    <p:sldId id="1397" r:id="rId121"/>
    <p:sldId id="1390" r:id="rId122"/>
    <p:sldId id="1391" r:id="rId123"/>
    <p:sldId id="1392" r:id="rId124"/>
    <p:sldId id="1443" r:id="rId125"/>
    <p:sldId id="1399" r:id="rId126"/>
    <p:sldId id="1401" r:id="rId127"/>
    <p:sldId id="1400" r:id="rId128"/>
    <p:sldId id="1402" r:id="rId129"/>
    <p:sldId id="1403" r:id="rId130"/>
    <p:sldId id="1406" r:id="rId131"/>
    <p:sldId id="1407" r:id="rId132"/>
    <p:sldId id="1408" r:id="rId133"/>
    <p:sldId id="1404" r:id="rId134"/>
    <p:sldId id="1405" r:id="rId135"/>
    <p:sldId id="1409" r:id="rId136"/>
    <p:sldId id="1410" r:id="rId137"/>
    <p:sldId id="1411" r:id="rId138"/>
    <p:sldId id="1412" r:id="rId139"/>
    <p:sldId id="1444" r:id="rId140"/>
    <p:sldId id="1414" r:id="rId141"/>
    <p:sldId id="1416" r:id="rId142"/>
    <p:sldId id="1417" r:id="rId143"/>
    <p:sldId id="1418" r:id="rId144"/>
    <p:sldId id="1419" r:id="rId145"/>
    <p:sldId id="1420" r:id="rId146"/>
    <p:sldId id="1421" r:id="rId147"/>
    <p:sldId id="1422" r:id="rId148"/>
    <p:sldId id="1428" r:id="rId149"/>
    <p:sldId id="1429" r:id="rId150"/>
    <p:sldId id="1426" r:id="rId151"/>
    <p:sldId id="1423" r:id="rId152"/>
    <p:sldId id="1445" r:id="rId153"/>
    <p:sldId id="1432" r:id="rId154"/>
    <p:sldId id="1431" r:id="rId155"/>
    <p:sldId id="1437" r:id="rId156"/>
    <p:sldId id="1438" r:id="rId157"/>
    <p:sldId id="1439" r:id="rId158"/>
    <p:sldId id="1436" r:id="rId159"/>
    <p:sldId id="1446" r:id="rId16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7828" autoAdjust="0"/>
  </p:normalViewPr>
  <p:slideViewPr>
    <p:cSldViewPr snapToGrid="0">
      <p:cViewPr varScale="1">
        <p:scale>
          <a:sx n="102" d="100"/>
          <a:sy n="102" d="100"/>
        </p:scale>
        <p:origin x="17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56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86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490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038680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8372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803501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870845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2949169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9819421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0198971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0846770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385120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0882389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3688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改进：一次读取一个</a:t>
            </a:r>
            <a:r>
              <a:rPr lang="en-US" altLang="zh-CN" sz="2000" dirty="0" smtClean="0"/>
              <a:t>cache line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8bits</a:t>
            </a:r>
            <a:r>
              <a:rPr lang="zh-CN" altLang="en-US" sz="2000" dirty="0" smtClean="0"/>
              <a:t>；每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字节判断是否有非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，并使用</a:t>
            </a:r>
            <a:r>
              <a:rPr lang="en-US" altLang="zh-CN" sz="2000" dirty="0" err="1" smtClean="0"/>
              <a:t>bsr</a:t>
            </a:r>
            <a:r>
              <a:rPr lang="zh-CN" altLang="en-US" sz="2000" dirty="0" smtClean="0"/>
              <a:t>等指令；缓存上次分配对象对应地</a:t>
            </a:r>
            <a:r>
              <a:rPr lang="en-US" altLang="zh-CN" sz="2000" dirty="0" smtClean="0"/>
              <a:t>bit</a:t>
            </a:r>
            <a:r>
              <a:rPr lang="zh-CN" altLang="en-US" sz="2000" dirty="0" smtClean="0"/>
              <a:t>处，从该处开始查找。一是该处很可能已在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中，二是该处后面的对象很可能空闲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4945800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7060917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207282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112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2620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756168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3910922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973479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47234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486513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968666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4335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514014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120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245482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00628712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4526789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5808348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124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1458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435255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403344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1408816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3811088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2836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01783815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8162079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8242312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12155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3189802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8561046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572447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6849039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152350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314401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139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924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对于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8bits</a:t>
            </a:r>
            <a:r>
              <a:rPr lang="zh-CN" altLang="en-US" sz="2000" dirty="0" smtClean="0"/>
              <a:t>对象数的内存池，一次就可以全部进入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，下一次访问时在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中的概率大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204367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3476381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716908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1307910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4790695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2949289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6963337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8980209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4486905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1550580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87595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6994933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197943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4617230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152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666575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8864219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863770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5185923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7582345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6279079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08805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159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060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96785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1256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177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936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7230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6858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892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6775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91814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5.1</a:t>
            </a:r>
            <a:r>
              <a:rPr lang="zh-CN" altLang="en-US" sz="2000" dirty="0" smtClean="0"/>
              <a:t>说明每个缓冲区内各个对象的大小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44071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说明为什么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要特殊，内核数据结构情况，内碎片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6548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3510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38686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进程根据对象大小找到相应的缓冲区，再根据当前所运行的</a:t>
            </a:r>
            <a:r>
              <a:rPr lang="en-US" altLang="zh-CN" sz="2000" dirty="0" err="1" smtClean="0"/>
              <a:t>cpu</a:t>
            </a:r>
            <a:r>
              <a:rPr lang="zh-CN" altLang="en-US" sz="2000" dirty="0" smtClean="0"/>
              <a:t>，找到对应地本地</a:t>
            </a:r>
            <a:r>
              <a:rPr lang="en-US" altLang="zh-CN" sz="2000" dirty="0" err="1" smtClean="0"/>
              <a:t>cpu</a:t>
            </a:r>
            <a:r>
              <a:rPr lang="zh-CN" altLang="en-US" sz="2000" dirty="0" smtClean="0"/>
              <a:t>缓存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22296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8729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114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251768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61205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30482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解释连续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字节和两个不同地址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字节</a:t>
            </a:r>
            <a:r>
              <a:rPr lang="en-US" altLang="zh-CN" sz="2000" dirty="0" err="1" smtClean="0"/>
              <a:t>cas</a:t>
            </a:r>
            <a:r>
              <a:rPr lang="zh-CN" altLang="en-US" sz="2000" dirty="0" smtClean="0"/>
              <a:t>，单向和双向链表问题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35453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4699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解释</a:t>
            </a:r>
            <a:r>
              <a:rPr lang="en-US" altLang="zh-CN" sz="2000" dirty="0" smtClean="0"/>
              <a:t>cache line</a:t>
            </a:r>
            <a:r>
              <a:rPr lang="zh-CN" altLang="en-US" sz="2000" smtClean="0"/>
              <a:t>及其优劣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70658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08215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70156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40661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8830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56898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8192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266404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72470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解释为什么</a:t>
            </a:r>
            <a:r>
              <a:rPr lang="en-US" altLang="zh-CN" sz="2000" dirty="0" smtClean="0"/>
              <a:t>POISON</a:t>
            </a:r>
            <a:r>
              <a:rPr lang="zh-CN" altLang="en-US" sz="2000" dirty="0" smtClean="0"/>
              <a:t>标志后，</a:t>
            </a:r>
            <a:r>
              <a:rPr lang="en-US" altLang="zh-CN" sz="2000" dirty="0" smtClean="0"/>
              <a:t>next</a:t>
            </a:r>
            <a:r>
              <a:rPr lang="zh-CN" altLang="en-US" sz="2000" dirty="0" smtClean="0"/>
              <a:t>指针放在尾部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633678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89285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42772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311473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4.4</a:t>
            </a:r>
            <a:r>
              <a:rPr lang="zh-CN" altLang="en-US" sz="2000" dirty="0" smtClean="0"/>
              <a:t>例子中说明，缓冲区是新建的，内存池刚刚初始化，得到的第一个空闲对象就是池中的第一个对象，其</a:t>
            </a:r>
            <a:r>
              <a:rPr lang="en-US" altLang="zh-CN" sz="2000" dirty="0" smtClean="0"/>
              <a:t>next</a:t>
            </a:r>
            <a:r>
              <a:rPr lang="zh-CN" altLang="en-US" sz="2000" dirty="0" smtClean="0"/>
              <a:t>指向第二个对象</a:t>
            </a:r>
            <a:endParaRPr lang="en-US" altLang="zh-CN" sz="2000" dirty="0" smtClean="0"/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第一个对象的地址一定是页对齐的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397807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429591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1184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866408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42491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729154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96501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66827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分析若干对象个数、对象大小，与</a:t>
            </a:r>
            <a:r>
              <a:rPr lang="en-US" altLang="zh-CN" sz="2000" dirty="0" smtClean="0"/>
              <a:t>order</a:t>
            </a:r>
            <a:r>
              <a:rPr lang="zh-CN" altLang="en-US" sz="2000" smtClean="0"/>
              <a:t>、页</a:t>
            </a:r>
            <a:r>
              <a:rPr lang="zh-CN" altLang="en-US" sz="2000" dirty="0" smtClean="0"/>
              <a:t>框</a:t>
            </a:r>
            <a:r>
              <a:rPr lang="zh-CN" altLang="en-US" sz="2000" smtClean="0"/>
              <a:t>块大小关系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059242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69099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772009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619404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186902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0995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639209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11682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57176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199333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78815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063245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以链表取首元素为例说明</a:t>
            </a:r>
            <a:r>
              <a:rPr lang="en-US" altLang="zh-CN" sz="2000" dirty="0" err="1" smtClean="0"/>
              <a:t>tid</a:t>
            </a:r>
            <a:r>
              <a:rPr lang="zh-CN" altLang="en-US" sz="2000" dirty="0" smtClean="0"/>
              <a:t>的作用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614322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807208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103383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395551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2417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0652141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5.10</a:t>
            </a:r>
            <a:r>
              <a:rPr lang="zh-CN" altLang="en-US" sz="2000" dirty="0" smtClean="0"/>
              <a:t>说明关中断原因。</a:t>
            </a:r>
            <a:endParaRPr lang="en-US" altLang="zh-CN" sz="2000" dirty="0" smtClean="0"/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Per </a:t>
            </a:r>
            <a:r>
              <a:rPr lang="en-US" altLang="zh-CN" sz="2000" dirty="0" err="1" smtClean="0"/>
              <a:t>cpu</a:t>
            </a:r>
            <a:endParaRPr lang="en-US" altLang="zh-CN" sz="2000" dirty="0" smtClean="0"/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部分空</a:t>
            </a:r>
            <a:r>
              <a:rPr lang="en-US" altLang="zh-CN" sz="2000" dirty="0" smtClean="0"/>
              <a:t>slab</a:t>
            </a:r>
            <a:r>
              <a:rPr lang="zh-CN" altLang="en-US" sz="2000" smtClean="0"/>
              <a:t>链表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770707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286897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643367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99869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69146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53099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099199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Node</a:t>
            </a:r>
            <a:r>
              <a:rPr lang="zh-CN" altLang="en-US" sz="2000" dirty="0" smtClean="0"/>
              <a:t>用的是数组，没有</a:t>
            </a:r>
            <a:r>
              <a:rPr lang="en-US" altLang="zh-CN" sz="2000" dirty="0" smtClean="0"/>
              <a:t>per</a:t>
            </a:r>
            <a:r>
              <a:rPr lang="en-US" altLang="zh-CN" sz="2000" baseline="0" dirty="0" smtClean="0"/>
              <a:t> node</a:t>
            </a:r>
            <a:r>
              <a:rPr lang="zh-CN" altLang="en-US" sz="2000" baseline="0" dirty="0" smtClean="0"/>
              <a:t>变量，为什么？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954467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386731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1317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776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2106770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523905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400489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30735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047820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620120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9854524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868941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336129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7584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5959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7667050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581960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609050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671948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895295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95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60222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14770450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772002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911334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0574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3.vsd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__2.vsd"/><Relationship Id="rId5" Type="http://schemas.openxmlformats.org/officeDocument/2006/relationships/image" Target="../media/image1.emf"/><Relationship Id="rId4" Type="http://schemas.openxmlformats.org/officeDocument/2006/relationships/oleObject" Target="../embeddings/Microsoft_Visio_2003-2010___1.vsd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在内存池中进行内存分配时，如何查找空闲对象？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方法</a:t>
            </a:r>
            <a:r>
              <a:rPr lang="zh-CN" altLang="en-US" dirty="0" smtClean="0">
                <a:latin typeface="宋体" pitchFamily="2" charset="-122"/>
              </a:rPr>
              <a:t>一：来自文件系统的启示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位图：内存池中每个对象，都有一个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与之对应。位图常位于内存池起始处，也可在别处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bit=1</a:t>
            </a:r>
            <a:r>
              <a:rPr lang="zh-CN" altLang="en-US" dirty="0" smtClean="0">
                <a:latin typeface="宋体" pitchFamily="2" charset="-122"/>
              </a:rPr>
              <a:t>时，表示对应的对象是空闲的；否则，已经分配出去了</a:t>
            </a:r>
            <a:endParaRPr lang="en-US" altLang="zh-CN" dirty="0" smtClean="0">
              <a:latin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72536"/>
              </p:ext>
            </p:extLst>
          </p:nvPr>
        </p:nvGraphicFramePr>
        <p:xfrm>
          <a:off x="1186920" y="3874563"/>
          <a:ext cx="75072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" name="Visio" r:id="rId4" imgW="4895856" imgH="628727" progId="Visio.Drawing.11">
                  <p:embed/>
                </p:oleObj>
              </mc:Choice>
              <mc:Fallback>
                <p:oleObj name="Visio" r:id="rId4" imgW="4895856" imgH="628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920" y="3874563"/>
                        <a:ext cx="75072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496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情况一：</a:t>
            </a:r>
            <a:r>
              <a:rPr lang="en-US" altLang="zh-CN" dirty="0" smtClean="0">
                <a:latin typeface="宋体" pitchFamily="2" charset="-122"/>
              </a:rPr>
              <a:t>8KB</a:t>
            </a:r>
            <a:r>
              <a:rPr lang="zh-CN" altLang="en-US" dirty="0" smtClean="0">
                <a:latin typeface="宋体" pitchFamily="2" charset="-122"/>
              </a:rPr>
              <a:t>以上大对象的释放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首先根据被释放对象地址，找到对应的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判断该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结构是否设置了</a:t>
            </a:r>
            <a:r>
              <a:rPr lang="en-US" altLang="zh-CN" dirty="0" err="1" smtClean="0">
                <a:latin typeface="宋体" pitchFamily="2" charset="-122"/>
              </a:rPr>
              <a:t>PG_slab</a:t>
            </a:r>
            <a:r>
              <a:rPr lang="zh-CN" altLang="en-US" dirty="0" smtClean="0">
                <a:latin typeface="宋体" pitchFamily="2" charset="-122"/>
              </a:rPr>
              <a:t>对应标志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若未设置，说明该对象是大对象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从该对象第二个页框的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err="1">
                <a:latin typeface="宋体" pitchFamily="2" charset="-122"/>
              </a:rPr>
              <a:t>lru.prev</a:t>
            </a:r>
            <a:r>
              <a:rPr lang="zh-CN" altLang="en-US" dirty="0" smtClean="0">
                <a:latin typeface="宋体" pitchFamily="2" charset="-122"/>
              </a:rPr>
              <a:t>中取出</a:t>
            </a:r>
            <a:r>
              <a:rPr lang="en-US" altLang="zh-CN" dirty="0" smtClean="0">
                <a:latin typeface="宋体" pitchFamily="2" charset="-122"/>
              </a:rPr>
              <a:t>order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zh-CN" altLang="en-US" dirty="0" smtClean="0">
                <a:latin typeface="宋体" pitchFamily="2" charset="-122"/>
              </a:rPr>
              <a:t>释放页框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381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释放情况二：被释放对象属于当前活动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释放时，需要将被释放对象加入到本地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但是，怎么才能确定被释放对象属于当前活动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被释放对象所在页框对应的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结构，不就是活动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结构吗？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值只包含一个页框时，使用</a:t>
            </a:r>
            <a:r>
              <a:rPr lang="en-US" altLang="zh-CN" dirty="0" err="1" smtClean="0">
                <a:latin typeface="宋体" pitchFamily="2" charset="-122"/>
              </a:rPr>
              <a:t>virt_to_page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，可以得到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266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值包含多个页框时，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virt_to_page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，只能得到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zh-CN" altLang="en-US" dirty="0" smtClean="0">
                <a:latin typeface="宋体" pitchFamily="2" charset="-122"/>
              </a:rPr>
              <a:t>所在页框对应的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结构，无法得到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结构组成链表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字段，也只是指向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用缓冲区初始化时，若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大于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，则缓冲区的</a:t>
            </a:r>
            <a:r>
              <a:rPr lang="en-US" altLang="zh-CN" dirty="0" err="1" smtClean="0">
                <a:latin typeface="宋体" pitchFamily="2" charset="-122"/>
              </a:rPr>
              <a:t>allocflags</a:t>
            </a:r>
            <a:r>
              <a:rPr lang="zh-CN" altLang="en-US" dirty="0" smtClean="0">
                <a:latin typeface="宋体" pitchFamily="2" charset="-122"/>
              </a:rPr>
              <a:t>字段设置了</a:t>
            </a:r>
            <a:r>
              <a:rPr lang="en-US" altLang="zh-CN" dirty="0">
                <a:latin typeface="宋体" pitchFamily="2" charset="-122"/>
              </a:rPr>
              <a:t>__GFP_COMP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361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__GFP_COMP</a:t>
            </a:r>
            <a:r>
              <a:rPr lang="zh-CN" altLang="en-US" dirty="0" smtClean="0">
                <a:latin typeface="宋体" pitchFamily="2" charset="-122"/>
              </a:rPr>
              <a:t>申请页框块的特点：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页框块的第二个页框，对应的</a:t>
            </a:r>
            <a:r>
              <a:rPr lang="en-US" altLang="zh-CN" dirty="0">
                <a:latin typeface="宋体" pitchFamily="2" charset="-122"/>
              </a:rPr>
              <a:t>page</a:t>
            </a:r>
            <a:r>
              <a:rPr lang="zh-CN" altLang="en-US" dirty="0">
                <a:latin typeface="宋体" pitchFamily="2" charset="-122"/>
              </a:rPr>
              <a:t>结构的</a:t>
            </a:r>
            <a:r>
              <a:rPr lang="en-US" altLang="zh-CN" dirty="0" err="1">
                <a:latin typeface="宋体" pitchFamily="2" charset="-122"/>
              </a:rPr>
              <a:t>lru.prev</a:t>
            </a:r>
            <a:r>
              <a:rPr lang="zh-CN" altLang="en-US" dirty="0">
                <a:latin typeface="宋体" pitchFamily="2" charset="-122"/>
              </a:rPr>
              <a:t>设为了</a:t>
            </a:r>
            <a:r>
              <a:rPr lang="en-US" altLang="zh-CN" dirty="0" smtClean="0">
                <a:latin typeface="宋体" pitchFamily="2" charset="-122"/>
              </a:rPr>
              <a:t>order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第一</a:t>
            </a:r>
            <a:r>
              <a:rPr lang="zh-CN" altLang="en-US" dirty="0" smtClean="0">
                <a:latin typeface="宋体" pitchFamily="2" charset="-122"/>
              </a:rPr>
              <a:t>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字段，设置了</a:t>
            </a:r>
            <a:r>
              <a:rPr lang="en-US" altLang="zh-CN" dirty="0" err="1" smtClean="0">
                <a:latin typeface="宋体" pitchFamily="2" charset="-122"/>
              </a:rPr>
              <a:t>PG_head</a:t>
            </a:r>
            <a:r>
              <a:rPr lang="zh-CN" altLang="en-US" dirty="0" smtClean="0">
                <a:latin typeface="宋体" pitchFamily="2" charset="-122"/>
              </a:rPr>
              <a:t>对应的位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其余页</a:t>
            </a:r>
            <a:r>
              <a:rPr lang="zh-CN" altLang="en-US" dirty="0">
                <a:latin typeface="宋体" pitchFamily="2" charset="-122"/>
              </a:rPr>
              <a:t>框对应的</a:t>
            </a:r>
            <a:r>
              <a:rPr lang="en-US" altLang="zh-CN" dirty="0">
                <a:latin typeface="宋体" pitchFamily="2" charset="-122"/>
              </a:rPr>
              <a:t>page</a:t>
            </a:r>
            <a:r>
              <a:rPr lang="zh-CN" altLang="en-US" dirty="0">
                <a:latin typeface="宋体" pitchFamily="2" charset="-122"/>
              </a:rPr>
              <a:t>结构</a:t>
            </a:r>
            <a:r>
              <a:rPr lang="en-US" altLang="zh-CN" dirty="0">
                <a:latin typeface="宋体" pitchFamily="2" charset="-122"/>
              </a:rPr>
              <a:t>flags</a:t>
            </a:r>
            <a:r>
              <a:rPr lang="zh-CN" altLang="en-US" dirty="0">
                <a:latin typeface="宋体" pitchFamily="2" charset="-122"/>
              </a:rPr>
              <a:t>字段，设置</a:t>
            </a:r>
            <a:r>
              <a:rPr lang="zh-CN" altLang="en-US" dirty="0" smtClean="0">
                <a:latin typeface="宋体" pitchFamily="2" charset="-122"/>
              </a:rPr>
              <a:t>了</a:t>
            </a:r>
            <a:r>
              <a:rPr lang="en-US" altLang="zh-CN" dirty="0" err="1">
                <a:latin typeface="宋体" pitchFamily="2" charset="-122"/>
              </a:rPr>
              <a:t>PG_tail</a:t>
            </a:r>
            <a:r>
              <a:rPr lang="zh-CN" altLang="en-US" dirty="0" smtClean="0">
                <a:latin typeface="宋体" pitchFamily="2" charset="-122"/>
              </a:rPr>
              <a:t>对应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linux-3.13/include/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/page-</a:t>
            </a:r>
            <a:r>
              <a:rPr lang="en-US" altLang="zh-CN" dirty="0" err="1" smtClean="0">
                <a:latin typeface="宋体" pitchFamily="2" charset="-122"/>
              </a:rPr>
              <a:t>flags.h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74</a:t>
            </a:r>
            <a:r>
              <a:rPr lang="zh-CN" altLang="en-US" dirty="0" smtClean="0">
                <a:latin typeface="宋体" pitchFamily="2" charset="-122"/>
              </a:rPr>
              <a:t>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非第一个页框对应的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err="1" smtClean="0">
                <a:latin typeface="宋体" pitchFamily="2" charset="-122"/>
              </a:rPr>
              <a:t>first_page</a:t>
            </a:r>
            <a:r>
              <a:rPr lang="zh-CN" altLang="en-US" dirty="0" smtClean="0">
                <a:latin typeface="宋体" pitchFamily="2" charset="-122"/>
              </a:rPr>
              <a:t>字段，保存了第一个页框对应的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结构地址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mm/</a:t>
            </a:r>
            <a:r>
              <a:rPr lang="en-US" altLang="zh-CN" dirty="0" err="1" smtClean="0">
                <a:latin typeface="宋体" pitchFamily="2" charset="-122"/>
              </a:rPr>
              <a:t>page_alloc.c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362</a:t>
            </a:r>
          </a:p>
        </p:txBody>
      </p:sp>
    </p:spTree>
    <p:extLst>
      <p:ext uri="{BB962C8B-B14F-4D97-AF65-F5344CB8AC3E}">
        <p14:creationId xmlns:p14="http://schemas.microsoft.com/office/powerpoint/2010/main" val="3351143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8599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获取被释放对象所属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结构的方法：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找到被释放对象所在页框对应的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若设置</a:t>
            </a:r>
            <a:r>
              <a:rPr lang="en-US" altLang="zh-CN" dirty="0" err="1" smtClean="0">
                <a:latin typeface="宋体" pitchFamily="2" charset="-122"/>
              </a:rPr>
              <a:t>PG_head</a:t>
            </a:r>
            <a:r>
              <a:rPr lang="zh-CN" altLang="en-US" dirty="0" smtClean="0">
                <a:latin typeface="宋体" pitchFamily="2" charset="-122"/>
              </a:rPr>
              <a:t>，说明该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结构是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若设置</a:t>
            </a:r>
            <a:r>
              <a:rPr lang="en-US" altLang="zh-CN" dirty="0" err="1" smtClean="0">
                <a:latin typeface="宋体" pitchFamily="2" charset="-122"/>
              </a:rPr>
              <a:t>PG_tail</a:t>
            </a:r>
            <a:r>
              <a:rPr lang="zh-CN" altLang="en-US" dirty="0" smtClean="0">
                <a:latin typeface="宋体" pitchFamily="2" charset="-122"/>
              </a:rPr>
              <a:t>，读取该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first_page</a:t>
            </a:r>
            <a:r>
              <a:rPr lang="zh-CN" altLang="en-US" dirty="0" smtClean="0">
                <a:latin typeface="宋体" pitchFamily="2" charset="-122"/>
              </a:rPr>
              <a:t>字段，即获得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若均未设置，说明不是</a:t>
            </a:r>
            <a:r>
              <a:rPr lang="en-US" altLang="zh-CN" dirty="0" smtClean="0">
                <a:latin typeface="宋体" pitchFamily="2" charset="-122"/>
              </a:rPr>
              <a:t>compound</a:t>
            </a:r>
            <a:r>
              <a:rPr lang="zh-CN" altLang="en-US" dirty="0" smtClean="0">
                <a:latin typeface="宋体" pitchFamily="2" charset="-122"/>
              </a:rPr>
              <a:t>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当设置了</a:t>
            </a:r>
            <a:r>
              <a:rPr lang="en-US" altLang="zh-CN" dirty="0" smtClean="0">
                <a:latin typeface="宋体" pitchFamily="2" charset="-122"/>
              </a:rPr>
              <a:t>__GFP_COMP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将会遍历分配的所有页框的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结构，性能</a:t>
            </a:r>
            <a:r>
              <a:rPr lang="zh-CN" altLang="en-US" dirty="0">
                <a:latin typeface="宋体" pitchFamily="2" charset="-122"/>
              </a:rPr>
              <a:t>不佳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67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释放情况二：被释放对象属于</a:t>
            </a:r>
            <a:r>
              <a:rPr lang="zh-CN" altLang="en-US" dirty="0">
                <a:latin typeface="宋体" pitchFamily="2" charset="-122"/>
              </a:rPr>
              <a:t>某个</a:t>
            </a: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获取到被释放对象所属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根据该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err="1" smtClean="0">
                <a:latin typeface="宋体" pitchFamily="2" charset="-122"/>
              </a:rPr>
              <a:t>slab_cache</a:t>
            </a:r>
            <a:r>
              <a:rPr lang="zh-CN" altLang="en-US" dirty="0" smtClean="0">
                <a:latin typeface="宋体" pitchFamily="2" charset="-122"/>
              </a:rPr>
              <a:t>字段，找到所属的本地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然后判断该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结构，是否与本地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字段相同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若相同，则使用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操作将被释放对象，加入到本地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链表头部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其他进程上下文中，同时向该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释放或者从其中分配等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031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4296" y="2728453"/>
            <a:ext cx="89950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8432" y="2230771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kmem_cache_cpu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72036" y="2797391"/>
            <a:ext cx="962259" cy="57497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2834297" y="3109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tid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34297" y="3486477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834297" y="3871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545" y="2567823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kmem_cache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237926" y="3051188"/>
            <a:ext cx="1624741" cy="6572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cpu_slab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37926" y="3708391"/>
            <a:ext cx="1624741" cy="13970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760971" y="183171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PG_head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60972" y="221453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first_page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760974" y="2973259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60973" y="2598390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slab_cache</a:t>
            </a:r>
            <a:endParaRPr lang="zh-CN" alt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65885" y="137959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endCxn id="40" idx="1"/>
          </p:cNvCxnSpPr>
          <p:nvPr/>
        </p:nvCxnSpPr>
        <p:spPr bwMode="auto">
          <a:xfrm flipV="1">
            <a:off x="3747210" y="2022218"/>
            <a:ext cx="1013761" cy="93424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矩形 60"/>
          <p:cNvSpPr/>
          <p:nvPr/>
        </p:nvSpPr>
        <p:spPr bwMode="auto">
          <a:xfrm>
            <a:off x="4552877" y="5565179"/>
            <a:ext cx="2743200" cy="7958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733059" y="5779391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653544" y="5779390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574029" y="5779390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>
            <a:off x="3764720" y="3837679"/>
            <a:ext cx="788156" cy="2291359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直接箭头连接符 65"/>
          <p:cNvCxnSpPr>
            <a:stCxn id="62" idx="3"/>
            <a:endCxn id="63" idx="1"/>
          </p:cNvCxnSpPr>
          <p:nvPr/>
        </p:nvCxnSpPr>
        <p:spPr bwMode="auto">
          <a:xfrm flipV="1">
            <a:off x="5274925" y="5963112"/>
            <a:ext cx="378619" cy="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 bwMode="auto">
          <a:xfrm>
            <a:off x="6195410" y="5963112"/>
            <a:ext cx="378619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296077" y="57630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活动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 bwMode="auto">
          <a:xfrm>
            <a:off x="6124104" y="1831716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PG_tail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124105" y="2214533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first_page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124107" y="2973257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124106" y="2598388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87154" y="137959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age[1]</a:t>
            </a:r>
            <a:endParaRPr lang="zh-CN" altLang="en-US" sz="2000" dirty="0"/>
          </a:p>
        </p:txBody>
      </p:sp>
      <p:sp>
        <p:nvSpPr>
          <p:cNvPr id="73" name="矩形 72"/>
          <p:cNvSpPr/>
          <p:nvPr/>
        </p:nvSpPr>
        <p:spPr bwMode="auto">
          <a:xfrm>
            <a:off x="7487237" y="183171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PG_tail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487238" y="2214532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first_page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487240" y="2973256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487239" y="2598387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50287" y="137959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page[2]</a:t>
            </a:r>
            <a:endParaRPr lang="zh-CN" altLang="en-US" sz="2000" dirty="0"/>
          </a:p>
        </p:txBody>
      </p:sp>
      <p:sp>
        <p:nvSpPr>
          <p:cNvPr id="2" name="任意多边形 1"/>
          <p:cNvSpPr/>
          <p:nvPr/>
        </p:nvSpPr>
        <p:spPr bwMode="auto">
          <a:xfrm>
            <a:off x="4086334" y="1927330"/>
            <a:ext cx="3047343" cy="1630158"/>
          </a:xfrm>
          <a:custGeom>
            <a:avLst/>
            <a:gdLst>
              <a:gd name="connsiteX0" fmla="*/ 3047343 w 3047343"/>
              <a:gd name="connsiteY0" fmla="*/ 524933 h 1630158"/>
              <a:gd name="connsiteX1" fmla="*/ 2192210 w 3047343"/>
              <a:gd name="connsiteY1" fmla="*/ 1625600 h 1630158"/>
              <a:gd name="connsiteX2" fmla="*/ 75543 w 3047343"/>
              <a:gd name="connsiteY2" fmla="*/ 880533 h 1630158"/>
              <a:gd name="connsiteX3" fmla="*/ 676677 w 3047343"/>
              <a:gd name="connsiteY3" fmla="*/ 0 h 163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343" h="1630158">
                <a:moveTo>
                  <a:pt x="3047343" y="524933"/>
                </a:moveTo>
                <a:cubicBezTo>
                  <a:pt x="2867426" y="1045633"/>
                  <a:pt x="2687510" y="1566333"/>
                  <a:pt x="2192210" y="1625600"/>
                </a:cubicBezTo>
                <a:cubicBezTo>
                  <a:pt x="1696910" y="1684867"/>
                  <a:pt x="328132" y="1151466"/>
                  <a:pt x="75543" y="880533"/>
                </a:cubicBezTo>
                <a:cubicBezTo>
                  <a:pt x="-177046" y="609600"/>
                  <a:pt x="249815" y="304800"/>
                  <a:pt x="676677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3969133" y="2170444"/>
            <a:ext cx="4732738" cy="1779615"/>
          </a:xfrm>
          <a:custGeom>
            <a:avLst/>
            <a:gdLst>
              <a:gd name="connsiteX0" fmla="*/ 4732738 w 4732738"/>
              <a:gd name="connsiteY0" fmla="*/ 241161 h 1779615"/>
              <a:gd name="connsiteX1" fmla="*/ 1698136 w 4732738"/>
              <a:gd name="connsiteY1" fmla="*/ 1768510 h 1779615"/>
              <a:gd name="connsiteX2" fmla="*/ 30110 w 4732738"/>
              <a:gd name="connsiteY2" fmla="*/ 884255 h 1779615"/>
              <a:gd name="connsiteX3" fmla="*/ 783736 w 4732738"/>
              <a:gd name="connsiteY3" fmla="*/ 0 h 177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2738" h="1779615">
                <a:moveTo>
                  <a:pt x="4732738" y="241161"/>
                </a:moveTo>
                <a:cubicBezTo>
                  <a:pt x="3607322" y="951244"/>
                  <a:pt x="2481907" y="1661328"/>
                  <a:pt x="1698136" y="1768510"/>
                </a:cubicBezTo>
                <a:cubicBezTo>
                  <a:pt x="914365" y="1875692"/>
                  <a:pt x="182510" y="1179006"/>
                  <a:pt x="30110" y="884255"/>
                </a:cubicBezTo>
                <a:cubicBezTo>
                  <a:pt x="-122290" y="589504"/>
                  <a:pt x="330723" y="294752"/>
                  <a:pt x="783736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781598" y="1595481"/>
            <a:ext cx="4021514" cy="1439121"/>
          </a:xfrm>
          <a:custGeom>
            <a:avLst/>
            <a:gdLst>
              <a:gd name="connsiteX0" fmla="*/ 4021514 w 4021514"/>
              <a:gd name="connsiteY0" fmla="*/ 1197961 h 1439121"/>
              <a:gd name="connsiteX1" fmla="*/ 2936292 w 4021514"/>
              <a:gd name="connsiteY1" fmla="*/ 42400 h 1439121"/>
              <a:gd name="connsiteX2" fmla="*/ 474446 w 4021514"/>
              <a:gd name="connsiteY2" fmla="*/ 363948 h 1439121"/>
              <a:gd name="connsiteX3" fmla="*/ 2173 w 4021514"/>
              <a:gd name="connsiteY3" fmla="*/ 1439121 h 143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514" h="1439121">
                <a:moveTo>
                  <a:pt x="4021514" y="1197961"/>
                </a:moveTo>
                <a:cubicBezTo>
                  <a:pt x="3774492" y="689681"/>
                  <a:pt x="3527470" y="181402"/>
                  <a:pt x="2936292" y="42400"/>
                </a:cubicBezTo>
                <a:cubicBezTo>
                  <a:pt x="2345114" y="-96602"/>
                  <a:pt x="963466" y="131161"/>
                  <a:pt x="474446" y="363948"/>
                </a:cubicBezTo>
                <a:cubicBezTo>
                  <a:pt x="-14574" y="596735"/>
                  <a:pt x="-6201" y="1017928"/>
                  <a:pt x="2173" y="143912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174523" y="4437550"/>
            <a:ext cx="1312714" cy="6678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被释放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</a:p>
        </p:txBody>
      </p:sp>
      <p:cxnSp>
        <p:nvCxnSpPr>
          <p:cNvPr id="26" name="直接箭头连接符 25"/>
          <p:cNvCxnSpPr>
            <a:stCxn id="78" idx="0"/>
          </p:cNvCxnSpPr>
          <p:nvPr/>
        </p:nvCxnSpPr>
        <p:spPr bwMode="auto">
          <a:xfrm flipV="1">
            <a:off x="6830880" y="3372365"/>
            <a:ext cx="1006834" cy="106518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79" name="直接箭头连接符 78"/>
          <p:cNvCxnSpPr>
            <a:endCxn id="78" idx="1"/>
          </p:cNvCxnSpPr>
          <p:nvPr/>
        </p:nvCxnSpPr>
        <p:spPr bwMode="auto">
          <a:xfrm>
            <a:off x="3698424" y="3695536"/>
            <a:ext cx="2476099" cy="1075939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80" name="直接箭头连接符 79"/>
          <p:cNvCxnSpPr>
            <a:endCxn id="62" idx="0"/>
          </p:cNvCxnSpPr>
          <p:nvPr/>
        </p:nvCxnSpPr>
        <p:spPr bwMode="auto">
          <a:xfrm flipH="1">
            <a:off x="5003992" y="5122043"/>
            <a:ext cx="1478428" cy="657348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-48748" y="5735965"/>
            <a:ext cx="41024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代码</a:t>
            </a:r>
            <a:r>
              <a:rPr lang="en-US" altLang="zh-CN" sz="2400" dirty="0" smtClean="0">
                <a:latin typeface="宋体" pitchFamily="2" charset="-122"/>
              </a:rPr>
              <a:t>4.21</a:t>
            </a:r>
            <a:r>
              <a:rPr lang="zh-CN" altLang="en-US" sz="2400" dirty="0">
                <a:latin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</a:rPr>
              <a:t>VS</a:t>
            </a:r>
            <a:r>
              <a:rPr lang="zh-CN" altLang="en-US" sz="2400" dirty="0">
                <a:latin typeface="宋体" pitchFamily="2" charset="-122"/>
              </a:rPr>
              <a:t>中查看）</a:t>
            </a:r>
            <a:endParaRPr lang="en-US" altLang="zh-CN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771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199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释放情况三：被释放对象所在的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，既不是活动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，也不在任何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原是活动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，但已无空闲对象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若此时有分配操作，该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将会被新的活动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取代，变成一个</a:t>
            </a:r>
            <a:r>
              <a:rPr lang="zh-CN" altLang="en-US" dirty="0" smtClean="0">
                <a:latin typeface="宋体" pitchFamily="2" charset="-122"/>
              </a:rPr>
              <a:t>“孤立”的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此时若该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上有对象释放：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操作，将该对象加入到该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字段指向的链表头部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然后，再使用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操作，将该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加入到当前进程本地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所属的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，可能与当前进程运行的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不同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根据门限，将该链表中的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放入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链表，或者归还给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21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4296" y="2728453"/>
            <a:ext cx="89950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8432" y="2230771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kmem_cache_cpu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72036" y="2797391"/>
            <a:ext cx="962259" cy="57497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6925996" y="1532667"/>
            <a:ext cx="1642023" cy="495759"/>
            <a:chOff x="3886710" y="5947374"/>
            <a:chExt cx="2743200" cy="795866"/>
          </a:xfrm>
        </p:grpSpPr>
        <p:sp>
          <p:nvSpPr>
            <p:cNvPr id="3" name="矩形 2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4" idx="3"/>
              <a:endCxn id="10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2834297" y="3109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tid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34297" y="3486477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834297" y="3871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545" y="2567823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kmem_cache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237926" y="3051188"/>
            <a:ext cx="1624741" cy="6572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cpu_slab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37926" y="3708391"/>
            <a:ext cx="1624741" cy="13970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730827" y="292698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30828" y="330980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30829" y="3693660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35741" y="247486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35" idx="3"/>
            <a:endCxn id="40" idx="1"/>
          </p:cNvCxnSpPr>
          <p:nvPr/>
        </p:nvCxnSpPr>
        <p:spPr bwMode="auto">
          <a:xfrm flipV="1">
            <a:off x="3733800" y="3117488"/>
            <a:ext cx="997027" cy="94446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任意多边形 13"/>
          <p:cNvSpPr/>
          <p:nvPr/>
        </p:nvSpPr>
        <p:spPr bwMode="auto">
          <a:xfrm flipV="1">
            <a:off x="4365745" y="1783199"/>
            <a:ext cx="830743" cy="1301680"/>
          </a:xfrm>
          <a:custGeom>
            <a:avLst/>
            <a:gdLst>
              <a:gd name="connsiteX0" fmla="*/ 1297016 w 1297016"/>
              <a:gd name="connsiteY0" fmla="*/ 0 h 3005667"/>
              <a:gd name="connsiteX1" fmla="*/ 1616 w 1297016"/>
              <a:gd name="connsiteY1" fmla="*/ 1667934 h 3005667"/>
              <a:gd name="connsiteX2" fmla="*/ 1026083 w 1297016"/>
              <a:gd name="connsiteY2" fmla="*/ 3005667 h 300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016" h="3005667">
                <a:moveTo>
                  <a:pt x="1297016" y="0"/>
                </a:moveTo>
                <a:cubicBezTo>
                  <a:pt x="671893" y="583495"/>
                  <a:pt x="46771" y="1166990"/>
                  <a:pt x="1616" y="1667934"/>
                </a:cubicBezTo>
                <a:cubicBezTo>
                  <a:pt x="-43539" y="2168878"/>
                  <a:pt x="870861" y="2791178"/>
                  <a:pt x="1026083" y="300566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932753" y="2918953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932754" y="3301770"/>
            <a:ext cx="1365171" cy="8089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37667" y="2466833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cxnSp>
        <p:nvCxnSpPr>
          <p:cNvPr id="22" name="直接箭头连接符 21"/>
          <p:cNvCxnSpPr>
            <a:stCxn id="41" idx="3"/>
          </p:cNvCxnSpPr>
          <p:nvPr/>
        </p:nvCxnSpPr>
        <p:spPr bwMode="auto">
          <a:xfrm flipV="1">
            <a:off x="6095999" y="2967934"/>
            <a:ext cx="836754" cy="53237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组合 50"/>
          <p:cNvGrpSpPr/>
          <p:nvPr/>
        </p:nvGrpSpPr>
        <p:grpSpPr>
          <a:xfrm>
            <a:off x="4782852" y="1532668"/>
            <a:ext cx="1642023" cy="495759"/>
            <a:chOff x="3886710" y="5947374"/>
            <a:chExt cx="2743200" cy="795866"/>
          </a:xfrm>
        </p:grpSpPr>
        <p:sp>
          <p:nvSpPr>
            <p:cNvPr id="52" name="矩形 51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53" idx="3"/>
              <a:endCxn id="54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4" idx="3"/>
              <a:endCxn id="55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4" name="任意多边形 23"/>
          <p:cNvSpPr/>
          <p:nvPr/>
        </p:nvSpPr>
        <p:spPr bwMode="auto">
          <a:xfrm flipV="1">
            <a:off x="7307299" y="1835533"/>
            <a:ext cx="1280013" cy="1335684"/>
          </a:xfrm>
          <a:custGeom>
            <a:avLst/>
            <a:gdLst>
              <a:gd name="connsiteX0" fmla="*/ 622570 w 1301296"/>
              <a:gd name="connsiteY0" fmla="*/ 0 h 3073940"/>
              <a:gd name="connsiteX1" fmla="*/ 1284051 w 1301296"/>
              <a:gd name="connsiteY1" fmla="*/ 1429966 h 3073940"/>
              <a:gd name="connsiteX2" fmla="*/ 0 w 1301296"/>
              <a:gd name="connsiteY2" fmla="*/ 3073940 h 307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96" h="3073940">
                <a:moveTo>
                  <a:pt x="622570" y="0"/>
                </a:moveTo>
                <a:cubicBezTo>
                  <a:pt x="1005191" y="458821"/>
                  <a:pt x="1387813" y="917643"/>
                  <a:pt x="1284051" y="1429966"/>
                </a:cubicBezTo>
                <a:cubicBezTo>
                  <a:pt x="1180289" y="1942289"/>
                  <a:pt x="205902" y="2796702"/>
                  <a:pt x="0" y="307394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387622" y="114410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485039" y="116452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70" name="矩形 69"/>
          <p:cNvSpPr/>
          <p:nvPr/>
        </p:nvSpPr>
        <p:spPr bwMode="auto">
          <a:xfrm>
            <a:off x="5111415" y="4716052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=0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111416" y="5098869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111417" y="5482724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rozen=0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16329" y="426393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grpSp>
        <p:nvGrpSpPr>
          <p:cNvPr id="74" name="组合 73"/>
          <p:cNvGrpSpPr/>
          <p:nvPr/>
        </p:nvGrpSpPr>
        <p:grpSpPr>
          <a:xfrm>
            <a:off x="4959437" y="6275531"/>
            <a:ext cx="1642023" cy="495759"/>
            <a:chOff x="3886710" y="5947374"/>
            <a:chExt cx="2743200" cy="795866"/>
          </a:xfrm>
        </p:grpSpPr>
        <p:sp>
          <p:nvSpPr>
            <p:cNvPr id="75" name="矩形 74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9" name="直接箭头连接符 78"/>
            <p:cNvCxnSpPr>
              <a:stCxn id="76" idx="3"/>
              <a:endCxn id="77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77" idx="3"/>
              <a:endCxn id="78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81" name="文本框 80"/>
          <p:cNvSpPr txBox="1"/>
          <p:nvPr/>
        </p:nvSpPr>
        <p:spPr>
          <a:xfrm>
            <a:off x="4276327" y="632335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7033849" y="5239534"/>
            <a:ext cx="1101967" cy="6678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被释放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</a:p>
        </p:txBody>
      </p:sp>
      <p:cxnSp>
        <p:nvCxnSpPr>
          <p:cNvPr id="18" name="直接箭头连接符 17"/>
          <p:cNvCxnSpPr>
            <a:stCxn id="70" idx="3"/>
            <a:endCxn id="82" idx="1"/>
          </p:cNvCxnSpPr>
          <p:nvPr/>
        </p:nvCxnSpPr>
        <p:spPr bwMode="auto">
          <a:xfrm>
            <a:off x="6476586" y="4906552"/>
            <a:ext cx="557263" cy="66690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直接箭头连接符 19"/>
          <p:cNvCxnSpPr>
            <a:endCxn id="76" idx="0"/>
          </p:cNvCxnSpPr>
          <p:nvPr/>
        </p:nvCxnSpPr>
        <p:spPr bwMode="auto">
          <a:xfrm flipH="1">
            <a:off x="5229465" y="5765800"/>
            <a:ext cx="1804384" cy="646142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直接箭头连接符 22"/>
          <p:cNvCxnSpPr>
            <a:stCxn id="35" idx="3"/>
            <a:endCxn id="71" idx="1"/>
          </p:cNvCxnSpPr>
          <p:nvPr/>
        </p:nvCxnSpPr>
        <p:spPr bwMode="auto">
          <a:xfrm>
            <a:off x="3733800" y="4061953"/>
            <a:ext cx="1377616" cy="122741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25" name="任意多边形 24"/>
          <p:cNvSpPr/>
          <p:nvPr/>
        </p:nvSpPr>
        <p:spPr bwMode="auto">
          <a:xfrm>
            <a:off x="6089301" y="3054699"/>
            <a:ext cx="835192" cy="2260879"/>
          </a:xfrm>
          <a:custGeom>
            <a:avLst/>
            <a:gdLst>
              <a:gd name="connsiteX0" fmla="*/ 401934 w 835192"/>
              <a:gd name="connsiteY0" fmla="*/ 2260879 h 2260879"/>
              <a:gd name="connsiteX1" fmla="*/ 823965 w 835192"/>
              <a:gd name="connsiteY1" fmla="*/ 1477108 h 2260879"/>
              <a:gd name="connsiteX2" fmla="*/ 0 w 835192"/>
              <a:gd name="connsiteY2" fmla="*/ 0 h 22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192" h="2260879">
                <a:moveTo>
                  <a:pt x="401934" y="2260879"/>
                </a:moveTo>
                <a:cubicBezTo>
                  <a:pt x="646444" y="2057400"/>
                  <a:pt x="890954" y="1853921"/>
                  <a:pt x="823965" y="1477108"/>
                </a:cubicBezTo>
                <a:cubicBezTo>
                  <a:pt x="756976" y="1100295"/>
                  <a:pt x="378488" y="550147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48748" y="5735965"/>
            <a:ext cx="41024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代码</a:t>
            </a:r>
            <a:r>
              <a:rPr lang="en-US" altLang="zh-CN" sz="2400" dirty="0" smtClean="0">
                <a:latin typeface="宋体" pitchFamily="2" charset="-122"/>
              </a:rPr>
              <a:t>4.22</a:t>
            </a:r>
            <a:r>
              <a:rPr lang="zh-CN" altLang="en-US" sz="2400" dirty="0" smtClean="0">
                <a:latin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</a:rPr>
              <a:t>VS</a:t>
            </a:r>
            <a:r>
              <a:rPr lang="zh-CN" altLang="en-US" sz="2400" dirty="0">
                <a:latin typeface="宋体" pitchFamily="2" charset="-122"/>
              </a:rPr>
              <a:t>中查看）</a:t>
            </a:r>
            <a:endParaRPr lang="en-US" altLang="zh-CN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930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释放情况三：被释放对象所在的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，在本地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链表中，释放后该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还有正在使用的对象：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使用</a:t>
            </a:r>
            <a:r>
              <a:rPr lang="en-US" altLang="zh-CN" dirty="0">
                <a:latin typeface="宋体" pitchFamily="2" charset="-122"/>
              </a:rPr>
              <a:t>CAS</a:t>
            </a:r>
            <a:r>
              <a:rPr lang="zh-CN" altLang="en-US" dirty="0">
                <a:latin typeface="宋体" pitchFamily="2" charset="-122"/>
              </a:rPr>
              <a:t>操作，</a:t>
            </a:r>
            <a:r>
              <a:rPr lang="zh-CN" altLang="en-US" dirty="0" smtClean="0">
                <a:latin typeface="宋体" pitchFamily="2" charset="-122"/>
              </a:rPr>
              <a:t>将被释放对象</a:t>
            </a:r>
            <a:r>
              <a:rPr lang="zh-CN" altLang="en-US" dirty="0">
                <a:latin typeface="宋体" pitchFamily="2" charset="-122"/>
              </a:rPr>
              <a:t>加入</a:t>
            </a:r>
            <a:r>
              <a:rPr lang="zh-CN" altLang="en-US" dirty="0" smtClean="0">
                <a:latin typeface="宋体" pitchFamily="2" charset="-122"/>
              </a:rPr>
              <a:t>到所在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第一个页框的</a:t>
            </a:r>
            <a:r>
              <a:rPr lang="en-US" altLang="zh-CN" dirty="0">
                <a:latin typeface="宋体" pitchFamily="2" charset="-122"/>
              </a:rPr>
              <a:t>page</a:t>
            </a:r>
            <a:r>
              <a:rPr lang="zh-CN" altLang="en-US" dirty="0">
                <a:latin typeface="宋体" pitchFamily="2" charset="-122"/>
              </a:rPr>
              <a:t>结构</a:t>
            </a:r>
            <a:r>
              <a:rPr lang="en-US" altLang="zh-CN" dirty="0" err="1">
                <a:latin typeface="宋体" pitchFamily="2" charset="-122"/>
              </a:rPr>
              <a:t>freelist</a:t>
            </a:r>
            <a:r>
              <a:rPr lang="zh-CN" altLang="en-US" dirty="0">
                <a:latin typeface="宋体" pitchFamily="2" charset="-122"/>
              </a:rPr>
              <a:t>字段指向的链表</a:t>
            </a:r>
            <a:r>
              <a:rPr lang="zh-CN" altLang="en-US" dirty="0" smtClean="0">
                <a:latin typeface="宋体" pitchFamily="2" charset="-122"/>
              </a:rPr>
              <a:t>头部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4.23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释放情况四：被释放对象所在的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，在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链表中，且释放后该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全是空闲对象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981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在位图中查找为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，然后分配其对应的对象，并将该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设置为</a:t>
            </a:r>
            <a:r>
              <a:rPr lang="en-US" altLang="zh-CN" dirty="0">
                <a:latin typeface="宋体" pitchFamily="2" charset="-122"/>
              </a:rPr>
              <a:t>0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将被释放对象对应的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设置为</a:t>
            </a:r>
            <a:r>
              <a:rPr lang="en-US" altLang="zh-CN" dirty="0">
                <a:latin typeface="宋体" pitchFamily="2" charset="-122"/>
              </a:rPr>
              <a:t>1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基于位图的方法，实现简单，但分配效率不高，需要遍历位图，最坏情况下时间复杂度</a:t>
            </a:r>
            <a:r>
              <a:rPr lang="en-US" altLang="zh-CN" dirty="0" smtClean="0">
                <a:latin typeface="宋体" pitchFamily="2" charset="-122"/>
              </a:rPr>
              <a:t>O(n)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zh-CN" altLang="en-US" dirty="0" smtClean="0">
                <a:latin typeface="宋体" pitchFamily="2" charset="-122"/>
              </a:rPr>
              <a:t>为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有无改进方法？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以</a:t>
            </a:r>
            <a:r>
              <a:rPr lang="zh-CN" altLang="en-US" dirty="0" smtClean="0">
                <a:latin typeface="宋体" pitchFamily="2" charset="-122"/>
              </a:rPr>
              <a:t>字长为单位、位图是</a:t>
            </a:r>
            <a:r>
              <a:rPr lang="en-US" altLang="zh-CN" dirty="0" smtClean="0">
                <a:latin typeface="宋体" pitchFamily="2" charset="-122"/>
              </a:rPr>
              <a:t>cache line</a:t>
            </a:r>
            <a:r>
              <a:rPr lang="zh-CN" altLang="en-US" dirty="0" smtClean="0">
                <a:latin typeface="宋体" pitchFamily="2" charset="-122"/>
              </a:rPr>
              <a:t>对齐</a:t>
            </a:r>
            <a:r>
              <a:rPr lang="en-US" altLang="zh-CN" dirty="0" smtClean="0">
                <a:latin typeface="宋体" pitchFamily="2" charset="-122"/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903938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释放情况四步骤：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>
                <a:latin typeface="宋体" pitchFamily="2" charset="-122"/>
              </a:rPr>
              <a:t>CAS</a:t>
            </a:r>
            <a:r>
              <a:rPr lang="zh-CN" altLang="en-US" dirty="0">
                <a:latin typeface="宋体" pitchFamily="2" charset="-122"/>
              </a:rPr>
              <a:t>操作，将被释放对象加入到所在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第一个页框的</a:t>
            </a:r>
            <a:r>
              <a:rPr lang="en-US" altLang="zh-CN" dirty="0">
                <a:latin typeface="宋体" pitchFamily="2" charset="-122"/>
              </a:rPr>
              <a:t>page</a:t>
            </a:r>
            <a:r>
              <a:rPr lang="zh-CN" altLang="en-US" dirty="0">
                <a:latin typeface="宋体" pitchFamily="2" charset="-122"/>
              </a:rPr>
              <a:t>结构</a:t>
            </a:r>
            <a:r>
              <a:rPr lang="en-US" altLang="zh-CN" dirty="0" err="1">
                <a:latin typeface="宋体" pitchFamily="2" charset="-122"/>
              </a:rPr>
              <a:t>freelist</a:t>
            </a:r>
            <a:r>
              <a:rPr lang="zh-CN" altLang="en-US" dirty="0">
                <a:latin typeface="宋体" pitchFamily="2" charset="-122"/>
              </a:rPr>
              <a:t>字段指向的链表</a:t>
            </a:r>
            <a:r>
              <a:rPr lang="zh-CN" altLang="en-US" dirty="0" smtClean="0">
                <a:latin typeface="宋体" pitchFamily="2" charset="-122"/>
              </a:rPr>
              <a:t>头部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全部都是空闲对象，且当前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个数超过门限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则以加锁的方式从上述链表摘取该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，并归还给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4.24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716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操作中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的移动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86636" y="5033433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其他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NUMA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节点缓存的部分空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链表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186639" y="1670050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活动</a:t>
            </a:r>
            <a:r>
              <a:rPr lang="en-US" altLang="zh-CN" dirty="0" smtClean="0"/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186638" y="2787650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缓存的部分空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链表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186637" y="3905250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节点缓存的部分空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链表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186636" y="6084358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Buddy</a:t>
            </a:r>
            <a:r>
              <a:rPr lang="zh-CN" altLang="en-US" dirty="0" smtClean="0"/>
              <a:t>系统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4834463" y="2311930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4834462" y="3446728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直接箭头连接符 19"/>
          <p:cNvCxnSpPr>
            <a:stCxn id="30" idx="2"/>
            <a:endCxn id="14" idx="0"/>
          </p:cNvCxnSpPr>
          <p:nvPr/>
        </p:nvCxnSpPr>
        <p:spPr bwMode="auto">
          <a:xfrm flipH="1">
            <a:off x="4340749" y="4572000"/>
            <a:ext cx="1" cy="46143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直接箭头连接符 31"/>
          <p:cNvCxnSpPr>
            <a:stCxn id="14" idx="2"/>
            <a:endCxn id="31" idx="0"/>
          </p:cNvCxnSpPr>
          <p:nvPr/>
        </p:nvCxnSpPr>
        <p:spPr bwMode="auto">
          <a:xfrm>
            <a:off x="4340749" y="5700183"/>
            <a:ext cx="0" cy="3841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任意多边形 34"/>
          <p:cNvSpPr/>
          <p:nvPr/>
        </p:nvSpPr>
        <p:spPr bwMode="auto">
          <a:xfrm>
            <a:off x="5503333" y="2048933"/>
            <a:ext cx="880536" cy="1083734"/>
          </a:xfrm>
          <a:custGeom>
            <a:avLst/>
            <a:gdLst>
              <a:gd name="connsiteX0" fmla="*/ 0 w 880536"/>
              <a:gd name="connsiteY0" fmla="*/ 1083734 h 1083734"/>
              <a:gd name="connsiteX1" fmla="*/ 880534 w 880536"/>
              <a:gd name="connsiteY1" fmla="*/ 702734 h 1083734"/>
              <a:gd name="connsiteX2" fmla="*/ 8467 w 880536"/>
              <a:gd name="connsiteY2" fmla="*/ 0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536" h="1083734">
                <a:moveTo>
                  <a:pt x="0" y="1083734"/>
                </a:moveTo>
                <a:cubicBezTo>
                  <a:pt x="439561" y="983545"/>
                  <a:pt x="879123" y="883356"/>
                  <a:pt x="880534" y="702734"/>
                </a:cubicBezTo>
                <a:cubicBezTo>
                  <a:pt x="881945" y="522112"/>
                  <a:pt x="139700" y="88900"/>
                  <a:pt x="8467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5511800" y="3327400"/>
            <a:ext cx="778933" cy="999067"/>
          </a:xfrm>
          <a:custGeom>
            <a:avLst/>
            <a:gdLst>
              <a:gd name="connsiteX0" fmla="*/ 0 w 778933"/>
              <a:gd name="connsiteY0" fmla="*/ 999067 h 999067"/>
              <a:gd name="connsiteX1" fmla="*/ 778933 w 778933"/>
              <a:gd name="connsiteY1" fmla="*/ 397933 h 999067"/>
              <a:gd name="connsiteX2" fmla="*/ 0 w 778933"/>
              <a:gd name="connsiteY2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933" h="999067">
                <a:moveTo>
                  <a:pt x="0" y="999067"/>
                </a:moveTo>
                <a:cubicBezTo>
                  <a:pt x="389466" y="781755"/>
                  <a:pt x="778933" y="564444"/>
                  <a:pt x="778933" y="397933"/>
                </a:cubicBezTo>
                <a:cubicBezTo>
                  <a:pt x="778933" y="231422"/>
                  <a:pt x="389466" y="115711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5503333" y="1838837"/>
            <a:ext cx="1532945" cy="2506488"/>
          </a:xfrm>
          <a:custGeom>
            <a:avLst/>
            <a:gdLst>
              <a:gd name="connsiteX0" fmla="*/ 0 w 1532945"/>
              <a:gd name="connsiteY0" fmla="*/ 2479163 h 2506488"/>
              <a:gd name="connsiteX1" fmla="*/ 1481667 w 1532945"/>
              <a:gd name="connsiteY1" fmla="*/ 2199763 h 2506488"/>
              <a:gd name="connsiteX2" fmla="*/ 1083734 w 1532945"/>
              <a:gd name="connsiteY2" fmla="*/ 294763 h 2506488"/>
              <a:gd name="connsiteX3" fmla="*/ 25400 w 1532945"/>
              <a:gd name="connsiteY3" fmla="*/ 6896 h 250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945" h="2506488">
                <a:moveTo>
                  <a:pt x="0" y="2479163"/>
                </a:moveTo>
                <a:cubicBezTo>
                  <a:pt x="650522" y="2521496"/>
                  <a:pt x="1301045" y="2563830"/>
                  <a:pt x="1481667" y="2199763"/>
                </a:cubicBezTo>
                <a:cubicBezTo>
                  <a:pt x="1662289" y="1835696"/>
                  <a:pt x="1326445" y="660241"/>
                  <a:pt x="1083734" y="294763"/>
                </a:cubicBezTo>
                <a:cubicBezTo>
                  <a:pt x="841023" y="-70715"/>
                  <a:pt x="25400" y="6896"/>
                  <a:pt x="25400" y="68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2455329" y="3039533"/>
            <a:ext cx="728138" cy="2353734"/>
          </a:xfrm>
          <a:custGeom>
            <a:avLst/>
            <a:gdLst>
              <a:gd name="connsiteX0" fmla="*/ 719671 w 728138"/>
              <a:gd name="connsiteY0" fmla="*/ 2353734 h 2353734"/>
              <a:gd name="connsiteX1" fmla="*/ 4 w 728138"/>
              <a:gd name="connsiteY1" fmla="*/ 1176867 h 2353734"/>
              <a:gd name="connsiteX2" fmla="*/ 728138 w 728138"/>
              <a:gd name="connsiteY2" fmla="*/ 0 h 235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138" h="2353734">
                <a:moveTo>
                  <a:pt x="719671" y="2353734"/>
                </a:moveTo>
                <a:cubicBezTo>
                  <a:pt x="359132" y="1961445"/>
                  <a:pt x="-1407" y="1569156"/>
                  <a:pt x="4" y="1176867"/>
                </a:cubicBezTo>
                <a:cubicBezTo>
                  <a:pt x="1415" y="784578"/>
                  <a:pt x="728138" y="0"/>
                  <a:pt x="728138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1921931" y="2150533"/>
            <a:ext cx="1270002" cy="3276600"/>
          </a:xfrm>
          <a:custGeom>
            <a:avLst/>
            <a:gdLst>
              <a:gd name="connsiteX0" fmla="*/ 1270002 w 1270002"/>
              <a:gd name="connsiteY0" fmla="*/ 3276600 h 3276600"/>
              <a:gd name="connsiteX1" fmla="*/ 2 w 1270002"/>
              <a:gd name="connsiteY1" fmla="*/ 2624667 h 3276600"/>
              <a:gd name="connsiteX2" fmla="*/ 1261536 w 1270002"/>
              <a:gd name="connsiteY2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2" h="3276600">
                <a:moveTo>
                  <a:pt x="1270002" y="3276600"/>
                </a:moveTo>
                <a:cubicBezTo>
                  <a:pt x="635707" y="3223683"/>
                  <a:pt x="1413" y="3170767"/>
                  <a:pt x="2" y="2624667"/>
                </a:cubicBezTo>
                <a:cubicBezTo>
                  <a:pt x="-1409" y="2078567"/>
                  <a:pt x="630063" y="1039283"/>
                  <a:pt x="1261536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1412362" y="1803400"/>
            <a:ext cx="1788038" cy="4673600"/>
          </a:xfrm>
          <a:custGeom>
            <a:avLst/>
            <a:gdLst>
              <a:gd name="connsiteX0" fmla="*/ 1754171 w 1788038"/>
              <a:gd name="connsiteY0" fmla="*/ 4673600 h 4673600"/>
              <a:gd name="connsiteX1" fmla="*/ 69305 w 1788038"/>
              <a:gd name="connsiteY1" fmla="*/ 3776133 h 4673600"/>
              <a:gd name="connsiteX2" fmla="*/ 467238 w 1788038"/>
              <a:gd name="connsiteY2" fmla="*/ 829733 h 4673600"/>
              <a:gd name="connsiteX3" fmla="*/ 1788038 w 1788038"/>
              <a:gd name="connsiteY3" fmla="*/ 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038" h="4673600">
                <a:moveTo>
                  <a:pt x="1754171" y="4673600"/>
                </a:moveTo>
                <a:cubicBezTo>
                  <a:pt x="1018982" y="4545188"/>
                  <a:pt x="283794" y="4416777"/>
                  <a:pt x="69305" y="3776133"/>
                </a:cubicBezTo>
                <a:cubicBezTo>
                  <a:pt x="-145184" y="3135489"/>
                  <a:pt x="180783" y="1459088"/>
                  <a:pt x="467238" y="829733"/>
                </a:cubicBezTo>
                <a:cubicBezTo>
                  <a:pt x="753693" y="200378"/>
                  <a:pt x="1270865" y="100189"/>
                  <a:pt x="1788038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6990816" y="5249333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095957" y="5249333"/>
            <a:ext cx="1938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分配时请求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6990816" y="5884303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7095958" y="5884303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分配时</a:t>
            </a:r>
            <a:r>
              <a:rPr lang="en-US" altLang="zh-CN" sz="2000" dirty="0" smtClean="0"/>
              <a:t>slab</a:t>
            </a:r>
            <a:r>
              <a:rPr lang="zh-CN" altLang="en-US" sz="2000" dirty="0" smtClean="0"/>
              <a:t>移动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3858149" y="2336800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2" name="任意多边形 1"/>
          <p:cNvSpPr/>
          <p:nvPr/>
        </p:nvSpPr>
        <p:spPr bwMode="auto">
          <a:xfrm>
            <a:off x="2556096" y="3310467"/>
            <a:ext cx="610437" cy="3014133"/>
          </a:xfrm>
          <a:custGeom>
            <a:avLst/>
            <a:gdLst>
              <a:gd name="connsiteX0" fmla="*/ 610437 w 610437"/>
              <a:gd name="connsiteY0" fmla="*/ 0 h 3014133"/>
              <a:gd name="connsiteX1" fmla="*/ 195571 w 610437"/>
              <a:gd name="connsiteY1" fmla="*/ 897466 h 3014133"/>
              <a:gd name="connsiteX2" fmla="*/ 17771 w 610437"/>
              <a:gd name="connsiteY2" fmla="*/ 2650066 h 3014133"/>
              <a:gd name="connsiteX3" fmla="*/ 610437 w 610437"/>
              <a:gd name="connsiteY3" fmla="*/ 3014133 h 301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437" h="3014133">
                <a:moveTo>
                  <a:pt x="610437" y="0"/>
                </a:moveTo>
                <a:cubicBezTo>
                  <a:pt x="452393" y="227894"/>
                  <a:pt x="294349" y="455788"/>
                  <a:pt x="195571" y="897466"/>
                </a:cubicBezTo>
                <a:cubicBezTo>
                  <a:pt x="96793" y="1339144"/>
                  <a:pt x="-51373" y="2297288"/>
                  <a:pt x="17771" y="2650066"/>
                </a:cubicBezTo>
                <a:cubicBezTo>
                  <a:pt x="86915" y="3002844"/>
                  <a:pt x="508837" y="2952044"/>
                  <a:pt x="610437" y="3014133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>
            <a:off x="3856566" y="3447522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" name="任意多边形 2"/>
          <p:cNvSpPr/>
          <p:nvPr/>
        </p:nvSpPr>
        <p:spPr bwMode="auto">
          <a:xfrm>
            <a:off x="5494867" y="4402667"/>
            <a:ext cx="508005" cy="1989666"/>
          </a:xfrm>
          <a:custGeom>
            <a:avLst/>
            <a:gdLst>
              <a:gd name="connsiteX0" fmla="*/ 8466 w 508005"/>
              <a:gd name="connsiteY0" fmla="*/ 0 h 1989666"/>
              <a:gd name="connsiteX1" fmla="*/ 508000 w 508005"/>
              <a:gd name="connsiteY1" fmla="*/ 643466 h 1989666"/>
              <a:gd name="connsiteX2" fmla="*/ 0 w 508005"/>
              <a:gd name="connsiteY2" fmla="*/ 1989666 h 198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5" h="1989666">
                <a:moveTo>
                  <a:pt x="8466" y="0"/>
                </a:moveTo>
                <a:cubicBezTo>
                  <a:pt x="258938" y="155927"/>
                  <a:pt x="509411" y="311855"/>
                  <a:pt x="508000" y="643466"/>
                </a:cubicBezTo>
                <a:cubicBezTo>
                  <a:pt x="506589" y="975077"/>
                  <a:pt x="111478" y="1617133"/>
                  <a:pt x="0" y="1989666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6990816" y="4592108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7095957" y="4614363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释放</a:t>
            </a:r>
            <a:r>
              <a:rPr lang="zh-CN" altLang="en-US" sz="2000" dirty="0" smtClean="0"/>
              <a:t>时</a:t>
            </a:r>
            <a:r>
              <a:rPr lang="en-US" altLang="zh-CN" sz="2000" dirty="0" smtClean="0"/>
              <a:t>slab</a:t>
            </a:r>
            <a:r>
              <a:rPr lang="zh-CN" altLang="en-US" sz="2000" dirty="0" smtClean="0"/>
              <a:t>移动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3649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的数据结构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并发问题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86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存在争用的地方：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单个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内部：同时分配或释放对象时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在单个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内部进行分配或释放时，都使用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可能存在多个进程在同一个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内分配或释放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从</a:t>
            </a: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中的分配：代码</a:t>
            </a:r>
            <a:r>
              <a:rPr lang="en-US" altLang="zh-CN" dirty="0" smtClean="0">
                <a:latin typeface="宋体" pitchFamily="2" charset="-122"/>
              </a:rPr>
              <a:t>4.15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向活动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归还对象：代码</a:t>
            </a:r>
            <a:r>
              <a:rPr lang="en-US" altLang="zh-CN" dirty="0" smtClean="0">
                <a:latin typeface="宋体" pitchFamily="2" charset="-122"/>
              </a:rPr>
              <a:t>4.21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向普通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归还对象</a:t>
            </a:r>
            <a:r>
              <a:rPr lang="zh-CN" altLang="en-US" dirty="0" smtClean="0">
                <a:latin typeface="宋体" pitchFamily="2" charset="-122"/>
              </a:rPr>
              <a:t>：代码</a:t>
            </a:r>
            <a:r>
              <a:rPr lang="en-US" altLang="zh-CN" dirty="0" smtClean="0">
                <a:latin typeface="宋体" pitchFamily="2" charset="-122"/>
              </a:rPr>
              <a:t>4.22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339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链表时：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从该部分空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链表，获取一个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作为活动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访问该链表之前首先关中断：代码</a:t>
            </a:r>
            <a:r>
              <a:rPr lang="en-US" altLang="zh-CN" dirty="0" smtClean="0">
                <a:latin typeface="宋体" pitchFamily="2" charset="-122"/>
              </a:rPr>
              <a:t>4.16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通常，关了中断后，当前进程就不会被换出该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了，就可以放心地完成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链表摘取操作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真的吗？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是否会发生抢占？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抢占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用户</a:t>
            </a:r>
            <a:r>
              <a:rPr lang="zh-CN" altLang="en-US" dirty="0" smtClean="0">
                <a:latin typeface="宋体" pitchFamily="2" charset="-122"/>
              </a:rPr>
              <a:t>态抢占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态抢占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141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用户态抢占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从内核态返回用户态时，根据标志判断是否进行调度，以切换到另外一个任务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中断处理程序完成后，返回用户态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系统调用完成后，返回用户态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态抢占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配置了</a:t>
            </a:r>
            <a:r>
              <a:rPr lang="en-US" altLang="zh-CN" dirty="0" smtClean="0">
                <a:latin typeface="宋体" pitchFamily="2" charset="-122"/>
              </a:rPr>
              <a:t>CONFIG_PREEMPT</a:t>
            </a:r>
            <a:r>
              <a:rPr lang="zh-CN" altLang="en-US" dirty="0" smtClean="0">
                <a:latin typeface="宋体" pitchFamily="2" charset="-122"/>
              </a:rPr>
              <a:t>，才会打开内核态抢占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态程序被中断处理程序打断，后者返回时，会检查标志，以确定是否要进行调度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宏</a:t>
            </a:r>
            <a:r>
              <a:rPr lang="en-US" altLang="zh-CN" dirty="0" err="1" smtClean="0">
                <a:latin typeface="宋体" pitchFamily="2" charset="-122"/>
              </a:rPr>
              <a:t>preempt_enable</a:t>
            </a:r>
            <a:r>
              <a:rPr lang="zh-CN" altLang="en-US" dirty="0" smtClean="0">
                <a:latin typeface="宋体" pitchFamily="2" charset="-122"/>
              </a:rPr>
              <a:t>等内部也会检查标志，以确定是否要进行调度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405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链表时：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从该部分空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链表，获取一个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作为活动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关中断后，代码</a:t>
            </a:r>
            <a:r>
              <a:rPr lang="en-US" altLang="zh-CN" dirty="0" smtClean="0">
                <a:latin typeface="宋体" pitchFamily="2" charset="-122"/>
              </a:rPr>
              <a:t>4.16</a:t>
            </a:r>
            <a:r>
              <a:rPr lang="zh-CN" altLang="en-US" dirty="0" smtClean="0">
                <a:latin typeface="宋体" pitchFamily="2" charset="-122"/>
              </a:rPr>
              <a:t>并没有调用</a:t>
            </a:r>
            <a:r>
              <a:rPr lang="en-US" altLang="zh-CN" dirty="0" err="1" smtClean="0">
                <a:latin typeface="宋体" pitchFamily="2" charset="-122"/>
              </a:rPr>
              <a:t>preempt_enable</a:t>
            </a:r>
            <a:r>
              <a:rPr lang="zh-CN" altLang="en-US" dirty="0" smtClean="0">
                <a:latin typeface="宋体" pitchFamily="2" charset="-122"/>
              </a:rPr>
              <a:t>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因此即使配置了</a:t>
            </a:r>
            <a:r>
              <a:rPr lang="en-US" altLang="zh-CN" dirty="0" smtClean="0">
                <a:latin typeface="宋体" pitchFamily="2" charset="-122"/>
              </a:rPr>
              <a:t>CONFIG_PREEMPT</a:t>
            </a:r>
            <a:r>
              <a:rPr lang="zh-CN" altLang="en-US" dirty="0" smtClean="0">
                <a:latin typeface="宋体" pitchFamily="2" charset="-122"/>
              </a:rPr>
              <a:t>，也不会发生抢占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但是为了保险起见，经常会见到代码关了中断关抢占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local_irq_save</a:t>
            </a:r>
            <a:r>
              <a:rPr lang="en-US" altLang="zh-CN" dirty="0">
                <a:latin typeface="宋体" pitchFamily="2" charset="-122"/>
              </a:rPr>
              <a:t>(flags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preempt_disable</a:t>
            </a:r>
            <a:r>
              <a:rPr lang="en-US" altLang="zh-CN" dirty="0" smtClean="0">
                <a:latin typeface="宋体" pitchFamily="2" charset="-122"/>
              </a:rPr>
              <a:t>();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就是为了防止关了中断后，有代码调用了</a:t>
            </a:r>
            <a:r>
              <a:rPr lang="en-US" altLang="zh-CN" dirty="0" err="1" smtClean="0">
                <a:latin typeface="宋体" pitchFamily="2" charset="-122"/>
              </a:rPr>
              <a:t>preempt_disable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preempt_enable</a:t>
            </a:r>
            <a:r>
              <a:rPr lang="zh-CN" altLang="en-US" dirty="0" smtClean="0">
                <a:latin typeface="宋体" pitchFamily="2" charset="-122"/>
              </a:rPr>
              <a:t>对等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777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3106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链表时：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从该部分空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链表，获取一个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作为活动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链表为空时，可能会从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节点缓存获取的若干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，然后放入该链表中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此时也关了中断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当释放对象时，可能导致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加入到本地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缓存的部分空链表表头时，此时使用</a:t>
            </a:r>
            <a:r>
              <a:rPr lang="en-US" altLang="zh-CN" dirty="0" err="1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4.22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链表对象个数超过门限，则在关中断情况下，清除该链表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658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链表的并发访问：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操作该链表时，会使用每个节点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中的自旋锁</a:t>
            </a:r>
            <a:r>
              <a:rPr lang="en-US" altLang="zh-CN" dirty="0" err="1" smtClean="0">
                <a:latin typeface="宋体" pitchFamily="2" charset="-122"/>
              </a:rPr>
              <a:t>list_lock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节点缓存中分配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：代码</a:t>
            </a:r>
            <a:r>
              <a:rPr lang="en-US" altLang="zh-CN" dirty="0" smtClean="0">
                <a:latin typeface="宋体" pitchFamily="2" charset="-122"/>
              </a:rPr>
              <a:t>4.17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释放对象时若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链表，且释放后该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全部空闲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4.24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VS</a:t>
            </a:r>
            <a:r>
              <a:rPr lang="zh-CN" altLang="en-US" dirty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>
                <a:latin typeface="宋体" pitchFamily="2" charset="-122"/>
              </a:rPr>
              <a:t>spin_lock_irqsave</a:t>
            </a:r>
            <a:r>
              <a:rPr lang="en-US" altLang="zh-CN" dirty="0">
                <a:latin typeface="宋体" pitchFamily="2" charset="-122"/>
              </a:rPr>
              <a:t>(&amp;n-&gt;</a:t>
            </a:r>
            <a:r>
              <a:rPr lang="en-US" altLang="zh-CN" dirty="0" err="1">
                <a:latin typeface="宋体" pitchFamily="2" charset="-122"/>
              </a:rPr>
              <a:t>list_lock</a:t>
            </a:r>
            <a:r>
              <a:rPr lang="en-US" altLang="zh-CN" dirty="0">
                <a:latin typeface="宋体" pitchFamily="2" charset="-122"/>
              </a:rPr>
              <a:t>, flags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关中</a:t>
            </a:r>
            <a:r>
              <a:rPr lang="zh-CN" altLang="en-US" dirty="0" smtClean="0">
                <a:latin typeface="宋体" pitchFamily="2" charset="-122"/>
              </a:rPr>
              <a:t>断、关抢占、再加锁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6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分配器并发性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大量使用免锁的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操作，提高了并发性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绝大多数分配操作只会涉及本地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缓存，包括活动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和其中的部分空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链表，有效利用了多核资源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虽然关中断在一定程度上影响系统整体性能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加锁操作基本只发生在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链表操作中，而该项操作较少发生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02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方法二：使用链表组织空闲对象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每个对象首或尾包含一个指针</a:t>
            </a:r>
            <a:r>
              <a:rPr lang="en-US" altLang="zh-CN" dirty="0" smtClean="0">
                <a:latin typeface="宋体" pitchFamily="2" charset="-122"/>
              </a:rPr>
              <a:t>next</a:t>
            </a:r>
            <a:r>
              <a:rPr lang="zh-CN" altLang="en-US" dirty="0" smtClean="0">
                <a:latin typeface="宋体" pitchFamily="2" charset="-122"/>
              </a:rPr>
              <a:t>，指向下一个空闲对象。内存池刚初始化时：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指向内存池的第一个空闲对象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可以位于内存池头部，也可以不在内存池中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32" y="3125594"/>
            <a:ext cx="7126252" cy="13278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677333" y="3632199"/>
            <a:ext cx="889000" cy="4148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Freelist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 bwMode="auto">
          <a:xfrm flipV="1">
            <a:off x="1566333" y="3835400"/>
            <a:ext cx="524934" cy="4232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9490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的数据结构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Slub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分配器的初始化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18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个缓冲区，是在什么时候，如何建立起来的？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系统启动阶段，内核建立了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个通用缓冲区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x86_64_start_kernel-</a:t>
            </a:r>
            <a:r>
              <a:rPr lang="en-US" altLang="zh-CN" dirty="0" smtClean="0">
                <a:latin typeface="宋体" pitchFamily="2" charset="-122"/>
              </a:rPr>
              <a:t>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x86_64_start_reservations-&gt;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start_kernel</a:t>
            </a:r>
            <a:r>
              <a:rPr lang="en-US" altLang="zh-CN" dirty="0" smtClean="0">
                <a:latin typeface="宋体" pitchFamily="2" charset="-122"/>
              </a:rPr>
              <a:t>-&gt;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mm_init</a:t>
            </a:r>
            <a:r>
              <a:rPr lang="en-US" altLang="zh-CN" dirty="0" smtClean="0">
                <a:latin typeface="宋体" pitchFamily="2" charset="-122"/>
              </a:rPr>
              <a:t>-&gt;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kmem_cache_init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91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每个缓冲区的数据结构包括三大部分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缓冲区本身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kmem_cache_cpu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由专门的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内存分配管理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初始化时，每个缓冲区需要的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结构体实例从何而来？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而来？鸡生蛋，蛋生鸡？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内核先后建立了两个特殊的缓冲区，专门用于分配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结构体实例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323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初始化的主要步骤：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建立名为“</a:t>
            </a:r>
            <a:r>
              <a:rPr lang="en-US" altLang="zh-CN" dirty="0" err="1">
                <a:latin typeface="宋体" pitchFamily="2" charset="-122"/>
              </a:rPr>
              <a:t>kmem_cache_node</a:t>
            </a:r>
            <a:r>
              <a:rPr lang="en-US" altLang="zh-CN" dirty="0">
                <a:latin typeface="宋体" pitchFamily="2" charset="-122"/>
              </a:rPr>
              <a:t>”</a:t>
            </a:r>
            <a:r>
              <a:rPr lang="zh-CN" altLang="en-US" dirty="0" smtClean="0">
                <a:latin typeface="宋体" pitchFamily="2" charset="-122"/>
              </a:rPr>
              <a:t>的缓冲区，专门用于分配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结构体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建立名为</a:t>
            </a:r>
            <a:r>
              <a:rPr lang="zh-CN" altLang="en-US" dirty="0" smtClean="0">
                <a:latin typeface="宋体" pitchFamily="2" charset="-122"/>
              </a:rPr>
              <a:t>“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”的缓冲区，专门用于分配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的结构体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vi /</a:t>
            </a:r>
            <a:r>
              <a:rPr lang="en-US" altLang="zh-CN" dirty="0" err="1" smtClean="0">
                <a:latin typeface="宋体" pitchFamily="2" charset="-122"/>
              </a:rPr>
              <a:t>proc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slabinfo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创建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用缓冲区，并为每个缓冲区设置</a:t>
            </a:r>
            <a:r>
              <a:rPr lang="en-US" altLang="zh-CN" dirty="0" smtClean="0">
                <a:latin typeface="宋体" pitchFamily="2" charset="-122"/>
              </a:rPr>
              <a:t>name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offset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oo</a:t>
            </a:r>
            <a:r>
              <a:rPr lang="zh-CN" altLang="en-US" dirty="0" smtClean="0">
                <a:latin typeface="宋体" pitchFamily="2" charset="-122"/>
              </a:rPr>
              <a:t>等等字段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Slab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分配器概述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31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4534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内核默认的内存分配器已经是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分配器，逐渐取代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主要的原因在于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分配器元数据开销太大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分配器的缓冲区结构体也是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，内部字段与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分配器有很大不同，但也包括了：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缓存，但采用数组形式而非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array_cache</a:t>
            </a:r>
            <a:r>
              <a:rPr lang="en-US" altLang="zh-CN" dirty="0">
                <a:latin typeface="宋体" pitchFamily="2" charset="-122"/>
              </a:rPr>
              <a:t> *array</a:t>
            </a:r>
            <a:r>
              <a:rPr lang="en-US" altLang="zh-CN" dirty="0" smtClean="0">
                <a:latin typeface="宋体" pitchFamily="2" charset="-122"/>
              </a:rPr>
              <a:t>[…];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可以理解为每个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占据一个数组项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中包含一个数组，每个数组项都指向一个空闲对象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4534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分配器的缓冲区结构体也是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，内部字段与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分配器有很大不同，但也包括了：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缓存，但采用数组形式而非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kmem_cache_node</a:t>
            </a:r>
            <a:r>
              <a:rPr lang="en-US" altLang="zh-CN" dirty="0">
                <a:latin typeface="宋体" pitchFamily="2" charset="-122"/>
              </a:rPr>
              <a:t> **node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占据一个表项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中包含有三个链表：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slabs_partial</a:t>
            </a:r>
            <a:r>
              <a:rPr lang="zh-CN" altLang="en-US" dirty="0" smtClean="0">
                <a:latin typeface="宋体" pitchFamily="2" charset="-122"/>
              </a:rPr>
              <a:t>：部分空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构成的链表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slabs_full</a:t>
            </a:r>
            <a:r>
              <a:rPr lang="zh-CN" altLang="en-US" dirty="0" smtClean="0">
                <a:latin typeface="宋体" pitchFamily="2" charset="-122"/>
              </a:rPr>
              <a:t>：没有任何空闲空间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构成的链表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slabs_free</a:t>
            </a:r>
            <a:r>
              <a:rPr lang="zh-CN" altLang="en-US" dirty="0" smtClean="0">
                <a:latin typeface="宋体" pitchFamily="2" charset="-122"/>
              </a:rPr>
              <a:t>：全部都是空闲空间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构成的链表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包含一个</a:t>
            </a:r>
            <a:r>
              <a:rPr lang="en-US" altLang="zh-CN" dirty="0" smtClean="0">
                <a:latin typeface="宋体" pitchFamily="2" charset="-122"/>
              </a:rPr>
              <a:t>shared</a:t>
            </a:r>
            <a:r>
              <a:rPr lang="zh-CN" altLang="en-US" dirty="0" smtClean="0">
                <a:latin typeface="宋体" pitchFamily="2" charset="-122"/>
              </a:rPr>
              <a:t>指针：指向节点内共享的空闲对象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163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67786" y="3810889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a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rray[1]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7" y="2960788"/>
            <a:ext cx="201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k</a:t>
            </a:r>
            <a:r>
              <a:rPr lang="en-US" altLang="zh-CN" sz="2400" dirty="0" err="1" smtClean="0"/>
              <a:t>mem_cache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 bwMode="auto">
          <a:xfrm>
            <a:off x="6175899" y="1232303"/>
            <a:ext cx="868367" cy="6388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头部</a:t>
            </a:r>
          </a:p>
        </p:txBody>
      </p:sp>
      <p:cxnSp>
        <p:nvCxnSpPr>
          <p:cNvPr id="17" name="直接箭头连接符 16"/>
          <p:cNvCxnSpPr>
            <a:stCxn id="47" idx="3"/>
            <a:endCxn id="21" idx="1"/>
          </p:cNvCxnSpPr>
          <p:nvPr/>
        </p:nvCxnSpPr>
        <p:spPr bwMode="auto">
          <a:xfrm flipV="1">
            <a:off x="5283199" y="1551718"/>
            <a:ext cx="892700" cy="272060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7041881" y="1577636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67787" y="3425398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rray[0]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7786" y="4191889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67785" y="4572891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node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24053" y="5148882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24054" y="4763391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924053" y="5529882"/>
            <a:ext cx="95461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898771" y="2231216"/>
            <a:ext cx="161025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空闲对象指针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898772" y="1605164"/>
            <a:ext cx="1610253" cy="6300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array_cache</a:t>
            </a:r>
            <a:r>
              <a:rPr lang="zh-CN" altLang="en-US" dirty="0" smtClean="0"/>
              <a:t>控制信息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898771" y="2612216"/>
            <a:ext cx="161025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空闲对象指针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 bwMode="auto">
          <a:xfrm>
            <a:off x="2898767" y="2993217"/>
            <a:ext cx="161025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空闲对象指针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 bwMode="auto">
          <a:xfrm>
            <a:off x="2898766" y="3375339"/>
            <a:ext cx="161025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6" idx="3"/>
            <a:endCxn id="38" idx="1"/>
          </p:cNvCxnSpPr>
          <p:nvPr/>
        </p:nvCxnSpPr>
        <p:spPr bwMode="auto">
          <a:xfrm flipV="1">
            <a:off x="1422403" y="1920178"/>
            <a:ext cx="1476369" cy="169572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4428067" y="2421716"/>
            <a:ext cx="431800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411133" y="2802716"/>
            <a:ext cx="423334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4428067" y="3183717"/>
            <a:ext cx="431800" cy="790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直接箭头连接符 43"/>
          <p:cNvCxnSpPr>
            <a:stCxn id="31" idx="3"/>
            <a:endCxn id="35" idx="1"/>
          </p:cNvCxnSpPr>
          <p:nvPr/>
        </p:nvCxnSpPr>
        <p:spPr bwMode="auto">
          <a:xfrm>
            <a:off x="1422401" y="4763391"/>
            <a:ext cx="501653" cy="1905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3727454" y="4081824"/>
            <a:ext cx="1555745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s</a:t>
            </a:r>
            <a:r>
              <a:rPr lang="en-US" altLang="zh-CN" dirty="0" err="1" smtClean="0"/>
              <a:t>labs_partial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727454" y="4462824"/>
            <a:ext cx="1555745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slabs_full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727454" y="4843260"/>
            <a:ext cx="1555745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slabs_free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727454" y="5223696"/>
            <a:ext cx="1555745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727454" y="5604132"/>
            <a:ext cx="1555745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shared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3" name="直接箭头连接符 52"/>
          <p:cNvCxnSpPr>
            <a:endCxn id="47" idx="1"/>
          </p:cNvCxnSpPr>
          <p:nvPr/>
        </p:nvCxnSpPr>
        <p:spPr bwMode="auto">
          <a:xfrm flipV="1">
            <a:off x="2663564" y="4272324"/>
            <a:ext cx="1063890" cy="71436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173514" y="1871133"/>
            <a:ext cx="868367" cy="2934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473679" y="1232303"/>
            <a:ext cx="868367" cy="6388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头部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7479761" y="1871133"/>
            <a:ext cx="868367" cy="2934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8339661" y="1577636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6181981" y="2354565"/>
            <a:ext cx="868367" cy="6388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头部</a:t>
            </a:r>
          </a:p>
        </p:txBody>
      </p:sp>
      <p:cxnSp>
        <p:nvCxnSpPr>
          <p:cNvPr id="65" name="直接箭头连接符 64"/>
          <p:cNvCxnSpPr/>
          <p:nvPr/>
        </p:nvCxnSpPr>
        <p:spPr bwMode="auto">
          <a:xfrm>
            <a:off x="7047963" y="2699898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7479761" y="2354565"/>
            <a:ext cx="868367" cy="6388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头部</a:t>
            </a: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8345743" y="2699898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936" name="直接箭头连接符 39935"/>
          <p:cNvCxnSpPr>
            <a:stCxn id="49" idx="3"/>
            <a:endCxn id="64" idx="1"/>
          </p:cNvCxnSpPr>
          <p:nvPr/>
        </p:nvCxnSpPr>
        <p:spPr bwMode="auto">
          <a:xfrm flipV="1">
            <a:off x="5283199" y="2673980"/>
            <a:ext cx="898782" cy="197934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6184366" y="3486748"/>
            <a:ext cx="868367" cy="6388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头部</a:t>
            </a: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7050348" y="3832081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5" name="矩形 74"/>
          <p:cNvSpPr/>
          <p:nvPr/>
        </p:nvSpPr>
        <p:spPr bwMode="auto">
          <a:xfrm>
            <a:off x="7482146" y="3486748"/>
            <a:ext cx="868367" cy="6388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头部</a:t>
            </a: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8348128" y="3832081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939" name="直接箭头连接符 39938"/>
          <p:cNvCxnSpPr>
            <a:stCxn id="50" idx="3"/>
            <a:endCxn id="72" idx="1"/>
          </p:cNvCxnSpPr>
          <p:nvPr/>
        </p:nvCxnSpPr>
        <p:spPr bwMode="auto">
          <a:xfrm flipV="1">
            <a:off x="5283199" y="3806163"/>
            <a:ext cx="901167" cy="122759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矩形 82"/>
          <p:cNvSpPr/>
          <p:nvPr/>
        </p:nvSpPr>
        <p:spPr bwMode="auto">
          <a:xfrm>
            <a:off x="6181981" y="2993394"/>
            <a:ext cx="868367" cy="2934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9761" y="2993394"/>
            <a:ext cx="868367" cy="2934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181981" y="4125576"/>
            <a:ext cx="868367" cy="2934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486905" y="4125576"/>
            <a:ext cx="868367" cy="2934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173513" y="5219720"/>
            <a:ext cx="161025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空闲对象指针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173514" y="4593668"/>
            <a:ext cx="1610253" cy="6300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array_cache</a:t>
            </a:r>
            <a:r>
              <a:rPr lang="zh-CN" altLang="en-US" dirty="0" smtClean="0"/>
              <a:t>控制信息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173513" y="5600720"/>
            <a:ext cx="161025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空闲对象指针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 bwMode="auto">
          <a:xfrm>
            <a:off x="6173509" y="5981721"/>
            <a:ext cx="161025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空闲对象指针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 bwMode="auto">
          <a:xfrm>
            <a:off x="6173508" y="6363843"/>
            <a:ext cx="161025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 bwMode="auto">
          <a:xfrm>
            <a:off x="7702809" y="5410220"/>
            <a:ext cx="431800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7685875" y="5791220"/>
            <a:ext cx="423334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7" name="直接箭头连接符 96"/>
          <p:cNvCxnSpPr/>
          <p:nvPr/>
        </p:nvCxnSpPr>
        <p:spPr bwMode="auto">
          <a:xfrm>
            <a:off x="7702809" y="6172221"/>
            <a:ext cx="431800" cy="790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946" name="直接箭头连接符 39945"/>
          <p:cNvCxnSpPr>
            <a:stCxn id="52" idx="3"/>
            <a:endCxn id="91" idx="1"/>
          </p:cNvCxnSpPr>
          <p:nvPr/>
        </p:nvCxnSpPr>
        <p:spPr bwMode="auto">
          <a:xfrm flipV="1">
            <a:off x="5283199" y="4908682"/>
            <a:ext cx="890315" cy="8859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719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一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由两个部分构成：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用于保存控制信息的头部，包括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头部管理数据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管理数组：用于查找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内的空闲对象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BUFCTL_END</a:t>
            </a:r>
            <a:r>
              <a:rPr lang="zh-CN" altLang="en-US" dirty="0" smtClean="0">
                <a:latin typeface="宋体" pitchFamily="2" charset="-122"/>
              </a:rPr>
              <a:t>：管理数组结束标志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头部后面用于分配的空间</a:t>
            </a:r>
            <a:endParaRPr lang="en-US" altLang="zh-CN" dirty="0"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7" y="4672013"/>
            <a:ext cx="7616066" cy="16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2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管理数组中，每一项对应一个对象。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内有多少对象，管理数组就有多少项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管理数组中每一项，保存了下一个空闲对象在管理数组中的索引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可以查找空闲对象</a:t>
            </a:r>
            <a:endParaRPr lang="en-US" altLang="zh-CN" dirty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04" y="4451879"/>
            <a:ext cx="6903606" cy="16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06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107950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根据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，给用户返回第一个空闲对象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并根据该对象中的</a:t>
            </a:r>
            <a:r>
              <a:rPr lang="en-US" altLang="zh-CN" dirty="0" smtClean="0">
                <a:latin typeface="宋体" pitchFamily="2" charset="-122"/>
              </a:rPr>
              <a:t>next</a:t>
            </a:r>
            <a:r>
              <a:rPr lang="zh-CN" altLang="en-US" dirty="0" smtClean="0">
                <a:latin typeface="宋体" pitchFamily="2" charset="-122"/>
              </a:rPr>
              <a:t>指针，设置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演示分配操作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被释放对象的</a:t>
            </a:r>
            <a:r>
              <a:rPr lang="en-US" altLang="zh-CN" dirty="0" smtClean="0">
                <a:latin typeface="宋体" pitchFamily="2" charset="-122"/>
              </a:rPr>
              <a:t>next</a:t>
            </a:r>
            <a:r>
              <a:rPr lang="zh-CN" altLang="en-US" dirty="0" smtClean="0">
                <a:latin typeface="宋体" pitchFamily="2" charset="-122"/>
              </a:rPr>
              <a:t>指针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</a:rPr>
              <a:t>被释放对象地址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演示释放过程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330325"/>
            <a:ext cx="7126252" cy="13278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609600" y="1836930"/>
            <a:ext cx="889000" cy="4148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Freelist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 bwMode="auto">
          <a:xfrm flipV="1">
            <a:off x="1498600" y="2040131"/>
            <a:ext cx="524934" cy="4232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1672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8154988" cy="1651000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lab</a:t>
            </a:r>
            <a:r>
              <a:rPr lang="zh-CN" altLang="en-US" dirty="0" smtClean="0">
                <a:latin typeface="宋体" pitchFamily="2" charset="-122"/>
              </a:rPr>
              <a:t>内部的分配方法：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初始化时，管理数组的每个数组项被设置为对应的对象索引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active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r>
              <a:rPr lang="en-US" altLang="zh-CN" dirty="0" smtClean="0">
                <a:latin typeface="宋体" pitchFamily="2" charset="-122"/>
              </a:rPr>
              <a:t>=0</a:t>
            </a:r>
            <a:r>
              <a:rPr lang="zh-CN" altLang="en-US" dirty="0" smtClean="0">
                <a:latin typeface="宋体" pitchFamily="2" charset="-122"/>
              </a:rPr>
              <a:t>，表示下一个可分配对象在管理数组中的索引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917" y="482715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4787" y="4827150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07534" y="482715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22404" y="4827150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3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5151" y="482715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50021" y="4827150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5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62776" y="4827150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 bwMode="auto">
          <a:xfrm>
            <a:off x="3699935" y="4827150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1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 bwMode="auto">
          <a:xfrm>
            <a:off x="4737094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2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5774253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3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 bwMode="auto">
          <a:xfrm>
            <a:off x="6807198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4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712395" y="42731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管理数组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7844357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5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969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8154988" cy="1651000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lab</a:t>
            </a:r>
            <a:r>
              <a:rPr lang="zh-CN" altLang="en-US" dirty="0" smtClean="0">
                <a:latin typeface="宋体" pitchFamily="2" charset="-122"/>
              </a:rPr>
              <a:t>内部的分配方法：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每次进行分配操作时，</a:t>
            </a:r>
            <a:r>
              <a:rPr lang="en-US" altLang="zh-CN" dirty="0" smtClean="0">
                <a:latin typeface="宋体" pitchFamily="2" charset="-122"/>
              </a:rPr>
              <a:t>active++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假设已经分配了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个对象，此时</a:t>
            </a:r>
            <a:r>
              <a:rPr lang="en-US" altLang="zh-CN" dirty="0" smtClean="0">
                <a:latin typeface="宋体" pitchFamily="2" charset="-122"/>
              </a:rPr>
              <a:t>active=4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917" y="482715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4787" y="4827150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07534" y="482715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22404" y="4827150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3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5151" y="482715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50021" y="4827150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5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62776" y="4827150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 bwMode="auto">
          <a:xfrm>
            <a:off x="3699935" y="4827150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1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 bwMode="auto">
          <a:xfrm>
            <a:off x="4737094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2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5774253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3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 bwMode="auto">
          <a:xfrm>
            <a:off x="6807198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4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空闲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712395" y="42731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管理数组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7844357" y="4827149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5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95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8154988" cy="1651000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lab</a:t>
            </a:r>
            <a:r>
              <a:rPr lang="zh-CN" altLang="en-US" dirty="0" smtClean="0">
                <a:latin typeface="宋体" pitchFamily="2" charset="-122"/>
              </a:rPr>
              <a:t>内部的分配方法：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active=4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假设此时释放了对象</a:t>
            </a:r>
            <a:r>
              <a:rPr lang="en-US" altLang="zh-CN" dirty="0" smtClean="0">
                <a:latin typeface="宋体" pitchFamily="2" charset="-122"/>
              </a:rPr>
              <a:t>0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每次释放时，</a:t>
            </a:r>
            <a:r>
              <a:rPr lang="en-US" altLang="zh-CN" dirty="0" smtClean="0">
                <a:latin typeface="宋体" pitchFamily="2" charset="-122"/>
              </a:rPr>
              <a:t>active--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r>
              <a:rPr lang="en-US" altLang="zh-CN" dirty="0" smtClean="0">
                <a:latin typeface="宋体" pitchFamily="2" charset="-122"/>
              </a:rPr>
              <a:t>active=3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并在当前</a:t>
            </a:r>
            <a:r>
              <a:rPr lang="en-US" altLang="zh-CN" dirty="0" smtClean="0">
                <a:latin typeface="宋体" pitchFamily="2" charset="-122"/>
              </a:rPr>
              <a:t>active</a:t>
            </a:r>
            <a:r>
              <a:rPr lang="zh-CN" altLang="en-US" dirty="0" smtClean="0">
                <a:latin typeface="宋体" pitchFamily="2" charset="-122"/>
              </a:rPr>
              <a:t>对应的数组元素中，写入</a:t>
            </a:r>
            <a:r>
              <a:rPr lang="zh-CN" altLang="en-US" dirty="0">
                <a:latin typeface="宋体" pitchFamily="2" charset="-122"/>
              </a:rPr>
              <a:t>被</a:t>
            </a:r>
            <a:r>
              <a:rPr lang="zh-CN" altLang="en-US" dirty="0" smtClean="0">
                <a:latin typeface="宋体" pitchFamily="2" charset="-122"/>
              </a:rPr>
              <a:t>释放对象的索引号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917" y="5479084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4787" y="547908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07534" y="5479084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22404" y="547908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5151" y="5479084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50021" y="5479082"/>
            <a:ext cx="412747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5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62776" y="5479082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空闲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699935" y="5479082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1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 bwMode="auto">
          <a:xfrm>
            <a:off x="4737094" y="5479081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2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5774253" y="5479081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3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已分配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 bwMode="auto">
          <a:xfrm>
            <a:off x="6807198" y="5479081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4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/>
              <a:t>空闲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712395" y="49250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管理数组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7844357" y="5479081"/>
            <a:ext cx="1037159" cy="5576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</a:t>
            </a:r>
            <a:r>
              <a:rPr lang="en-US" altLang="zh-CN" dirty="0"/>
              <a:t>5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空闲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054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基本分配流程：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中查找空闲对象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若找不到，则从</a:t>
            </a:r>
            <a:r>
              <a:rPr lang="en-US" altLang="zh-CN" dirty="0" smtClean="0">
                <a:latin typeface="宋体" pitchFamily="2" charset="-122"/>
              </a:rPr>
              <a:t>shared</a:t>
            </a:r>
            <a:r>
              <a:rPr lang="zh-CN" altLang="en-US" dirty="0" smtClean="0">
                <a:latin typeface="宋体" pitchFamily="2" charset="-122"/>
              </a:rPr>
              <a:t>指向的</a:t>
            </a:r>
            <a:r>
              <a:rPr lang="en-US" altLang="zh-CN" dirty="0" err="1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中获取空闲对象，并填充到本地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若找不到足够的空闲对象，则依次从</a:t>
            </a:r>
            <a:r>
              <a:rPr lang="en-US" altLang="zh-CN" dirty="0" err="1" smtClean="0">
                <a:latin typeface="宋体" pitchFamily="2" charset="-122"/>
              </a:rPr>
              <a:t>slabs_partial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slabs_free</a:t>
            </a:r>
            <a:r>
              <a:rPr lang="zh-CN" altLang="en-US" dirty="0" smtClean="0">
                <a:latin typeface="宋体" pitchFamily="2" charset="-122"/>
              </a:rPr>
              <a:t>链表中获取空闲对象，并填充到本地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若继续失败，最终会申请页框建立新的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</p:txBody>
      </p:sp>
    </p:spTree>
    <p:extLst>
      <p:ext uri="{BB962C8B-B14F-4D97-AF65-F5344CB8AC3E}">
        <p14:creationId xmlns:p14="http://schemas.microsoft.com/office/powerpoint/2010/main" val="2150198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基本释放流程：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将被释放对象放入本地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</a:t>
            </a:r>
            <a:r>
              <a:rPr lang="en-US" altLang="zh-CN" dirty="0" err="1" smtClean="0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已经包含了过多对象，则将若干个对象放入</a:t>
            </a:r>
            <a:r>
              <a:rPr lang="en-US" altLang="zh-CN" dirty="0" smtClean="0">
                <a:latin typeface="宋体" pitchFamily="2" charset="-122"/>
              </a:rPr>
              <a:t>shared</a:t>
            </a:r>
            <a:r>
              <a:rPr lang="zh-CN" altLang="en-US" dirty="0" smtClean="0">
                <a:latin typeface="宋体" pitchFamily="2" charset="-122"/>
              </a:rPr>
              <a:t>指向的</a:t>
            </a:r>
            <a:r>
              <a:rPr lang="en-US" altLang="zh-CN" dirty="0" err="1" smtClean="0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</a:t>
            </a:r>
            <a:r>
              <a:rPr lang="en-US" altLang="zh-CN" dirty="0" smtClean="0">
                <a:latin typeface="宋体" pitchFamily="2" charset="-122"/>
              </a:rPr>
              <a:t>shared</a:t>
            </a:r>
            <a:r>
              <a:rPr lang="zh-CN" altLang="en-US" dirty="0" smtClean="0">
                <a:latin typeface="宋体" pitchFamily="2" charset="-122"/>
              </a:rPr>
              <a:t>指向的</a:t>
            </a:r>
            <a:r>
              <a:rPr lang="en-US" altLang="zh-CN" dirty="0" err="1" smtClean="0">
                <a:latin typeface="宋体" pitchFamily="2" charset="-122"/>
              </a:rPr>
              <a:t>array_cache</a:t>
            </a:r>
            <a:r>
              <a:rPr lang="zh-CN" altLang="en-US" dirty="0" smtClean="0">
                <a:latin typeface="宋体" pitchFamily="2" charset="-122"/>
              </a:rPr>
              <a:t>中包含的空闲对象过多，则会将若干个空闲对象向其所属的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归还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另外，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分配器也会适时地将一些完全空闲的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归还的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54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都是由若干个页框构成，而这些页框都是从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系统中分配而来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系统中分配的页框块，其基地址是该页框块大小的整数倍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例如：大小为</a:t>
            </a:r>
            <a:r>
              <a:rPr lang="en-US" altLang="zh-CN" dirty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zh-CN" altLang="en-US" dirty="0">
                <a:latin typeface="宋体" pitchFamily="2" charset="-122"/>
              </a:rPr>
              <a:t>页框的块，其起始地址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en-US" altLang="zh-CN" dirty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*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en-US" altLang="zh-CN" baseline="30000" dirty="0">
                <a:latin typeface="宋体" pitchFamily="2" charset="-122"/>
              </a:rPr>
              <a:t>12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倍数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存在的危害：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可能会造成不同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内具有相同偏移量的对象，映射到同一个</a:t>
            </a:r>
            <a:r>
              <a:rPr lang="en-US" altLang="zh-CN" dirty="0" smtClean="0">
                <a:latin typeface="宋体" pitchFamily="2" charset="-122"/>
              </a:rPr>
              <a:t>cache line</a:t>
            </a:r>
            <a:r>
              <a:rPr lang="zh-CN" altLang="en-US" dirty="0" smtClean="0">
                <a:latin typeface="宋体" pitchFamily="2" charset="-122"/>
              </a:rPr>
              <a:t>，增加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冲突概率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810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分配在</a:t>
            </a:r>
            <a:r>
              <a:rPr lang="en-US" altLang="zh-CN" dirty="0" smtClean="0">
                <a:latin typeface="宋体" pitchFamily="2" charset="-122"/>
              </a:rPr>
              <a:t>CPU0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CPU1</a:t>
            </a:r>
            <a:r>
              <a:rPr lang="zh-CN" altLang="en-US" dirty="0" smtClean="0">
                <a:latin typeface="宋体" pitchFamily="2" charset="-122"/>
              </a:rPr>
              <a:t>上运行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分别申请了页框块，作为新的待分配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中申请新对象，往往都是从页框块起始的位置开始分配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即，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都在读写一些具有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内相同偏移量的对象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这些对象往往都映射在相同的若干</a:t>
            </a:r>
            <a:r>
              <a:rPr lang="en-US" altLang="zh-CN" dirty="0" smtClean="0">
                <a:latin typeface="宋体" pitchFamily="2" charset="-122"/>
              </a:rPr>
              <a:t>cache line</a:t>
            </a:r>
            <a:r>
              <a:rPr lang="zh-CN" altLang="en-US" dirty="0" smtClean="0">
                <a:latin typeface="宋体" pitchFamily="2" charset="-122"/>
              </a:rPr>
              <a:t>中，增加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冲突的可能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614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分配器使用“着色”技术，在一定程度上避免上述问题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中随机安排一个偏移量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例子：</a:t>
            </a:r>
            <a:r>
              <a:rPr lang="en-US" altLang="zh-CN" dirty="0" smtClean="0">
                <a:latin typeface="宋体" pitchFamily="2" charset="-122"/>
              </a:rPr>
              <a:t>kmalloc-8</a:t>
            </a:r>
            <a:r>
              <a:rPr lang="zh-CN" altLang="en-US" dirty="0" smtClean="0">
                <a:latin typeface="宋体" pitchFamily="2" charset="-122"/>
              </a:rPr>
              <a:t>着色：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3840956"/>
            <a:ext cx="86582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分配器与</a:t>
            </a:r>
            <a:r>
              <a:rPr lang="en-US" altLang="zh-CN" dirty="0" err="1">
                <a:latin typeface="宋体" pitchFamily="2" charset="-122"/>
              </a:rPr>
              <a:t>S</a:t>
            </a:r>
            <a:r>
              <a:rPr lang="en-US" altLang="zh-CN" dirty="0" err="1" smtClean="0">
                <a:latin typeface="宋体" pitchFamily="2" charset="-122"/>
              </a:rPr>
              <a:t>lub</a:t>
            </a:r>
            <a:r>
              <a:rPr lang="zh-CN" altLang="en-US" dirty="0" smtClean="0">
                <a:latin typeface="宋体" pitchFamily="2" charset="-122"/>
              </a:rPr>
              <a:t>分配器对比：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分配器元数据开销较大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内部的管理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分配器在</a:t>
            </a: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lab</a:t>
            </a:r>
            <a:r>
              <a:rPr lang="zh-CN" altLang="en-US" dirty="0" smtClean="0">
                <a:latin typeface="宋体" pitchFamily="2" charset="-122"/>
              </a:rPr>
              <a:t>头部的管理信息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的管理，基本依赖于其第一个页框对应的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分配器维护了全满、部分空、全空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分配器只维护了部分空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分配器着色功能加剧了复杂性，且效果并不佳，</a:t>
            </a:r>
            <a:r>
              <a:rPr lang="en-US" altLang="zh-CN" dirty="0" err="1">
                <a:latin typeface="宋体" pitchFamily="2" charset="-122"/>
              </a:rPr>
              <a:t>S</a:t>
            </a:r>
            <a:r>
              <a:rPr lang="en-US" altLang="zh-CN" dirty="0" err="1" smtClean="0">
                <a:latin typeface="宋体" pitchFamily="2" charset="-122"/>
              </a:rPr>
              <a:t>lub</a:t>
            </a:r>
            <a:r>
              <a:rPr lang="zh-CN" altLang="en-US" dirty="0" smtClean="0">
                <a:latin typeface="宋体" pitchFamily="2" charset="-122"/>
              </a:rPr>
              <a:t>分配器已经抛弃了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394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Slob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分配器概述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66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267" y="12700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</a:rPr>
              <a:t>基于链表的方法，在分配速度方面，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基本</a:t>
            </a:r>
            <a:r>
              <a:rPr lang="zh-CN" altLang="en-US" sz="2800" dirty="0" smtClean="0">
                <a:latin typeface="宋体" pitchFamily="2" charset="-122"/>
              </a:rPr>
              <a:t>快于基于位图的方法</a:t>
            </a:r>
            <a:endParaRPr lang="en-US" altLang="zh-CN" sz="28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>
                <a:latin typeface="宋体" pitchFamily="2" charset="-122"/>
              </a:rPr>
              <a:t>有人</a:t>
            </a:r>
            <a:r>
              <a:rPr lang="zh-CN" altLang="en-US" sz="2800" dirty="0" smtClean="0">
                <a:latin typeface="宋体" pitchFamily="2" charset="-122"/>
              </a:rPr>
              <a:t>说，基于位图的方法中，每个对象只增加了一个</a:t>
            </a:r>
            <a:r>
              <a:rPr lang="en-US" altLang="zh-CN" sz="2800" dirty="0" smtClean="0">
                <a:latin typeface="宋体" pitchFamily="2" charset="-122"/>
              </a:rPr>
              <a:t>bit</a:t>
            </a:r>
            <a:r>
              <a:rPr lang="zh-CN" altLang="en-US" sz="2800" dirty="0" smtClean="0">
                <a:latin typeface="宋体" pitchFamily="2" charset="-122"/>
              </a:rPr>
              <a:t>。而基于链表的方法，每个对象都要多增加一个指针，空间消耗比前者大。</a:t>
            </a:r>
            <a:endParaRPr lang="en-US" altLang="zh-CN" sz="28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>
                <a:latin typeface="宋体" pitchFamily="2" charset="-122"/>
              </a:rPr>
              <a:t>这</a:t>
            </a:r>
            <a:r>
              <a:rPr lang="zh-CN" altLang="en-US" sz="2800" dirty="0" smtClean="0">
                <a:latin typeface="宋体" pitchFamily="2" charset="-122"/>
              </a:rPr>
              <a:t>是真的吗？</a:t>
            </a:r>
            <a:endParaRPr lang="en-US" altLang="zh-CN" sz="28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</a:rPr>
              <a:t>基于位图的方法，也有比基于链表的方法快的时候。</a:t>
            </a:r>
            <a:endParaRPr lang="en-US" altLang="zh-CN" sz="28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比如位图或者其某个部分，已经驻留在了</a:t>
            </a:r>
            <a:r>
              <a:rPr lang="en-US" altLang="zh-CN" sz="2400" dirty="0" smtClean="0">
                <a:latin typeface="宋体" pitchFamily="2" charset="-122"/>
              </a:rPr>
              <a:t>cache</a:t>
            </a:r>
            <a:r>
              <a:rPr lang="zh-CN" altLang="en-US" sz="2400" dirty="0" smtClean="0">
                <a:latin typeface="宋体" pitchFamily="2" charset="-122"/>
              </a:rPr>
              <a:t>中，并且使用</a:t>
            </a:r>
            <a:r>
              <a:rPr lang="en-US" altLang="zh-CN" sz="2400" dirty="0" err="1" smtClean="0">
                <a:latin typeface="宋体" pitchFamily="2" charset="-122"/>
              </a:rPr>
              <a:t>bsf</a:t>
            </a:r>
            <a:r>
              <a:rPr lang="zh-CN" altLang="en-US" sz="2400" dirty="0" smtClean="0">
                <a:latin typeface="宋体" pitchFamily="2" charset="-122"/>
              </a:rPr>
              <a:t>、</a:t>
            </a:r>
            <a:r>
              <a:rPr lang="en-US" altLang="zh-CN" sz="2400" dirty="0" err="1" smtClean="0">
                <a:latin typeface="宋体" pitchFamily="2" charset="-122"/>
              </a:rPr>
              <a:t>bsr</a:t>
            </a:r>
            <a:r>
              <a:rPr lang="zh-CN" altLang="en-US" sz="2400" dirty="0" smtClean="0">
                <a:latin typeface="宋体" pitchFamily="2" charset="-122"/>
              </a:rPr>
              <a:t>等指令</a:t>
            </a:r>
            <a:endParaRPr lang="en-US" altLang="zh-CN" sz="24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基于链表方法，除了访问</a:t>
            </a:r>
            <a:r>
              <a:rPr lang="en-US" altLang="zh-CN" sz="2400" dirty="0" err="1" smtClean="0">
                <a:latin typeface="宋体" pitchFamily="2" charset="-122"/>
              </a:rPr>
              <a:t>freelist</a:t>
            </a:r>
            <a:r>
              <a:rPr lang="zh-CN" altLang="en-US" sz="2400" dirty="0" smtClean="0">
                <a:latin typeface="宋体" pitchFamily="2" charset="-122"/>
              </a:rPr>
              <a:t>外，还需要访问被分配对象的</a:t>
            </a:r>
            <a:r>
              <a:rPr lang="en-US" altLang="zh-CN" sz="2400" dirty="0" smtClean="0">
                <a:latin typeface="宋体" pitchFamily="2" charset="-122"/>
              </a:rPr>
              <a:t>next</a:t>
            </a:r>
            <a:r>
              <a:rPr lang="zh-CN" altLang="en-US" sz="2400" dirty="0" smtClean="0">
                <a:latin typeface="宋体" pitchFamily="2" charset="-122"/>
              </a:rPr>
              <a:t>字段，而后者被提前</a:t>
            </a:r>
            <a:r>
              <a:rPr lang="en-US" altLang="zh-CN" sz="2400" dirty="0" smtClean="0">
                <a:latin typeface="宋体" pitchFamily="2" charset="-122"/>
              </a:rPr>
              <a:t>cache</a:t>
            </a:r>
            <a:r>
              <a:rPr lang="zh-CN" altLang="en-US" sz="2400" dirty="0" smtClean="0">
                <a:latin typeface="宋体" pitchFamily="2" charset="-122"/>
              </a:rPr>
              <a:t>的概率小</a:t>
            </a:r>
            <a:endParaRPr lang="en-US" altLang="zh-CN" sz="24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045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Simple </a:t>
            </a:r>
            <a:r>
              <a:rPr lang="en-US" altLang="zh-CN" dirty="0">
                <a:latin typeface="宋体" pitchFamily="2" charset="-122"/>
              </a:rPr>
              <a:t>linked list of </a:t>
            </a:r>
            <a:r>
              <a:rPr lang="en-US" altLang="zh-CN" dirty="0" smtClean="0">
                <a:latin typeface="宋体" pitchFamily="2" charset="-122"/>
              </a:rPr>
              <a:t>block</a:t>
            </a:r>
            <a:r>
              <a:rPr lang="zh-CN" altLang="en-US" dirty="0" smtClean="0">
                <a:latin typeface="宋体" pitchFamily="2" charset="-122"/>
              </a:rPr>
              <a:t>）分配器的设计非常简单小巧，只有</a:t>
            </a:r>
            <a:r>
              <a:rPr lang="en-US" altLang="zh-CN" dirty="0" smtClean="0">
                <a:latin typeface="宋体" pitchFamily="2" charset="-122"/>
              </a:rPr>
              <a:t>600</a:t>
            </a:r>
            <a:r>
              <a:rPr lang="zh-CN" altLang="en-US" dirty="0" smtClean="0">
                <a:latin typeface="宋体" pitchFamily="2" charset="-122"/>
              </a:rPr>
              <a:t>多行，适合于嵌入式环境中内存分配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分配器内部维护了三个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链表，以针对不同大小的分配请求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free_slob_small</a:t>
            </a:r>
            <a:r>
              <a:rPr lang="zh-CN" altLang="en-US" dirty="0" smtClean="0">
                <a:latin typeface="宋体" pitchFamily="2" charset="-122"/>
              </a:rPr>
              <a:t>：针对小于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字节的分配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free_slob_medium</a:t>
            </a:r>
            <a:r>
              <a:rPr lang="zh-CN" altLang="en-US" dirty="0" smtClean="0">
                <a:latin typeface="宋体" pitchFamily="2" charset="-122"/>
              </a:rPr>
              <a:t>：针对小于</a:t>
            </a:r>
            <a:r>
              <a:rPr lang="en-US" altLang="zh-CN" dirty="0" smtClean="0">
                <a:latin typeface="宋体" pitchFamily="2" charset="-122"/>
              </a:rPr>
              <a:t>1KB</a:t>
            </a:r>
            <a:r>
              <a:rPr lang="zh-CN" altLang="en-US" dirty="0" smtClean="0">
                <a:latin typeface="宋体" pitchFamily="2" charset="-122"/>
              </a:rPr>
              <a:t>的分配请求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free_slob_large</a:t>
            </a:r>
            <a:r>
              <a:rPr lang="zh-CN" altLang="en-US" dirty="0" smtClean="0">
                <a:latin typeface="宋体" pitchFamily="2" charset="-122"/>
              </a:rPr>
              <a:t>：针对大于等于</a:t>
            </a:r>
            <a:r>
              <a:rPr lang="en-US" altLang="zh-CN" dirty="0" smtClean="0">
                <a:latin typeface="宋体" pitchFamily="2" charset="-122"/>
              </a:rPr>
              <a:t>1KB</a:t>
            </a:r>
            <a:r>
              <a:rPr lang="zh-CN" altLang="en-US" dirty="0" smtClean="0">
                <a:latin typeface="宋体" pitchFamily="2" charset="-122"/>
              </a:rPr>
              <a:t>的分配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大于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的分配请求，直接调用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list</a:t>
            </a:r>
            <a:r>
              <a:rPr lang="zh-CN" altLang="en-US" dirty="0" smtClean="0">
                <a:latin typeface="宋体" pitchFamily="2" charset="-122"/>
              </a:rPr>
              <a:t>字段，构成链表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560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59481" y="3151509"/>
            <a:ext cx="457058" cy="2709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46626" y="3102312"/>
            <a:ext cx="123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空闲对象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05225" y="1926113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free_slob_small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2910264" y="1653010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10265" y="2035827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units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910266" y="2419682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15178" y="1200890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771834" y="3171592"/>
            <a:ext cx="1642023" cy="495759"/>
            <a:chOff x="3886710" y="5947374"/>
            <a:chExt cx="2743200" cy="795866"/>
          </a:xfrm>
        </p:grpSpPr>
        <p:sp>
          <p:nvSpPr>
            <p:cNvPr id="52" name="矩形 51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53" idx="3"/>
              <a:endCxn id="54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4" idx="3"/>
              <a:endCxn id="55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59" name="文本框 58"/>
          <p:cNvSpPr txBox="1"/>
          <p:nvPr/>
        </p:nvSpPr>
        <p:spPr>
          <a:xfrm>
            <a:off x="3204037" y="3697691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 bwMode="auto">
          <a:xfrm>
            <a:off x="5154222" y="1655763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54223" y="2038580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units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4224" y="2422435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59136" y="1203643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5008407" y="3151509"/>
            <a:ext cx="1642023" cy="495759"/>
            <a:chOff x="3886710" y="5947374"/>
            <a:chExt cx="2743200" cy="795866"/>
          </a:xfrm>
        </p:grpSpPr>
        <p:sp>
          <p:nvSpPr>
            <p:cNvPr id="73" name="矩形 72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79" name="文本框 78"/>
          <p:cNvSpPr txBox="1"/>
          <p:nvPr/>
        </p:nvSpPr>
        <p:spPr>
          <a:xfrm>
            <a:off x="5440610" y="3677608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cxnSp>
        <p:nvCxnSpPr>
          <p:cNvPr id="6" name="直接箭头连接符 5"/>
          <p:cNvCxnSpPr>
            <a:stCxn id="37" idx="3"/>
            <a:endCxn id="40" idx="1"/>
          </p:cNvCxnSpPr>
          <p:nvPr/>
        </p:nvCxnSpPr>
        <p:spPr bwMode="auto">
          <a:xfrm flipV="1">
            <a:off x="2186858" y="1843510"/>
            <a:ext cx="723406" cy="282658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直接箭头连接符 16"/>
          <p:cNvCxnSpPr>
            <a:stCxn id="40" idx="3"/>
            <a:endCxn id="58" idx="1"/>
          </p:cNvCxnSpPr>
          <p:nvPr/>
        </p:nvCxnSpPr>
        <p:spPr bwMode="auto">
          <a:xfrm>
            <a:off x="4275435" y="1843510"/>
            <a:ext cx="878787" cy="275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直接箭头连接符 18"/>
          <p:cNvCxnSpPr>
            <a:stCxn id="58" idx="3"/>
          </p:cNvCxnSpPr>
          <p:nvPr/>
        </p:nvCxnSpPr>
        <p:spPr bwMode="auto">
          <a:xfrm flipV="1">
            <a:off x="6519393" y="1843510"/>
            <a:ext cx="680477" cy="275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直接箭头连接符 20"/>
          <p:cNvCxnSpPr>
            <a:endCxn id="53" idx="0"/>
          </p:cNvCxnSpPr>
          <p:nvPr/>
        </p:nvCxnSpPr>
        <p:spPr bwMode="auto">
          <a:xfrm flipH="1">
            <a:off x="3041862" y="2702011"/>
            <a:ext cx="277987" cy="605992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直接箭头连接符 24"/>
          <p:cNvCxnSpPr>
            <a:endCxn id="74" idx="0"/>
          </p:cNvCxnSpPr>
          <p:nvPr/>
        </p:nvCxnSpPr>
        <p:spPr bwMode="auto">
          <a:xfrm flipH="1">
            <a:off x="5278435" y="2738582"/>
            <a:ext cx="280956" cy="549338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2771834" y="2800682"/>
            <a:ext cx="138430" cy="370910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4275435" y="2800682"/>
            <a:ext cx="138422" cy="350827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936" name="直接连接符 39935"/>
          <p:cNvCxnSpPr/>
          <p:nvPr/>
        </p:nvCxnSpPr>
        <p:spPr bwMode="auto">
          <a:xfrm flipH="1">
            <a:off x="5022908" y="2787737"/>
            <a:ext cx="147674" cy="383855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939" name="直接连接符 39938"/>
          <p:cNvCxnSpPr/>
          <p:nvPr/>
        </p:nvCxnSpPr>
        <p:spPr bwMode="auto">
          <a:xfrm>
            <a:off x="6519393" y="2785545"/>
            <a:ext cx="131037" cy="365964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455543" y="4643519"/>
            <a:ext cx="2294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free_slob_medium</a:t>
            </a:r>
            <a:endParaRPr lang="zh-CN" altLang="en-US" sz="2000" dirty="0"/>
          </a:p>
        </p:txBody>
      </p:sp>
      <p:sp>
        <p:nvSpPr>
          <p:cNvPr id="86" name="矩形 85"/>
          <p:cNvSpPr/>
          <p:nvPr/>
        </p:nvSpPr>
        <p:spPr bwMode="auto">
          <a:xfrm>
            <a:off x="3227640" y="4595695"/>
            <a:ext cx="1273470" cy="4957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213837" y="4584638"/>
            <a:ext cx="1273470" cy="4957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200034" y="4595695"/>
            <a:ext cx="1273470" cy="4957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941" name="直接箭头连接符 39940"/>
          <p:cNvCxnSpPr>
            <a:stCxn id="84" idx="3"/>
            <a:endCxn id="86" idx="1"/>
          </p:cNvCxnSpPr>
          <p:nvPr/>
        </p:nvCxnSpPr>
        <p:spPr bwMode="auto">
          <a:xfrm>
            <a:off x="2749762" y="4843574"/>
            <a:ext cx="477878" cy="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943" name="直接箭头连接符 39942"/>
          <p:cNvCxnSpPr>
            <a:stCxn id="86" idx="3"/>
            <a:endCxn id="93" idx="1"/>
          </p:cNvCxnSpPr>
          <p:nvPr/>
        </p:nvCxnSpPr>
        <p:spPr bwMode="auto">
          <a:xfrm flipV="1">
            <a:off x="4501110" y="4832518"/>
            <a:ext cx="712727" cy="1105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945" name="直接箭头连接符 39944"/>
          <p:cNvCxnSpPr>
            <a:stCxn id="93" idx="3"/>
            <a:endCxn id="94" idx="1"/>
          </p:cNvCxnSpPr>
          <p:nvPr/>
        </p:nvCxnSpPr>
        <p:spPr bwMode="auto">
          <a:xfrm>
            <a:off x="6487307" y="4832518"/>
            <a:ext cx="712727" cy="1105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1" name="文本框 100"/>
          <p:cNvSpPr txBox="1"/>
          <p:nvPr/>
        </p:nvSpPr>
        <p:spPr>
          <a:xfrm>
            <a:off x="658349" y="5801578"/>
            <a:ext cx="195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free_slob_large</a:t>
            </a:r>
            <a:endParaRPr lang="zh-CN" altLang="en-US" sz="2000" dirty="0"/>
          </a:p>
        </p:txBody>
      </p:sp>
      <p:sp>
        <p:nvSpPr>
          <p:cNvPr id="102" name="矩形 101"/>
          <p:cNvSpPr/>
          <p:nvPr/>
        </p:nvSpPr>
        <p:spPr bwMode="auto">
          <a:xfrm>
            <a:off x="3259726" y="5753754"/>
            <a:ext cx="1273470" cy="4957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245923" y="5742697"/>
            <a:ext cx="1273470" cy="4957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7232120" y="5753754"/>
            <a:ext cx="1273470" cy="4957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5" name="直接箭头连接符 104"/>
          <p:cNvCxnSpPr>
            <a:stCxn id="101" idx="3"/>
            <a:endCxn id="102" idx="1"/>
          </p:cNvCxnSpPr>
          <p:nvPr/>
        </p:nvCxnSpPr>
        <p:spPr bwMode="auto">
          <a:xfrm>
            <a:off x="2611127" y="6001633"/>
            <a:ext cx="648599" cy="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直接箭头连接符 105"/>
          <p:cNvCxnSpPr>
            <a:stCxn id="102" idx="3"/>
            <a:endCxn id="103" idx="1"/>
          </p:cNvCxnSpPr>
          <p:nvPr/>
        </p:nvCxnSpPr>
        <p:spPr bwMode="auto">
          <a:xfrm flipV="1">
            <a:off x="4533196" y="5990577"/>
            <a:ext cx="712727" cy="1105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7" name="直接箭头连接符 106"/>
          <p:cNvCxnSpPr>
            <a:stCxn id="103" idx="3"/>
            <a:endCxn id="104" idx="1"/>
          </p:cNvCxnSpPr>
          <p:nvPr/>
        </p:nvCxnSpPr>
        <p:spPr bwMode="auto">
          <a:xfrm>
            <a:off x="6519393" y="5990577"/>
            <a:ext cx="712727" cy="1105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5399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分配器中每个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都只包含一个页面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并利用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结构，描述该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f</a:t>
            </a:r>
            <a:r>
              <a:rPr lang="en-US" altLang="zh-CN" dirty="0" err="1" smtClean="0">
                <a:latin typeface="宋体" pitchFamily="2" charset="-122"/>
              </a:rPr>
              <a:t>reelist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内第一个空闲内存块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ist</a:t>
            </a:r>
            <a:r>
              <a:rPr lang="zh-CN" altLang="en-US" dirty="0" smtClean="0">
                <a:latin typeface="宋体" pitchFamily="2" charset="-122"/>
              </a:rPr>
              <a:t>字段：构成了三个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u</a:t>
            </a:r>
            <a:r>
              <a:rPr lang="en-US" altLang="zh-CN" dirty="0" smtClean="0">
                <a:latin typeface="宋体" pitchFamily="2" charset="-122"/>
              </a:rPr>
              <a:t>nits</a:t>
            </a:r>
            <a:r>
              <a:rPr lang="zh-CN" altLang="en-US" dirty="0" smtClean="0">
                <a:latin typeface="宋体" pitchFamily="2" charset="-122"/>
              </a:rPr>
              <a:t>：当前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内空闲的内存单元数目，何意？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lab</a:t>
            </a:r>
            <a:r>
              <a:rPr lang="zh-CN" altLang="en-US" dirty="0" smtClean="0">
                <a:latin typeface="宋体" pitchFamily="2" charset="-122"/>
              </a:rPr>
              <a:t>分配器和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分配器，单个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内部的空闲内存块或对象，大小是一样的，如</a:t>
            </a:r>
            <a:r>
              <a:rPr lang="en-US" altLang="zh-CN" dirty="0" smtClean="0">
                <a:latin typeface="宋体" pitchFamily="2" charset="-122"/>
              </a:rPr>
              <a:t>kmalloc-8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但在</a:t>
            </a: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分配器中，每个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链表各自针对不同范围的大小请求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537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分配器内，单个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分配的对象大小并不固定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比如，</a:t>
            </a:r>
            <a:r>
              <a:rPr lang="en-US" altLang="zh-CN" dirty="0" err="1" smtClean="0">
                <a:latin typeface="宋体" pitchFamily="2" charset="-122"/>
              </a:rPr>
              <a:t>free_slob_small</a:t>
            </a:r>
            <a:r>
              <a:rPr lang="zh-CN" altLang="en-US" dirty="0" smtClean="0">
                <a:latin typeface="宋体" pitchFamily="2" charset="-122"/>
              </a:rPr>
              <a:t>链表中的某个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，可以同时分配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字节、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字节等等对象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此时，称对象为内存块更为合适，因为对象大小不一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如何管理</a:t>
            </a: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分配器内，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的空闲内存块？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划分成若干大小相等的单元</a:t>
            </a:r>
            <a:r>
              <a:rPr lang="en-US" altLang="zh-CN" dirty="0" smtClean="0">
                <a:latin typeface="宋体" pitchFamily="2" charset="-122"/>
              </a:rPr>
              <a:t>unit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页面中，一个单元的大小是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字节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units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zh-CN" altLang="en-US" dirty="0" smtClean="0">
                <a:latin typeface="宋体" pitchFamily="2" charset="-122"/>
              </a:rPr>
              <a:t>对应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包含的空闲单元个数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066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53068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内部一个内存块就包含了若干个单元，其常见结构包括：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拥有两个及之上单元的空闲内存块：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第一个单元保存该内存块的大小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第二</a:t>
            </a:r>
            <a:r>
              <a:rPr lang="zh-CN" altLang="en-US" dirty="0" smtClean="0">
                <a:latin typeface="宋体" pitchFamily="2" charset="-122"/>
              </a:rPr>
              <a:t>个单元保存下一个空闲内存块的偏移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构成</a:t>
            </a:r>
            <a:r>
              <a:rPr lang="zh-CN" altLang="en-US" dirty="0" smtClean="0">
                <a:latin typeface="宋体" pitchFamily="2" charset="-122"/>
              </a:rPr>
              <a:t>了类似空闲内存块链表，且由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指向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只拥有一个单元的空闲内存块：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该单元保存：</a:t>
            </a:r>
            <a:r>
              <a:rPr lang="en-US" altLang="zh-CN" dirty="0" smtClean="0">
                <a:latin typeface="宋体" pitchFamily="2" charset="-122"/>
              </a:rPr>
              <a:t>0-</a:t>
            </a:r>
            <a:r>
              <a:rPr lang="zh-CN" altLang="en-US" dirty="0" smtClean="0">
                <a:latin typeface="宋体" pitchFamily="2" charset="-122"/>
              </a:rPr>
              <a:t>下一个空闲内存块的偏移，负数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可能是分配操作导致的内存块切割剩下的部分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对于已经分配出去的内存块，第一个单元用来保存该块的大小，而用户能看到的是该单元之后的存储空间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612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初始</a:t>
            </a:r>
            <a:r>
              <a:rPr lang="zh-CN" altLang="en-US" dirty="0" smtClean="0">
                <a:latin typeface="宋体" pitchFamily="2" charset="-122"/>
              </a:rPr>
              <a:t>时，一个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内只有一个空闲内存块：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第一个单元</a:t>
            </a:r>
            <a:r>
              <a:rPr lang="en-US" altLang="zh-CN" dirty="0" smtClean="0">
                <a:latin typeface="宋体" pitchFamily="2" charset="-122"/>
              </a:rPr>
              <a:t>=4KB</a:t>
            </a:r>
            <a:r>
              <a:rPr lang="zh-CN" altLang="en-US" dirty="0" smtClean="0">
                <a:latin typeface="宋体" pitchFamily="2" charset="-122"/>
              </a:rPr>
              <a:t>，因为一个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就是一个页框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第二</a:t>
            </a:r>
            <a:r>
              <a:rPr lang="zh-CN" altLang="en-US" dirty="0" smtClean="0">
                <a:latin typeface="宋体" pitchFamily="2" charset="-122"/>
              </a:rPr>
              <a:t>个单元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</a:rPr>
              <a:t>下一个页框的偏移量，显然超出了该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范围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当有分配请求到达时（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内分配）：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根据该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字段，找到第一个空闲内存块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检查该内存块是否足够大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若足够大，则可能发生切割操作，并返回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否则</a:t>
            </a:r>
            <a:r>
              <a:rPr lang="zh-CN" altLang="en-US" dirty="0" smtClean="0">
                <a:latin typeface="宋体" pitchFamily="2" charset="-122"/>
              </a:rPr>
              <a:t>，继续查找，直到找到足够大的空闲内存块或失败</a:t>
            </a:r>
            <a:r>
              <a:rPr lang="en-US" altLang="zh-CN" dirty="0" smtClean="0">
                <a:latin typeface="宋体" pitchFamily="2" charset="-122"/>
              </a:rPr>
              <a:t>——first fit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734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当有释放请求到达时（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内释放）：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已分配出去的内存块，只在其第一个单元保留了该内存块的大小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它无法知道相邻两个内存块是否空闲，以及上一个内存块的起始位置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因此，无法和已空闲的邻居内存块进行合并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分配器的做法：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情况一：被释放内存块地址小于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情况二：</a:t>
            </a:r>
            <a:r>
              <a:rPr lang="zh-CN" altLang="en-US" dirty="0">
                <a:latin typeface="宋体" pitchFamily="2" charset="-122"/>
              </a:rPr>
              <a:t>被释放内存块</a:t>
            </a:r>
            <a:r>
              <a:rPr lang="zh-CN" altLang="en-US" dirty="0" smtClean="0">
                <a:latin typeface="宋体" pitchFamily="2" charset="-122"/>
              </a:rPr>
              <a:t>地址</a:t>
            </a:r>
            <a:r>
              <a:rPr lang="zh-CN" altLang="en-US" dirty="0">
                <a:latin typeface="宋体" pitchFamily="2" charset="-122"/>
              </a:rPr>
              <a:t>不</a:t>
            </a:r>
            <a:r>
              <a:rPr lang="zh-CN" altLang="en-US" dirty="0" smtClean="0">
                <a:latin typeface="宋体" pitchFamily="2" charset="-122"/>
              </a:rPr>
              <a:t>小于</a:t>
            </a:r>
            <a:r>
              <a:rPr lang="en-US" altLang="zh-CN" dirty="0" err="1">
                <a:latin typeface="宋体" pitchFamily="2" charset="-122"/>
              </a:rPr>
              <a:t>freelist</a:t>
            </a:r>
            <a:r>
              <a:rPr lang="zh-CN" altLang="en-US" dirty="0">
                <a:latin typeface="宋体" pitchFamily="2" charset="-122"/>
              </a:rPr>
              <a:t>时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72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情况一：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指向被释放的内存块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若被释放内存块可以和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原指向的空闲内存块合并，则进行合并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这种处理方式使得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内的空闲内存块链表，后继节点的地址一定大于前驱节点的地址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情况二：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会从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处开始遍历，找到和当前被释放内存块位置邻近的空闲内存块，然后判断是否可以合并。若是，则进行合并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921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>
                <a:latin typeface="宋体" pitchFamily="2" charset="-122"/>
              </a:rPr>
              <a:t>分配器的内存块分配流程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当申请的内存块大于</a:t>
            </a:r>
            <a:r>
              <a:rPr lang="en-US" altLang="zh-CN" dirty="0">
                <a:latin typeface="宋体" pitchFamily="2" charset="-122"/>
              </a:rPr>
              <a:t>4KB</a:t>
            </a:r>
            <a:r>
              <a:rPr lang="zh-CN" altLang="en-US" dirty="0">
                <a:latin typeface="宋体" pitchFamily="2" charset="-122"/>
              </a:rPr>
              <a:t>时，直接调用</a:t>
            </a:r>
            <a:r>
              <a:rPr lang="en-US" altLang="zh-CN" dirty="0">
                <a:latin typeface="宋体" pitchFamily="2" charset="-122"/>
              </a:rPr>
              <a:t>buddy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根据内存块大小，选择</a:t>
            </a:r>
            <a:r>
              <a:rPr lang="en-US" altLang="zh-CN" dirty="0" err="1">
                <a:latin typeface="宋体" pitchFamily="2" charset="-122"/>
              </a:rPr>
              <a:t>free_slob_small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err="1">
                <a:latin typeface="宋体" pitchFamily="2" charset="-122"/>
              </a:rPr>
              <a:t>free_slob_medium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err="1">
                <a:latin typeface="宋体" pitchFamily="2" charset="-122"/>
              </a:rPr>
              <a:t>free_slob_large</a:t>
            </a:r>
            <a:r>
              <a:rPr lang="zh-CN" altLang="en-US" dirty="0">
                <a:latin typeface="宋体" pitchFamily="2" charset="-122"/>
              </a:rPr>
              <a:t>三个链表之一进行分配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遍历选中的链表，查找空闲单元数能满足分配要求的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遍历时同时判断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所在的</a:t>
            </a:r>
            <a:r>
              <a:rPr lang="en-US" altLang="zh-CN" dirty="0">
                <a:latin typeface="宋体" pitchFamily="2" charset="-122"/>
              </a:rPr>
              <a:t>NUMA</a:t>
            </a:r>
            <a:r>
              <a:rPr lang="zh-CN" altLang="en-US" dirty="0">
                <a:latin typeface="宋体" pitchFamily="2" charset="-122"/>
              </a:rPr>
              <a:t>节点，是否满足要求（用户指定的节点，或者当前进程所在节点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拥有足够空闲单元数的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不一定能满足要求，因为需要足够多的连续的空闲单元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553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>
                <a:latin typeface="宋体" pitchFamily="2" charset="-122"/>
              </a:rPr>
              <a:t>分配器的内存块分配流程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当申请的内存块大于</a:t>
            </a:r>
            <a:r>
              <a:rPr lang="en-US" altLang="zh-CN" dirty="0">
                <a:latin typeface="宋体" pitchFamily="2" charset="-122"/>
              </a:rPr>
              <a:t>4KB</a:t>
            </a:r>
            <a:r>
              <a:rPr lang="zh-CN" altLang="en-US" dirty="0">
                <a:latin typeface="宋体" pitchFamily="2" charset="-122"/>
              </a:rPr>
              <a:t>时，直接调用</a:t>
            </a:r>
            <a:r>
              <a:rPr lang="en-US" altLang="zh-CN" dirty="0">
                <a:latin typeface="宋体" pitchFamily="2" charset="-122"/>
              </a:rPr>
              <a:t>buddy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选择</a:t>
            </a:r>
            <a:r>
              <a:rPr lang="zh-CN" altLang="en-US" dirty="0" smtClean="0">
                <a:latin typeface="宋体" pitchFamily="2" charset="-122"/>
              </a:rPr>
              <a:t>三</a:t>
            </a:r>
            <a:r>
              <a:rPr lang="zh-CN" altLang="en-US" dirty="0">
                <a:latin typeface="宋体" pitchFamily="2" charset="-122"/>
              </a:rPr>
              <a:t>个链表之一进行分配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遍历选中的链表，</a:t>
            </a:r>
            <a:r>
              <a:rPr lang="zh-CN" altLang="en-US" dirty="0" smtClean="0">
                <a:latin typeface="宋体" pitchFamily="2" charset="-122"/>
              </a:rPr>
              <a:t>查找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找到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后，按照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内分配流程查找足够大的连续空闲内存块，若找不到则继续遍历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若分配完成后该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变成全满，即无空闲空间，则会从相应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链表中摘除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若未找到满足要求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，则调用</a:t>
            </a:r>
            <a:r>
              <a:rPr lang="en-US" altLang="zh-CN" dirty="0">
                <a:latin typeface="宋体" pitchFamily="2" charset="-122"/>
              </a:rPr>
              <a:t>buddy</a:t>
            </a:r>
            <a:r>
              <a:rPr lang="zh-CN" altLang="en-US" dirty="0">
                <a:latin typeface="宋体" pitchFamily="2" charset="-122"/>
              </a:rPr>
              <a:t>创建新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39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10000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内核实现了三种基于内存池的内存分配器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内存分配器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内存分配器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内存分配器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9" y="1774420"/>
            <a:ext cx="3462657" cy="38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69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733" y="125306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>
                <a:latin typeface="宋体" pitchFamily="2" charset="-122"/>
              </a:rPr>
              <a:t>分配器的内存</a:t>
            </a:r>
            <a:r>
              <a:rPr lang="zh-CN" altLang="en-US" dirty="0" smtClean="0">
                <a:latin typeface="宋体" pitchFamily="2" charset="-122"/>
              </a:rPr>
              <a:t>块</a:t>
            </a: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流程：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由</a:t>
            </a:r>
            <a:r>
              <a:rPr lang="zh-CN" altLang="en-US" dirty="0" smtClean="0">
                <a:latin typeface="宋体" pitchFamily="2" charset="-122"/>
              </a:rPr>
              <a:t>被释放内存块地址，找到所属</a:t>
            </a:r>
            <a:r>
              <a:rPr lang="en-US" altLang="zh-CN" dirty="0" smtClean="0">
                <a:latin typeface="宋体" pitchFamily="2" charset="-122"/>
              </a:rPr>
              <a:t>slab 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判断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字段是否设置了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标志，即是否由</a:t>
            </a: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分配器分配。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若不是，则直接释放给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判断</a:t>
            </a:r>
            <a:r>
              <a:rPr lang="en-US" altLang="zh-CN" dirty="0" smtClean="0">
                <a:latin typeface="宋体" pitchFamily="2" charset="-122"/>
              </a:rPr>
              <a:t>page-&gt;units+</a:t>
            </a:r>
            <a:r>
              <a:rPr lang="zh-CN" altLang="en-US" dirty="0" smtClean="0">
                <a:latin typeface="宋体" pitchFamily="2" charset="-122"/>
              </a:rPr>
              <a:t>被释放内存块大小，是否等于一个页面，即该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是否全部空闲。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若是，则该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交还给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内部释放流程，释放内存块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若释放操作操作前，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的空闲单元数为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，则重新将该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加入相应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948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分配器虽然很简洁，但存在一些问题：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分配操作比较慢，需要遍历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链表，以及一个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内部的</a:t>
            </a:r>
            <a:r>
              <a:rPr lang="en-US" altLang="zh-CN" dirty="0" err="1">
                <a:latin typeface="宋体" pitchFamily="2" charset="-122"/>
              </a:rPr>
              <a:t>freelist</a:t>
            </a:r>
            <a:r>
              <a:rPr lang="zh-CN" altLang="en-US" dirty="0">
                <a:latin typeface="宋体" pitchFamily="2" charset="-122"/>
              </a:rPr>
              <a:t>指向的空闲内存块链表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释放操作比较慢，有时需要遍历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指向的空闲内存块链表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分配器并发性比较差：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的缓存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当进行分配或释放操作时，需要对</a:t>
            </a:r>
            <a:r>
              <a:rPr lang="en-US" altLang="zh-CN" dirty="0" err="1" smtClean="0">
                <a:latin typeface="宋体" pitchFamily="2" charset="-122"/>
              </a:rPr>
              <a:t>free_slob_small</a:t>
            </a:r>
            <a:r>
              <a:rPr lang="zh-CN" altLang="en-US" dirty="0" smtClean="0">
                <a:latin typeface="宋体" pitchFamily="2" charset="-122"/>
              </a:rPr>
              <a:t>等三条链表之一进行加锁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而且这三条链表共用一个自旋锁保护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832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内存分配接口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752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内存分配器接口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使用了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个缓冲区，分别针对不同大小的对象分配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实际应用中，这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个缓冲区不一定适合用户自行开发的内核模块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内核提供了一套缓冲区实现机制，以让用户建立自己的缓冲区，以适应具体的应用场景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vi /</a:t>
            </a:r>
            <a:r>
              <a:rPr lang="en-US" altLang="zh-CN" dirty="0" err="1">
                <a:latin typeface="宋体" pitchFamily="2" charset="-122"/>
              </a:rPr>
              <a:t>proc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en-US" altLang="zh-CN" dirty="0" err="1">
                <a:latin typeface="宋体" pitchFamily="2" charset="-122"/>
              </a:rPr>
              <a:t>slabinfo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所有的缓冲区结构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，都被组织进一个双向链表中，即</a:t>
            </a:r>
            <a:r>
              <a:rPr lang="en-US" altLang="zh-CN" dirty="0" err="1" smtClean="0">
                <a:latin typeface="宋体" pitchFamily="2" charset="-122"/>
              </a:rPr>
              <a:t>slab_caches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109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内存分配器接口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slab_caches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 smtClean="0">
                <a:latin typeface="宋体" pitchFamily="2" charset="-122"/>
              </a:rPr>
              <a:t>结构体中的</a:t>
            </a:r>
            <a:r>
              <a:rPr lang="en-US" altLang="zh-CN" dirty="0" smtClean="0">
                <a:latin typeface="宋体" pitchFamily="2" charset="-122"/>
              </a:rPr>
              <a:t>list</a:t>
            </a:r>
            <a:r>
              <a:rPr lang="zh-CN" altLang="en-US" dirty="0" smtClean="0">
                <a:latin typeface="宋体" pitchFamily="2" charset="-122"/>
              </a:rPr>
              <a:t>字段构成了</a:t>
            </a:r>
            <a:r>
              <a:rPr lang="en-US" altLang="zh-CN" dirty="0" err="1" smtClean="0">
                <a:latin typeface="宋体" pitchFamily="2" charset="-122"/>
              </a:rPr>
              <a:t>slab_caches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该链表使用互斥量</a:t>
            </a:r>
            <a:r>
              <a:rPr lang="en-US" altLang="zh-CN" dirty="0" err="1" smtClean="0">
                <a:latin typeface="宋体" pitchFamily="2" charset="-122"/>
              </a:rPr>
              <a:t>slab_mutex</a:t>
            </a:r>
            <a:r>
              <a:rPr lang="zh-CN" altLang="en-US" dirty="0">
                <a:latin typeface="宋体" pitchFamily="2" charset="-122"/>
              </a:rPr>
              <a:t>保护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4.25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slab_caches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缓冲区创建函数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</a:t>
            </a:r>
            <a:r>
              <a:rPr lang="en-US" altLang="zh-CN" dirty="0" err="1">
                <a:latin typeface="宋体" pitchFamily="2" charset="-122"/>
              </a:rPr>
              <a:t>kmem_cache_create</a:t>
            </a:r>
            <a:r>
              <a:rPr lang="zh-CN" altLang="en-US" dirty="0">
                <a:latin typeface="宋体" pitchFamily="2" charset="-122"/>
              </a:rPr>
              <a:t>（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     </a:t>
            </a:r>
            <a:r>
              <a:rPr lang="en-US" altLang="zh-CN" dirty="0" err="1">
                <a:latin typeface="宋体" pitchFamily="2" charset="-122"/>
              </a:rPr>
              <a:t>const</a:t>
            </a:r>
            <a:r>
              <a:rPr lang="en-US" altLang="zh-CN" dirty="0">
                <a:latin typeface="宋体" pitchFamily="2" charset="-122"/>
              </a:rPr>
              <a:t> char *name, 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size,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     </a:t>
            </a:r>
            <a:r>
              <a:rPr lang="en-US" altLang="zh-CN" dirty="0" err="1">
                <a:latin typeface="宋体" pitchFamily="2" charset="-122"/>
              </a:rPr>
              <a:t>size_t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align,      unsigned </a:t>
            </a:r>
            <a:r>
              <a:rPr lang="en-US" altLang="zh-CN" dirty="0">
                <a:latin typeface="宋体" pitchFamily="2" charset="-122"/>
              </a:rPr>
              <a:t>long flags,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     void (*</a:t>
            </a:r>
            <a:r>
              <a:rPr lang="en-US" altLang="zh-CN" dirty="0" err="1">
                <a:latin typeface="宋体" pitchFamily="2" charset="-122"/>
              </a:rPr>
              <a:t>ctor</a:t>
            </a:r>
            <a:r>
              <a:rPr lang="en-US" altLang="zh-CN" dirty="0">
                <a:latin typeface="宋体" pitchFamily="2" charset="-122"/>
              </a:rPr>
              <a:t>)(void *));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415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内存分配器接口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kmem_cache_create</a:t>
            </a:r>
            <a:r>
              <a:rPr lang="zh-CN" altLang="en-US" dirty="0" smtClean="0">
                <a:latin typeface="宋体" pitchFamily="2" charset="-122"/>
              </a:rPr>
              <a:t>函数参数：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n</a:t>
            </a:r>
            <a:r>
              <a:rPr lang="en-US" altLang="zh-CN" dirty="0" smtClean="0">
                <a:latin typeface="宋体" pitchFamily="2" charset="-122"/>
              </a:rPr>
              <a:t>ame</a:t>
            </a:r>
            <a:r>
              <a:rPr lang="zh-CN" altLang="en-US" dirty="0" smtClean="0">
                <a:latin typeface="宋体" pitchFamily="2" charset="-122"/>
              </a:rPr>
              <a:t>：缓冲区名称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ize</a:t>
            </a:r>
            <a:r>
              <a:rPr lang="zh-CN" altLang="en-US" dirty="0" smtClean="0">
                <a:latin typeface="宋体" pitchFamily="2" charset="-122"/>
              </a:rPr>
              <a:t>：即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zh-CN" altLang="en-US" dirty="0" smtClean="0">
                <a:latin typeface="宋体" pitchFamily="2" charset="-122"/>
              </a:rPr>
              <a:t>，用户申请的对象大小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a</a:t>
            </a:r>
            <a:r>
              <a:rPr lang="en-US" altLang="zh-CN" dirty="0" smtClean="0">
                <a:latin typeface="宋体" pitchFamily="2" charset="-122"/>
              </a:rPr>
              <a:t>lign</a:t>
            </a:r>
            <a:r>
              <a:rPr lang="zh-CN" altLang="en-US" dirty="0" smtClean="0">
                <a:latin typeface="宋体" pitchFamily="2" charset="-122"/>
              </a:rPr>
              <a:t>：对齐字节数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lags</a:t>
            </a:r>
            <a:r>
              <a:rPr lang="zh-CN" altLang="en-US" dirty="0" smtClean="0">
                <a:latin typeface="宋体" pitchFamily="2" charset="-122"/>
              </a:rPr>
              <a:t>：如</a:t>
            </a:r>
            <a:r>
              <a:rPr lang="en-US" altLang="zh-CN" dirty="0">
                <a:latin typeface="宋体" pitchFamily="2" charset="-122"/>
              </a:rPr>
              <a:t>SLAB_POISON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SLAB_RED_ZONE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SLAB_STORE_USER</a:t>
            </a:r>
            <a:r>
              <a:rPr lang="zh-CN" altLang="en-US" dirty="0" smtClean="0">
                <a:latin typeface="宋体" pitchFamily="2" charset="-122"/>
              </a:rPr>
              <a:t>等标志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c</a:t>
            </a:r>
            <a:r>
              <a:rPr lang="en-US" altLang="zh-CN" dirty="0" err="1" smtClean="0">
                <a:latin typeface="宋体" pitchFamily="2" charset="-122"/>
              </a:rPr>
              <a:t>tor</a:t>
            </a:r>
            <a:r>
              <a:rPr lang="zh-CN" altLang="en-US" dirty="0" smtClean="0">
                <a:latin typeface="宋体" pitchFamily="2" charset="-122"/>
              </a:rPr>
              <a:t>：构造函数地址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4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内存分配器接口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kmem_cache_create</a:t>
            </a:r>
            <a:r>
              <a:rPr lang="zh-CN" altLang="en-US" dirty="0" smtClean="0">
                <a:latin typeface="宋体" pitchFamily="2" charset="-122"/>
              </a:rPr>
              <a:t>的主要流程：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首先</a:t>
            </a:r>
            <a:r>
              <a:rPr lang="zh-CN" altLang="en-US" dirty="0" smtClean="0">
                <a:latin typeface="宋体" pitchFamily="2" charset="-122"/>
              </a:rPr>
              <a:t>对</a:t>
            </a:r>
            <a:r>
              <a:rPr lang="en-US" altLang="zh-CN" dirty="0" err="1">
                <a:latin typeface="宋体" pitchFamily="2" charset="-122"/>
              </a:rPr>
              <a:t>slab_mutex</a:t>
            </a:r>
            <a:r>
              <a:rPr lang="zh-CN" altLang="en-US" dirty="0" smtClean="0">
                <a:latin typeface="宋体" pitchFamily="2" charset="-122"/>
              </a:rPr>
              <a:t>加锁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遍历</a:t>
            </a:r>
            <a:r>
              <a:rPr lang="en-US" altLang="zh-CN" dirty="0" err="1" smtClean="0">
                <a:latin typeface="宋体" pitchFamily="2" charset="-122"/>
              </a:rPr>
              <a:t>slab_caches</a:t>
            </a:r>
            <a:r>
              <a:rPr lang="zh-CN" altLang="en-US" dirty="0" smtClean="0">
                <a:latin typeface="宋体" pitchFamily="2" charset="-122"/>
              </a:rPr>
              <a:t>链表，查找和请求创建缓冲区相似的缓冲区，以减少系统中缓冲区数目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主要是指大小相近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若能找到，则直接返回近似的缓冲区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若未找到，则创建新的缓冲区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返回前，对</a:t>
            </a:r>
            <a:r>
              <a:rPr lang="en-US" altLang="zh-CN" dirty="0" err="1" smtClean="0">
                <a:latin typeface="宋体" pitchFamily="2" charset="-122"/>
              </a:rPr>
              <a:t>slab_mutex</a:t>
            </a:r>
            <a:r>
              <a:rPr lang="zh-CN" altLang="en-US" dirty="0" smtClean="0">
                <a:latin typeface="宋体" pitchFamily="2" charset="-122"/>
              </a:rPr>
              <a:t>解锁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476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内存分配器接口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953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缓冲区销毁函数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</a:t>
            </a:r>
            <a:r>
              <a:rPr lang="en-US" altLang="zh-CN" dirty="0" err="1">
                <a:latin typeface="宋体" pitchFamily="2" charset="-122"/>
              </a:rPr>
              <a:t>kmem_cache_destroy</a:t>
            </a:r>
            <a:r>
              <a:rPr lang="en-US" altLang="zh-CN" dirty="0" smtClean="0">
                <a:latin typeface="宋体" pitchFamily="2" charset="-122"/>
              </a:rPr>
              <a:t>(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    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kmem_cache_destroy</a:t>
            </a:r>
            <a:r>
              <a:rPr lang="zh-CN" altLang="en-US" dirty="0" smtClean="0">
                <a:latin typeface="宋体" pitchFamily="2" charset="-122"/>
              </a:rPr>
              <a:t>的主要流程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</a:t>
            </a:r>
            <a:r>
              <a:rPr lang="en-US" altLang="zh-CN" dirty="0" err="1">
                <a:latin typeface="宋体" pitchFamily="2" charset="-122"/>
              </a:rPr>
              <a:t>slab_mutex</a:t>
            </a:r>
            <a:r>
              <a:rPr lang="zh-CN" altLang="en-US" dirty="0">
                <a:latin typeface="宋体" pitchFamily="2" charset="-122"/>
              </a:rPr>
              <a:t>进行加锁，然后</a:t>
            </a:r>
            <a:r>
              <a:rPr lang="en-US" altLang="zh-CN" dirty="0" err="1" smtClean="0">
                <a:latin typeface="宋体" pitchFamily="2" charset="-122"/>
              </a:rPr>
              <a:t>refcount</a:t>
            </a:r>
            <a:r>
              <a:rPr lang="en-US" altLang="zh-CN" dirty="0" smtClean="0">
                <a:latin typeface="宋体" pitchFamily="2" charset="-122"/>
              </a:rPr>
              <a:t>--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若引用计数为</a:t>
            </a:r>
            <a:r>
              <a:rPr lang="en-US" altLang="zh-CN" dirty="0">
                <a:latin typeface="宋体" pitchFamily="2" charset="-122"/>
              </a:rPr>
              <a:t>0</a:t>
            </a:r>
            <a:r>
              <a:rPr lang="zh-CN" altLang="en-US" dirty="0">
                <a:latin typeface="宋体" pitchFamily="2" charset="-122"/>
              </a:rPr>
              <a:t>，则从</a:t>
            </a:r>
            <a:r>
              <a:rPr lang="en-US" altLang="zh-CN" dirty="0" err="1">
                <a:latin typeface="宋体" pitchFamily="2" charset="-122"/>
              </a:rPr>
              <a:t>slab_caches</a:t>
            </a:r>
            <a:r>
              <a:rPr lang="zh-CN" altLang="en-US" dirty="0">
                <a:latin typeface="宋体" pitchFamily="2" charset="-122"/>
              </a:rPr>
              <a:t>链表</a:t>
            </a:r>
            <a:r>
              <a:rPr lang="zh-CN" altLang="en-US" dirty="0" smtClean="0">
                <a:latin typeface="宋体" pitchFamily="2" charset="-122"/>
              </a:rPr>
              <a:t>摘除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同时清除缓冲区内全是空闲对象的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，并释放之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若所有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均被释放，则释放缓冲区的本地</a:t>
            </a:r>
            <a:r>
              <a:rPr lang="en-US" altLang="zh-CN" dirty="0" err="1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缓存空间、释放缓冲区的所有</a:t>
            </a:r>
            <a:r>
              <a:rPr lang="en-US" altLang="zh-CN" dirty="0">
                <a:latin typeface="宋体" pitchFamily="2" charset="-122"/>
              </a:rPr>
              <a:t>node</a:t>
            </a:r>
            <a:r>
              <a:rPr lang="zh-CN" altLang="en-US" dirty="0">
                <a:latin typeface="宋体" pitchFamily="2" charset="-122"/>
              </a:rPr>
              <a:t>结构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否则，该缓冲区重新加入</a:t>
            </a:r>
            <a:r>
              <a:rPr lang="en-US" altLang="zh-CN" dirty="0" err="1">
                <a:latin typeface="宋体" pitchFamily="2" charset="-122"/>
              </a:rPr>
              <a:t>slab_caches</a:t>
            </a:r>
            <a:r>
              <a:rPr lang="zh-CN" altLang="en-US" dirty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122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内存分配器接口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1666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缓冲区中对象分配和释放函数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*</a:t>
            </a:r>
            <a:r>
              <a:rPr lang="en-US" altLang="zh-CN" dirty="0" err="1">
                <a:latin typeface="宋体" pitchFamily="2" charset="-122"/>
              </a:rPr>
              <a:t>kmem_cache_alloc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*s, </a:t>
            </a:r>
            <a:r>
              <a:rPr lang="en-US" altLang="zh-CN" dirty="0" err="1">
                <a:latin typeface="宋体" pitchFamily="2" charset="-122"/>
              </a:rPr>
              <a:t>gfp_t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gfpflags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*</a:t>
            </a:r>
            <a:r>
              <a:rPr lang="en-US" altLang="zh-CN" dirty="0" err="1">
                <a:latin typeface="宋体" pitchFamily="2" charset="-122"/>
              </a:rPr>
              <a:t>kmem_cache_alloc_node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*s, </a:t>
            </a:r>
            <a:r>
              <a:rPr lang="en-US" altLang="zh-CN" dirty="0" err="1">
                <a:latin typeface="宋体" pitchFamily="2" charset="-122"/>
              </a:rPr>
              <a:t>gfp_t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gfpflags</a:t>
            </a:r>
            <a:r>
              <a:rPr lang="en-US" altLang="zh-CN" dirty="0">
                <a:latin typeface="宋体" pitchFamily="2" charset="-122"/>
              </a:rPr>
              <a:t>, </a:t>
            </a: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node)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</a:t>
            </a:r>
            <a:r>
              <a:rPr lang="en-US" altLang="zh-CN" dirty="0" err="1">
                <a:latin typeface="宋体" pitchFamily="2" charset="-122"/>
              </a:rPr>
              <a:t>kmem_cache_free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*s, void *x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zh-CN" altLang="en-US" dirty="0" smtClean="0">
                <a:latin typeface="宋体" pitchFamily="2" charset="-122"/>
              </a:rPr>
              <a:t>：缓冲区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g</a:t>
            </a:r>
            <a:r>
              <a:rPr lang="en-US" altLang="zh-CN" dirty="0" err="1" smtClean="0">
                <a:latin typeface="宋体" pitchFamily="2" charset="-122"/>
              </a:rPr>
              <a:t>fpflags</a:t>
            </a:r>
            <a:r>
              <a:rPr lang="zh-CN" altLang="en-US" dirty="0">
                <a:latin typeface="宋体" pitchFamily="2" charset="-122"/>
              </a:rPr>
              <a:t>：基本等同于</a:t>
            </a:r>
            <a:r>
              <a:rPr lang="en-US" altLang="zh-CN" dirty="0">
                <a:latin typeface="宋体" pitchFamily="2" charset="-122"/>
              </a:rPr>
              <a:t>buddy</a:t>
            </a:r>
            <a:r>
              <a:rPr lang="zh-CN" altLang="en-US" dirty="0">
                <a:latin typeface="宋体" pitchFamily="2" charset="-122"/>
              </a:rPr>
              <a:t>系统调用的标志</a:t>
            </a:r>
            <a:r>
              <a:rPr lang="zh-CN" altLang="en-US" dirty="0" smtClean="0">
                <a:latin typeface="宋体" pitchFamily="2" charset="-122"/>
              </a:rPr>
              <a:t>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：待释放的对象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755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681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lab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最初由</a:t>
            </a:r>
            <a:r>
              <a:rPr lang="en-US" altLang="zh-CN" dirty="0" smtClean="0">
                <a:latin typeface="宋体" pitchFamily="2" charset="-122"/>
              </a:rPr>
              <a:t>Sun</a:t>
            </a:r>
            <a:r>
              <a:rPr lang="zh-CN" altLang="en-US" dirty="0" smtClean="0">
                <a:latin typeface="宋体" pitchFamily="2" charset="-122"/>
              </a:rPr>
              <a:t>公司的一个雇员在</a:t>
            </a:r>
            <a:r>
              <a:rPr lang="en-US" altLang="zh-CN" dirty="0" smtClean="0">
                <a:latin typeface="宋体" pitchFamily="2" charset="-122"/>
              </a:rPr>
              <a:t>Solaris 2.4</a:t>
            </a:r>
            <a:r>
              <a:rPr lang="zh-CN" altLang="en-US" dirty="0" smtClean="0">
                <a:latin typeface="宋体" pitchFamily="2" charset="-122"/>
              </a:rPr>
              <a:t>中设计并实现的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这个名字来源于其内部使用的数据结构</a:t>
            </a:r>
            <a:r>
              <a:rPr lang="en-US" altLang="zh-CN" dirty="0" smtClean="0">
                <a:latin typeface="宋体" pitchFamily="2" charset="-122"/>
              </a:rPr>
              <a:t>slab——</a:t>
            </a:r>
            <a:r>
              <a:rPr lang="zh-CN" altLang="en-US" dirty="0" smtClean="0">
                <a:latin typeface="宋体" pitchFamily="2" charset="-122"/>
              </a:rPr>
              <a:t>相当于内存池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随着应用的深入，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分配器出现了两种问题：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在服务器等大型系统中，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分配器的元数据开销很大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在嵌入式系统中，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分配器的代码量和复杂性都太高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8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</a:t>
            </a:r>
            <a:r>
              <a:rPr lang="en-US" altLang="zh-CN" dirty="0" err="1" smtClean="0">
                <a:latin typeface="宋体" pitchFamily="2" charset="-122"/>
              </a:rPr>
              <a:t>lub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在内核</a:t>
            </a:r>
            <a:r>
              <a:rPr lang="en-US" altLang="zh-CN" dirty="0" smtClean="0">
                <a:latin typeface="宋体" pitchFamily="2" charset="-122"/>
              </a:rPr>
              <a:t>2.6.22</a:t>
            </a:r>
            <a:r>
              <a:rPr lang="zh-CN" altLang="en-US" dirty="0" smtClean="0">
                <a:latin typeface="宋体" pitchFamily="2" charset="-122"/>
              </a:rPr>
              <a:t>引入，逐步取代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很大程度上减少了元数据开销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已经成为了内核的默认内存分配器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Simple linked list of block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实现非常简单，只有</a:t>
            </a:r>
            <a:r>
              <a:rPr lang="en-US" altLang="zh-CN" dirty="0" smtClean="0">
                <a:latin typeface="宋体" pitchFamily="2" charset="-122"/>
              </a:rPr>
              <a:t>600</a:t>
            </a:r>
            <a:r>
              <a:rPr lang="zh-CN" altLang="en-US" dirty="0">
                <a:latin typeface="宋体" pitchFamily="2" charset="-122"/>
              </a:rPr>
              <a:t>多</a:t>
            </a:r>
            <a:r>
              <a:rPr lang="zh-CN" altLang="en-US" dirty="0" smtClean="0">
                <a:latin typeface="宋体" pitchFamily="2" charset="-122"/>
              </a:rPr>
              <a:t>行代码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基础的数据结构，</a:t>
            </a:r>
            <a:r>
              <a:rPr lang="zh-CN" altLang="en-US" dirty="0">
                <a:latin typeface="宋体" pitchFamily="2" charset="-122"/>
              </a:rPr>
              <a:t>只有</a:t>
            </a:r>
            <a:r>
              <a:rPr lang="zh-CN" altLang="en-US" dirty="0" smtClean="0">
                <a:latin typeface="宋体" pitchFamily="2" charset="-122"/>
              </a:rPr>
              <a:t>三根链表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适用于嵌入式环境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58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Slub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分配器的实现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396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的数据结构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12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86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Slub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分配器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的数据结构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82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46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solidFill>
                  <a:srgbClr val="FF0000"/>
                </a:solidFill>
                <a:latin typeface="宋体" pitchFamily="2" charset="-122"/>
              </a:rPr>
              <a:t>k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malloc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用的缓冲区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20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663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内核利用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分配器，建立了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这些</a:t>
            </a:r>
            <a:r>
              <a:rPr lang="zh-CN" altLang="en-US" dirty="0" smtClean="0">
                <a:latin typeface="宋体" pitchFamily="2" charset="-122"/>
              </a:rPr>
              <a:t>缓冲区分别针对不同大小的分配请求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每个缓冲区内部包含了若干个内存池（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约定：无论是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还是</a:t>
            </a: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，内存池统一称为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>
                <a:latin typeface="宋体" pitchFamily="2" charset="-122"/>
              </a:rPr>
              <a:t>struct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kmem_cache</a:t>
            </a:r>
            <a:r>
              <a:rPr lang="en-US" altLang="zh-CN" sz="2400" dirty="0">
                <a:latin typeface="宋体" pitchFamily="2" charset="-122"/>
              </a:rPr>
              <a:t> *</a:t>
            </a:r>
            <a:r>
              <a:rPr lang="en-US" altLang="zh-CN" sz="2400" dirty="0" err="1">
                <a:latin typeface="宋体" pitchFamily="2" charset="-122"/>
              </a:rPr>
              <a:t>kmalloc_caches</a:t>
            </a:r>
            <a:r>
              <a:rPr lang="en-US" altLang="zh-CN" sz="2400" dirty="0">
                <a:latin typeface="宋体" pitchFamily="2" charset="-122"/>
              </a:rPr>
              <a:t>[KMALLOC_SHIFT_HIGH + 1</a:t>
            </a:r>
            <a:r>
              <a:rPr lang="en-US" altLang="zh-CN" sz="2400" dirty="0" smtClean="0">
                <a:latin typeface="宋体" pitchFamily="2" charset="-122"/>
              </a:rPr>
              <a:t>];//14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EXPORT_SYMBOL(</a:t>
            </a:r>
            <a:r>
              <a:rPr lang="en-US" altLang="zh-CN" sz="2400" dirty="0" err="1">
                <a:latin typeface="宋体" pitchFamily="2" charset="-122"/>
              </a:rPr>
              <a:t>kmalloc_caches</a:t>
            </a:r>
            <a:r>
              <a:rPr lang="en-US" altLang="zh-CN" sz="2400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>
                <a:latin typeface="宋体" pitchFamily="2" charset="-122"/>
              </a:rPr>
              <a:t>k</a:t>
            </a:r>
            <a:r>
              <a:rPr lang="en-US" altLang="zh-CN" sz="2400" dirty="0" err="1" smtClean="0">
                <a:latin typeface="宋体" pitchFamily="2" charset="-122"/>
              </a:rPr>
              <a:t>malloc_caches</a:t>
            </a:r>
            <a:r>
              <a:rPr lang="en-US" altLang="zh-CN" sz="2400" dirty="0" smtClean="0">
                <a:latin typeface="宋体" pitchFamily="2" charset="-122"/>
              </a:rPr>
              <a:t>[0]</a:t>
            </a:r>
            <a:r>
              <a:rPr lang="zh-CN" altLang="en-US" sz="2400" dirty="0" smtClean="0">
                <a:latin typeface="宋体" pitchFamily="2" charset="-122"/>
              </a:rPr>
              <a:t>等于</a:t>
            </a:r>
            <a:r>
              <a:rPr lang="en-US" altLang="zh-CN" sz="2400" dirty="0" smtClean="0">
                <a:latin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5645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每个缓冲区分别针对一定大小范围内的对象分配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</a:t>
            </a:r>
            <a:r>
              <a:rPr lang="zh-CN" altLang="en-US" dirty="0" smtClean="0">
                <a:latin typeface="宋体" pitchFamily="2" charset="-122"/>
              </a:rPr>
              <a:t>：各缓冲区针对的大小范围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kmalloc_index</a:t>
            </a:r>
            <a:r>
              <a:rPr lang="zh-CN" altLang="en-US" dirty="0">
                <a:latin typeface="宋体" pitchFamily="2" charset="-122"/>
              </a:rPr>
              <a:t>函数</a:t>
            </a:r>
            <a:r>
              <a:rPr lang="zh-CN" altLang="en-US" dirty="0" smtClean="0">
                <a:latin typeface="宋体" pitchFamily="2" charset="-122"/>
              </a:rPr>
              <a:t>返回</a:t>
            </a:r>
            <a:r>
              <a:rPr lang="en-US" altLang="zh-CN" dirty="0" err="1" smtClean="0">
                <a:latin typeface="宋体" pitchFamily="2" charset="-122"/>
              </a:rPr>
              <a:t>kmalloc_caches</a:t>
            </a:r>
            <a:r>
              <a:rPr lang="zh-CN" altLang="en-US" dirty="0" smtClean="0">
                <a:latin typeface="宋体" pitchFamily="2" charset="-122"/>
              </a:rPr>
              <a:t>数组的索引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根据对象大小，到相应的缓冲区中进行分配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当所分配对象大于</a:t>
            </a:r>
            <a:r>
              <a:rPr lang="en-US" altLang="zh-CN" dirty="0" smtClean="0">
                <a:latin typeface="宋体" pitchFamily="2" charset="-122"/>
              </a:rPr>
              <a:t>8KB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维护的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个缓冲区已经无法使用了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系统获取页框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1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dirty="0" smtClean="0">
              <a:latin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32227"/>
              </p:ext>
            </p:extLst>
          </p:nvPr>
        </p:nvGraphicFramePr>
        <p:xfrm>
          <a:off x="1507524" y="1330325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kmalloc_caches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数组索引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对象大小范围（字节）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(64,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96]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(128, 192]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(0, 8]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(8, 16]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(16, 32]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(32, 64]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(96, 128]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(192,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256]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(256, 512]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(512, 1024]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(1024,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2048]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(2048,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4096]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(4096, 8192]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9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缓冲区内部结构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781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每个缓冲区内部主要包含三方面信息：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控制信息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节点缓存信息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控制信息：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基本信息：缓冲区名称、标志、构造函数等等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对象布局信息：保存下一个空闲对象地址字段的位置、若干填充字段位置等等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创建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（内存池）时，页面分配的相关信息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各</a:t>
            </a:r>
            <a:r>
              <a:rPr lang="zh-CN" altLang="en-US" dirty="0" smtClean="0">
                <a:latin typeface="宋体" pitchFamily="2" charset="-122"/>
              </a:rPr>
              <a:t>类门限信息：如向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归还空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的门限等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174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缓存信息：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为了减少内存分配时，各个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之间的竞争，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为</a:t>
            </a:r>
            <a:r>
              <a:rPr lang="zh-CN" altLang="en-US" dirty="0">
                <a:latin typeface="宋体" pitchFamily="2" charset="-122"/>
              </a:rPr>
              <a:t>每个</a:t>
            </a:r>
            <a:r>
              <a:rPr lang="zh-CN" altLang="en-US" dirty="0" smtClean="0">
                <a:latin typeface="宋体" pitchFamily="2" charset="-122"/>
              </a:rPr>
              <a:t>缓冲区</a:t>
            </a:r>
            <a:r>
              <a:rPr lang="zh-CN" altLang="en-US" dirty="0" smtClean="0">
                <a:latin typeface="宋体" pitchFamily="2" charset="-122"/>
              </a:rPr>
              <a:t>，在各个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上，都维护了若干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</a:t>
            </a:r>
            <a:r>
              <a:rPr lang="en-US" altLang="zh-CN" dirty="0" smtClean="0">
                <a:latin typeface="宋体" pitchFamily="2" charset="-122"/>
              </a:rPr>
              <a:t>——Per CPU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注意：每个缓冲区都有自己的若干</a:t>
            </a:r>
            <a:r>
              <a:rPr lang="en-US" altLang="zh-CN" dirty="0" smtClean="0">
                <a:latin typeface="宋体" pitchFamily="2" charset="-122"/>
              </a:rPr>
              <a:t>Per CPU</a:t>
            </a:r>
            <a:r>
              <a:rPr lang="zh-CN" altLang="en-US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通常情况下，各个进程只会在自己所运行的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，对应的本地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缓存中分配对象，提高了并发性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例外情况？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缓存为空时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节点缓存信息：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为让进程尽可能地访问所属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的内存资源，提高访存速度，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为</a:t>
            </a:r>
            <a:r>
              <a:rPr lang="zh-CN" altLang="en-US" dirty="0">
                <a:latin typeface="宋体" pitchFamily="2" charset="-122"/>
              </a:rPr>
              <a:t>每个</a:t>
            </a:r>
            <a:r>
              <a:rPr lang="zh-CN" altLang="en-US" dirty="0" smtClean="0">
                <a:latin typeface="宋体" pitchFamily="2" charset="-122"/>
              </a:rPr>
              <a:t>缓冲区</a:t>
            </a:r>
            <a:r>
              <a:rPr lang="zh-CN" altLang="en-US" dirty="0" smtClean="0">
                <a:latin typeface="宋体" pitchFamily="2" charset="-122"/>
              </a:rPr>
              <a:t>，在各个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上，都维护了若干</a:t>
            </a:r>
            <a:r>
              <a:rPr lang="en-US" altLang="zh-CN" dirty="0" smtClean="0">
                <a:latin typeface="宋体" pitchFamily="2" charset="-122"/>
              </a:rPr>
              <a:t>slab——Per 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注意：每个缓冲区都有自己的若干</a:t>
            </a:r>
            <a:r>
              <a:rPr lang="en-US" altLang="zh-CN" dirty="0">
                <a:latin typeface="宋体" pitchFamily="2" charset="-122"/>
              </a:rPr>
              <a:t>Per </a:t>
            </a:r>
            <a:r>
              <a:rPr lang="en-US" altLang="zh-CN" dirty="0" smtClean="0">
                <a:latin typeface="宋体" pitchFamily="2" charset="-122"/>
              </a:rPr>
              <a:t>Node 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实际上，并不能保证每个进程一定是用当前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所属的内存资源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换</a:t>
            </a:r>
            <a:r>
              <a:rPr lang="zh-CN" altLang="en-US" dirty="0" smtClean="0">
                <a:latin typeface="宋体" pitchFamily="2" charset="-122"/>
              </a:rPr>
              <a:t>到其他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运行后，使用之前分配到的对象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时指定了可以睡眠的标志，再调用</a:t>
            </a:r>
            <a:r>
              <a:rPr lang="en-US" altLang="zh-CN" dirty="0" err="1" smtClean="0">
                <a:latin typeface="宋体" pitchFamily="2" charset="-122"/>
              </a:rPr>
              <a:t>alloc_page</a:t>
            </a:r>
            <a:r>
              <a:rPr lang="zh-CN" altLang="en-US" dirty="0" smtClean="0">
                <a:latin typeface="宋体" pitchFamily="2" charset="-122"/>
              </a:rPr>
              <a:t>睡眠，将新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加入到另一个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内核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堆概述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177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5674" y="1762125"/>
            <a:ext cx="7150101" cy="3860800"/>
            <a:chOff x="955674" y="1762125"/>
            <a:chExt cx="7150101" cy="3860800"/>
          </a:xfrm>
        </p:grpSpPr>
        <p:sp>
          <p:nvSpPr>
            <p:cNvPr id="3" name="矩形 2"/>
            <p:cNvSpPr/>
            <p:nvPr/>
          </p:nvSpPr>
          <p:spPr bwMode="auto">
            <a:xfrm>
              <a:off x="955676" y="3086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基本信息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955676" y="3467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/>
                <a:t>对象布局信息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55676" y="3848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/>
                <a:t>页面分配信息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955675" y="4229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门限</a:t>
              </a:r>
              <a:r>
                <a:rPr lang="zh-CN" altLang="en-US" dirty="0" smtClean="0"/>
                <a:t>信息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955675" y="2343150"/>
              <a:ext cx="4762501" cy="742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本地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  <a:endPara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r>
                <a:rPr lang="en-US" altLang="zh-CN" dirty="0" err="1"/>
                <a:t>struct</a:t>
              </a:r>
              <a:r>
                <a:rPr lang="en-US" altLang="zh-CN" dirty="0"/>
                <a:t> </a:t>
              </a:r>
              <a:r>
                <a:rPr lang="en-US" altLang="zh-CN" dirty="0" err="1"/>
                <a:t>kmem_cache_cpu</a:t>
              </a:r>
              <a:r>
                <a:rPr lang="en-US" altLang="zh-CN" dirty="0"/>
                <a:t> __</a:t>
              </a:r>
              <a:r>
                <a:rPr lang="en-US" altLang="zh-CN" dirty="0" err="1"/>
                <a:t>percpu</a:t>
              </a:r>
              <a:r>
                <a:rPr lang="en-US" altLang="zh-CN" dirty="0"/>
                <a:t> *</a:t>
              </a:r>
              <a:r>
                <a:rPr lang="en-US" altLang="zh-CN" dirty="0" err="1"/>
                <a:t>cpu_slab</a:t>
              </a:r>
              <a:r>
                <a:rPr lang="en-US" altLang="zh-CN" dirty="0"/>
                <a:t>;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955674" y="4610100"/>
              <a:ext cx="4762501" cy="742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NUMA</a:t>
              </a:r>
              <a:r>
                <a:rPr lang="zh-CN" altLang="en-US" dirty="0" smtClean="0"/>
                <a:t>节点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  <a:endPara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r>
                <a:rPr lang="en-US" altLang="zh-CN" dirty="0" err="1"/>
                <a:t>struct</a:t>
              </a:r>
              <a:r>
                <a:rPr lang="en-US" altLang="zh-CN" dirty="0"/>
                <a:t> </a:t>
              </a:r>
              <a:r>
                <a:rPr lang="en-US" altLang="zh-CN" dirty="0" err="1"/>
                <a:t>kmem_cache_node</a:t>
              </a:r>
              <a:r>
                <a:rPr lang="en-US" altLang="zh-CN" dirty="0"/>
                <a:t> *</a:t>
              </a:r>
              <a:r>
                <a:rPr lang="en-US" altLang="zh-CN" dirty="0" smtClean="0"/>
                <a:t>node[]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6657975" y="300037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 2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657975" y="2381250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 1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657975" y="176212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 0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cxnSp>
          <p:nvCxnSpPr>
            <p:cNvPr id="12" name="直接箭头连接符 11"/>
            <p:cNvCxnSpPr>
              <a:stCxn id="10" idx="3"/>
              <a:endCxn id="14" idx="1"/>
            </p:cNvCxnSpPr>
            <p:nvPr/>
          </p:nvCxnSpPr>
          <p:spPr bwMode="auto">
            <a:xfrm flipV="1">
              <a:off x="5718176" y="1943100"/>
              <a:ext cx="939799" cy="7715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0" idx="3"/>
              <a:endCxn id="13" idx="1"/>
            </p:cNvCxnSpPr>
            <p:nvPr/>
          </p:nvCxnSpPr>
          <p:spPr bwMode="auto">
            <a:xfrm flipV="1">
              <a:off x="5718176" y="2562225"/>
              <a:ext cx="939799" cy="15240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10" idx="3"/>
              <a:endCxn id="4" idx="1"/>
            </p:cNvCxnSpPr>
            <p:nvPr/>
          </p:nvCxnSpPr>
          <p:spPr bwMode="auto">
            <a:xfrm>
              <a:off x="5718176" y="2714625"/>
              <a:ext cx="939799" cy="4667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4" name="矩形 23"/>
            <p:cNvSpPr/>
            <p:nvPr/>
          </p:nvSpPr>
          <p:spPr bwMode="auto">
            <a:xfrm>
              <a:off x="6657975" y="526097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Node 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2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657975" y="4641850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Node 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1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657975" y="402272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Node 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cxnSp>
          <p:nvCxnSpPr>
            <p:cNvPr id="27" name="直接箭头连接符 26"/>
            <p:cNvCxnSpPr>
              <a:endCxn id="26" idx="1"/>
            </p:cNvCxnSpPr>
            <p:nvPr/>
          </p:nvCxnSpPr>
          <p:spPr bwMode="auto">
            <a:xfrm flipV="1">
              <a:off x="5718176" y="4203700"/>
              <a:ext cx="939799" cy="7715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8" name="直接箭头连接符 27"/>
            <p:cNvCxnSpPr>
              <a:endCxn id="25" idx="1"/>
            </p:cNvCxnSpPr>
            <p:nvPr/>
          </p:nvCxnSpPr>
          <p:spPr bwMode="auto">
            <a:xfrm flipV="1">
              <a:off x="5718176" y="4822825"/>
              <a:ext cx="939799" cy="15240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直接箭头连接符 28"/>
            <p:cNvCxnSpPr>
              <a:endCxn id="24" idx="1"/>
            </p:cNvCxnSpPr>
            <p:nvPr/>
          </p:nvCxnSpPr>
          <p:spPr bwMode="auto">
            <a:xfrm>
              <a:off x="5718176" y="4975225"/>
              <a:ext cx="939799" cy="4667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9" name="文本框 18"/>
            <p:cNvSpPr txBox="1"/>
            <p:nvPr/>
          </p:nvSpPr>
          <p:spPr>
            <a:xfrm>
              <a:off x="1276907" y="1762125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缓冲区结构</a:t>
              </a:r>
              <a:r>
                <a:rPr lang="en-US" altLang="zh-CN" sz="2800" dirty="0" err="1" smtClean="0"/>
                <a:t>kmem_cache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459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对象布局信息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页面分配信息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门限</a:t>
            </a:r>
            <a:r>
              <a:rPr lang="zh-CN" altLang="en-US" dirty="0" smtClean="0"/>
              <a:t>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kmem_cache_cpu</a:t>
            </a:r>
            <a:r>
              <a:rPr lang="en-US" altLang="zh-CN" dirty="0"/>
              <a:t> __</a:t>
            </a:r>
            <a:r>
              <a:rPr lang="en-US" altLang="zh-CN" dirty="0" err="1"/>
              <a:t>percpu</a:t>
            </a:r>
            <a:r>
              <a:rPr lang="en-US" altLang="zh-CN" dirty="0"/>
              <a:t> *</a:t>
            </a:r>
            <a:r>
              <a:rPr lang="en-US" altLang="zh-CN" dirty="0" err="1"/>
              <a:t>cpu_slab</a:t>
            </a:r>
            <a:r>
              <a:rPr lang="en-US" altLang="zh-CN" dirty="0"/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NUMA</a:t>
            </a:r>
            <a:r>
              <a:rPr lang="zh-CN" altLang="en-US" dirty="0" smtClean="0"/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kmem_cache_node</a:t>
            </a:r>
            <a:r>
              <a:rPr lang="en-US" altLang="zh-CN" dirty="0"/>
              <a:t> *</a:t>
            </a:r>
            <a:r>
              <a:rPr lang="en-US" altLang="zh-CN" dirty="0" smtClean="0"/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9750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name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缓冲区的名称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用的缓冲区的名称为：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en-US" altLang="zh-CN" dirty="0" smtClean="0">
                <a:latin typeface="宋体" pitchFamily="2" charset="-122"/>
              </a:rPr>
              <a:t>-size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</a:t>
            </a:r>
            <a:r>
              <a:rPr lang="en-US" altLang="zh-CN" dirty="0" smtClean="0">
                <a:latin typeface="宋体" pitchFamily="2" charset="-122"/>
              </a:rPr>
              <a:t>i /</a:t>
            </a:r>
            <a:r>
              <a:rPr lang="en-US" altLang="zh-CN" dirty="0" err="1" smtClean="0">
                <a:latin typeface="宋体" pitchFamily="2" charset="-122"/>
              </a:rPr>
              <a:t>proc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slabinfo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</a:t>
            </a:r>
            <a:r>
              <a:rPr lang="zh-CN" altLang="en-US" dirty="0" smtClean="0">
                <a:latin typeface="宋体" pitchFamily="2" charset="-122"/>
              </a:rPr>
              <a:t>：输出缓冲区名称、标志、构造函数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lags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SLAB_POISON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SLAB_STORE_USER</a:t>
            </a:r>
            <a:r>
              <a:rPr lang="zh-CN" altLang="en-US" dirty="0" smtClean="0">
                <a:latin typeface="宋体" pitchFamily="2" charset="-122"/>
              </a:rPr>
              <a:t>等等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上述标志会在对象中填充字段，以进行溢出检测等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用的缓冲区并未设置上述常见标志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529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测试机中设置了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smtClean="0">
                <a:latin typeface="宋体" pitchFamily="2" charset="-122"/>
              </a:rPr>
              <a:t>CMPXCHG_DOUBLE</a:t>
            </a:r>
            <a:r>
              <a:rPr lang="zh-CN" altLang="en-US" dirty="0" smtClean="0">
                <a:latin typeface="宋体" pitchFamily="2" charset="-122"/>
              </a:rPr>
              <a:t>标志（</a:t>
            </a:r>
            <a:r>
              <a:rPr lang="en-US" altLang="zh-CN" dirty="0">
                <a:latin typeface="宋体" pitchFamily="2" charset="-122"/>
              </a:rPr>
              <a:t>0x40000000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操作，双字的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ctor</a:t>
            </a:r>
            <a:r>
              <a:rPr lang="zh-CN" altLang="en-US" dirty="0">
                <a:latin typeface="宋体" pitchFamily="2" charset="-122"/>
              </a:rPr>
              <a:t>字段：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保存构造函数地址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当创建一个新的内存池（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）时，</a:t>
            </a: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分配器会为每个对象调用一次构造函数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kmalloc</a:t>
            </a:r>
            <a:r>
              <a:rPr lang="zh-CN" altLang="en-US" dirty="0">
                <a:latin typeface="宋体" pitchFamily="2" charset="-122"/>
              </a:rPr>
              <a:t>用的缓冲区，并未提供构造</a:t>
            </a:r>
            <a:r>
              <a:rPr lang="zh-CN" altLang="en-US" dirty="0" smtClean="0">
                <a:latin typeface="宋体" pitchFamily="2" charset="-122"/>
              </a:rPr>
              <a:t>函数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13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F0000"/>
                </a:solidFill>
              </a:rPr>
              <a:t>对象布局信息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页面分配信息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门限</a:t>
            </a:r>
            <a:r>
              <a:rPr lang="zh-CN" altLang="en-US" dirty="0" smtClean="0"/>
              <a:t>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kmem_cache_cpu</a:t>
            </a:r>
            <a:r>
              <a:rPr lang="en-US" altLang="zh-CN" dirty="0"/>
              <a:t> __</a:t>
            </a:r>
            <a:r>
              <a:rPr lang="en-US" altLang="zh-CN" dirty="0" err="1"/>
              <a:t>percpu</a:t>
            </a:r>
            <a:r>
              <a:rPr lang="en-US" altLang="zh-CN" dirty="0"/>
              <a:t> *</a:t>
            </a:r>
            <a:r>
              <a:rPr lang="en-US" altLang="zh-CN" dirty="0" err="1"/>
              <a:t>cpu_slab</a:t>
            </a:r>
            <a:r>
              <a:rPr lang="en-US" altLang="zh-CN" dirty="0"/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NUMA</a:t>
            </a:r>
            <a:r>
              <a:rPr lang="zh-CN" altLang="en-US" dirty="0" smtClean="0"/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kmem_cache_node</a:t>
            </a:r>
            <a:r>
              <a:rPr lang="en-US" altLang="zh-CN" dirty="0"/>
              <a:t> *</a:t>
            </a:r>
            <a:r>
              <a:rPr lang="en-US" altLang="zh-CN" dirty="0" smtClean="0"/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1917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align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对齐的字节数要求，最低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字节对齐，也可选择</a:t>
            </a:r>
            <a:r>
              <a:rPr lang="en-US" altLang="zh-CN" dirty="0" smtClean="0">
                <a:latin typeface="宋体" pitchFamily="2" charset="-122"/>
              </a:rPr>
              <a:t>cache line</a:t>
            </a:r>
            <a:r>
              <a:rPr lang="zh-CN" altLang="en-US" dirty="0" smtClean="0">
                <a:latin typeface="宋体" pitchFamily="2" charset="-122"/>
              </a:rPr>
              <a:t>大小对齐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smtClean="0">
                <a:latin typeface="宋体" pitchFamily="2" charset="-122"/>
              </a:rPr>
              <a:t>SLAB_HWCACHE_ALIGN</a:t>
            </a:r>
            <a:r>
              <a:rPr lang="zh-CN" altLang="en-US" dirty="0" smtClean="0">
                <a:latin typeface="宋体" pitchFamily="2" charset="-122"/>
              </a:rPr>
              <a:t>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内核在创建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用的缓冲区时，</a:t>
            </a:r>
            <a:r>
              <a:rPr lang="zh-CN" altLang="en-US" dirty="0">
                <a:latin typeface="宋体" pitchFamily="2" charset="-122"/>
              </a:rPr>
              <a:t>选择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object_size</a:t>
            </a:r>
            <a:r>
              <a:rPr lang="zh-CN" altLang="en-US" dirty="0">
                <a:latin typeface="宋体" pitchFamily="2" charset="-122"/>
              </a:rPr>
              <a:t>字段：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对象本身大小，即用户能使用的对象</a:t>
            </a:r>
            <a:r>
              <a:rPr lang="zh-CN" altLang="en-US" dirty="0" smtClean="0">
                <a:latin typeface="宋体" pitchFamily="2" charset="-122"/>
              </a:rPr>
              <a:t>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用的缓冲区中，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zh-CN" altLang="en-US" dirty="0" smtClean="0">
                <a:latin typeface="宋体" pitchFamily="2" charset="-122"/>
              </a:rPr>
              <a:t>包括了：</a:t>
            </a:r>
            <a:r>
              <a:rPr lang="en-US" altLang="zh-CN" dirty="0" smtClean="0">
                <a:latin typeface="宋体" pitchFamily="2" charset="-122"/>
              </a:rPr>
              <a:t>96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192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128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512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1K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2K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4K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8K</a:t>
            </a:r>
          </a:p>
        </p:txBody>
      </p:sp>
    </p:spTree>
    <p:extLst>
      <p:ext uri="{BB962C8B-B14F-4D97-AF65-F5344CB8AC3E}">
        <p14:creationId xmlns:p14="http://schemas.microsoft.com/office/powerpoint/2010/main" val="21511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通常等于对齐后的对象大小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=ALIGN(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en-US" altLang="zh-CN" dirty="0" smtClean="0">
                <a:latin typeface="宋体" pitchFamily="2" charset="-122"/>
              </a:rPr>
              <a:t>, 8)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但若设置了</a:t>
            </a:r>
            <a:r>
              <a:rPr lang="en-US" altLang="zh-CN" dirty="0" smtClean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，且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zh-CN" altLang="en-US" dirty="0" smtClean="0">
                <a:latin typeface="宋体" pitchFamily="2" charset="-122"/>
              </a:rPr>
              <a:t>本身能被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整除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=object_size+8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新增的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字节用于存储红区数据，以进行越界检查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用的缓冲区中，由于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zh-CN" altLang="en-US" dirty="0" smtClean="0">
                <a:latin typeface="宋体" pitchFamily="2" charset="-122"/>
              </a:rPr>
              <a:t>都是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字节对齐（整除）的，且没有设置标志</a:t>
            </a:r>
            <a:r>
              <a:rPr lang="en-US" altLang="zh-CN" dirty="0" smtClean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，所以</a:t>
            </a: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08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>
                <a:latin typeface="宋体" pitchFamily="2" charset="-122"/>
              </a:rPr>
              <a:t>字段：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（内存池）被划分成了若干个大小相等的单元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字段就是上述一个单元的大小，包括了：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o</a:t>
            </a:r>
            <a:r>
              <a:rPr lang="en-US" altLang="zh-CN" dirty="0" err="1" smtClean="0">
                <a:latin typeface="宋体" pitchFamily="2" charset="-122"/>
              </a:rPr>
              <a:t>bject_size</a:t>
            </a:r>
            <a:r>
              <a:rPr lang="zh-CN" altLang="en-US" dirty="0" smtClean="0">
                <a:latin typeface="宋体" pitchFamily="2" charset="-122"/>
              </a:rPr>
              <a:t>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字节对齐填充部分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设置标志</a:t>
            </a:r>
            <a:r>
              <a:rPr lang="en-US" altLang="zh-CN" dirty="0" smtClean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引入的填充部分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zh-CN" altLang="en-US" dirty="0">
                <a:latin typeface="宋体" pitchFamily="2" charset="-122"/>
              </a:rPr>
              <a:t>标志</a:t>
            </a:r>
            <a:r>
              <a:rPr lang="en-US" altLang="zh-CN" dirty="0" smtClean="0">
                <a:latin typeface="宋体" pitchFamily="2" charset="-122"/>
              </a:rPr>
              <a:t>SLAB_POISON</a:t>
            </a:r>
            <a:r>
              <a:rPr lang="zh-CN" altLang="en-US" dirty="0" smtClean="0">
                <a:latin typeface="宋体" pitchFamily="2" charset="-122"/>
              </a:rPr>
              <a:t>后，使保存下一个空闲对象地址的字段位于对象尾部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设置标志</a:t>
            </a:r>
            <a:r>
              <a:rPr lang="en-US" altLang="zh-CN" dirty="0" smtClean="0">
                <a:latin typeface="宋体" pitchFamily="2" charset="-122"/>
              </a:rPr>
              <a:t>SLAB_STORE_USER</a:t>
            </a:r>
            <a:r>
              <a:rPr lang="zh-CN" altLang="en-US" dirty="0" smtClean="0">
                <a:latin typeface="宋体" pitchFamily="2" charset="-122"/>
              </a:rPr>
              <a:t>后，引入的填充部分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616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0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>
                <a:latin typeface="宋体" pitchFamily="2" charset="-122"/>
              </a:rPr>
              <a:t>字段：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>
                <a:latin typeface="宋体" pitchFamily="2" charset="-122"/>
              </a:rPr>
              <a:t>kmalloc</a:t>
            </a:r>
            <a:r>
              <a:rPr lang="zh-CN" altLang="en-US" dirty="0">
                <a:latin typeface="宋体" pitchFamily="2" charset="-122"/>
              </a:rPr>
              <a:t>用的缓冲区中</a:t>
            </a:r>
            <a:r>
              <a:rPr lang="zh-CN" altLang="en-US" dirty="0" smtClean="0">
                <a:latin typeface="宋体" pitchFamily="2" charset="-122"/>
              </a:rPr>
              <a:t>，并未设置上述标志，且对象本身就是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size=</a:t>
            </a: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offset</a:t>
            </a:r>
            <a:r>
              <a:rPr lang="zh-CN" altLang="en-US" dirty="0">
                <a:latin typeface="宋体" pitchFamily="2" charset="-122"/>
              </a:rPr>
              <a:t>字段：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保存下一个空闲对象地址的字段，相对于对象起始处的偏移</a:t>
            </a:r>
            <a:r>
              <a:rPr lang="zh-CN" altLang="en-US" dirty="0" smtClean="0">
                <a:latin typeface="宋体" pitchFamily="2" charset="-122"/>
              </a:rPr>
              <a:t>量。默认情况，</a:t>
            </a:r>
            <a:r>
              <a:rPr lang="en-US" altLang="zh-CN" dirty="0" smtClean="0">
                <a:latin typeface="宋体" pitchFamily="2" charset="-122"/>
              </a:rPr>
              <a:t>offset=0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若设置了</a:t>
            </a:r>
            <a:r>
              <a:rPr lang="en-US" altLang="zh-CN" dirty="0">
                <a:latin typeface="宋体" pitchFamily="2" charset="-122"/>
              </a:rPr>
              <a:t>SLAB_POISON</a:t>
            </a:r>
            <a:r>
              <a:rPr lang="zh-CN" altLang="en-US" dirty="0">
                <a:latin typeface="宋体" pitchFamily="2" charset="-122"/>
              </a:rPr>
              <a:t>或者构造函数有效，则</a:t>
            </a:r>
            <a:r>
              <a:rPr lang="en-US" altLang="zh-CN" dirty="0">
                <a:latin typeface="宋体" pitchFamily="2" charset="-122"/>
              </a:rPr>
              <a:t>offset=</a:t>
            </a:r>
            <a:r>
              <a:rPr lang="en-US" altLang="zh-CN" dirty="0" err="1">
                <a:latin typeface="宋体" pitchFamily="2" charset="-122"/>
              </a:rPr>
              <a:t>inuse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此时，下一个空闲对象地址保存在对象尾部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kmalloc</a:t>
            </a:r>
            <a:r>
              <a:rPr lang="zh-CN" altLang="en-US" dirty="0">
                <a:latin typeface="宋体" pitchFamily="2" charset="-122"/>
              </a:rPr>
              <a:t>用的缓冲区</a:t>
            </a:r>
            <a:r>
              <a:rPr lang="zh-CN" altLang="en-US" dirty="0" smtClean="0">
                <a:latin typeface="宋体" pitchFamily="2" charset="-122"/>
              </a:rPr>
              <a:t>中，</a:t>
            </a:r>
            <a:r>
              <a:rPr lang="en-US" altLang="zh-CN" dirty="0" smtClean="0">
                <a:latin typeface="宋体" pitchFamily="2" charset="-122"/>
              </a:rPr>
              <a:t>offset=0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211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0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第一种情况（未设标志，对象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上图就是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分配的对象模型</a:t>
            </a:r>
            <a:endParaRPr lang="en-US" altLang="zh-CN" dirty="0" smtClean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7769" y="2200248"/>
            <a:ext cx="5972756" cy="2320043"/>
            <a:chOff x="2333044" y="2124048"/>
            <a:chExt cx="5972756" cy="2320043"/>
          </a:xfrm>
        </p:grpSpPr>
        <p:grpSp>
          <p:nvGrpSpPr>
            <p:cNvPr id="4" name="组合 3"/>
            <p:cNvGrpSpPr/>
            <p:nvPr/>
          </p:nvGrpSpPr>
          <p:grpSpPr>
            <a:xfrm>
              <a:off x="2333044" y="2124048"/>
              <a:ext cx="4473149" cy="2314832"/>
              <a:chOff x="2333045" y="4390998"/>
              <a:chExt cx="4473149" cy="2314832"/>
            </a:xfrm>
          </p:grpSpPr>
          <p:sp>
            <p:nvSpPr>
              <p:cNvPr id="5" name="右大括号 4"/>
              <p:cNvSpPr/>
              <p:nvPr/>
            </p:nvSpPr>
            <p:spPr bwMode="auto">
              <a:xfrm rot="5400000">
                <a:off x="4098549" y="3314446"/>
                <a:ext cx="942140" cy="4473147"/>
              </a:xfrm>
              <a:prstGeom prst="righ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2333046" y="4390998"/>
                <a:ext cx="4473148" cy="2314832"/>
                <a:chOff x="2333046" y="4390998"/>
                <a:chExt cx="4473148" cy="2314832"/>
              </a:xfrm>
            </p:grpSpPr>
            <p:sp>
              <p:nvSpPr>
                <p:cNvPr id="7" name="矩形 6"/>
                <p:cNvSpPr/>
                <p:nvPr/>
              </p:nvSpPr>
              <p:spPr bwMode="auto">
                <a:xfrm>
                  <a:off x="2333046" y="4390998"/>
                  <a:ext cx="1485421" cy="68374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dirty="0"/>
                    <a:t>下一</a:t>
                  </a:r>
                  <a:r>
                    <a:rPr lang="zh-CN" altLang="en-US" dirty="0" smtClean="0"/>
                    <a:t>个空闲对象的地址</a:t>
                  </a:r>
                  <a:endParaRPr kumimoji="1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 bwMode="auto">
                <a:xfrm>
                  <a:off x="3725333" y="6022090"/>
                  <a:ext cx="1710267" cy="68374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用户可以使用的对象部分</a:t>
                  </a:r>
                </a:p>
              </p:txBody>
            </p:sp>
            <p:sp>
              <p:nvSpPr>
                <p:cNvPr id="9" name="矩形 8"/>
                <p:cNvSpPr/>
                <p:nvPr/>
              </p:nvSpPr>
              <p:spPr bwMode="auto">
                <a:xfrm>
                  <a:off x="3818467" y="4390998"/>
                  <a:ext cx="2987727" cy="68374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0" name="矩形 9"/>
            <p:cNvSpPr/>
            <p:nvPr/>
          </p:nvSpPr>
          <p:spPr bwMode="auto">
            <a:xfrm>
              <a:off x="5331088" y="3760351"/>
              <a:ext cx="2974712" cy="6837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s</a:t>
              </a:r>
              <a:r>
                <a:rPr lang="en-US" altLang="zh-CN" dirty="0" smtClean="0"/>
                <a:t>ize=</a:t>
              </a:r>
              <a:r>
                <a:rPr lang="en-US" altLang="zh-CN" dirty="0" err="1" smtClean="0"/>
                <a:t>inuse</a:t>
              </a:r>
              <a:r>
                <a:rPr lang="en-US" altLang="zh-CN" dirty="0" smtClean="0"/>
                <a:t>=</a:t>
              </a:r>
              <a:r>
                <a:rPr lang="en-US" altLang="zh-CN" dirty="0" err="1" smtClean="0"/>
                <a:t>object_size</a:t>
              </a:r>
              <a:endParaRPr lang="en-US" altLang="zh-CN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o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ffset=0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538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当内核模块或者驱动程序需要使用内存时怎么办？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别</a:t>
            </a:r>
            <a:r>
              <a:rPr lang="zh-CN" altLang="en-US" dirty="0" smtClean="0">
                <a:latin typeface="宋体" pitchFamily="2" charset="-122"/>
              </a:rPr>
              <a:t>了这里没有</a:t>
            </a:r>
            <a:r>
              <a:rPr lang="en-US" altLang="zh-CN" dirty="0" smtClean="0">
                <a:latin typeface="宋体" pitchFamily="2" charset="-122"/>
              </a:rPr>
              <a:t>C</a:t>
            </a:r>
            <a:r>
              <a:rPr lang="zh-CN" altLang="en-US" dirty="0" smtClean="0">
                <a:latin typeface="宋体" pitchFamily="2" charset="-122"/>
              </a:rPr>
              <a:t>库运行时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写程序时，搞一个超大的局部数组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别忘了内核栈的大小，如</a:t>
            </a:r>
            <a:r>
              <a:rPr lang="en-US" altLang="zh-CN" dirty="0" smtClean="0">
                <a:latin typeface="宋体" pitchFamily="2" charset="-122"/>
              </a:rPr>
              <a:t>8KB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调</a:t>
            </a:r>
            <a:r>
              <a:rPr lang="zh-CN" altLang="en-US" dirty="0" smtClean="0">
                <a:latin typeface="宋体" pitchFamily="2" charset="-122"/>
              </a:rPr>
              <a:t>用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或者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程序中要分配的内存可能只有几十字节，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kfree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涉及到了内核堆的管理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642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当对象是空闲时，它的头部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字节用于保存下一个空闲对象的地址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当对象被分配出去后，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分配器并不会使用它，而只是维护它所指向的下一个空闲对象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因此，用户可以随意使用对象的头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个字节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4.3</a:t>
            </a:r>
            <a:r>
              <a:rPr lang="zh-CN" altLang="en-US" dirty="0">
                <a:latin typeface="宋体" pitchFamily="2" charset="-122"/>
              </a:rPr>
              <a:t>：显示对象布局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10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内存分配函数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接口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&lt;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slab.h</a:t>
            </a:r>
            <a:r>
              <a:rPr lang="en-US" altLang="zh-CN" dirty="0" smtClean="0">
                <a:latin typeface="宋体" pitchFamily="2" charset="-122"/>
              </a:rPr>
              <a:t>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</a:t>
            </a:r>
            <a:r>
              <a:rPr lang="en-US" altLang="zh-CN" dirty="0" smtClean="0">
                <a:latin typeface="宋体" pitchFamily="2" charset="-122"/>
              </a:rPr>
              <a:t>oid *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flags);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</a:t>
            </a:r>
            <a:r>
              <a:rPr lang="en-US" altLang="zh-CN" dirty="0" smtClean="0">
                <a:latin typeface="宋体" pitchFamily="2" charset="-122"/>
              </a:rPr>
              <a:t>oid </a:t>
            </a:r>
            <a:r>
              <a:rPr lang="en-US" altLang="zh-CN" dirty="0" err="1" smtClean="0">
                <a:latin typeface="宋体" pitchFamily="2" charset="-122"/>
              </a:rPr>
              <a:t>kfree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const</a:t>
            </a:r>
            <a:r>
              <a:rPr lang="en-US" altLang="zh-CN" dirty="0" smtClean="0">
                <a:latin typeface="宋体" pitchFamily="2" charset="-122"/>
              </a:rPr>
              <a:t> void *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：需要分配的对象大小，即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：基本等同于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系统调用的标志位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tr</a:t>
            </a:r>
            <a:r>
              <a:rPr lang="zh-CN" altLang="en-US" dirty="0" smtClean="0">
                <a:latin typeface="宋体" pitchFamily="2" charset="-122"/>
              </a:rPr>
              <a:t>：指向待释放的对象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970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0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第二种情况（未设标志，对象未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5400000">
            <a:off x="3771756" y="1252841"/>
            <a:ext cx="738837" cy="4473147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93978" y="2436256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下一</a:t>
            </a:r>
            <a:r>
              <a:rPr lang="zh-CN" altLang="en-US" dirty="0" smtClean="0"/>
              <a:t>个空闲对象的地址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76541" y="2436256"/>
            <a:ext cx="2981978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73425" y="4611631"/>
            <a:ext cx="2974712" cy="6837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o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ffset=0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367126" y="2436256"/>
            <a:ext cx="750720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对齐占位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230536" y="3739647"/>
            <a:ext cx="1706976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o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bject_size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 rot="5400000">
            <a:off x="3393334" y="1646006"/>
            <a:ext cx="2238906" cy="5210116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687874" y="5427065"/>
            <a:ext cx="1706976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ize=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874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0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第三种情况（设置了</a:t>
            </a:r>
            <a:r>
              <a:rPr lang="en-US" altLang="zh-CN" dirty="0" smtClean="0">
                <a:latin typeface="宋体" pitchFamily="2" charset="-122"/>
              </a:rPr>
              <a:t>SLAB_POISON</a:t>
            </a:r>
            <a:r>
              <a:rPr lang="zh-CN" altLang="en-US" dirty="0" smtClean="0">
                <a:latin typeface="宋体" pitchFamily="2" charset="-122"/>
              </a:rPr>
              <a:t>标志，对象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5400000">
            <a:off x="3025163" y="2515901"/>
            <a:ext cx="738837" cy="2979962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84563" y="2964337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下一</a:t>
            </a:r>
            <a:r>
              <a:rPr lang="zh-CN" altLang="en-US" dirty="0" smtClean="0"/>
              <a:t>个空闲对象的地址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4601" y="2964337"/>
            <a:ext cx="2981978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74844" y="5128098"/>
            <a:ext cx="2974712" cy="6837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o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ffset=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92336" y="4256114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</a:t>
            </a:r>
            <a:r>
              <a:rPr lang="en-US" altLang="zh-CN" dirty="0" err="1" smtClean="0"/>
              <a:t>nuse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o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bject_size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 rot="5400000">
            <a:off x="3017975" y="2537832"/>
            <a:ext cx="2238906" cy="4459397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367868" y="5842478"/>
            <a:ext cx="1706976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884563" y="3648077"/>
            <a:ext cx="1335262" cy="182189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22421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4" grpId="0"/>
      <p:bldP spid="15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4.4</a:t>
            </a:r>
            <a:r>
              <a:rPr lang="zh-CN" altLang="en-US" dirty="0" smtClean="0">
                <a:latin typeface="宋体" pitchFamily="2" charset="-122"/>
              </a:rPr>
              <a:t>：设置了</a:t>
            </a:r>
            <a:r>
              <a:rPr lang="en-US" altLang="zh-CN" dirty="0">
                <a:latin typeface="宋体" pitchFamily="2" charset="-122"/>
              </a:rPr>
              <a:t>SLAB_POISON</a:t>
            </a:r>
            <a:r>
              <a:rPr lang="zh-CN" altLang="en-US" dirty="0">
                <a:latin typeface="宋体" pitchFamily="2" charset="-122"/>
              </a:rPr>
              <a:t>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分配器不仅可以供内核创建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用的</a:t>
            </a:r>
            <a:r>
              <a:rPr lang="en-US" altLang="zh-CN" dirty="0" smtClean="0">
                <a:latin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</a:rPr>
              <a:t>个缓冲区，也可以让其他内核模块或驱动程序创建自己的缓冲区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缓冲区创建函数：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kmem_cache_create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    </a:t>
            </a:r>
            <a:r>
              <a:rPr lang="en-US" altLang="zh-CN" dirty="0" err="1" smtClean="0">
                <a:latin typeface="宋体" pitchFamily="2" charset="-122"/>
              </a:rPr>
              <a:t>const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char *name, 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size</a:t>
            </a:r>
            <a:r>
              <a:rPr lang="en-US" altLang="zh-CN" dirty="0" smtClean="0">
                <a:latin typeface="宋体" pitchFamily="2" charset="-122"/>
              </a:rPr>
              <a:t>,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align,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unsigned </a:t>
            </a:r>
            <a:r>
              <a:rPr lang="en-US" altLang="zh-CN" dirty="0">
                <a:latin typeface="宋体" pitchFamily="2" charset="-122"/>
              </a:rPr>
              <a:t>long flags, 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void </a:t>
            </a:r>
            <a:r>
              <a:rPr lang="en-US" altLang="zh-CN" dirty="0">
                <a:latin typeface="宋体" pitchFamily="2" charset="-122"/>
              </a:rPr>
              <a:t>(*</a:t>
            </a:r>
            <a:r>
              <a:rPr lang="en-US" altLang="zh-CN" dirty="0" err="1">
                <a:latin typeface="宋体" pitchFamily="2" charset="-122"/>
              </a:rPr>
              <a:t>ctor</a:t>
            </a:r>
            <a:r>
              <a:rPr lang="en-US" altLang="zh-CN" dirty="0">
                <a:latin typeface="宋体" pitchFamily="2" charset="-122"/>
              </a:rPr>
              <a:t>)(void </a:t>
            </a:r>
            <a:r>
              <a:rPr lang="en-US" altLang="zh-CN" dirty="0" smtClean="0">
                <a:latin typeface="宋体" pitchFamily="2" charset="-122"/>
              </a:rPr>
              <a:t>*));</a:t>
            </a:r>
          </a:p>
        </p:txBody>
      </p:sp>
    </p:spTree>
    <p:extLst>
      <p:ext uri="{BB962C8B-B14F-4D97-AF65-F5344CB8AC3E}">
        <p14:creationId xmlns:p14="http://schemas.microsoft.com/office/powerpoint/2010/main" val="2335865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kmem_cache_create</a:t>
            </a:r>
            <a:r>
              <a:rPr lang="zh-CN" altLang="en-US" dirty="0" smtClean="0">
                <a:latin typeface="宋体" pitchFamily="2" charset="-122"/>
              </a:rPr>
              <a:t>函数参数：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n</a:t>
            </a:r>
            <a:r>
              <a:rPr lang="en-US" altLang="zh-CN" dirty="0" smtClean="0">
                <a:latin typeface="宋体" pitchFamily="2" charset="-122"/>
              </a:rPr>
              <a:t>ame</a:t>
            </a:r>
            <a:r>
              <a:rPr lang="zh-CN" altLang="en-US" dirty="0" smtClean="0">
                <a:latin typeface="宋体" pitchFamily="2" charset="-122"/>
              </a:rPr>
              <a:t>：缓冲区名称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ize</a:t>
            </a:r>
            <a:r>
              <a:rPr lang="zh-CN" altLang="en-US" dirty="0" smtClean="0">
                <a:latin typeface="宋体" pitchFamily="2" charset="-122"/>
              </a:rPr>
              <a:t>：即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zh-CN" altLang="en-US" dirty="0" smtClean="0">
                <a:latin typeface="宋体" pitchFamily="2" charset="-122"/>
              </a:rPr>
              <a:t>，用户申请的对象大小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a</a:t>
            </a:r>
            <a:r>
              <a:rPr lang="en-US" altLang="zh-CN" dirty="0" smtClean="0">
                <a:latin typeface="宋体" pitchFamily="2" charset="-122"/>
              </a:rPr>
              <a:t>lign</a:t>
            </a:r>
            <a:r>
              <a:rPr lang="zh-CN" altLang="en-US" dirty="0" smtClean="0">
                <a:latin typeface="宋体" pitchFamily="2" charset="-122"/>
              </a:rPr>
              <a:t>：对齐字节数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lags</a:t>
            </a:r>
            <a:r>
              <a:rPr lang="zh-CN" altLang="en-US" dirty="0" smtClean="0">
                <a:latin typeface="宋体" pitchFamily="2" charset="-122"/>
              </a:rPr>
              <a:t>：如</a:t>
            </a:r>
            <a:r>
              <a:rPr lang="en-US" altLang="zh-CN" dirty="0">
                <a:latin typeface="宋体" pitchFamily="2" charset="-122"/>
              </a:rPr>
              <a:t>SLAB_POISON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SLAB_RED_ZONE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SLAB_STORE_USER</a:t>
            </a:r>
            <a:r>
              <a:rPr lang="zh-CN" altLang="en-US" dirty="0" smtClean="0">
                <a:latin typeface="宋体" pitchFamily="2" charset="-122"/>
              </a:rPr>
              <a:t>等标志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c</a:t>
            </a:r>
            <a:r>
              <a:rPr lang="en-US" altLang="zh-CN" dirty="0" err="1" smtClean="0">
                <a:latin typeface="宋体" pitchFamily="2" charset="-122"/>
              </a:rPr>
              <a:t>tor</a:t>
            </a:r>
            <a:r>
              <a:rPr lang="zh-CN" altLang="en-US" dirty="0" smtClean="0">
                <a:latin typeface="宋体" pitchFamily="2" charset="-122"/>
              </a:rPr>
              <a:t>：构造函数地址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缓冲区销毁函数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</a:t>
            </a:r>
            <a:r>
              <a:rPr lang="en-US" altLang="zh-CN" dirty="0" err="1">
                <a:latin typeface="宋体" pitchFamily="2" charset="-122"/>
              </a:rPr>
              <a:t>kmem_cache_destroy</a:t>
            </a:r>
            <a:r>
              <a:rPr lang="en-US" altLang="zh-CN" dirty="0" smtClean="0">
                <a:latin typeface="宋体" pitchFamily="2" charset="-122"/>
              </a:rPr>
              <a:t>(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    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*s)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72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缓冲区中对象分配和释放函数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*</a:t>
            </a:r>
            <a:r>
              <a:rPr lang="en-US" altLang="zh-CN" dirty="0" err="1">
                <a:latin typeface="宋体" pitchFamily="2" charset="-122"/>
              </a:rPr>
              <a:t>kmem_cache_alloc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*s, </a:t>
            </a:r>
            <a:r>
              <a:rPr lang="en-US" altLang="zh-CN" dirty="0" err="1">
                <a:latin typeface="宋体" pitchFamily="2" charset="-122"/>
              </a:rPr>
              <a:t>gfp_t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gfpflags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</a:t>
            </a:r>
            <a:r>
              <a:rPr lang="en-US" altLang="zh-CN" dirty="0" err="1">
                <a:latin typeface="宋体" pitchFamily="2" charset="-122"/>
              </a:rPr>
              <a:t>kmem_cache_free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>
                <a:latin typeface="宋体" pitchFamily="2" charset="-122"/>
              </a:rPr>
              <a:t> *s, void *x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</a:t>
            </a:r>
            <a:r>
              <a:rPr lang="zh-CN" altLang="en-US" dirty="0" smtClean="0">
                <a:latin typeface="宋体" pitchFamily="2" charset="-122"/>
              </a:rPr>
              <a:t>：缓冲区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g</a:t>
            </a:r>
            <a:r>
              <a:rPr lang="en-US" altLang="zh-CN" dirty="0" err="1" smtClean="0">
                <a:latin typeface="宋体" pitchFamily="2" charset="-122"/>
              </a:rPr>
              <a:t>fpflags</a:t>
            </a:r>
            <a:r>
              <a:rPr lang="zh-CN" altLang="en-US" dirty="0">
                <a:latin typeface="宋体" pitchFamily="2" charset="-122"/>
              </a:rPr>
              <a:t>：基本等同于</a:t>
            </a:r>
            <a:r>
              <a:rPr lang="en-US" altLang="zh-CN" dirty="0">
                <a:latin typeface="宋体" pitchFamily="2" charset="-122"/>
              </a:rPr>
              <a:t>buddy</a:t>
            </a:r>
            <a:r>
              <a:rPr lang="zh-CN" altLang="en-US" dirty="0">
                <a:latin typeface="宋体" pitchFamily="2" charset="-122"/>
              </a:rPr>
              <a:t>系统调用的标志</a:t>
            </a:r>
            <a:r>
              <a:rPr lang="zh-CN" altLang="en-US" dirty="0" smtClean="0">
                <a:latin typeface="宋体" pitchFamily="2" charset="-122"/>
              </a:rPr>
              <a:t>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：待释放的对象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78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4.4</a:t>
            </a:r>
            <a:r>
              <a:rPr lang="zh-CN" altLang="en-US" dirty="0" smtClean="0">
                <a:latin typeface="宋体" pitchFamily="2" charset="-122"/>
              </a:rPr>
              <a:t>中，</a:t>
            </a:r>
            <a:r>
              <a:rPr lang="en-US" altLang="zh-CN" dirty="0" err="1" smtClean="0">
                <a:latin typeface="宋体" pitchFamily="2" charset="-122"/>
              </a:rPr>
              <a:t>object_size</a:t>
            </a:r>
            <a:r>
              <a:rPr lang="zh-CN" altLang="en-US" dirty="0">
                <a:latin typeface="宋体" pitchFamily="2" charset="-122"/>
              </a:rPr>
              <a:t>部分包含了很多</a:t>
            </a:r>
            <a:r>
              <a:rPr lang="zh-CN" altLang="en-US" dirty="0" smtClean="0">
                <a:latin typeface="宋体" pitchFamily="2" charset="-122"/>
              </a:rPr>
              <a:t>“</a:t>
            </a:r>
            <a:r>
              <a:rPr lang="en-US" altLang="zh-CN" dirty="0" smtClean="0">
                <a:latin typeface="宋体" pitchFamily="2" charset="-122"/>
              </a:rPr>
              <a:t>6b</a:t>
            </a:r>
            <a:r>
              <a:rPr lang="zh-CN" altLang="en-US" dirty="0">
                <a:latin typeface="宋体" pitchFamily="2" charset="-122"/>
              </a:rPr>
              <a:t>”，以及一个</a:t>
            </a:r>
            <a:r>
              <a:rPr lang="zh-CN" altLang="en-US" dirty="0" smtClean="0">
                <a:latin typeface="宋体" pitchFamily="2" charset="-122"/>
              </a:rPr>
              <a:t>“</a:t>
            </a:r>
            <a:r>
              <a:rPr lang="en-US" altLang="zh-CN" dirty="0" smtClean="0">
                <a:latin typeface="宋体" pitchFamily="2" charset="-122"/>
              </a:rPr>
              <a:t>a5</a:t>
            </a:r>
            <a:r>
              <a:rPr lang="zh-CN" altLang="en-US" dirty="0" smtClean="0">
                <a:latin typeface="宋体" pitchFamily="2" charset="-122"/>
              </a:rPr>
              <a:t>”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#define POISON_FREE     </a:t>
            </a:r>
            <a:r>
              <a:rPr lang="en-US" altLang="zh-CN" dirty="0" smtClean="0">
                <a:latin typeface="宋体" pitchFamily="2" charset="-122"/>
              </a:rPr>
              <a:t>0x6b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#define POISON_END      </a:t>
            </a:r>
            <a:r>
              <a:rPr lang="en-US" altLang="zh-CN" dirty="0" smtClean="0">
                <a:latin typeface="宋体" pitchFamily="2" charset="-122"/>
              </a:rPr>
              <a:t>0xa5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object_size</a:t>
            </a:r>
            <a:r>
              <a:rPr lang="zh-CN" altLang="en-US" dirty="0" smtClean="0">
                <a:latin typeface="宋体" pitchFamily="2" charset="-122"/>
              </a:rPr>
              <a:t>部分，除了最后一个字节是</a:t>
            </a:r>
            <a:r>
              <a:rPr lang="en-US" altLang="zh-CN" dirty="0" smtClean="0">
                <a:latin typeface="宋体" pitchFamily="2" charset="-122"/>
              </a:rPr>
              <a:t>0xa5,</a:t>
            </a:r>
            <a:r>
              <a:rPr lang="zh-CN" altLang="en-US" dirty="0" smtClean="0">
                <a:latin typeface="宋体" pitchFamily="2" charset="-122"/>
              </a:rPr>
              <a:t>其他都是</a:t>
            </a:r>
            <a:r>
              <a:rPr lang="en-US" altLang="zh-CN" dirty="0" smtClean="0">
                <a:latin typeface="宋体" pitchFamily="2" charset="-122"/>
              </a:rPr>
              <a:t>0x6b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针对未初始化内存的访问等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45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0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第四种情况（设置了</a:t>
            </a:r>
            <a:r>
              <a:rPr lang="en-US" altLang="zh-CN" dirty="0" smtClean="0">
                <a:latin typeface="宋体" pitchFamily="2" charset="-122"/>
              </a:rPr>
              <a:t>SLAB_POISON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标志，对象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字节对齐）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5400000">
            <a:off x="2432497" y="3057768"/>
            <a:ext cx="738837" cy="2979962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91897" y="3506204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RED_ZONE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填充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311935" y="3506204"/>
            <a:ext cx="2981978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06178" y="2471673"/>
            <a:ext cx="2974712" cy="6837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o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ffset=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99670" y="4797981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o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bject_size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 rot="16200000">
            <a:off x="3171241" y="939441"/>
            <a:ext cx="750281" cy="4459397"/>
          </a:xfrm>
          <a:prstGeom prst="rightBrace">
            <a:avLst>
              <a:gd name="adj1" fmla="val 8333"/>
              <a:gd name="adj2" fmla="val 48268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192199" y="6487046"/>
            <a:ext cx="1706976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5851407" y="3058783"/>
            <a:ext cx="1216306" cy="44427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777701" y="3503057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下一</a:t>
            </a:r>
            <a:r>
              <a:rPr lang="zh-CN" altLang="en-US" dirty="0" smtClean="0"/>
              <a:t>个空闲对象的地址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右大括号 12"/>
          <p:cNvSpPr/>
          <p:nvPr/>
        </p:nvSpPr>
        <p:spPr bwMode="auto">
          <a:xfrm rot="5400000">
            <a:off x="4663760" y="3787442"/>
            <a:ext cx="738837" cy="1482563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33821" y="4806769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376601" y="2430387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261387" y="3503057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RED_ZONE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填充</a:t>
            </a:r>
          </a:p>
        </p:txBody>
      </p:sp>
      <p:sp>
        <p:nvSpPr>
          <p:cNvPr id="20" name="右大括号 19"/>
          <p:cNvSpPr/>
          <p:nvPr/>
        </p:nvSpPr>
        <p:spPr bwMode="auto">
          <a:xfrm rot="5400000">
            <a:off x="7635255" y="3799323"/>
            <a:ext cx="738837" cy="1482563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905316" y="4818650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右大括号 21"/>
          <p:cNvSpPr/>
          <p:nvPr/>
        </p:nvSpPr>
        <p:spPr bwMode="auto">
          <a:xfrm rot="5400000">
            <a:off x="3890404" y="1613031"/>
            <a:ext cx="2276698" cy="7430394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606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4" grpId="0"/>
      <p:bldP spid="15" grpId="0" animBg="1"/>
      <p:bldP spid="16" grpId="0"/>
      <p:bldP spid="12" grpId="0" animBg="1"/>
      <p:bldP spid="13" grpId="0" animBg="1"/>
      <p:bldP spid="17" grpId="0"/>
      <p:bldP spid="18" grpId="0"/>
      <p:bldP spid="19" grpId="0" animBg="1"/>
      <p:bldP spid="20" grpId="0" animBg="1"/>
      <p:bldP spid="21" grpId="0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4.5</a:t>
            </a:r>
            <a:r>
              <a:rPr lang="zh-CN" altLang="en-US" dirty="0" smtClean="0">
                <a:latin typeface="宋体" pitchFamily="2" charset="-122"/>
              </a:rPr>
              <a:t>：设置了</a:t>
            </a:r>
            <a:r>
              <a:rPr lang="en-US" altLang="zh-CN" dirty="0" smtClean="0">
                <a:latin typeface="宋体" pitchFamily="2" charset="-122"/>
              </a:rPr>
              <a:t>SLAB_POISON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标志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在第一个</a:t>
            </a:r>
            <a:r>
              <a:rPr lang="en-US" altLang="zh-CN" dirty="0" smtClean="0">
                <a:latin typeface="宋体" pitchFamily="2" charset="-122"/>
              </a:rPr>
              <a:t>RED_ZONE</a:t>
            </a:r>
            <a:r>
              <a:rPr lang="zh-CN" altLang="en-US" dirty="0" smtClean="0">
                <a:latin typeface="宋体" pitchFamily="2" charset="-122"/>
              </a:rPr>
              <a:t>填充部分：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分配后：</a:t>
            </a:r>
            <a:r>
              <a:rPr lang="en-US" altLang="zh-CN" dirty="0" smtClean="0">
                <a:latin typeface="宋体" pitchFamily="2" charset="-122"/>
              </a:rPr>
              <a:t>#</a:t>
            </a:r>
            <a:r>
              <a:rPr lang="en-US" altLang="zh-CN" dirty="0">
                <a:latin typeface="宋体" pitchFamily="2" charset="-122"/>
              </a:rPr>
              <a:t>define </a:t>
            </a:r>
            <a:r>
              <a:rPr lang="en-US" altLang="zh-CN" dirty="0" smtClean="0">
                <a:latin typeface="宋体" pitchFamily="2" charset="-122"/>
              </a:rPr>
              <a:t>SLUB_RED_ACTIVE 	0xcc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释放后：</a:t>
            </a:r>
            <a:r>
              <a:rPr lang="en-US" altLang="zh-CN" dirty="0">
                <a:latin typeface="宋体" pitchFamily="2" charset="-122"/>
              </a:rPr>
              <a:t>#define SLUB_RED_INACTIVE </a:t>
            </a:r>
            <a:r>
              <a:rPr lang="en-US" altLang="zh-CN" dirty="0" smtClean="0">
                <a:latin typeface="宋体" pitchFamily="2" charset="-122"/>
              </a:rPr>
              <a:t>	0xbb</a:t>
            </a:r>
            <a:endParaRPr lang="en-US" altLang="zh-CN" dirty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在第二个</a:t>
            </a:r>
            <a:r>
              <a:rPr lang="en-US" altLang="zh-CN" dirty="0">
                <a:latin typeface="宋体" pitchFamily="2" charset="-122"/>
              </a:rPr>
              <a:t>RED_ZONE</a:t>
            </a:r>
            <a:r>
              <a:rPr lang="zh-CN" altLang="en-US" dirty="0">
                <a:latin typeface="宋体" pitchFamily="2" charset="-122"/>
              </a:rPr>
              <a:t>填充部分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#define POISON_INUSE    0x5a</a:t>
            </a:r>
          </a:p>
        </p:txBody>
      </p:sp>
    </p:spTree>
    <p:extLst>
      <p:ext uri="{BB962C8B-B14F-4D97-AF65-F5344CB8AC3E}">
        <p14:creationId xmlns:p14="http://schemas.microsoft.com/office/powerpoint/2010/main" val="2087970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从现有的知识可知，内核模块要使用内存，直接的方式就是从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系统获得空闲页框块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系统以页框为分配单位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若只为了分配一个小块内存，比如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字节，就申请一个页框，则空间浪费严重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显然，需要引入新的机制，对从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系统获得的页框块进行管理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即，内核内存分配器，或内核堆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84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69458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</a:rPr>
              <a:t>第五种情况（设置了</a:t>
            </a:r>
            <a:r>
              <a:rPr lang="en-US" altLang="zh-CN" sz="2800" dirty="0" smtClean="0">
                <a:latin typeface="宋体" pitchFamily="2" charset="-122"/>
              </a:rPr>
              <a:t>SLAB_POISON</a:t>
            </a:r>
            <a:r>
              <a:rPr lang="zh-CN" altLang="en-US" sz="2800" dirty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SLAB_RED_ZONE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>
                <a:latin typeface="宋体" pitchFamily="2" charset="-122"/>
              </a:rPr>
              <a:t> SLAB_STORE_USER</a:t>
            </a:r>
            <a:r>
              <a:rPr lang="zh-CN" altLang="en-US" sz="2800" dirty="0" smtClean="0">
                <a:latin typeface="宋体" pitchFamily="2" charset="-122"/>
              </a:rPr>
              <a:t>标志，对象</a:t>
            </a:r>
            <a:r>
              <a:rPr lang="en-US" altLang="zh-CN" sz="2800" dirty="0" smtClean="0">
                <a:latin typeface="宋体" pitchFamily="2" charset="-122"/>
              </a:rPr>
              <a:t>8</a:t>
            </a:r>
            <a:r>
              <a:rPr lang="zh-CN" altLang="en-US" sz="2800" dirty="0" smtClean="0">
                <a:latin typeface="宋体" pitchFamily="2" charset="-122"/>
              </a:rPr>
              <a:t>字节对齐）</a:t>
            </a:r>
            <a:endParaRPr lang="en-US" altLang="zh-CN" sz="28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5400000">
            <a:off x="1331830" y="3095751"/>
            <a:ext cx="738837" cy="2979962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91230" y="3544187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RED_ZONE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填充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11268" y="3544187"/>
            <a:ext cx="2981978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05511" y="2509656"/>
            <a:ext cx="2974712" cy="6837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o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ffset=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99003" y="4835964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o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bject_size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 rot="16200000">
            <a:off x="2070574" y="977424"/>
            <a:ext cx="750281" cy="4459397"/>
          </a:xfrm>
          <a:prstGeom prst="rightBrace">
            <a:avLst>
              <a:gd name="adj1" fmla="val 8333"/>
              <a:gd name="adj2" fmla="val 48268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684195" y="6499628"/>
            <a:ext cx="1706976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ize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4750740" y="3096766"/>
            <a:ext cx="1216306" cy="44427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4677034" y="3541040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下一</a:t>
            </a:r>
            <a:r>
              <a:rPr lang="zh-CN" altLang="en-US" dirty="0" smtClean="0"/>
              <a:t>个空闲对象的地址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右大括号 12"/>
          <p:cNvSpPr/>
          <p:nvPr/>
        </p:nvSpPr>
        <p:spPr bwMode="auto">
          <a:xfrm rot="5400000">
            <a:off x="3563093" y="3825425"/>
            <a:ext cx="738837" cy="1482563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833154" y="4844752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75934" y="2468370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329119" y="3541040"/>
            <a:ext cx="148256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RED_ZONE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填充</a:t>
            </a:r>
          </a:p>
        </p:txBody>
      </p:sp>
      <p:sp>
        <p:nvSpPr>
          <p:cNvPr id="20" name="右大括号 19"/>
          <p:cNvSpPr/>
          <p:nvPr/>
        </p:nvSpPr>
        <p:spPr bwMode="auto">
          <a:xfrm rot="5400000">
            <a:off x="7711454" y="3837306"/>
            <a:ext cx="738837" cy="1482563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981515" y="4856633"/>
            <a:ext cx="2198714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右大括号 21"/>
          <p:cNvSpPr/>
          <p:nvPr/>
        </p:nvSpPr>
        <p:spPr bwMode="auto">
          <a:xfrm rot="5400000">
            <a:off x="3378170" y="1062581"/>
            <a:ext cx="2276698" cy="8607260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159598" y="3541040"/>
            <a:ext cx="1175983" cy="683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USER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填充</a:t>
            </a:r>
          </a:p>
        </p:txBody>
      </p:sp>
      <p:sp>
        <p:nvSpPr>
          <p:cNvPr id="24" name="右大括号 23"/>
          <p:cNvSpPr/>
          <p:nvPr/>
        </p:nvSpPr>
        <p:spPr bwMode="auto">
          <a:xfrm rot="5400000">
            <a:off x="6378170" y="3997741"/>
            <a:ext cx="738837" cy="1175984"/>
          </a:xfrm>
          <a:prstGeom prst="rightBrace">
            <a:avLst>
              <a:gd name="adj1" fmla="val 8333"/>
              <a:gd name="adj2" fmla="val 4978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01521" y="4863778"/>
            <a:ext cx="1744042" cy="332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304</a:t>
            </a:r>
            <a:r>
              <a:rPr lang="zh-CN" altLang="en-US" dirty="0" smtClean="0"/>
              <a:t>字节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029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4" grpId="0"/>
      <p:bldP spid="15" grpId="0" animBg="1"/>
      <p:bldP spid="16" grpId="0"/>
      <p:bldP spid="12" grpId="0" animBg="1"/>
      <p:bldP spid="13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分配器中对象布局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4.6</a:t>
            </a:r>
            <a:r>
              <a:rPr lang="zh-CN" altLang="en-US" dirty="0" smtClean="0">
                <a:latin typeface="宋体" pitchFamily="2" charset="-122"/>
              </a:rPr>
              <a:t>：设置了</a:t>
            </a:r>
            <a:r>
              <a:rPr lang="en-US" altLang="zh-CN" dirty="0" smtClean="0">
                <a:latin typeface="宋体" pitchFamily="2" charset="-122"/>
              </a:rPr>
              <a:t>SLAB_POISON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SLAB_RED_ZONE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 SLAB_STORE_USER</a:t>
            </a:r>
            <a:r>
              <a:rPr lang="zh-CN" altLang="en-US" dirty="0" smtClean="0">
                <a:latin typeface="宋体" pitchFamily="2" charset="-122"/>
              </a:rPr>
              <a:t>标志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增加的</a:t>
            </a:r>
            <a:r>
              <a:rPr lang="en-US" altLang="zh-CN" dirty="0" smtClean="0">
                <a:latin typeface="宋体" pitchFamily="2" charset="-122"/>
              </a:rPr>
              <a:t>USER</a:t>
            </a:r>
            <a:r>
              <a:rPr lang="zh-CN" altLang="en-US" dirty="0" smtClean="0">
                <a:latin typeface="宋体" pitchFamily="2" charset="-122"/>
              </a:rPr>
              <a:t>填充部分：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2 * </a:t>
            </a:r>
            <a:r>
              <a:rPr lang="en-US" altLang="zh-CN" dirty="0" err="1">
                <a:latin typeface="宋体" pitchFamily="2" charset="-122"/>
              </a:rPr>
              <a:t>sizeof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track</a:t>
            </a:r>
            <a:r>
              <a:rPr lang="en-US" altLang="zh-CN" dirty="0" smtClean="0">
                <a:latin typeface="宋体" pitchFamily="2" charset="-122"/>
              </a:rPr>
              <a:t>)=304</a:t>
            </a:r>
            <a:r>
              <a:rPr lang="zh-CN" altLang="en-US" dirty="0" smtClean="0">
                <a:latin typeface="宋体" pitchFamily="2" charset="-122"/>
              </a:rPr>
              <a:t>字节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跟踪分配操作，包括调用发生的地址、所在的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pid</a:t>
            </a:r>
            <a:r>
              <a:rPr lang="zh-CN" altLang="en-US" dirty="0" smtClean="0">
                <a:latin typeface="宋体" pitchFamily="2" charset="-122"/>
              </a:rPr>
              <a:t>、操作发生的时间等等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使用上述标志，颇有代价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244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对象布局信息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F0000"/>
                </a:solidFill>
              </a:rPr>
              <a:t>页面分配信息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门限</a:t>
            </a:r>
            <a:r>
              <a:rPr lang="zh-CN" altLang="en-US" dirty="0" smtClean="0"/>
              <a:t>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kmem_cache_cpu</a:t>
            </a:r>
            <a:r>
              <a:rPr lang="en-US" altLang="zh-CN" dirty="0"/>
              <a:t> __</a:t>
            </a:r>
            <a:r>
              <a:rPr lang="en-US" altLang="zh-CN" dirty="0" err="1"/>
              <a:t>percpu</a:t>
            </a:r>
            <a:r>
              <a:rPr lang="en-US" altLang="zh-CN" dirty="0"/>
              <a:t> *</a:t>
            </a:r>
            <a:r>
              <a:rPr lang="en-US" altLang="zh-CN" dirty="0" err="1"/>
              <a:t>cpu_slab</a:t>
            </a:r>
            <a:r>
              <a:rPr lang="en-US" altLang="zh-CN" dirty="0"/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NUMA</a:t>
            </a:r>
            <a:r>
              <a:rPr lang="zh-CN" altLang="en-US" dirty="0" smtClean="0"/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kmem_cache_node</a:t>
            </a:r>
            <a:r>
              <a:rPr lang="en-US" altLang="zh-CN" dirty="0"/>
              <a:t> *</a:t>
            </a:r>
            <a:r>
              <a:rPr lang="en-US" altLang="zh-CN" dirty="0" smtClean="0"/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599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32773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allocflags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当缓冲区没有空闲内存时，会调用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系统分配页框，以建立新的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本字</a:t>
            </a:r>
            <a:r>
              <a:rPr lang="zh-CN" altLang="en-US" dirty="0" smtClean="0">
                <a:latin typeface="宋体" pitchFamily="2" charset="-122"/>
              </a:rPr>
              <a:t>段保存了调用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系统时使用的标志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用的缓冲区中，为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smtClean="0">
                <a:latin typeface="宋体" pitchFamily="2" charset="-122"/>
              </a:rPr>
              <a:t>GFP_COMP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/>
              <a:t>0x4000</a:t>
            </a:r>
            <a:r>
              <a:rPr lang="zh-CN" altLang="en-US" dirty="0" smtClean="0">
                <a:latin typeface="宋体" pitchFamily="2" charset="-122"/>
              </a:rPr>
              <a:t>）等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o</a:t>
            </a:r>
            <a:r>
              <a:rPr lang="en-US" altLang="zh-CN" dirty="0" err="1" smtClean="0">
                <a:latin typeface="宋体" pitchFamily="2" charset="-122"/>
              </a:rPr>
              <a:t>o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min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max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kmem_cache_order_objects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               unsigned long x;}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的低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位存放了一个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包含的对象数目，其余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存放调用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系统时的</a:t>
            </a:r>
            <a:r>
              <a:rPr lang="en-US" altLang="zh-CN" dirty="0" smtClean="0">
                <a:latin typeface="宋体" pitchFamily="2" charset="-122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51258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oo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min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max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当需要创建新的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分配器首先尝试以</a:t>
            </a:r>
            <a:r>
              <a:rPr lang="en-US" altLang="zh-CN" dirty="0" err="1" smtClean="0">
                <a:latin typeface="宋体" pitchFamily="2" charset="-122"/>
              </a:rPr>
              <a:t>oo</a:t>
            </a:r>
            <a:r>
              <a:rPr lang="zh-CN" altLang="en-US" dirty="0" smtClean="0">
                <a:latin typeface="宋体" pitchFamily="2" charset="-122"/>
              </a:rPr>
              <a:t>中规定的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去调用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若分配页框失败，则使用</a:t>
            </a:r>
            <a:r>
              <a:rPr lang="en-US" altLang="zh-CN" dirty="0" smtClean="0">
                <a:latin typeface="宋体" pitchFamily="2" charset="-122"/>
              </a:rPr>
              <a:t>min</a:t>
            </a:r>
            <a:r>
              <a:rPr lang="zh-CN" altLang="en-US" dirty="0" smtClean="0">
                <a:latin typeface="宋体" pitchFamily="2" charset="-122"/>
              </a:rPr>
              <a:t>中规定的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4.7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分析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、一个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内对象个数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order=0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用的缓冲区中，一个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（内存池）最多占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个页面，即</a:t>
            </a:r>
            <a:r>
              <a:rPr lang="en-US" altLang="zh-CN" dirty="0" smtClean="0">
                <a:latin typeface="宋体" pitchFamily="2" charset="-122"/>
              </a:rPr>
              <a:t>32KB</a:t>
            </a:r>
          </a:p>
        </p:txBody>
      </p:sp>
    </p:spTree>
    <p:extLst>
      <p:ext uri="{BB962C8B-B14F-4D97-AF65-F5344CB8AC3E}">
        <p14:creationId xmlns:p14="http://schemas.microsoft.com/office/powerpoint/2010/main" val="1481433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对象布局信息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页面分配信息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</a:rPr>
              <a:t>门限</a:t>
            </a:r>
            <a:r>
              <a:rPr lang="zh-CN" altLang="en-US" b="1" dirty="0" smtClean="0">
                <a:solidFill>
                  <a:srgbClr val="FF0000"/>
                </a:solidFill>
              </a:rPr>
              <a:t>信息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kmem_cache_cpu</a:t>
            </a:r>
            <a:r>
              <a:rPr lang="en-US" altLang="zh-CN" dirty="0"/>
              <a:t> __</a:t>
            </a:r>
            <a:r>
              <a:rPr lang="en-US" altLang="zh-CN" dirty="0" err="1"/>
              <a:t>percpu</a:t>
            </a:r>
            <a:r>
              <a:rPr lang="en-US" altLang="zh-CN" dirty="0"/>
              <a:t> *</a:t>
            </a:r>
            <a:r>
              <a:rPr lang="en-US" altLang="zh-CN" dirty="0" err="1"/>
              <a:t>cpu_slab</a:t>
            </a:r>
            <a:r>
              <a:rPr lang="en-US" altLang="zh-CN" dirty="0"/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NUMA</a:t>
            </a:r>
            <a:r>
              <a:rPr lang="zh-CN" altLang="en-US" dirty="0" smtClean="0"/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kmem_cache_node</a:t>
            </a:r>
            <a:r>
              <a:rPr lang="en-US" altLang="zh-CN" dirty="0"/>
              <a:t> *</a:t>
            </a:r>
            <a:r>
              <a:rPr lang="en-US" altLang="zh-CN" dirty="0" smtClean="0"/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7440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min_partial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单个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节点缓存中，保存的部分空的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数量不能低于该值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部分空的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中已经分配出去一些对象，当仍有空闲对象，即部分空闲的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cpu_partial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单个本地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缓存中，空闲对象数量的门限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低于该</a:t>
            </a:r>
            <a:r>
              <a:rPr lang="zh-CN" altLang="en-US" dirty="0" smtClean="0">
                <a:latin typeface="宋体" pitchFamily="2" charset="-122"/>
              </a:rPr>
              <a:t>值，则需要从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节点缓存中获取空闲对象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高于该值，则可能将本地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缓存中的所有部分空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放入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376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4.8)</a:t>
            </a:r>
            <a:endParaRPr lang="en-US" dirty="0" smtClean="0">
              <a:latin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62881"/>
              </p:ext>
            </p:extLst>
          </p:nvPr>
        </p:nvGraphicFramePr>
        <p:xfrm>
          <a:off x="152399" y="1286938"/>
          <a:ext cx="8805334" cy="526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62"/>
                <a:gridCol w="1470672"/>
                <a:gridCol w="1498600"/>
                <a:gridCol w="1464734"/>
                <a:gridCol w="1456266"/>
                <a:gridCol w="1422400"/>
              </a:tblGrid>
              <a:tr h="56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kmalloc-96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kmalloc-192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kmalloc-16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kmalloc-32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align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object_size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inuse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alloc_flags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0x2a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0x1002a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0x100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min_partial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cpu_partial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11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4.8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dirty="0" smtClean="0">
              <a:latin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44024"/>
              </p:ext>
            </p:extLst>
          </p:nvPr>
        </p:nvGraphicFramePr>
        <p:xfrm>
          <a:off x="152399" y="1286938"/>
          <a:ext cx="8805334" cy="526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62"/>
                <a:gridCol w="1470672"/>
                <a:gridCol w="1498600"/>
                <a:gridCol w="1464734"/>
                <a:gridCol w="1456266"/>
                <a:gridCol w="1422400"/>
              </a:tblGrid>
              <a:tr h="56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kmalloc-64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kmalloc-128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kmalloc-256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kmalloc-512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kmalloc-1024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align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object_size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inuse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alloc_flags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0x10020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0x20020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0x30020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min_partial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cpu_partial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3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缓冲区结构体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4.8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dirty="0" smtClean="0">
              <a:latin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8807"/>
              </p:ext>
            </p:extLst>
          </p:nvPr>
        </p:nvGraphicFramePr>
        <p:xfrm>
          <a:off x="973665" y="1330325"/>
          <a:ext cx="7340602" cy="526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69"/>
                <a:gridCol w="1834637"/>
                <a:gridCol w="1827230"/>
                <a:gridCol w="1816666"/>
              </a:tblGrid>
              <a:tr h="56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kmalloc-2048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kmalloc-4096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kmalloc-8192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align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object_size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2048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8192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inuse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2048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8192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2048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8192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alloc_flags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__GFP_COMP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0x30010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0x30008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0x30004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min_partial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cpu_partial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46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内核堆管理的基本任务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对若干来自于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>
                <a:latin typeface="宋体" pitchFamily="2" charset="-122"/>
              </a:rPr>
              <a:t>系统的页框块</a:t>
            </a:r>
            <a:r>
              <a:rPr lang="zh-CN" altLang="en-US" dirty="0" smtClean="0">
                <a:latin typeface="宋体" pitchFamily="2" charset="-122"/>
              </a:rPr>
              <a:t>进行有效管理</a:t>
            </a:r>
            <a:r>
              <a:rPr lang="zh-CN" altLang="en-US" dirty="0">
                <a:latin typeface="宋体" pitchFamily="2" charset="-122"/>
              </a:rPr>
              <a:t>，以满足不同大小“对象”分配的</a:t>
            </a:r>
            <a:r>
              <a:rPr lang="zh-CN" altLang="en-US" dirty="0" smtClean="0">
                <a:latin typeface="宋体" pitchFamily="2" charset="-122"/>
              </a:rPr>
              <a:t>请求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字节、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字节、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字节、</a:t>
            </a:r>
            <a:r>
              <a:rPr lang="en-US" altLang="zh-CN" dirty="0" smtClean="0">
                <a:latin typeface="宋体" pitchFamily="2" charset="-122"/>
              </a:rPr>
              <a:t>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</a:t>
            </a:r>
            <a:r>
              <a:rPr lang="en-US" altLang="zh-CN" dirty="0" smtClean="0">
                <a:latin typeface="宋体" pitchFamily="2" charset="-122"/>
              </a:rPr>
              <a:t>or</a:t>
            </a:r>
            <a:r>
              <a:rPr lang="zh-CN" altLang="en-US" dirty="0" smtClean="0">
                <a:latin typeface="宋体" pitchFamily="2" charset="-122"/>
              </a:rPr>
              <a:t>用户进程堆管理的基本目标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内存碎片要少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分配的时间效率要高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并发</a:t>
            </a:r>
            <a:r>
              <a:rPr lang="zh-CN" altLang="en-US" dirty="0" smtClean="0">
                <a:latin typeface="宋体" pitchFamily="2" charset="-122"/>
              </a:rPr>
              <a:t>性要高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消耗的额外内存要少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局部</a:t>
            </a:r>
            <a:r>
              <a:rPr lang="zh-CN" altLang="en-US" dirty="0" smtClean="0">
                <a:latin typeface="宋体" pitchFamily="2" charset="-122"/>
              </a:rPr>
              <a:t>性、</a:t>
            </a:r>
            <a:r>
              <a:rPr lang="en-US" altLang="zh-CN" dirty="0" smtClean="0">
                <a:latin typeface="宋体" pitchFamily="2" charset="-122"/>
              </a:rPr>
              <a:t>profiling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695770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对象布局信息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页面分配信息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门限</a:t>
            </a:r>
            <a:r>
              <a:rPr lang="zh-CN" altLang="en-US" dirty="0" smtClean="0"/>
              <a:t>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kmem_cache_cpu</a:t>
            </a:r>
            <a:r>
              <a:rPr lang="en-US" altLang="zh-CN" dirty="0"/>
              <a:t> __</a:t>
            </a:r>
            <a:r>
              <a:rPr lang="en-US" altLang="zh-CN" dirty="0" err="1"/>
              <a:t>percpu</a:t>
            </a:r>
            <a:r>
              <a:rPr lang="en-US" altLang="zh-CN" dirty="0"/>
              <a:t> *</a:t>
            </a:r>
            <a:r>
              <a:rPr lang="en-US" altLang="zh-CN" dirty="0" err="1"/>
              <a:t>cpu_slab</a:t>
            </a:r>
            <a:r>
              <a:rPr lang="en-US" altLang="zh-CN" dirty="0"/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NUMA</a:t>
            </a:r>
            <a:r>
              <a:rPr lang="zh-CN" altLang="en-US" dirty="0" smtClean="0"/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kmem_cache_node</a:t>
            </a:r>
            <a:r>
              <a:rPr lang="en-US" altLang="zh-CN" dirty="0"/>
              <a:t> *</a:t>
            </a:r>
            <a:r>
              <a:rPr lang="en-US" altLang="zh-CN" dirty="0" smtClean="0"/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3059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本地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缓存结构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01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本地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对象布局信息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页面分配信息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门限</a:t>
            </a:r>
            <a:r>
              <a:rPr lang="zh-CN" altLang="en-US" dirty="0" smtClean="0"/>
              <a:t>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kmem_cache_cpu</a:t>
            </a:r>
            <a:r>
              <a:rPr lang="en-US" altLang="zh-CN" dirty="0">
                <a:solidFill>
                  <a:srgbClr val="FF0000"/>
                </a:solidFill>
              </a:rPr>
              <a:t> __</a:t>
            </a:r>
            <a:r>
              <a:rPr lang="en-US" altLang="zh-CN" dirty="0" err="1">
                <a:solidFill>
                  <a:srgbClr val="FF0000"/>
                </a:solidFill>
              </a:rPr>
              <a:t>percpu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err="1">
                <a:solidFill>
                  <a:srgbClr val="FF0000"/>
                </a:solidFill>
              </a:rPr>
              <a:t>cpu_slab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NUMA</a:t>
            </a:r>
            <a:r>
              <a:rPr lang="zh-CN" altLang="en-US" dirty="0" smtClean="0"/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kmem_cache_node</a:t>
            </a:r>
            <a:r>
              <a:rPr lang="en-US" altLang="zh-CN" dirty="0"/>
              <a:t> *</a:t>
            </a:r>
            <a:r>
              <a:rPr lang="en-US" altLang="zh-CN" dirty="0" smtClean="0"/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8751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kmem_cache_cpu</a:t>
            </a:r>
            <a:r>
              <a:rPr lang="en-US" altLang="zh-CN" dirty="0">
                <a:latin typeface="宋体" pitchFamily="2" charset="-122"/>
              </a:rPr>
              <a:t> __</a:t>
            </a:r>
            <a:r>
              <a:rPr lang="en-US" altLang="zh-CN" dirty="0" err="1">
                <a:latin typeface="宋体" pitchFamily="2" charset="-122"/>
              </a:rPr>
              <a:t>percpu</a:t>
            </a:r>
            <a:r>
              <a:rPr lang="en-US" altLang="zh-CN" dirty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cpu_slab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c</a:t>
            </a:r>
            <a:r>
              <a:rPr lang="en-US" altLang="zh-CN" dirty="0" err="1" smtClean="0">
                <a:latin typeface="宋体" pitchFamily="2" charset="-122"/>
              </a:rPr>
              <a:t>pu_slab</a:t>
            </a:r>
            <a:r>
              <a:rPr lang="zh-CN" altLang="en-US" dirty="0" smtClean="0">
                <a:latin typeface="宋体" pitchFamily="2" charset="-122"/>
              </a:rPr>
              <a:t>是一个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变量，即每个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都有一个本地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大多数分配操作，都在当前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本地缓存中完成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减少了内存分配的竞争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释放操作呢？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缓存内部结构包括：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：当前用于分配的一个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部分空（闲）的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组成的链表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076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55676" y="3086100"/>
            <a:ext cx="2744256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第一个空闲对象地址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55675" y="3467100"/>
            <a:ext cx="2744257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部分空（闲）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链表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1338" y="2443490"/>
            <a:ext cx="2379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本地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缓存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 bwMode="auto">
          <a:xfrm>
            <a:off x="4679685" y="2385055"/>
            <a:ext cx="2743200" cy="7958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59867" y="2599267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80352" y="2599266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00837" y="2599266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5" idx="3"/>
            <a:endCxn id="4" idx="1"/>
          </p:cNvCxnSpPr>
          <p:nvPr/>
        </p:nvCxnSpPr>
        <p:spPr bwMode="auto">
          <a:xfrm flipV="1">
            <a:off x="3699932" y="2782989"/>
            <a:ext cx="1159935" cy="49361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>
            <a:stCxn id="4" idx="3"/>
            <a:endCxn id="10" idx="1"/>
          </p:cNvCxnSpPr>
          <p:nvPr/>
        </p:nvCxnSpPr>
        <p:spPr bwMode="auto">
          <a:xfrm flipV="1">
            <a:off x="5401733" y="2782988"/>
            <a:ext cx="378619" cy="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 bwMode="auto">
          <a:xfrm>
            <a:off x="6322218" y="2782988"/>
            <a:ext cx="378619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5416284" y="1942468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活动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6782460" y="4195637"/>
            <a:ext cx="563563" cy="533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820305" y="4195637"/>
            <a:ext cx="563563" cy="533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38170" y="4195637"/>
            <a:ext cx="563563" cy="533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6" idx="3"/>
            <a:endCxn id="21" idx="1"/>
          </p:cNvCxnSpPr>
          <p:nvPr/>
        </p:nvCxnSpPr>
        <p:spPr bwMode="auto">
          <a:xfrm>
            <a:off x="3699932" y="3657600"/>
            <a:ext cx="1138238" cy="80485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直接箭头连接符 22"/>
          <p:cNvCxnSpPr>
            <a:stCxn id="21" idx="3"/>
            <a:endCxn id="20" idx="1"/>
          </p:cNvCxnSpPr>
          <p:nvPr/>
        </p:nvCxnSpPr>
        <p:spPr bwMode="auto">
          <a:xfrm>
            <a:off x="5401733" y="4462451"/>
            <a:ext cx="41857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直接箭头连接符 24"/>
          <p:cNvCxnSpPr>
            <a:stCxn id="20" idx="3"/>
            <a:endCxn id="19" idx="1"/>
          </p:cNvCxnSpPr>
          <p:nvPr/>
        </p:nvCxnSpPr>
        <p:spPr bwMode="auto">
          <a:xfrm>
            <a:off x="6383868" y="4462451"/>
            <a:ext cx="398592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4760335" y="3728879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740792" y="3728879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786867" y="372877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611680" y="5657738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44451" y="56414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空闲对象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0625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76738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kmem_cache_cpu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中第一个空闲对象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t</a:t>
            </a:r>
            <a:r>
              <a:rPr lang="en-US" altLang="zh-CN" dirty="0" err="1" smtClean="0">
                <a:latin typeface="宋体" pitchFamily="2" charset="-122"/>
              </a:rPr>
              <a:t>id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源码注释：</a:t>
            </a:r>
            <a:r>
              <a:rPr lang="en-US" altLang="zh-CN" dirty="0" smtClean="0">
                <a:latin typeface="宋体" pitchFamily="2" charset="-122"/>
              </a:rPr>
              <a:t>Globally </a:t>
            </a:r>
            <a:r>
              <a:rPr lang="en-US" altLang="zh-CN" dirty="0">
                <a:latin typeface="宋体" pitchFamily="2" charset="-122"/>
              </a:rPr>
              <a:t>unique transaction </a:t>
            </a:r>
            <a:r>
              <a:rPr lang="en-US" altLang="zh-CN" dirty="0" smtClean="0">
                <a:latin typeface="宋体" pitchFamily="2" charset="-122"/>
              </a:rPr>
              <a:t>id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实际上适用于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操作，防范</a:t>
            </a:r>
            <a:r>
              <a:rPr lang="en-US" altLang="zh-CN" dirty="0" smtClean="0">
                <a:latin typeface="宋体" pitchFamily="2" charset="-122"/>
              </a:rPr>
              <a:t>ABA</a:t>
            </a:r>
            <a:r>
              <a:rPr lang="zh-CN" altLang="en-US" dirty="0" smtClean="0">
                <a:latin typeface="宋体" pitchFamily="2" charset="-122"/>
              </a:rPr>
              <a:t>问题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age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artial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结构，即部分空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链表中，第一个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结构。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406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（内存池）通过其第一个页框的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next</a:t>
            </a:r>
            <a:r>
              <a:rPr lang="zh-CN" altLang="en-US" dirty="0" smtClean="0">
                <a:latin typeface="宋体" pitchFamily="2" charset="-122"/>
              </a:rPr>
              <a:t>字段，组成部分空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实际上，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分配器为了减少元数据开销，复用了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结构中的许多字段，以描述</a:t>
            </a:r>
            <a:r>
              <a:rPr lang="zh-CN" altLang="en-US" dirty="0">
                <a:latin typeface="宋体" pitchFamily="2" charset="-122"/>
              </a:rPr>
              <a:t>一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通常，使用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复用的方式，是定义了许多</a:t>
            </a:r>
            <a:r>
              <a:rPr lang="en-US" altLang="zh-CN" dirty="0" smtClean="0">
                <a:latin typeface="宋体" pitchFamily="2" charset="-122"/>
              </a:rPr>
              <a:t>union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4.9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查看）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注意：下面将要讨论的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结构复用字段，仅仅用于本地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711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age</a:t>
            </a:r>
            <a:r>
              <a:rPr lang="zh-CN" altLang="en-US" dirty="0" smtClean="0">
                <a:latin typeface="宋体" pitchFamily="2" charset="-122"/>
              </a:rPr>
              <a:t>结构中被复用的字段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f</a:t>
            </a:r>
            <a:r>
              <a:rPr lang="en-US" altLang="zh-CN" dirty="0" err="1" smtClean="0">
                <a:latin typeface="宋体" pitchFamily="2" charset="-122"/>
              </a:rPr>
              <a:t>reelist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中第一个空闲对象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注意：这里不是</a:t>
            </a:r>
            <a:r>
              <a:rPr lang="en-US" altLang="zh-CN" dirty="0" err="1" smtClean="0">
                <a:latin typeface="宋体" pitchFamily="2" charset="-122"/>
              </a:rPr>
              <a:t>kmem_cache_cpu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后者指向活动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这里的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字段是处在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结构中，针对位于部分空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链表中的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 err="1" smtClean="0">
                <a:latin typeface="宋体" pitchFamily="2" charset="-122"/>
              </a:rPr>
              <a:t>nuse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当前正在被用户使用的对象数目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o</a:t>
            </a:r>
            <a:r>
              <a:rPr lang="en-US" altLang="zh-CN" dirty="0" smtClean="0">
                <a:latin typeface="宋体" pitchFamily="2" charset="-122"/>
              </a:rPr>
              <a:t>bjects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包含的对象数，包括空闲和非空闲的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59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age</a:t>
            </a:r>
            <a:r>
              <a:rPr lang="zh-CN" altLang="en-US" dirty="0" smtClean="0">
                <a:latin typeface="宋体" pitchFamily="2" charset="-122"/>
              </a:rPr>
              <a:t>结构中被复用的字段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93799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rozen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位于本地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缓存时，即为活动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，或者位于本地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链表时，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被冻住，</a:t>
            </a:r>
            <a:r>
              <a:rPr lang="en-US" altLang="zh-CN" dirty="0" err="1" smtClean="0">
                <a:latin typeface="宋体" pitchFamily="2" charset="-122"/>
              </a:rPr>
              <a:t>fronzen</a:t>
            </a:r>
            <a:r>
              <a:rPr lang="en-US" altLang="zh-CN" dirty="0" smtClean="0">
                <a:latin typeface="宋体" pitchFamily="2" charset="-122"/>
              </a:rPr>
              <a:t>=1,</a:t>
            </a:r>
            <a:r>
              <a:rPr lang="zh-CN" altLang="en-US" dirty="0" smtClean="0">
                <a:latin typeface="宋体" pitchFamily="2" charset="-122"/>
              </a:rPr>
              <a:t>其余情况为</a:t>
            </a:r>
            <a:r>
              <a:rPr lang="en-US" altLang="zh-CN" dirty="0" smtClean="0">
                <a:latin typeface="宋体" pitchFamily="2" charset="-122"/>
              </a:rPr>
              <a:t>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ages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链表中，包含的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个数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只有链表的第一个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，该字段有效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s</a:t>
            </a:r>
            <a:r>
              <a:rPr lang="en-US" altLang="zh-CN" dirty="0" err="1" smtClean="0">
                <a:latin typeface="宋体" pitchFamily="2" charset="-122"/>
              </a:rPr>
              <a:t>lab_cache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指向当前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所属的缓冲区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next</a:t>
            </a:r>
            <a:r>
              <a:rPr lang="zh-CN" altLang="en-US" dirty="0">
                <a:latin typeface="宋体" pitchFamily="2" charset="-122"/>
              </a:rPr>
              <a:t>字段：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构成部分空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链表的</a:t>
            </a:r>
            <a:r>
              <a:rPr lang="zh-CN" altLang="en-US" dirty="0" smtClean="0">
                <a:latin typeface="宋体" pitchFamily="2" charset="-122"/>
              </a:rPr>
              <a:t>指针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80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4296" y="2728453"/>
            <a:ext cx="89950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8432" y="2230771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kmem_cache_cpu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72036" y="2797391"/>
            <a:ext cx="962259" cy="57497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6932753" y="6091296"/>
            <a:ext cx="1642023" cy="495759"/>
            <a:chOff x="3886710" y="5947374"/>
            <a:chExt cx="2743200" cy="795866"/>
          </a:xfrm>
        </p:grpSpPr>
        <p:sp>
          <p:nvSpPr>
            <p:cNvPr id="3" name="矩形 2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4" idx="3"/>
              <a:endCxn id="10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33" name="矩形 32"/>
          <p:cNvSpPr/>
          <p:nvPr/>
        </p:nvSpPr>
        <p:spPr bwMode="auto">
          <a:xfrm>
            <a:off x="1055999" y="5813824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88770" y="57974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空闲对象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 bwMode="auto">
          <a:xfrm>
            <a:off x="2834297" y="3109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tid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34297" y="3486477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834297" y="3871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545" y="2567823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kmem_cache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237926" y="3051188"/>
            <a:ext cx="1624741" cy="6572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cpu_slab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37926" y="3708391"/>
            <a:ext cx="1624741" cy="13970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730827" y="292698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30828" y="330980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30828" y="4835201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s</a:t>
            </a:r>
            <a:r>
              <a:rPr lang="en-US" altLang="zh-CN" dirty="0" err="1" smtClean="0"/>
              <a:t>lab_cache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730830" y="4068529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</a:t>
            </a:r>
            <a:r>
              <a:rPr lang="en-US" altLang="zh-CN" dirty="0" smtClean="0"/>
              <a:t>rozen=1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30829" y="3693660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730828" y="445186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pages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035741" y="247486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 bwMode="auto">
          <a:xfrm>
            <a:off x="4730823" y="5218450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35" idx="3"/>
            <a:endCxn id="40" idx="1"/>
          </p:cNvCxnSpPr>
          <p:nvPr/>
        </p:nvCxnSpPr>
        <p:spPr bwMode="auto">
          <a:xfrm flipV="1">
            <a:off x="3733800" y="3117488"/>
            <a:ext cx="997027" cy="94446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任意多边形 13"/>
          <p:cNvSpPr/>
          <p:nvPr/>
        </p:nvSpPr>
        <p:spPr bwMode="auto">
          <a:xfrm>
            <a:off x="3793433" y="3191933"/>
            <a:ext cx="1297016" cy="3005667"/>
          </a:xfrm>
          <a:custGeom>
            <a:avLst/>
            <a:gdLst>
              <a:gd name="connsiteX0" fmla="*/ 1297016 w 1297016"/>
              <a:gd name="connsiteY0" fmla="*/ 0 h 3005667"/>
              <a:gd name="connsiteX1" fmla="*/ 1616 w 1297016"/>
              <a:gd name="connsiteY1" fmla="*/ 1667934 h 3005667"/>
              <a:gd name="connsiteX2" fmla="*/ 1026083 w 1297016"/>
              <a:gd name="connsiteY2" fmla="*/ 3005667 h 300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016" h="3005667">
                <a:moveTo>
                  <a:pt x="1297016" y="0"/>
                </a:moveTo>
                <a:cubicBezTo>
                  <a:pt x="671893" y="583495"/>
                  <a:pt x="46771" y="1166990"/>
                  <a:pt x="1616" y="1667934"/>
                </a:cubicBezTo>
                <a:cubicBezTo>
                  <a:pt x="-43539" y="2168878"/>
                  <a:pt x="870861" y="2791178"/>
                  <a:pt x="1026083" y="300566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932753" y="2918953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932754" y="3301770"/>
            <a:ext cx="1365171" cy="871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37667" y="2466833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cxnSp>
        <p:nvCxnSpPr>
          <p:cNvPr id="22" name="直接箭头连接符 21"/>
          <p:cNvCxnSpPr>
            <a:stCxn id="47" idx="3"/>
          </p:cNvCxnSpPr>
          <p:nvPr/>
        </p:nvCxnSpPr>
        <p:spPr bwMode="auto">
          <a:xfrm flipV="1">
            <a:off x="6095994" y="2967933"/>
            <a:ext cx="836759" cy="244101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组合 50"/>
          <p:cNvGrpSpPr/>
          <p:nvPr/>
        </p:nvGrpSpPr>
        <p:grpSpPr>
          <a:xfrm>
            <a:off x="4722019" y="6070881"/>
            <a:ext cx="1642023" cy="495759"/>
            <a:chOff x="3886710" y="5947374"/>
            <a:chExt cx="2743200" cy="795866"/>
          </a:xfrm>
        </p:grpSpPr>
        <p:sp>
          <p:nvSpPr>
            <p:cNvPr id="52" name="矩形 51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53" idx="3"/>
              <a:endCxn id="54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4" idx="3"/>
              <a:endCxn id="55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4" name="任意多边形 23"/>
          <p:cNvSpPr/>
          <p:nvPr/>
        </p:nvSpPr>
        <p:spPr bwMode="auto">
          <a:xfrm>
            <a:off x="7286017" y="3171217"/>
            <a:ext cx="1301296" cy="3073940"/>
          </a:xfrm>
          <a:custGeom>
            <a:avLst/>
            <a:gdLst>
              <a:gd name="connsiteX0" fmla="*/ 622570 w 1301296"/>
              <a:gd name="connsiteY0" fmla="*/ 0 h 3073940"/>
              <a:gd name="connsiteX1" fmla="*/ 1284051 w 1301296"/>
              <a:gd name="connsiteY1" fmla="*/ 1429966 h 3073940"/>
              <a:gd name="connsiteX2" fmla="*/ 0 w 1301296"/>
              <a:gd name="connsiteY2" fmla="*/ 3073940 h 307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96" h="3073940">
                <a:moveTo>
                  <a:pt x="622570" y="0"/>
                </a:moveTo>
                <a:cubicBezTo>
                  <a:pt x="1005191" y="458821"/>
                  <a:pt x="1387813" y="917643"/>
                  <a:pt x="1284051" y="1429966"/>
                </a:cubicBezTo>
                <a:cubicBezTo>
                  <a:pt x="1180289" y="1942289"/>
                  <a:pt x="205902" y="2796702"/>
                  <a:pt x="0" y="307394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5890" y="6502996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373307" y="6523411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 bwMode="auto">
          <a:xfrm>
            <a:off x="5042988" y="1431586"/>
            <a:ext cx="2743200" cy="7958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223170" y="1645798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143655" y="1645797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064140" y="1645797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stCxn id="5" idx="3"/>
            <a:endCxn id="62" idx="1"/>
          </p:cNvCxnSpPr>
          <p:nvPr/>
        </p:nvCxnSpPr>
        <p:spPr bwMode="auto">
          <a:xfrm flipV="1">
            <a:off x="3733800" y="1829520"/>
            <a:ext cx="1489370" cy="108943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直接箭头连接符 65"/>
          <p:cNvCxnSpPr>
            <a:stCxn id="62" idx="3"/>
            <a:endCxn id="63" idx="1"/>
          </p:cNvCxnSpPr>
          <p:nvPr/>
        </p:nvCxnSpPr>
        <p:spPr bwMode="auto">
          <a:xfrm flipV="1">
            <a:off x="5765036" y="1829519"/>
            <a:ext cx="378619" cy="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 bwMode="auto">
          <a:xfrm>
            <a:off x="6685521" y="1829519"/>
            <a:ext cx="378619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786188" y="1629463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活动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27" name="任意多边形 26"/>
          <p:cNvSpPr/>
          <p:nvPr/>
        </p:nvSpPr>
        <p:spPr bwMode="auto">
          <a:xfrm>
            <a:off x="1867711" y="3132306"/>
            <a:ext cx="3025302" cy="2271688"/>
          </a:xfrm>
          <a:custGeom>
            <a:avLst/>
            <a:gdLst>
              <a:gd name="connsiteX0" fmla="*/ 3025302 w 3025302"/>
              <a:gd name="connsiteY0" fmla="*/ 1896894 h 2271688"/>
              <a:gd name="connsiteX1" fmla="*/ 1186774 w 3025302"/>
              <a:gd name="connsiteY1" fmla="*/ 2130358 h 2271688"/>
              <a:gd name="connsiteX2" fmla="*/ 0 w 3025302"/>
              <a:gd name="connsiteY2" fmla="*/ 0 h 22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302" h="2271688">
                <a:moveTo>
                  <a:pt x="3025302" y="1896894"/>
                </a:moveTo>
                <a:cubicBezTo>
                  <a:pt x="2358146" y="2171700"/>
                  <a:pt x="1690991" y="2446507"/>
                  <a:pt x="1186774" y="2130358"/>
                </a:cubicBezTo>
                <a:cubicBezTo>
                  <a:pt x="682557" y="1814209"/>
                  <a:pt x="341278" y="907104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315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内核堆概述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153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内核堆的不同：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由于内核的特殊性，内核堆的实现不能复杂，要简单紧凑，不要对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TLB</a:t>
            </a:r>
            <a:r>
              <a:rPr lang="zh-CN" altLang="en-US" dirty="0" smtClean="0">
                <a:latin typeface="宋体" pitchFamily="2" charset="-122"/>
              </a:rPr>
              <a:t>带来显著影响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与应用程序不同，内核程序分配的对象，比较小巧，大小相对固定，反复分配某些固定大小的对象。比如：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每创建进程时，都会需要一个</a:t>
            </a:r>
            <a:r>
              <a:rPr lang="en-US" altLang="zh-CN" dirty="0" err="1" smtClean="0">
                <a:latin typeface="宋体" pitchFamily="2" charset="-122"/>
              </a:rPr>
              <a:t>task_struct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内核管理与进程关联的文件系统数据，经常需要</a:t>
            </a:r>
            <a:r>
              <a:rPr lang="en-US" altLang="zh-CN" dirty="0" err="1" smtClean="0">
                <a:latin typeface="宋体" pitchFamily="2" charset="-122"/>
              </a:rPr>
              <a:t>fs_struct</a:t>
            </a:r>
            <a:r>
              <a:rPr lang="zh-CN" altLang="en-US" dirty="0" smtClean="0">
                <a:latin typeface="宋体" pitchFamily="2" charset="-122"/>
              </a:rPr>
              <a:t>结构体实例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内核的上述限制，可以帮助我们选择设计方案，实际降低了开发难度。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什么样的方案？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742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本地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4.10</a:t>
            </a:r>
            <a:r>
              <a:rPr lang="zh-CN" altLang="en-US" dirty="0" smtClean="0">
                <a:latin typeface="宋体" pitchFamily="2" charset="-122"/>
              </a:rPr>
              <a:t>：查看部分空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链表构成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同样，活动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也使用其第一个页框对应的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结构，描述自身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4.11</a:t>
            </a:r>
            <a:r>
              <a:rPr lang="zh-CN" altLang="en-US" dirty="0" smtClean="0">
                <a:latin typeface="宋体" pitchFamily="2" charset="-122"/>
              </a:rPr>
              <a:t>：查看活动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en-US" altLang="zh-CN" dirty="0" smtClean="0">
                <a:latin typeface="宋体" pitchFamily="2" charset="-122"/>
              </a:rPr>
              <a:t>=0</a:t>
            </a:r>
            <a:r>
              <a:rPr lang="zh-CN" altLang="en-US" dirty="0" smtClean="0">
                <a:latin typeface="宋体" pitchFamily="2" charset="-122"/>
              </a:rPr>
              <a:t>，此时可以通过</a:t>
            </a:r>
            <a:r>
              <a:rPr lang="en-US" altLang="zh-CN" dirty="0" err="1" smtClean="0">
                <a:latin typeface="宋体" pitchFamily="2" charset="-122"/>
              </a:rPr>
              <a:t>kmem_cache_cpu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zh-CN" altLang="en-US" dirty="0" smtClean="0">
                <a:latin typeface="宋体" pitchFamily="2" charset="-122"/>
              </a:rPr>
              <a:t>访问空闲对象链表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rozen=1</a:t>
            </a:r>
            <a:r>
              <a:rPr lang="zh-CN" altLang="en-US" dirty="0" smtClean="0">
                <a:latin typeface="宋体" pitchFamily="2" charset="-122"/>
              </a:rPr>
              <a:t>，活动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一定位于本地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缓存中，因此依然处于冻住状态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496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本地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en-US" altLang="zh-CN" dirty="0" smtClean="0">
                <a:latin typeface="宋体" pitchFamily="2" charset="-122"/>
              </a:rPr>
              <a:t>=0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frozen=1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=objects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例如，当第一次调用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，新申请若干页框作为活动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zh-CN" altLang="en-US" dirty="0" smtClean="0">
                <a:latin typeface="宋体" pitchFamily="2" charset="-122"/>
              </a:rPr>
              <a:t>被设为了</a:t>
            </a:r>
            <a:r>
              <a:rPr lang="en-US" altLang="zh-CN" dirty="0" smtClean="0">
                <a:latin typeface="宋体" pitchFamily="2" charset="-122"/>
              </a:rPr>
              <a:t>objects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</a:t>
            </a: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zh-CN" altLang="en-US" dirty="0" smtClean="0">
                <a:latin typeface="宋体" pitchFamily="2" charset="-122"/>
              </a:rPr>
              <a:t>并不代表已经分配出去的对象个数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中的分配和释放</a:t>
            </a:r>
            <a:r>
              <a:rPr lang="zh-CN" altLang="en-US" dirty="0">
                <a:latin typeface="宋体" pitchFamily="2" charset="-122"/>
              </a:rPr>
              <a:t>操作，是不会修改</a:t>
            </a:r>
            <a:r>
              <a:rPr lang="en-US" altLang="zh-CN" dirty="0" err="1">
                <a:latin typeface="宋体" pitchFamily="2" charset="-122"/>
              </a:rPr>
              <a:t>inuse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当该活动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中所有空闲对象分配完后，就可能被其他活动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取代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即，本地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en-US" altLang="zh-CN" dirty="0" err="1" smtClean="0">
                <a:latin typeface="宋体" pitchFamily="2" charset="-122"/>
              </a:rPr>
              <a:t>kmem_cache_cpu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字段不再指向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142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本地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3868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</a:t>
            </a:r>
            <a:r>
              <a:rPr lang="en-US" altLang="zh-CN" dirty="0" smtClean="0">
                <a:latin typeface="宋体" pitchFamily="2" charset="-122"/>
              </a:rPr>
              <a:t>frozen=0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因为该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已不再是活动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，而且也没有被加入到本地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的部分空闲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好像没有被任何数据结构指向，是否会丢失？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</a:t>
            </a: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zh-CN" altLang="en-US" dirty="0" smtClean="0">
                <a:latin typeface="宋体" pitchFamily="2" charset="-122"/>
              </a:rPr>
              <a:t>正好等于</a:t>
            </a:r>
            <a:r>
              <a:rPr lang="en-US" altLang="zh-CN" dirty="0" smtClean="0">
                <a:latin typeface="宋体" pitchFamily="2" charset="-122"/>
              </a:rPr>
              <a:t>objects</a:t>
            </a:r>
            <a:r>
              <a:rPr lang="zh-CN" altLang="en-US" dirty="0" smtClean="0">
                <a:latin typeface="宋体" pitchFamily="2" charset="-122"/>
              </a:rPr>
              <a:t>，即已分配出去的对象数，就是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包含的对象总数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之后若有释放操作，则</a:t>
            </a: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--</a:t>
            </a:r>
            <a:r>
              <a:rPr lang="zh-CN" altLang="en-US" dirty="0" smtClean="0">
                <a:latin typeface="宋体" pitchFamily="2" charset="-122"/>
              </a:rPr>
              <a:t>，即开始跟踪已分配出去的对象个数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好处：就是从活动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申请或者释放对象时，都不需要修改</a:t>
            </a:r>
            <a:r>
              <a:rPr lang="en-US" altLang="zh-CN" dirty="0" err="1">
                <a:latin typeface="宋体" pitchFamily="2" charset="-122"/>
              </a:rPr>
              <a:t>inuse</a:t>
            </a:r>
            <a:r>
              <a:rPr lang="zh-CN" altLang="en-US" dirty="0">
                <a:latin typeface="宋体" pitchFamily="2" charset="-122"/>
              </a:rPr>
              <a:t>，提高了效率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229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本地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freelist</a:t>
            </a:r>
            <a:r>
              <a:rPr lang="en-US" altLang="zh-CN" dirty="0" smtClean="0">
                <a:latin typeface="宋体" pitchFamily="2" charset="-122"/>
              </a:rPr>
              <a:t>=0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frozen=1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en-US" altLang="zh-CN" dirty="0" smtClean="0">
                <a:latin typeface="宋体" pitchFamily="2" charset="-122"/>
              </a:rPr>
              <a:t>=objects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</a:rPr>
              <a:t>ages</a:t>
            </a:r>
            <a:r>
              <a:rPr lang="zh-CN" altLang="en-US" dirty="0" smtClean="0">
                <a:latin typeface="宋体" pitchFamily="2" charset="-122"/>
              </a:rPr>
              <a:t>无意义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n</a:t>
            </a:r>
            <a:r>
              <a:rPr lang="en-US" altLang="zh-CN" dirty="0" smtClean="0">
                <a:latin typeface="宋体" pitchFamily="2" charset="-122"/>
              </a:rPr>
              <a:t>ext</a:t>
            </a:r>
            <a:r>
              <a:rPr lang="zh-CN" altLang="en-US" dirty="0" smtClean="0">
                <a:latin typeface="宋体" pitchFamily="2" charset="-122"/>
              </a:rPr>
              <a:t>无意义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slab_cache</a:t>
            </a:r>
            <a:r>
              <a:rPr lang="zh-CN" altLang="en-US" dirty="0">
                <a:latin typeface="宋体" pitchFamily="2" charset="-122"/>
              </a:rPr>
              <a:t>依然指向当前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所属的缓冲区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568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4296" y="2728453"/>
            <a:ext cx="89950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8432" y="2230771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kmem_cache_cpu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72036" y="2797391"/>
            <a:ext cx="962259" cy="574974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6932753" y="6091296"/>
            <a:ext cx="1642023" cy="495759"/>
            <a:chOff x="3886710" y="5947374"/>
            <a:chExt cx="2743200" cy="795866"/>
          </a:xfrm>
        </p:grpSpPr>
        <p:sp>
          <p:nvSpPr>
            <p:cNvPr id="3" name="矩形 2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4" idx="3"/>
              <a:endCxn id="10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33" name="矩形 32"/>
          <p:cNvSpPr/>
          <p:nvPr/>
        </p:nvSpPr>
        <p:spPr bwMode="auto">
          <a:xfrm>
            <a:off x="1055999" y="5813824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88770" y="57974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空闲对象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 bwMode="auto">
          <a:xfrm>
            <a:off x="2834297" y="3109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tid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34297" y="3486477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834297" y="3871453"/>
            <a:ext cx="89950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545" y="2567823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kmem_cache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237926" y="3051188"/>
            <a:ext cx="1624741" cy="6572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cpu_slab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37926" y="3708391"/>
            <a:ext cx="1624741" cy="13970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730827" y="292698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30828" y="330980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30828" y="4835201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s</a:t>
            </a:r>
            <a:r>
              <a:rPr lang="en-US" altLang="zh-CN" dirty="0" err="1" smtClean="0"/>
              <a:t>lab_cache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49012" y="1623565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</a:t>
            </a:r>
            <a:r>
              <a:rPr lang="en-US" altLang="zh-CN" dirty="0" smtClean="0"/>
              <a:t>rozen=1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30829" y="3693660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730828" y="445186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pages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035741" y="247486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 bwMode="auto">
          <a:xfrm>
            <a:off x="4730823" y="5218450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35" idx="3"/>
            <a:endCxn id="40" idx="1"/>
          </p:cNvCxnSpPr>
          <p:nvPr/>
        </p:nvCxnSpPr>
        <p:spPr bwMode="auto">
          <a:xfrm flipV="1">
            <a:off x="3733800" y="3117488"/>
            <a:ext cx="997027" cy="94446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任意多边形 13"/>
          <p:cNvSpPr/>
          <p:nvPr/>
        </p:nvSpPr>
        <p:spPr bwMode="auto">
          <a:xfrm>
            <a:off x="3793433" y="3191933"/>
            <a:ext cx="1297016" cy="3005667"/>
          </a:xfrm>
          <a:custGeom>
            <a:avLst/>
            <a:gdLst>
              <a:gd name="connsiteX0" fmla="*/ 1297016 w 1297016"/>
              <a:gd name="connsiteY0" fmla="*/ 0 h 3005667"/>
              <a:gd name="connsiteX1" fmla="*/ 1616 w 1297016"/>
              <a:gd name="connsiteY1" fmla="*/ 1667934 h 3005667"/>
              <a:gd name="connsiteX2" fmla="*/ 1026083 w 1297016"/>
              <a:gd name="connsiteY2" fmla="*/ 3005667 h 300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016" h="3005667">
                <a:moveTo>
                  <a:pt x="1297016" y="0"/>
                </a:moveTo>
                <a:cubicBezTo>
                  <a:pt x="671893" y="583495"/>
                  <a:pt x="46771" y="1166990"/>
                  <a:pt x="1616" y="1667934"/>
                </a:cubicBezTo>
                <a:cubicBezTo>
                  <a:pt x="-43539" y="2168878"/>
                  <a:pt x="870861" y="2791178"/>
                  <a:pt x="1026083" y="300566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932753" y="2918953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932754" y="3301770"/>
            <a:ext cx="1365171" cy="871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37667" y="2466833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cxnSp>
        <p:nvCxnSpPr>
          <p:cNvPr id="22" name="直接箭头连接符 21"/>
          <p:cNvCxnSpPr>
            <a:stCxn id="47" idx="3"/>
          </p:cNvCxnSpPr>
          <p:nvPr/>
        </p:nvCxnSpPr>
        <p:spPr bwMode="auto">
          <a:xfrm flipV="1">
            <a:off x="6095994" y="2967933"/>
            <a:ext cx="836759" cy="244101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组合 50"/>
          <p:cNvGrpSpPr/>
          <p:nvPr/>
        </p:nvGrpSpPr>
        <p:grpSpPr>
          <a:xfrm>
            <a:off x="4722019" y="6070881"/>
            <a:ext cx="1642023" cy="495759"/>
            <a:chOff x="3886710" y="5947374"/>
            <a:chExt cx="2743200" cy="795866"/>
          </a:xfrm>
        </p:grpSpPr>
        <p:sp>
          <p:nvSpPr>
            <p:cNvPr id="52" name="矩形 51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53" idx="3"/>
              <a:endCxn id="54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4" idx="3"/>
              <a:endCxn id="55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4" name="任意多边形 23"/>
          <p:cNvSpPr/>
          <p:nvPr/>
        </p:nvSpPr>
        <p:spPr bwMode="auto">
          <a:xfrm>
            <a:off x="7286017" y="3171217"/>
            <a:ext cx="1301296" cy="3073940"/>
          </a:xfrm>
          <a:custGeom>
            <a:avLst/>
            <a:gdLst>
              <a:gd name="connsiteX0" fmla="*/ 622570 w 1301296"/>
              <a:gd name="connsiteY0" fmla="*/ 0 h 3073940"/>
              <a:gd name="connsiteX1" fmla="*/ 1284051 w 1301296"/>
              <a:gd name="connsiteY1" fmla="*/ 1429966 h 3073940"/>
              <a:gd name="connsiteX2" fmla="*/ 0 w 1301296"/>
              <a:gd name="connsiteY2" fmla="*/ 3073940 h 307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96" h="3073940">
                <a:moveTo>
                  <a:pt x="622570" y="0"/>
                </a:moveTo>
                <a:cubicBezTo>
                  <a:pt x="1005191" y="458821"/>
                  <a:pt x="1387813" y="917643"/>
                  <a:pt x="1284051" y="1429966"/>
                </a:cubicBezTo>
                <a:cubicBezTo>
                  <a:pt x="1180289" y="1942289"/>
                  <a:pt x="205902" y="2796702"/>
                  <a:pt x="0" y="307394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5890" y="6502996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373307" y="6523411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 bwMode="auto">
          <a:xfrm>
            <a:off x="6272727" y="1612742"/>
            <a:ext cx="2743200" cy="7958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452909" y="1826954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73394" y="1826953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93879" y="1826953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stCxn id="5" idx="3"/>
            <a:endCxn id="62" idx="1"/>
          </p:cNvCxnSpPr>
          <p:nvPr/>
        </p:nvCxnSpPr>
        <p:spPr bwMode="auto">
          <a:xfrm flipV="1">
            <a:off x="3733800" y="2010676"/>
            <a:ext cx="2719109" cy="90827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直接箭头连接符 65"/>
          <p:cNvCxnSpPr>
            <a:stCxn id="62" idx="3"/>
            <a:endCxn id="63" idx="1"/>
          </p:cNvCxnSpPr>
          <p:nvPr/>
        </p:nvCxnSpPr>
        <p:spPr bwMode="auto">
          <a:xfrm flipV="1">
            <a:off x="6994775" y="2010675"/>
            <a:ext cx="378619" cy="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 bwMode="auto">
          <a:xfrm>
            <a:off x="7915260" y="2010675"/>
            <a:ext cx="378619" cy="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169309" y="119734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活动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27" name="任意多边形 26"/>
          <p:cNvSpPr/>
          <p:nvPr/>
        </p:nvSpPr>
        <p:spPr bwMode="auto">
          <a:xfrm>
            <a:off x="1867711" y="3132306"/>
            <a:ext cx="3025302" cy="2271688"/>
          </a:xfrm>
          <a:custGeom>
            <a:avLst/>
            <a:gdLst>
              <a:gd name="connsiteX0" fmla="*/ 3025302 w 3025302"/>
              <a:gd name="connsiteY0" fmla="*/ 1896894 h 2271688"/>
              <a:gd name="connsiteX1" fmla="*/ 1186774 w 3025302"/>
              <a:gd name="connsiteY1" fmla="*/ 2130358 h 2271688"/>
              <a:gd name="connsiteX2" fmla="*/ 0 w 3025302"/>
              <a:gd name="connsiteY2" fmla="*/ 0 h 22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302" h="2271688">
                <a:moveTo>
                  <a:pt x="3025302" y="1896894"/>
                </a:moveTo>
                <a:cubicBezTo>
                  <a:pt x="2358146" y="2171700"/>
                  <a:pt x="1690991" y="2446507"/>
                  <a:pt x="1186774" y="2130358"/>
                </a:cubicBezTo>
                <a:cubicBezTo>
                  <a:pt x="682557" y="1814209"/>
                  <a:pt x="341278" y="907104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98450" y="1623430"/>
            <a:ext cx="1351171" cy="3787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slab_cache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649621" y="1621211"/>
            <a:ext cx="1604154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</a:t>
            </a:r>
            <a:r>
              <a:rPr lang="en-US" altLang="zh-CN" dirty="0" err="1" smtClean="0"/>
              <a:t>nuse</a:t>
            </a:r>
            <a:r>
              <a:rPr lang="en-US" altLang="zh-CN" dirty="0" smtClean="0"/>
              <a:t>=objects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30486" y="4068595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</a:t>
            </a:r>
            <a:r>
              <a:rPr lang="en-US" altLang="zh-CN" dirty="0" smtClean="0"/>
              <a:t>rozen=1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614618" y="1622222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freelist</a:t>
            </a:r>
            <a:r>
              <a:rPr lang="en-US" altLang="zh-CN" dirty="0"/>
              <a:t>=0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05845" y="1186632"/>
            <a:ext cx="430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活动</a:t>
            </a:r>
            <a:r>
              <a:rPr lang="en-US" altLang="zh-CN" sz="2000" dirty="0" smtClean="0"/>
              <a:t>slab</a:t>
            </a:r>
            <a:r>
              <a:rPr lang="zh-CN" altLang="en-US" sz="2000" dirty="0" smtClean="0"/>
              <a:t>第一个页框对应的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结构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32" idx="1"/>
            <a:endCxn id="58" idx="2"/>
          </p:cNvCxnSpPr>
          <p:nvPr/>
        </p:nvCxnSpPr>
        <p:spPr bwMode="auto">
          <a:xfrm flipH="1" flipV="1">
            <a:off x="974036" y="2002211"/>
            <a:ext cx="1860261" cy="167476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任意多边形 18"/>
          <p:cNvSpPr/>
          <p:nvPr/>
        </p:nvSpPr>
        <p:spPr bwMode="auto">
          <a:xfrm>
            <a:off x="86323" y="1857983"/>
            <a:ext cx="215234" cy="1546698"/>
          </a:xfrm>
          <a:custGeom>
            <a:avLst/>
            <a:gdLst>
              <a:gd name="connsiteX0" fmla="*/ 215234 w 215234"/>
              <a:gd name="connsiteY0" fmla="*/ 0 h 1546698"/>
              <a:gd name="connsiteX1" fmla="*/ 1226 w 215234"/>
              <a:gd name="connsiteY1" fmla="*/ 1089498 h 1546698"/>
              <a:gd name="connsiteX2" fmla="*/ 127686 w 215234"/>
              <a:gd name="connsiteY2" fmla="*/ 1546698 h 15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34" h="1546698">
                <a:moveTo>
                  <a:pt x="215234" y="0"/>
                </a:moveTo>
                <a:cubicBezTo>
                  <a:pt x="115525" y="415857"/>
                  <a:pt x="15817" y="831715"/>
                  <a:pt x="1226" y="1089498"/>
                </a:cubicBezTo>
                <a:cubicBezTo>
                  <a:pt x="-13365" y="1347281"/>
                  <a:pt x="106609" y="1464013"/>
                  <a:pt x="127686" y="154669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103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缓冲区内部结构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NUMA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节点缓存结构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40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r>
              <a:rPr lang="zh-CN" altLang="en-US" dirty="0">
                <a:latin typeface="宋体" pitchFamily="2" charset="-122"/>
              </a:rPr>
              <a:t>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为了感知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，每个缓冲区在各个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上，都维护了一个节点缓存结构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换句话说，每个节点都有所有缓冲区的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大多数情况下，无论是本地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缓存，还是节点缓存，其中的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页框，都来自于所属的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例外？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分配器会在执行内存分配等操作时，检查活动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是否属于当前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若不是</a:t>
            </a:r>
            <a:r>
              <a:rPr lang="zh-CN" altLang="en-US" dirty="0" smtClean="0">
                <a:latin typeface="宋体" pitchFamily="2" charset="-122"/>
              </a:rPr>
              <a:t>，会根据情况，将活动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放入所属的</a:t>
            </a:r>
            <a:r>
              <a:rPr lang="en-US" altLang="zh-CN" dirty="0">
                <a:latin typeface="宋体" pitchFamily="2" charset="-122"/>
              </a:rPr>
              <a:t>node</a:t>
            </a:r>
            <a:r>
              <a:rPr lang="zh-CN" altLang="en-US" dirty="0">
                <a:latin typeface="宋体" pitchFamily="2" charset="-122"/>
              </a:rPr>
              <a:t>的部分空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链表、全满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链表，或者归还给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36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NUMA</a:t>
            </a:r>
            <a:r>
              <a:rPr lang="zh-CN" altLang="en-US" dirty="0">
                <a:latin typeface="宋体" pitchFamily="2" charset="-122"/>
              </a:rPr>
              <a:t>节点缓存结构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55676" y="3086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基本信息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55676" y="3467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对象布局信息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5676" y="3848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页面分配信息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5675" y="4229100"/>
            <a:ext cx="47625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门限</a:t>
            </a:r>
            <a:r>
              <a:rPr lang="zh-CN" altLang="en-US" dirty="0" smtClean="0"/>
              <a:t>信息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55675" y="234315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本地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kmem_cache_cpu</a:t>
            </a:r>
            <a:r>
              <a:rPr lang="en-US" altLang="zh-CN" dirty="0"/>
              <a:t> __</a:t>
            </a:r>
            <a:r>
              <a:rPr lang="en-US" altLang="zh-CN" dirty="0" err="1"/>
              <a:t>percpu</a:t>
            </a:r>
            <a:r>
              <a:rPr lang="en-US" altLang="zh-CN" dirty="0"/>
              <a:t> *</a:t>
            </a:r>
            <a:r>
              <a:rPr lang="en-US" altLang="zh-CN" dirty="0" err="1"/>
              <a:t>cpu_slab</a:t>
            </a:r>
            <a:r>
              <a:rPr lang="en-US" altLang="zh-CN" dirty="0"/>
              <a:t>;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55674" y="4610100"/>
            <a:ext cx="4762501" cy="742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NUMA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缓存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kmem_cache_node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smtClean="0">
                <a:solidFill>
                  <a:srgbClr val="FF0000"/>
                </a:solidFill>
              </a:rPr>
              <a:t>node[]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57975" y="30003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57975" y="23812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657975" y="17621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CPU 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12" name="直接箭头连接符 11"/>
          <p:cNvCxnSpPr>
            <a:stCxn id="10" idx="3"/>
            <a:endCxn id="14" idx="1"/>
          </p:cNvCxnSpPr>
          <p:nvPr/>
        </p:nvCxnSpPr>
        <p:spPr bwMode="auto">
          <a:xfrm flipV="1">
            <a:off x="5718176" y="19431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 bwMode="auto">
          <a:xfrm flipV="1">
            <a:off x="5718176" y="25622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>
            <a:stCxn id="10" idx="3"/>
            <a:endCxn id="4" idx="1"/>
          </p:cNvCxnSpPr>
          <p:nvPr/>
        </p:nvCxnSpPr>
        <p:spPr bwMode="auto">
          <a:xfrm>
            <a:off x="5718176" y="27146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57975" y="526097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657975" y="4641850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657975" y="4022725"/>
            <a:ext cx="1447800" cy="36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Node 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缓存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 flipV="1">
            <a:off x="5718176" y="4203700"/>
            <a:ext cx="939799" cy="7715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/>
          <p:cNvCxnSpPr>
            <a:endCxn id="25" idx="1"/>
          </p:cNvCxnSpPr>
          <p:nvPr/>
        </p:nvCxnSpPr>
        <p:spPr bwMode="auto">
          <a:xfrm flipV="1">
            <a:off x="5718176" y="4822825"/>
            <a:ext cx="939799" cy="1524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/>
          <p:cNvCxnSpPr>
            <a:endCxn id="24" idx="1"/>
          </p:cNvCxnSpPr>
          <p:nvPr/>
        </p:nvCxnSpPr>
        <p:spPr bwMode="auto">
          <a:xfrm>
            <a:off x="5718176" y="4975225"/>
            <a:ext cx="939799" cy="4667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276907" y="1762125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缓冲区结构</a:t>
            </a:r>
            <a:r>
              <a:rPr lang="en-US" altLang="zh-CN" sz="2800" dirty="0" err="1" smtClean="0"/>
              <a:t>kmem_cache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0950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r>
              <a:rPr lang="zh-CN" altLang="en-US" dirty="0">
                <a:latin typeface="宋体" pitchFamily="2" charset="-122"/>
              </a:rPr>
              <a:t>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399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节点，在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数组中都有一个对应项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结构体主要字段：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partial</a:t>
            </a:r>
            <a:r>
              <a:rPr lang="zh-CN" altLang="en-US" dirty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维护的部分空（闲）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组成的链表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指向上述链表第一个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list_lock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同步对链表</a:t>
            </a:r>
            <a:r>
              <a:rPr lang="en-US" altLang="zh-CN" dirty="0" smtClean="0">
                <a:latin typeface="宋体" pitchFamily="2" charset="-122"/>
              </a:rPr>
              <a:t>partial</a:t>
            </a:r>
            <a:r>
              <a:rPr lang="zh-CN" altLang="en-US" dirty="0" smtClean="0">
                <a:latin typeface="宋体" pitchFamily="2" charset="-122"/>
              </a:rPr>
              <a:t>的访问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nr_partial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链表中（</a:t>
            </a:r>
            <a:r>
              <a:rPr lang="en-US" altLang="zh-CN" dirty="0" smtClean="0">
                <a:latin typeface="宋体" pitchFamily="2" charset="-122"/>
              </a:rPr>
              <a:t>partial</a:t>
            </a:r>
            <a:r>
              <a:rPr lang="zh-CN" altLang="en-US" dirty="0">
                <a:latin typeface="宋体" pitchFamily="2" charset="-122"/>
              </a:rPr>
              <a:t>链表</a:t>
            </a:r>
            <a:r>
              <a:rPr lang="zh-CN" altLang="en-US" dirty="0" smtClean="0">
                <a:latin typeface="宋体" pitchFamily="2" charset="-122"/>
              </a:rPr>
              <a:t>中）的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个数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005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r>
              <a:rPr lang="zh-CN" altLang="en-US" dirty="0">
                <a:latin typeface="宋体" pitchFamily="2" charset="-122"/>
              </a:rPr>
              <a:t>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19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当定义</a:t>
            </a:r>
            <a:r>
              <a:rPr lang="en-US" altLang="zh-CN" dirty="0" smtClean="0">
                <a:latin typeface="宋体" pitchFamily="2" charset="-122"/>
              </a:rPr>
              <a:t>CONFIG_SLUB_DEBUG</a:t>
            </a:r>
            <a:r>
              <a:rPr lang="zh-CN" altLang="en-US" dirty="0" smtClean="0">
                <a:latin typeface="宋体" pitchFamily="2" charset="-122"/>
              </a:rPr>
              <a:t>了，</a:t>
            </a:r>
            <a:r>
              <a:rPr lang="zh-CN" altLang="en-US" dirty="0">
                <a:latin typeface="宋体" pitchFamily="2" charset="-122"/>
              </a:rPr>
              <a:t>结构体</a:t>
            </a:r>
            <a:r>
              <a:rPr lang="en-US" altLang="zh-CN" dirty="0" err="1" smtClean="0">
                <a:latin typeface="宋体" pitchFamily="2" charset="-122"/>
              </a:rPr>
              <a:t>kmem_cache_node</a:t>
            </a:r>
            <a:r>
              <a:rPr lang="zh-CN" altLang="en-US" dirty="0" smtClean="0">
                <a:latin typeface="宋体" pitchFamily="2" charset="-122"/>
              </a:rPr>
              <a:t>还包括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ull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当前</a:t>
            </a:r>
            <a:r>
              <a:rPr lang="en-US" altLang="zh-CN" dirty="0">
                <a:latin typeface="宋体" pitchFamily="2" charset="-122"/>
              </a:rPr>
              <a:t>node</a:t>
            </a:r>
            <a:r>
              <a:rPr lang="zh-CN" altLang="en-US" dirty="0">
                <a:latin typeface="宋体" pitchFamily="2" charset="-122"/>
              </a:rPr>
              <a:t>维护的</a:t>
            </a:r>
            <a:r>
              <a:rPr lang="zh-CN" altLang="en-US" dirty="0" smtClean="0">
                <a:latin typeface="宋体" pitchFamily="2" charset="-122"/>
              </a:rPr>
              <a:t>、全满的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组成的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指向上述链表第一个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的第一个页框的</a:t>
            </a:r>
            <a:r>
              <a:rPr lang="en-US" altLang="zh-CN" dirty="0">
                <a:latin typeface="宋体" pitchFamily="2" charset="-122"/>
              </a:rPr>
              <a:t>page</a:t>
            </a:r>
            <a:r>
              <a:rPr lang="zh-CN" altLang="en-US" dirty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total_objects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中，当前缓冲区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r>
              <a:rPr lang="zh-CN" altLang="en-US" dirty="0">
                <a:latin typeface="宋体" pitchFamily="2" charset="-122"/>
              </a:rPr>
              <a:t>中所有对象的</a:t>
            </a:r>
            <a:r>
              <a:rPr lang="zh-CN" altLang="en-US" dirty="0" smtClean="0">
                <a:latin typeface="宋体" pitchFamily="2" charset="-122"/>
              </a:rPr>
              <a:t>数量。包括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节点缓存和本地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nr_slabs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当前</a:t>
            </a:r>
            <a:r>
              <a:rPr lang="en-US" altLang="zh-CN" dirty="0">
                <a:latin typeface="宋体" pitchFamily="2" charset="-122"/>
              </a:rPr>
              <a:t>node</a:t>
            </a:r>
            <a:r>
              <a:rPr lang="zh-CN" altLang="en-US" dirty="0">
                <a:latin typeface="宋体" pitchFamily="2" charset="-122"/>
              </a:rPr>
              <a:t>中，当前缓冲区</a:t>
            </a:r>
            <a:r>
              <a:rPr lang="en-US" altLang="zh-CN" dirty="0" err="1">
                <a:latin typeface="宋体" pitchFamily="2" charset="-122"/>
              </a:rPr>
              <a:t>kmem_cache</a:t>
            </a:r>
            <a:r>
              <a:rPr lang="zh-CN" altLang="en-US" dirty="0">
                <a:latin typeface="宋体" pitchFamily="2" charset="-122"/>
              </a:rPr>
              <a:t>中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</a:rPr>
              <a:t>所有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数量。</a:t>
            </a:r>
            <a:r>
              <a:rPr lang="zh-CN" altLang="en-US" dirty="0">
                <a:latin typeface="宋体" pitchFamily="2" charset="-122"/>
              </a:rPr>
              <a:t>包括</a:t>
            </a:r>
            <a:r>
              <a:rPr lang="en-US" altLang="zh-CN" dirty="0">
                <a:latin typeface="宋体" pitchFamily="2" charset="-122"/>
              </a:rPr>
              <a:t>NUMA</a:t>
            </a:r>
            <a:r>
              <a:rPr lang="zh-CN" altLang="en-US" dirty="0">
                <a:latin typeface="宋体" pitchFamily="2" charset="-122"/>
              </a:rPr>
              <a:t>节点缓存和本地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缓存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上述字段，并不是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分配器必须的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调试原因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8146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堆概述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内核内存分配器基本思想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Slob</a:t>
            </a:r>
            <a:r>
              <a:rPr lang="zh-CN" altLang="en-US" dirty="0" smtClean="0">
                <a:latin typeface="宋体" pitchFamily="2" charset="-122"/>
              </a:rPr>
              <a:t>分配器概述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内存分配接口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98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r>
              <a:rPr lang="zh-CN" altLang="en-US" dirty="0">
                <a:latin typeface="宋体" pitchFamily="2" charset="-122"/>
              </a:rPr>
              <a:t>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4601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缓存类似，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节点内的</a:t>
            </a:r>
            <a:r>
              <a:rPr lang="en-US" altLang="zh-CN" dirty="0" smtClean="0">
                <a:latin typeface="宋体" pitchFamily="2" charset="-122"/>
              </a:rPr>
              <a:t>partial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full</a:t>
            </a:r>
            <a:r>
              <a:rPr lang="zh-CN" altLang="en-US" dirty="0" smtClean="0">
                <a:latin typeface="宋体" pitchFamily="2" charset="-122"/>
              </a:rPr>
              <a:t>链表，都利用了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结构，以形成链表。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节点缓存中，被复用的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f</a:t>
            </a:r>
            <a:r>
              <a:rPr lang="en-US" altLang="zh-CN" dirty="0" err="1" smtClean="0">
                <a:latin typeface="宋体" pitchFamily="2" charset="-122"/>
              </a:rPr>
              <a:t>reelist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zh-CN" altLang="en-US" dirty="0" smtClean="0">
                <a:latin typeface="宋体" pitchFamily="2" charset="-122"/>
              </a:rPr>
              <a:t>指向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中第一个空闲</a:t>
            </a:r>
            <a:r>
              <a:rPr lang="zh-CN" altLang="en-US" dirty="0" smtClean="0">
                <a:latin typeface="宋体" pitchFamily="2" charset="-122"/>
              </a:rPr>
              <a:t>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inuse</a:t>
            </a:r>
            <a:r>
              <a:rPr lang="zh-CN" altLang="en-US" dirty="0" smtClean="0">
                <a:latin typeface="宋体" pitchFamily="2" charset="-122"/>
              </a:rPr>
              <a:t>：当前</a:t>
            </a:r>
            <a:r>
              <a:rPr lang="zh-CN" altLang="en-US" dirty="0">
                <a:latin typeface="宋体" pitchFamily="2" charset="-122"/>
              </a:rPr>
              <a:t>正在被用户使用的对象数目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o</a:t>
            </a:r>
            <a:r>
              <a:rPr lang="en-US" altLang="zh-CN" dirty="0" smtClean="0">
                <a:latin typeface="宋体" pitchFamily="2" charset="-122"/>
              </a:rPr>
              <a:t>bjects</a:t>
            </a:r>
            <a:r>
              <a:rPr lang="zh-CN" altLang="en-US" dirty="0">
                <a:latin typeface="宋体" pitchFamily="2" charset="-122"/>
              </a:rPr>
              <a:t>：一个</a:t>
            </a:r>
            <a:r>
              <a:rPr lang="en-US" altLang="zh-CN" dirty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包含的对象数，包括空闲和非空闲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frozen=0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slab_cache</a:t>
            </a:r>
            <a:r>
              <a:rPr lang="zh-CN" altLang="en-US" dirty="0" smtClean="0">
                <a:latin typeface="宋体" pitchFamily="2" charset="-122"/>
              </a:rPr>
              <a:t>：指向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所属缓冲区</a:t>
            </a:r>
            <a:r>
              <a:rPr lang="en-US" altLang="zh-CN" dirty="0" err="1" smtClean="0">
                <a:latin typeface="宋体" pitchFamily="2" charset="-122"/>
              </a:rPr>
              <a:t>kmem_cache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l</a:t>
            </a:r>
            <a:r>
              <a:rPr lang="en-US" altLang="zh-CN" dirty="0" err="1" smtClean="0">
                <a:latin typeface="宋体" pitchFamily="2" charset="-122"/>
              </a:rPr>
              <a:t>ru</a:t>
            </a:r>
            <a:r>
              <a:rPr lang="zh-CN" altLang="en-US" dirty="0" smtClean="0">
                <a:latin typeface="宋体" pitchFamily="2" charset="-122"/>
              </a:rPr>
              <a:t>：构成</a:t>
            </a:r>
            <a:r>
              <a:rPr lang="en-US" altLang="zh-CN" dirty="0" smtClean="0">
                <a:latin typeface="宋体" pitchFamily="2" charset="-122"/>
              </a:rPr>
              <a:t>partial</a:t>
            </a:r>
            <a:r>
              <a:rPr lang="zh-CN" altLang="en-US" dirty="0">
                <a:latin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</a:rPr>
              <a:t>full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56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NUMA</a:t>
            </a:r>
            <a:r>
              <a:rPr lang="zh-CN" altLang="en-US" dirty="0">
                <a:latin typeface="宋体" pitchFamily="2" charset="-122"/>
              </a:rPr>
              <a:t>节点缓存结构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73297" y="2645699"/>
            <a:ext cx="1190023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l</a:t>
            </a:r>
            <a:r>
              <a:rPr kumimoji="1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ist_lock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9886" y="2230771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kmem_cache_node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 bwMode="auto">
          <a:xfrm flipV="1">
            <a:off x="1888770" y="2836199"/>
            <a:ext cx="784527" cy="1771181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6932753" y="6091296"/>
            <a:ext cx="1642023" cy="495759"/>
            <a:chOff x="3886710" y="5947374"/>
            <a:chExt cx="2743200" cy="795866"/>
          </a:xfrm>
        </p:grpSpPr>
        <p:sp>
          <p:nvSpPr>
            <p:cNvPr id="3" name="矩形 2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4" idx="3"/>
              <a:endCxn id="10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33" name="矩形 32"/>
          <p:cNvSpPr/>
          <p:nvPr/>
        </p:nvSpPr>
        <p:spPr bwMode="auto">
          <a:xfrm>
            <a:off x="1055999" y="5813824"/>
            <a:ext cx="541866" cy="367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88770" y="57974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空闲对象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 bwMode="auto">
          <a:xfrm>
            <a:off x="2673299" y="3026699"/>
            <a:ext cx="1190022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n</a:t>
            </a:r>
            <a:r>
              <a:rPr lang="en-US" altLang="zh-CN" dirty="0" err="1" smtClean="0"/>
              <a:t>r_partial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671444" y="3407134"/>
            <a:ext cx="1191877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partial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453" y="255424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kmem_cache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258538" y="4401617"/>
            <a:ext cx="1624741" cy="3794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n</a:t>
            </a:r>
            <a:r>
              <a:rPr lang="en-US" altLang="zh-CN" dirty="0" smtClean="0"/>
              <a:t>ode[0]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57545" y="3008104"/>
            <a:ext cx="1624741" cy="13970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730827" y="292698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30828" y="3309805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30828" y="445581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s</a:t>
            </a:r>
            <a:r>
              <a:rPr lang="en-US" altLang="zh-CN" dirty="0" err="1" smtClean="0"/>
              <a:t>lab_cache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730830" y="4068529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frozen=0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30829" y="3693660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35741" y="247486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 bwMode="auto">
          <a:xfrm>
            <a:off x="4730823" y="4839067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lru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35" idx="3"/>
            <a:endCxn id="47" idx="1"/>
          </p:cNvCxnSpPr>
          <p:nvPr/>
        </p:nvCxnSpPr>
        <p:spPr bwMode="auto">
          <a:xfrm>
            <a:off x="3863321" y="3597634"/>
            <a:ext cx="867502" cy="143193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triangle"/>
          </a:ln>
          <a:effectLst/>
        </p:spPr>
      </p:cxnSp>
      <p:sp>
        <p:nvSpPr>
          <p:cNvPr id="14" name="任意多边形 13"/>
          <p:cNvSpPr/>
          <p:nvPr/>
        </p:nvSpPr>
        <p:spPr bwMode="auto">
          <a:xfrm>
            <a:off x="3793433" y="3191933"/>
            <a:ext cx="1297016" cy="3005667"/>
          </a:xfrm>
          <a:custGeom>
            <a:avLst/>
            <a:gdLst>
              <a:gd name="connsiteX0" fmla="*/ 1297016 w 1297016"/>
              <a:gd name="connsiteY0" fmla="*/ 0 h 3005667"/>
              <a:gd name="connsiteX1" fmla="*/ 1616 w 1297016"/>
              <a:gd name="connsiteY1" fmla="*/ 1667934 h 3005667"/>
              <a:gd name="connsiteX2" fmla="*/ 1026083 w 1297016"/>
              <a:gd name="connsiteY2" fmla="*/ 3005667 h 300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016" h="3005667">
                <a:moveTo>
                  <a:pt x="1297016" y="0"/>
                </a:moveTo>
                <a:cubicBezTo>
                  <a:pt x="671893" y="583495"/>
                  <a:pt x="46771" y="1166990"/>
                  <a:pt x="1616" y="1667934"/>
                </a:cubicBezTo>
                <a:cubicBezTo>
                  <a:pt x="-43539" y="2168878"/>
                  <a:pt x="870861" y="2791178"/>
                  <a:pt x="1026083" y="300566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932753" y="2918953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freelist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37667" y="2466833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endParaRPr lang="zh-CN" altLang="en-US" sz="2000" dirty="0"/>
          </a:p>
        </p:txBody>
      </p:sp>
      <p:cxnSp>
        <p:nvCxnSpPr>
          <p:cNvPr id="22" name="直接箭头连接符 21"/>
          <p:cNvCxnSpPr>
            <a:stCxn id="47" idx="3"/>
            <a:endCxn id="73" idx="1"/>
          </p:cNvCxnSpPr>
          <p:nvPr/>
        </p:nvCxnSpPr>
        <p:spPr bwMode="auto">
          <a:xfrm flipV="1">
            <a:off x="6095994" y="5014888"/>
            <a:ext cx="840120" cy="14679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triangle"/>
          </a:ln>
          <a:effectLst/>
        </p:spPr>
      </p:cxnSp>
      <p:grpSp>
        <p:nvGrpSpPr>
          <p:cNvPr id="51" name="组合 50"/>
          <p:cNvGrpSpPr/>
          <p:nvPr/>
        </p:nvGrpSpPr>
        <p:grpSpPr>
          <a:xfrm>
            <a:off x="4722019" y="6070881"/>
            <a:ext cx="1642023" cy="495759"/>
            <a:chOff x="3886710" y="5947374"/>
            <a:chExt cx="2743200" cy="795866"/>
          </a:xfrm>
        </p:grpSpPr>
        <p:sp>
          <p:nvSpPr>
            <p:cNvPr id="52" name="矩形 51"/>
            <p:cNvSpPr/>
            <p:nvPr/>
          </p:nvSpPr>
          <p:spPr bwMode="auto">
            <a:xfrm>
              <a:off x="3886710" y="5947374"/>
              <a:ext cx="2743200" cy="79586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066892" y="6166362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987377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907862" y="6166361"/>
              <a:ext cx="541866" cy="367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53" idx="3"/>
              <a:endCxn id="54" idx="1"/>
            </p:cNvCxnSpPr>
            <p:nvPr/>
          </p:nvCxnSpPr>
          <p:spPr bwMode="auto">
            <a:xfrm flipV="1">
              <a:off x="4608758" y="6350083"/>
              <a:ext cx="378619" cy="1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4" idx="3"/>
              <a:endCxn id="55" idx="1"/>
            </p:cNvCxnSpPr>
            <p:nvPr/>
          </p:nvCxnSpPr>
          <p:spPr bwMode="auto">
            <a:xfrm>
              <a:off x="5529243" y="6350083"/>
              <a:ext cx="378619" cy="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4" name="任意多边形 23"/>
          <p:cNvSpPr/>
          <p:nvPr/>
        </p:nvSpPr>
        <p:spPr bwMode="auto">
          <a:xfrm>
            <a:off x="7286016" y="3171217"/>
            <a:ext cx="1554771" cy="3073940"/>
          </a:xfrm>
          <a:custGeom>
            <a:avLst/>
            <a:gdLst>
              <a:gd name="connsiteX0" fmla="*/ 622570 w 1301296"/>
              <a:gd name="connsiteY0" fmla="*/ 0 h 3073940"/>
              <a:gd name="connsiteX1" fmla="*/ 1284051 w 1301296"/>
              <a:gd name="connsiteY1" fmla="*/ 1429966 h 3073940"/>
              <a:gd name="connsiteX2" fmla="*/ 0 w 1301296"/>
              <a:gd name="connsiteY2" fmla="*/ 3073940 h 307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96" h="3073940">
                <a:moveTo>
                  <a:pt x="622570" y="0"/>
                </a:moveTo>
                <a:cubicBezTo>
                  <a:pt x="1005191" y="458821"/>
                  <a:pt x="1387813" y="917643"/>
                  <a:pt x="1284051" y="1429966"/>
                </a:cubicBezTo>
                <a:cubicBezTo>
                  <a:pt x="1180289" y="1942289"/>
                  <a:pt x="205902" y="2796702"/>
                  <a:pt x="0" y="307394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5890" y="6502996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373307" y="6523411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sp>
        <p:nvSpPr>
          <p:cNvPr id="27" name="任意多边形 26"/>
          <p:cNvSpPr/>
          <p:nvPr/>
        </p:nvSpPr>
        <p:spPr bwMode="auto">
          <a:xfrm>
            <a:off x="1867711" y="3132306"/>
            <a:ext cx="2962161" cy="1818265"/>
          </a:xfrm>
          <a:custGeom>
            <a:avLst/>
            <a:gdLst>
              <a:gd name="connsiteX0" fmla="*/ 3025302 w 3025302"/>
              <a:gd name="connsiteY0" fmla="*/ 1896894 h 2271688"/>
              <a:gd name="connsiteX1" fmla="*/ 1186774 w 3025302"/>
              <a:gd name="connsiteY1" fmla="*/ 2130358 h 2271688"/>
              <a:gd name="connsiteX2" fmla="*/ 0 w 3025302"/>
              <a:gd name="connsiteY2" fmla="*/ 0 h 22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302" h="2271688">
                <a:moveTo>
                  <a:pt x="3025302" y="1896894"/>
                </a:moveTo>
                <a:cubicBezTo>
                  <a:pt x="2358146" y="2171700"/>
                  <a:pt x="1690991" y="2446507"/>
                  <a:pt x="1186774" y="2130358"/>
                </a:cubicBezTo>
                <a:cubicBezTo>
                  <a:pt x="682557" y="1814209"/>
                  <a:pt x="341278" y="907104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55562" y="4779628"/>
            <a:ext cx="1624741" cy="3794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936119" y="3295126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inuse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936119" y="4441139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s</a:t>
            </a:r>
            <a:r>
              <a:rPr lang="en-US" altLang="zh-CN" dirty="0" err="1" smtClean="0"/>
              <a:t>lab_cache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936121" y="4053850"/>
            <a:ext cx="1365169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frozen=0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936120" y="3678981"/>
            <a:ext cx="136517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36114" y="4824388"/>
            <a:ext cx="1365171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lru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6" name="任意多边形 39935"/>
          <p:cNvSpPr/>
          <p:nvPr/>
        </p:nvSpPr>
        <p:spPr bwMode="auto">
          <a:xfrm>
            <a:off x="1546120" y="1714508"/>
            <a:ext cx="7500603" cy="3300380"/>
          </a:xfrm>
          <a:custGeom>
            <a:avLst/>
            <a:gdLst>
              <a:gd name="connsiteX0" fmla="*/ 6625114 w 7485431"/>
              <a:gd name="connsiteY0" fmla="*/ 3285509 h 3285509"/>
              <a:gd name="connsiteX1" fmla="*/ 7403327 w 7485431"/>
              <a:gd name="connsiteY1" fmla="*/ 2458658 h 3285509"/>
              <a:gd name="connsiteX2" fmla="*/ 6985037 w 7485431"/>
              <a:gd name="connsiteY2" fmla="*/ 211569 h 3285509"/>
              <a:gd name="connsiteX3" fmla="*/ 3181523 w 7485431"/>
              <a:gd name="connsiteY3" fmla="*/ 104564 h 3285509"/>
              <a:gd name="connsiteX4" fmla="*/ 58944 w 7485431"/>
              <a:gd name="connsiteY4" fmla="*/ 299118 h 3285509"/>
              <a:gd name="connsiteX5" fmla="*/ 1128986 w 7485431"/>
              <a:gd name="connsiteY5" fmla="*/ 1855543 h 328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85431" h="3285509">
                <a:moveTo>
                  <a:pt x="6625114" y="3285509"/>
                </a:moveTo>
                <a:cubicBezTo>
                  <a:pt x="6984227" y="3128245"/>
                  <a:pt x="7343340" y="2970981"/>
                  <a:pt x="7403327" y="2458658"/>
                </a:cubicBezTo>
                <a:cubicBezTo>
                  <a:pt x="7463314" y="1946335"/>
                  <a:pt x="7688671" y="603918"/>
                  <a:pt x="6985037" y="211569"/>
                </a:cubicBezTo>
                <a:cubicBezTo>
                  <a:pt x="6281403" y="-180780"/>
                  <a:pt x="4335872" y="89973"/>
                  <a:pt x="3181523" y="104564"/>
                </a:cubicBezTo>
                <a:cubicBezTo>
                  <a:pt x="2027174" y="119155"/>
                  <a:pt x="401033" y="7288"/>
                  <a:pt x="58944" y="299118"/>
                </a:cubicBezTo>
                <a:cubicBezTo>
                  <a:pt x="-283145" y="590948"/>
                  <a:pt x="968480" y="1596139"/>
                  <a:pt x="1128986" y="185554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9" name="任意多边形 39938"/>
          <p:cNvSpPr/>
          <p:nvPr/>
        </p:nvSpPr>
        <p:spPr bwMode="auto">
          <a:xfrm>
            <a:off x="1887166" y="3093396"/>
            <a:ext cx="5097294" cy="2771778"/>
          </a:xfrm>
          <a:custGeom>
            <a:avLst/>
            <a:gdLst>
              <a:gd name="connsiteX0" fmla="*/ 5097294 w 5097294"/>
              <a:gd name="connsiteY0" fmla="*/ 1527242 h 2771778"/>
              <a:gd name="connsiteX1" fmla="*/ 4105072 w 5097294"/>
              <a:gd name="connsiteY1" fmla="*/ 2616740 h 2771778"/>
              <a:gd name="connsiteX2" fmla="*/ 1887166 w 5097294"/>
              <a:gd name="connsiteY2" fmla="*/ 2480553 h 2771778"/>
              <a:gd name="connsiteX3" fmla="*/ 0 w 5097294"/>
              <a:gd name="connsiteY3" fmla="*/ 0 h 277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294" h="2771778">
                <a:moveTo>
                  <a:pt x="5097294" y="1527242"/>
                </a:moveTo>
                <a:cubicBezTo>
                  <a:pt x="4868693" y="1992548"/>
                  <a:pt x="4640093" y="2457855"/>
                  <a:pt x="4105072" y="2616740"/>
                </a:cubicBezTo>
                <a:cubicBezTo>
                  <a:pt x="3570051" y="2775625"/>
                  <a:pt x="2571345" y="2916676"/>
                  <a:pt x="1887166" y="2480553"/>
                </a:cubicBezTo>
                <a:cubicBezTo>
                  <a:pt x="1202987" y="2044430"/>
                  <a:pt x="303179" y="405319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96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</a:t>
            </a:r>
            <a:r>
              <a:rPr lang="zh-CN" altLang="en-US" dirty="0">
                <a:latin typeface="宋体" pitchFamily="2" charset="-122"/>
              </a:rPr>
              <a:t>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346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4.12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08" y="2871259"/>
            <a:ext cx="7150101" cy="3860800"/>
            <a:chOff x="955674" y="1762125"/>
            <a:chExt cx="7150101" cy="3860800"/>
          </a:xfrm>
        </p:grpSpPr>
        <p:sp>
          <p:nvSpPr>
            <p:cNvPr id="5" name="矩形 4"/>
            <p:cNvSpPr/>
            <p:nvPr/>
          </p:nvSpPr>
          <p:spPr bwMode="auto">
            <a:xfrm>
              <a:off x="955676" y="3086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基本信息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955676" y="3467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/>
                <a:t>对象布局信息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55676" y="3848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/>
                <a:t>页面分配信息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955675" y="4229100"/>
              <a:ext cx="47625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门限</a:t>
              </a:r>
              <a:r>
                <a:rPr lang="zh-CN" altLang="en-US" dirty="0" smtClean="0"/>
                <a:t>信息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55675" y="2343150"/>
              <a:ext cx="4762501" cy="742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本地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  <a:endPara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r>
                <a:rPr lang="en-US" altLang="zh-CN" dirty="0" err="1"/>
                <a:t>struct</a:t>
              </a:r>
              <a:r>
                <a:rPr lang="en-US" altLang="zh-CN" dirty="0"/>
                <a:t> </a:t>
              </a:r>
              <a:r>
                <a:rPr lang="en-US" altLang="zh-CN" dirty="0" err="1"/>
                <a:t>kmem_cache_cpu</a:t>
              </a:r>
              <a:r>
                <a:rPr lang="en-US" altLang="zh-CN" dirty="0"/>
                <a:t> __</a:t>
              </a:r>
              <a:r>
                <a:rPr lang="en-US" altLang="zh-CN" dirty="0" err="1"/>
                <a:t>percpu</a:t>
              </a:r>
              <a:r>
                <a:rPr lang="en-US" altLang="zh-CN" dirty="0"/>
                <a:t> *</a:t>
              </a:r>
              <a:r>
                <a:rPr lang="en-US" altLang="zh-CN" dirty="0" err="1"/>
                <a:t>cpu_slab</a:t>
              </a:r>
              <a:r>
                <a:rPr lang="en-US" altLang="zh-CN" dirty="0"/>
                <a:t>;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955674" y="4610100"/>
              <a:ext cx="4762501" cy="742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NUMA</a:t>
              </a:r>
              <a:r>
                <a:rPr lang="zh-CN" altLang="en-US" dirty="0" smtClean="0"/>
                <a:t>节点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  <a:endPara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r>
                <a:rPr lang="en-US" altLang="zh-CN" dirty="0" err="1"/>
                <a:t>struct</a:t>
              </a:r>
              <a:r>
                <a:rPr lang="en-US" altLang="zh-CN" dirty="0"/>
                <a:t> </a:t>
              </a:r>
              <a:r>
                <a:rPr lang="en-US" altLang="zh-CN" dirty="0" err="1"/>
                <a:t>kmem_cache_node</a:t>
              </a:r>
              <a:r>
                <a:rPr lang="en-US" altLang="zh-CN" dirty="0"/>
                <a:t> *</a:t>
              </a:r>
              <a:r>
                <a:rPr lang="en-US" altLang="zh-CN" dirty="0" smtClean="0"/>
                <a:t>node[]</a:t>
              </a:r>
              <a:endPara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657975" y="300037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 2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57975" y="2381250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 1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657975" y="176212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CPU 0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cxnSp>
          <p:nvCxnSpPr>
            <p:cNvPr id="14" name="直接箭头连接符 13"/>
            <p:cNvCxnSpPr>
              <a:stCxn id="9" idx="3"/>
              <a:endCxn id="13" idx="1"/>
            </p:cNvCxnSpPr>
            <p:nvPr/>
          </p:nvCxnSpPr>
          <p:spPr bwMode="auto">
            <a:xfrm flipV="1">
              <a:off x="5718176" y="1943100"/>
              <a:ext cx="939799" cy="7715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9" idx="3"/>
              <a:endCxn id="12" idx="1"/>
            </p:cNvCxnSpPr>
            <p:nvPr/>
          </p:nvCxnSpPr>
          <p:spPr bwMode="auto">
            <a:xfrm flipV="1">
              <a:off x="5718176" y="2562225"/>
              <a:ext cx="939799" cy="15240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9" idx="3"/>
              <a:endCxn id="11" idx="1"/>
            </p:cNvCxnSpPr>
            <p:nvPr/>
          </p:nvCxnSpPr>
          <p:spPr bwMode="auto">
            <a:xfrm>
              <a:off x="5718176" y="2714625"/>
              <a:ext cx="939799" cy="4667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7" name="矩形 16"/>
            <p:cNvSpPr/>
            <p:nvPr/>
          </p:nvSpPr>
          <p:spPr bwMode="auto">
            <a:xfrm>
              <a:off x="6657975" y="526097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Node 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2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657975" y="4641850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Node 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1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657975" y="4022725"/>
              <a:ext cx="1447800" cy="3619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Node </a:t>
              </a:r>
              <a:r>
                <a:rPr kumimoji="1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r>
                <a: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缓存</a:t>
              </a:r>
            </a:p>
          </p:txBody>
        </p:sp>
        <p:cxnSp>
          <p:nvCxnSpPr>
            <p:cNvPr id="20" name="直接箭头连接符 19"/>
            <p:cNvCxnSpPr>
              <a:endCxn id="19" idx="1"/>
            </p:cNvCxnSpPr>
            <p:nvPr/>
          </p:nvCxnSpPr>
          <p:spPr bwMode="auto">
            <a:xfrm flipV="1">
              <a:off x="5718176" y="4203700"/>
              <a:ext cx="939799" cy="7715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endCxn id="18" idx="1"/>
            </p:cNvCxnSpPr>
            <p:nvPr/>
          </p:nvCxnSpPr>
          <p:spPr bwMode="auto">
            <a:xfrm flipV="1">
              <a:off x="5718176" y="4822825"/>
              <a:ext cx="939799" cy="152400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5718176" y="4975225"/>
              <a:ext cx="939799" cy="466725"/>
            </a:xfrm>
            <a:prstGeom prst="straightConnector1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3" name="文本框 22"/>
            <p:cNvSpPr txBox="1"/>
            <p:nvPr/>
          </p:nvSpPr>
          <p:spPr>
            <a:xfrm>
              <a:off x="1276907" y="1762125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缓冲区结构</a:t>
              </a:r>
              <a:r>
                <a:rPr lang="en-US" altLang="zh-CN" sz="2800" dirty="0" err="1" smtClean="0"/>
                <a:t>kmem_cache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96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的数据结构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分配操作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11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分配器中内存资源的位置：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缓存中的活动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进程所在节点缓存中的部分空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其他节点缓存中的部分空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按照上述位置次序，依次查找可以分配的地方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dirty="0" err="1" smtClean="0">
                <a:latin typeface="宋体" pitchFamily="2" charset="-122"/>
              </a:rPr>
              <a:t>malloc</a:t>
            </a:r>
            <a:r>
              <a:rPr lang="zh-CN" altLang="en-US" dirty="0" smtClean="0">
                <a:latin typeface="宋体" pitchFamily="2" charset="-122"/>
              </a:rPr>
              <a:t>用的缓冲区中，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最大为</a:t>
            </a:r>
            <a:r>
              <a:rPr lang="en-US" altLang="zh-CN" dirty="0" smtClean="0">
                <a:latin typeface="宋体" pitchFamily="2" charset="-122"/>
              </a:rPr>
              <a:t>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当分配比较大的对象时，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分配器会如何？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12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分配情况一：分配较大对象时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4.13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当分配大于</a:t>
            </a:r>
            <a:r>
              <a:rPr lang="en-US" altLang="zh-CN" dirty="0" smtClean="0">
                <a:latin typeface="宋体" pitchFamily="2" charset="-122"/>
              </a:rPr>
              <a:t>8KB</a:t>
            </a:r>
            <a:r>
              <a:rPr lang="zh-CN" altLang="en-US" dirty="0" smtClean="0">
                <a:latin typeface="宋体" pitchFamily="2" charset="-122"/>
              </a:rPr>
              <a:t>的对象时，直接调用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注意：返回的地址属于物理地址直接映射区域，并不是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有</a:t>
            </a:r>
            <a:r>
              <a:rPr lang="zh-CN" altLang="en-US" dirty="0" smtClean="0">
                <a:latin typeface="宋体" pitchFamily="2" charset="-122"/>
              </a:rPr>
              <a:t>一些应用场景，需要比较大的缓冲区，此时可以通过调用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得到较大的线性地址区域，然后可以在其上按照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分配器的思路，自行实现内核堆的管理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499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8226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分配情况二：第一次调用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不存在，本地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链表、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链表均为空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主要步骤：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获取申请对象大小对应的缓冲区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尝试从活动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分配，但失败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尝试从本地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链表中分配，但失败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尝试从所属节点部分空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链表中分配，但失败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尝试从</a:t>
            </a:r>
            <a:r>
              <a:rPr lang="zh-CN" altLang="en-US" dirty="0">
                <a:latin typeface="宋体" pitchFamily="2" charset="-122"/>
              </a:rPr>
              <a:t>其他</a:t>
            </a:r>
            <a:r>
              <a:rPr lang="zh-CN" altLang="en-US" dirty="0" smtClean="0">
                <a:latin typeface="宋体" pitchFamily="2" charset="-122"/>
              </a:rPr>
              <a:t>节点的部分空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链表中分配，但失败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系统分配页框，作为新的活动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4.14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64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73" y="1437671"/>
            <a:ext cx="5998738" cy="53480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87771" y="1759643"/>
            <a:ext cx="165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从</a:t>
            </a:r>
            <a:r>
              <a:rPr lang="en-US" altLang="zh-CN" sz="2000" dirty="0" smtClean="0"/>
              <a:t>buddy</a:t>
            </a:r>
            <a:r>
              <a:rPr lang="zh-CN" altLang="en-US" sz="2000" dirty="0" smtClean="0"/>
              <a:t>获得</a:t>
            </a:r>
            <a:endParaRPr lang="en-US" altLang="zh-CN" sz="2000" dirty="0" smtClean="0"/>
          </a:p>
          <a:p>
            <a:r>
              <a:rPr lang="zh-CN" altLang="en-US" sz="2000" dirty="0" smtClean="0"/>
              <a:t>的活动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5323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分配情况三：从活动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处分配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第一次调用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后，相应缓冲区已经拥有了活动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，且活动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存在空闲对象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此时再调用</a:t>
            </a:r>
            <a:r>
              <a:rPr lang="en-US" altLang="zh-CN" dirty="0" err="1" smtClean="0">
                <a:latin typeface="宋体" pitchFamily="2" charset="-122"/>
              </a:rPr>
              <a:t>kmalloc</a:t>
            </a:r>
            <a:r>
              <a:rPr lang="zh-CN" altLang="en-US" dirty="0" smtClean="0">
                <a:latin typeface="宋体" pitchFamily="2" charset="-122"/>
              </a:rPr>
              <a:t>，就会从活动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进行分配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主要步骤：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获取申请对象大小对应的</a:t>
            </a:r>
            <a:r>
              <a:rPr lang="zh-CN" altLang="en-US" dirty="0" smtClean="0">
                <a:latin typeface="宋体" pitchFamily="2" charset="-122"/>
              </a:rPr>
              <a:t>缓冲区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然后根据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，找到所属的本地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CAS</a:t>
            </a:r>
            <a:r>
              <a:rPr lang="zh-CN" altLang="en-US" dirty="0" smtClean="0">
                <a:latin typeface="宋体" pitchFamily="2" charset="-122"/>
              </a:rPr>
              <a:t>操作，从活动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中取出第一个空闲对象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4.15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088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分配情况四：从本地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继续分配对象，此时活动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可能满了，即没有空闲对象。假设该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名为</a:t>
            </a:r>
            <a:r>
              <a:rPr lang="en-US" altLang="zh-CN" dirty="0" smtClean="0">
                <a:latin typeface="宋体" pitchFamily="2" charset="-122"/>
              </a:rPr>
              <a:t>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此时再有分配请求，就会导致从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系统分配页框作为新的活动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。假设该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名为</a:t>
            </a:r>
            <a:r>
              <a:rPr lang="en-US" altLang="zh-CN" dirty="0" smtClean="0">
                <a:latin typeface="宋体" pitchFamily="2" charset="-122"/>
              </a:rPr>
              <a:t>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有对象归还，则会将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加入到本地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假设运行一段时间后，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被分配完，再进行分配操作时，将从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分配。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4.16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081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内核内存分配器基本思想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内核内存分配器采用了内存池的设计思想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一</a:t>
            </a:r>
            <a:r>
              <a:rPr lang="zh-CN" altLang="en-US" dirty="0" smtClean="0">
                <a:latin typeface="宋体" pitchFamily="2" charset="-122"/>
              </a:rPr>
              <a:t>个内存池是一段连续内存（物理连续</a:t>
            </a:r>
            <a:r>
              <a:rPr lang="en-US" altLang="zh-CN" dirty="0" smtClean="0">
                <a:latin typeface="宋体" pitchFamily="2" charset="-122"/>
              </a:rPr>
              <a:t>or</a:t>
            </a:r>
            <a:r>
              <a:rPr lang="zh-CN" altLang="en-US" dirty="0" smtClean="0">
                <a:latin typeface="宋体" pitchFamily="2" charset="-122"/>
              </a:rPr>
              <a:t>线性地址连续？）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该内存池又被划分成若干大小相等的对象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比如程序需要分配许多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字节对象，则可以将内存池以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字节或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稍大字节数</a:t>
            </a:r>
            <a:r>
              <a:rPr lang="zh-CN" altLang="en-US" dirty="0" smtClean="0">
                <a:latin typeface="宋体" pitchFamily="2" charset="-122"/>
              </a:rPr>
              <a:t>为单位进行划分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优势：使用内存池，几乎无碎片</a:t>
            </a:r>
            <a:endParaRPr lang="en-US" altLang="zh-CN" dirty="0" smtClean="0">
              <a:latin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157584"/>
              </p:ext>
            </p:extLst>
          </p:nvPr>
        </p:nvGraphicFramePr>
        <p:xfrm>
          <a:off x="1104900" y="3612092"/>
          <a:ext cx="75215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Visio" r:id="rId4" imgW="4895856" imgH="628727" progId="Visio.Drawing.11">
                  <p:embed/>
                </p:oleObj>
              </mc:Choice>
              <mc:Fallback>
                <p:oleObj name="Visio" r:id="rId4" imgW="4895856" imgH="62872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612092"/>
                        <a:ext cx="752157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17349"/>
              </p:ext>
            </p:extLst>
          </p:nvPr>
        </p:nvGraphicFramePr>
        <p:xfrm>
          <a:off x="1119187" y="3620559"/>
          <a:ext cx="75072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Visio" r:id="rId6" imgW="4895856" imgH="628727" progId="Visio.Drawing.11">
                  <p:embed/>
                </p:oleObj>
              </mc:Choice>
              <mc:Fallback>
                <p:oleObj name="Visio" r:id="rId6" imgW="4895856" imgH="62872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7" y="3620559"/>
                        <a:ext cx="75072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023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3" y="1330324"/>
            <a:ext cx="7776894" cy="53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71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</a:t>
            </a:r>
            <a:r>
              <a:rPr lang="zh-CN" altLang="en-US" dirty="0">
                <a:latin typeface="宋体" pitchFamily="2" charset="-122"/>
              </a:rPr>
              <a:t>五</a:t>
            </a:r>
            <a:r>
              <a:rPr lang="zh-CN" altLang="en-US" dirty="0" smtClean="0">
                <a:latin typeface="宋体" pitchFamily="2" charset="-122"/>
              </a:rPr>
              <a:t>：从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在一个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被放入到本地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链表时，会检查当前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缓存内的空闲对象数是否超过门限</a:t>
            </a:r>
            <a:r>
              <a:rPr lang="en-US" altLang="zh-CN" dirty="0" err="1" smtClean="0">
                <a:latin typeface="宋体" pitchFamily="2" charset="-122"/>
              </a:rPr>
              <a:t>cpu_partial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若是，则可能将一定数量的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，放入所属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</a:t>
            </a:r>
            <a:r>
              <a:rPr lang="zh-CN" altLang="en-US" dirty="0">
                <a:latin typeface="宋体" pitchFamily="2" charset="-122"/>
              </a:rPr>
              <a:t>部分</a:t>
            </a:r>
            <a:r>
              <a:rPr lang="zh-CN" altLang="en-US" dirty="0" smtClean="0">
                <a:latin typeface="宋体" pitchFamily="2" charset="-122"/>
              </a:rPr>
              <a:t>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当进行分配时，若活动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zh-CN" altLang="en-US" dirty="0" smtClean="0">
                <a:latin typeface="宋体" pitchFamily="2" charset="-122"/>
              </a:rPr>
              <a:t>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链表都不存在，则会从当前进程所属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00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分配情况</a:t>
            </a:r>
            <a:r>
              <a:rPr lang="zh-CN" altLang="en-US" dirty="0">
                <a:latin typeface="宋体" pitchFamily="2" charset="-122"/>
              </a:rPr>
              <a:t>五</a:t>
            </a:r>
            <a:r>
              <a:rPr lang="zh-CN" altLang="en-US" dirty="0" smtClean="0">
                <a:latin typeface="宋体" pitchFamily="2" charset="-122"/>
              </a:rPr>
              <a:t>：从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主要分配步骤：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尝试从活动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、本地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</a:t>
            </a:r>
            <a:r>
              <a:rPr lang="zh-CN" altLang="en-US" dirty="0">
                <a:latin typeface="宋体" pitchFamily="2" charset="-122"/>
              </a:rPr>
              <a:t>部分</a:t>
            </a:r>
            <a:r>
              <a:rPr lang="zh-CN" altLang="en-US" dirty="0" smtClean="0">
                <a:latin typeface="宋体" pitchFamily="2" charset="-122"/>
              </a:rPr>
              <a:t>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尝试从所属的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节点缓存中分配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从所属节点的部分空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链表中，获取若干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endParaRPr lang="en-US" altLang="zh-CN" dirty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第一个获取的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作为活动</a:t>
            </a:r>
            <a:r>
              <a:rPr lang="en-US" altLang="zh-CN" dirty="0" smtClean="0">
                <a:latin typeface="宋体" pitchFamily="2" charset="-122"/>
              </a:rPr>
              <a:t>slab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其余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，放入到本地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缓存部分空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距离，从其他节点的部分空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链表中分配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4.17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03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52114"/>
            <a:ext cx="9144000" cy="56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0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分配操作中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的移动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86636" y="5033433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其他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NUMA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节点缓存的部分空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slab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链表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186639" y="1670050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活动</a:t>
            </a:r>
            <a:r>
              <a:rPr lang="en-US" altLang="zh-CN" dirty="0" smtClean="0"/>
              <a:t>slab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186638" y="2787650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缓存的部分空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链表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186637" y="3905250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节点缓存的部分空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链表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186636" y="6084358"/>
            <a:ext cx="2308225" cy="666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Buddy</a:t>
            </a:r>
            <a:r>
              <a:rPr lang="zh-CN" altLang="en-US" dirty="0" smtClean="0"/>
              <a:t>系统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stCxn id="22" idx="2"/>
            <a:endCxn id="23" idx="0"/>
          </p:cNvCxnSpPr>
          <p:nvPr/>
        </p:nvCxnSpPr>
        <p:spPr bwMode="auto">
          <a:xfrm flipH="1">
            <a:off x="4340751" y="2336800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>
            <a:stCxn id="23" idx="2"/>
            <a:endCxn id="30" idx="0"/>
          </p:cNvCxnSpPr>
          <p:nvPr/>
        </p:nvCxnSpPr>
        <p:spPr bwMode="auto">
          <a:xfrm flipH="1">
            <a:off x="4340750" y="3454400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直接箭头连接符 19"/>
          <p:cNvCxnSpPr>
            <a:stCxn id="30" idx="2"/>
            <a:endCxn id="14" idx="0"/>
          </p:cNvCxnSpPr>
          <p:nvPr/>
        </p:nvCxnSpPr>
        <p:spPr bwMode="auto">
          <a:xfrm flipH="1">
            <a:off x="4340749" y="4572000"/>
            <a:ext cx="1" cy="46143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直接箭头连接符 31"/>
          <p:cNvCxnSpPr>
            <a:stCxn id="14" idx="2"/>
            <a:endCxn id="31" idx="0"/>
          </p:cNvCxnSpPr>
          <p:nvPr/>
        </p:nvCxnSpPr>
        <p:spPr bwMode="auto">
          <a:xfrm>
            <a:off x="4340749" y="5700183"/>
            <a:ext cx="0" cy="3841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任意多边形 34"/>
          <p:cNvSpPr/>
          <p:nvPr/>
        </p:nvSpPr>
        <p:spPr bwMode="auto">
          <a:xfrm>
            <a:off x="5503333" y="2048933"/>
            <a:ext cx="880536" cy="1083734"/>
          </a:xfrm>
          <a:custGeom>
            <a:avLst/>
            <a:gdLst>
              <a:gd name="connsiteX0" fmla="*/ 0 w 880536"/>
              <a:gd name="connsiteY0" fmla="*/ 1083734 h 1083734"/>
              <a:gd name="connsiteX1" fmla="*/ 880534 w 880536"/>
              <a:gd name="connsiteY1" fmla="*/ 702734 h 1083734"/>
              <a:gd name="connsiteX2" fmla="*/ 8467 w 880536"/>
              <a:gd name="connsiteY2" fmla="*/ 0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536" h="1083734">
                <a:moveTo>
                  <a:pt x="0" y="1083734"/>
                </a:moveTo>
                <a:cubicBezTo>
                  <a:pt x="439561" y="983545"/>
                  <a:pt x="879123" y="883356"/>
                  <a:pt x="880534" y="702734"/>
                </a:cubicBezTo>
                <a:cubicBezTo>
                  <a:pt x="881945" y="522112"/>
                  <a:pt x="139700" y="88900"/>
                  <a:pt x="8467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5511800" y="3327400"/>
            <a:ext cx="778933" cy="999067"/>
          </a:xfrm>
          <a:custGeom>
            <a:avLst/>
            <a:gdLst>
              <a:gd name="connsiteX0" fmla="*/ 0 w 778933"/>
              <a:gd name="connsiteY0" fmla="*/ 999067 h 999067"/>
              <a:gd name="connsiteX1" fmla="*/ 778933 w 778933"/>
              <a:gd name="connsiteY1" fmla="*/ 397933 h 999067"/>
              <a:gd name="connsiteX2" fmla="*/ 0 w 778933"/>
              <a:gd name="connsiteY2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933" h="999067">
                <a:moveTo>
                  <a:pt x="0" y="999067"/>
                </a:moveTo>
                <a:cubicBezTo>
                  <a:pt x="389466" y="781755"/>
                  <a:pt x="778933" y="564444"/>
                  <a:pt x="778933" y="397933"/>
                </a:cubicBezTo>
                <a:cubicBezTo>
                  <a:pt x="778933" y="231422"/>
                  <a:pt x="389466" y="115711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5503333" y="1838837"/>
            <a:ext cx="1532945" cy="2506488"/>
          </a:xfrm>
          <a:custGeom>
            <a:avLst/>
            <a:gdLst>
              <a:gd name="connsiteX0" fmla="*/ 0 w 1532945"/>
              <a:gd name="connsiteY0" fmla="*/ 2479163 h 2506488"/>
              <a:gd name="connsiteX1" fmla="*/ 1481667 w 1532945"/>
              <a:gd name="connsiteY1" fmla="*/ 2199763 h 2506488"/>
              <a:gd name="connsiteX2" fmla="*/ 1083734 w 1532945"/>
              <a:gd name="connsiteY2" fmla="*/ 294763 h 2506488"/>
              <a:gd name="connsiteX3" fmla="*/ 25400 w 1532945"/>
              <a:gd name="connsiteY3" fmla="*/ 6896 h 250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945" h="2506488">
                <a:moveTo>
                  <a:pt x="0" y="2479163"/>
                </a:moveTo>
                <a:cubicBezTo>
                  <a:pt x="650522" y="2521496"/>
                  <a:pt x="1301045" y="2563830"/>
                  <a:pt x="1481667" y="2199763"/>
                </a:cubicBezTo>
                <a:cubicBezTo>
                  <a:pt x="1662289" y="1835696"/>
                  <a:pt x="1326445" y="660241"/>
                  <a:pt x="1083734" y="294763"/>
                </a:cubicBezTo>
                <a:cubicBezTo>
                  <a:pt x="841023" y="-70715"/>
                  <a:pt x="25400" y="6896"/>
                  <a:pt x="25400" y="68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2455329" y="3039533"/>
            <a:ext cx="728138" cy="2353734"/>
          </a:xfrm>
          <a:custGeom>
            <a:avLst/>
            <a:gdLst>
              <a:gd name="connsiteX0" fmla="*/ 719671 w 728138"/>
              <a:gd name="connsiteY0" fmla="*/ 2353734 h 2353734"/>
              <a:gd name="connsiteX1" fmla="*/ 4 w 728138"/>
              <a:gd name="connsiteY1" fmla="*/ 1176867 h 2353734"/>
              <a:gd name="connsiteX2" fmla="*/ 728138 w 728138"/>
              <a:gd name="connsiteY2" fmla="*/ 0 h 235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138" h="2353734">
                <a:moveTo>
                  <a:pt x="719671" y="2353734"/>
                </a:moveTo>
                <a:cubicBezTo>
                  <a:pt x="359132" y="1961445"/>
                  <a:pt x="-1407" y="1569156"/>
                  <a:pt x="4" y="1176867"/>
                </a:cubicBezTo>
                <a:cubicBezTo>
                  <a:pt x="1415" y="784578"/>
                  <a:pt x="728138" y="0"/>
                  <a:pt x="728138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1921931" y="2150533"/>
            <a:ext cx="1270002" cy="3276600"/>
          </a:xfrm>
          <a:custGeom>
            <a:avLst/>
            <a:gdLst>
              <a:gd name="connsiteX0" fmla="*/ 1270002 w 1270002"/>
              <a:gd name="connsiteY0" fmla="*/ 3276600 h 3276600"/>
              <a:gd name="connsiteX1" fmla="*/ 2 w 1270002"/>
              <a:gd name="connsiteY1" fmla="*/ 2624667 h 3276600"/>
              <a:gd name="connsiteX2" fmla="*/ 1261536 w 1270002"/>
              <a:gd name="connsiteY2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2" h="3276600">
                <a:moveTo>
                  <a:pt x="1270002" y="3276600"/>
                </a:moveTo>
                <a:cubicBezTo>
                  <a:pt x="635707" y="3223683"/>
                  <a:pt x="1413" y="3170767"/>
                  <a:pt x="2" y="2624667"/>
                </a:cubicBezTo>
                <a:cubicBezTo>
                  <a:pt x="-1409" y="2078567"/>
                  <a:pt x="630063" y="1039283"/>
                  <a:pt x="1261536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1412362" y="1803400"/>
            <a:ext cx="1788038" cy="4673600"/>
          </a:xfrm>
          <a:custGeom>
            <a:avLst/>
            <a:gdLst>
              <a:gd name="connsiteX0" fmla="*/ 1754171 w 1788038"/>
              <a:gd name="connsiteY0" fmla="*/ 4673600 h 4673600"/>
              <a:gd name="connsiteX1" fmla="*/ 69305 w 1788038"/>
              <a:gd name="connsiteY1" fmla="*/ 3776133 h 4673600"/>
              <a:gd name="connsiteX2" fmla="*/ 467238 w 1788038"/>
              <a:gd name="connsiteY2" fmla="*/ 829733 h 4673600"/>
              <a:gd name="connsiteX3" fmla="*/ 1788038 w 1788038"/>
              <a:gd name="connsiteY3" fmla="*/ 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038" h="4673600">
                <a:moveTo>
                  <a:pt x="1754171" y="4673600"/>
                </a:moveTo>
                <a:cubicBezTo>
                  <a:pt x="1018982" y="4545188"/>
                  <a:pt x="283794" y="4416777"/>
                  <a:pt x="69305" y="3776133"/>
                </a:cubicBezTo>
                <a:cubicBezTo>
                  <a:pt x="-145184" y="3135489"/>
                  <a:pt x="180783" y="1459088"/>
                  <a:pt x="467238" y="829733"/>
                </a:cubicBezTo>
                <a:cubicBezTo>
                  <a:pt x="753693" y="200378"/>
                  <a:pt x="1270865" y="100189"/>
                  <a:pt x="1788038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6990816" y="5249333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095957" y="5249333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分配时请求</a:t>
            </a:r>
            <a:r>
              <a:rPr lang="en-US" altLang="zh-CN" sz="2000" dirty="0" smtClean="0"/>
              <a:t>slab</a:t>
            </a:r>
            <a:endParaRPr lang="zh-CN" altLang="en-US" sz="200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6990816" y="5884303"/>
            <a:ext cx="1" cy="4508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7095958" y="5884303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分配时</a:t>
            </a:r>
            <a:r>
              <a:rPr lang="en-US" altLang="zh-CN" sz="2000" dirty="0" smtClean="0"/>
              <a:t>slab</a:t>
            </a:r>
            <a:r>
              <a:rPr lang="zh-CN" altLang="en-US" sz="2000" dirty="0" smtClean="0"/>
              <a:t>移动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4340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>
                <a:latin typeface="宋体" pitchFamily="2" charset="-122"/>
              </a:rPr>
              <a:t>分配器</a:t>
            </a:r>
            <a:r>
              <a:rPr lang="zh-CN" altLang="en-US" dirty="0" smtClean="0">
                <a:latin typeface="宋体" pitchFamily="2" charset="-122"/>
              </a:rPr>
              <a:t>的数据结构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释放操作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并发问题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分配器的初始化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699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情况一：</a:t>
            </a:r>
            <a:r>
              <a:rPr lang="en-US" altLang="zh-CN" dirty="0" smtClean="0">
                <a:latin typeface="宋体" pitchFamily="2" charset="-122"/>
              </a:rPr>
              <a:t>8KB</a:t>
            </a:r>
            <a:r>
              <a:rPr lang="zh-CN" altLang="en-US" dirty="0" smtClean="0">
                <a:latin typeface="宋体" pitchFamily="2" charset="-122"/>
              </a:rPr>
              <a:t>以上大对象的释放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大对象的分配，实际上绕开了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分配器，直接调用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系统的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对应地，释放这类大对象时，就应该调用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__</a:t>
            </a:r>
            <a:r>
              <a:rPr lang="en-US" altLang="zh-CN" dirty="0" err="1">
                <a:latin typeface="宋体" pitchFamily="2" charset="-122"/>
              </a:rPr>
              <a:t>free_pages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</a:rPr>
              <a:t> page *page, unsigned </a:t>
            </a:r>
            <a:r>
              <a:rPr lang="en-US" altLang="zh-CN" dirty="0" err="1">
                <a:latin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</a:rPr>
              <a:t> order);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猜测</a:t>
            </a:r>
            <a:r>
              <a:rPr lang="en-US" altLang="zh-CN" dirty="0" err="1" smtClean="0">
                <a:latin typeface="宋体" pitchFamily="2" charset="-122"/>
              </a:rPr>
              <a:t>kfree</a:t>
            </a:r>
            <a:r>
              <a:rPr lang="zh-CN" altLang="en-US" dirty="0" smtClean="0">
                <a:latin typeface="宋体" pitchFamily="2" charset="-122"/>
              </a:rPr>
              <a:t>内部应该调用了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然而</a:t>
            </a:r>
            <a:r>
              <a:rPr lang="en-US" altLang="zh-CN" dirty="0" err="1" smtClean="0">
                <a:latin typeface="宋体" pitchFamily="2" charset="-122"/>
              </a:rPr>
              <a:t>kfree</a:t>
            </a:r>
            <a:r>
              <a:rPr lang="zh-CN" altLang="en-US" dirty="0" smtClean="0">
                <a:latin typeface="宋体" pitchFamily="2" charset="-122"/>
              </a:rPr>
              <a:t>接收被释放对象指针，没有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void </a:t>
            </a:r>
            <a:r>
              <a:rPr lang="en-US" altLang="zh-CN" dirty="0" err="1">
                <a:latin typeface="宋体" pitchFamily="2" charset="-122"/>
              </a:rPr>
              <a:t>kfree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const</a:t>
            </a:r>
            <a:r>
              <a:rPr lang="en-US" altLang="zh-CN" dirty="0">
                <a:latin typeface="宋体" pitchFamily="2" charset="-122"/>
              </a:rPr>
              <a:t> void *</a:t>
            </a:r>
            <a:r>
              <a:rPr lang="en-US" altLang="zh-CN" dirty="0" err="1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4144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大对象释放时面临的问题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由于没有对象大小信息，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分配器怎么知道该对象是大对象，需要调用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由于当前释放的是超过</a:t>
            </a:r>
            <a:r>
              <a:rPr lang="en-US" altLang="zh-CN" dirty="0" smtClean="0">
                <a:latin typeface="宋体" pitchFamily="2" charset="-122"/>
              </a:rPr>
              <a:t>8KB</a:t>
            </a:r>
            <a:r>
              <a:rPr lang="zh-CN" altLang="en-US" dirty="0" smtClean="0">
                <a:latin typeface="宋体" pitchFamily="2" charset="-122"/>
              </a:rPr>
              <a:t>的大对象，因此可以从对象指针，反推出对应的页框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结构地址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将</a:t>
            </a:r>
            <a:r>
              <a:rPr lang="zh-CN" altLang="en-US" dirty="0" smtClean="0">
                <a:latin typeface="宋体" pitchFamily="2" charset="-122"/>
              </a:rPr>
              <a:t>对象地址（线性地址）转换成物理地址，得到页框号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从页框号获取对应的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525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#define </a:t>
            </a:r>
            <a:r>
              <a:rPr lang="en-US" altLang="zh-CN" dirty="0" err="1">
                <a:latin typeface="宋体" pitchFamily="2" charset="-122"/>
              </a:rPr>
              <a:t>virt_to_page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kaddr</a:t>
            </a:r>
            <a:r>
              <a:rPr lang="en-US" altLang="zh-CN" dirty="0">
                <a:latin typeface="宋体" pitchFamily="2" charset="-122"/>
              </a:rPr>
              <a:t>) </a:t>
            </a:r>
            <a:r>
              <a:rPr lang="en-US" altLang="zh-CN" dirty="0" err="1">
                <a:latin typeface="宋体" pitchFamily="2" charset="-122"/>
              </a:rPr>
              <a:t>pfn_to_page</a:t>
            </a:r>
            <a:r>
              <a:rPr lang="en-US" altLang="zh-CN" dirty="0">
                <a:latin typeface="宋体" pitchFamily="2" charset="-122"/>
              </a:rPr>
              <a:t>(__pa(</a:t>
            </a:r>
            <a:r>
              <a:rPr lang="en-US" altLang="zh-CN" dirty="0" err="1">
                <a:latin typeface="宋体" pitchFamily="2" charset="-122"/>
              </a:rPr>
              <a:t>kaddr</a:t>
            </a:r>
            <a:r>
              <a:rPr lang="en-US" altLang="zh-CN" dirty="0">
                <a:latin typeface="宋体" pitchFamily="2" charset="-122"/>
              </a:rPr>
              <a:t>) &gt;&gt; PAGE_SHIFT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将线性地址</a:t>
            </a:r>
            <a:r>
              <a:rPr lang="en-US" altLang="zh-CN" dirty="0" err="1" smtClean="0">
                <a:latin typeface="宋体" pitchFamily="2" charset="-122"/>
              </a:rPr>
              <a:t>kaddr</a:t>
            </a:r>
            <a:r>
              <a:rPr lang="zh-CN" altLang="en-US" dirty="0" smtClean="0">
                <a:latin typeface="宋体" pitchFamily="2" charset="-122"/>
              </a:rPr>
              <a:t>转换成其所属的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分配器怎么区分大小对象？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/page-</a:t>
            </a:r>
            <a:r>
              <a:rPr lang="en-US" altLang="zh-CN" dirty="0" err="1" smtClean="0">
                <a:latin typeface="宋体" pitchFamily="2" charset="-122"/>
              </a:rPr>
              <a:t>flags.h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74</a:t>
            </a:r>
            <a:r>
              <a:rPr lang="zh-CN" altLang="en-US" dirty="0" smtClean="0">
                <a:latin typeface="宋体" pitchFamily="2" charset="-122"/>
              </a:rPr>
              <a:t>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分配器内，每个</a:t>
            </a:r>
            <a:r>
              <a:rPr lang="en-US" altLang="zh-CN" dirty="0" smtClean="0">
                <a:latin typeface="宋体" pitchFamily="2" charset="-122"/>
              </a:rPr>
              <a:t>slab</a:t>
            </a:r>
            <a:r>
              <a:rPr lang="zh-CN" altLang="en-US" dirty="0" smtClean="0">
                <a:latin typeface="宋体" pitchFamily="2" charset="-122"/>
              </a:rPr>
              <a:t>的第一个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字段都设置了</a:t>
            </a:r>
            <a:r>
              <a:rPr lang="en-US" altLang="zh-CN" dirty="0" err="1" smtClean="0">
                <a:latin typeface="宋体" pitchFamily="2" charset="-122"/>
              </a:rPr>
              <a:t>PG_slab</a:t>
            </a:r>
            <a:r>
              <a:rPr lang="zh-CN" altLang="en-US" dirty="0" smtClean="0">
                <a:latin typeface="宋体" pitchFamily="2" charset="-122"/>
              </a:rPr>
              <a:t>对应的位（第</a:t>
            </a:r>
            <a:r>
              <a:rPr lang="en-US" altLang="zh-CN" dirty="0" smtClean="0">
                <a:latin typeface="宋体" pitchFamily="2" charset="-122"/>
              </a:rPr>
              <a:t>7</a:t>
            </a:r>
            <a:r>
              <a:rPr lang="zh-CN" altLang="en-US" dirty="0" smtClean="0">
                <a:latin typeface="宋体" pitchFamily="2" charset="-122"/>
              </a:rPr>
              <a:t>位）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而大对象绕开了</a:t>
            </a:r>
            <a:r>
              <a:rPr lang="en-US" altLang="zh-CN" dirty="0" err="1" smtClean="0">
                <a:latin typeface="宋体" pitchFamily="2" charset="-122"/>
              </a:rPr>
              <a:t>slub</a:t>
            </a:r>
            <a:r>
              <a:rPr lang="zh-CN" altLang="en-US" dirty="0" smtClean="0">
                <a:latin typeface="宋体" pitchFamily="2" charset="-122"/>
              </a:rPr>
              <a:t>分配器，因此该位未设置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4.18</a:t>
            </a:r>
          </a:p>
        </p:txBody>
      </p:sp>
    </p:spTree>
    <p:extLst>
      <p:ext uri="{BB962C8B-B14F-4D97-AF65-F5344CB8AC3E}">
        <p14:creationId xmlns:p14="http://schemas.microsoft.com/office/powerpoint/2010/main" val="380427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释放</a:t>
            </a:r>
            <a:r>
              <a:rPr lang="zh-CN" altLang="en-US" dirty="0" smtClean="0">
                <a:latin typeface="宋体" pitchFamily="2" charset="-122"/>
              </a:rPr>
              <a:t>操作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在代码</a:t>
            </a:r>
            <a:r>
              <a:rPr lang="en-US" altLang="zh-CN" dirty="0" smtClean="0">
                <a:latin typeface="宋体" pitchFamily="2" charset="-122"/>
              </a:rPr>
              <a:t>4.13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查看）中，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zh-CN" altLang="en-US" dirty="0" smtClean="0">
                <a:latin typeface="宋体" pitchFamily="2" charset="-122"/>
              </a:rPr>
              <a:t>调用时设置了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smtClean="0">
                <a:latin typeface="宋体" pitchFamily="2" charset="-122"/>
              </a:rPr>
              <a:t>GFP_COMP</a:t>
            </a:r>
            <a:r>
              <a:rPr lang="zh-CN" altLang="en-US" dirty="0" smtClean="0">
                <a:latin typeface="宋体" pitchFamily="2" charset="-122"/>
              </a:rPr>
              <a:t>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smtClean="0">
                <a:latin typeface="宋体" pitchFamily="2" charset="-122"/>
              </a:rPr>
              <a:t>GFP_COMP</a:t>
            </a:r>
            <a:r>
              <a:rPr lang="zh-CN" altLang="en-US" dirty="0" smtClean="0">
                <a:latin typeface="宋体" pitchFamily="2" charset="-122"/>
              </a:rPr>
              <a:t>说明使用</a:t>
            </a:r>
            <a:r>
              <a:rPr lang="en-US" altLang="zh-CN" dirty="0" smtClean="0">
                <a:latin typeface="宋体" pitchFamily="2" charset="-122"/>
              </a:rPr>
              <a:t>compound page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将多个页作为一个整体进行管理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显然对应的</a:t>
            </a:r>
            <a:r>
              <a:rPr lang="en-US" altLang="zh-CN" dirty="0" smtClean="0">
                <a:latin typeface="宋体" pitchFamily="2" charset="-122"/>
              </a:rPr>
              <a:t>order&gt;0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当设置了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smtClean="0">
                <a:latin typeface="宋体" pitchFamily="2" charset="-122"/>
              </a:rPr>
              <a:t>GFP_COMP</a:t>
            </a:r>
            <a:r>
              <a:rPr lang="zh-CN" altLang="en-US" dirty="0" smtClean="0">
                <a:latin typeface="宋体" pitchFamily="2" charset="-122"/>
              </a:rPr>
              <a:t>标志后，申请到的页框块的第二个页框，对应的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lru.prev</a:t>
            </a:r>
            <a:r>
              <a:rPr lang="zh-CN" altLang="en-US" dirty="0" smtClean="0">
                <a:latin typeface="宋体" pitchFamily="2" charset="-122"/>
              </a:rPr>
              <a:t>设为了</a:t>
            </a:r>
            <a:r>
              <a:rPr lang="en-US" altLang="zh-CN" dirty="0" smtClean="0">
                <a:latin typeface="宋体" pitchFamily="2" charset="-122"/>
              </a:rPr>
              <a:t>order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4.19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mm.h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517</a:t>
            </a:r>
            <a:r>
              <a:rPr lang="zh-CN" altLang="en-US" dirty="0" smtClean="0">
                <a:latin typeface="宋体" pitchFamily="2" charset="-122"/>
              </a:rPr>
              <a:t>行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270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34022</TotalTime>
  <Words>11048</Words>
  <Application>Microsoft Office PowerPoint</Application>
  <PresentationFormat>全屏显示(4:3)</PresentationFormat>
  <Paragraphs>1841</Paragraphs>
  <Slides>159</Slides>
  <Notes>159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159</vt:i4>
      </vt:variant>
    </vt:vector>
  </HeadingPairs>
  <TitlesOfParts>
    <vt:vector size="166" baseType="lpstr">
      <vt:lpstr>宋体</vt:lpstr>
      <vt:lpstr>Arial</vt:lpstr>
      <vt:lpstr>Times New Roman</vt:lpstr>
      <vt:lpstr>Wingdings</vt:lpstr>
      <vt:lpstr>Wingdings 2</vt:lpstr>
      <vt:lpstr>CDESIGNO</vt:lpstr>
      <vt:lpstr>Visio</vt:lpstr>
      <vt:lpstr>Linux操作系统内核技术</vt:lpstr>
      <vt:lpstr>内核内存分配器</vt:lpstr>
      <vt:lpstr>内核内存分配器</vt:lpstr>
      <vt:lpstr>内核堆概述</vt:lpstr>
      <vt:lpstr>内核堆概述</vt:lpstr>
      <vt:lpstr>内核堆概述</vt:lpstr>
      <vt:lpstr>内核堆概述</vt:lpstr>
      <vt:lpstr>内核内存分配器</vt:lpstr>
      <vt:lpstr>内核内存分配器基本思想</vt:lpstr>
      <vt:lpstr>内核内存分配器基本思想</vt:lpstr>
      <vt:lpstr>内核内存分配器基本思想</vt:lpstr>
      <vt:lpstr>内核内存分配器基本思想</vt:lpstr>
      <vt:lpstr>内核内存分配器基本思想</vt:lpstr>
      <vt:lpstr>内核内存分配器基本思想</vt:lpstr>
      <vt:lpstr>内核内存分配器基本思想</vt:lpstr>
      <vt:lpstr>内核内存分配器基本思想</vt:lpstr>
      <vt:lpstr>内核内存分配器基本思想</vt:lpstr>
      <vt:lpstr>内核内存分配器</vt:lpstr>
      <vt:lpstr>Slub分配器的实现</vt:lpstr>
      <vt:lpstr>Slub分配器的实现</vt:lpstr>
      <vt:lpstr>Slub分配器的数据结构</vt:lpstr>
      <vt:lpstr>Slub分配器的数据结构</vt:lpstr>
      <vt:lpstr>kmalloc用的缓冲区</vt:lpstr>
      <vt:lpstr>kmalloc用的缓冲区</vt:lpstr>
      <vt:lpstr>kmalloc用的缓冲区</vt:lpstr>
      <vt:lpstr>Slub分配器的数据结构</vt:lpstr>
      <vt:lpstr>缓冲区内部结构</vt:lpstr>
      <vt:lpstr>缓冲区内部结构</vt:lpstr>
      <vt:lpstr>缓冲区内部结构</vt:lpstr>
      <vt:lpstr>缓冲区内部结构</vt:lpstr>
      <vt:lpstr>缓冲区内部结构</vt:lpstr>
      <vt:lpstr>缓冲区结构体kmem_cache</vt:lpstr>
      <vt:lpstr>缓冲区结构体kmem_cache</vt:lpstr>
      <vt:lpstr>缓冲区内部结构</vt:lpstr>
      <vt:lpstr>缓冲区结构体kmem_cache</vt:lpstr>
      <vt:lpstr>缓冲区结构体kmem_cache</vt:lpstr>
      <vt:lpstr>缓冲区结构体kmem_cache</vt:lpstr>
      <vt:lpstr>缓冲区结构体kmem_cache</vt:lpstr>
      <vt:lpstr>Slub分配器中对象布局</vt:lpstr>
      <vt:lpstr>Slub分配器中对象布局</vt:lpstr>
      <vt:lpstr>内存分配函数</vt:lpstr>
      <vt:lpstr>Slub分配器中对象布局</vt:lpstr>
      <vt:lpstr>Slub分配器中对象布局</vt:lpstr>
      <vt:lpstr>Slub分配器中对象布局</vt:lpstr>
      <vt:lpstr>Slub分配器中对象布局</vt:lpstr>
      <vt:lpstr>Slub分配器中对象布局</vt:lpstr>
      <vt:lpstr>Slub分配器中对象布局</vt:lpstr>
      <vt:lpstr>Slub分配器中对象布局</vt:lpstr>
      <vt:lpstr>Slub分配器中对象布局</vt:lpstr>
      <vt:lpstr>Slub分配器中对象布局</vt:lpstr>
      <vt:lpstr>Slub分配器中对象布局</vt:lpstr>
      <vt:lpstr>缓冲区内部结构</vt:lpstr>
      <vt:lpstr>缓冲区结构体kmem_cache</vt:lpstr>
      <vt:lpstr>缓冲区结构体kmem_cache</vt:lpstr>
      <vt:lpstr>缓冲区内部结构</vt:lpstr>
      <vt:lpstr>缓冲区结构体kmem_cache</vt:lpstr>
      <vt:lpstr>缓冲区结构体kmem_cache(代码4.8)</vt:lpstr>
      <vt:lpstr>缓冲区结构体kmem_cache(代码4.8)</vt:lpstr>
      <vt:lpstr>缓冲区结构体kmem_cache(代码4.8)</vt:lpstr>
      <vt:lpstr>缓冲区内部结构</vt:lpstr>
      <vt:lpstr>Slub分配器的数据结构</vt:lpstr>
      <vt:lpstr>本地CPU缓存结构</vt:lpstr>
      <vt:lpstr>本地CPU缓存结构</vt:lpstr>
      <vt:lpstr>本地CPU缓存结构</vt:lpstr>
      <vt:lpstr>本地CPU缓存kmem_cache_cpu</vt:lpstr>
      <vt:lpstr>本地CPU缓存结构</vt:lpstr>
      <vt:lpstr>page结构中被复用的字段</vt:lpstr>
      <vt:lpstr>page结构中被复用的字段</vt:lpstr>
      <vt:lpstr>本地CPU缓存结构</vt:lpstr>
      <vt:lpstr>本地CPU缓存结构</vt:lpstr>
      <vt:lpstr>本地CPU缓存结构</vt:lpstr>
      <vt:lpstr>本地CPU缓存结构</vt:lpstr>
      <vt:lpstr>本地CPU缓存结构</vt:lpstr>
      <vt:lpstr>本地CPU缓存结构</vt:lpstr>
      <vt:lpstr>Slub分配器的数据结构</vt:lpstr>
      <vt:lpstr>NUMA节点缓存结构</vt:lpstr>
      <vt:lpstr>NUMA节点缓存结构</vt:lpstr>
      <vt:lpstr>NUMA节点缓存结构</vt:lpstr>
      <vt:lpstr>NUMA节点缓存结构</vt:lpstr>
      <vt:lpstr>NUMA节点缓存结构</vt:lpstr>
      <vt:lpstr>NUMA节点缓存结构</vt:lpstr>
      <vt:lpstr>NUMA节点缓存结构</vt:lpstr>
      <vt:lpstr>Slub分配器的实现</vt:lpstr>
      <vt:lpstr>分配操作</vt:lpstr>
      <vt:lpstr>分配操作</vt:lpstr>
      <vt:lpstr>分配操作</vt:lpstr>
      <vt:lpstr>分配操作</vt:lpstr>
      <vt:lpstr>分配操作</vt:lpstr>
      <vt:lpstr>分配操作</vt:lpstr>
      <vt:lpstr>分配操作</vt:lpstr>
      <vt:lpstr>分配操作</vt:lpstr>
      <vt:lpstr>分配操作</vt:lpstr>
      <vt:lpstr>分配操作</vt:lpstr>
      <vt:lpstr>分配操作中slab的移动</vt:lpstr>
      <vt:lpstr>Slub分配器的实现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</vt:lpstr>
      <vt:lpstr>释放操作中slab的移动</vt:lpstr>
      <vt:lpstr>Slub分配器的实现</vt:lpstr>
      <vt:lpstr>并发问题</vt:lpstr>
      <vt:lpstr>并发问题</vt:lpstr>
      <vt:lpstr>并发问题</vt:lpstr>
      <vt:lpstr>并发问题</vt:lpstr>
      <vt:lpstr>并发问题</vt:lpstr>
      <vt:lpstr>并发问题</vt:lpstr>
      <vt:lpstr>并发问题</vt:lpstr>
      <vt:lpstr>Slub分配器的实现</vt:lpstr>
      <vt:lpstr>Slub分配器的初始化</vt:lpstr>
      <vt:lpstr>Slub分配器的初始化</vt:lpstr>
      <vt:lpstr>Slub分配器的初始化</vt:lpstr>
      <vt:lpstr>内核内存分配器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Slab分配器概述</vt:lpstr>
      <vt:lpstr>内核内存分配器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Slob分配器概述</vt:lpstr>
      <vt:lpstr>内核内存分配器</vt:lpstr>
      <vt:lpstr>内存分配器接口</vt:lpstr>
      <vt:lpstr>内存分配器接口</vt:lpstr>
      <vt:lpstr>内存分配器接口</vt:lpstr>
      <vt:lpstr>内存分配器接口</vt:lpstr>
      <vt:lpstr>内存分配器接口</vt:lpstr>
      <vt:lpstr>内存分配器接口</vt:lpstr>
      <vt:lpstr>内核内存分配器</vt:lpstr>
    </vt:vector>
  </TitlesOfParts>
  <Company>UESTC108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Sky123.Org</cp:lastModifiedBy>
  <cp:revision>3034</cp:revision>
  <dcterms:created xsi:type="dcterms:W3CDTF">2000-01-15T01:57:56Z</dcterms:created>
  <dcterms:modified xsi:type="dcterms:W3CDTF">2017-04-10T03:08:06Z</dcterms:modified>
</cp:coreProperties>
</file>