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8" r:id="rId3"/>
    <p:sldId id="259" r:id="rId4"/>
    <p:sldId id="260" r:id="rId5"/>
    <p:sldId id="261" r:id="rId6"/>
    <p:sldId id="262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6327"/>
  </p:normalViewPr>
  <p:slideViewPr>
    <p:cSldViewPr snapToGrid="0" snapToObjects="1">
      <p:cViewPr varScale="1">
        <p:scale>
          <a:sx n="142" d="100"/>
          <a:sy n="142" d="100"/>
        </p:scale>
        <p:origin x="11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C1FC7-D644-1C4C-B0C8-B040DB5EC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7ECDE-2FFA-B743-8AF9-4A31E4723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91290-E7E8-E441-90A6-3DA96414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D48F-91FC-2C4D-BA29-739273BB1E3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3EB12-9638-3648-9149-FA6088C8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1309-E06B-B143-87ED-CBDC7DCA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FB3C-8684-9E40-A024-057B7A02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3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3AA3A-11DE-A143-A192-9B8B5228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A04BB-3E58-294C-81C7-CA4D6F788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184C2-0A0C-6040-8315-CAFE097E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D48F-91FC-2C4D-BA29-739273BB1E3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1E6D8-FEA0-2946-94FF-D2143D2AB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55C3B-9EFF-F445-85F3-4F6FEB5D2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FB3C-8684-9E40-A024-057B7A02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4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5BB515-4C27-DE41-81A3-548F20791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83037-AA66-8F4F-965C-20FA7ECAC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6EA9D-4DEA-B34B-99F7-57639070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D48F-91FC-2C4D-BA29-739273BB1E3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F489F-EF2D-2E4D-BAA2-BD6F73F6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728BA-142F-D648-88C0-FD616F20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FB3C-8684-9E40-A024-057B7A02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8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BC07-41C5-C841-8BCD-42A5BAD9B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90F32-33B6-6945-94A4-B180676F5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4ED43-AB11-FA42-87AD-BA8678D5F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D48F-91FC-2C4D-BA29-739273BB1E3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5980B-89E8-B44A-BAD8-44D7E022A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2D724-E656-8E48-B9AC-5D1A7C20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FB3C-8684-9E40-A024-057B7A02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1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FB5C-9621-D141-AF16-C294B2C5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12001-A37E-F043-B301-D066B67E0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CFB9F-DFA9-924E-8C0D-4763D512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D48F-91FC-2C4D-BA29-739273BB1E3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CC96C-DCCF-6A48-90FD-A0E1FC28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3898A-B900-8D44-ACC8-63B56CFF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FB3C-8684-9E40-A024-057B7A02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18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40FD-90A1-D240-BDF7-4A87DB04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B713E-2F0F-3447-A6FC-D3F10B82E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C35DF-1A6D-B148-BD23-481F9B05B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F27C7-BFDF-8941-8F23-75B91F3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D48F-91FC-2C4D-BA29-739273BB1E3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136ED-795B-204B-95E5-C3D962A5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FED92-61C8-F64D-941C-4D20D5D3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FB3C-8684-9E40-A024-057B7A02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68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F4A5-479B-9445-8288-74A6D98C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CDC6E-FC9D-3544-8A21-66114B509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AEB2D-D42C-F24F-A5D0-8E14BE6FB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8B7C2-75B9-AE49-991E-245726C98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A2D9CD-E765-E040-BE25-1407120BD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291A93-C4CE-CC4A-A9AC-530D65E4E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D48F-91FC-2C4D-BA29-739273BB1E3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818374-DA0B-9541-9119-F162FA48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51D637-290A-DE4E-8ED8-98AE7A9B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FB3C-8684-9E40-A024-057B7A02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7BDD-E087-5C48-98C7-84A51C02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D48B4E-D0E3-3C49-8796-63B73DE6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D48F-91FC-2C4D-BA29-739273BB1E3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850B2-3541-6049-B85B-03586665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E310C-C603-A443-ADDD-C00AADA2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FB3C-8684-9E40-A024-057B7A02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5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24F53A-686E-BA4A-8DC7-27D6E452B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D48F-91FC-2C4D-BA29-739273BB1E3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A28DE-24A7-4D4C-945A-430952F25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75A51-FF0B-CE4B-829F-E325DF42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FB3C-8684-9E40-A024-057B7A02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0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F4D7-22C7-5F42-96F2-8A830DA73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97C3D-9A7B-E844-9CF4-A9F2C3683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B1281-9659-234A-BDC6-5DA86B8BC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8D5AA-D3B8-1D42-9F71-F756CC4D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D48F-91FC-2C4D-BA29-739273BB1E3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7120F-4CCD-514B-A670-9CF5AE59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2F82F-ADEF-584D-B485-211128E1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FB3C-8684-9E40-A024-057B7A02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5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E5026-25FE-3542-8193-74E58E49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03A17-5DF9-7440-A54A-689D711A2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D2CE6-DB83-B14F-B5A2-AA0911E90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97EB3-B519-5F41-B2EF-2AE14B01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D48F-91FC-2C4D-BA29-739273BB1E3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78C0D-D366-4A4A-A7D9-D43F97709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47E5F-6592-6049-B1B9-6F854200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FB3C-8684-9E40-A024-057B7A02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3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DAE509-AD35-8F44-93C4-410B42132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B4922-B185-5042-9B87-B2E725C0E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44208-E4D4-3148-802C-67A69C656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AD48F-91FC-2C4D-BA29-739273BB1E3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5AE2-7C9D-504E-A091-83769C79D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89453-86F3-D14C-9A38-760ECA56E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3FB3C-8684-9E40-A024-057B7A02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2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MCI-G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6BFC-DCFC-F843-BA49-CD50E084B4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IWRRI/IMCI Geospatial Modeling Working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B6D1B-2F44-4B43-A5F5-31F68C06D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November 5, 2019</a:t>
            </a:r>
          </a:p>
        </p:txBody>
      </p:sp>
    </p:spTree>
    <p:extLst>
      <p:ext uri="{BB962C8B-B14F-4D97-AF65-F5344CB8AC3E}">
        <p14:creationId xmlns:p14="http://schemas.microsoft.com/office/powerpoint/2010/main" val="3633320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780E-2308-1649-8E2A-6EF6F1AD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of discussion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08CF8-C949-3A48-9737-373524C4A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Set Description</a:t>
            </a:r>
          </a:p>
          <a:p>
            <a:r>
              <a:rPr lang="en-US" dirty="0"/>
              <a:t>Discuss project methodology</a:t>
            </a:r>
          </a:p>
          <a:p>
            <a:pPr lvl="1"/>
            <a:r>
              <a:rPr lang="en-US" dirty="0"/>
              <a:t>Data collection</a:t>
            </a:r>
          </a:p>
          <a:p>
            <a:pPr lvl="1"/>
            <a:r>
              <a:rPr lang="en-US" dirty="0"/>
              <a:t>Data transformation</a:t>
            </a:r>
          </a:p>
          <a:p>
            <a:pPr lvl="1"/>
            <a:r>
              <a:rPr lang="en-US" dirty="0"/>
              <a:t>Model construction</a:t>
            </a:r>
          </a:p>
          <a:p>
            <a:pPr lvl="1"/>
            <a:r>
              <a:rPr lang="en-US" dirty="0"/>
              <a:t>Additional components not considered</a:t>
            </a:r>
          </a:p>
          <a:p>
            <a:r>
              <a:rPr lang="en-US" dirty="0"/>
              <a:t>Timelines</a:t>
            </a:r>
          </a:p>
          <a:p>
            <a:r>
              <a:rPr lang="en-US" dirty="0"/>
              <a:t>Strategies/Logistics for moving forward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3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38F15-35A1-404D-AF29-865D20B0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Methodology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EFF079-3A5B-064E-B8D1-28D51A961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5067" cy="4351338"/>
          </a:xfrm>
        </p:spPr>
        <p:txBody>
          <a:bodyPr/>
          <a:lstStyle/>
          <a:p>
            <a:r>
              <a:rPr lang="en-US" dirty="0"/>
              <a:t>Data Assembly and organization</a:t>
            </a:r>
          </a:p>
          <a:p>
            <a:r>
              <a:rPr lang="en-US" dirty="0"/>
              <a:t>Data transformation</a:t>
            </a:r>
          </a:p>
          <a:p>
            <a:r>
              <a:rPr lang="en-US" dirty="0"/>
              <a:t>Modeling strategy</a:t>
            </a:r>
          </a:p>
          <a:p>
            <a:r>
              <a:rPr lang="en-US" dirty="0"/>
              <a:t>Model construction</a:t>
            </a:r>
          </a:p>
          <a:p>
            <a:r>
              <a:rPr lang="en-US" dirty="0"/>
              <a:t>Model Runs</a:t>
            </a:r>
          </a:p>
          <a:p>
            <a:r>
              <a:rPr lang="en-US" dirty="0"/>
              <a:t>Examine/Repeat</a:t>
            </a:r>
          </a:p>
        </p:txBody>
      </p:sp>
    </p:spTree>
    <p:extLst>
      <p:ext uri="{BB962C8B-B14F-4D97-AF65-F5344CB8AC3E}">
        <p14:creationId xmlns:p14="http://schemas.microsoft.com/office/powerpoint/2010/main" val="118774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C6EF-38FE-7745-8D9F-E7CF1128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Methodology: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B8D0F-9FEC-784E-B525-63FE17A4B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30" y="1476303"/>
            <a:ext cx="4750942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Dependent</a:t>
            </a:r>
          </a:p>
          <a:p>
            <a:pPr lvl="1"/>
            <a:r>
              <a:rPr lang="en-US" dirty="0"/>
              <a:t>Pediatric cancers, preterm births, birth defects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Independent</a:t>
            </a:r>
          </a:p>
          <a:p>
            <a:pPr marL="457200" lvl="1" indent="0">
              <a:buNone/>
            </a:pPr>
            <a:r>
              <a:rPr lang="en-US" dirty="0"/>
              <a:t>environmental contamination, poverty, groundwater makeup, pesticides/fertilizers,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EC6BE1A-378A-7442-A04A-9A6CA50FF786}"/>
              </a:ext>
            </a:extLst>
          </p:cNvPr>
          <p:cNvSpPr txBox="1">
            <a:spLocks/>
          </p:cNvSpPr>
          <p:nvPr/>
        </p:nvSpPr>
        <p:spPr>
          <a:xfrm>
            <a:off x="6394807" y="1580320"/>
            <a:ext cx="47509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Spatial considerations</a:t>
            </a:r>
          </a:p>
          <a:p>
            <a:pPr lvl="1"/>
            <a:r>
              <a:rPr lang="en-US" dirty="0"/>
              <a:t>Spatial mismatch of Dep vs. Ind., spatial autocorrelation issues, small sample size, population influences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Temporal considerations</a:t>
            </a:r>
          </a:p>
          <a:p>
            <a:pPr lvl="1"/>
            <a:r>
              <a:rPr lang="en-US" dirty="0"/>
              <a:t>Temporal discrepancies, time lags, missing data</a:t>
            </a:r>
          </a:p>
        </p:txBody>
      </p:sp>
    </p:spTree>
    <p:extLst>
      <p:ext uri="{BB962C8B-B14F-4D97-AF65-F5344CB8AC3E}">
        <p14:creationId xmlns:p14="http://schemas.microsoft.com/office/powerpoint/2010/main" val="408595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79503-F56C-D746-BE73-B513B8732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Methodology: 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CB0A6-0C92-E74B-A969-44B18DF7F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2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0E51-48C5-004C-8F09-94E1081F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Methodology: Model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F85D3-84DE-8143-9B93-A5466724E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19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D6FE-43D2-7F47-B4BE-B6EC0CF9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and Strategy Moving Forward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661F9C-266B-1642-BC0D-75346B10C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Timeline?</a:t>
            </a:r>
          </a:p>
          <a:p>
            <a:endParaRPr lang="en-US" dirty="0"/>
          </a:p>
          <a:p>
            <a:r>
              <a:rPr lang="en-US" dirty="0"/>
              <a:t>Logistics</a:t>
            </a:r>
          </a:p>
          <a:p>
            <a:pPr lvl="1"/>
            <a:r>
              <a:rPr lang="en-US" dirty="0"/>
              <a:t>Generalized content sharing amongst group</a:t>
            </a:r>
          </a:p>
          <a:p>
            <a:pPr lvl="2"/>
            <a:r>
              <a:rPr lang="en-US" dirty="0"/>
              <a:t>Citation sharing</a:t>
            </a:r>
          </a:p>
          <a:p>
            <a:pPr lvl="2"/>
            <a:r>
              <a:rPr lang="en-US" dirty="0"/>
              <a:t>Content communications/secure web site</a:t>
            </a:r>
          </a:p>
          <a:p>
            <a:pPr lvl="1"/>
            <a:r>
              <a:rPr lang="en-US" dirty="0"/>
              <a:t>Code collaboration: </a:t>
            </a:r>
            <a:r>
              <a:rPr lang="en-US" dirty="0" err="1"/>
              <a:t>Github</a:t>
            </a:r>
            <a:r>
              <a:rPr lang="en-US" dirty="0"/>
              <a:t> group (</a:t>
            </a:r>
            <a:r>
              <a:rPr lang="en-US" dirty="0">
                <a:hlinkClick r:id="rId2"/>
              </a:rPr>
              <a:t>https://github.com/IMCI-GM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Data access methods from NKN</a:t>
            </a:r>
          </a:p>
          <a:p>
            <a:pPr lvl="1"/>
            <a:r>
              <a:rPr lang="en-US" dirty="0"/>
              <a:t>Model code collaboration</a:t>
            </a:r>
          </a:p>
          <a:p>
            <a:pPr lvl="1"/>
            <a:endParaRPr lang="en-US" dirty="0"/>
          </a:p>
          <a:p>
            <a:r>
              <a:rPr lang="en-US" dirty="0"/>
              <a:t>Tasks moving forward</a:t>
            </a:r>
          </a:p>
        </p:txBody>
      </p:sp>
    </p:spTree>
    <p:extLst>
      <p:ext uri="{BB962C8B-B14F-4D97-AF65-F5344CB8AC3E}">
        <p14:creationId xmlns:p14="http://schemas.microsoft.com/office/powerpoint/2010/main" val="3106153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0E51-48C5-004C-8F09-94E1081F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Methodology: Model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F85D3-84DE-8143-9B93-A5466724E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>
                <a:latin typeface="NimbusRomNo9L"/>
              </a:rPr>
              <a:t>Cressie</a:t>
            </a:r>
            <a:r>
              <a:rPr lang="en-US" dirty="0">
                <a:latin typeface="NimbusRomNo9L"/>
              </a:rPr>
              <a:t>, N. 1993. </a:t>
            </a:r>
            <a:r>
              <a:rPr lang="en-US" dirty="0">
                <a:latin typeface="NimbusRomNo9L-Regu-Slant_167"/>
              </a:rPr>
              <a:t>Statistics for Spatial Data</a:t>
            </a:r>
            <a:r>
              <a:rPr lang="en-US" dirty="0">
                <a:latin typeface="NimbusRomNo9L"/>
              </a:rPr>
              <a:t>. Rev. ed. New York: Wiley. </a:t>
            </a:r>
            <a:endParaRPr lang="en-US" dirty="0"/>
          </a:p>
          <a:p>
            <a:r>
              <a:rPr lang="en-US" dirty="0">
                <a:latin typeface="NimbusRomNo9L"/>
              </a:rPr>
              <a:t>Waller, L. A., and C. A. </a:t>
            </a:r>
            <a:r>
              <a:rPr lang="en-US" dirty="0" err="1">
                <a:latin typeface="NimbusRomNo9L"/>
              </a:rPr>
              <a:t>Gotway</a:t>
            </a:r>
            <a:r>
              <a:rPr lang="en-US" dirty="0">
                <a:latin typeface="NimbusRomNo9L"/>
              </a:rPr>
              <a:t>. 2004. </a:t>
            </a:r>
            <a:r>
              <a:rPr lang="en-US" dirty="0">
                <a:latin typeface="NimbusRomNo9L-Regu-Slant_167"/>
              </a:rPr>
              <a:t>Applied Spatial Statistics for Public Health Data</a:t>
            </a:r>
            <a:r>
              <a:rPr lang="en-US" dirty="0">
                <a:latin typeface="NimbusRomNo9L"/>
              </a:rPr>
              <a:t>. Hoboken, NJ: Wiley. </a:t>
            </a:r>
          </a:p>
          <a:p>
            <a:r>
              <a:rPr lang="en-US" dirty="0" err="1">
                <a:latin typeface="NimbusRomNo9L"/>
              </a:rPr>
              <a:t>Darmofal</a:t>
            </a:r>
            <a:r>
              <a:rPr lang="en-US" dirty="0">
                <a:latin typeface="NimbusRomNo9L"/>
              </a:rPr>
              <a:t>, D. 2015. </a:t>
            </a:r>
            <a:r>
              <a:rPr lang="en-US" dirty="0">
                <a:latin typeface="NimbusRomNo9L-Regu-Slant_167"/>
              </a:rPr>
              <a:t>Spatial Analysis for the Social Sciences</a:t>
            </a:r>
            <a:r>
              <a:rPr lang="en-US" dirty="0">
                <a:latin typeface="NimbusRomNo9L"/>
              </a:rPr>
              <a:t>. New York: Cambridge University Press. </a:t>
            </a:r>
          </a:p>
          <a:p>
            <a:r>
              <a:rPr lang="en-US" dirty="0"/>
              <a:t>David M. </a:t>
            </a:r>
            <a:r>
              <a:rPr lang="en-US" dirty="0" err="1"/>
              <a:t>Drukker</a:t>
            </a:r>
            <a:r>
              <a:rPr lang="en-US" dirty="0"/>
              <a:t>, Peter Egger &amp; Ingmar R. </a:t>
            </a:r>
            <a:r>
              <a:rPr lang="en-US" dirty="0" err="1"/>
              <a:t>Prucha</a:t>
            </a:r>
            <a:r>
              <a:rPr lang="en-US" dirty="0"/>
              <a:t> (2013) On Two-Step Estimation of a Spatial Autoregressive Model with Autoregressive Disturbances and Endogenous Regressors, Econometric Reviews, 32:5-6, 686-733</a:t>
            </a:r>
          </a:p>
          <a:p>
            <a:endParaRPr lang="en-US" dirty="0"/>
          </a:p>
          <a:p>
            <a:endParaRPr lang="en-US" dirty="0">
              <a:latin typeface="NimbusRomNo9L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Spatial Autoregressive Modeling</a:t>
            </a:r>
          </a:p>
          <a:p>
            <a:r>
              <a:rPr lang="en-US" dirty="0"/>
              <a:t>Conditional Autoregressive Modeling vs. Simultaneous</a:t>
            </a:r>
          </a:p>
          <a:p>
            <a:r>
              <a:rPr lang="en-US" dirty="0"/>
              <a:t>Bayesian classifiers, Markov random fields (MRF) </a:t>
            </a:r>
          </a:p>
          <a:p>
            <a:r>
              <a:rPr lang="en-US" dirty="0"/>
              <a:t>Spatial clustering (</a:t>
            </a:r>
            <a:r>
              <a:rPr lang="en-US" dirty="0" err="1"/>
              <a:t>eg.</a:t>
            </a:r>
            <a:r>
              <a:rPr lang="en-US" dirty="0"/>
              <a:t> dimensionality reduction combined with clustering algorithm)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567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308</Words>
  <Application>Microsoft Macintosh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NimbusRomNo9L</vt:lpstr>
      <vt:lpstr>NimbusRomNo9L-Regu-Slant_167</vt:lpstr>
      <vt:lpstr>Office Theme</vt:lpstr>
      <vt:lpstr>IWRRI/IMCI Geospatial Modeling Working Group</vt:lpstr>
      <vt:lpstr>Topics of discussion </vt:lpstr>
      <vt:lpstr>Project Methodology</vt:lpstr>
      <vt:lpstr>Project Methodology: Data Collection</vt:lpstr>
      <vt:lpstr>Project Methodology: Data Transformation</vt:lpstr>
      <vt:lpstr>Project Methodology: Model Construction</vt:lpstr>
      <vt:lpstr>Timeline and Strategy Moving Forward</vt:lpstr>
      <vt:lpstr>Project Methodology: Model Construction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Seamon, Erich (erichs@uidaho.edu)</dc:creator>
  <cp:lastModifiedBy>Seamon, Erich (erichs@uidaho.edu)</cp:lastModifiedBy>
  <cp:revision>7</cp:revision>
  <dcterms:created xsi:type="dcterms:W3CDTF">2019-11-05T17:48:41Z</dcterms:created>
  <dcterms:modified xsi:type="dcterms:W3CDTF">2019-11-05T19:18:13Z</dcterms:modified>
</cp:coreProperties>
</file>