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6a488b618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6a488b61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a488b61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a488b61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6a488b618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6a488b618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6a488b618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6a488b618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6a488b618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6a488b61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6a488b618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6a488b618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6a488b61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6a488b61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6a488b61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6a488b61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e3cf7ba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e3cf7ba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6a488b61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6a488b61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6a488b6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6a488b6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6a488b61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6a488b61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a488b61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a488b61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a488b61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a488b618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6a488b618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6a488b618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6a488b61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6a488b61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9635" y="1092843"/>
            <a:ext cx="5286710" cy="1589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400" dirty="0"/>
              <a:t>Sentiment Analysis of Real Time Twitter Data</a:t>
            </a:r>
            <a:r>
              <a:rPr lang="en" dirty="0"/>
              <a:t> </a:t>
            </a:r>
            <a:endParaRPr dirty="0"/>
          </a:p>
          <a:p>
            <a:pPr marL="0" lvl="0" indent="0" algn="l" rtl="0">
              <a:spcBef>
                <a:spcPts val="0"/>
              </a:spcBef>
              <a:spcAft>
                <a:spcPts val="0"/>
              </a:spcAft>
              <a:buNone/>
            </a:pPr>
            <a:r>
              <a:rPr lang="en" dirty="0"/>
              <a:t> </a:t>
            </a:r>
            <a:endParaRPr dirty="0"/>
          </a:p>
        </p:txBody>
      </p:sp>
      <p:sp>
        <p:nvSpPr>
          <p:cNvPr id="87" name="Google Shape;87;p13"/>
          <p:cNvSpPr txBox="1">
            <a:spLocks noGrp="1"/>
          </p:cNvSpPr>
          <p:nvPr>
            <p:ph type="body" idx="1"/>
          </p:nvPr>
        </p:nvSpPr>
        <p:spPr>
          <a:xfrm>
            <a:off x="3932100" y="2681942"/>
            <a:ext cx="2835000" cy="2059797"/>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b="1" u="sng" dirty="0">
                <a:solidFill>
                  <a:schemeClr val="accent3"/>
                </a:solidFill>
                <a:latin typeface="Trebuchet MS"/>
                <a:ea typeface="Trebuchet MS"/>
                <a:cs typeface="Trebuchet MS"/>
                <a:sym typeface="Trebuchet MS"/>
              </a:rPr>
              <a:t>Project Guide                                          </a:t>
            </a:r>
            <a:r>
              <a:rPr lang="en" sz="1800" dirty="0">
                <a:solidFill>
                  <a:srgbClr val="000000"/>
                </a:solidFill>
                <a:latin typeface="Trebuchet MS"/>
                <a:ea typeface="Trebuchet MS"/>
                <a:cs typeface="Trebuchet MS"/>
                <a:sym typeface="Trebuchet MS"/>
              </a:rPr>
              <a:t>              </a:t>
            </a:r>
            <a:endParaRPr sz="1800" b="1" u="sng" dirty="0">
              <a:solidFill>
                <a:schemeClr val="accent3"/>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Mr. Abhishek Verma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(Assistant Professor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SCSE,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VIT Bhopal University)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u="sng" dirty="0">
                <a:solidFill>
                  <a:srgbClr val="000000"/>
                </a:solidFill>
                <a:latin typeface="Trebuchet MS"/>
                <a:ea typeface="Trebuchet MS"/>
                <a:cs typeface="Trebuchet MS"/>
                <a:sym typeface="Trebuchet MS"/>
              </a:rPr>
              <a:t>                        </a:t>
            </a:r>
            <a:endParaRPr sz="1800" dirty="0">
              <a:solidFill>
                <a:srgbClr val="000000"/>
              </a:solidFill>
              <a:latin typeface="Trebuchet MS"/>
              <a:ea typeface="Trebuchet MS"/>
              <a:cs typeface="Trebuchet MS"/>
              <a:sym typeface="Trebuchet MS"/>
            </a:endParaRPr>
          </a:p>
          <a:p>
            <a:pPr marL="0" lvl="0" indent="0" algn="l" rtl="0">
              <a:spcBef>
                <a:spcPts val="0"/>
              </a:spcBef>
              <a:spcAft>
                <a:spcPts val="1600"/>
              </a:spcAft>
              <a:buNone/>
            </a:pPr>
            <a:endParaRPr dirty="0"/>
          </a:p>
        </p:txBody>
      </p:sp>
      <p:sp>
        <p:nvSpPr>
          <p:cNvPr id="88" name="Google Shape;88;p13"/>
          <p:cNvSpPr txBox="1"/>
          <p:nvPr/>
        </p:nvSpPr>
        <p:spPr>
          <a:xfrm>
            <a:off x="0" y="2780668"/>
            <a:ext cx="3748800" cy="19610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solidFill>
                  <a:schemeClr val="dk1"/>
                </a:solidFill>
                <a:latin typeface="Trebuchet MS"/>
                <a:ea typeface="Trebuchet MS"/>
                <a:cs typeface="Trebuchet MS"/>
                <a:sym typeface="Trebuchet MS"/>
              </a:rPr>
              <a:t>Team Members                                                                                 </a:t>
            </a:r>
            <a:endParaRPr sz="1600" b="1" u="sng" dirty="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600" b="1" u="sng" dirty="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18BCE10082      Chaitanya </a:t>
            </a:r>
            <a:r>
              <a:rPr lang="en" sz="1600" dirty="0">
                <a:latin typeface="Trebuchet MS"/>
                <a:ea typeface="Trebuchet MS"/>
                <a:cs typeface="Trebuchet MS"/>
                <a:sym typeface="Trebuchet MS"/>
              </a:rPr>
              <a:t>Porwal</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18BCE10268      </a:t>
            </a:r>
            <a:r>
              <a:rPr lang="en" sz="1600" dirty="0">
                <a:latin typeface="Trebuchet MS"/>
                <a:ea typeface="Trebuchet MS"/>
                <a:cs typeface="Trebuchet MS"/>
                <a:sym typeface="Trebuchet MS"/>
              </a:rPr>
              <a:t>Siddhi Gupta</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18BCE100</a:t>
            </a:r>
            <a:r>
              <a:rPr lang="en" sz="1600" dirty="0">
                <a:latin typeface="Trebuchet MS"/>
                <a:ea typeface="Trebuchet MS"/>
                <a:cs typeface="Trebuchet MS"/>
                <a:sym typeface="Trebuchet MS"/>
              </a:rPr>
              <a:t>	 </a:t>
            </a:r>
            <a:r>
              <a:rPr lang="en" sz="1600" dirty="0" smtClean="0">
                <a:latin typeface="Trebuchet MS"/>
                <a:ea typeface="Trebuchet MS"/>
                <a:cs typeface="Trebuchet MS"/>
                <a:sym typeface="Trebuchet MS"/>
              </a:rPr>
              <a:t>       </a:t>
            </a:r>
            <a:r>
              <a:rPr lang="en" sz="1600" dirty="0">
                <a:latin typeface="Trebuchet MS"/>
                <a:ea typeface="Trebuchet MS"/>
                <a:cs typeface="Trebuchet MS"/>
                <a:sym typeface="Trebuchet MS"/>
              </a:rPr>
              <a:t>Jayendra Singh</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a:latin typeface="Trebuchet MS"/>
                <a:ea typeface="Trebuchet MS"/>
                <a:cs typeface="Trebuchet MS"/>
                <a:sym typeface="Trebuchet MS"/>
              </a:rPr>
              <a:t>18BCE10250      </a:t>
            </a:r>
            <a:r>
              <a:rPr lang="en" sz="1600" dirty="0" smtClean="0">
                <a:latin typeface="Trebuchet MS"/>
                <a:ea typeface="Trebuchet MS"/>
                <a:cs typeface="Trebuchet MS"/>
                <a:sym typeface="Trebuchet MS"/>
              </a:rPr>
              <a:t>Shivang </a:t>
            </a:r>
            <a:r>
              <a:rPr lang="en" sz="1600" dirty="0">
                <a:latin typeface="Trebuchet MS"/>
                <a:ea typeface="Trebuchet MS"/>
                <a:cs typeface="Trebuchet MS"/>
                <a:sym typeface="Trebuchet MS"/>
              </a:rPr>
              <a:t>Agnihotri</a:t>
            </a:r>
            <a:endParaRPr sz="1600" dirty="0">
              <a:latin typeface="Trebuchet MS"/>
              <a:ea typeface="Trebuchet MS"/>
              <a:cs typeface="Trebuchet MS"/>
              <a:sym typeface="Trebuchet MS"/>
            </a:endParaRPr>
          </a:p>
          <a:p>
            <a:pPr marL="0" lvl="0" indent="0" algn="l" rtl="0">
              <a:spcBef>
                <a:spcPts val="0"/>
              </a:spcBef>
              <a:spcAft>
                <a:spcPts val="0"/>
              </a:spcAft>
              <a:buNone/>
            </a:pPr>
            <a:endParaRPr dirty="0">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453509" y="552118"/>
            <a:ext cx="2782776" cy="2228550"/>
          </a:xfrm>
          <a:prstGeom prst="rect">
            <a:avLst/>
          </a:prstGeom>
          <a:noFill/>
          <a:ln>
            <a:noFill/>
          </a:ln>
        </p:spPr>
      </p:pic>
      <p:sp>
        <p:nvSpPr>
          <p:cNvPr id="91" name="Google Shape;91;p13"/>
          <p:cNvSpPr txBox="1"/>
          <p:nvPr/>
        </p:nvSpPr>
        <p:spPr>
          <a:xfrm>
            <a:off x="6361200" y="2681942"/>
            <a:ext cx="2782800" cy="2091597"/>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800" b="1" u="sng" dirty="0">
                <a:solidFill>
                  <a:schemeClr val="accent3"/>
                </a:solidFill>
                <a:latin typeface="Trebuchet MS"/>
                <a:ea typeface="Trebuchet MS"/>
                <a:cs typeface="Trebuchet MS"/>
                <a:sym typeface="Trebuchet MS"/>
              </a:rPr>
              <a:t>Project co-Guide</a:t>
            </a:r>
            <a:endParaRPr sz="1800" b="1" u="sng" dirty="0">
              <a:solidFill>
                <a:schemeClr val="accent3"/>
              </a:solidFill>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Dr. R Manikandan</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(Assistant Professor (senior)</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SCSE, </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VIT Bhopal University) </a:t>
            </a:r>
            <a:endParaRPr sz="1600" dirty="0">
              <a:latin typeface="Trebuchet MS"/>
              <a:ea typeface="Trebuchet MS"/>
              <a:cs typeface="Trebuchet MS"/>
              <a:sym typeface="Trebuchet MS"/>
            </a:endParaRPr>
          </a:p>
          <a:p>
            <a:pPr marL="0" lvl="0" indent="0" algn="l" rtl="0">
              <a:spcBef>
                <a:spcPts val="100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Time Usage </a:t>
            </a: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Hardware and Software Requirements</a:t>
            </a:r>
            <a:endParaRPr/>
          </a:p>
        </p:txBody>
      </p:sp>
      <p:sp>
        <p:nvSpPr>
          <p:cNvPr id="148" name="Google Shape;14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 Diagram </a:t>
            </a:r>
            <a:endParaRPr/>
          </a:p>
        </p:txBody>
      </p:sp>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60" name="Google Shape;16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1" name="Google Shape;161;p25"/>
          <p:cNvSpPr/>
          <p:nvPr/>
        </p:nvSpPr>
        <p:spPr>
          <a:xfrm>
            <a:off x="3771675" y="940525"/>
            <a:ext cx="1600800" cy="525300"/>
          </a:xfrm>
          <a:prstGeom prst="rect">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2" name="Google Shape;162;p25"/>
          <p:cNvSpPr/>
          <p:nvPr/>
        </p:nvSpPr>
        <p:spPr>
          <a:xfrm>
            <a:off x="1765288" y="1846925"/>
            <a:ext cx="1600800" cy="525300"/>
          </a:xfrm>
          <a:prstGeom prst="rect">
            <a:avLst/>
          </a:prstGeom>
          <a:solidFill>
            <a:srgbClr val="0B71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3" name="Google Shape;163;p25"/>
          <p:cNvSpPr/>
          <p:nvPr/>
        </p:nvSpPr>
        <p:spPr>
          <a:xfrm>
            <a:off x="5777875" y="1846925"/>
            <a:ext cx="1600800" cy="525300"/>
          </a:xfrm>
          <a:prstGeom prst="rect">
            <a:avLst/>
          </a:prstGeom>
          <a:solidFill>
            <a:srgbClr val="0B71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4" name="Google Shape;164;p25"/>
          <p:cNvSpPr/>
          <p:nvPr/>
        </p:nvSpPr>
        <p:spPr>
          <a:xfrm>
            <a:off x="6654526"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5" name="Google Shape;165;p25"/>
          <p:cNvSpPr/>
          <p:nvPr/>
        </p:nvSpPr>
        <p:spPr>
          <a:xfrm>
            <a:off x="4901264"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6" name="Google Shape;166;p25"/>
          <p:cNvSpPr/>
          <p:nvPr/>
        </p:nvSpPr>
        <p:spPr>
          <a:xfrm>
            <a:off x="2641939"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7" name="Google Shape;167;p25"/>
          <p:cNvSpPr/>
          <p:nvPr/>
        </p:nvSpPr>
        <p:spPr>
          <a:xfrm>
            <a:off x="888702"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cxnSp>
        <p:nvCxnSpPr>
          <p:cNvPr id="168" name="Google Shape;168;p25"/>
          <p:cNvCxnSpPr>
            <a:stCxn id="161" idx="2"/>
            <a:endCxn id="163" idx="0"/>
          </p:cNvCxnSpPr>
          <p:nvPr/>
        </p:nvCxnSpPr>
        <p:spPr>
          <a:xfrm rot="-5400000" flipH="1">
            <a:off x="5384625" y="653275"/>
            <a:ext cx="381000" cy="2006100"/>
          </a:xfrm>
          <a:prstGeom prst="bentConnector3">
            <a:avLst>
              <a:gd name="adj1" fmla="val 50013"/>
            </a:avLst>
          </a:prstGeom>
          <a:noFill/>
          <a:ln w="9525" cap="flat" cmpd="sng">
            <a:solidFill>
              <a:srgbClr val="C2C2C2"/>
            </a:solidFill>
            <a:prstDash val="solid"/>
            <a:round/>
            <a:headEnd type="none" w="sm" len="sm"/>
            <a:tailEnd type="none" w="sm" len="sm"/>
          </a:ln>
        </p:spPr>
      </p:cxnSp>
      <p:cxnSp>
        <p:nvCxnSpPr>
          <p:cNvPr id="169" name="Google Shape;169;p25"/>
          <p:cNvCxnSpPr>
            <a:stCxn id="162" idx="0"/>
            <a:endCxn id="161" idx="2"/>
          </p:cNvCxnSpPr>
          <p:nvPr/>
        </p:nvCxnSpPr>
        <p:spPr>
          <a:xfrm rot="-5400000">
            <a:off x="3378388" y="653225"/>
            <a:ext cx="381000" cy="2006400"/>
          </a:xfrm>
          <a:prstGeom prst="bentConnector3">
            <a:avLst>
              <a:gd name="adj1" fmla="val 50013"/>
            </a:avLst>
          </a:prstGeom>
          <a:noFill/>
          <a:ln w="9525" cap="flat" cmpd="sng">
            <a:solidFill>
              <a:srgbClr val="C2C2C2"/>
            </a:solidFill>
            <a:prstDash val="solid"/>
            <a:round/>
            <a:headEnd type="none" w="sm" len="sm"/>
            <a:tailEnd type="none" w="sm" len="sm"/>
          </a:ln>
        </p:spPr>
      </p:cxnSp>
      <p:cxnSp>
        <p:nvCxnSpPr>
          <p:cNvPr id="170" name="Google Shape;170;p25"/>
          <p:cNvCxnSpPr>
            <a:stCxn id="162" idx="2"/>
            <a:endCxn id="166" idx="0"/>
          </p:cNvCxnSpPr>
          <p:nvPr/>
        </p:nvCxnSpPr>
        <p:spPr>
          <a:xfrm rot="-5400000" flipH="1">
            <a:off x="2808988" y="2128925"/>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71" name="Google Shape;171;p25"/>
          <p:cNvCxnSpPr>
            <a:stCxn id="167" idx="0"/>
            <a:endCxn id="162" idx="2"/>
          </p:cNvCxnSpPr>
          <p:nvPr/>
        </p:nvCxnSpPr>
        <p:spPr>
          <a:xfrm rot="-5400000">
            <a:off x="1932402" y="2129000"/>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72" name="Google Shape;172;p25"/>
          <p:cNvCxnSpPr>
            <a:stCxn id="163" idx="2"/>
            <a:endCxn id="164" idx="0"/>
          </p:cNvCxnSpPr>
          <p:nvPr/>
        </p:nvCxnSpPr>
        <p:spPr>
          <a:xfrm rot="-5400000" flipH="1">
            <a:off x="6821575" y="2128925"/>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73" name="Google Shape;173;p25"/>
          <p:cNvCxnSpPr>
            <a:stCxn id="165" idx="0"/>
            <a:endCxn id="163" idx="2"/>
          </p:cNvCxnSpPr>
          <p:nvPr/>
        </p:nvCxnSpPr>
        <p:spPr>
          <a:xfrm rot="-5400000">
            <a:off x="5944964" y="2129000"/>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sp>
        <p:nvSpPr>
          <p:cNvPr id="174" name="Google Shape;174;p25"/>
          <p:cNvSpPr/>
          <p:nvPr/>
        </p:nvSpPr>
        <p:spPr>
          <a:xfrm>
            <a:off x="5506049"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5" name="Google Shape;175;p25"/>
          <p:cNvSpPr/>
          <p:nvPr/>
        </p:nvSpPr>
        <p:spPr>
          <a:xfrm>
            <a:off x="3771559"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6" name="Google Shape;176;p25"/>
          <p:cNvSpPr/>
          <p:nvPr/>
        </p:nvSpPr>
        <p:spPr>
          <a:xfrm>
            <a:off x="2037101"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7" name="Google Shape;177;p25"/>
          <p:cNvSpPr/>
          <p:nvPr/>
        </p:nvSpPr>
        <p:spPr>
          <a:xfrm>
            <a:off x="302677"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8" name="Google Shape;178;p25"/>
          <p:cNvSpPr/>
          <p:nvPr/>
        </p:nvSpPr>
        <p:spPr>
          <a:xfrm>
            <a:off x="7240552"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cxnSp>
        <p:nvCxnSpPr>
          <p:cNvPr id="179" name="Google Shape;179;p25"/>
          <p:cNvCxnSpPr>
            <a:stCxn id="177" idx="0"/>
            <a:endCxn id="167" idx="2"/>
          </p:cNvCxnSpPr>
          <p:nvPr/>
        </p:nvCxnSpPr>
        <p:spPr>
          <a:xfrm rot="-5400000">
            <a:off x="1201027" y="3189725"/>
            <a:ext cx="390000" cy="5859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0" name="Google Shape;180;p25"/>
          <p:cNvCxnSpPr>
            <a:stCxn id="176" idx="0"/>
            <a:endCxn id="167" idx="2"/>
          </p:cNvCxnSpPr>
          <p:nvPr/>
        </p:nvCxnSpPr>
        <p:spPr>
          <a:xfrm rot="5400000" flipH="1">
            <a:off x="2068301" y="2908475"/>
            <a:ext cx="390000" cy="11484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1" name="Google Shape;181;p25"/>
          <p:cNvCxnSpPr>
            <a:stCxn id="175" idx="0"/>
            <a:endCxn id="165" idx="2"/>
          </p:cNvCxnSpPr>
          <p:nvPr/>
        </p:nvCxnSpPr>
        <p:spPr>
          <a:xfrm rot="-5400000">
            <a:off x="4941859" y="2917775"/>
            <a:ext cx="390000" cy="11298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2" name="Google Shape;182;p25"/>
          <p:cNvCxnSpPr>
            <a:stCxn id="174" idx="0"/>
            <a:endCxn id="165" idx="2"/>
          </p:cNvCxnSpPr>
          <p:nvPr/>
        </p:nvCxnSpPr>
        <p:spPr>
          <a:xfrm rot="5400000" flipH="1">
            <a:off x="5809049" y="3180275"/>
            <a:ext cx="390000" cy="6048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3" name="Google Shape;183;p25"/>
          <p:cNvCxnSpPr>
            <a:stCxn id="178" idx="0"/>
            <a:endCxn id="165" idx="2"/>
          </p:cNvCxnSpPr>
          <p:nvPr/>
        </p:nvCxnSpPr>
        <p:spPr>
          <a:xfrm rot="5400000" flipH="1">
            <a:off x="6676252" y="2312975"/>
            <a:ext cx="390000" cy="2339400"/>
          </a:xfrm>
          <a:prstGeom prst="bentConnector3">
            <a:avLst>
              <a:gd name="adj1" fmla="val 5001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t>
            </a:r>
            <a:endParaRPr/>
          </a:p>
        </p:txBody>
      </p:sp>
      <p:grpSp>
        <p:nvGrpSpPr>
          <p:cNvPr id="189" name="Google Shape;189;p26"/>
          <p:cNvGrpSpPr/>
          <p:nvPr/>
        </p:nvGrpSpPr>
        <p:grpSpPr>
          <a:xfrm>
            <a:off x="4513729" y="1864926"/>
            <a:ext cx="2480144" cy="1728853"/>
            <a:chOff x="4526679" y="1857800"/>
            <a:chExt cx="2480144" cy="1728853"/>
          </a:xfrm>
        </p:grpSpPr>
        <p:sp>
          <p:nvSpPr>
            <p:cNvPr id="190" name="Google Shape;190;p26"/>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6"/>
            <p:cNvGrpSpPr/>
            <p:nvPr/>
          </p:nvGrpSpPr>
          <p:grpSpPr>
            <a:xfrm>
              <a:off x="4526679" y="1857800"/>
              <a:ext cx="2480144" cy="1728853"/>
              <a:chOff x="4526679" y="1857800"/>
              <a:chExt cx="2480144" cy="1728853"/>
            </a:xfrm>
          </p:grpSpPr>
          <p:grpSp>
            <p:nvGrpSpPr>
              <p:cNvPr id="192" name="Google Shape;192;p26"/>
              <p:cNvGrpSpPr/>
              <p:nvPr/>
            </p:nvGrpSpPr>
            <p:grpSpPr>
              <a:xfrm>
                <a:off x="4808316" y="2800065"/>
                <a:ext cx="92400" cy="411825"/>
                <a:chOff x="845575" y="2563700"/>
                <a:chExt cx="92400" cy="411825"/>
              </a:xfrm>
            </p:grpSpPr>
            <p:cxnSp>
              <p:nvCxnSpPr>
                <p:cNvPr id="193" name="Google Shape;193;p2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94" name="Google Shape;194;p26"/>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6"/>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20XX</a:t>
                </a:r>
                <a:endParaRPr sz="1200" b="1">
                  <a:latin typeface="Roboto"/>
                  <a:ea typeface="Roboto"/>
                  <a:cs typeface="Roboto"/>
                  <a:sym typeface="Roboto"/>
                </a:endParaRPr>
              </a:p>
            </p:txBody>
          </p:sp>
          <p:sp>
            <p:nvSpPr>
              <p:cNvPr id="196" name="Google Shape;196;p26"/>
              <p:cNvSpPr txBox="1"/>
              <p:nvPr/>
            </p:nvSpPr>
            <p:spPr>
              <a:xfrm>
                <a:off x="4753223"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grpSp>
        <p:nvGrpSpPr>
          <p:cNvPr id="197" name="Google Shape;197;p26"/>
          <p:cNvGrpSpPr/>
          <p:nvPr/>
        </p:nvGrpSpPr>
        <p:grpSpPr>
          <a:xfrm>
            <a:off x="6422860" y="2709722"/>
            <a:ext cx="2721140" cy="1735654"/>
            <a:chOff x="6435810" y="2702596"/>
            <a:chExt cx="2721140" cy="1735654"/>
          </a:xfrm>
        </p:grpSpPr>
        <p:sp>
          <p:nvSpPr>
            <p:cNvPr id="198" name="Google Shape;198;p26"/>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26"/>
            <p:cNvGrpSpPr/>
            <p:nvPr/>
          </p:nvGrpSpPr>
          <p:grpSpPr>
            <a:xfrm>
              <a:off x="6435810" y="2702596"/>
              <a:ext cx="2494563" cy="1735654"/>
              <a:chOff x="6435810" y="2702596"/>
              <a:chExt cx="2494563" cy="1735654"/>
            </a:xfrm>
          </p:grpSpPr>
          <p:grpSp>
            <p:nvGrpSpPr>
              <p:cNvPr id="200" name="Google Shape;200;p26"/>
              <p:cNvGrpSpPr/>
              <p:nvPr/>
            </p:nvGrpSpPr>
            <p:grpSpPr>
              <a:xfrm rot="10800000">
                <a:off x="6760035" y="3079467"/>
                <a:ext cx="92400" cy="411825"/>
                <a:chOff x="2070100" y="2563700"/>
                <a:chExt cx="92400" cy="411825"/>
              </a:xfrm>
            </p:grpSpPr>
            <p:cxnSp>
              <p:nvCxnSpPr>
                <p:cNvPr id="201" name="Google Shape;201;p2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02" name="Google Shape;202;p2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6"/>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20XX</a:t>
                </a:r>
                <a:endParaRPr sz="1200" b="1">
                  <a:latin typeface="Roboto"/>
                  <a:ea typeface="Roboto"/>
                  <a:cs typeface="Roboto"/>
                  <a:sym typeface="Roboto"/>
                </a:endParaRPr>
              </a:p>
            </p:txBody>
          </p:sp>
          <p:sp>
            <p:nvSpPr>
              <p:cNvPr id="204" name="Google Shape;204;p26"/>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grpSp>
        <p:nvGrpSpPr>
          <p:cNvPr id="205" name="Google Shape;205;p26"/>
          <p:cNvGrpSpPr/>
          <p:nvPr/>
        </p:nvGrpSpPr>
        <p:grpSpPr>
          <a:xfrm>
            <a:off x="483041" y="1864926"/>
            <a:ext cx="2580731" cy="1728863"/>
            <a:chOff x="495991" y="1857800"/>
            <a:chExt cx="2580731" cy="1728863"/>
          </a:xfrm>
        </p:grpSpPr>
        <p:sp>
          <p:nvSpPr>
            <p:cNvPr id="206" name="Google Shape;206;p26"/>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6"/>
            <p:cNvGrpSpPr/>
            <p:nvPr/>
          </p:nvGrpSpPr>
          <p:grpSpPr>
            <a:xfrm>
              <a:off x="495991" y="1857800"/>
              <a:ext cx="2580731" cy="1728863"/>
              <a:chOff x="495991" y="1857800"/>
              <a:chExt cx="2580731" cy="1728863"/>
            </a:xfrm>
          </p:grpSpPr>
          <p:sp>
            <p:nvSpPr>
              <p:cNvPr id="208" name="Google Shape;208;p26"/>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20XX</a:t>
                </a:r>
                <a:endParaRPr sz="1200" b="1">
                  <a:latin typeface="Roboto"/>
                  <a:ea typeface="Roboto"/>
                  <a:cs typeface="Roboto"/>
                  <a:sym typeface="Roboto"/>
                </a:endParaRPr>
              </a:p>
            </p:txBody>
          </p:sp>
          <p:grpSp>
            <p:nvGrpSpPr>
              <p:cNvPr id="209" name="Google Shape;209;p26"/>
              <p:cNvGrpSpPr/>
              <p:nvPr/>
            </p:nvGrpSpPr>
            <p:grpSpPr>
              <a:xfrm>
                <a:off x="881025" y="2800065"/>
                <a:ext cx="92400" cy="411825"/>
                <a:chOff x="845575" y="2563700"/>
                <a:chExt cx="92400" cy="411825"/>
              </a:xfrm>
            </p:grpSpPr>
            <p:cxnSp>
              <p:nvCxnSpPr>
                <p:cNvPr id="210" name="Google Shape;210;p2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1" name="Google Shape;211;p26"/>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6"/>
              <p:cNvSpPr txBox="1"/>
              <p:nvPr/>
            </p:nvSpPr>
            <p:spPr>
              <a:xfrm>
                <a:off x="823122"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grpSp>
        <p:nvGrpSpPr>
          <p:cNvPr id="213" name="Google Shape;213;p26"/>
          <p:cNvGrpSpPr/>
          <p:nvPr/>
        </p:nvGrpSpPr>
        <p:grpSpPr>
          <a:xfrm>
            <a:off x="2512645" y="2709722"/>
            <a:ext cx="2501355" cy="1735654"/>
            <a:chOff x="2525595" y="2702596"/>
            <a:chExt cx="2501355" cy="1735654"/>
          </a:xfrm>
        </p:grpSpPr>
        <p:sp>
          <p:nvSpPr>
            <p:cNvPr id="214" name="Google Shape;214;p26"/>
            <p:cNvSpPr/>
            <p:nvPr/>
          </p:nvSpPr>
          <p:spPr>
            <a:xfrm>
              <a:off x="2890950" y="3079474"/>
              <a:ext cx="19689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6"/>
            <p:cNvGrpSpPr/>
            <p:nvPr/>
          </p:nvGrpSpPr>
          <p:grpSpPr>
            <a:xfrm>
              <a:off x="2525595" y="2702596"/>
              <a:ext cx="2501355" cy="1735654"/>
              <a:chOff x="2525595" y="2702596"/>
              <a:chExt cx="2501355" cy="1735654"/>
            </a:xfrm>
          </p:grpSpPr>
          <p:sp>
            <p:nvSpPr>
              <p:cNvPr id="216" name="Google Shape;216;p26"/>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20XX</a:t>
                </a:r>
                <a:endParaRPr sz="1200" b="1">
                  <a:latin typeface="Roboto"/>
                  <a:ea typeface="Roboto"/>
                  <a:cs typeface="Roboto"/>
                  <a:sym typeface="Roboto"/>
                </a:endParaRPr>
              </a:p>
            </p:txBody>
          </p:sp>
          <p:grpSp>
            <p:nvGrpSpPr>
              <p:cNvPr id="217" name="Google Shape;217;p26"/>
              <p:cNvGrpSpPr/>
              <p:nvPr/>
            </p:nvGrpSpPr>
            <p:grpSpPr>
              <a:xfrm rot="10800000">
                <a:off x="2849073" y="3079467"/>
                <a:ext cx="92400" cy="411825"/>
                <a:chOff x="2070100" y="2563700"/>
                <a:chExt cx="92400" cy="411825"/>
              </a:xfrm>
            </p:grpSpPr>
            <p:cxnSp>
              <p:nvCxnSpPr>
                <p:cNvPr id="218" name="Google Shape;218;p2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9" name="Google Shape;219;p2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6"/>
              <p:cNvSpPr txBox="1"/>
              <p:nvPr/>
            </p:nvSpPr>
            <p:spPr>
              <a:xfrm>
                <a:off x="27733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a:t>
            </a:r>
            <a:endParaRPr/>
          </a:p>
        </p:txBody>
      </p:sp>
      <p:sp>
        <p:nvSpPr>
          <p:cNvPr id="226" name="Google Shape;22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Stack Overflow</a:t>
            </a:r>
            <a:endParaRPr/>
          </a:p>
          <a:p>
            <a:pPr marL="457200" lvl="0" indent="-311150" algn="l" rtl="0">
              <a:spcBef>
                <a:spcPts val="0"/>
              </a:spcBef>
              <a:spcAft>
                <a:spcPts val="0"/>
              </a:spcAft>
              <a:buSzPts val="1300"/>
              <a:buChar char="●"/>
            </a:pPr>
            <a:r>
              <a:rPr lang="en"/>
              <a:t>Code Camp</a:t>
            </a:r>
            <a:endParaRPr/>
          </a:p>
          <a:p>
            <a:pPr marL="457200" lvl="0" indent="-311150" algn="l" rtl="0">
              <a:spcBef>
                <a:spcPts val="0"/>
              </a:spcBef>
              <a:spcAft>
                <a:spcPts val="0"/>
              </a:spcAft>
              <a:buSzPts val="1300"/>
              <a:buChar char="●"/>
            </a:pPr>
            <a:r>
              <a:rPr lang="en"/>
              <a:t>GitHub</a:t>
            </a:r>
            <a:endParaRPr/>
          </a:p>
          <a:p>
            <a:pPr marL="457200" lvl="0" indent="-311150" algn="l" rtl="0">
              <a:spcBef>
                <a:spcPts val="0"/>
              </a:spcBef>
              <a:spcAft>
                <a:spcPts val="0"/>
              </a:spcAft>
              <a:buSzPts val="1300"/>
              <a:buChar char="●"/>
            </a:pPr>
            <a:r>
              <a:rPr lang="en"/>
              <a:t>Research Papers in the Related Field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729450" y="1318650"/>
            <a:ext cx="7688700" cy="31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Thank You</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729450" y="1318650"/>
            <a:ext cx="7688700" cy="302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 </a:t>
            </a:r>
            <a:r>
              <a:rPr lang="en" sz="36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29450" y="1318650"/>
            <a:ext cx="3771000" cy="26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Outline</a:t>
            </a:r>
            <a:r>
              <a:rPr lang="en"/>
              <a:t> </a:t>
            </a:r>
            <a:endParaRPr/>
          </a:p>
        </p:txBody>
      </p:sp>
      <p:sp>
        <p:nvSpPr>
          <p:cNvPr id="97" name="Google Shape;97;p14"/>
          <p:cNvSpPr txBox="1">
            <a:spLocks noGrp="1"/>
          </p:cNvSpPr>
          <p:nvPr>
            <p:ph type="body" idx="1"/>
          </p:nvPr>
        </p:nvSpPr>
        <p:spPr>
          <a:xfrm>
            <a:off x="4315300" y="1318650"/>
            <a:ext cx="4685700" cy="3824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Char char="●"/>
            </a:pPr>
            <a:r>
              <a:rPr lang="en" sz="1800">
                <a:solidFill>
                  <a:schemeClr val="dk2"/>
                </a:solidFill>
              </a:rPr>
              <a:t>Objective </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Introduction </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Existing work with limitations</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Solution proposal</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Real time usage</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Hardware and Software requirements</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System architecture diagram</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Modules</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Timeline</a:t>
            </a:r>
            <a:endParaRPr sz="1800">
              <a:solidFill>
                <a:schemeClr val="dk2"/>
              </a:solidFill>
            </a:endParaRPr>
          </a:p>
          <a:p>
            <a:pPr marL="457200" lvl="0" indent="-342900" algn="just" rtl="0">
              <a:spcBef>
                <a:spcPts val="0"/>
              </a:spcBef>
              <a:spcAft>
                <a:spcPts val="0"/>
              </a:spcAft>
              <a:buClr>
                <a:schemeClr val="dk2"/>
              </a:buClr>
              <a:buSzPts val="1800"/>
              <a:buChar char="●"/>
            </a:pPr>
            <a:r>
              <a:rPr lang="en" sz="1800">
                <a:solidFill>
                  <a:schemeClr val="dk2"/>
                </a:solidFill>
              </a:rPr>
              <a:t>Reference </a:t>
            </a:r>
            <a:endParaRPr sz="1800">
              <a:solidFill>
                <a:schemeClr val="dk2"/>
              </a:solidFill>
            </a:endParaRPr>
          </a:p>
          <a:p>
            <a:pPr marL="0" lvl="0" indent="0" algn="l" rtl="0">
              <a:spcBef>
                <a:spcPts val="1600"/>
              </a:spcBef>
              <a:spcAft>
                <a:spcPts val="1600"/>
              </a:spcAft>
              <a:buNone/>
            </a:pPr>
            <a:endParaRPr sz="1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a:t>
            </a:r>
            <a:endParaRPr/>
          </a:p>
        </p:txBody>
      </p:sp>
      <p:sp>
        <p:nvSpPr>
          <p:cNvPr id="103" name="Google Shape;103;p15"/>
          <p:cNvSpPr txBox="1">
            <a:spLocks noGrp="1"/>
          </p:cNvSpPr>
          <p:nvPr>
            <p:ph type="body" idx="1"/>
          </p:nvPr>
        </p:nvSpPr>
        <p:spPr>
          <a:xfrm>
            <a:off x="729450" y="1853850"/>
            <a:ext cx="7901100" cy="328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600">
              <a:solidFill>
                <a:schemeClr val="dk2"/>
              </a:solidFill>
            </a:endParaRPr>
          </a:p>
          <a:p>
            <a:pPr marL="457200" lvl="0" indent="-330200" algn="just" rtl="0">
              <a:spcBef>
                <a:spcPts val="1600"/>
              </a:spcBef>
              <a:spcAft>
                <a:spcPts val="0"/>
              </a:spcAft>
              <a:buClr>
                <a:schemeClr val="dk2"/>
              </a:buClr>
              <a:buSzPts val="1600"/>
              <a:buChar char="●"/>
            </a:pPr>
            <a:r>
              <a:rPr lang="en" sz="1600">
                <a:solidFill>
                  <a:schemeClr val="dk2"/>
                </a:solidFill>
              </a:rPr>
              <a:t>we provide some recommendations about the use of machine learning techniques in sentiment analysis of large amount of data.</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Our contribution is the expansion of the range, from three (negative, neutral, positive) to six in order to provide more elements to understand how users interact with social media platforms</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650" y="1229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t>
            </a:r>
            <a:endParaRPr/>
          </a:p>
        </p:txBody>
      </p:sp>
      <p:sp>
        <p:nvSpPr>
          <p:cNvPr id="109" name="Google Shape;109;p16"/>
          <p:cNvSpPr txBox="1">
            <a:spLocks noGrp="1"/>
          </p:cNvSpPr>
          <p:nvPr>
            <p:ph type="body" idx="1"/>
          </p:nvPr>
        </p:nvSpPr>
        <p:spPr>
          <a:xfrm>
            <a:off x="727650" y="1764825"/>
            <a:ext cx="8053800" cy="31518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Social networks represent a communication media useful to express feelings and thoughts, meet other people, do business, or speak about someone or something. </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Among these social networks, the most used ones are Facebook, Twitter, YouTube, and Instagram. Each of these social networks offers different types of content generation on text, images, and video. </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These data nurture big data, which contains a large amount of information, valuable for decision making of political workers, businesses, and government organizations.</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Now, with the development of 5G, wireless and Internet connections, social media will enable different kinds of new applications and interactive services to become available and make it easier to express thoughts and communicate ideas to other people.</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727650" y="1493600"/>
            <a:ext cx="7688700" cy="3491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For this reason, it is important to study how to analyze big data through techniques such as sentiment analysis.</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There are artificial intelligence techniques and tools for the automatic analysis of data generated in social media in the areas of machine learning, natural language processing, and text mining which allow finding patterns in data or relationships.</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Sentiment analysis of Twitter posts has attracted the attention of many scholars  since the unstructured data generated every day contain valuable information for decision making in organizations dealing with large data everyday.</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work with limitations </a:t>
            </a:r>
            <a:endParaRPr/>
          </a:p>
        </p:txBody>
      </p:sp>
      <p:sp>
        <p:nvSpPr>
          <p:cNvPr id="120" name="Google Shape;120;p18"/>
          <p:cNvSpPr txBox="1">
            <a:spLocks noGrp="1"/>
          </p:cNvSpPr>
          <p:nvPr>
            <p:ph type="body" idx="1"/>
          </p:nvPr>
        </p:nvSpPr>
        <p:spPr>
          <a:xfrm>
            <a:off x="729450" y="2037775"/>
            <a:ext cx="7688700" cy="2702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Traditionally, sentiment analysis studies have been based on classifying or identifying the polarity of Twitter posts, classifying sentiment as positive, negative, or neutral, getting very good results in the precision of the data analysis, and predictions carried out. </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However, applying a classification based on a most varied number of emotions is a difficult task.</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Furthermore, e-governance uses information and communication technologies (ICT) to provide government services and information exchange for developing government to citizen interaction. </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However, the traditional e-governance solutions are incapable of fulfilling the current need because of its increasing demand, application complexity, infrastructure management, cost overhead, and other technical challenges.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Solution Proposal </a:t>
            </a:r>
            <a:endParaRPr/>
          </a:p>
          <a:p>
            <a:pPr marL="0" lvl="0" indent="0" algn="l" rtl="0">
              <a:lnSpc>
                <a:spcPct val="115000"/>
              </a:lnSpc>
              <a:spcBef>
                <a:spcPts val="1600"/>
              </a:spcBef>
              <a:spcAft>
                <a:spcPts val="1600"/>
              </a:spcAft>
              <a:buNone/>
            </a:pP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Emerging technologies such as cloud computing, big data, and machine learning could overcome these challenges using the modern approach for computing, storage, and data processing, because they provide unique features to e-governance: lower cost, scalability, easy management, disaster recovery, accountability, resource provisioning, distributed storage, data analytics, mobility, etc</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Sentiment analysis is a technique which involves natural language processing, text analysis, and data mining. </a:t>
            </a:r>
            <a:endParaRPr sz="1600">
              <a:solidFill>
                <a:schemeClr val="dk2"/>
              </a:solidFill>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a:solidFill>
                  <a:schemeClr val="dk2"/>
                </a:solidFill>
              </a:rPr>
              <a:t>The sentiment content of the text is characterized by using techniques such as natural language processing (NLP), statistics or any of the machine learning methods. Sentiment analysis can also be proceeded by based on rule-based classifier or supervised learning.</a:t>
            </a:r>
            <a:endParaRPr sz="1600">
              <a:solidFill>
                <a:schemeClr val="dk2"/>
              </a:solidFill>
            </a:endParaRPr>
          </a:p>
          <a:p>
            <a:pPr marL="457200" lvl="0" indent="-330200" algn="just" rtl="0">
              <a:spcBef>
                <a:spcPts val="0"/>
              </a:spcBef>
              <a:spcAft>
                <a:spcPts val="0"/>
              </a:spcAft>
              <a:buClr>
                <a:schemeClr val="dk2"/>
              </a:buClr>
              <a:buSzPts val="1600"/>
              <a:buChar char="●"/>
            </a:pPr>
            <a:r>
              <a:rPr lang="en" sz="1600">
                <a:solidFill>
                  <a:schemeClr val="dk2"/>
                </a:solidFill>
              </a:rPr>
              <a:t>The study of social networks using sentiment analysis allows identifying patterns in large data sets.</a:t>
            </a:r>
            <a:endParaRPr sz="1600">
              <a:solidFill>
                <a:schemeClr val="dk2"/>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On-screen Show (16:9)</PresentationFormat>
  <Paragraphs>97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Lato</vt:lpstr>
      <vt:lpstr>Raleway</vt:lpstr>
      <vt:lpstr>Roboto</vt:lpstr>
      <vt:lpstr>Trebuchet MS</vt:lpstr>
      <vt:lpstr>Streamline</vt:lpstr>
      <vt:lpstr>Sentiment Analysis of Real Time Twitter Data   </vt:lpstr>
      <vt:lpstr>Outline </vt:lpstr>
      <vt:lpstr>Objective </vt:lpstr>
      <vt:lpstr>Introduction </vt:lpstr>
      <vt:lpstr>PowerPoint Presentation</vt:lpstr>
      <vt:lpstr>Existing work with limitations </vt:lpstr>
      <vt:lpstr>PowerPoint Presentation</vt:lpstr>
      <vt:lpstr>Solution Proposal  </vt:lpstr>
      <vt:lpstr>PowerPoint Presentation</vt:lpstr>
      <vt:lpstr>Real Time Usage </vt:lpstr>
      <vt:lpstr>Hardware and Software Requirements</vt:lpstr>
      <vt:lpstr>System Architecture Diagram </vt:lpstr>
      <vt:lpstr>Modules</vt:lpstr>
      <vt:lpstr>Timeline </vt:lpstr>
      <vt:lpstr>Reference </vt:lpstr>
      <vt:lpstr>  Thank You</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Real Time Twitter Data</dc:title>
  <dc:creator>Chaitanya</dc:creator>
  <cp:lastModifiedBy>Chaitanya</cp:lastModifiedBy>
  <cp:revision>2</cp:revision>
  <dcterms:modified xsi:type="dcterms:W3CDTF">2020-01-27T15:00:09Z</dcterms:modified>
</cp:coreProperties>
</file>