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1" r:id="rId6"/>
    <p:sldId id="263" r:id="rId7"/>
    <p:sldId id="265" r:id="rId8"/>
    <p:sldId id="266" r:id="rId9"/>
    <p:sldId id="267" r:id="rId10"/>
    <p:sldId id="268" r:id="rId11"/>
    <p:sldId id="269" r:id="rId12"/>
    <p:sldId id="270" r:id="rId13"/>
    <p:sldId id="271" r:id="rId14"/>
    <p:sldId id="27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6a488b618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6a488b618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6a488b618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6a488b618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6a488b618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6a488b618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6a488b61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6a488b61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6a488b618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6a488b618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ce3cf7ba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ce3cf7ba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6a488b618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6a488b618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6a488b61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6a488b61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6a488b61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6a488b61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6a488b618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6a488b618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6a488b618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6a488b618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6a488b61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6a488b61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6a488b618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6a488b618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109635" y="1092843"/>
            <a:ext cx="5286710" cy="1589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400" dirty="0"/>
              <a:t>Sentiment Analysis of Real Time Twitter Data</a:t>
            </a:r>
            <a:r>
              <a:rPr lang="en" dirty="0"/>
              <a:t> </a:t>
            </a:r>
            <a:endParaRPr dirty="0"/>
          </a:p>
          <a:p>
            <a:pPr marL="0" lvl="0" indent="0" algn="l" rtl="0">
              <a:spcBef>
                <a:spcPts val="0"/>
              </a:spcBef>
              <a:spcAft>
                <a:spcPts val="0"/>
              </a:spcAft>
              <a:buNone/>
            </a:pPr>
            <a:r>
              <a:rPr lang="en" dirty="0"/>
              <a:t> </a:t>
            </a:r>
            <a:endParaRPr dirty="0"/>
          </a:p>
        </p:txBody>
      </p:sp>
      <p:sp>
        <p:nvSpPr>
          <p:cNvPr id="87" name="Google Shape;87;p13"/>
          <p:cNvSpPr txBox="1">
            <a:spLocks noGrp="1"/>
          </p:cNvSpPr>
          <p:nvPr>
            <p:ph type="body" idx="1"/>
          </p:nvPr>
        </p:nvSpPr>
        <p:spPr>
          <a:xfrm>
            <a:off x="3932100" y="2681942"/>
            <a:ext cx="2835000" cy="2059797"/>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800" b="1" u="sng" dirty="0">
                <a:solidFill>
                  <a:schemeClr val="accent3"/>
                </a:solidFill>
                <a:latin typeface="Trebuchet MS"/>
                <a:ea typeface="Trebuchet MS"/>
                <a:cs typeface="Trebuchet MS"/>
                <a:sym typeface="Trebuchet MS"/>
              </a:rPr>
              <a:t>Project Guide                                          </a:t>
            </a:r>
            <a:r>
              <a:rPr lang="en" sz="1800" dirty="0">
                <a:solidFill>
                  <a:srgbClr val="000000"/>
                </a:solidFill>
                <a:latin typeface="Trebuchet MS"/>
                <a:ea typeface="Trebuchet MS"/>
                <a:cs typeface="Trebuchet MS"/>
                <a:sym typeface="Trebuchet MS"/>
              </a:rPr>
              <a:t>              </a:t>
            </a:r>
            <a:endParaRPr sz="1800" b="1" u="sng" dirty="0">
              <a:solidFill>
                <a:schemeClr val="accent3"/>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1600" dirty="0">
                <a:solidFill>
                  <a:srgbClr val="000000"/>
                </a:solidFill>
                <a:latin typeface="Trebuchet MS"/>
                <a:ea typeface="Trebuchet MS"/>
                <a:cs typeface="Trebuchet MS"/>
                <a:sym typeface="Trebuchet MS"/>
              </a:rPr>
              <a:t>Mr. Abhishek Verma            </a:t>
            </a:r>
            <a:endParaRPr sz="1600" dirty="0">
              <a:solidFill>
                <a:srgbClr val="000000"/>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1600" dirty="0">
                <a:solidFill>
                  <a:srgbClr val="000000"/>
                </a:solidFill>
                <a:latin typeface="Trebuchet MS"/>
                <a:ea typeface="Trebuchet MS"/>
                <a:cs typeface="Trebuchet MS"/>
                <a:sym typeface="Trebuchet MS"/>
              </a:rPr>
              <a:t>(Assistant Professor             </a:t>
            </a:r>
            <a:endParaRPr sz="1600" dirty="0">
              <a:solidFill>
                <a:srgbClr val="000000"/>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1600" dirty="0">
                <a:solidFill>
                  <a:srgbClr val="000000"/>
                </a:solidFill>
                <a:latin typeface="Trebuchet MS"/>
                <a:ea typeface="Trebuchet MS"/>
                <a:cs typeface="Trebuchet MS"/>
                <a:sym typeface="Trebuchet MS"/>
              </a:rPr>
              <a:t>SCSE,                                 </a:t>
            </a:r>
            <a:endParaRPr sz="1600" dirty="0">
              <a:solidFill>
                <a:srgbClr val="000000"/>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1600" dirty="0">
                <a:solidFill>
                  <a:srgbClr val="000000"/>
                </a:solidFill>
                <a:latin typeface="Trebuchet MS"/>
                <a:ea typeface="Trebuchet MS"/>
                <a:cs typeface="Trebuchet MS"/>
                <a:sym typeface="Trebuchet MS"/>
              </a:rPr>
              <a:t>VIT Bhopal University)        </a:t>
            </a:r>
            <a:endParaRPr sz="1600" dirty="0">
              <a:solidFill>
                <a:srgbClr val="000000"/>
              </a:solidFill>
              <a:latin typeface="Trebuchet MS"/>
              <a:ea typeface="Trebuchet MS"/>
              <a:cs typeface="Trebuchet MS"/>
              <a:sym typeface="Trebuchet MS"/>
            </a:endParaRPr>
          </a:p>
          <a:p>
            <a:pPr marL="0" lvl="0" indent="0" algn="l" rtl="0">
              <a:lnSpc>
                <a:spcPct val="100000"/>
              </a:lnSpc>
              <a:spcBef>
                <a:spcPts val="1000"/>
              </a:spcBef>
              <a:spcAft>
                <a:spcPts val="0"/>
              </a:spcAft>
              <a:buNone/>
            </a:pPr>
            <a:endParaRPr sz="1600" dirty="0">
              <a:solidFill>
                <a:srgbClr val="000000"/>
              </a:solidFill>
              <a:latin typeface="Trebuchet MS"/>
              <a:ea typeface="Trebuchet MS"/>
              <a:cs typeface="Trebuchet MS"/>
              <a:sym typeface="Trebuchet MS"/>
            </a:endParaRPr>
          </a:p>
          <a:p>
            <a:pPr marL="0" lvl="0" indent="0" algn="l" rtl="0">
              <a:lnSpc>
                <a:spcPct val="100000"/>
              </a:lnSpc>
              <a:spcBef>
                <a:spcPts val="1000"/>
              </a:spcBef>
              <a:spcAft>
                <a:spcPts val="0"/>
              </a:spcAft>
              <a:buNone/>
            </a:pPr>
            <a:r>
              <a:rPr lang="en" sz="1600" u="sng" dirty="0">
                <a:solidFill>
                  <a:srgbClr val="000000"/>
                </a:solidFill>
                <a:latin typeface="Trebuchet MS"/>
                <a:ea typeface="Trebuchet MS"/>
                <a:cs typeface="Trebuchet MS"/>
                <a:sym typeface="Trebuchet MS"/>
              </a:rPr>
              <a:t>                        </a:t>
            </a:r>
            <a:endParaRPr sz="1800" dirty="0">
              <a:solidFill>
                <a:srgbClr val="000000"/>
              </a:solidFill>
              <a:latin typeface="Trebuchet MS"/>
              <a:ea typeface="Trebuchet MS"/>
              <a:cs typeface="Trebuchet MS"/>
              <a:sym typeface="Trebuchet MS"/>
            </a:endParaRPr>
          </a:p>
          <a:p>
            <a:pPr marL="0" lvl="0" indent="0" algn="l" rtl="0">
              <a:spcBef>
                <a:spcPts val="0"/>
              </a:spcBef>
              <a:spcAft>
                <a:spcPts val="1600"/>
              </a:spcAft>
              <a:buNone/>
            </a:pPr>
            <a:endParaRPr dirty="0"/>
          </a:p>
        </p:txBody>
      </p:sp>
      <p:sp>
        <p:nvSpPr>
          <p:cNvPr id="88" name="Google Shape;88;p13"/>
          <p:cNvSpPr txBox="1"/>
          <p:nvPr/>
        </p:nvSpPr>
        <p:spPr>
          <a:xfrm>
            <a:off x="0" y="2780668"/>
            <a:ext cx="3748800" cy="19610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dirty="0">
                <a:solidFill>
                  <a:schemeClr val="dk1"/>
                </a:solidFill>
                <a:latin typeface="Trebuchet MS"/>
                <a:ea typeface="Trebuchet MS"/>
                <a:cs typeface="Trebuchet MS"/>
                <a:sym typeface="Trebuchet MS"/>
              </a:rPr>
              <a:t>Team Members                                                                                 </a:t>
            </a:r>
            <a:endParaRPr sz="1600" b="1" u="sng" dirty="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1600" b="1" u="sng" dirty="0">
              <a:solidFill>
                <a:schemeClr val="dk1"/>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 sz="1600" dirty="0" smtClean="0">
                <a:latin typeface="Trebuchet MS"/>
                <a:ea typeface="Trebuchet MS"/>
                <a:cs typeface="Trebuchet MS"/>
                <a:sym typeface="Trebuchet MS"/>
              </a:rPr>
              <a:t>18BCE10082      Chaitanya </a:t>
            </a:r>
            <a:r>
              <a:rPr lang="en" sz="1600" dirty="0">
                <a:latin typeface="Trebuchet MS"/>
                <a:ea typeface="Trebuchet MS"/>
                <a:cs typeface="Trebuchet MS"/>
                <a:sym typeface="Trebuchet MS"/>
              </a:rPr>
              <a:t>Porwal</a:t>
            </a:r>
            <a:endParaRPr sz="1600" dirty="0">
              <a:latin typeface="Trebuchet MS"/>
              <a:ea typeface="Trebuchet MS"/>
              <a:cs typeface="Trebuchet MS"/>
              <a:sym typeface="Trebuchet MS"/>
            </a:endParaRPr>
          </a:p>
          <a:p>
            <a:pPr marL="0" lvl="0" indent="0" algn="l" rtl="0">
              <a:lnSpc>
                <a:spcPct val="115000"/>
              </a:lnSpc>
              <a:spcBef>
                <a:spcPts val="0"/>
              </a:spcBef>
              <a:spcAft>
                <a:spcPts val="0"/>
              </a:spcAft>
              <a:buNone/>
            </a:pPr>
            <a:r>
              <a:rPr lang="en" sz="1600" dirty="0" smtClean="0">
                <a:latin typeface="Trebuchet MS"/>
                <a:ea typeface="Trebuchet MS"/>
                <a:cs typeface="Trebuchet MS"/>
                <a:sym typeface="Trebuchet MS"/>
              </a:rPr>
              <a:t>18BCE10268      </a:t>
            </a:r>
            <a:r>
              <a:rPr lang="en" sz="1600" dirty="0">
                <a:latin typeface="Trebuchet MS"/>
                <a:ea typeface="Trebuchet MS"/>
                <a:cs typeface="Trebuchet MS"/>
                <a:sym typeface="Trebuchet MS"/>
              </a:rPr>
              <a:t>Siddhi Gupta</a:t>
            </a:r>
            <a:endParaRPr sz="1600" dirty="0">
              <a:latin typeface="Trebuchet MS"/>
              <a:ea typeface="Trebuchet MS"/>
              <a:cs typeface="Trebuchet MS"/>
              <a:sym typeface="Trebuchet MS"/>
            </a:endParaRPr>
          </a:p>
          <a:p>
            <a:pPr marL="0" lvl="0" indent="0" algn="l" rtl="0">
              <a:lnSpc>
                <a:spcPct val="115000"/>
              </a:lnSpc>
              <a:spcBef>
                <a:spcPts val="0"/>
              </a:spcBef>
              <a:spcAft>
                <a:spcPts val="0"/>
              </a:spcAft>
              <a:buNone/>
            </a:pPr>
            <a:r>
              <a:rPr lang="en" sz="1600" dirty="0" smtClean="0">
                <a:latin typeface="Trebuchet MS"/>
                <a:ea typeface="Trebuchet MS"/>
                <a:cs typeface="Trebuchet MS"/>
                <a:sym typeface="Trebuchet MS"/>
              </a:rPr>
              <a:t>18BCE10127    </a:t>
            </a:r>
            <a:r>
              <a:rPr lang="en" sz="1600" dirty="0">
                <a:latin typeface="Trebuchet MS"/>
                <a:ea typeface="Trebuchet MS"/>
                <a:cs typeface="Trebuchet MS"/>
                <a:sym typeface="Trebuchet MS"/>
              </a:rPr>
              <a:t>Jayendra Singh</a:t>
            </a:r>
            <a:endParaRPr sz="1600" dirty="0">
              <a:latin typeface="Trebuchet MS"/>
              <a:ea typeface="Trebuchet MS"/>
              <a:cs typeface="Trebuchet MS"/>
              <a:sym typeface="Trebuchet MS"/>
            </a:endParaRPr>
          </a:p>
          <a:p>
            <a:pPr marL="0" lvl="0" indent="0" algn="l" rtl="0">
              <a:lnSpc>
                <a:spcPct val="115000"/>
              </a:lnSpc>
              <a:spcBef>
                <a:spcPts val="0"/>
              </a:spcBef>
              <a:spcAft>
                <a:spcPts val="0"/>
              </a:spcAft>
              <a:buNone/>
            </a:pPr>
            <a:r>
              <a:rPr lang="en" sz="1600" dirty="0">
                <a:latin typeface="Trebuchet MS"/>
                <a:ea typeface="Trebuchet MS"/>
                <a:cs typeface="Trebuchet MS"/>
                <a:sym typeface="Trebuchet MS"/>
              </a:rPr>
              <a:t>18BCE10250      </a:t>
            </a:r>
            <a:r>
              <a:rPr lang="en" sz="1600" dirty="0" smtClean="0">
                <a:latin typeface="Trebuchet MS"/>
                <a:ea typeface="Trebuchet MS"/>
                <a:cs typeface="Trebuchet MS"/>
                <a:sym typeface="Trebuchet MS"/>
              </a:rPr>
              <a:t>Shivang </a:t>
            </a:r>
            <a:r>
              <a:rPr lang="en" sz="1600" dirty="0">
                <a:latin typeface="Trebuchet MS"/>
                <a:ea typeface="Trebuchet MS"/>
                <a:cs typeface="Trebuchet MS"/>
                <a:sym typeface="Trebuchet MS"/>
              </a:rPr>
              <a:t>Agnihotri</a:t>
            </a:r>
            <a:endParaRPr sz="1600" dirty="0">
              <a:latin typeface="Trebuchet MS"/>
              <a:ea typeface="Trebuchet MS"/>
              <a:cs typeface="Trebuchet MS"/>
              <a:sym typeface="Trebuchet MS"/>
            </a:endParaRPr>
          </a:p>
          <a:p>
            <a:pPr marL="0" lvl="0" indent="0" algn="l" rtl="0">
              <a:spcBef>
                <a:spcPts val="0"/>
              </a:spcBef>
              <a:spcAft>
                <a:spcPts val="0"/>
              </a:spcAft>
              <a:buNone/>
            </a:pPr>
            <a:endParaRPr dirty="0">
              <a:latin typeface="Lato"/>
              <a:ea typeface="Lato"/>
              <a:cs typeface="Lato"/>
              <a:sym typeface="Lato"/>
            </a:endParaRPr>
          </a:p>
        </p:txBody>
      </p:sp>
      <p:pic>
        <p:nvPicPr>
          <p:cNvPr id="89" name="Google Shape;89;p13"/>
          <p:cNvPicPr preferRelativeResize="0"/>
          <p:nvPr/>
        </p:nvPicPr>
        <p:blipFill>
          <a:blip r:embed="rId3">
            <a:alphaModFix/>
          </a:blip>
          <a:stretch>
            <a:fillRect/>
          </a:stretch>
        </p:blipFill>
        <p:spPr>
          <a:xfrm>
            <a:off x="5453509" y="552118"/>
            <a:ext cx="2782776" cy="2228550"/>
          </a:xfrm>
          <a:prstGeom prst="rect">
            <a:avLst/>
          </a:prstGeom>
          <a:noFill/>
          <a:ln>
            <a:noFill/>
          </a:ln>
        </p:spPr>
      </p:pic>
      <p:sp>
        <p:nvSpPr>
          <p:cNvPr id="91" name="Google Shape;91;p13"/>
          <p:cNvSpPr txBox="1"/>
          <p:nvPr/>
        </p:nvSpPr>
        <p:spPr>
          <a:xfrm>
            <a:off x="6361200" y="2681942"/>
            <a:ext cx="2782800" cy="2091597"/>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800" b="1" u="sng" dirty="0">
                <a:solidFill>
                  <a:schemeClr val="accent3"/>
                </a:solidFill>
                <a:latin typeface="Trebuchet MS"/>
                <a:ea typeface="Trebuchet MS"/>
                <a:cs typeface="Trebuchet MS"/>
                <a:sym typeface="Trebuchet MS"/>
              </a:rPr>
              <a:t>Project co-Guide</a:t>
            </a:r>
            <a:endParaRPr sz="1800" b="1" u="sng" dirty="0">
              <a:solidFill>
                <a:schemeClr val="accent3"/>
              </a:solidFill>
              <a:latin typeface="Trebuchet MS"/>
              <a:ea typeface="Trebuchet MS"/>
              <a:cs typeface="Trebuchet MS"/>
              <a:sym typeface="Trebuchet MS"/>
            </a:endParaRPr>
          </a:p>
          <a:p>
            <a:pPr marL="0" lvl="0" indent="0" algn="l" rtl="0">
              <a:spcBef>
                <a:spcPts val="1000"/>
              </a:spcBef>
              <a:spcAft>
                <a:spcPts val="0"/>
              </a:spcAft>
              <a:buNone/>
            </a:pPr>
            <a:r>
              <a:rPr lang="en" sz="1600" dirty="0">
                <a:latin typeface="Trebuchet MS"/>
                <a:ea typeface="Trebuchet MS"/>
                <a:cs typeface="Trebuchet MS"/>
                <a:sym typeface="Trebuchet MS"/>
              </a:rPr>
              <a:t>Dr. R Manikandan</a:t>
            </a:r>
            <a:endParaRPr sz="1600" dirty="0">
              <a:latin typeface="Trebuchet MS"/>
              <a:ea typeface="Trebuchet MS"/>
              <a:cs typeface="Trebuchet MS"/>
              <a:sym typeface="Trebuchet MS"/>
            </a:endParaRPr>
          </a:p>
          <a:p>
            <a:pPr marL="0" lvl="0" indent="0" algn="l" rtl="0">
              <a:spcBef>
                <a:spcPts val="1000"/>
              </a:spcBef>
              <a:spcAft>
                <a:spcPts val="0"/>
              </a:spcAft>
              <a:buNone/>
            </a:pPr>
            <a:r>
              <a:rPr lang="en" sz="1600" dirty="0">
                <a:latin typeface="Trebuchet MS"/>
                <a:ea typeface="Trebuchet MS"/>
                <a:cs typeface="Trebuchet MS"/>
                <a:sym typeface="Trebuchet MS"/>
              </a:rPr>
              <a:t>(Assistant Professor (senior)</a:t>
            </a:r>
            <a:endParaRPr sz="1600" dirty="0">
              <a:latin typeface="Trebuchet MS"/>
              <a:ea typeface="Trebuchet MS"/>
              <a:cs typeface="Trebuchet MS"/>
              <a:sym typeface="Trebuchet MS"/>
            </a:endParaRPr>
          </a:p>
          <a:p>
            <a:pPr marL="0" lvl="0" indent="0" algn="l" rtl="0">
              <a:spcBef>
                <a:spcPts val="1000"/>
              </a:spcBef>
              <a:spcAft>
                <a:spcPts val="0"/>
              </a:spcAft>
              <a:buNone/>
            </a:pPr>
            <a:r>
              <a:rPr lang="en" sz="1600" dirty="0">
                <a:latin typeface="Trebuchet MS"/>
                <a:ea typeface="Trebuchet MS"/>
                <a:cs typeface="Trebuchet MS"/>
                <a:sym typeface="Trebuchet MS"/>
              </a:rPr>
              <a:t>SCSE, </a:t>
            </a:r>
            <a:endParaRPr sz="1600" dirty="0">
              <a:latin typeface="Trebuchet MS"/>
              <a:ea typeface="Trebuchet MS"/>
              <a:cs typeface="Trebuchet MS"/>
              <a:sym typeface="Trebuchet MS"/>
            </a:endParaRPr>
          </a:p>
          <a:p>
            <a:pPr marL="0" lvl="0" indent="0" algn="l" rtl="0">
              <a:spcBef>
                <a:spcPts val="1000"/>
              </a:spcBef>
              <a:spcAft>
                <a:spcPts val="0"/>
              </a:spcAft>
              <a:buNone/>
            </a:pPr>
            <a:r>
              <a:rPr lang="en" sz="1600" dirty="0">
                <a:latin typeface="Trebuchet MS"/>
                <a:ea typeface="Trebuchet MS"/>
                <a:cs typeface="Trebuchet MS"/>
                <a:sym typeface="Trebuchet MS"/>
              </a:rPr>
              <a:t>VIT Bhopal University) </a:t>
            </a:r>
            <a:endParaRPr sz="1600" dirty="0">
              <a:latin typeface="Trebuchet MS"/>
              <a:ea typeface="Trebuchet MS"/>
              <a:cs typeface="Trebuchet MS"/>
              <a:sym typeface="Trebuchet MS"/>
            </a:endParaRPr>
          </a:p>
          <a:p>
            <a:pPr marL="0" lvl="0" indent="0" algn="l" rtl="0">
              <a:spcBef>
                <a:spcPts val="1000"/>
              </a:spcBef>
              <a:spcAft>
                <a:spcPts val="0"/>
              </a:spcAft>
              <a:buNone/>
            </a:pPr>
            <a:endParaRPr sz="1600" dirty="0">
              <a:latin typeface="Trebuchet MS"/>
              <a:ea typeface="Trebuchet MS"/>
              <a:cs typeface="Trebuchet MS"/>
              <a:sym typeface="Trebuchet MS"/>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Modules</a:t>
            </a:r>
            <a:endParaRPr/>
          </a:p>
        </p:txBody>
      </p:sp>
      <p:sp>
        <p:nvSpPr>
          <p:cNvPr id="161" name="Google Shape;161;p25"/>
          <p:cNvSpPr/>
          <p:nvPr/>
        </p:nvSpPr>
        <p:spPr>
          <a:xfrm>
            <a:off x="3771675" y="940525"/>
            <a:ext cx="1600800" cy="525300"/>
          </a:xfrm>
          <a:prstGeom prst="rect">
            <a:avLst/>
          </a:prstGeom>
          <a:solidFill>
            <a:srgbClr val="0856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62" name="Google Shape;162;p25"/>
          <p:cNvSpPr/>
          <p:nvPr/>
        </p:nvSpPr>
        <p:spPr>
          <a:xfrm>
            <a:off x="1765288" y="1846925"/>
            <a:ext cx="1600800" cy="525300"/>
          </a:xfrm>
          <a:prstGeom prst="rect">
            <a:avLst/>
          </a:prstGeom>
          <a:solidFill>
            <a:srgbClr val="0B714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63" name="Google Shape;163;p25"/>
          <p:cNvSpPr/>
          <p:nvPr/>
        </p:nvSpPr>
        <p:spPr>
          <a:xfrm>
            <a:off x="5750217" y="1816225"/>
            <a:ext cx="1600800" cy="525300"/>
          </a:xfrm>
          <a:prstGeom prst="rect">
            <a:avLst/>
          </a:prstGeom>
          <a:solidFill>
            <a:srgbClr val="0B714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64" name="Google Shape;164;p25"/>
          <p:cNvSpPr/>
          <p:nvPr/>
        </p:nvSpPr>
        <p:spPr>
          <a:xfrm>
            <a:off x="6654526" y="2762300"/>
            <a:ext cx="1600800" cy="525300"/>
          </a:xfrm>
          <a:prstGeom prst="rect">
            <a:avLst/>
          </a:prstGeom>
          <a:solidFill>
            <a:srgbClr val="0B77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65" name="Google Shape;165;p25"/>
          <p:cNvSpPr/>
          <p:nvPr/>
        </p:nvSpPr>
        <p:spPr>
          <a:xfrm>
            <a:off x="4901264" y="2762300"/>
            <a:ext cx="1600800" cy="525300"/>
          </a:xfrm>
          <a:prstGeom prst="rect">
            <a:avLst/>
          </a:prstGeom>
          <a:solidFill>
            <a:srgbClr val="0B77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66" name="Google Shape;166;p25"/>
          <p:cNvSpPr/>
          <p:nvPr/>
        </p:nvSpPr>
        <p:spPr>
          <a:xfrm>
            <a:off x="2641939" y="2762300"/>
            <a:ext cx="1600800" cy="525300"/>
          </a:xfrm>
          <a:prstGeom prst="rect">
            <a:avLst/>
          </a:prstGeom>
          <a:solidFill>
            <a:srgbClr val="0B77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67" name="Google Shape;167;p25"/>
          <p:cNvSpPr/>
          <p:nvPr/>
        </p:nvSpPr>
        <p:spPr>
          <a:xfrm>
            <a:off x="888702" y="2762300"/>
            <a:ext cx="1600800" cy="525300"/>
          </a:xfrm>
          <a:prstGeom prst="rect">
            <a:avLst/>
          </a:prstGeom>
          <a:solidFill>
            <a:srgbClr val="0B77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cxnSp>
        <p:nvCxnSpPr>
          <p:cNvPr id="168" name="Google Shape;168;p25"/>
          <p:cNvCxnSpPr>
            <a:stCxn id="161" idx="2"/>
            <a:endCxn id="163" idx="0"/>
          </p:cNvCxnSpPr>
          <p:nvPr/>
        </p:nvCxnSpPr>
        <p:spPr>
          <a:xfrm rot="16200000" flipH="1">
            <a:off x="5386146" y="651754"/>
            <a:ext cx="350400" cy="1978542"/>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69" name="Google Shape;169;p25"/>
          <p:cNvCxnSpPr>
            <a:stCxn id="162" idx="0"/>
            <a:endCxn id="161" idx="2"/>
          </p:cNvCxnSpPr>
          <p:nvPr/>
        </p:nvCxnSpPr>
        <p:spPr>
          <a:xfrm rot="-5400000">
            <a:off x="3378388" y="653225"/>
            <a:ext cx="381000" cy="2006400"/>
          </a:xfrm>
          <a:prstGeom prst="bentConnector3">
            <a:avLst>
              <a:gd name="adj1" fmla="val 50013"/>
            </a:avLst>
          </a:prstGeom>
          <a:noFill/>
          <a:ln w="9525" cap="flat" cmpd="sng">
            <a:solidFill>
              <a:srgbClr val="C2C2C2"/>
            </a:solidFill>
            <a:prstDash val="solid"/>
            <a:round/>
            <a:headEnd type="none" w="sm" len="sm"/>
            <a:tailEnd type="none" w="sm" len="sm"/>
          </a:ln>
        </p:spPr>
      </p:cxnSp>
      <p:cxnSp>
        <p:nvCxnSpPr>
          <p:cNvPr id="170" name="Google Shape;170;p25"/>
          <p:cNvCxnSpPr>
            <a:stCxn id="162" idx="2"/>
            <a:endCxn id="166" idx="0"/>
          </p:cNvCxnSpPr>
          <p:nvPr/>
        </p:nvCxnSpPr>
        <p:spPr>
          <a:xfrm rot="-5400000" flipH="1">
            <a:off x="2808988" y="2128925"/>
            <a:ext cx="390000" cy="876600"/>
          </a:xfrm>
          <a:prstGeom prst="bentConnector3">
            <a:avLst>
              <a:gd name="adj1" fmla="val 50010"/>
            </a:avLst>
          </a:prstGeom>
          <a:noFill/>
          <a:ln w="9525" cap="flat" cmpd="sng">
            <a:solidFill>
              <a:srgbClr val="C2C2C2"/>
            </a:solidFill>
            <a:prstDash val="solid"/>
            <a:round/>
            <a:headEnd type="none" w="sm" len="sm"/>
            <a:tailEnd type="none" w="sm" len="sm"/>
          </a:ln>
        </p:spPr>
      </p:cxnSp>
      <p:cxnSp>
        <p:nvCxnSpPr>
          <p:cNvPr id="171" name="Google Shape;171;p25"/>
          <p:cNvCxnSpPr>
            <a:stCxn id="167" idx="0"/>
            <a:endCxn id="162" idx="2"/>
          </p:cNvCxnSpPr>
          <p:nvPr/>
        </p:nvCxnSpPr>
        <p:spPr>
          <a:xfrm rot="-5400000">
            <a:off x="1932402" y="2129000"/>
            <a:ext cx="390000" cy="876600"/>
          </a:xfrm>
          <a:prstGeom prst="bentConnector3">
            <a:avLst>
              <a:gd name="adj1" fmla="val 50010"/>
            </a:avLst>
          </a:prstGeom>
          <a:noFill/>
          <a:ln w="9525" cap="flat" cmpd="sng">
            <a:solidFill>
              <a:srgbClr val="C2C2C2"/>
            </a:solidFill>
            <a:prstDash val="solid"/>
            <a:round/>
            <a:headEnd type="none" w="sm" len="sm"/>
            <a:tailEnd type="none" w="sm" len="sm"/>
          </a:ln>
        </p:spPr>
      </p:cxnSp>
      <p:cxnSp>
        <p:nvCxnSpPr>
          <p:cNvPr id="172" name="Google Shape;172;p25"/>
          <p:cNvCxnSpPr>
            <a:stCxn id="163" idx="2"/>
            <a:endCxn id="164" idx="0"/>
          </p:cNvCxnSpPr>
          <p:nvPr/>
        </p:nvCxnSpPr>
        <p:spPr>
          <a:xfrm rot="16200000" flipH="1">
            <a:off x="6792384" y="2099757"/>
            <a:ext cx="420775" cy="904309"/>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73" name="Google Shape;173;p25"/>
          <p:cNvCxnSpPr>
            <a:stCxn id="165" idx="0"/>
            <a:endCxn id="163" idx="2"/>
          </p:cNvCxnSpPr>
          <p:nvPr/>
        </p:nvCxnSpPr>
        <p:spPr>
          <a:xfrm rot="5400000" flipH="1" flipV="1">
            <a:off x="5915753" y="2127437"/>
            <a:ext cx="420775" cy="848953"/>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74" name="Google Shape;174;p25"/>
          <p:cNvSpPr/>
          <p:nvPr/>
        </p:nvSpPr>
        <p:spPr>
          <a:xfrm>
            <a:off x="5506049" y="3677675"/>
            <a:ext cx="1600800" cy="525300"/>
          </a:xfrm>
          <a:prstGeom prst="rect">
            <a:avLst/>
          </a:prstGeom>
          <a:solidFill>
            <a:srgbClr val="0C81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75" name="Google Shape;175;p25"/>
          <p:cNvSpPr/>
          <p:nvPr/>
        </p:nvSpPr>
        <p:spPr>
          <a:xfrm>
            <a:off x="3771559" y="3677675"/>
            <a:ext cx="1600800" cy="525300"/>
          </a:xfrm>
          <a:prstGeom prst="rect">
            <a:avLst/>
          </a:prstGeom>
          <a:solidFill>
            <a:srgbClr val="0C81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76" name="Google Shape;176;p25"/>
          <p:cNvSpPr/>
          <p:nvPr/>
        </p:nvSpPr>
        <p:spPr>
          <a:xfrm>
            <a:off x="2037101" y="3677675"/>
            <a:ext cx="1600800" cy="525300"/>
          </a:xfrm>
          <a:prstGeom prst="rect">
            <a:avLst/>
          </a:prstGeom>
          <a:solidFill>
            <a:srgbClr val="0C81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77" name="Google Shape;177;p25"/>
          <p:cNvSpPr/>
          <p:nvPr/>
        </p:nvSpPr>
        <p:spPr>
          <a:xfrm>
            <a:off x="302677" y="3677675"/>
            <a:ext cx="1600800" cy="525300"/>
          </a:xfrm>
          <a:prstGeom prst="rect">
            <a:avLst/>
          </a:prstGeom>
          <a:solidFill>
            <a:srgbClr val="0C81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sp>
        <p:nvSpPr>
          <p:cNvPr id="178" name="Google Shape;178;p25"/>
          <p:cNvSpPr/>
          <p:nvPr/>
        </p:nvSpPr>
        <p:spPr>
          <a:xfrm>
            <a:off x="7240552" y="3677675"/>
            <a:ext cx="1600800" cy="525300"/>
          </a:xfrm>
          <a:prstGeom prst="rect">
            <a:avLst/>
          </a:prstGeom>
          <a:solidFill>
            <a:srgbClr val="0C81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Lorem Ipsum</a:t>
            </a:r>
            <a:endParaRPr>
              <a:solidFill>
                <a:srgbClr val="FFFFFF"/>
              </a:solidFill>
            </a:endParaRPr>
          </a:p>
        </p:txBody>
      </p:sp>
      <p:cxnSp>
        <p:nvCxnSpPr>
          <p:cNvPr id="179" name="Google Shape;179;p25"/>
          <p:cNvCxnSpPr>
            <a:stCxn id="177" idx="0"/>
            <a:endCxn id="167" idx="2"/>
          </p:cNvCxnSpPr>
          <p:nvPr/>
        </p:nvCxnSpPr>
        <p:spPr>
          <a:xfrm rot="-5400000">
            <a:off x="1201027" y="3189725"/>
            <a:ext cx="390000" cy="585900"/>
          </a:xfrm>
          <a:prstGeom prst="bentConnector3">
            <a:avLst>
              <a:gd name="adj1" fmla="val 50010"/>
            </a:avLst>
          </a:prstGeom>
          <a:noFill/>
          <a:ln w="9525" cap="flat" cmpd="sng">
            <a:solidFill>
              <a:srgbClr val="C2C2C2"/>
            </a:solidFill>
            <a:prstDash val="solid"/>
            <a:round/>
            <a:headEnd type="none" w="sm" len="sm"/>
            <a:tailEnd type="none" w="sm" len="sm"/>
          </a:ln>
        </p:spPr>
      </p:cxnSp>
      <p:cxnSp>
        <p:nvCxnSpPr>
          <p:cNvPr id="180" name="Google Shape;180;p25"/>
          <p:cNvCxnSpPr>
            <a:stCxn id="176" idx="0"/>
            <a:endCxn id="167" idx="2"/>
          </p:cNvCxnSpPr>
          <p:nvPr/>
        </p:nvCxnSpPr>
        <p:spPr>
          <a:xfrm rot="5400000" flipH="1">
            <a:off x="2068301" y="2908475"/>
            <a:ext cx="390000" cy="1148400"/>
          </a:xfrm>
          <a:prstGeom prst="bentConnector3">
            <a:avLst>
              <a:gd name="adj1" fmla="val 50010"/>
            </a:avLst>
          </a:prstGeom>
          <a:noFill/>
          <a:ln w="9525" cap="flat" cmpd="sng">
            <a:solidFill>
              <a:srgbClr val="C2C2C2"/>
            </a:solidFill>
            <a:prstDash val="solid"/>
            <a:round/>
            <a:headEnd type="none" w="sm" len="sm"/>
            <a:tailEnd type="none" w="sm" len="sm"/>
          </a:ln>
        </p:spPr>
      </p:cxnSp>
      <p:cxnSp>
        <p:nvCxnSpPr>
          <p:cNvPr id="181" name="Google Shape;181;p25"/>
          <p:cNvCxnSpPr>
            <a:stCxn id="175" idx="0"/>
            <a:endCxn id="165" idx="2"/>
          </p:cNvCxnSpPr>
          <p:nvPr/>
        </p:nvCxnSpPr>
        <p:spPr>
          <a:xfrm rot="-5400000">
            <a:off x="4941859" y="2917775"/>
            <a:ext cx="390000" cy="1129800"/>
          </a:xfrm>
          <a:prstGeom prst="bentConnector3">
            <a:avLst>
              <a:gd name="adj1" fmla="val 50010"/>
            </a:avLst>
          </a:prstGeom>
          <a:noFill/>
          <a:ln w="9525" cap="flat" cmpd="sng">
            <a:solidFill>
              <a:srgbClr val="C2C2C2"/>
            </a:solidFill>
            <a:prstDash val="solid"/>
            <a:round/>
            <a:headEnd type="none" w="sm" len="sm"/>
            <a:tailEnd type="none" w="sm" len="sm"/>
          </a:ln>
        </p:spPr>
      </p:cxnSp>
      <p:cxnSp>
        <p:nvCxnSpPr>
          <p:cNvPr id="182" name="Google Shape;182;p25"/>
          <p:cNvCxnSpPr>
            <a:stCxn id="174" idx="0"/>
            <a:endCxn id="165" idx="2"/>
          </p:cNvCxnSpPr>
          <p:nvPr/>
        </p:nvCxnSpPr>
        <p:spPr>
          <a:xfrm rot="5400000" flipH="1">
            <a:off x="5809049" y="3180275"/>
            <a:ext cx="390000" cy="604800"/>
          </a:xfrm>
          <a:prstGeom prst="bentConnector3">
            <a:avLst>
              <a:gd name="adj1" fmla="val 50010"/>
            </a:avLst>
          </a:prstGeom>
          <a:noFill/>
          <a:ln w="9525" cap="flat" cmpd="sng">
            <a:solidFill>
              <a:srgbClr val="C2C2C2"/>
            </a:solidFill>
            <a:prstDash val="solid"/>
            <a:round/>
            <a:headEnd type="none" w="sm" len="sm"/>
            <a:tailEnd type="none" w="sm" len="sm"/>
          </a:ln>
        </p:spPr>
      </p:cxnSp>
      <p:cxnSp>
        <p:nvCxnSpPr>
          <p:cNvPr id="183" name="Google Shape;183;p25"/>
          <p:cNvCxnSpPr>
            <a:stCxn id="178" idx="0"/>
            <a:endCxn id="165" idx="2"/>
          </p:cNvCxnSpPr>
          <p:nvPr/>
        </p:nvCxnSpPr>
        <p:spPr>
          <a:xfrm rot="5400000" flipH="1">
            <a:off x="6676252" y="2312975"/>
            <a:ext cx="390000" cy="2339400"/>
          </a:xfrm>
          <a:prstGeom prst="bentConnector3">
            <a:avLst>
              <a:gd name="adj1" fmla="val 50010"/>
            </a:avLst>
          </a:prstGeom>
          <a:noFill/>
          <a:ln w="9525" cap="flat" cmpd="sng">
            <a:solidFill>
              <a:srgbClr val="C2C2C2"/>
            </a:solidFill>
            <a:prstDash val="solid"/>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 </a:t>
            </a:r>
            <a:endParaRPr/>
          </a:p>
        </p:txBody>
      </p:sp>
      <p:grpSp>
        <p:nvGrpSpPr>
          <p:cNvPr id="189" name="Google Shape;189;p26"/>
          <p:cNvGrpSpPr/>
          <p:nvPr/>
        </p:nvGrpSpPr>
        <p:grpSpPr>
          <a:xfrm>
            <a:off x="4513729" y="1864926"/>
            <a:ext cx="2480144" cy="1728853"/>
            <a:chOff x="4526679" y="1857800"/>
            <a:chExt cx="2480144" cy="1728853"/>
          </a:xfrm>
        </p:grpSpPr>
        <p:sp>
          <p:nvSpPr>
            <p:cNvPr id="190" name="Google Shape;190;p26"/>
            <p:cNvSpPr/>
            <p:nvPr/>
          </p:nvSpPr>
          <p:spPr>
            <a:xfrm>
              <a:off x="4849302" y="3079475"/>
              <a:ext cx="1958400" cy="133500"/>
            </a:xfrm>
            <a:prstGeom prst="rect">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26"/>
            <p:cNvGrpSpPr/>
            <p:nvPr/>
          </p:nvGrpSpPr>
          <p:grpSpPr>
            <a:xfrm>
              <a:off x="4526679" y="1857800"/>
              <a:ext cx="2480144" cy="1728853"/>
              <a:chOff x="4526679" y="1857800"/>
              <a:chExt cx="2480144" cy="1728853"/>
            </a:xfrm>
          </p:grpSpPr>
          <p:grpSp>
            <p:nvGrpSpPr>
              <p:cNvPr id="192" name="Google Shape;192;p26"/>
              <p:cNvGrpSpPr/>
              <p:nvPr/>
            </p:nvGrpSpPr>
            <p:grpSpPr>
              <a:xfrm>
                <a:off x="4808316" y="2800065"/>
                <a:ext cx="92400" cy="411825"/>
                <a:chOff x="845575" y="2563700"/>
                <a:chExt cx="92400" cy="411825"/>
              </a:xfrm>
            </p:grpSpPr>
            <p:cxnSp>
              <p:nvCxnSpPr>
                <p:cNvPr id="193" name="Google Shape;193;p26"/>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194" name="Google Shape;194;p26"/>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26"/>
              <p:cNvSpPr txBox="1"/>
              <p:nvPr/>
            </p:nvSpPr>
            <p:spPr>
              <a:xfrm>
                <a:off x="4526679" y="3215253"/>
                <a:ext cx="6927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dirty="0">
                    <a:latin typeface="Roboto"/>
                    <a:ea typeface="Roboto"/>
                    <a:cs typeface="Roboto"/>
                    <a:sym typeface="Roboto"/>
                  </a:rPr>
                  <a:t>20XX</a:t>
                </a:r>
                <a:endParaRPr sz="1200" b="1" dirty="0">
                  <a:latin typeface="Roboto"/>
                  <a:ea typeface="Roboto"/>
                  <a:cs typeface="Roboto"/>
                  <a:sym typeface="Roboto"/>
                </a:endParaRPr>
              </a:p>
            </p:txBody>
          </p:sp>
          <p:sp>
            <p:nvSpPr>
              <p:cNvPr id="196" name="Google Shape;196;p26"/>
              <p:cNvSpPr txBox="1"/>
              <p:nvPr/>
            </p:nvSpPr>
            <p:spPr>
              <a:xfrm>
                <a:off x="4753223" y="185780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Roboto"/>
                    <a:ea typeface="Roboto"/>
                    <a:cs typeface="Roboto"/>
                    <a:sym typeface="Roboto"/>
                  </a:rPr>
                  <a:t>Vestibulum congue tempus</a:t>
                </a:r>
                <a:endParaRPr sz="8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Lorem ipsum dolor sit amet, consectetur adipiscing elit, sed do eiusmod tempor. Donec facilisis lacus eget mauris.</a:t>
                </a:r>
                <a:endParaRPr sz="800" b="1">
                  <a:latin typeface="Roboto"/>
                  <a:ea typeface="Roboto"/>
                  <a:cs typeface="Roboto"/>
                  <a:sym typeface="Roboto"/>
                </a:endParaRPr>
              </a:p>
            </p:txBody>
          </p:sp>
        </p:grpSp>
      </p:grpSp>
      <p:grpSp>
        <p:nvGrpSpPr>
          <p:cNvPr id="197" name="Google Shape;197;p26"/>
          <p:cNvGrpSpPr/>
          <p:nvPr/>
        </p:nvGrpSpPr>
        <p:grpSpPr>
          <a:xfrm>
            <a:off x="6422860" y="2709722"/>
            <a:ext cx="2721140" cy="1735654"/>
            <a:chOff x="6435810" y="2702596"/>
            <a:chExt cx="2721140" cy="1735654"/>
          </a:xfrm>
        </p:grpSpPr>
        <p:sp>
          <p:nvSpPr>
            <p:cNvPr id="198" name="Google Shape;198;p26"/>
            <p:cNvSpPr/>
            <p:nvPr/>
          </p:nvSpPr>
          <p:spPr>
            <a:xfrm>
              <a:off x="6807650" y="3079475"/>
              <a:ext cx="2349300" cy="1335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26"/>
            <p:cNvGrpSpPr/>
            <p:nvPr/>
          </p:nvGrpSpPr>
          <p:grpSpPr>
            <a:xfrm>
              <a:off x="6435810" y="2702596"/>
              <a:ext cx="2494563" cy="1735654"/>
              <a:chOff x="6435810" y="2702596"/>
              <a:chExt cx="2494563" cy="1735654"/>
            </a:xfrm>
          </p:grpSpPr>
          <p:grpSp>
            <p:nvGrpSpPr>
              <p:cNvPr id="200" name="Google Shape;200;p26"/>
              <p:cNvGrpSpPr/>
              <p:nvPr/>
            </p:nvGrpSpPr>
            <p:grpSpPr>
              <a:xfrm rot="10800000">
                <a:off x="6760035" y="3079467"/>
                <a:ext cx="92400" cy="411825"/>
                <a:chOff x="2070100" y="2563700"/>
                <a:chExt cx="92400" cy="411825"/>
              </a:xfrm>
            </p:grpSpPr>
            <p:cxnSp>
              <p:nvCxnSpPr>
                <p:cNvPr id="201" name="Google Shape;201;p26"/>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202" name="Google Shape;202;p26"/>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6"/>
              <p:cNvSpPr txBox="1"/>
              <p:nvPr/>
            </p:nvSpPr>
            <p:spPr>
              <a:xfrm>
                <a:off x="6435810"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dirty="0">
                    <a:latin typeface="Roboto"/>
                    <a:ea typeface="Roboto"/>
                    <a:cs typeface="Roboto"/>
                    <a:sym typeface="Roboto"/>
                  </a:rPr>
                  <a:t>20XX</a:t>
                </a:r>
                <a:endParaRPr sz="1200" b="1" dirty="0">
                  <a:latin typeface="Roboto"/>
                  <a:ea typeface="Roboto"/>
                  <a:cs typeface="Roboto"/>
                  <a:sym typeface="Roboto"/>
                </a:endParaRPr>
              </a:p>
            </p:txBody>
          </p:sp>
          <p:sp>
            <p:nvSpPr>
              <p:cNvPr id="204" name="Google Shape;204;p26"/>
              <p:cNvSpPr txBox="1"/>
              <p:nvPr/>
            </p:nvSpPr>
            <p:spPr>
              <a:xfrm>
                <a:off x="6676773" y="349445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Roboto"/>
                    <a:ea typeface="Roboto"/>
                    <a:cs typeface="Roboto"/>
                    <a:sym typeface="Roboto"/>
                  </a:rPr>
                  <a:t>Vestibulum congue tempus</a:t>
                </a:r>
                <a:endParaRPr sz="8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Lorem ipsum dolor sit amet, consectetur adipiscing elit, sed do eiusmod tempor. Donec facilisis lacus eget mauris.</a:t>
                </a:r>
                <a:endParaRPr sz="800" b="1">
                  <a:latin typeface="Roboto"/>
                  <a:ea typeface="Roboto"/>
                  <a:cs typeface="Roboto"/>
                  <a:sym typeface="Roboto"/>
                </a:endParaRPr>
              </a:p>
            </p:txBody>
          </p:sp>
        </p:grpSp>
      </p:grpSp>
      <p:grpSp>
        <p:nvGrpSpPr>
          <p:cNvPr id="205" name="Google Shape;205;p26"/>
          <p:cNvGrpSpPr/>
          <p:nvPr/>
        </p:nvGrpSpPr>
        <p:grpSpPr>
          <a:xfrm>
            <a:off x="483041" y="1864926"/>
            <a:ext cx="2580731" cy="1728863"/>
            <a:chOff x="495991" y="1857800"/>
            <a:chExt cx="2580731" cy="1728863"/>
          </a:xfrm>
        </p:grpSpPr>
        <p:sp>
          <p:nvSpPr>
            <p:cNvPr id="206" name="Google Shape;206;p26"/>
            <p:cNvSpPr/>
            <p:nvPr/>
          </p:nvSpPr>
          <p:spPr>
            <a:xfrm>
              <a:off x="947678" y="3073996"/>
              <a:ext cx="1958400" cy="133500"/>
            </a:xfrm>
            <a:prstGeom prst="rect">
              <a:avLst/>
            </a:prstGeom>
            <a:solidFill>
              <a:srgbClr val="0E94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26"/>
            <p:cNvGrpSpPr/>
            <p:nvPr/>
          </p:nvGrpSpPr>
          <p:grpSpPr>
            <a:xfrm>
              <a:off x="495991" y="1857800"/>
              <a:ext cx="2580731" cy="1728863"/>
              <a:chOff x="495991" y="1857800"/>
              <a:chExt cx="2580731" cy="1728863"/>
            </a:xfrm>
          </p:grpSpPr>
          <p:sp>
            <p:nvSpPr>
              <p:cNvPr id="208" name="Google Shape;208;p26"/>
              <p:cNvSpPr txBox="1"/>
              <p:nvPr/>
            </p:nvSpPr>
            <p:spPr>
              <a:xfrm>
                <a:off x="495991" y="3215263"/>
                <a:ext cx="8712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latin typeface="Roboto"/>
                    <a:ea typeface="Roboto"/>
                    <a:cs typeface="Roboto"/>
                    <a:sym typeface="Roboto"/>
                  </a:rPr>
                  <a:t>20XX</a:t>
                </a:r>
                <a:endParaRPr sz="1200" b="1">
                  <a:latin typeface="Roboto"/>
                  <a:ea typeface="Roboto"/>
                  <a:cs typeface="Roboto"/>
                  <a:sym typeface="Roboto"/>
                </a:endParaRPr>
              </a:p>
            </p:txBody>
          </p:sp>
          <p:grpSp>
            <p:nvGrpSpPr>
              <p:cNvPr id="209" name="Google Shape;209;p26"/>
              <p:cNvGrpSpPr/>
              <p:nvPr/>
            </p:nvGrpSpPr>
            <p:grpSpPr>
              <a:xfrm>
                <a:off x="881025" y="2800065"/>
                <a:ext cx="92400" cy="411825"/>
                <a:chOff x="845575" y="2563700"/>
                <a:chExt cx="92400" cy="411825"/>
              </a:xfrm>
            </p:grpSpPr>
            <p:cxnSp>
              <p:nvCxnSpPr>
                <p:cNvPr id="210" name="Google Shape;210;p26"/>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211" name="Google Shape;211;p26"/>
                <p:cNvSpPr/>
                <p:nvPr/>
              </p:nvSpPr>
              <p:spPr>
                <a:xfrm>
                  <a:off x="845575"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26"/>
              <p:cNvSpPr txBox="1"/>
              <p:nvPr/>
            </p:nvSpPr>
            <p:spPr>
              <a:xfrm>
                <a:off x="823122" y="185780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dirty="0">
                    <a:latin typeface="Roboto"/>
                    <a:ea typeface="Roboto"/>
                    <a:cs typeface="Roboto"/>
                    <a:sym typeface="Roboto"/>
                  </a:rPr>
                  <a:t>Vestibulum congue tempus</a:t>
                </a:r>
                <a:endParaRPr sz="800" b="1" dirty="0">
                  <a:latin typeface="Roboto"/>
                  <a:ea typeface="Roboto"/>
                  <a:cs typeface="Roboto"/>
                  <a:sym typeface="Roboto"/>
                </a:endParaRPr>
              </a:p>
              <a:p>
                <a:pPr marL="0" lvl="0" indent="0" algn="l" rtl="0">
                  <a:spcBef>
                    <a:spcPts val="0"/>
                  </a:spcBef>
                  <a:spcAft>
                    <a:spcPts val="0"/>
                  </a:spcAft>
                  <a:buNone/>
                </a:pPr>
                <a:endParaRPr sz="800" b="1" dirty="0">
                  <a:latin typeface="Roboto"/>
                  <a:ea typeface="Roboto"/>
                  <a:cs typeface="Roboto"/>
                  <a:sym typeface="Roboto"/>
                </a:endParaRPr>
              </a:p>
              <a:p>
                <a:pPr marL="0" lvl="0" indent="0" algn="l" rtl="0">
                  <a:spcBef>
                    <a:spcPts val="0"/>
                  </a:spcBef>
                  <a:spcAft>
                    <a:spcPts val="1600"/>
                  </a:spcAft>
                  <a:buNone/>
                </a:pPr>
                <a:r>
                  <a:rPr lang="en" sz="800" dirty="0">
                    <a:latin typeface="Roboto"/>
                    <a:ea typeface="Roboto"/>
                    <a:cs typeface="Roboto"/>
                    <a:sym typeface="Roboto"/>
                  </a:rPr>
                  <a:t>Lorem ipsum dolor sit amet, consectetur adipiscing elit, sed do eiusmod tempor. Donec facilisis lacus eget mauris.</a:t>
                </a:r>
                <a:endParaRPr sz="800" b="1" dirty="0">
                  <a:latin typeface="Roboto"/>
                  <a:ea typeface="Roboto"/>
                  <a:cs typeface="Roboto"/>
                  <a:sym typeface="Roboto"/>
                </a:endParaRPr>
              </a:p>
            </p:txBody>
          </p:sp>
        </p:grpSp>
      </p:grpSp>
      <p:grpSp>
        <p:nvGrpSpPr>
          <p:cNvPr id="213" name="Google Shape;213;p26"/>
          <p:cNvGrpSpPr/>
          <p:nvPr/>
        </p:nvGrpSpPr>
        <p:grpSpPr>
          <a:xfrm>
            <a:off x="2512645" y="2709722"/>
            <a:ext cx="2501355" cy="1735654"/>
            <a:chOff x="2525595" y="2702596"/>
            <a:chExt cx="2501355" cy="1735654"/>
          </a:xfrm>
        </p:grpSpPr>
        <p:sp>
          <p:nvSpPr>
            <p:cNvPr id="214" name="Google Shape;214;p26"/>
            <p:cNvSpPr/>
            <p:nvPr/>
          </p:nvSpPr>
          <p:spPr>
            <a:xfrm>
              <a:off x="2890950" y="3079474"/>
              <a:ext cx="1968900" cy="133500"/>
            </a:xfrm>
            <a:prstGeom prst="rect">
              <a:avLst/>
            </a:prstGeom>
            <a:solidFill>
              <a:srgbClr val="08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26"/>
            <p:cNvGrpSpPr/>
            <p:nvPr/>
          </p:nvGrpSpPr>
          <p:grpSpPr>
            <a:xfrm>
              <a:off x="2525595" y="2702596"/>
              <a:ext cx="2501355" cy="1735654"/>
              <a:chOff x="2525595" y="2702596"/>
              <a:chExt cx="2501355" cy="1735654"/>
            </a:xfrm>
          </p:grpSpPr>
          <p:sp>
            <p:nvSpPr>
              <p:cNvPr id="216" name="Google Shape;216;p26"/>
              <p:cNvSpPr txBox="1"/>
              <p:nvPr/>
            </p:nvSpPr>
            <p:spPr>
              <a:xfrm>
                <a:off x="2525595" y="2702596"/>
                <a:ext cx="745800" cy="37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dirty="0">
                    <a:latin typeface="Roboto"/>
                    <a:ea typeface="Roboto"/>
                    <a:cs typeface="Roboto"/>
                    <a:sym typeface="Roboto"/>
                  </a:rPr>
                  <a:t>20XX</a:t>
                </a:r>
                <a:endParaRPr sz="1200" b="1" dirty="0">
                  <a:latin typeface="Roboto"/>
                  <a:ea typeface="Roboto"/>
                  <a:cs typeface="Roboto"/>
                  <a:sym typeface="Roboto"/>
                </a:endParaRPr>
              </a:p>
            </p:txBody>
          </p:sp>
          <p:grpSp>
            <p:nvGrpSpPr>
              <p:cNvPr id="217" name="Google Shape;217;p26"/>
              <p:cNvGrpSpPr/>
              <p:nvPr/>
            </p:nvGrpSpPr>
            <p:grpSpPr>
              <a:xfrm rot="10800000">
                <a:off x="2849073" y="3079467"/>
                <a:ext cx="92400" cy="411825"/>
                <a:chOff x="2070100" y="2563700"/>
                <a:chExt cx="92400" cy="411825"/>
              </a:xfrm>
            </p:grpSpPr>
            <p:cxnSp>
              <p:nvCxnSpPr>
                <p:cNvPr id="218" name="Google Shape;218;p26"/>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219" name="Google Shape;219;p26"/>
                <p:cNvSpPr/>
                <p:nvPr/>
              </p:nvSpPr>
              <p:spPr>
                <a:xfrm>
                  <a:off x="2070100" y="2563700"/>
                  <a:ext cx="92400" cy="924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6"/>
              <p:cNvSpPr txBox="1"/>
              <p:nvPr/>
            </p:nvSpPr>
            <p:spPr>
              <a:xfrm>
                <a:off x="2773350" y="3494450"/>
                <a:ext cx="2253600" cy="9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Roboto"/>
                    <a:ea typeface="Roboto"/>
                    <a:cs typeface="Roboto"/>
                    <a:sym typeface="Roboto"/>
                  </a:rPr>
                  <a:t>Vestibulum congue tempus</a:t>
                </a:r>
                <a:endParaRPr sz="8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Lorem ipsum dolor sit amet, consectetur adipiscing elit, sed do eiusmod tempor. Donec facilisis lacus eget mauris.</a:t>
                </a:r>
                <a:endParaRPr sz="800" b="1">
                  <a:latin typeface="Roboto"/>
                  <a:ea typeface="Roboto"/>
                  <a:cs typeface="Roboto"/>
                  <a:sym typeface="Roboto"/>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 </a:t>
            </a:r>
            <a:endParaRPr/>
          </a:p>
        </p:txBody>
      </p:sp>
      <p:sp>
        <p:nvSpPr>
          <p:cNvPr id="226" name="Google Shape;226;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Stack Overflow</a:t>
            </a:r>
            <a:endParaRPr dirty="0"/>
          </a:p>
          <a:p>
            <a:pPr marL="457200" lvl="0" indent="-311150" algn="l" rtl="0">
              <a:spcBef>
                <a:spcPts val="0"/>
              </a:spcBef>
              <a:spcAft>
                <a:spcPts val="0"/>
              </a:spcAft>
              <a:buSzPts val="1300"/>
              <a:buChar char="●"/>
            </a:pPr>
            <a:r>
              <a:rPr lang="en" dirty="0"/>
              <a:t>Code Camp</a:t>
            </a:r>
            <a:endParaRPr dirty="0"/>
          </a:p>
          <a:p>
            <a:pPr marL="457200" lvl="0" indent="-311150" algn="l" rtl="0">
              <a:spcBef>
                <a:spcPts val="0"/>
              </a:spcBef>
              <a:spcAft>
                <a:spcPts val="0"/>
              </a:spcAft>
              <a:buSzPts val="1300"/>
              <a:buChar char="●"/>
            </a:pPr>
            <a:r>
              <a:rPr lang="en" dirty="0"/>
              <a:t>GitHub</a:t>
            </a:r>
            <a:endParaRPr dirty="0"/>
          </a:p>
          <a:p>
            <a:pPr marL="457200" lvl="0" indent="-311150" algn="l" rtl="0">
              <a:spcBef>
                <a:spcPts val="0"/>
              </a:spcBef>
              <a:spcAft>
                <a:spcPts val="0"/>
              </a:spcAft>
              <a:buSzPts val="1300"/>
              <a:buChar char="●"/>
            </a:pPr>
            <a:r>
              <a:rPr lang="en" dirty="0"/>
              <a:t>Research Papers in the Related Field</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729450" y="1318650"/>
            <a:ext cx="7688700" cy="312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600"/>
          </a:p>
          <a:p>
            <a:pPr marL="0" lvl="0" indent="0" algn="ctr" rtl="0">
              <a:spcBef>
                <a:spcPts val="0"/>
              </a:spcBef>
              <a:spcAft>
                <a:spcPts val="0"/>
              </a:spcAft>
              <a:buNone/>
            </a:pPr>
            <a:endParaRPr sz="3600"/>
          </a:p>
          <a:p>
            <a:pPr marL="0" lvl="0" indent="0" algn="ctr" rtl="0">
              <a:spcBef>
                <a:spcPts val="0"/>
              </a:spcBef>
              <a:spcAft>
                <a:spcPts val="0"/>
              </a:spcAft>
              <a:buNone/>
            </a:pPr>
            <a:r>
              <a:rPr lang="en" sz="3600"/>
              <a:t>Thank You</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729450" y="1318650"/>
            <a:ext cx="7688700" cy="302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 </a:t>
            </a:r>
            <a:r>
              <a:rPr lang="en" sz="3600"/>
              <a:t>Questions?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729450" y="1318650"/>
            <a:ext cx="3771000" cy="268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Outline</a:t>
            </a:r>
            <a:r>
              <a:rPr lang="en"/>
              <a:t> </a:t>
            </a:r>
            <a:endParaRPr/>
          </a:p>
        </p:txBody>
      </p:sp>
      <p:sp>
        <p:nvSpPr>
          <p:cNvPr id="97" name="Google Shape;97;p14"/>
          <p:cNvSpPr txBox="1">
            <a:spLocks noGrp="1"/>
          </p:cNvSpPr>
          <p:nvPr>
            <p:ph type="body" idx="1"/>
          </p:nvPr>
        </p:nvSpPr>
        <p:spPr>
          <a:xfrm>
            <a:off x="4315300" y="1318650"/>
            <a:ext cx="4685700" cy="3824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2"/>
              </a:buClr>
              <a:buSzPts val="1800"/>
              <a:buChar char="●"/>
            </a:pPr>
            <a:r>
              <a:rPr lang="en" sz="1800" dirty="0">
                <a:solidFill>
                  <a:schemeClr val="dk2"/>
                </a:solidFill>
              </a:rPr>
              <a:t>Objective </a:t>
            </a:r>
            <a:endParaRPr sz="1800" dirty="0">
              <a:solidFill>
                <a:schemeClr val="dk2"/>
              </a:solidFill>
            </a:endParaRPr>
          </a:p>
          <a:p>
            <a:pPr marL="457200" lvl="0" indent="-342900" algn="just" rtl="0">
              <a:spcBef>
                <a:spcPts val="0"/>
              </a:spcBef>
              <a:spcAft>
                <a:spcPts val="0"/>
              </a:spcAft>
              <a:buClr>
                <a:schemeClr val="dk2"/>
              </a:buClr>
              <a:buSzPts val="1800"/>
              <a:buChar char="●"/>
            </a:pPr>
            <a:r>
              <a:rPr lang="en" sz="1800" dirty="0">
                <a:solidFill>
                  <a:schemeClr val="dk2"/>
                </a:solidFill>
              </a:rPr>
              <a:t>Introduction </a:t>
            </a:r>
            <a:endParaRPr sz="1800" dirty="0">
              <a:solidFill>
                <a:schemeClr val="dk2"/>
              </a:solidFill>
            </a:endParaRPr>
          </a:p>
          <a:p>
            <a:pPr marL="457200" lvl="0" indent="-342900" algn="just" rtl="0">
              <a:spcBef>
                <a:spcPts val="0"/>
              </a:spcBef>
              <a:spcAft>
                <a:spcPts val="0"/>
              </a:spcAft>
              <a:buClr>
                <a:schemeClr val="dk2"/>
              </a:buClr>
              <a:buSzPts val="1800"/>
              <a:buChar char="●"/>
            </a:pPr>
            <a:r>
              <a:rPr lang="en" sz="1800" dirty="0">
                <a:solidFill>
                  <a:schemeClr val="dk2"/>
                </a:solidFill>
              </a:rPr>
              <a:t>Existing work with limitations</a:t>
            </a:r>
            <a:endParaRPr sz="1800" dirty="0">
              <a:solidFill>
                <a:schemeClr val="dk2"/>
              </a:solidFill>
            </a:endParaRPr>
          </a:p>
          <a:p>
            <a:pPr marL="457200" lvl="0" indent="-342900" algn="just" rtl="0">
              <a:spcBef>
                <a:spcPts val="0"/>
              </a:spcBef>
              <a:spcAft>
                <a:spcPts val="0"/>
              </a:spcAft>
              <a:buClr>
                <a:schemeClr val="dk2"/>
              </a:buClr>
              <a:buSzPts val="1800"/>
              <a:buChar char="●"/>
            </a:pPr>
            <a:r>
              <a:rPr lang="en" sz="1800" dirty="0">
                <a:solidFill>
                  <a:schemeClr val="dk2"/>
                </a:solidFill>
              </a:rPr>
              <a:t>Solution proposal</a:t>
            </a:r>
            <a:endParaRPr sz="1800" dirty="0">
              <a:solidFill>
                <a:schemeClr val="dk2"/>
              </a:solidFill>
            </a:endParaRPr>
          </a:p>
          <a:p>
            <a:pPr marL="457200" lvl="0" indent="-342900" algn="just" rtl="0">
              <a:spcBef>
                <a:spcPts val="0"/>
              </a:spcBef>
              <a:spcAft>
                <a:spcPts val="0"/>
              </a:spcAft>
              <a:buClr>
                <a:schemeClr val="dk2"/>
              </a:buClr>
              <a:buSzPts val="1800"/>
              <a:buChar char="●"/>
            </a:pPr>
            <a:r>
              <a:rPr lang="en" sz="1800" dirty="0">
                <a:solidFill>
                  <a:schemeClr val="dk2"/>
                </a:solidFill>
              </a:rPr>
              <a:t>Real time usage</a:t>
            </a:r>
            <a:endParaRPr sz="1800" dirty="0">
              <a:solidFill>
                <a:schemeClr val="dk2"/>
              </a:solidFill>
            </a:endParaRPr>
          </a:p>
          <a:p>
            <a:pPr marL="457200" lvl="0" indent="-342900" algn="just" rtl="0">
              <a:spcBef>
                <a:spcPts val="0"/>
              </a:spcBef>
              <a:spcAft>
                <a:spcPts val="0"/>
              </a:spcAft>
              <a:buClr>
                <a:schemeClr val="dk2"/>
              </a:buClr>
              <a:buSzPts val="1800"/>
              <a:buChar char="●"/>
            </a:pPr>
            <a:r>
              <a:rPr lang="en" sz="1800" dirty="0">
                <a:solidFill>
                  <a:schemeClr val="dk2"/>
                </a:solidFill>
              </a:rPr>
              <a:t>Hardware and Software requirements</a:t>
            </a:r>
            <a:endParaRPr sz="1800" dirty="0">
              <a:solidFill>
                <a:schemeClr val="dk2"/>
              </a:solidFill>
            </a:endParaRPr>
          </a:p>
          <a:p>
            <a:pPr marL="457200" lvl="0" indent="-342900" algn="just" rtl="0">
              <a:spcBef>
                <a:spcPts val="0"/>
              </a:spcBef>
              <a:spcAft>
                <a:spcPts val="0"/>
              </a:spcAft>
              <a:buClr>
                <a:schemeClr val="dk2"/>
              </a:buClr>
              <a:buSzPts val="1800"/>
              <a:buChar char="●"/>
            </a:pPr>
            <a:r>
              <a:rPr lang="en" sz="1800" dirty="0">
                <a:solidFill>
                  <a:schemeClr val="dk2"/>
                </a:solidFill>
              </a:rPr>
              <a:t>System architecture diagram</a:t>
            </a:r>
            <a:endParaRPr sz="1800" dirty="0">
              <a:solidFill>
                <a:schemeClr val="dk2"/>
              </a:solidFill>
            </a:endParaRPr>
          </a:p>
          <a:p>
            <a:pPr marL="457200" lvl="0" indent="-342900" algn="just" rtl="0">
              <a:spcBef>
                <a:spcPts val="0"/>
              </a:spcBef>
              <a:spcAft>
                <a:spcPts val="0"/>
              </a:spcAft>
              <a:buClr>
                <a:schemeClr val="dk2"/>
              </a:buClr>
              <a:buSzPts val="1800"/>
              <a:buChar char="●"/>
            </a:pPr>
            <a:r>
              <a:rPr lang="en" sz="1800" dirty="0">
                <a:solidFill>
                  <a:schemeClr val="dk2"/>
                </a:solidFill>
              </a:rPr>
              <a:t>Modules</a:t>
            </a:r>
            <a:endParaRPr sz="1800" dirty="0">
              <a:solidFill>
                <a:schemeClr val="dk2"/>
              </a:solidFill>
            </a:endParaRPr>
          </a:p>
          <a:p>
            <a:pPr marL="457200" lvl="0" indent="-342900" algn="just" rtl="0">
              <a:spcBef>
                <a:spcPts val="0"/>
              </a:spcBef>
              <a:spcAft>
                <a:spcPts val="0"/>
              </a:spcAft>
              <a:buClr>
                <a:schemeClr val="dk2"/>
              </a:buClr>
              <a:buSzPts val="1800"/>
              <a:buChar char="●"/>
            </a:pPr>
            <a:r>
              <a:rPr lang="en" sz="1800" dirty="0">
                <a:solidFill>
                  <a:schemeClr val="dk2"/>
                </a:solidFill>
              </a:rPr>
              <a:t>Timeline</a:t>
            </a:r>
            <a:endParaRPr sz="1800" dirty="0">
              <a:solidFill>
                <a:schemeClr val="dk2"/>
              </a:solidFill>
            </a:endParaRPr>
          </a:p>
          <a:p>
            <a:pPr marL="457200" lvl="0" indent="-342900" algn="just" rtl="0">
              <a:spcBef>
                <a:spcPts val="0"/>
              </a:spcBef>
              <a:spcAft>
                <a:spcPts val="0"/>
              </a:spcAft>
              <a:buClr>
                <a:schemeClr val="dk2"/>
              </a:buClr>
              <a:buSzPts val="1800"/>
              <a:buChar char="●"/>
            </a:pPr>
            <a:r>
              <a:rPr lang="en" sz="1800" dirty="0">
                <a:solidFill>
                  <a:schemeClr val="dk2"/>
                </a:solidFill>
              </a:rPr>
              <a:t>Reference </a:t>
            </a:r>
            <a:endParaRPr sz="1800" dirty="0">
              <a:solidFill>
                <a:schemeClr val="dk2"/>
              </a:solidFill>
            </a:endParaRPr>
          </a:p>
          <a:p>
            <a:pPr marL="0" lvl="0" indent="0" algn="l" rtl="0">
              <a:spcBef>
                <a:spcPts val="1600"/>
              </a:spcBef>
              <a:spcAft>
                <a:spcPts val="1600"/>
              </a:spcAft>
              <a:buNone/>
            </a:pPr>
            <a:endParaRPr sz="1400" dirty="0">
              <a:solidFill>
                <a:schemeClr val="dk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 </a:t>
            </a:r>
            <a:endParaRPr dirty="0"/>
          </a:p>
        </p:txBody>
      </p:sp>
      <p:sp>
        <p:nvSpPr>
          <p:cNvPr id="103" name="Google Shape;103;p15"/>
          <p:cNvSpPr txBox="1">
            <a:spLocks noGrp="1"/>
          </p:cNvSpPr>
          <p:nvPr>
            <p:ph type="body" idx="1"/>
          </p:nvPr>
        </p:nvSpPr>
        <p:spPr>
          <a:xfrm>
            <a:off x="623250" y="1853850"/>
            <a:ext cx="7901100" cy="3289500"/>
          </a:xfrm>
          <a:prstGeom prst="rect">
            <a:avLst/>
          </a:prstGeom>
        </p:spPr>
        <p:txBody>
          <a:bodyPr spcFirstLastPara="1" wrap="square" lIns="91425" tIns="91425" rIns="91425" bIns="91425" anchor="t" anchorCtr="0">
            <a:noAutofit/>
          </a:bodyPr>
          <a:lstStyle/>
          <a:p>
            <a:pPr marL="0" lvl="0" indent="0" algn="just">
              <a:buNone/>
            </a:pPr>
            <a:r>
              <a:rPr lang="en-US" sz="1600" dirty="0" smtClean="0">
                <a:solidFill>
                  <a:schemeClr val="dk2"/>
                </a:solidFill>
              </a:rPr>
              <a:t>Creating a tool to do Sentimental Analysis of Real Time Twitter Tweets.</a:t>
            </a:r>
          </a:p>
          <a:p>
            <a:pPr marL="0" lvl="0" indent="0" algn="just">
              <a:buNone/>
            </a:pPr>
            <a:r>
              <a:rPr lang="en-US" sz="1600" dirty="0" smtClean="0">
                <a:solidFill>
                  <a:schemeClr val="dk2"/>
                </a:solidFill>
              </a:rPr>
              <a:t>Also , Plotting a Pie Chart by the Analysis so done.</a:t>
            </a:r>
          </a:p>
          <a:p>
            <a:pPr marL="0" lvl="0" indent="0" algn="just">
              <a:buNone/>
            </a:pPr>
            <a:r>
              <a:rPr lang="en-US" sz="1600" dirty="0">
                <a:solidFill>
                  <a:schemeClr val="dk2"/>
                </a:solidFill>
              </a:rPr>
              <a:t>Within the social chatter being generated every second, there are vast amounts of hugely valuable insights waiting to be extracted. With sentiment analysis, we can generate insights about consumers’ reactions to announcements, opinions on products or brands, and even track opinion about events as they unfold. For this reason, you’ll often hear sentiment analysis referred to as </a:t>
            </a:r>
            <a:r>
              <a:rPr lang="en-US" sz="1600" dirty="0" smtClean="0">
                <a:solidFill>
                  <a:schemeClr val="dk2"/>
                </a:solidFill>
              </a:rPr>
              <a:t>“Opinion Mining</a:t>
            </a:r>
            <a:r>
              <a:rPr lang="en-US" sz="1600" dirty="0">
                <a:solidFill>
                  <a:schemeClr val="dk2"/>
                </a:solidFill>
              </a:rPr>
              <a:t>”.</a:t>
            </a:r>
            <a:endParaRPr sz="1600" dirty="0">
              <a:solidFill>
                <a:schemeClr val="dk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7650" y="12296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a:t>
            </a:r>
            <a:endParaRPr dirty="0"/>
          </a:p>
        </p:txBody>
      </p:sp>
      <p:sp>
        <p:nvSpPr>
          <p:cNvPr id="109" name="Google Shape;109;p16"/>
          <p:cNvSpPr txBox="1">
            <a:spLocks noGrp="1"/>
          </p:cNvSpPr>
          <p:nvPr>
            <p:ph type="body" idx="1"/>
          </p:nvPr>
        </p:nvSpPr>
        <p:spPr>
          <a:xfrm>
            <a:off x="727650" y="1764825"/>
            <a:ext cx="8053800" cy="3151800"/>
          </a:xfrm>
          <a:prstGeom prst="rect">
            <a:avLst/>
          </a:prstGeom>
        </p:spPr>
        <p:txBody>
          <a:bodyPr spcFirstLastPara="1" wrap="square" lIns="91425" tIns="91425" rIns="91425" bIns="91425" anchor="t" anchorCtr="0">
            <a:noAutofit/>
          </a:bodyPr>
          <a:lstStyle/>
          <a:p>
            <a:pPr lvl="0" indent="-330200" algn="just">
              <a:buClr>
                <a:schemeClr val="dk2"/>
              </a:buClr>
              <a:buSzPts val="1600"/>
            </a:pPr>
            <a:r>
              <a:rPr lang="en-US" sz="1600" dirty="0">
                <a:solidFill>
                  <a:schemeClr val="dk2"/>
                </a:solidFill>
              </a:rPr>
              <a:t>Twitter users around the world post around 350,000 new Tweets every minute, creating 6,000 140-character long pieces of information every second. Twitter is now a hugely valuable resource from which you can extract insights by using text mining tools like sentiment analysis</a:t>
            </a:r>
            <a:r>
              <a:rPr lang="en-US" sz="1600" dirty="0" smtClean="0">
                <a:solidFill>
                  <a:schemeClr val="dk2"/>
                </a:solidFill>
              </a:rPr>
              <a:t>.</a:t>
            </a:r>
          </a:p>
          <a:p>
            <a:pPr lvl="0" indent="-330200" algn="just">
              <a:buClr>
                <a:schemeClr val="dk2"/>
              </a:buClr>
              <a:buSzPts val="1600"/>
            </a:pPr>
            <a:r>
              <a:rPr lang="en-US" sz="1600" dirty="0">
                <a:solidFill>
                  <a:schemeClr val="dk2"/>
                </a:solidFill>
              </a:rPr>
              <a:t>With this in mind, we decided to put together a useful tool built on a single Python script to help you get started mining public opinion on Twitter.</a:t>
            </a:r>
            <a:endParaRPr lang="en-US" sz="1600" dirty="0" smtClean="0">
              <a:solidFill>
                <a:schemeClr val="dk2"/>
              </a:solidFill>
            </a:endParaRPr>
          </a:p>
          <a:p>
            <a:pPr lvl="0" indent="-330200" algn="just">
              <a:buClr>
                <a:schemeClr val="dk2"/>
              </a:buClr>
              <a:buSzPts val="1600"/>
            </a:pPr>
            <a:endParaRPr sz="1600" dirty="0">
              <a:solidFill>
                <a:schemeClr val="dk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Existing work with limitations </a:t>
            </a:r>
            <a:endParaRPr/>
          </a:p>
        </p:txBody>
      </p:sp>
      <p:sp>
        <p:nvSpPr>
          <p:cNvPr id="120" name="Google Shape;120;p18"/>
          <p:cNvSpPr txBox="1">
            <a:spLocks noGrp="1"/>
          </p:cNvSpPr>
          <p:nvPr>
            <p:ph type="body" idx="1"/>
          </p:nvPr>
        </p:nvSpPr>
        <p:spPr>
          <a:xfrm>
            <a:off x="729450" y="2037775"/>
            <a:ext cx="7688700" cy="27024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chemeClr val="dk2"/>
              </a:buClr>
              <a:buSzPts val="1600"/>
              <a:buChar char="●"/>
            </a:pPr>
            <a:r>
              <a:rPr lang="en-US" sz="1600" dirty="0" smtClean="0">
                <a:solidFill>
                  <a:schemeClr val="dk2"/>
                </a:solidFill>
              </a:rPr>
              <a:t>The  Existing tools are paid and out of reach of Users</a:t>
            </a:r>
          </a:p>
          <a:p>
            <a:pPr marL="457200" lvl="0" indent="-330200" algn="just" rtl="0">
              <a:spcBef>
                <a:spcPts val="0"/>
              </a:spcBef>
              <a:spcAft>
                <a:spcPts val="0"/>
              </a:spcAft>
              <a:buClr>
                <a:schemeClr val="dk2"/>
              </a:buClr>
              <a:buSzPts val="1600"/>
              <a:buChar char="●"/>
            </a:pPr>
            <a:r>
              <a:rPr lang="en-US" sz="1600" dirty="0" smtClean="0">
                <a:solidFill>
                  <a:schemeClr val="dk2"/>
                </a:solidFill>
              </a:rPr>
              <a:t>Also , Real time </a:t>
            </a:r>
            <a:r>
              <a:rPr lang="en-US" sz="1600" dirty="0" err="1" smtClean="0">
                <a:solidFill>
                  <a:schemeClr val="dk2"/>
                </a:solidFill>
              </a:rPr>
              <a:t>Dtata</a:t>
            </a:r>
            <a:r>
              <a:rPr lang="en-US" sz="1600" dirty="0" smtClean="0">
                <a:solidFill>
                  <a:schemeClr val="dk2"/>
                </a:solidFill>
              </a:rPr>
              <a:t> Analysis is rarely available</a:t>
            </a:r>
          </a:p>
          <a:p>
            <a:pPr marL="457200" lvl="0" indent="-330200" algn="just" rtl="0">
              <a:spcBef>
                <a:spcPts val="0"/>
              </a:spcBef>
              <a:spcAft>
                <a:spcPts val="0"/>
              </a:spcAft>
              <a:buClr>
                <a:schemeClr val="dk2"/>
              </a:buClr>
              <a:buSzPts val="1600"/>
              <a:buChar char="●"/>
            </a:pPr>
            <a:r>
              <a:rPr lang="en-US" sz="1600" dirty="0" smtClean="0">
                <a:solidFill>
                  <a:schemeClr val="dk2"/>
                </a:solidFill>
              </a:rPr>
              <a:t>And doesn’t give such an easy to use tool or interface</a:t>
            </a:r>
          </a:p>
          <a:p>
            <a:pPr marL="457200" lvl="0" indent="-330200" algn="just" rtl="0">
              <a:spcBef>
                <a:spcPts val="0"/>
              </a:spcBef>
              <a:spcAft>
                <a:spcPts val="0"/>
              </a:spcAft>
              <a:buClr>
                <a:schemeClr val="dk2"/>
              </a:buClr>
              <a:buSzPts val="1600"/>
              <a:buChar char="●"/>
            </a:pPr>
            <a:r>
              <a:rPr lang="en-US" sz="1600" dirty="0" smtClean="0">
                <a:solidFill>
                  <a:schemeClr val="dk2"/>
                </a:solidFill>
              </a:rPr>
              <a:t>Also, the tool only requires Python to Run and is built only in Python </a:t>
            </a:r>
          </a:p>
          <a:p>
            <a:pPr marL="457200" lvl="0" indent="-330200" algn="just" rtl="0">
              <a:spcBef>
                <a:spcPts val="0"/>
              </a:spcBef>
              <a:spcAft>
                <a:spcPts val="0"/>
              </a:spcAft>
              <a:buClr>
                <a:schemeClr val="dk2"/>
              </a:buClr>
              <a:buSzPts val="1600"/>
              <a:buChar char="●"/>
            </a:pPr>
            <a:r>
              <a:rPr lang="en-US" sz="1600" dirty="0" smtClean="0">
                <a:solidFill>
                  <a:schemeClr val="dk2"/>
                </a:solidFill>
              </a:rPr>
              <a:t>No Outsourced Language</a:t>
            </a:r>
          </a:p>
          <a:p>
            <a:pPr marL="457200" lvl="0" indent="-330200" algn="just" rtl="0">
              <a:spcBef>
                <a:spcPts val="0"/>
              </a:spcBef>
              <a:spcAft>
                <a:spcPts val="0"/>
              </a:spcAft>
              <a:buClr>
                <a:schemeClr val="dk2"/>
              </a:buClr>
              <a:buSzPts val="1600"/>
              <a:buChar char="●"/>
            </a:pPr>
            <a:endParaRPr sz="1600" dirty="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Solution Proposal </a:t>
            </a:r>
            <a:endParaRPr/>
          </a:p>
          <a:p>
            <a:pPr marL="0" lvl="0" indent="0" algn="l" rtl="0">
              <a:lnSpc>
                <a:spcPct val="115000"/>
              </a:lnSpc>
              <a:spcBef>
                <a:spcPts val="1600"/>
              </a:spcBef>
              <a:spcAft>
                <a:spcPts val="1600"/>
              </a:spcAft>
              <a:buNone/>
            </a:pPr>
            <a:endParaRPr/>
          </a:p>
        </p:txBody>
      </p:sp>
      <p:sp>
        <p:nvSpPr>
          <p:cNvPr id="131" name="Google Shape;131;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chemeClr val="dk2"/>
              </a:buClr>
              <a:buSzPts val="1600"/>
              <a:buChar char="●"/>
            </a:pPr>
            <a:r>
              <a:rPr lang="en" sz="1600" dirty="0">
                <a:solidFill>
                  <a:schemeClr val="dk2"/>
                </a:solidFill>
              </a:rPr>
              <a:t>Emerging technologies such as cloud computing, big data, and machine learning could overcome </a:t>
            </a:r>
            <a:r>
              <a:rPr lang="en" sz="1600" dirty="0" smtClean="0">
                <a:solidFill>
                  <a:schemeClr val="dk2"/>
                </a:solidFill>
              </a:rPr>
              <a:t>the </a:t>
            </a:r>
            <a:r>
              <a:rPr lang="en" sz="1600" dirty="0">
                <a:solidFill>
                  <a:schemeClr val="dk2"/>
                </a:solidFill>
              </a:rPr>
              <a:t>challenges using the modern approach for computing, storage, and data processing, because they provide unique </a:t>
            </a:r>
            <a:r>
              <a:rPr lang="en" sz="1600" dirty="0" smtClean="0">
                <a:solidFill>
                  <a:schemeClr val="dk2"/>
                </a:solidFill>
              </a:rPr>
              <a:t>features : </a:t>
            </a:r>
            <a:r>
              <a:rPr lang="en" sz="1600" dirty="0">
                <a:solidFill>
                  <a:schemeClr val="dk2"/>
                </a:solidFill>
              </a:rPr>
              <a:t>lower cost, scalability, easy management, disaster recovery, accountability, resource provisioning, distributed storage, data analytics, mobility, etc</a:t>
            </a:r>
            <a:endParaRPr sz="1600" dirty="0">
              <a:solidFill>
                <a:schemeClr val="dk2"/>
              </a:solidFill>
            </a:endParaRPr>
          </a:p>
          <a:p>
            <a:pPr marL="457200" lvl="0" indent="-330200" algn="just" rtl="0">
              <a:spcBef>
                <a:spcPts val="0"/>
              </a:spcBef>
              <a:spcAft>
                <a:spcPts val="0"/>
              </a:spcAft>
              <a:buClr>
                <a:schemeClr val="dk2"/>
              </a:buClr>
              <a:buSzPts val="1600"/>
              <a:buChar char="●"/>
            </a:pPr>
            <a:r>
              <a:rPr lang="en" sz="1600" dirty="0">
                <a:solidFill>
                  <a:schemeClr val="dk2"/>
                </a:solidFill>
              </a:rPr>
              <a:t>Sentiment analysis is a technique which involves natural language processing, text analysis, and data mining. </a:t>
            </a:r>
            <a:endParaRPr sz="1600" dirty="0">
              <a:solidFill>
                <a:schemeClr val="dk2"/>
              </a:solidFill>
            </a:endParaRPr>
          </a:p>
          <a:p>
            <a:pPr marL="0" lvl="0" indent="0" algn="l" rtl="0">
              <a:spcBef>
                <a:spcPts val="16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Real Time Usage </a:t>
            </a:r>
            <a:endParaRPr/>
          </a:p>
        </p:txBody>
      </p:sp>
      <p:sp>
        <p:nvSpPr>
          <p:cNvPr id="142" name="Google Shape;142;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285750" indent="-285750">
              <a:spcAft>
                <a:spcPts val="1600"/>
              </a:spcAft>
            </a:pPr>
            <a:r>
              <a:rPr lang="en-US" dirty="0"/>
              <a:t>Understand the public’s reaction to news or events on </a:t>
            </a:r>
            <a:r>
              <a:rPr lang="en-US" dirty="0" smtClean="0"/>
              <a:t>Twitter.</a:t>
            </a:r>
          </a:p>
          <a:p>
            <a:pPr marL="285750" indent="-285750">
              <a:spcAft>
                <a:spcPts val="1600"/>
              </a:spcAft>
            </a:pPr>
            <a:r>
              <a:rPr lang="en-US" dirty="0" smtClean="0"/>
              <a:t>Measure </a:t>
            </a:r>
            <a:r>
              <a:rPr lang="en-US" dirty="0"/>
              <a:t>the voice of your customers and their opinions on you or your </a:t>
            </a:r>
            <a:r>
              <a:rPr lang="en-US" dirty="0" smtClean="0"/>
              <a:t>competitors.</a:t>
            </a:r>
          </a:p>
          <a:p>
            <a:pPr marL="285750" indent="-285750">
              <a:spcAft>
                <a:spcPts val="1600"/>
              </a:spcAft>
            </a:pPr>
            <a:r>
              <a:rPr lang="en-US" dirty="0" smtClean="0"/>
              <a:t>Generate </a:t>
            </a:r>
            <a:r>
              <a:rPr lang="en-US" dirty="0"/>
              <a:t>sales leads by identifying negative mentions of your </a:t>
            </a:r>
            <a:r>
              <a:rPr lang="en-US" dirty="0" smtClean="0"/>
              <a:t>competitors.</a:t>
            </a:r>
          </a:p>
          <a:p>
            <a:pPr marL="285750" indent="-285750">
              <a:spcAft>
                <a:spcPts val="1600"/>
              </a:spcAft>
            </a:pPr>
            <a:r>
              <a:rPr lang="en-US" dirty="0"/>
              <a:t>S</a:t>
            </a:r>
            <a:r>
              <a:rPr lang="en-US" dirty="0" smtClean="0"/>
              <a:t>toring </a:t>
            </a:r>
            <a:r>
              <a:rPr lang="en-US" dirty="0"/>
              <a:t>the results in a CSV file and showing a visualization. </a:t>
            </a:r>
            <a:endParaRPr lang="en-US" dirty="0" smtClean="0"/>
          </a:p>
          <a:p>
            <a:pPr marL="285750" indent="-285750">
              <a:spcAft>
                <a:spcPts val="1600"/>
              </a:spcAft>
            </a:pPr>
            <a:r>
              <a:rPr lang="en-US" dirty="0" smtClean="0"/>
              <a:t>The </a:t>
            </a:r>
            <a:r>
              <a:rPr lang="en-US" dirty="0"/>
              <a:t>best part about the script is that you can search for whatever you like and it will run your tweets through the same analysis </a:t>
            </a:r>
            <a:r>
              <a:rPr lang="en-US" dirty="0" smtClean="0"/>
              <a:t>pipeline.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2523" y="1200886"/>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Hardware and Software Requirements</a:t>
            </a:r>
            <a:endParaRPr dirty="0"/>
          </a:p>
        </p:txBody>
      </p:sp>
      <p:sp>
        <p:nvSpPr>
          <p:cNvPr id="148" name="Google Shape;148;p23"/>
          <p:cNvSpPr txBox="1">
            <a:spLocks noGrp="1"/>
          </p:cNvSpPr>
          <p:nvPr>
            <p:ph type="body" idx="1"/>
          </p:nvPr>
        </p:nvSpPr>
        <p:spPr>
          <a:xfrm>
            <a:off x="5045142" y="1981893"/>
            <a:ext cx="3475404"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b="1" dirty="0" smtClean="0"/>
              <a:t>Software Requirements: </a:t>
            </a:r>
          </a:p>
          <a:p>
            <a:pPr marL="285750" indent="-285750">
              <a:spcAft>
                <a:spcPts val="1600"/>
              </a:spcAft>
            </a:pPr>
            <a:r>
              <a:rPr lang="en-US" b="1" dirty="0" smtClean="0"/>
              <a:t>Operating System </a:t>
            </a:r>
            <a:r>
              <a:rPr lang="en-US" dirty="0" smtClean="0"/>
              <a:t>– Windows/MAC OS/</a:t>
            </a:r>
            <a:r>
              <a:rPr lang="en-US" dirty="0" err="1" smtClean="0"/>
              <a:t>Debian</a:t>
            </a:r>
            <a:r>
              <a:rPr lang="en-US" dirty="0" smtClean="0"/>
              <a:t>/Ubuntu  and other OS with support for Python</a:t>
            </a:r>
          </a:p>
          <a:p>
            <a:pPr marL="285750" indent="-285750">
              <a:spcAft>
                <a:spcPts val="1600"/>
              </a:spcAft>
            </a:pPr>
            <a:r>
              <a:rPr lang="en-US" b="1" dirty="0" smtClean="0"/>
              <a:t>Python and following Libraries </a:t>
            </a:r>
            <a:r>
              <a:rPr lang="en-US" dirty="0" smtClean="0"/>
              <a:t>:</a:t>
            </a:r>
          </a:p>
          <a:p>
            <a:pPr marL="342900" indent="-342900">
              <a:spcAft>
                <a:spcPts val="1600"/>
              </a:spcAft>
              <a:buFont typeface="+mj-lt"/>
              <a:buAutoNum type="arabicPeriod"/>
            </a:pPr>
            <a:r>
              <a:rPr lang="en-US" dirty="0" smtClean="0"/>
              <a:t>       </a:t>
            </a:r>
            <a:r>
              <a:rPr lang="en-US" dirty="0" err="1" smtClean="0"/>
              <a:t>Tweepy</a:t>
            </a:r>
            <a:endParaRPr lang="en-US" dirty="0" smtClean="0"/>
          </a:p>
          <a:p>
            <a:pPr marL="342900" indent="-342900">
              <a:spcAft>
                <a:spcPts val="1600"/>
              </a:spcAft>
              <a:buFont typeface="+mj-lt"/>
              <a:buAutoNum type="arabicPeriod"/>
            </a:pPr>
            <a:r>
              <a:rPr lang="en-US" dirty="0"/>
              <a:t> </a:t>
            </a:r>
            <a:r>
              <a:rPr lang="en-US" dirty="0" smtClean="0"/>
              <a:t>     </a:t>
            </a:r>
            <a:r>
              <a:rPr lang="en-US" dirty="0" err="1" smtClean="0"/>
              <a:t>Matplotlib</a:t>
            </a:r>
            <a:endParaRPr lang="en-US" dirty="0" smtClean="0"/>
          </a:p>
          <a:p>
            <a:pPr marL="342900" indent="-342900">
              <a:spcAft>
                <a:spcPts val="1600"/>
              </a:spcAft>
              <a:buFont typeface="+mj-lt"/>
              <a:buAutoNum type="arabicPeriod"/>
            </a:pPr>
            <a:r>
              <a:rPr lang="en-US" dirty="0" smtClean="0"/>
              <a:t>       </a:t>
            </a:r>
            <a:r>
              <a:rPr lang="en-US" dirty="0" err="1" smtClean="0"/>
              <a:t>Aylien</a:t>
            </a:r>
            <a:r>
              <a:rPr lang="en-US" dirty="0" smtClean="0"/>
              <a:t>                  </a:t>
            </a:r>
          </a:p>
          <a:p>
            <a:pPr marL="0" indent="0">
              <a:spcAft>
                <a:spcPts val="1600"/>
              </a:spcAft>
              <a:buNone/>
            </a:pPr>
            <a:endParaRPr dirty="0"/>
          </a:p>
        </p:txBody>
      </p:sp>
      <p:sp>
        <p:nvSpPr>
          <p:cNvPr id="5" name="Google Shape;148;p23"/>
          <p:cNvSpPr txBox="1">
            <a:spLocks/>
          </p:cNvSpPr>
          <p:nvPr/>
        </p:nvSpPr>
        <p:spPr>
          <a:xfrm>
            <a:off x="528560" y="1981893"/>
            <a:ext cx="3198314" cy="226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US" sz="1400" b="1" dirty="0" smtClean="0"/>
              <a:t>Hardware Requirements: </a:t>
            </a:r>
          </a:p>
          <a:p>
            <a:pPr marL="285750" indent="-285750">
              <a:spcAft>
                <a:spcPts val="1600"/>
              </a:spcAft>
            </a:pPr>
            <a:r>
              <a:rPr lang="en-US" b="1" dirty="0" smtClean="0"/>
              <a:t>Any Computer or Laptop with:</a:t>
            </a:r>
          </a:p>
          <a:p>
            <a:pPr marL="342900" indent="-342900">
              <a:spcAft>
                <a:spcPts val="1600"/>
              </a:spcAft>
              <a:buFont typeface="+mj-lt"/>
              <a:buAutoNum type="arabicPeriod"/>
            </a:pPr>
            <a:r>
              <a:rPr lang="en-US" dirty="0" smtClean="0"/>
              <a:t>       1GB or more RAM</a:t>
            </a:r>
          </a:p>
          <a:p>
            <a:pPr marL="342900" indent="-342900">
              <a:spcAft>
                <a:spcPts val="1600"/>
              </a:spcAft>
              <a:buFont typeface="+mj-lt"/>
              <a:buAutoNum type="arabicPeriod"/>
            </a:pPr>
            <a:r>
              <a:rPr lang="en-US" dirty="0" smtClean="0"/>
              <a:t>      100 MB of Hard Disk Space</a:t>
            </a:r>
          </a:p>
          <a:p>
            <a:pPr marL="0" indent="0">
              <a:spcAft>
                <a:spcPts val="1600"/>
              </a:spcAft>
              <a:buFont typeface="Lato"/>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Architecture Diagram </a:t>
            </a:r>
            <a:endParaRPr/>
          </a:p>
        </p:txBody>
      </p:sp>
      <p:sp>
        <p:nvSpPr>
          <p:cNvPr id="154" name="Google Shape;154;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659</Words>
  <Application>Microsoft Office PowerPoint</Application>
  <PresentationFormat>On-screen Show (16:9)</PresentationFormat>
  <Paragraphs>106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Lato</vt:lpstr>
      <vt:lpstr>Raleway</vt:lpstr>
      <vt:lpstr>Roboto</vt:lpstr>
      <vt:lpstr>Trebuchet MS</vt:lpstr>
      <vt:lpstr>Streamline</vt:lpstr>
      <vt:lpstr>Sentiment Analysis of Real Time Twitter Data   </vt:lpstr>
      <vt:lpstr>Outline </vt:lpstr>
      <vt:lpstr>Objective </vt:lpstr>
      <vt:lpstr>Introduction </vt:lpstr>
      <vt:lpstr>Existing work with limitations </vt:lpstr>
      <vt:lpstr>Solution Proposal  </vt:lpstr>
      <vt:lpstr>Real Time Usage </vt:lpstr>
      <vt:lpstr>Hardware and Software Requirements</vt:lpstr>
      <vt:lpstr>System Architecture Diagram </vt:lpstr>
      <vt:lpstr>Modules</vt:lpstr>
      <vt:lpstr>Timeline </vt:lpstr>
      <vt:lpstr>Reference </vt:lpstr>
      <vt:lpstr>  Thank You</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Real Time Twitter Data   </dc:title>
  <dc:creator>Chaitanya</dc:creator>
  <cp:lastModifiedBy>Chaitanya</cp:lastModifiedBy>
  <cp:revision>7</cp:revision>
  <dcterms:modified xsi:type="dcterms:W3CDTF">2020-01-28T09:25:10Z</dcterms:modified>
</cp:coreProperties>
</file>