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140D-AED2-4CDB-9CB0-139760E88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BF238-8691-4AD2-8F48-5CE1556A2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3C775-D015-406E-B3FA-BE40B4F1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7CA7-110C-4648-92C0-C0DAE96BDCC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1DBF6-3BAA-4BB8-9FE2-6FE9038B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E887-2855-43BD-A85F-A20780E2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1CD1-1837-4074-864B-D7FEB4149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4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D2B1-C95E-4825-B43E-6C9F8AB2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58C9C-05C7-45BD-B4E9-E6BD18042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352CD-E288-4679-9A3F-179C75D4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7CA7-110C-4648-92C0-C0DAE96BDCC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4EA6D-CB74-4FB6-871E-3885E48E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A350-76CD-4DCB-8DD3-0BD1D6FE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1CD1-1837-4074-864B-D7FEB4149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4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A2E6D-DB60-428F-9109-7F8A738C6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72C02-0D62-4504-B6BE-1EE946E68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CA51-128B-402E-B5E0-9016A9DB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7CA7-110C-4648-92C0-C0DAE96BDCC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DC655-E7DF-44BB-B440-DBF3C115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4F84-ACC7-4CC6-9C76-ABC7DD6D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1CD1-1837-4074-864B-D7FEB4149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1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C3B0-4935-40A0-9C72-5C33B292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582-95CA-4F65-A754-2C062BA4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F29A9-468A-4266-97B9-29AE566D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7CA7-110C-4648-92C0-C0DAE96BDCC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4D46-EA13-448F-8137-AD53060B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5EE91-0A9D-48CB-94F5-AC5FA9E0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1CD1-1837-4074-864B-D7FEB4149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6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B446-3B3E-4798-A176-DFF658F3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5ACD5-B54F-40FA-83A9-B62AC9E7E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85EE5-442A-4BCA-85DD-51606595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7CA7-110C-4648-92C0-C0DAE96BDCC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567DD-B104-4259-8343-72750650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0ED16-BEAA-4D1D-AE0B-417B4CE7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1CD1-1837-4074-864B-D7FEB4149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7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E4E7-C643-4658-91D5-55512CED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E523-8C7F-429F-8405-60B012C66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6E099-0EB2-4A83-A8A6-40416DA8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1ABE2-429A-4A67-86A9-2454EBDB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7CA7-110C-4648-92C0-C0DAE96BDCC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5B2B7-8C68-4155-AB7E-D2FB50CE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545D9-1604-45BC-82C9-C72ED46F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1CD1-1837-4074-864B-D7FEB4149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310E-204E-46B3-8292-7FF1A336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06912-4C24-4E20-B663-F4BF0931E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6A7DD-20F7-4BF9-A309-B9E317677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97C49-AE15-4FD1-B903-3C6B10B2E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412F6-275E-4155-9107-A887ABFE6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6C721-7D2E-411C-85D2-15333376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7CA7-110C-4648-92C0-C0DAE96BDCC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5450E-FD92-4A16-9F99-BB8E2620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9BCD4-9408-478A-9643-1163A4AC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1CD1-1837-4074-864B-D7FEB4149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9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DE27-9C18-4632-952C-E477D859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3A448-81FC-402B-8077-7C4DBC79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7CA7-110C-4648-92C0-C0DAE96BDCC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71DC6-D9F0-46E2-AC0F-3B8C4637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0E8AD-1683-4CF1-AD6B-A2F16467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1CD1-1837-4074-864B-D7FEB4149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1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703AB-2986-4FDB-842C-11C329C4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7CA7-110C-4648-92C0-C0DAE96BDCC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67562-F458-4C54-A957-0080EB25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65D31-810A-448A-923B-BD0DD54C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1CD1-1837-4074-864B-D7FEB4149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7577-BDEA-41A6-8E63-00B9575C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3AA6-BC2F-4134-BC90-B43F021C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3E131-3B89-45F9-8E5B-B960A058C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798C2-9217-4DF0-926F-7ADE8CB0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7CA7-110C-4648-92C0-C0DAE96BDCC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C0F97-3487-457C-83D4-348D0073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AFBEC-D800-4932-9657-E3E80DE7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1CD1-1837-4074-864B-D7FEB4149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6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E4FB-66E2-4946-A4F9-14104DC3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202CA-7D0A-47CA-A346-8E9C126E3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75683-1BAC-46B2-8173-1CD96C0D9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9ECE1-FDF0-4717-BC3D-AAF14F7E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7CA7-110C-4648-92C0-C0DAE96BDCC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55EA9-00B2-4C45-9FC4-2F8E0F67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B1630-A6A5-4CBE-89A0-43B19114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1CD1-1837-4074-864B-D7FEB4149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5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3EBA1-A4A0-4065-B113-451E7837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7F2D8-92C8-48D6-9373-3000C7F93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EEA9C-F7EE-42B4-AC24-C0EDE401E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7CA7-110C-4648-92C0-C0DAE96BDCC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D953-E493-4E38-92DF-6156B711E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E2169-0B84-49B5-A71B-6470E98FE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1CD1-1837-4074-864B-D7FEB4149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0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2E00-7332-4F33-B300-FFAA7E21B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57455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D058-290B-49D7-9D5C-B9827BAE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Функции ошибки для классификации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89CC9-6F5B-45D3-8435-F1C7357CB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Чаще всего используют логистическую функцию ошибки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⁡(1+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𝑦𝑎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Иногда используют функцию ошибки типа Adaboost: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𝑦𝑎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89CC9-6F5B-45D3-8435-F1C7357CB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58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C63A-C4A2-4834-B081-69C7ED24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Проблемы примитивного варианта бустинга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033C4-62BB-4E72-9B45-00D1D52BCC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Шагая в сторону антиградиента минимизируемой функции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мы всё равно сразу не попадаем в глобальный минимум. Именно</a:t>
                </a:r>
                <a:r>
                  <a:rPr lang="en-US" dirty="0"/>
                  <a:t> </a:t>
                </a:r>
                <a:r>
                  <a:rPr lang="ru-RU" dirty="0"/>
                  <a:t>этим и оправдана итерационная природа алгоритма.</a:t>
                </a:r>
              </a:p>
              <a:p>
                <a:r>
                  <a:rPr lang="ru-RU" dirty="0"/>
                  <a:t>Так же важно отметить что шагаем мы не строго в строну антиградиента, а в сторону ответов алгортима </a:t>
                </a:r>
                <a:r>
                  <a:rPr lang="en-US" dirty="0"/>
                  <a:t>b(x)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033C4-62BB-4E72-9B45-00D1D52BCC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45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B3CC-4373-4EFD-A1A2-BA2FEBE8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Наискорейший спуск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61621-E3FC-4EEE-A0A6-D0371EBED9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ru-RU" dirty="0"/>
                  <a:t>Один из способов улучшения примитивной версии градиентного бустинга</a:t>
                </a:r>
                <a:r>
                  <a:rPr lang="en-US" dirty="0"/>
                  <a:t>, </a:t>
                </a:r>
                <a:r>
                  <a:rPr lang="ru-RU" dirty="0"/>
                  <a:t>заключается в том, что после построения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можно попробовать решить</a:t>
                </a:r>
                <a:r>
                  <a:rPr lang="en-US" dirty="0"/>
                  <a:t>, </a:t>
                </a:r>
                <a:r>
                  <a:rPr lang="ru-RU" dirty="0"/>
                  <a:t>такую задачу одномерной оптимизации: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groupChr>
                            <m:groupChrPr>
                              <m:chr m:val="→"/>
                              <m:pos m:val="to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</m:groupCh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ru-RU" dirty="0"/>
                  <a:t>Т.е. мы не просто добавляем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новый алгоритм, который обучили,</a:t>
                </a:r>
                <a:r>
                  <a:rPr lang="en-US" dirty="0"/>
                  <a:t> </a:t>
                </a:r>
                <a:r>
                  <a:rPr lang="ru-RU" dirty="0"/>
                  <a:t>используя антиградиент функции ошибок, а пытаемся определить, с каким</a:t>
                </a:r>
                <a:r>
                  <a:rPr lang="en-US" dirty="0"/>
                  <a:t> </a:t>
                </a:r>
                <a:r>
                  <a:rPr lang="ru-RU" dirty="0"/>
                  <a:t>коэффициентом его лучше добавить. На практике это часто можно сделать</a:t>
                </a:r>
                <a:r>
                  <a:rPr lang="en-US" dirty="0"/>
                  <a:t> </a:t>
                </a:r>
                <a:r>
                  <a:rPr lang="ru-RU" dirty="0"/>
                  <a:t>перебором. Заметим, что в этом случае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61621-E3FC-4EEE-A0A6-D0371EBED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36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8D49-0110-449F-A86B-3ED6C370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Скорость обучения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4A870-3BAE-41BC-8E0E-EC8CAF8677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Поскольку мы двигаемся не в точном направлении антиградиента для функции потерь. Использование параметра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]"/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0;1</m:t>
                        </m:r>
                      </m:e>
                    </m:d>
                  </m:oMath>
                </a14:m>
                <a:r>
                  <a:rPr lang="ru-RU" dirty="0"/>
                  <a:t> оправдано. Данный параметр называется скоростью обучения.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4A870-3BAE-41BC-8E0E-EC8CAF867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47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759B-3073-4904-A5FA-216E415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Стохастический градиентный бустинг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85B2-41D7-43F7-BBD1-1CFD669D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идею из линейных алгоритмов, мы можем обучать каждую итерацию бустинга на подвыборках вместо всех данных, это позволяет</a:t>
            </a:r>
          </a:p>
          <a:p>
            <a:pPr lvl="1"/>
            <a:r>
              <a:rPr lang="ru-RU" dirty="0"/>
              <a:t>Уменьшить время построения базовых алгоритмов</a:t>
            </a:r>
          </a:p>
          <a:p>
            <a:pPr lvl="1"/>
            <a:r>
              <a:rPr lang="ru-RU" dirty="0"/>
              <a:t>Позволяет получать </a:t>
            </a:r>
            <a:r>
              <a:rPr lang="en-US" dirty="0"/>
              <a:t>out-of-bag </a:t>
            </a:r>
            <a:r>
              <a:rPr lang="ru-RU" dirty="0"/>
              <a:t>ошибки</a:t>
            </a:r>
            <a:endParaRPr lang="en-US" dirty="0"/>
          </a:p>
          <a:p>
            <a:pPr lvl="1"/>
            <a:r>
              <a:rPr lang="ru-RU" dirty="0"/>
              <a:t>Может улучшить качество ансамбля</a:t>
            </a:r>
          </a:p>
        </p:txBody>
      </p:sp>
    </p:spTree>
    <p:extLst>
      <p:ext uri="{BB962C8B-B14F-4D97-AF65-F5344CB8AC3E}">
        <p14:creationId xmlns:p14="http://schemas.microsoft.com/office/powerpoint/2010/main" val="283237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65F2-22C8-4C24-A307-759F2185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TreeBoost – градиентный бустинг над деревьями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251D-F459-4C49-B136-C609E3F63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настоящее время градиентный бустинг применяют чаще как раз над решающими деревьями. Число листьев (терминальных вершин) в дереве определяет, на сколько областей дерево делит наше пространство объектов. Поскольку для каждой области мы подбираем своё значение алгоритма в ней, это число соответствует сложности модели и часто называется level of interaction between variables. В некоторых реализациях градиентного бустинга над деревьями нет этого параметра (числа областей), а сложность базовых алгоритмов регулируется глубиной дерева и ограничением на число объектов в листьях и вершинах дерева, при которых ещё делаются расщепления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57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0CA3-88C2-4ACD-9097-DF68DF8B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Добавление регуляризации (</a:t>
            </a:r>
            <a:r>
              <a:rPr lang="en-US" dirty="0" err="1"/>
              <a:t>XGBoost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9C3C-3569-4BAA-BC70-3514093E8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Пусть дерево </a:t>
            </a:r>
            <a:r>
              <a:rPr lang="en-US" dirty="0"/>
              <a:t>b(x)</a:t>
            </a:r>
            <a:r>
              <a:rPr lang="ru-RU" dirty="0"/>
              <a:t> делит пространство </a:t>
            </a:r>
            <a:r>
              <a:rPr lang="en-US" dirty="0"/>
              <a:t>X </a:t>
            </a:r>
            <a:r>
              <a:rPr lang="ru-RU" dirty="0"/>
              <a:t>на </a:t>
            </a:r>
            <a:r>
              <a:rPr lang="en-US" dirty="0"/>
              <a:t>T, </a:t>
            </a:r>
            <a:r>
              <a:rPr lang="ru-RU" dirty="0"/>
              <a:t>областей в каждой из областей </a:t>
            </a:r>
            <a:r>
              <a:rPr lang="en-US" dirty="0"/>
              <a:t>b(x) </a:t>
            </a:r>
            <a:r>
              <a:rPr lang="ru-RU" dirty="0"/>
              <a:t>принимает значение </a:t>
            </a:r>
            <a:r>
              <a:rPr lang="el-GR" dirty="0"/>
              <a:t>β</a:t>
            </a:r>
            <a:endParaRPr lang="ru-RU" dirty="0"/>
          </a:p>
          <a:p>
            <a:r>
              <a:rPr lang="ru-RU" dirty="0"/>
              <a:t>Добавим параметр </a:t>
            </a:r>
            <a:r>
              <a:rPr lang="en-US" dirty="0"/>
              <a:t>γ – </a:t>
            </a:r>
            <a:r>
              <a:rPr lang="ru-RU" dirty="0"/>
              <a:t>который штрафует алгоритм за количество пространств для разбиения </a:t>
            </a:r>
            <a:r>
              <a:rPr lang="en-US" dirty="0"/>
              <a:t>T</a:t>
            </a:r>
          </a:p>
          <a:p>
            <a:r>
              <a:rPr lang="ru-RU" dirty="0"/>
              <a:t>Добавим параметр </a:t>
            </a:r>
            <a:r>
              <a:rPr lang="el-GR" dirty="0"/>
              <a:t>λ</a:t>
            </a:r>
            <a:r>
              <a:rPr lang="ru-RU" dirty="0"/>
              <a:t> – который штрафует алгоритм за значения </a:t>
            </a:r>
            <a:r>
              <a:rPr lang="el-GR" dirty="0"/>
              <a:t>β</a:t>
            </a:r>
            <a:endParaRPr lang="ru-RU" dirty="0"/>
          </a:p>
          <a:p>
            <a:r>
              <a:rPr lang="ru-RU" dirty="0"/>
              <a:t>Именно такая оптимизация реализована в библиотеке </a:t>
            </a:r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0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CB66-6041-4AC6-8321-C32050D9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Параметры, определяющие задачу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8495-DD7E-4472-9C47-238CB3A8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objective – какая задача решается и в каком формате будет ответ,</a:t>
            </a:r>
          </a:p>
          <a:p>
            <a:r>
              <a:rPr lang="ru-RU" dirty="0"/>
              <a:t>loss – функция ошибки для минимизации,</a:t>
            </a:r>
          </a:p>
          <a:p>
            <a:r>
              <a:rPr lang="ru-RU" dirty="0"/>
              <a:t>eval_metric – значения какой функции ошибки смотреть на контроле (как правило, задание этого параметра не означает, что эту функцию будем минимизировать при настройке бустинга).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1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58DD-A5A3-4211-AAA2-F5851036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Параметры, определяющие тип бустинга и способы построения деревьев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E1F62-0DB9-4CD1-9E19-7E4268DD0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booster – какой бустинг проводить: над решающими деревьями или линейный,</a:t>
            </a:r>
          </a:p>
          <a:p>
            <a:r>
              <a:rPr lang="ru-RU" dirty="0"/>
              <a:t>grow_policy – порядок построения дерева: на следующем шаге расщеплять вершину, ближайшую к корню, или на которой ошибка максимальна,</a:t>
            </a:r>
          </a:p>
          <a:p>
            <a:r>
              <a:rPr lang="ru-RU" dirty="0"/>
              <a:t>criterion – критерий выбора расщепления (при построении деревьев),</a:t>
            </a:r>
          </a:p>
          <a:p>
            <a:r>
              <a:rPr lang="ru-RU" dirty="0"/>
              <a:t>init – какой алгоритм использовать в качестве первого базисного (именно его ответы будет улучшать бустинг).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0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C75F-3EE5-4E1A-8362-86A7D26E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параметры бустинга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FF18-7361-445D-9395-059331E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eta / </a:t>
            </a:r>
            <a:r>
              <a:rPr lang="en-US" dirty="0" err="1"/>
              <a:t>learning_rate</a:t>
            </a:r>
            <a:r>
              <a:rPr lang="en-US" dirty="0"/>
              <a:t> – </a:t>
            </a:r>
            <a:r>
              <a:rPr lang="ru-RU" dirty="0"/>
              <a:t>темп (скорость) обучения,</a:t>
            </a:r>
          </a:p>
          <a:p>
            <a:r>
              <a:rPr lang="en-US" dirty="0" err="1"/>
              <a:t>num_iterations</a:t>
            </a:r>
            <a:r>
              <a:rPr lang="en-US" dirty="0"/>
              <a:t> / </a:t>
            </a:r>
            <a:r>
              <a:rPr lang="en-US" dirty="0" err="1"/>
              <a:t>n_estimators</a:t>
            </a:r>
            <a:r>
              <a:rPr lang="en-US" dirty="0"/>
              <a:t> – </a:t>
            </a:r>
            <a:r>
              <a:rPr lang="ru-RU" dirty="0"/>
              <a:t>число итераций бустинга,</a:t>
            </a:r>
          </a:p>
          <a:p>
            <a:r>
              <a:rPr lang="en-US" dirty="0" err="1"/>
              <a:t>early_stopping_round</a:t>
            </a:r>
            <a:r>
              <a:rPr lang="en-US" dirty="0"/>
              <a:t> – </a:t>
            </a:r>
            <a:r>
              <a:rPr lang="ru-RU" dirty="0"/>
              <a:t>если на отложенном контроле заданная функция ошибки не уменьшается такое число итераций, обучение останавливается.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4AD654-148A-4014-819C-8980F196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Задача композиции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5F675B-B7B6-47BA-AC58-51BACA48D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Пусть имеется выборка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ru-RU" dirty="0"/>
              </a:p>
              <a:p>
                <a:r>
                  <a:rPr lang="ru-RU" dirty="0"/>
                  <a:t>Обучена алгоритм </a:t>
                </a:r>
                <a:r>
                  <a:rPr lang="en-US" dirty="0"/>
                  <a:t>a(x)</a:t>
                </a:r>
                <a:endParaRPr lang="ru-RU" dirty="0"/>
              </a:p>
              <a:p>
                <a:r>
                  <a:rPr lang="ru-RU" dirty="0"/>
                  <a:t>Задача построить алгоритм </a:t>
                </a:r>
                <a:r>
                  <a:rPr lang="en-US" dirty="0"/>
                  <a:t>b(x)</a:t>
                </a:r>
                <a:r>
                  <a:rPr lang="ru-RU" dirty="0"/>
                  <a:t>, такой что: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/>
                <a:r>
                  <a:rPr lang="ru-RU" dirty="0"/>
                  <a:t>Такой алгоритм будет исправлять ошибки алгоритма </a:t>
                </a:r>
                <a:r>
                  <a:rPr lang="en-US" dirty="0"/>
                  <a:t>a(x)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5F675B-B7B6-47BA-AC58-51BACA48D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616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CAC1-59D7-4F5F-AC7A-1396122A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Параметры ограничивающие сложность дерева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B5D5E-4212-4AAC-8606-31304E43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max_depth – максимальная глубина,</a:t>
            </a:r>
          </a:p>
          <a:p>
            <a:r>
              <a:rPr lang="ru-RU" dirty="0"/>
              <a:t>max_leaves / num_leaves / max_leaf_nodes – максимальное число вершин в дереве (иногда, если значение больше нуля, то игнорируется ограничение по максимальной глубине),</a:t>
            </a:r>
          </a:p>
          <a:p>
            <a:r>
              <a:rPr lang="ru-RU" dirty="0"/>
              <a:t>gamma / min_gain_to_split – порог на уменьшение функции ошибки при расщеплении в дереве,</a:t>
            </a:r>
          </a:p>
          <a:p>
            <a:r>
              <a:rPr lang="ru-RU" dirty="0"/>
              <a:t>min_data_in_leaf / min_samples_leaf – минимальное число объектов в листе,</a:t>
            </a:r>
          </a:p>
          <a:p>
            <a:r>
              <a:rPr lang="ru-RU" dirty="0"/>
              <a:t>min_sum_hessian_in_leaf – минимальная сумма весов объектов в листе,</a:t>
            </a:r>
          </a:p>
          <a:p>
            <a:r>
              <a:rPr lang="ru-RU" dirty="0"/>
              <a:t>min_samples_split – минимальное число объектов, при котором делается расщепление</a:t>
            </a:r>
          </a:p>
          <a:p>
            <a:r>
              <a:rPr lang="ru-RU" dirty="0"/>
              <a:t>min_impurity_split – расщепление при построении дерева не будет проведено, если impurity изменяется при расщеплении на величину меньшую этого попрога.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24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B8DB-959C-4C33-B65C-B804CDDF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Параметры формирования подвыборок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1FF5-AFF1-4582-BF7B-217C7C44F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subsample / bagging_fraction – какую часть объектов обучения использовать для построения одного дерева,</a:t>
            </a:r>
          </a:p>
          <a:p>
            <a:r>
              <a:rPr lang="ru-RU" dirty="0"/>
              <a:t>colsample_bytree / feature_fraction – какую часть признаков использовать для построения одного дерева,</a:t>
            </a:r>
          </a:p>
          <a:p>
            <a:r>
              <a:rPr lang="ru-RU" dirty="0"/>
              <a:t>colsample_bylevel / max_features – какую часть признаков использовать для построения расщепления в дереве,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02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58BD-EE68-4B84-A9F4-7BEE1836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Параметры регуляризации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5901B-45CC-4F52-8A08-36D06ECF7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lambda / lambda_l2 (L2),</a:t>
            </a:r>
          </a:p>
          <a:p>
            <a:r>
              <a:rPr lang="en-US" dirty="0"/>
              <a:t>alpha / lambda_l1 (L1).</a:t>
            </a:r>
          </a:p>
        </p:txBody>
      </p:sp>
    </p:spTree>
    <p:extLst>
      <p:ext uri="{BB962C8B-B14F-4D97-AF65-F5344CB8AC3E}">
        <p14:creationId xmlns:p14="http://schemas.microsoft.com/office/powerpoint/2010/main" val="2217081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937B-8402-44F1-B8FC-FEF6F511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Практика настройки параметров бустинга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3450-703E-4920-B7AE-5C4677D27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отличие от случайных деревьев, в бустинге увеличение числа деревьев не всегда приводит к улучшению качества решения на тесте. Зависимость, как правило унимодальная. Число деревьев, при котором качество максимально, зависит от темпа обучения: чем меньше темп, тем больше деревьев нужно, но зависимость нелинейная.</a:t>
            </a:r>
          </a:p>
          <a:p>
            <a:pPr marL="0" indent="0">
              <a:buNone/>
            </a:pPr>
            <a:r>
              <a:rPr lang="ru-RU" dirty="0"/>
              <a:t>При оптимизации параметров обычно фиксируют число деревьев (оно должно быть не очень большим, чтобы алгоритм быстро обучался), подбирая под него темп и значения остальных параметров. При построении итогового алгоритма увеличивают число деревьев и находят соответствующее значение темпа (оставляя остальные параметры неизменными).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7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FDAD-C996-4C37-8BDA-D76AEDB5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Обученние алгоритма </a:t>
            </a:r>
            <a:r>
              <a:rPr lang="en-US" dirty="0"/>
              <a:t>b(x)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AF86A-7D84-439D-8EF0-AF981DE18C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Имеется функция потерь </a:t>
                </a:r>
                <a:r>
                  <a:rPr lang="en-US" dirty="0"/>
                  <a:t>L</a:t>
                </a:r>
              </a:p>
              <a:p>
                <a:r>
                  <a:rPr lang="ru-RU" dirty="0"/>
                  <a:t>Тогда требуется найти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:r>
                  <a:rPr lang="ru-RU" dirty="0"/>
                  <a:t>Строго говоря данное решение не всегда равно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/>
                <a:r>
                  <a:rPr lang="ru-RU" dirty="0"/>
                  <a:t>Однако для большинства случаев это равенство выполняется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AF86A-7D84-439D-8EF0-AF981DE18C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13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7552-603C-4034-9FDC-E98F1852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Функция минимизации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8F5F5-C00F-4B94-933B-8B42421907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Не всегда предыдущие функции решаются аналитически, из-за сложной структуры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brk m:alnAt="1"/>
                            </m:r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groupChr>
                            <m:groupChrPr>
                              <m:chr m:val="→"/>
                              <m:pos m:val="to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1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1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1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m:rPr>
                                  <m:brk m:alnAt="1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Если решать задачу минимизации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стоит вспомнить что функция убывает наибыстрейшим образом в направлении своего антиградиента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8F5F5-C00F-4B94-933B-8B42421907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3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6BDD-D642-4830-8CAD-5C6C79E8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Функция минимизации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BFF2F-288F-4893-821B-B55E481A59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 функции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ru-RU" dirty="0"/>
                  <a:t>, производная берется по второму аргументу. Получается наиболее выгодный сценарий:</a:t>
                </a:r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ru-RU" b="0" dirty="0"/>
                  <a:t>Данное равенство является отве</a:t>
                </a:r>
                <a:r>
                  <a:rPr lang="ru-RU" dirty="0"/>
                  <a:t>тами алгоритма </a:t>
                </a:r>
                <a:r>
                  <a:rPr lang="en-US" dirty="0"/>
                  <a:t>b(x), </a:t>
                </a:r>
                <a:r>
                  <a:rPr lang="ru-RU" dirty="0"/>
                  <a:t>из этого следует что </a:t>
                </a:r>
                <a:r>
                  <a:rPr lang="en-US" dirty="0"/>
                  <a:t>b(x), </a:t>
                </a:r>
                <a:r>
                  <a:rPr lang="ru-RU" dirty="0"/>
                  <a:t>необходимо обучать на 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BFF2F-288F-4893-821B-B55E481A59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77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92D2-7C5E-494D-AF22-7DA03E62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градиентного бустинга (примитивный вариант)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9D189-53D9-4415-AFD8-90BD9ABFA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Строим алгоритм в виде: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ru-RU" dirty="0"/>
                  <a:t>Для удобства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b="0" dirty="0"/>
              </a:p>
              <a:p>
                <a:r>
                  <a:rPr lang="ru-RU" dirty="0"/>
                  <a:t>Пусть построен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тогда обучаем алгоритм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на выборке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9D189-53D9-4415-AFD8-90BD9ABFA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4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96E1-E9B9-4CF6-92A3-A75F5266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Частный случай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A55FE-8117-45B2-A3A1-C762B12AB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/>
                  <a:t>Если функция потерь равна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Тогда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ru-RU" dirty="0"/>
                  <a:t>Следовательно алгоритм </a:t>
                </a:r>
                <a:r>
                  <a:rPr lang="en-US" dirty="0"/>
                  <a:t>b(x) </a:t>
                </a:r>
                <a:r>
                  <a:rPr lang="ru-RU" dirty="0"/>
                  <a:t>обучается на выборке: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Т.е. следующий алгоритм пытается предсказать ошибки текущего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A55FE-8117-45B2-A3A1-C762B12AB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08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7359-997F-4C03-9164-85530584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Задача классификации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E04CD-A62A-4EF9-8360-5E849409F3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ru-RU" dirty="0"/>
                  <a:t>Рассмотрим классификацию на 2 класса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−1,+1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/>
                  <a:t>В данной задаче неочевидно какую функцию потерь использовать. Стандартная доля правильных ответов не является дифференцируемой. Более того нам бы хотелось сравнивать вероятности меток с метками класса. Предположим что у нас есть функция выдающая вещественные метки, тогда мы преобразуем ее ответы в метки по следующим условиям: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Функция ошибок такого алгоритма, равна:</a:t>
                </a:r>
                <a:endParaRPr lang="en-US" dirty="0"/>
              </a:p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E04CD-A62A-4EF9-8360-5E849409F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07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ADF6-F5C7-40C7-A519-963953ED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Функции ошибки для классификации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C01B29D-E174-49D1-825B-4D4EF7D00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634" y="1825625"/>
            <a:ext cx="104667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5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1247</Words>
  <Application>Microsoft Office PowerPoint</Application>
  <PresentationFormat>Widescreen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Gradient boosting</vt:lpstr>
      <vt:lpstr>Задача композиции</vt:lpstr>
      <vt:lpstr>Обученние алгоритма b(x)</vt:lpstr>
      <vt:lpstr>Функция минимизации</vt:lpstr>
      <vt:lpstr>Функция минимизации</vt:lpstr>
      <vt:lpstr>Алгоритм градиентного бустинга (примитивный вариант)</vt:lpstr>
      <vt:lpstr>Частный случай</vt:lpstr>
      <vt:lpstr>Задача классификации</vt:lpstr>
      <vt:lpstr>Функции ошибки для классификации</vt:lpstr>
      <vt:lpstr>Функции ошибки для классификации</vt:lpstr>
      <vt:lpstr>Проблемы примитивного варианта бустинга</vt:lpstr>
      <vt:lpstr>Наискорейший спуск</vt:lpstr>
      <vt:lpstr>Скорость обучения</vt:lpstr>
      <vt:lpstr>Стохастический градиентный бустинг</vt:lpstr>
      <vt:lpstr>TreeBoost – градиентный бустинг над деревьями</vt:lpstr>
      <vt:lpstr>Добавление регуляризации (XGBoost)</vt:lpstr>
      <vt:lpstr>Параметры, определяющие задачу</vt:lpstr>
      <vt:lpstr>Параметры, определяющие тип бустинга и способы построения деревьев</vt:lpstr>
      <vt:lpstr>Основные параметры бустинга</vt:lpstr>
      <vt:lpstr>Параметры ограничивающие сложность дерева</vt:lpstr>
      <vt:lpstr>Параметры формирования подвыборок</vt:lpstr>
      <vt:lpstr>Параметры регуляризации</vt:lpstr>
      <vt:lpstr>Практика настройки параметров бустинга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boosting</dc:title>
  <dc:creator>Anton Nesterenko</dc:creator>
  <cp:lastModifiedBy>Anton Nesterenko</cp:lastModifiedBy>
  <cp:revision>14</cp:revision>
  <dcterms:created xsi:type="dcterms:W3CDTF">2019-11-18T06:04:35Z</dcterms:created>
  <dcterms:modified xsi:type="dcterms:W3CDTF">2019-11-18T08:12:57Z</dcterms:modified>
</cp:coreProperties>
</file>