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4AF1CEF-D692-4524-8ABC-DD5CDC8E876A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09/14/2022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910B13-0D2E-4607-B861-BFCCDAAD6C5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95BD2FA-B9A9-418B-800B-B5A5C978E350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09/14/2022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7A557F7-4F2C-451F-A3A3-DCF31FCD3C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B0FDDF3-A2EC-4D23-91BD-0BACE01B61F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09/14/2022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D6A7BA-80BF-4E50-817E-541FF77C0D7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vk.com/imdxd" TargetMode="External"/><Relationship Id="rId2" Type="http://schemas.openxmlformats.org/officeDocument/2006/relationships/hyperlink" Target="https://t.me/imdxdd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2343600"/>
            <a:ext cx="7692480" cy="1012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2000"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hi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g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0" y="4773600"/>
            <a:ext cx="5209200" cy="101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Анто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н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Нест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ерен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ко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Tech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lead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ML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8445CA-2F24-4560-99E8-460A66716E2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640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Валидация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Разделим данные на 2 части: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обучения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оценки качества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Плюсы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Быстро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Минусы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После разделения может оказаться удачная/неудачная подвыборка для оценки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60CF45-2973-4CA8-9517-1A01B5E70E3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Validation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640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Кросвалидация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9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Разделим данные на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частей, для в цикле для выбранной части: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Используем остальные части для обучения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Исползуем данную часть для оценки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Плюсы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Качество оценивается на всех данных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Минусы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Долго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A10C6E-F6AE-4677-9192-14DA37514D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Validation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8080" y="640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Валидация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разных задач разделение может быть разным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Сохранять пропорции класса который предсказываем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Сохранять распределение таргета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Делить по времени (если время необходимо в предсказании)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Делить по кластерам данных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E22FCB-0812-4160-AFC0-449EA547F2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Validation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Вопросы?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71720" y="4956480"/>
            <a:ext cx="3665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http://vk.com/imdxd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anton.nesterenko.akvelon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https://t.me/imdxdd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2" name="Group 3"/>
          <p:cNvGrpSpPr/>
          <p:nvPr/>
        </p:nvGrpSpPr>
        <p:grpSpPr>
          <a:xfrm>
            <a:off x="7809840" y="4882320"/>
            <a:ext cx="461520" cy="1625400"/>
            <a:chOff x="7809840" y="4882320"/>
            <a:chExt cx="461520" cy="1625400"/>
          </a:xfrm>
        </p:grpSpPr>
        <p:pic>
          <p:nvPicPr>
            <p:cNvPr id="193" name="Picture 5" descr=""/>
            <p:cNvPicPr/>
            <p:nvPr/>
          </p:nvPicPr>
          <p:blipFill>
            <a:blip r:embed="rId3"/>
            <a:stretch/>
          </p:blipFill>
          <p:spPr>
            <a:xfrm>
              <a:off x="7809840" y="5464080"/>
              <a:ext cx="461520" cy="461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4" name="Picture 7" descr=""/>
            <p:cNvPicPr/>
            <p:nvPr/>
          </p:nvPicPr>
          <p:blipFill>
            <a:blip r:embed="rId4"/>
            <a:stretch/>
          </p:blipFill>
          <p:spPr>
            <a:xfrm>
              <a:off x="7809840" y="4882320"/>
              <a:ext cx="461520" cy="461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5" name="Picture 9" descr=""/>
            <p:cNvPicPr/>
            <p:nvPr/>
          </p:nvPicPr>
          <p:blipFill>
            <a:blip r:embed="rId5"/>
            <a:stretch/>
          </p:blipFill>
          <p:spPr>
            <a:xfrm>
              <a:off x="7809840" y="6046200"/>
              <a:ext cx="461520" cy="461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C00D2E-68BF-4F74-90DE-DA45B9C9B1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end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681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ое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кт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Deep art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приложения для стилизации фотографий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Pass Face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система распознования лиц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Company Searcher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приложение для обработки текста и поиска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похожих компаний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Open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– приложение для классификации юридических документов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EDNALight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– высоконагруженная текстовая классификация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SkillMatrix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система тэгирования документов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ProbabalisticMatching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Прогнозирование выручки от клиента для мобильных платформ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ETC..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6D12C2-879D-4B22-9A94-C837B63179C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4C74A0-0056-43D6-8839-B2278154932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ML task 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488120" y="1140840"/>
            <a:ext cx="2826720" cy="830160"/>
          </a:xfrm>
          <a:prstGeom prst="rect">
            <a:avLst/>
          </a:prstGeom>
          <a:noFill/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9028080" y="3164040"/>
            <a:ext cx="2826720" cy="830160"/>
          </a:xfrm>
          <a:prstGeom prst="rect">
            <a:avLst/>
          </a:prstGeom>
          <a:noFill/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4488120" y="3164040"/>
            <a:ext cx="2826720" cy="830160"/>
          </a:xfrm>
          <a:prstGeom prst="rect">
            <a:avLst/>
          </a:prstGeom>
          <a:noFill/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437760" y="3164040"/>
            <a:ext cx="2826720" cy="830160"/>
          </a:xfrm>
          <a:prstGeom prst="rect">
            <a:avLst/>
          </a:prstGeom>
          <a:noFill/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 flipH="1">
            <a:off x="1851120" y="1971360"/>
            <a:ext cx="4050000" cy="119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9" name="CustomShape 8"/>
          <p:cNvSpPr/>
          <p:nvPr/>
        </p:nvSpPr>
        <p:spPr>
          <a:xfrm>
            <a:off x="5901480" y="1971360"/>
            <a:ext cx="360" cy="119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0" name="CustomShape 9"/>
          <p:cNvSpPr/>
          <p:nvPr/>
        </p:nvSpPr>
        <p:spPr>
          <a:xfrm>
            <a:off x="5901480" y="1971360"/>
            <a:ext cx="4539600" cy="119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1" name="CustomShape 10"/>
          <p:cNvSpPr/>
          <p:nvPr/>
        </p:nvSpPr>
        <p:spPr>
          <a:xfrm>
            <a:off x="2462760" y="5187240"/>
            <a:ext cx="2826720" cy="830160"/>
          </a:xfrm>
          <a:prstGeom prst="rect">
            <a:avLst/>
          </a:prstGeom>
          <a:noFill/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1"/>
          <p:cNvSpPr/>
          <p:nvPr/>
        </p:nvSpPr>
        <p:spPr>
          <a:xfrm>
            <a:off x="1851120" y="3994560"/>
            <a:ext cx="2025000" cy="119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2"/>
          <p:cNvSpPr/>
          <p:nvPr/>
        </p:nvSpPr>
        <p:spPr>
          <a:xfrm flipH="1">
            <a:off x="3875760" y="3994560"/>
            <a:ext cx="2025000" cy="119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4831200" y="1371600"/>
            <a:ext cx="214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Machine 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1102680" y="3391200"/>
            <a:ext cx="142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supervised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15"/>
          <p:cNvSpPr/>
          <p:nvPr/>
        </p:nvSpPr>
        <p:spPr>
          <a:xfrm>
            <a:off x="5104800" y="3389040"/>
            <a:ext cx="1715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unsupervised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16"/>
          <p:cNvSpPr/>
          <p:nvPr/>
        </p:nvSpPr>
        <p:spPr>
          <a:xfrm>
            <a:off x="9043920" y="3389040"/>
            <a:ext cx="279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reinforcement 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17"/>
          <p:cNvSpPr/>
          <p:nvPr/>
        </p:nvSpPr>
        <p:spPr>
          <a:xfrm>
            <a:off x="2342880" y="5417640"/>
            <a:ext cx="305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semi supervised learning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A96680-1AE5-4042-9899-0BF4C0DCFBB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data is present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51" name="Table 3"/>
          <p:cNvGraphicFramePr/>
          <p:nvPr/>
        </p:nvGraphicFramePr>
        <p:xfrm>
          <a:off x="2360160" y="1676520"/>
          <a:ext cx="7471800" cy="1482840"/>
        </p:xfrm>
        <a:graphic>
          <a:graphicData uri="http://schemas.openxmlformats.org/drawingml/2006/table">
            <a:tbl>
              <a:tblPr/>
              <a:tblGrid>
                <a:gridCol w="1067400"/>
                <a:gridCol w="1067400"/>
                <a:gridCol w="1067400"/>
                <a:gridCol w="1067400"/>
                <a:gridCol w="1067400"/>
                <a:gridCol w="1067400"/>
                <a:gridCol w="10674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Salary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Average Sleep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Smoke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Alcohol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Target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52" name="CustomShape 4"/>
          <p:cNvSpPr/>
          <p:nvPr/>
        </p:nvSpPr>
        <p:spPr>
          <a:xfrm>
            <a:off x="2004840" y="1292040"/>
            <a:ext cx="6744240" cy="23738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 flipH="1">
            <a:off x="2860560" y="3665880"/>
            <a:ext cx="2516400" cy="87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54" name="Formula 6"/>
              <p:cNvSpPr txBox="1"/>
              <p:nvPr/>
            </p:nvSpPr>
            <p:spPr>
              <a:xfrm>
                <a:off x="1107360" y="4535280"/>
                <a:ext cx="3506400" cy="645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𝑋</m:t>
                    </m:r>
                    <m:r>
                      <m:t xml:space="preserve">∈</m:t>
                    </m:r>
                    <m:sSup>
                      <m:e>
                        <m:r>
                          <m:t xml:space="preserve">𝑅</m:t>
                        </m:r>
                      </m:e>
                      <m:sup>
                        <m:sSub>
                          <m:e>
                            <m:r>
                              <m:t xml:space="preserve">𝑛</m:t>
                            </m:r>
                          </m:e>
                          <m:sub>
                            <m:r>
                              <m:t xml:space="preserve">𝑟𝑜𝑤𝑠</m:t>
                            </m:r>
                          </m:sub>
                        </m:sSub>
                        <m:r>
                          <m:t xml:space="preserve">∗</m:t>
                        </m:r>
                        <m:sSub>
                          <m:e>
                            <m:r>
                              <m:t xml:space="preserve">𝑛</m:t>
                            </m:r>
                          </m:e>
                          <m:sub>
                            <m:r>
                              <m:t xml:space="preserve">𝑐𝑜𝑙𝑠</m:t>
                            </m:r>
                          </m:sub>
                        </m:sSub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55" name="CustomShape 7"/>
          <p:cNvSpPr/>
          <p:nvPr/>
        </p:nvSpPr>
        <p:spPr>
          <a:xfrm>
            <a:off x="8749800" y="1182960"/>
            <a:ext cx="1437120" cy="2977560"/>
          </a:xfrm>
          <a:prstGeom prst="rect">
            <a:avLst/>
          </a:prstGeom>
          <a:noFill/>
          <a:ln w="93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8"/>
          <p:cNvSpPr/>
          <p:nvPr/>
        </p:nvSpPr>
        <p:spPr>
          <a:xfrm flipH="1">
            <a:off x="9462240" y="4160880"/>
            <a:ext cx="5400" cy="3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57" name="Formula 9"/>
              <p:cNvSpPr txBox="1"/>
              <p:nvPr/>
            </p:nvSpPr>
            <p:spPr>
              <a:xfrm>
                <a:off x="8389080" y="4596840"/>
                <a:ext cx="214704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𝑌</m:t>
                    </m:r>
                    <m:r>
                      <m:t xml:space="preserve">∈</m:t>
                    </m:r>
                    <m:sSup>
                      <m:e>
                        <m:r>
                          <m:t xml:space="preserve">𝑅</m:t>
                        </m:r>
                      </m:e>
                      <m:sup>
                        <m:sSub>
                          <m:e>
                            <m:r>
                              <m:t xml:space="preserve">𝑛</m:t>
                            </m:r>
                          </m:e>
                          <m:sub>
                            <m:r>
                              <m:t xml:space="preserve">𝑟𝑜𝑤𝑠</m:t>
                            </m:r>
                          </m:sub>
                        </m:sSub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681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Тип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задачи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данных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20059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Supervised –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Unsupervised –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Reinforcement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обучение из данных в заданой среде и агенте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Semi supervised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малой части данных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supervised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для остальных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unsupervised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EE7D61-A1B7-42D3-800C-D9280B48A2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Task type by data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681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Обработка данных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20059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Данные представлены в виде матрицы, значит надо уметь обрабатывать матрицы: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Numpy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Pandas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Scipy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 здорово получать инсайты из данных, чтобы знать как обрабатывать – визуализация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Matplotlib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Seaborn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95DDD0-338B-41A1-B044-BE658B4A69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Data frameworks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971400" y="15436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8F7057-8093-499F-B861-CA42EA4359E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Algorithms by task types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9" name="Picture 9" descr=""/>
          <p:cNvPicPr/>
          <p:nvPr/>
        </p:nvPicPr>
        <p:blipFill>
          <a:blip r:embed="rId1"/>
          <a:stretch/>
        </p:blipFill>
        <p:spPr>
          <a:xfrm>
            <a:off x="3162600" y="489600"/>
            <a:ext cx="5736960" cy="636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640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Библиотеки для моделей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Scikit-learn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– общая библиотека для алгоритмов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Gensim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алгоритмов для текста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06AFBC-9B8C-4E5E-B98A-B33E93D3FB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Algorithms frameworks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640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Оценки качества моделей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Модели видят данные для обучения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Модели строят отображение на основе данных предоставленных им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Как оценить качество для новых данных в задаче?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49E312-05B1-4FA8-AA3B-97B274E9F5E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4831560" cy="393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Validation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Application>LibreOffice/6.4.7.2$Linux_X86_64 LibreOffice_project/40$Build-2</Application>
  <Words>344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2020-08-17T06:58:55Z</dcterms:created>
  <dc:creator>Anton Nesterenko</dc:creator>
  <dc:description/>
  <dc:language>en-US</dc:language>
  <cp:lastModifiedBy>Anton Nesterenko</cp:lastModifiedBy>
  <dcterms:modified xsi:type="dcterms:W3CDTF">2022-09-14T20:34:05Z</dcterms:modified>
  <cp:revision>80</cp:revision>
  <dc:subject/>
  <dc:title>Face Recognition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