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8.png" ContentType="image/png"/>
  <Override PartName="/ppt/media/image7.gif" ContentType="image/gif"/>
  <Override PartName="/ppt/media/image9.gif" ContentType="image/gif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A90653C-BBAF-4731-8509-D7CCCF26FE6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12/19/22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E49E358-8401-408D-B18D-08C211ED00B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8DC7EEE-1C57-48CC-9C28-3E7C83961F6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12/19/22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180ACF-76EF-4CAE-B158-D9CE0A0507B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Н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е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й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р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н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н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ы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е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е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т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Picture 2" descr="Картинки по запросу neural network"/>
          <p:cNvPicPr/>
          <p:nvPr/>
        </p:nvPicPr>
        <p:blipFill>
          <a:blip r:embed="rId1"/>
          <a:stretch/>
        </p:blipFill>
        <p:spPr>
          <a:xfrm>
            <a:off x="2523960" y="1991520"/>
            <a:ext cx="7143480" cy="401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"/>
          <p:cNvGrpSpPr/>
          <p:nvPr/>
        </p:nvGrpSpPr>
        <p:grpSpPr>
          <a:xfrm>
            <a:off x="1341000" y="1854000"/>
            <a:ext cx="9311400" cy="4772880"/>
            <a:chOff x="1341000" y="1854000"/>
            <a:chExt cx="9311400" cy="4772880"/>
          </a:xfrm>
        </p:grpSpPr>
        <p:sp>
          <p:nvSpPr>
            <p:cNvPr id="293" name="CustomShape 2"/>
            <p:cNvSpPr/>
            <p:nvPr/>
          </p:nvSpPr>
          <p:spPr>
            <a:xfrm flipV="1">
              <a:off x="2489040" y="2156400"/>
              <a:ext cx="360" cy="447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94" name="CustomShape 3"/>
            <p:cNvSpPr/>
            <p:nvPr/>
          </p:nvSpPr>
          <p:spPr>
            <a:xfrm>
              <a:off x="1341000" y="6298200"/>
              <a:ext cx="8985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95" name="CustomShape 4"/>
            <p:cNvSpPr/>
            <p:nvPr/>
          </p:nvSpPr>
          <p:spPr>
            <a:xfrm>
              <a:off x="5370120" y="370044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296" name="CustomShape 5"/>
            <p:cNvSpPr/>
            <p:nvPr/>
          </p:nvSpPr>
          <p:spPr>
            <a:xfrm>
              <a:off x="5151960" y="392508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297" name="CustomShape 6"/>
            <p:cNvSpPr/>
            <p:nvPr/>
          </p:nvSpPr>
          <p:spPr>
            <a:xfrm>
              <a:off x="4840560" y="415728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298" name="CustomShape 7"/>
            <p:cNvSpPr/>
            <p:nvPr/>
          </p:nvSpPr>
          <p:spPr>
            <a:xfrm>
              <a:off x="4993920" y="444780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299" name="CustomShape 8"/>
            <p:cNvSpPr/>
            <p:nvPr/>
          </p:nvSpPr>
          <p:spPr>
            <a:xfrm>
              <a:off x="5511600" y="396000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300" name="CustomShape 9"/>
            <p:cNvSpPr/>
            <p:nvPr/>
          </p:nvSpPr>
          <p:spPr>
            <a:xfrm>
              <a:off x="5605920" y="451440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301" name="CustomShape 10"/>
            <p:cNvSpPr/>
            <p:nvPr/>
          </p:nvSpPr>
          <p:spPr>
            <a:xfrm>
              <a:off x="5833800" y="416916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302" name="CustomShape 11"/>
            <p:cNvSpPr/>
            <p:nvPr/>
          </p:nvSpPr>
          <p:spPr>
            <a:xfrm>
              <a:off x="5322960" y="466992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303" name="CustomShape 12"/>
            <p:cNvSpPr/>
            <p:nvPr/>
          </p:nvSpPr>
          <p:spPr>
            <a:xfrm>
              <a:off x="5940000" y="451440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304" name="Line 13"/>
            <p:cNvSpPr/>
            <p:nvPr/>
          </p:nvSpPr>
          <p:spPr>
            <a:xfrm flipV="1">
              <a:off x="3039120" y="2679840"/>
              <a:ext cx="3175920" cy="24368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5" name="Line 14"/>
            <p:cNvSpPr/>
            <p:nvPr/>
          </p:nvSpPr>
          <p:spPr>
            <a:xfrm>
              <a:off x="3549960" y="3344400"/>
              <a:ext cx="2484360" cy="24501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6" name="Line 15"/>
            <p:cNvSpPr/>
            <p:nvPr/>
          </p:nvSpPr>
          <p:spPr>
            <a:xfrm flipV="1">
              <a:off x="4540680" y="3700080"/>
              <a:ext cx="2774880" cy="209448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7" name="Line 16"/>
            <p:cNvSpPr/>
            <p:nvPr/>
          </p:nvSpPr>
          <p:spPr>
            <a:xfrm flipH="1" flipV="1">
              <a:off x="4627080" y="2518560"/>
              <a:ext cx="2468520" cy="243072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8" name="CustomShape 17"/>
            <p:cNvSpPr/>
            <p:nvPr/>
          </p:nvSpPr>
          <p:spPr>
            <a:xfrm rot="19463400">
              <a:off x="4474440" y="3466080"/>
              <a:ext cx="466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Z</a:t>
              </a: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9" name="CustomShape 18"/>
            <p:cNvSpPr/>
            <p:nvPr/>
          </p:nvSpPr>
          <p:spPr>
            <a:xfrm rot="19413600">
              <a:off x="5813280" y="4705560"/>
              <a:ext cx="466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Z</a:t>
              </a: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0" name="CustomShape 19"/>
            <p:cNvSpPr/>
            <p:nvPr/>
          </p:nvSpPr>
          <p:spPr>
            <a:xfrm rot="2785200">
              <a:off x="5837040" y="3449880"/>
              <a:ext cx="466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Z</a:t>
              </a: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1" name="CustomShape 20"/>
            <p:cNvSpPr/>
            <p:nvPr/>
          </p:nvSpPr>
          <p:spPr>
            <a:xfrm rot="2710200">
              <a:off x="4372200" y="4601880"/>
              <a:ext cx="466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Z</a:t>
              </a: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2" name="CustomShape 21"/>
            <p:cNvSpPr/>
            <p:nvPr/>
          </p:nvSpPr>
          <p:spPr>
            <a:xfrm>
              <a:off x="5294880" y="404712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313" name="CustomShape 22"/>
            <p:cNvSpPr/>
            <p:nvPr/>
          </p:nvSpPr>
          <p:spPr>
            <a:xfrm>
              <a:off x="6521040" y="343080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14" name="CustomShape 23"/>
            <p:cNvSpPr/>
            <p:nvPr/>
          </p:nvSpPr>
          <p:spPr>
            <a:xfrm>
              <a:off x="6211080" y="244368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15" name="CustomShape 24"/>
            <p:cNvSpPr/>
            <p:nvPr/>
          </p:nvSpPr>
          <p:spPr>
            <a:xfrm>
              <a:off x="7082640" y="443052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16" name="CustomShape 25"/>
            <p:cNvSpPr/>
            <p:nvPr/>
          </p:nvSpPr>
          <p:spPr>
            <a:xfrm>
              <a:off x="4512240" y="515160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17" name="CustomShape 26"/>
            <p:cNvSpPr/>
            <p:nvPr/>
          </p:nvSpPr>
          <p:spPr>
            <a:xfrm>
              <a:off x="3272400" y="379332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18" name="CustomShape 27"/>
            <p:cNvSpPr/>
            <p:nvPr/>
          </p:nvSpPr>
          <p:spPr>
            <a:xfrm>
              <a:off x="7120440" y="303192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19" name="CustomShape 28"/>
            <p:cNvSpPr/>
            <p:nvPr/>
          </p:nvSpPr>
          <p:spPr>
            <a:xfrm>
              <a:off x="7913160" y="324144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20" name="CustomShape 29"/>
            <p:cNvSpPr/>
            <p:nvPr/>
          </p:nvSpPr>
          <p:spPr>
            <a:xfrm>
              <a:off x="7833240" y="444204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21" name="CustomShape 30"/>
            <p:cNvSpPr/>
            <p:nvPr/>
          </p:nvSpPr>
          <p:spPr>
            <a:xfrm>
              <a:off x="3520080" y="500436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22" name="CustomShape 31"/>
            <p:cNvSpPr/>
            <p:nvPr/>
          </p:nvSpPr>
          <p:spPr>
            <a:xfrm>
              <a:off x="5964840" y="513252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23" name="CustomShape 32"/>
            <p:cNvSpPr/>
            <p:nvPr/>
          </p:nvSpPr>
          <p:spPr>
            <a:xfrm>
              <a:off x="4240080" y="292500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24" name="CustomShape 33"/>
            <p:cNvSpPr/>
            <p:nvPr/>
          </p:nvSpPr>
          <p:spPr>
            <a:xfrm>
              <a:off x="6841080" y="492228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25" name="CustomShape 34"/>
            <p:cNvSpPr/>
            <p:nvPr/>
          </p:nvSpPr>
          <p:spPr>
            <a:xfrm>
              <a:off x="3947040" y="3241440"/>
              <a:ext cx="93960" cy="867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26" name="CustomShape 35"/>
            <p:cNvSpPr/>
            <p:nvPr/>
          </p:nvSpPr>
          <p:spPr>
            <a:xfrm>
              <a:off x="2541240" y="2008440"/>
              <a:ext cx="444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x</a:t>
              </a: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27" name="CustomShape 36"/>
            <p:cNvSpPr/>
            <p:nvPr/>
          </p:nvSpPr>
          <p:spPr>
            <a:xfrm>
              <a:off x="10207440" y="5905440"/>
              <a:ext cx="444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x</a:t>
              </a: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28" name="CustomShape 37"/>
            <p:cNvSpPr/>
            <p:nvPr/>
          </p:nvSpPr>
          <p:spPr>
            <a:xfrm>
              <a:off x="2672640" y="1854000"/>
              <a:ext cx="67903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y = (Z</a:t>
              </a: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 &lt; 0) and (Z</a:t>
              </a: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 &gt; 0) and (Z</a:t>
              </a: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3</a:t>
              </a: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 &lt; 0) and (Z</a:t>
              </a: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4</a:t>
              </a: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 &gt; 0) 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329" name="TextShape 38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Апроксимация непрерывных функций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 flipV="1">
            <a:off x="1535040" y="2599920"/>
            <a:ext cx="360" cy="363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1" name="CustomShape 2"/>
          <p:cNvSpPr/>
          <p:nvPr/>
        </p:nvSpPr>
        <p:spPr>
          <a:xfrm>
            <a:off x="587160" y="5905800"/>
            <a:ext cx="4336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2" name="CustomShape 3"/>
          <p:cNvSpPr/>
          <p:nvPr/>
        </p:nvSpPr>
        <p:spPr>
          <a:xfrm>
            <a:off x="2030040" y="4110840"/>
            <a:ext cx="1652400" cy="159372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333" name="CustomShape 4"/>
          <p:cNvSpPr/>
          <p:nvPr/>
        </p:nvSpPr>
        <p:spPr>
          <a:xfrm>
            <a:off x="1728000" y="2869200"/>
            <a:ext cx="2407320" cy="1241280"/>
          </a:xfrm>
          <a:prstGeom prst="triangle">
            <a:avLst>
              <a:gd name="adj" fmla="val 5069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334" name="CustomShape 5"/>
          <p:cNvSpPr/>
          <p:nvPr/>
        </p:nvSpPr>
        <p:spPr>
          <a:xfrm flipV="1">
            <a:off x="4437720" y="2868840"/>
            <a:ext cx="2801520" cy="124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5" name="CustomShape 6"/>
          <p:cNvSpPr/>
          <p:nvPr/>
        </p:nvSpPr>
        <p:spPr>
          <a:xfrm>
            <a:off x="4437720" y="4110840"/>
            <a:ext cx="2784960" cy="114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6" name="CustomShape 7"/>
          <p:cNvSpPr/>
          <p:nvPr/>
        </p:nvSpPr>
        <p:spPr>
          <a:xfrm flipV="1">
            <a:off x="7759800" y="3892320"/>
            <a:ext cx="360" cy="227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7223040" y="5847120"/>
            <a:ext cx="321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8" name="CustomShape 9"/>
          <p:cNvSpPr/>
          <p:nvPr/>
        </p:nvSpPr>
        <p:spPr>
          <a:xfrm flipV="1">
            <a:off x="7759800" y="1485000"/>
            <a:ext cx="360" cy="182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9" name="CustomShape 10"/>
          <p:cNvSpPr/>
          <p:nvPr/>
        </p:nvSpPr>
        <p:spPr>
          <a:xfrm>
            <a:off x="7424280" y="3087000"/>
            <a:ext cx="290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40" name="CustomShape 11"/>
          <p:cNvSpPr/>
          <p:nvPr/>
        </p:nvSpPr>
        <p:spPr>
          <a:xfrm>
            <a:off x="7839360" y="1551960"/>
            <a:ext cx="2407320" cy="1241280"/>
          </a:xfrm>
          <a:prstGeom prst="triangle">
            <a:avLst>
              <a:gd name="adj" fmla="val 5069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341" name="CustomShape 12"/>
          <p:cNvSpPr/>
          <p:nvPr/>
        </p:nvSpPr>
        <p:spPr>
          <a:xfrm>
            <a:off x="8049240" y="4093920"/>
            <a:ext cx="1652400" cy="159372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342" name="CustomShape 13"/>
          <p:cNvSpPr/>
          <p:nvPr/>
        </p:nvSpPr>
        <p:spPr>
          <a:xfrm>
            <a:off x="8541360" y="3429000"/>
            <a:ext cx="51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Количество слоев для аппроксимации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5821920" y="1825560"/>
            <a:ext cx="55314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апроксимации круга в двуслойной сети необходимо бесконечное количество перспетронов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CustomShape 3"/>
          <p:cNvSpPr/>
          <p:nvPr/>
        </p:nvSpPr>
        <p:spPr>
          <a:xfrm flipV="1">
            <a:off x="1292040" y="2122560"/>
            <a:ext cx="360" cy="381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998280" y="5780160"/>
            <a:ext cx="420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223000" y="3221280"/>
            <a:ext cx="1509480" cy="150948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48" name="Line 6"/>
          <p:cNvSpPr/>
          <p:nvPr/>
        </p:nvSpPr>
        <p:spPr>
          <a:xfrm>
            <a:off x="2910960" y="2877120"/>
            <a:ext cx="1065240" cy="939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49" name="Line 7"/>
          <p:cNvSpPr/>
          <p:nvPr/>
        </p:nvSpPr>
        <p:spPr>
          <a:xfrm>
            <a:off x="3732840" y="3221280"/>
            <a:ext cx="0" cy="12834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50" name="Line 8"/>
          <p:cNvSpPr/>
          <p:nvPr/>
        </p:nvSpPr>
        <p:spPr>
          <a:xfrm flipH="1">
            <a:off x="2910960" y="4186080"/>
            <a:ext cx="1065240" cy="7884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51" name="Line 9"/>
          <p:cNvSpPr/>
          <p:nvPr/>
        </p:nvSpPr>
        <p:spPr>
          <a:xfrm>
            <a:off x="2080440" y="4731120"/>
            <a:ext cx="21056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52" name="Line 10"/>
          <p:cNvSpPr/>
          <p:nvPr/>
        </p:nvSpPr>
        <p:spPr>
          <a:xfrm>
            <a:off x="1912680" y="3691080"/>
            <a:ext cx="998280" cy="1602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53" name="Line 11"/>
          <p:cNvSpPr/>
          <p:nvPr/>
        </p:nvSpPr>
        <p:spPr>
          <a:xfrm flipV="1">
            <a:off x="1845360" y="2734560"/>
            <a:ext cx="1132560" cy="14515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2718000" y="4068720"/>
            <a:ext cx="301680" cy="293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1821960" y="4068720"/>
            <a:ext cx="301680" cy="293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1821960" y="2945880"/>
            <a:ext cx="301680" cy="293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Х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2718000" y="2945880"/>
            <a:ext cx="301680" cy="293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Х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CustomShape 5"/>
          <p:cNvSpPr/>
          <p:nvPr/>
        </p:nvSpPr>
        <p:spPr>
          <a:xfrm flipV="1">
            <a:off x="1972800" y="3239640"/>
            <a:ext cx="360" cy="8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59" name="CustomShape 6"/>
          <p:cNvSpPr/>
          <p:nvPr/>
        </p:nvSpPr>
        <p:spPr>
          <a:xfrm flipH="1" flipV="1">
            <a:off x="1971720" y="3239640"/>
            <a:ext cx="896040" cy="8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60" name="CustomShape 7"/>
          <p:cNvSpPr/>
          <p:nvPr/>
        </p:nvSpPr>
        <p:spPr>
          <a:xfrm flipV="1">
            <a:off x="1972800" y="3239640"/>
            <a:ext cx="896040" cy="8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61" name="CustomShape 8"/>
          <p:cNvSpPr/>
          <p:nvPr/>
        </p:nvSpPr>
        <p:spPr>
          <a:xfrm flipV="1">
            <a:off x="2869200" y="3239640"/>
            <a:ext cx="360" cy="8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62" name="CustomShape 9"/>
          <p:cNvSpPr/>
          <p:nvPr/>
        </p:nvSpPr>
        <p:spPr>
          <a:xfrm flipV="1">
            <a:off x="1972800" y="4361400"/>
            <a:ext cx="360" cy="104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63" name="CustomShape 10"/>
          <p:cNvSpPr/>
          <p:nvPr/>
        </p:nvSpPr>
        <p:spPr>
          <a:xfrm flipV="1">
            <a:off x="2869200" y="4361400"/>
            <a:ext cx="360" cy="101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64" name="CustomShape 11"/>
          <p:cNvSpPr/>
          <p:nvPr/>
        </p:nvSpPr>
        <p:spPr>
          <a:xfrm>
            <a:off x="1785240" y="5402520"/>
            <a:ext cx="46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12"/>
          <p:cNvSpPr/>
          <p:nvPr/>
        </p:nvSpPr>
        <p:spPr>
          <a:xfrm>
            <a:off x="2638800" y="5419440"/>
            <a:ext cx="46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CustomShape 13"/>
          <p:cNvSpPr/>
          <p:nvPr/>
        </p:nvSpPr>
        <p:spPr>
          <a:xfrm flipV="1">
            <a:off x="2015280" y="4361400"/>
            <a:ext cx="853200" cy="104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67" name="CustomShape 14"/>
          <p:cNvSpPr/>
          <p:nvPr/>
        </p:nvSpPr>
        <p:spPr>
          <a:xfrm flipH="1" flipV="1">
            <a:off x="1971720" y="4361400"/>
            <a:ext cx="896040" cy="105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368" name="Formula 15"/>
              <p:cNvSpPr txBox="1"/>
              <p:nvPr/>
            </p:nvSpPr>
            <p:spPr>
              <a:xfrm>
                <a:off x="3254040" y="2908080"/>
                <a:ext cx="1441080" cy="280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𝑧</m:t>
                    </m:r>
                    <m:r>
                      <m:t xml:space="preserve">=</m:t>
                    </m:r>
                    <m:sSubSup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2</m:t>
                        </m:r>
                      </m:sub>
                      <m:sup>
                        <m:r>
                          <m:t xml:space="preserve">2</m:t>
                        </m:r>
                      </m:sup>
                    </m:sSubSup>
                    <m:r>
                      <m:t xml:space="preserve">+</m:t>
                    </m:r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369" name="CustomShape 16"/>
          <p:cNvSpPr/>
          <p:nvPr/>
        </p:nvSpPr>
        <p:spPr>
          <a:xfrm>
            <a:off x="2293560" y="1786680"/>
            <a:ext cx="296640" cy="293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0" name="CustomShape 17"/>
          <p:cNvSpPr/>
          <p:nvPr/>
        </p:nvSpPr>
        <p:spPr>
          <a:xfrm flipV="1">
            <a:off x="1972800" y="2079720"/>
            <a:ext cx="469080" cy="86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71" name="CustomShape 18"/>
          <p:cNvSpPr/>
          <p:nvPr/>
        </p:nvSpPr>
        <p:spPr>
          <a:xfrm flipH="1" flipV="1">
            <a:off x="2441160" y="2079720"/>
            <a:ext cx="426600" cy="86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72" name="CustomShape 19"/>
          <p:cNvSpPr/>
          <p:nvPr/>
        </p:nvSpPr>
        <p:spPr>
          <a:xfrm>
            <a:off x="4815000" y="2777760"/>
            <a:ext cx="66351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Трехслойная нейронная сеть,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 мультиплицирующим вторым слоем,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обрисовки круга требует только 5 перспетронов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Тренировка нейронной сети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Формула классификатора имеет вид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Нахождение наилучшего решения невозможно числовыми методами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Требуется изменение нелинейной части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(sign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Функции активации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того чтобы взять градиент функции необходимо изменить активацию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sign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Sigmoid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Tanh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ReLu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Picture 4" descr="Картинки по запросу ReLu"/>
          <p:cNvPicPr/>
          <p:nvPr/>
        </p:nvPicPr>
        <p:blipFill>
          <a:blip r:embed="rId1"/>
          <a:stretch/>
        </p:blipFill>
        <p:spPr>
          <a:xfrm>
            <a:off x="419040" y="995400"/>
            <a:ext cx="11353320" cy="486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Функция потерь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того чтобы градиент оптимизировал решение нейронной сети, необходимо вводить функцию потерь, которая будет показывать качество алгоритма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Желательно чтобы функция была гладковыпуклой, чтобы минимизировать возможность застревания в седловых точках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Седловая точка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81" name="Picture 2" descr="Похожее изображение"/>
          <p:cNvPicPr/>
          <p:nvPr/>
        </p:nvPicPr>
        <p:blipFill>
          <a:blip r:embed="rId1"/>
          <a:stretch/>
        </p:blipFill>
        <p:spPr>
          <a:xfrm>
            <a:off x="3717000" y="2037240"/>
            <a:ext cx="4371480" cy="350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Прямое распространение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83" name="Picture 2" descr="Похожее изображение"/>
          <p:cNvPicPr/>
          <p:nvPr/>
        </p:nvPicPr>
        <p:blipFill>
          <a:blip r:embed="rId1"/>
          <a:stretch/>
        </p:blipFill>
        <p:spPr>
          <a:xfrm>
            <a:off x="3197520" y="1825560"/>
            <a:ext cx="579672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Персептрон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263400" y="2583720"/>
            <a:ext cx="2113560" cy="84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86" name="Formula 3"/>
              <p:cNvSpPr txBox="1"/>
              <p:nvPr/>
            </p:nvSpPr>
            <p:spPr>
              <a:xfrm>
                <a:off x="5377320" y="2891160"/>
                <a:ext cx="1554480" cy="1460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𝑖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𝑁</m:t>
                        </m:r>
                      </m:sup>
                      <m:e>
                        <m:sSub>
                          <m:e>
                            <m:r>
                              <m:t xml:space="preserve">𝑥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  <m:sSub>
                          <m:e>
                            <m:r>
                              <m:t xml:space="preserve">𝑤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𝑥</m:t>
                            </m:r>
                          </m:e>
                          <m:sub>
                            <m:r>
                              <m:t xml:space="preserve">0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87" name="CustomShape 4"/>
          <p:cNvSpPr/>
          <p:nvPr/>
        </p:nvSpPr>
        <p:spPr>
          <a:xfrm>
            <a:off x="3190680" y="3407040"/>
            <a:ext cx="2186280" cy="2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5"/>
          <p:cNvSpPr/>
          <p:nvPr/>
        </p:nvSpPr>
        <p:spPr>
          <a:xfrm flipV="1">
            <a:off x="3338640" y="3706920"/>
            <a:ext cx="2038320" cy="79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89" name="Formula 6"/>
              <p:cNvSpPr txBox="1"/>
              <p:nvPr/>
            </p:nvSpPr>
            <p:spPr>
              <a:xfrm>
                <a:off x="2971800" y="2348640"/>
                <a:ext cx="27576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0" name="Formula 7"/>
              <p:cNvSpPr txBox="1"/>
              <p:nvPr/>
            </p:nvSpPr>
            <p:spPr>
              <a:xfrm>
                <a:off x="2849760" y="3421800"/>
                <a:ext cx="28116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1" name="Formula 8"/>
              <p:cNvSpPr txBox="1"/>
              <p:nvPr/>
            </p:nvSpPr>
            <p:spPr>
              <a:xfrm>
                <a:off x="2971800" y="4356720"/>
                <a:ext cx="28116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2" name="Formula 9"/>
              <p:cNvSpPr txBox="1"/>
              <p:nvPr/>
            </p:nvSpPr>
            <p:spPr>
              <a:xfrm>
                <a:off x="3966480" y="2500920"/>
                <a:ext cx="31680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𝑤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3" name="Formula 10"/>
              <p:cNvSpPr txBox="1"/>
              <p:nvPr/>
            </p:nvSpPr>
            <p:spPr>
              <a:xfrm>
                <a:off x="3966480" y="3171240"/>
                <a:ext cx="32220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𝑤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4" name="Formula 11"/>
              <p:cNvSpPr txBox="1"/>
              <p:nvPr/>
            </p:nvSpPr>
            <p:spPr>
              <a:xfrm>
                <a:off x="3957480" y="3877920"/>
                <a:ext cx="32220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𝑤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95" name="CustomShape 12"/>
          <p:cNvSpPr/>
          <p:nvPr/>
        </p:nvSpPr>
        <p:spPr>
          <a:xfrm>
            <a:off x="4012560" y="4505040"/>
            <a:ext cx="46116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vert="vert" rot="540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……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13"/>
          <p:cNvSpPr/>
          <p:nvPr/>
        </p:nvSpPr>
        <p:spPr>
          <a:xfrm flipV="1">
            <a:off x="3505320" y="3765600"/>
            <a:ext cx="1871640" cy="199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97" name="Formula 14"/>
              <p:cNvSpPr txBox="1"/>
              <p:nvPr/>
            </p:nvSpPr>
            <p:spPr>
              <a:xfrm>
                <a:off x="3078000" y="5596200"/>
                <a:ext cx="4986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𝑁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8" name="Formula 15"/>
              <p:cNvSpPr txBox="1"/>
              <p:nvPr/>
            </p:nvSpPr>
            <p:spPr>
              <a:xfrm>
                <a:off x="3796200" y="4746960"/>
                <a:ext cx="53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𝑤</m:t>
                        </m:r>
                      </m:e>
                      <m:sub>
                        <m:r>
                          <m:t xml:space="preserve">𝑁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99" name="CustomShape 16"/>
          <p:cNvSpPr/>
          <p:nvPr/>
        </p:nvSpPr>
        <p:spPr>
          <a:xfrm>
            <a:off x="6152760" y="1956240"/>
            <a:ext cx="1440" cy="93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00" name="Formula 17"/>
              <p:cNvSpPr txBox="1"/>
              <p:nvPr/>
            </p:nvSpPr>
            <p:spPr>
              <a:xfrm>
                <a:off x="6152760" y="2175120"/>
                <a:ext cx="4658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01" name="CustomShape 18"/>
          <p:cNvSpPr/>
          <p:nvPr/>
        </p:nvSpPr>
        <p:spPr>
          <a:xfrm flipV="1">
            <a:off x="6932160" y="3620520"/>
            <a:ext cx="70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2" name="CustomShape 19"/>
          <p:cNvSpPr/>
          <p:nvPr/>
        </p:nvSpPr>
        <p:spPr>
          <a:xfrm>
            <a:off x="7692840" y="3070440"/>
            <a:ext cx="1040040" cy="1084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3" name="CustomShape 20"/>
          <p:cNvSpPr/>
          <p:nvPr/>
        </p:nvSpPr>
        <p:spPr>
          <a:xfrm flipV="1" rot="10800000">
            <a:off x="7827480" y="3271320"/>
            <a:ext cx="788040" cy="721080"/>
          </a:xfrm>
          <a:prstGeom prst="bentConnector3">
            <a:avLst>
              <a:gd name="adj1" fmla="val 50000"/>
            </a:avLst>
          </a:prstGeom>
          <a:noFill/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4" name="CustomShape 21"/>
          <p:cNvSpPr/>
          <p:nvPr/>
        </p:nvSpPr>
        <p:spPr>
          <a:xfrm>
            <a:off x="8732880" y="3612600"/>
            <a:ext cx="108180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5" name="CustomShape 22"/>
          <p:cNvSpPr/>
          <p:nvPr/>
        </p:nvSpPr>
        <p:spPr>
          <a:xfrm>
            <a:off x="7826760" y="3621240"/>
            <a:ext cx="78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6" name="CustomShape 23"/>
          <p:cNvSpPr/>
          <p:nvPr/>
        </p:nvSpPr>
        <p:spPr>
          <a:xfrm flipV="1">
            <a:off x="8212680" y="3070440"/>
            <a:ext cx="360" cy="10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7" name="CustomShape 24"/>
          <p:cNvSpPr/>
          <p:nvPr/>
        </p:nvSpPr>
        <p:spPr>
          <a:xfrm>
            <a:off x="9885600" y="3429000"/>
            <a:ext cx="31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2952360" y="385560"/>
            <a:ext cx="6148800" cy="661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3000"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Обратное распространение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85" name="Picture 4" descr="Похожее изображение"/>
          <p:cNvPicPr/>
          <p:nvPr/>
        </p:nvPicPr>
        <p:blipFill>
          <a:blip r:embed="rId1"/>
          <a:stretch/>
        </p:blipFill>
        <p:spPr>
          <a:xfrm>
            <a:off x="2404800" y="1218600"/>
            <a:ext cx="7183440" cy="538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Gradient descent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87" name="Picture 4" descr=""/>
          <p:cNvPicPr/>
          <p:nvPr/>
        </p:nvPicPr>
        <p:blipFill>
          <a:blip r:embed="rId1"/>
          <a:stretch/>
        </p:blipFill>
        <p:spPr>
          <a:xfrm>
            <a:off x="3667320" y="1556280"/>
            <a:ext cx="4571640" cy="453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Stochastic gradient descent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89" name="Picture 2" descr="Картинки по запросу stochastic gradient descent gif"/>
          <p:cNvPicPr/>
          <p:nvPr/>
        </p:nvPicPr>
        <p:blipFill>
          <a:blip r:embed="rId1"/>
          <a:stretch/>
        </p:blipFill>
        <p:spPr>
          <a:xfrm>
            <a:off x="3615120" y="2377440"/>
            <a:ext cx="4228920" cy="313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Оптизирование спуска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1" name="Picture 4" descr=""/>
          <p:cNvPicPr/>
          <p:nvPr/>
        </p:nvPicPr>
        <p:blipFill>
          <a:blip r:embed="rId1"/>
          <a:stretch/>
        </p:blipFill>
        <p:spPr>
          <a:xfrm>
            <a:off x="3518640" y="1485720"/>
            <a:ext cx="4885920" cy="487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Масшатабирование признаков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3" name="Picture 2" descr="Картинки по запросу scaling neural network"/>
          <p:cNvPicPr/>
          <p:nvPr/>
        </p:nvPicPr>
        <p:blipFill>
          <a:blip r:embed="rId1"/>
          <a:stretch/>
        </p:blipFill>
        <p:spPr>
          <a:xfrm>
            <a:off x="1038240" y="1908360"/>
            <a:ext cx="10115280" cy="446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Применение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Распознавание изображений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Сегментация изображений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Классификация текста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Выявление аномалий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Генерация текстов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Суммаризация текстов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 много другое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Пер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спе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тро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н –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Лин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ейн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ая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мод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ель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9" name="Formula 2"/>
              <p:cNvSpPr txBox="1"/>
              <p:nvPr/>
            </p:nvSpPr>
            <p:spPr>
              <a:xfrm>
                <a:off x="4159440" y="1823760"/>
                <a:ext cx="3598560" cy="1038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  <m:r>
                      <m:t xml:space="preserve">=</m:t>
                    </m:r>
                    <m:r>
                      <m:t xml:space="preserve">𝑠𝑖𝑔𝑛</m:t>
                    </m:r>
                  </m:oMath>
                </a14:m>
              </a:p>
            </p:txBody>
          </p:sp>
        </mc:Choice>
        <mc:Fallback/>
      </mc:AlternateContent>
      <p:grpSp>
        <p:nvGrpSpPr>
          <p:cNvPr id="110" name="Group 3"/>
          <p:cNvGrpSpPr/>
          <p:nvPr/>
        </p:nvGrpSpPr>
        <p:grpSpPr>
          <a:xfrm>
            <a:off x="3440520" y="2997000"/>
            <a:ext cx="5036760" cy="3103200"/>
            <a:chOff x="3440520" y="2997000"/>
            <a:chExt cx="5036760" cy="3103200"/>
          </a:xfrm>
        </p:grpSpPr>
        <p:sp>
          <p:nvSpPr>
            <p:cNvPr id="111" name="CustomShape 4"/>
            <p:cNvSpPr/>
            <p:nvPr/>
          </p:nvSpPr>
          <p:spPr>
            <a:xfrm flipV="1">
              <a:off x="4431600" y="3223080"/>
              <a:ext cx="360" cy="2877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2" name="CustomShape 5"/>
            <p:cNvSpPr/>
            <p:nvPr/>
          </p:nvSpPr>
          <p:spPr>
            <a:xfrm>
              <a:off x="3440520" y="5672520"/>
              <a:ext cx="4898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3" name="CustomShape 6"/>
            <p:cNvSpPr/>
            <p:nvPr/>
          </p:nvSpPr>
          <p:spPr>
            <a:xfrm>
              <a:off x="5252400" y="3997080"/>
              <a:ext cx="108720" cy="10872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14" name="CustomShape 7"/>
            <p:cNvSpPr/>
            <p:nvPr/>
          </p:nvSpPr>
          <p:spPr>
            <a:xfrm>
              <a:off x="5726520" y="4106160"/>
              <a:ext cx="108720" cy="10872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15" name="CustomShape 8"/>
            <p:cNvSpPr/>
            <p:nvPr/>
          </p:nvSpPr>
          <p:spPr>
            <a:xfrm>
              <a:off x="5024520" y="4460760"/>
              <a:ext cx="108720" cy="10872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16" name="CustomShape 9"/>
            <p:cNvSpPr/>
            <p:nvPr/>
          </p:nvSpPr>
          <p:spPr>
            <a:xfrm>
              <a:off x="5987880" y="3830400"/>
              <a:ext cx="108720" cy="10872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17" name="CustomShape 10"/>
            <p:cNvSpPr/>
            <p:nvPr/>
          </p:nvSpPr>
          <p:spPr>
            <a:xfrm>
              <a:off x="5878800" y="4258440"/>
              <a:ext cx="108720" cy="10872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18" name="CustomShape 11"/>
            <p:cNvSpPr/>
            <p:nvPr/>
          </p:nvSpPr>
          <p:spPr>
            <a:xfrm>
              <a:off x="5486040" y="4381200"/>
              <a:ext cx="108720" cy="10872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19" name="Line 12"/>
            <p:cNvSpPr/>
            <p:nvPr/>
          </p:nvSpPr>
          <p:spPr>
            <a:xfrm flipV="1">
              <a:off x="4102920" y="3830400"/>
              <a:ext cx="3565440" cy="165744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CustomShape 13"/>
            <p:cNvSpPr/>
            <p:nvPr/>
          </p:nvSpPr>
          <p:spPr>
            <a:xfrm>
              <a:off x="5540400" y="5065920"/>
              <a:ext cx="108720" cy="10872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121" name="CustomShape 14"/>
            <p:cNvSpPr/>
            <p:nvPr/>
          </p:nvSpPr>
          <p:spPr>
            <a:xfrm>
              <a:off x="5820120" y="5211360"/>
              <a:ext cx="108720" cy="10872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122" name="CustomShape 15"/>
            <p:cNvSpPr/>
            <p:nvPr/>
          </p:nvSpPr>
          <p:spPr>
            <a:xfrm>
              <a:off x="6039720" y="4956840"/>
              <a:ext cx="108720" cy="10872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123" name="CustomShape 16"/>
            <p:cNvSpPr/>
            <p:nvPr/>
          </p:nvSpPr>
          <p:spPr>
            <a:xfrm>
              <a:off x="6361200" y="5120280"/>
              <a:ext cx="108720" cy="10872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124" name="CustomShape 17"/>
            <p:cNvSpPr/>
            <p:nvPr/>
          </p:nvSpPr>
          <p:spPr>
            <a:xfrm>
              <a:off x="6450480" y="4659480"/>
              <a:ext cx="108720" cy="10872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125" name="Formula 18"/>
                <p:cNvSpPr txBox="1"/>
                <p:nvPr/>
              </p:nvSpPr>
              <p:spPr>
                <a:xfrm>
                  <a:off x="8201520" y="5718600"/>
                  <a:ext cx="275760" cy="2764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𝑥</m:t>
                          </m:r>
                        </m:e>
                        <m:sub>
                          <m:r>
                            <m:t xml:space="preserve">1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126" name="Formula 19"/>
                <p:cNvSpPr txBox="1"/>
                <p:nvPr/>
              </p:nvSpPr>
              <p:spPr>
                <a:xfrm>
                  <a:off x="4486680" y="2997000"/>
                  <a:ext cx="465840" cy="3690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𝑥</m:t>
                          </m:r>
                        </m:e>
                        <m:sub>
                          <m:r>
                            <m:t xml:space="preserve">2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202400" y="1610640"/>
            <a:ext cx="2113560" cy="114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28" name="Formula 2"/>
              <p:cNvSpPr txBox="1"/>
              <p:nvPr/>
            </p:nvSpPr>
            <p:spPr>
              <a:xfrm>
                <a:off x="3316320" y="1917720"/>
                <a:ext cx="1836720" cy="1675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𝑖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𝑁</m:t>
                        </m:r>
                      </m:sup>
                      <m:e>
                        <m:sSub>
                          <m:e>
                            <m:r>
                              <m:t xml:space="preserve">𝑥</m:t>
                            </m:r>
                          </m:e>
                          <m:sub>
                            <m:r>
                              <m:t xml:space="preserve">𝑖</m:t>
                            </m:r>
                            <m:r>
                              <m:t xml:space="preserve">1</m:t>
                            </m:r>
                          </m:sub>
                        </m:sSub>
                        <m:sSub>
                          <m:e>
                            <m:r>
                              <m:t xml:space="preserve">𝑤</m:t>
                            </m:r>
                          </m:e>
                          <m:sub>
                            <m:r>
                              <m:t xml:space="preserve">𝑖</m:t>
                            </m:r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𝑥</m:t>
                            </m:r>
                          </m:e>
                          <m:sub>
                            <m:r>
                              <m:t xml:space="preserve">01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129" name="CustomShape 3"/>
          <p:cNvSpPr/>
          <p:nvPr/>
        </p:nvSpPr>
        <p:spPr>
          <a:xfrm>
            <a:off x="1278000" y="2553480"/>
            <a:ext cx="2038320" cy="20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0" name="CustomShape 4"/>
          <p:cNvSpPr/>
          <p:nvPr/>
        </p:nvSpPr>
        <p:spPr>
          <a:xfrm flipV="1">
            <a:off x="1278000" y="2755440"/>
            <a:ext cx="2038320" cy="77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31" name="Formula 5"/>
              <p:cNvSpPr txBox="1"/>
              <p:nvPr/>
            </p:nvSpPr>
            <p:spPr>
              <a:xfrm>
                <a:off x="910800" y="1375560"/>
                <a:ext cx="27576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2" name="Formula 6"/>
              <p:cNvSpPr txBox="1"/>
              <p:nvPr/>
            </p:nvSpPr>
            <p:spPr>
              <a:xfrm>
                <a:off x="884520" y="2348280"/>
                <a:ext cx="28116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3" name="Formula 7"/>
              <p:cNvSpPr txBox="1"/>
              <p:nvPr/>
            </p:nvSpPr>
            <p:spPr>
              <a:xfrm>
                <a:off x="910800" y="3383640"/>
                <a:ext cx="28116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4" name="Formula 8"/>
              <p:cNvSpPr txBox="1"/>
              <p:nvPr/>
            </p:nvSpPr>
            <p:spPr>
              <a:xfrm>
                <a:off x="1905840" y="1527840"/>
                <a:ext cx="41472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𝑤</m:t>
                        </m:r>
                      </m:e>
                      <m:sub>
                        <m:r>
                          <m:t xml:space="preserve">11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5" name="Formula 9"/>
              <p:cNvSpPr txBox="1"/>
              <p:nvPr/>
            </p:nvSpPr>
            <p:spPr>
              <a:xfrm>
                <a:off x="1905840" y="2198160"/>
                <a:ext cx="41976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𝑤</m:t>
                        </m:r>
                      </m:e>
                      <m:sub>
                        <m:r>
                          <m:t xml:space="preserve">21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6" name="Formula 10"/>
              <p:cNvSpPr txBox="1"/>
              <p:nvPr/>
            </p:nvSpPr>
            <p:spPr>
              <a:xfrm>
                <a:off x="1867320" y="2804400"/>
                <a:ext cx="41976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𝑤</m:t>
                        </m:r>
                      </m:e>
                      <m:sub>
                        <m:r>
                          <m:t xml:space="preserve">31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37" name="CustomShape 11"/>
          <p:cNvSpPr/>
          <p:nvPr/>
        </p:nvSpPr>
        <p:spPr>
          <a:xfrm>
            <a:off x="1951920" y="3531600"/>
            <a:ext cx="46116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vert="vert" rot="540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……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12"/>
          <p:cNvSpPr/>
          <p:nvPr/>
        </p:nvSpPr>
        <p:spPr>
          <a:xfrm flipV="1">
            <a:off x="1420560" y="2754720"/>
            <a:ext cx="1895400" cy="235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39" name="Formula 13"/>
              <p:cNvSpPr txBox="1"/>
              <p:nvPr/>
            </p:nvSpPr>
            <p:spPr>
              <a:xfrm>
                <a:off x="1735560" y="3773880"/>
                <a:ext cx="6332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𝑤</m:t>
                        </m:r>
                      </m:e>
                      <m:sub>
                        <m:r>
                          <m:t xml:space="preserve">𝑁</m:t>
                        </m:r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0" name="Formula 14"/>
              <p:cNvSpPr txBox="1"/>
              <p:nvPr/>
            </p:nvSpPr>
            <p:spPr>
              <a:xfrm>
                <a:off x="3953160" y="1230480"/>
                <a:ext cx="5634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0</m:t>
                        </m:r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41" name="CustomShape 15"/>
          <p:cNvSpPr/>
          <p:nvPr/>
        </p:nvSpPr>
        <p:spPr>
          <a:xfrm flipV="1">
            <a:off x="5153760" y="2742480"/>
            <a:ext cx="94212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2" name="CustomShape 16"/>
          <p:cNvSpPr/>
          <p:nvPr/>
        </p:nvSpPr>
        <p:spPr>
          <a:xfrm>
            <a:off x="6095880" y="2200320"/>
            <a:ext cx="1040040" cy="1084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3" name="CustomShape 17"/>
          <p:cNvSpPr/>
          <p:nvPr/>
        </p:nvSpPr>
        <p:spPr>
          <a:xfrm flipV="1" rot="10800000">
            <a:off x="6230880" y="2359440"/>
            <a:ext cx="788040" cy="721080"/>
          </a:xfrm>
          <a:prstGeom prst="bentConnector3">
            <a:avLst>
              <a:gd name="adj1" fmla="val 50000"/>
            </a:avLst>
          </a:prstGeom>
          <a:noFill/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4" name="CustomShape 18"/>
          <p:cNvSpPr/>
          <p:nvPr/>
        </p:nvSpPr>
        <p:spPr>
          <a:xfrm>
            <a:off x="6221880" y="2720520"/>
            <a:ext cx="78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5" name="CustomShape 19"/>
          <p:cNvSpPr/>
          <p:nvPr/>
        </p:nvSpPr>
        <p:spPr>
          <a:xfrm flipV="1">
            <a:off x="6616080" y="2200320"/>
            <a:ext cx="360" cy="10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46" name="Formula 20"/>
              <p:cNvSpPr txBox="1"/>
              <p:nvPr/>
            </p:nvSpPr>
            <p:spPr>
              <a:xfrm>
                <a:off x="779040" y="4924080"/>
                <a:ext cx="4986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𝑁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47" name="CustomShape 21"/>
          <p:cNvSpPr/>
          <p:nvPr/>
        </p:nvSpPr>
        <p:spPr>
          <a:xfrm>
            <a:off x="4235040" y="1599840"/>
            <a:ext cx="360" cy="31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48" name="Formula 22"/>
              <p:cNvSpPr txBox="1"/>
              <p:nvPr/>
            </p:nvSpPr>
            <p:spPr>
              <a:xfrm>
                <a:off x="3224160" y="4711680"/>
                <a:ext cx="1836720" cy="1675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𝑖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𝑁</m:t>
                        </m:r>
                      </m:sup>
                      <m:e>
                        <m:sSub>
                          <m:e>
                            <m:r>
                              <m:t xml:space="preserve">𝑥</m:t>
                            </m:r>
                          </m:e>
                          <m:sub>
                            <m:r>
                              <m:t xml:space="preserve">𝑖</m:t>
                            </m:r>
                            <m:r>
                              <m:t xml:space="preserve">2</m:t>
                            </m:r>
                          </m:sub>
                        </m:sSub>
                        <m:sSub>
                          <m:e>
                            <m:r>
                              <m:t xml:space="preserve">𝑤</m:t>
                            </m:r>
                          </m:e>
                          <m:sub>
                            <m:r>
                              <m:t xml:space="preserve">𝑖</m:t>
                            </m:r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𝑥</m:t>
                            </m:r>
                          </m:e>
                          <m:sub>
                            <m:r>
                              <m:t xml:space="preserve">02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9" name="Formula 23"/>
              <p:cNvSpPr txBox="1"/>
              <p:nvPr/>
            </p:nvSpPr>
            <p:spPr>
              <a:xfrm>
                <a:off x="3861000" y="4024440"/>
                <a:ext cx="5634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0</m:t>
                        </m:r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50" name="CustomShape 24"/>
          <p:cNvSpPr/>
          <p:nvPr/>
        </p:nvSpPr>
        <p:spPr>
          <a:xfrm flipV="1">
            <a:off x="5061240" y="5536440"/>
            <a:ext cx="94212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1" name="CustomShape 25"/>
          <p:cNvSpPr/>
          <p:nvPr/>
        </p:nvSpPr>
        <p:spPr>
          <a:xfrm>
            <a:off x="6003720" y="4994280"/>
            <a:ext cx="1040040" cy="1084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2" name="CustomShape 26"/>
          <p:cNvSpPr/>
          <p:nvPr/>
        </p:nvSpPr>
        <p:spPr>
          <a:xfrm flipV="1" rot="10800000">
            <a:off x="6138360" y="5153400"/>
            <a:ext cx="788040" cy="721080"/>
          </a:xfrm>
          <a:prstGeom prst="bentConnector3">
            <a:avLst>
              <a:gd name="adj1" fmla="val 50000"/>
            </a:avLst>
          </a:prstGeom>
          <a:noFill/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3" name="CustomShape 27"/>
          <p:cNvSpPr/>
          <p:nvPr/>
        </p:nvSpPr>
        <p:spPr>
          <a:xfrm>
            <a:off x="6129720" y="5514480"/>
            <a:ext cx="78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4" name="CustomShape 28"/>
          <p:cNvSpPr/>
          <p:nvPr/>
        </p:nvSpPr>
        <p:spPr>
          <a:xfrm flipV="1">
            <a:off x="6523920" y="4994280"/>
            <a:ext cx="360" cy="10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5" name="CustomShape 29"/>
          <p:cNvSpPr/>
          <p:nvPr/>
        </p:nvSpPr>
        <p:spPr>
          <a:xfrm>
            <a:off x="4142880" y="4393800"/>
            <a:ext cx="360" cy="31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6" name="CustomShape 30"/>
          <p:cNvSpPr/>
          <p:nvPr/>
        </p:nvSpPr>
        <p:spPr>
          <a:xfrm>
            <a:off x="1223280" y="1610640"/>
            <a:ext cx="2000520" cy="393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7" name="CustomShape 31"/>
          <p:cNvSpPr/>
          <p:nvPr/>
        </p:nvSpPr>
        <p:spPr>
          <a:xfrm>
            <a:off x="1278000" y="2553480"/>
            <a:ext cx="1945800" cy="299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8" name="CustomShape 32"/>
          <p:cNvSpPr/>
          <p:nvPr/>
        </p:nvSpPr>
        <p:spPr>
          <a:xfrm>
            <a:off x="1278000" y="3531600"/>
            <a:ext cx="1945800" cy="201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9" name="CustomShape 33"/>
          <p:cNvSpPr/>
          <p:nvPr/>
        </p:nvSpPr>
        <p:spPr>
          <a:xfrm>
            <a:off x="1420560" y="5108760"/>
            <a:ext cx="1803240" cy="44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60" name="Formula 34"/>
              <p:cNvSpPr txBox="1"/>
              <p:nvPr/>
            </p:nvSpPr>
            <p:spPr>
              <a:xfrm>
                <a:off x="1833480" y="4853160"/>
                <a:ext cx="6332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𝑤</m:t>
                        </m:r>
                      </m:e>
                      <m:sub>
                        <m:r>
                          <m:t xml:space="preserve">𝑁</m:t>
                        </m:r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1" name="Formula 35"/>
              <p:cNvSpPr txBox="1"/>
              <p:nvPr/>
            </p:nvSpPr>
            <p:spPr>
              <a:xfrm>
                <a:off x="5168880" y="5113440"/>
                <a:ext cx="45108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𝑧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2" name="Formula 36"/>
              <p:cNvSpPr txBox="1"/>
              <p:nvPr/>
            </p:nvSpPr>
            <p:spPr>
              <a:xfrm>
                <a:off x="5350320" y="2319840"/>
                <a:ext cx="44568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𝑧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3" name="Formula 37"/>
              <p:cNvSpPr txBox="1"/>
              <p:nvPr/>
            </p:nvSpPr>
            <p:spPr>
              <a:xfrm>
                <a:off x="7806600" y="3383640"/>
                <a:ext cx="1836720" cy="1675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𝑖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𝑁</m:t>
                        </m:r>
                      </m:sup>
                      <m:e>
                        <m:sSub>
                          <m:e>
                            <m:r>
                              <m:t xml:space="preserve">𝑥</m:t>
                            </m:r>
                          </m:e>
                          <m:sub>
                            <m:r>
                              <m:t xml:space="preserve">𝑖</m:t>
                            </m:r>
                            <m:r>
                              <m:t xml:space="preserve">1</m:t>
                            </m:r>
                          </m:sub>
                        </m:sSub>
                        <m:sSub>
                          <m:e>
                            <m:r>
                              <m:t xml:space="preserve">𝑤</m:t>
                            </m:r>
                          </m:e>
                          <m:sub>
                            <m:r>
                              <m:t xml:space="preserve">𝑖</m:t>
                            </m:r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𝑥</m:t>
                            </m:r>
                          </m:e>
                          <m:sub>
                            <m:r>
                              <m:t xml:space="preserve">01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4" name="Formula 38"/>
              <p:cNvSpPr txBox="1"/>
              <p:nvPr/>
            </p:nvSpPr>
            <p:spPr>
              <a:xfrm>
                <a:off x="8443080" y="2696400"/>
                <a:ext cx="5634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0</m:t>
                        </m:r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65" name="CustomShape 39"/>
          <p:cNvSpPr/>
          <p:nvPr/>
        </p:nvSpPr>
        <p:spPr>
          <a:xfrm flipV="1">
            <a:off x="9643680" y="4208400"/>
            <a:ext cx="94212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6" name="CustomShape 40"/>
          <p:cNvSpPr/>
          <p:nvPr/>
        </p:nvSpPr>
        <p:spPr>
          <a:xfrm>
            <a:off x="10586160" y="3666240"/>
            <a:ext cx="1040040" cy="1084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67" name="CustomShape 41"/>
          <p:cNvSpPr/>
          <p:nvPr/>
        </p:nvSpPr>
        <p:spPr>
          <a:xfrm flipV="1" rot="10800000">
            <a:off x="10720800" y="3825360"/>
            <a:ext cx="788040" cy="721080"/>
          </a:xfrm>
          <a:prstGeom prst="bentConnector3">
            <a:avLst>
              <a:gd name="adj1" fmla="val 50000"/>
            </a:avLst>
          </a:prstGeom>
          <a:noFill/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8" name="CustomShape 42"/>
          <p:cNvSpPr/>
          <p:nvPr/>
        </p:nvSpPr>
        <p:spPr>
          <a:xfrm>
            <a:off x="10711800" y="4186440"/>
            <a:ext cx="78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9" name="CustomShape 43"/>
          <p:cNvSpPr/>
          <p:nvPr/>
        </p:nvSpPr>
        <p:spPr>
          <a:xfrm flipV="1">
            <a:off x="11106000" y="3666240"/>
            <a:ext cx="360" cy="10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0" name="CustomShape 44"/>
          <p:cNvSpPr/>
          <p:nvPr/>
        </p:nvSpPr>
        <p:spPr>
          <a:xfrm>
            <a:off x="8724960" y="3065760"/>
            <a:ext cx="360" cy="31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71" name="Formula 45"/>
              <p:cNvSpPr txBox="1"/>
              <p:nvPr/>
            </p:nvSpPr>
            <p:spPr>
              <a:xfrm>
                <a:off x="9840240" y="3785400"/>
                <a:ext cx="45108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𝑧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72" name="CustomShape 46"/>
          <p:cNvSpPr/>
          <p:nvPr/>
        </p:nvSpPr>
        <p:spPr>
          <a:xfrm>
            <a:off x="11626200" y="4208400"/>
            <a:ext cx="41436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CustomShape 47"/>
          <p:cNvSpPr/>
          <p:nvPr/>
        </p:nvSpPr>
        <p:spPr>
          <a:xfrm>
            <a:off x="7136280" y="2742840"/>
            <a:ext cx="669960" cy="147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4" name="CustomShape 48"/>
          <p:cNvSpPr/>
          <p:nvPr/>
        </p:nvSpPr>
        <p:spPr>
          <a:xfrm flipV="1">
            <a:off x="7044120" y="4221000"/>
            <a:ext cx="762120" cy="13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5" name="CustomShape 49"/>
          <p:cNvSpPr/>
          <p:nvPr/>
        </p:nvSpPr>
        <p:spPr>
          <a:xfrm>
            <a:off x="4236480" y="352440"/>
            <a:ext cx="3451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Многослойный персептрон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Функции апроксимации для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MLP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MLP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может апроксимировать любую булеву функцию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MLP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может апроксимировать любую регрессионую функцию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Ограничения?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074120" y="1317240"/>
            <a:ext cx="1434240" cy="40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9" name="CustomShape 2"/>
          <p:cNvSpPr/>
          <p:nvPr/>
        </p:nvSpPr>
        <p:spPr>
          <a:xfrm>
            <a:off x="5508720" y="1434600"/>
            <a:ext cx="586800" cy="5702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 flipV="1">
            <a:off x="4074120" y="1718640"/>
            <a:ext cx="1434240" cy="52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1" name="CustomShape 4"/>
          <p:cNvSpPr/>
          <p:nvPr/>
        </p:nvSpPr>
        <p:spPr>
          <a:xfrm>
            <a:off x="3664080" y="1132560"/>
            <a:ext cx="336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3676320" y="2063520"/>
            <a:ext cx="31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 flipV="1">
            <a:off x="6095880" y="1719000"/>
            <a:ext cx="54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4" name="CustomShape 7"/>
          <p:cNvSpPr/>
          <p:nvPr/>
        </p:nvSpPr>
        <p:spPr>
          <a:xfrm>
            <a:off x="6670800" y="1535040"/>
            <a:ext cx="105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 and 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8"/>
          <p:cNvSpPr/>
          <p:nvPr/>
        </p:nvSpPr>
        <p:spPr>
          <a:xfrm>
            <a:off x="4074120" y="2954160"/>
            <a:ext cx="1434240" cy="40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6" name="CustomShape 9"/>
          <p:cNvSpPr/>
          <p:nvPr/>
        </p:nvSpPr>
        <p:spPr>
          <a:xfrm>
            <a:off x="5508720" y="3071880"/>
            <a:ext cx="586800" cy="5702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10"/>
          <p:cNvSpPr/>
          <p:nvPr/>
        </p:nvSpPr>
        <p:spPr>
          <a:xfrm flipV="1">
            <a:off x="4074120" y="3355920"/>
            <a:ext cx="1434240" cy="52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8" name="CustomShape 11"/>
          <p:cNvSpPr/>
          <p:nvPr/>
        </p:nvSpPr>
        <p:spPr>
          <a:xfrm>
            <a:off x="3664080" y="2769480"/>
            <a:ext cx="336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12"/>
          <p:cNvSpPr/>
          <p:nvPr/>
        </p:nvSpPr>
        <p:spPr>
          <a:xfrm>
            <a:off x="3676320" y="3700800"/>
            <a:ext cx="31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13"/>
          <p:cNvSpPr/>
          <p:nvPr/>
        </p:nvSpPr>
        <p:spPr>
          <a:xfrm flipV="1">
            <a:off x="6095880" y="3356280"/>
            <a:ext cx="54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1" name="CustomShape 14"/>
          <p:cNvSpPr/>
          <p:nvPr/>
        </p:nvSpPr>
        <p:spPr>
          <a:xfrm>
            <a:off x="6670800" y="3172320"/>
            <a:ext cx="105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 and 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15"/>
          <p:cNvSpPr/>
          <p:nvPr/>
        </p:nvSpPr>
        <p:spPr>
          <a:xfrm>
            <a:off x="3998520" y="5013360"/>
            <a:ext cx="1501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3" name="CustomShape 16"/>
          <p:cNvSpPr/>
          <p:nvPr/>
        </p:nvSpPr>
        <p:spPr>
          <a:xfrm>
            <a:off x="5500800" y="4727880"/>
            <a:ext cx="586800" cy="5702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17"/>
          <p:cNvSpPr/>
          <p:nvPr/>
        </p:nvSpPr>
        <p:spPr>
          <a:xfrm>
            <a:off x="3664080" y="4858200"/>
            <a:ext cx="336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8"/>
          <p:cNvSpPr/>
          <p:nvPr/>
        </p:nvSpPr>
        <p:spPr>
          <a:xfrm flipV="1">
            <a:off x="6096960" y="5015160"/>
            <a:ext cx="54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6" name="CustomShape 19"/>
          <p:cNvSpPr/>
          <p:nvPr/>
        </p:nvSpPr>
        <p:spPr>
          <a:xfrm>
            <a:off x="6744600" y="4809600"/>
            <a:ext cx="810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Not 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20"/>
          <p:cNvSpPr/>
          <p:nvPr/>
        </p:nvSpPr>
        <p:spPr>
          <a:xfrm>
            <a:off x="4624560" y="108972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21"/>
          <p:cNvSpPr/>
          <p:nvPr/>
        </p:nvSpPr>
        <p:spPr>
          <a:xfrm>
            <a:off x="4624560" y="164196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22"/>
          <p:cNvSpPr/>
          <p:nvPr/>
        </p:nvSpPr>
        <p:spPr>
          <a:xfrm>
            <a:off x="4663080" y="278928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23"/>
          <p:cNvSpPr/>
          <p:nvPr/>
        </p:nvSpPr>
        <p:spPr>
          <a:xfrm>
            <a:off x="4664520" y="327276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24"/>
          <p:cNvSpPr/>
          <p:nvPr/>
        </p:nvSpPr>
        <p:spPr>
          <a:xfrm>
            <a:off x="4597920" y="4630320"/>
            <a:ext cx="40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379040" y="3143880"/>
            <a:ext cx="135036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5726880" y="2858400"/>
            <a:ext cx="586800" cy="5702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 flipV="1">
            <a:off x="4379040" y="3143520"/>
            <a:ext cx="1347480" cy="12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5" name="CustomShape 4"/>
          <p:cNvSpPr/>
          <p:nvPr/>
        </p:nvSpPr>
        <p:spPr>
          <a:xfrm>
            <a:off x="3879360" y="305964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6283440" y="3194280"/>
            <a:ext cx="1190880" cy="53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7" name="CustomShape 6"/>
          <p:cNvSpPr/>
          <p:nvPr/>
        </p:nvSpPr>
        <p:spPr>
          <a:xfrm>
            <a:off x="5646960" y="2405160"/>
            <a:ext cx="724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 or 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4843080" y="2781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4843800" y="3281400"/>
            <a:ext cx="37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4390200" y="3143880"/>
            <a:ext cx="1325160" cy="12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1" name="CustomShape 10"/>
          <p:cNvSpPr/>
          <p:nvPr/>
        </p:nvSpPr>
        <p:spPr>
          <a:xfrm>
            <a:off x="5715720" y="4154400"/>
            <a:ext cx="586800" cy="5702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11"/>
          <p:cNvSpPr/>
          <p:nvPr/>
        </p:nvSpPr>
        <p:spPr>
          <a:xfrm>
            <a:off x="4379040" y="4439520"/>
            <a:ext cx="1336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3" name="CustomShape 12"/>
          <p:cNvSpPr/>
          <p:nvPr/>
        </p:nvSpPr>
        <p:spPr>
          <a:xfrm>
            <a:off x="3894840" y="4254840"/>
            <a:ext cx="28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13"/>
          <p:cNvSpPr/>
          <p:nvPr/>
        </p:nvSpPr>
        <p:spPr>
          <a:xfrm flipV="1">
            <a:off x="6302880" y="3733920"/>
            <a:ext cx="1171440" cy="70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5" name="CustomShape 14"/>
          <p:cNvSpPr/>
          <p:nvPr/>
        </p:nvSpPr>
        <p:spPr>
          <a:xfrm>
            <a:off x="5227200" y="3723840"/>
            <a:ext cx="1498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not X or not 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15"/>
          <p:cNvSpPr/>
          <p:nvPr/>
        </p:nvSpPr>
        <p:spPr>
          <a:xfrm>
            <a:off x="4528800" y="374292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16"/>
          <p:cNvSpPr/>
          <p:nvPr/>
        </p:nvSpPr>
        <p:spPr>
          <a:xfrm>
            <a:off x="4843800" y="4070160"/>
            <a:ext cx="37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17"/>
          <p:cNvSpPr/>
          <p:nvPr/>
        </p:nvSpPr>
        <p:spPr>
          <a:xfrm>
            <a:off x="7474680" y="3398400"/>
            <a:ext cx="670680" cy="67176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18"/>
          <p:cNvSpPr/>
          <p:nvPr/>
        </p:nvSpPr>
        <p:spPr>
          <a:xfrm>
            <a:off x="6803640" y="314388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19"/>
          <p:cNvSpPr/>
          <p:nvPr/>
        </p:nvSpPr>
        <p:spPr>
          <a:xfrm>
            <a:off x="6810480" y="366444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Shape 2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XOR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Table 1"/>
          <p:cNvGraphicFramePr/>
          <p:nvPr/>
        </p:nvGraphicFramePr>
        <p:xfrm>
          <a:off x="2031840" y="585360"/>
          <a:ext cx="8127720" cy="1854000"/>
        </p:xfrm>
        <a:graphic>
          <a:graphicData uri="http://schemas.openxmlformats.org/drawingml/2006/table">
            <a:tbl>
              <a:tblPr/>
              <a:tblGrid>
                <a:gridCol w="1354320"/>
                <a:gridCol w="1354320"/>
                <a:gridCol w="1354320"/>
                <a:gridCol w="1354320"/>
                <a:gridCol w="1354320"/>
                <a:gridCol w="13561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223" name="CustomShape 2"/>
          <p:cNvSpPr/>
          <p:nvPr/>
        </p:nvSpPr>
        <p:spPr>
          <a:xfrm>
            <a:off x="360000" y="3429000"/>
            <a:ext cx="524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X1 and X2 and (not X3) and (not X4) and X5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5104440" y="3613680"/>
            <a:ext cx="140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5" name="CustomShape 4"/>
          <p:cNvSpPr/>
          <p:nvPr/>
        </p:nvSpPr>
        <p:spPr>
          <a:xfrm>
            <a:off x="6881400" y="3733200"/>
            <a:ext cx="414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7218360" y="3731760"/>
            <a:ext cx="414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7803000" y="3723120"/>
            <a:ext cx="414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7490880" y="3728520"/>
            <a:ext cx="414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8114760" y="3717360"/>
            <a:ext cx="414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0" name="CustomShape 9"/>
          <p:cNvSpPr/>
          <p:nvPr/>
        </p:nvSpPr>
        <p:spPr>
          <a:xfrm>
            <a:off x="7012440" y="3112200"/>
            <a:ext cx="151920" cy="1843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0"/>
          <p:cNvSpPr/>
          <p:nvPr/>
        </p:nvSpPr>
        <p:spPr>
          <a:xfrm flipV="1">
            <a:off x="7088760" y="3296160"/>
            <a:ext cx="360" cy="43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2" name="CustomShape 11"/>
          <p:cNvSpPr/>
          <p:nvPr/>
        </p:nvSpPr>
        <p:spPr>
          <a:xfrm flipH="1" flipV="1">
            <a:off x="7088040" y="3296160"/>
            <a:ext cx="336600" cy="43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3" name="CustomShape 12"/>
          <p:cNvSpPr/>
          <p:nvPr/>
        </p:nvSpPr>
        <p:spPr>
          <a:xfrm flipH="1" flipV="1">
            <a:off x="7088760" y="3296880"/>
            <a:ext cx="609120" cy="43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4" name="CustomShape 13"/>
          <p:cNvSpPr/>
          <p:nvPr/>
        </p:nvSpPr>
        <p:spPr>
          <a:xfrm flipH="1" flipV="1">
            <a:off x="7088040" y="3296160"/>
            <a:ext cx="921240" cy="4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5" name="CustomShape 14"/>
          <p:cNvSpPr/>
          <p:nvPr/>
        </p:nvSpPr>
        <p:spPr>
          <a:xfrm flipH="1" flipV="1">
            <a:off x="7088040" y="3296160"/>
            <a:ext cx="1233000" cy="42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6" name="CustomShape 15"/>
          <p:cNvSpPr/>
          <p:nvPr/>
        </p:nvSpPr>
        <p:spPr>
          <a:xfrm>
            <a:off x="360000" y="4537080"/>
            <a:ext cx="524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X1 and (not X2) and X3 and X4 and (not X5)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16"/>
          <p:cNvSpPr/>
          <p:nvPr/>
        </p:nvSpPr>
        <p:spPr>
          <a:xfrm>
            <a:off x="5104440" y="4721760"/>
            <a:ext cx="140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8" name="CustomShape 17"/>
          <p:cNvSpPr/>
          <p:nvPr/>
        </p:nvSpPr>
        <p:spPr>
          <a:xfrm>
            <a:off x="6881400" y="4841280"/>
            <a:ext cx="414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9" name="CustomShape 18"/>
          <p:cNvSpPr/>
          <p:nvPr/>
        </p:nvSpPr>
        <p:spPr>
          <a:xfrm>
            <a:off x="7218360" y="4839840"/>
            <a:ext cx="414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0" name="CustomShape 19"/>
          <p:cNvSpPr/>
          <p:nvPr/>
        </p:nvSpPr>
        <p:spPr>
          <a:xfrm>
            <a:off x="7803000" y="4831200"/>
            <a:ext cx="414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1" name="CustomShape 20"/>
          <p:cNvSpPr/>
          <p:nvPr/>
        </p:nvSpPr>
        <p:spPr>
          <a:xfrm>
            <a:off x="7490880" y="4836960"/>
            <a:ext cx="414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2" name="CustomShape 21"/>
          <p:cNvSpPr/>
          <p:nvPr/>
        </p:nvSpPr>
        <p:spPr>
          <a:xfrm>
            <a:off x="8114760" y="4825440"/>
            <a:ext cx="414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3" name="CustomShape 22"/>
          <p:cNvSpPr/>
          <p:nvPr/>
        </p:nvSpPr>
        <p:spPr>
          <a:xfrm>
            <a:off x="7012440" y="4220640"/>
            <a:ext cx="151920" cy="1843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3"/>
          <p:cNvSpPr/>
          <p:nvPr/>
        </p:nvSpPr>
        <p:spPr>
          <a:xfrm flipV="1">
            <a:off x="7088760" y="4404240"/>
            <a:ext cx="360" cy="43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5" name="CustomShape 24"/>
          <p:cNvSpPr/>
          <p:nvPr/>
        </p:nvSpPr>
        <p:spPr>
          <a:xfrm flipH="1" flipV="1">
            <a:off x="7088040" y="4404240"/>
            <a:ext cx="336600" cy="43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6" name="CustomShape 25"/>
          <p:cNvSpPr/>
          <p:nvPr/>
        </p:nvSpPr>
        <p:spPr>
          <a:xfrm flipH="1" flipV="1">
            <a:off x="7088760" y="4404960"/>
            <a:ext cx="609120" cy="43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7" name="CustomShape 26"/>
          <p:cNvSpPr/>
          <p:nvPr/>
        </p:nvSpPr>
        <p:spPr>
          <a:xfrm flipH="1" flipV="1">
            <a:off x="7088040" y="4404240"/>
            <a:ext cx="921240" cy="4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8" name="CustomShape 27"/>
          <p:cNvSpPr/>
          <p:nvPr/>
        </p:nvSpPr>
        <p:spPr>
          <a:xfrm flipH="1" flipV="1">
            <a:off x="7088040" y="4404240"/>
            <a:ext cx="1233000" cy="42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9" name="CustomShape 28"/>
          <p:cNvSpPr/>
          <p:nvPr/>
        </p:nvSpPr>
        <p:spPr>
          <a:xfrm>
            <a:off x="7361280" y="4214880"/>
            <a:ext cx="151920" cy="1843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29"/>
          <p:cNvSpPr/>
          <p:nvPr/>
        </p:nvSpPr>
        <p:spPr>
          <a:xfrm flipV="1">
            <a:off x="7088760" y="4371840"/>
            <a:ext cx="294480" cy="46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1" name="CustomShape 30"/>
          <p:cNvSpPr/>
          <p:nvPr/>
        </p:nvSpPr>
        <p:spPr>
          <a:xfrm flipH="1" flipV="1">
            <a:off x="7382880" y="4371840"/>
            <a:ext cx="41400" cy="46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2" name="CustomShape 31"/>
          <p:cNvSpPr/>
          <p:nvPr/>
        </p:nvSpPr>
        <p:spPr>
          <a:xfrm flipH="1" flipV="1">
            <a:off x="7382880" y="4371840"/>
            <a:ext cx="314280" cy="46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3" name="CustomShape 32"/>
          <p:cNvSpPr/>
          <p:nvPr/>
        </p:nvSpPr>
        <p:spPr>
          <a:xfrm flipH="1" flipV="1">
            <a:off x="7436880" y="4399560"/>
            <a:ext cx="572040" cy="43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CustomShape 33"/>
          <p:cNvSpPr/>
          <p:nvPr/>
        </p:nvSpPr>
        <p:spPr>
          <a:xfrm flipH="1" flipV="1">
            <a:off x="7491600" y="4372560"/>
            <a:ext cx="830160" cy="4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795600" y="5232960"/>
            <a:ext cx="368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513440" y="5243400"/>
            <a:ext cx="368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2885040" y="5232960"/>
            <a:ext cx="368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2209680" y="5218920"/>
            <a:ext cx="368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3766320" y="5243400"/>
            <a:ext cx="368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903960" y="4329720"/>
            <a:ext cx="151920" cy="1843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7"/>
          <p:cNvSpPr/>
          <p:nvPr/>
        </p:nvSpPr>
        <p:spPr>
          <a:xfrm flipV="1">
            <a:off x="980280" y="4513680"/>
            <a:ext cx="360" cy="71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2" name="CustomShape 8"/>
          <p:cNvSpPr/>
          <p:nvPr/>
        </p:nvSpPr>
        <p:spPr>
          <a:xfrm flipH="1" flipV="1">
            <a:off x="979920" y="4514400"/>
            <a:ext cx="717120" cy="72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3" name="CustomShape 9"/>
          <p:cNvSpPr/>
          <p:nvPr/>
        </p:nvSpPr>
        <p:spPr>
          <a:xfrm flipH="1" flipV="1">
            <a:off x="979200" y="4513680"/>
            <a:ext cx="1413720" cy="70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4" name="CustomShape 10"/>
          <p:cNvSpPr/>
          <p:nvPr/>
        </p:nvSpPr>
        <p:spPr>
          <a:xfrm flipH="1" flipV="1">
            <a:off x="979200" y="4513680"/>
            <a:ext cx="2089080" cy="71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5" name="CustomShape 11"/>
          <p:cNvSpPr/>
          <p:nvPr/>
        </p:nvSpPr>
        <p:spPr>
          <a:xfrm flipH="1" flipV="1">
            <a:off x="979200" y="4514400"/>
            <a:ext cx="2970360" cy="72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6" name="CustomShape 12"/>
          <p:cNvSpPr/>
          <p:nvPr/>
        </p:nvSpPr>
        <p:spPr>
          <a:xfrm>
            <a:off x="1881360" y="4324320"/>
            <a:ext cx="151920" cy="1843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3"/>
          <p:cNvSpPr/>
          <p:nvPr/>
        </p:nvSpPr>
        <p:spPr>
          <a:xfrm flipV="1">
            <a:off x="980280" y="4481640"/>
            <a:ext cx="923040" cy="75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8" name="CustomShape 14"/>
          <p:cNvSpPr/>
          <p:nvPr/>
        </p:nvSpPr>
        <p:spPr>
          <a:xfrm flipV="1">
            <a:off x="1697760" y="4480920"/>
            <a:ext cx="205560" cy="76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9" name="CustomShape 15"/>
          <p:cNvSpPr/>
          <p:nvPr/>
        </p:nvSpPr>
        <p:spPr>
          <a:xfrm flipH="1" flipV="1">
            <a:off x="1903320" y="4480920"/>
            <a:ext cx="490320" cy="73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CustomShape 16"/>
          <p:cNvSpPr/>
          <p:nvPr/>
        </p:nvSpPr>
        <p:spPr>
          <a:xfrm flipH="1" flipV="1">
            <a:off x="1956600" y="4507920"/>
            <a:ext cx="1111320" cy="72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1" name="CustomShape 17"/>
          <p:cNvSpPr/>
          <p:nvPr/>
        </p:nvSpPr>
        <p:spPr>
          <a:xfrm flipH="1" flipV="1">
            <a:off x="2011320" y="4480920"/>
            <a:ext cx="1938960" cy="76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2" name="CustomShape 18"/>
          <p:cNvSpPr/>
          <p:nvPr/>
        </p:nvSpPr>
        <p:spPr>
          <a:xfrm>
            <a:off x="2723040" y="4320000"/>
            <a:ext cx="151920" cy="1843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9"/>
          <p:cNvSpPr/>
          <p:nvPr/>
        </p:nvSpPr>
        <p:spPr>
          <a:xfrm>
            <a:off x="3531600" y="4296960"/>
            <a:ext cx="151920" cy="1843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20"/>
          <p:cNvSpPr/>
          <p:nvPr/>
        </p:nvSpPr>
        <p:spPr>
          <a:xfrm flipV="1">
            <a:off x="980280" y="4503240"/>
            <a:ext cx="1818720" cy="72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5" name="CustomShape 21"/>
          <p:cNvSpPr/>
          <p:nvPr/>
        </p:nvSpPr>
        <p:spPr>
          <a:xfrm flipV="1">
            <a:off x="1697760" y="4504320"/>
            <a:ext cx="1100880" cy="73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6" name="CustomShape 22"/>
          <p:cNvSpPr/>
          <p:nvPr/>
        </p:nvSpPr>
        <p:spPr>
          <a:xfrm flipV="1">
            <a:off x="2394360" y="4504320"/>
            <a:ext cx="404640" cy="71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7" name="CustomShape 23"/>
          <p:cNvSpPr/>
          <p:nvPr/>
        </p:nvSpPr>
        <p:spPr>
          <a:xfrm flipH="1" flipV="1">
            <a:off x="2799000" y="4503600"/>
            <a:ext cx="270000" cy="72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8" name="CustomShape 24"/>
          <p:cNvSpPr/>
          <p:nvPr/>
        </p:nvSpPr>
        <p:spPr>
          <a:xfrm flipH="1" flipV="1">
            <a:off x="2799000" y="4504320"/>
            <a:ext cx="1151280" cy="73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9" name="CustomShape 25"/>
          <p:cNvSpPr/>
          <p:nvPr/>
        </p:nvSpPr>
        <p:spPr>
          <a:xfrm flipV="1">
            <a:off x="980280" y="4481280"/>
            <a:ext cx="2627280" cy="75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0" name="CustomShape 26"/>
          <p:cNvSpPr/>
          <p:nvPr/>
        </p:nvSpPr>
        <p:spPr>
          <a:xfrm flipV="1">
            <a:off x="1697760" y="4480560"/>
            <a:ext cx="1909440" cy="76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1" name="CustomShape 27"/>
          <p:cNvSpPr/>
          <p:nvPr/>
        </p:nvSpPr>
        <p:spPr>
          <a:xfrm flipV="1">
            <a:off x="2394360" y="4480560"/>
            <a:ext cx="1212840" cy="73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2" name="CustomShape 28"/>
          <p:cNvSpPr/>
          <p:nvPr/>
        </p:nvSpPr>
        <p:spPr>
          <a:xfrm flipV="1">
            <a:off x="3069360" y="4481640"/>
            <a:ext cx="537840" cy="75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3" name="CustomShape 29"/>
          <p:cNvSpPr/>
          <p:nvPr/>
        </p:nvSpPr>
        <p:spPr>
          <a:xfrm flipH="1" flipV="1">
            <a:off x="3602520" y="4514400"/>
            <a:ext cx="347760" cy="72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4" name="CustomShape 30"/>
          <p:cNvSpPr/>
          <p:nvPr/>
        </p:nvSpPr>
        <p:spPr>
          <a:xfrm>
            <a:off x="2323440" y="2814480"/>
            <a:ext cx="192600" cy="2430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85" name="CustomShape 31"/>
          <p:cNvSpPr/>
          <p:nvPr/>
        </p:nvSpPr>
        <p:spPr>
          <a:xfrm flipV="1">
            <a:off x="980280" y="3056400"/>
            <a:ext cx="1439280" cy="127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6" name="CustomShape 32"/>
          <p:cNvSpPr/>
          <p:nvPr/>
        </p:nvSpPr>
        <p:spPr>
          <a:xfrm flipV="1">
            <a:off x="1957680" y="3056760"/>
            <a:ext cx="461880" cy="12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7" name="CustomShape 33"/>
          <p:cNvSpPr/>
          <p:nvPr/>
        </p:nvSpPr>
        <p:spPr>
          <a:xfrm flipH="1" flipV="1">
            <a:off x="2418840" y="3056760"/>
            <a:ext cx="379080" cy="126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8" name="CustomShape 34"/>
          <p:cNvSpPr/>
          <p:nvPr/>
        </p:nvSpPr>
        <p:spPr>
          <a:xfrm flipH="1" flipV="1">
            <a:off x="2418840" y="3057480"/>
            <a:ext cx="1187640" cy="123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9" name="CustomShape 35"/>
          <p:cNvSpPr/>
          <p:nvPr/>
        </p:nvSpPr>
        <p:spPr>
          <a:xfrm>
            <a:off x="82800" y="1124280"/>
            <a:ext cx="4773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одного скрытого слоя, количество перспетронов растет экпонентациально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XOR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требует 3 перспетрона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36"/>
          <p:cNvSpPr/>
          <p:nvPr/>
        </p:nvSpPr>
        <p:spPr>
          <a:xfrm>
            <a:off x="7662960" y="1375920"/>
            <a:ext cx="3414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Оптимальная архитектура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растет логарифмически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1" name="Picture 79" descr=""/>
          <p:cNvPicPr/>
          <p:nvPr/>
        </p:nvPicPr>
        <p:blipFill>
          <a:blip r:embed="rId1"/>
          <a:stretch/>
        </p:blipFill>
        <p:spPr>
          <a:xfrm>
            <a:off x="6858720" y="2522160"/>
            <a:ext cx="4428720" cy="309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LibreOffice/6.4.7.2$Linux_X86_64 LibreOffice_project/40$Build-2</Application>
  <Words>384</Words>
  <Paragraphs>174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2019-10-07T06:36:33Z</dcterms:created>
  <dc:creator>Anton Nesterenko</dc:creator>
  <dc:description/>
  <dc:language>en-US</dc:language>
  <cp:lastModifiedBy>Anton Nesterenko</cp:lastModifiedBy>
  <dcterms:modified xsi:type="dcterms:W3CDTF">2022-12-19T14:22:52Z</dcterms:modified>
  <cp:revision>13</cp:revision>
  <dc:subject/>
  <dc:title>Нейронные сети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