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5" r:id="rId21"/>
    <p:sldId id="276" r:id="rId22"/>
    <p:sldId id="277" r:id="rId23"/>
    <p:sldId id="280" r:id="rId24"/>
    <p:sldId id="281" r:id="rId25"/>
    <p:sldId id="282" r:id="rId26"/>
    <p:sldId id="279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87D8-1689-433F-AF44-1E7EB4EE0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48C2A-5EB6-4984-91DE-778D5A8AE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274E2-C351-4D85-B3B4-9C8DD457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76BB-0DE1-4D75-B5F1-17C8C11ED24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2C3AB-314C-4965-B9C7-D381C480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55F7E-B51C-4473-819C-5411B8BD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EAD9-67DC-4526-A5DB-9FDD5ED3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506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BDF0-5F37-4698-B29E-BE99B396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17D9B-BEBE-4A58-93D9-1EFF705F8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13715-404E-4116-9BC5-2E5F6BDF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76BB-0DE1-4D75-B5F1-17C8C11ED24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A6050-B59D-467A-B2A3-56D17D33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6005B-3963-4464-A515-1153DD45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EAD9-67DC-4526-A5DB-9FDD5ED3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0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7C84F-22DD-4B90-8A55-455BAFCD9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0567C-73EA-4E60-A4D1-FBD18FCA3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27CEB-5E69-4946-BCA3-A29C7BCF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76BB-0DE1-4D75-B5F1-17C8C11ED24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91D5-A6A1-4B13-8739-AC40389E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506AF-CBDD-4A89-8F69-BD705341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EAD9-67DC-4526-A5DB-9FDD5ED3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8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6C97-C741-4FBA-A648-1096DF03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48EEB-BCC7-48A2-9FEC-39DADFBA6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7B8B0-93B3-475D-AEBC-7C70A433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76BB-0DE1-4D75-B5F1-17C8C11ED24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D359-B4CD-4A0B-854A-D34B43B2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EB10-5817-478A-A084-BA99AFD9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EAD9-67DC-4526-A5DB-9FDD5ED3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5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B62E-A2E1-4F7B-BE40-E5BB07C6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065D1-FC75-44D3-8D28-A4744ED12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01052-A5C3-491B-B5D3-CAFA6EC7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76BB-0DE1-4D75-B5F1-17C8C11ED24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DFBC8-D970-4278-A6B1-16B5E3C7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B299-CFFD-4ED4-B743-2D994A7A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EAD9-67DC-4526-A5DB-9FDD5ED3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1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8C28-C5DA-416E-A2B7-54671AEF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272D-8B12-45C5-9338-897F94E50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C401E-779B-484D-8AF4-079C49FA5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74025-3546-44A6-9D08-B10E51DA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76BB-0DE1-4D75-B5F1-17C8C11ED24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4A3CA-22DF-4313-BF80-BAD5D5E4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BEAB3-A59D-42AB-A420-F4AC6B69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EAD9-67DC-4526-A5DB-9FDD5ED3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57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A995-8CF7-488A-B818-7B1C3803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2CC80-918B-4C88-AE11-06462DCE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F8B91-B639-408C-B5AC-9EA4CA182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6E2AC-06BA-411A-AB5C-FC192830F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6E9F9-6A06-4B49-87FD-6960387A0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79607-2043-4A05-9117-48D9CC44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76BB-0DE1-4D75-B5F1-17C8C11ED24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8352F-F0E0-4BBA-B4D0-D282385F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3B71C-5637-419B-9306-07FF8BEB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EAD9-67DC-4526-A5DB-9FDD5ED3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91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AAFB-73F3-408A-BC1B-9F7EFD5A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50B77-C6DA-4404-8094-948B3343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76BB-0DE1-4D75-B5F1-17C8C11ED24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6E744-8C53-4E53-8710-AE96CC80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1EE95-6B1F-4D90-8425-B6FE5A06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EAD9-67DC-4526-A5DB-9FDD5ED3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4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DC8A1-8F36-4FE5-A277-9BACF7F8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76BB-0DE1-4D75-B5F1-17C8C11ED24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58FEE-4BBC-4D20-9E00-04D76792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FBE19-C320-48A6-82CB-E3654090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EAD9-67DC-4526-A5DB-9FDD5ED3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19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F2B4-E1DB-4704-976C-16F89530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8208-0107-4C8D-9132-559D08691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19587-B232-4309-85F0-4D134DD2E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6F91E-A6D3-4EE8-BFB5-2BF0A6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76BB-0DE1-4D75-B5F1-17C8C11ED24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CA9C3-AD4C-42B6-801F-DE2A2393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EDEF8-4223-4AA1-B7E4-D4C063B6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EAD9-67DC-4526-A5DB-9FDD5ED3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50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D994-369F-40FD-A13C-5899A45B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D6F4C-97C7-467E-B518-525FBAF87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494E0-6448-4F8D-957E-C5C644CA7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BE6DC-3EF3-4989-BF0F-4F7E8A35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76BB-0DE1-4D75-B5F1-17C8C11ED24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57F48-2D09-4275-9701-D5168606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E99E6-6517-4967-9578-C01017E6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EAD9-67DC-4526-A5DB-9FDD5ED3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7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7A734-7104-47B8-AAF2-F8855DE0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0ECCD-889C-4D89-9C26-710BB3CC2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233F7-7D85-46BC-9AA2-20ACBF026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D76BB-0DE1-4D75-B5F1-17C8C11ED24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5A53-2F61-44CF-8C8B-ED50C5033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04798-F126-4982-8F3B-6D862276F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DEAD9-67DC-4526-A5DB-9FDD5ED3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2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33DA6F-DE6E-4176-90F4-5B34C38D8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Автоматическое прогнозирование временных рядов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3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3D9D3A-EF64-4A04-B560-23861337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Стационарность ряда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C9684DF-891E-4B95-AA53-B7DA0A64DF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Ряд называется стационарным если для любого лага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распределение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, не зависит от </a:t>
                </a:r>
                <a:r>
                  <a:rPr lang="en-US" dirty="0"/>
                  <a:t>t. </a:t>
                </a:r>
                <a:r>
                  <a:rPr lang="ru-RU" dirty="0"/>
                  <a:t>Т.е. свойства ряда не зависит от времени</a:t>
                </a:r>
              </a:p>
              <a:p>
                <a:pPr lvl="1"/>
                <a:r>
                  <a:rPr lang="ru-RU" dirty="0"/>
                  <a:t>Тренд означает</a:t>
                </a:r>
                <a:r>
                  <a:rPr lang="en-US" dirty="0"/>
                  <a:t> </a:t>
                </a:r>
                <a:r>
                  <a:rPr lang="ru-RU" dirty="0"/>
                  <a:t>нестационнарность</a:t>
                </a:r>
              </a:p>
              <a:p>
                <a:pPr lvl="1"/>
                <a:r>
                  <a:rPr lang="ru-RU" dirty="0"/>
                  <a:t>Сезоность означает</a:t>
                </a:r>
                <a:r>
                  <a:rPr lang="en-US" dirty="0"/>
                  <a:t> </a:t>
                </a:r>
                <a:r>
                  <a:rPr lang="ru-RU" dirty="0"/>
                  <a:t>нестационнарность</a:t>
                </a:r>
                <a:endParaRPr lang="en-US" dirty="0"/>
              </a:p>
              <a:p>
                <a:pPr lvl="1"/>
                <a:r>
                  <a:rPr lang="ru-RU" dirty="0"/>
                  <a:t>Цикл неозначает нестационнарность (не известны заранее периоды цикла)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C9684DF-891E-4B95-AA53-B7DA0A64D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28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BECB-5565-4A49-B11B-4BB52A95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ряда на стационнарность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FE7E-59A0-49D3-AB1B-B82D0B66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Критерий Дики-Фуллера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Kwiatkowski-Phillips-Schmidt-Shin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BC046-5E14-46D7-8B2E-D5807C461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41" y="2419350"/>
            <a:ext cx="3514725" cy="10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92A3E3-F281-4A3D-BC36-1BD5ED3EB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90" y="4386263"/>
            <a:ext cx="35528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63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9B01-ABD6-47E8-B093-CEB1C0CD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Стабилизация дисперсии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8F3E7A-E6ED-45C9-A192-FFD3A4FFCD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Для стабилизации дисперсии ряда можно применить преобразование Бокса-Кокса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8F3E7A-E6ED-45C9-A192-FFD3A4FFC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58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5249FA-EA8F-4BBB-8F1C-797D10BB6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12192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3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D28-F580-4FC6-B4BA-778E2F76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Удаление тренда</a:t>
            </a:r>
            <a:r>
              <a:rPr lang="en-US" dirty="0"/>
              <a:t> - 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E57D1-AC6E-4226-A6B5-3752FC9D0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того чтобы убрать тренд из ряда, необходимо провести дифференцирование ряда.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𝑡𝑟𝑒𝑛𝑑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E57D1-AC6E-4226-A6B5-3752FC9D0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634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F9F19BD0-3619-487B-BDFC-1B7CB8E48C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F9F19BD0-3619-487B-BDFC-1B7CB8E48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EB2C073-B895-4156-9216-CAEBA80E4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0235" y="1825625"/>
            <a:ext cx="101674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36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F9F19BD0-3619-487B-BDFC-1B7CB8E48C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Линейная модель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F9F19BD0-3619-487B-BDFC-1B7CB8E48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240C96-2D84-4289-AFB8-652004ED1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5625"/>
            <a:ext cx="107386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67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C170-E701-49CE-9894-C53CE1E6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Скользящее среднее - </a:t>
            </a:r>
            <a:r>
              <a:rPr lang="en-US" dirty="0"/>
              <a:t>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21C29F-3474-4493-9982-4020B094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Еще одним из спобов предсказывания будующей величины ряда, является скользящее среднее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21C29F-3474-4493-9982-4020B094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451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441DEC-31F7-4BC8-94B0-67D116895F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441DEC-31F7-4BC8-94B0-67D116895F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922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F1012B-A6CA-4B0A-AA09-B79E6BAB1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5625"/>
            <a:ext cx="1051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7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B6D700-1454-4B8D-85F8-EF156357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2784C8E-EE7E-487D-B75D-6FA2DD92E4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Моделью ARMA(</a:t>
                </a:r>
                <a:r>
                  <a:rPr lang="ru-RU" i="1" dirty="0"/>
                  <a:t>p</a:t>
                </a:r>
                <a:r>
                  <a:rPr lang="ru-RU" dirty="0"/>
                  <a:t>, </a:t>
                </a:r>
                <a:r>
                  <a:rPr lang="ru-RU" i="1" dirty="0"/>
                  <a:t>q</a:t>
                </a:r>
                <a:r>
                  <a:rPr lang="ru-RU" dirty="0"/>
                  <a:t>), где </a:t>
                </a:r>
                <a:r>
                  <a:rPr lang="ru-RU" i="1" dirty="0"/>
                  <a:t>p</a:t>
                </a:r>
                <a:r>
                  <a:rPr lang="ru-RU" dirty="0"/>
                  <a:t> и </a:t>
                </a:r>
                <a:r>
                  <a:rPr lang="ru-RU" i="1" dirty="0"/>
                  <a:t>q</a:t>
                </a:r>
                <a:r>
                  <a:rPr lang="ru-RU" dirty="0"/>
                  <a:t> — целые числа, задающие порядок модели, называется следующий процесс генерации временного ряда 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br>
                  <a:rPr lang="ru-RU" dirty="0"/>
                </a:b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−констант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а, 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нормальный шум,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−авторегрессионые коэффициенты и коэффициенты скользящего среднего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2784C8E-EE7E-487D-B75D-6FA2DD92E4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73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B15AF31-3C99-4EF0-9CAB-F385AD8853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5" y="1548534"/>
            <a:ext cx="6724073" cy="43474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433DA6F-DE6E-4176-90F4-5B34C38D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прогнозирования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DBBAEA6-0109-4FA1-B82C-479E783650B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ru-RU" dirty="0"/>
                  <a:t>Временной ряд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 - значения признака, измеренные через равные временные интервалы</a:t>
                </a:r>
              </a:p>
              <a:p>
                <a:r>
                  <a:rPr lang="ru-RU" dirty="0"/>
                  <a:t>Другие признаки отсутствуют</a:t>
                </a:r>
              </a:p>
              <a:p>
                <a:r>
                  <a:rPr lang="ru-RU" dirty="0"/>
                  <a:t>Найти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1, 2, .. , 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горизонт прогнозирования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DBBAEA6-0109-4FA1-B82C-479E78365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285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7E75-289E-4A80-9FDE-BC0F8FCE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ARMA </a:t>
            </a:r>
            <a:r>
              <a:rPr lang="ru-RU" dirty="0"/>
              <a:t>результат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B55A207-BA96-4085-90FF-0E1E4F241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05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0EF8-D16B-4A86-B758-9ED01C7F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C50A8-2191-4A2A-ABE3-B6964B1745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ARIMA  - </a:t>
                </a:r>
                <a:r>
                  <a:rPr lang="ru-RU" dirty="0"/>
                  <a:t>интегрированная модель авторегрессии — скользящего среднего. Является расширением моделей ARMA для нестационарных временных рядов, которые можно сделать стационарными взятием разностей некоторого порядка от исходного временного ряда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−разностный оператор,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C50A8-2191-4A2A-ABE3-B6964B1745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804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9E1D-840D-4775-BC81-9B2A628D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 = 1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CC0A11F-715B-4226-BB64-7C07613D8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82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9FE0-0B87-4091-AAF6-CCF477CC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Сезоное дифференцирование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F9488-9BE8-436A-9821-F771A7DBA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Сезонное диференцирование аналогично трендовому, только мы вычитаем из ряда компоненты сезоности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F9488-9BE8-436A-9821-F771A7DBA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295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B7E0DB-8843-43AC-A5CA-C2CD5B38CC6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B7E0DB-8843-43AC-A5CA-C2CD5B38C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39B04F-6CF5-484F-AC4E-89B314D48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07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BBEC-DA67-47AE-84CA-52B2A337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Комбинированное дифференцирование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40A726-E30E-4A70-BE80-36B6B39EF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28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3C64-3331-4BAC-A158-CFFBB18E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87B6-F61A-4472-82AD-A8AC8B36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SARIMA – </a:t>
            </a:r>
            <a:r>
              <a:rPr lang="ru-RU" dirty="0"/>
              <a:t>является моделью </a:t>
            </a:r>
            <a:r>
              <a:rPr lang="en-US" dirty="0"/>
              <a:t>ARIMA </a:t>
            </a:r>
            <a:r>
              <a:rPr lang="ru-RU" dirty="0"/>
              <a:t>с добавленным сезонным дифференцированием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24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686D-7A83-43D4-AA3A-7F5566C3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 = 1, d=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B91607-24EF-4DD7-96C5-E99C5358B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26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3B51-E5AF-456F-8CCA-22ABE4C4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fbProphet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E9DB-8717-491D-9860-214419E1F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fpProhet</a:t>
            </a:r>
            <a:r>
              <a:rPr lang="en-US" dirty="0"/>
              <a:t> – </a:t>
            </a:r>
            <a:r>
              <a:rPr lang="ru-RU" dirty="0"/>
              <a:t>библиотека от </a:t>
            </a:r>
            <a:r>
              <a:rPr lang="en-US" dirty="0"/>
              <a:t>Facebook </a:t>
            </a:r>
            <a:r>
              <a:rPr lang="ru-RU" dirty="0"/>
              <a:t>поддерживающая мультисезональсть и локальные тренды</a:t>
            </a:r>
            <a:endParaRPr lang="en-US" dirty="0"/>
          </a:p>
          <a:p>
            <a:r>
              <a:rPr lang="ru-RU" dirty="0"/>
              <a:t>Для тренировки модели нужен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ru-RU" dirty="0"/>
              <a:t>с двумя полями </a:t>
            </a:r>
            <a:r>
              <a:rPr lang="en-US" dirty="0"/>
              <a:t>ds </a:t>
            </a:r>
            <a:r>
              <a:rPr lang="ru-RU" dirty="0"/>
              <a:t>и </a:t>
            </a:r>
            <a:r>
              <a:rPr lang="en-US" dirty="0"/>
              <a:t>y, </a:t>
            </a:r>
            <a:r>
              <a:rPr lang="ru-RU" dirty="0"/>
              <a:t>дата и значение соответственно</a:t>
            </a:r>
          </a:p>
          <a:p>
            <a:r>
              <a:rPr lang="en-US" dirty="0" err="1"/>
              <a:t>fbProphet</a:t>
            </a:r>
            <a:r>
              <a:rPr lang="en-US" dirty="0"/>
              <a:t> </a:t>
            </a:r>
            <a:r>
              <a:rPr lang="ru-RU" dirty="0"/>
              <a:t>так же поддерживает добавление праздников для тренировки модели и дневные, недельные тренды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18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61CE-203A-4777-9F52-9BD73FB6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fbProphet</a:t>
            </a:r>
            <a:r>
              <a:rPr lang="en-US" dirty="0"/>
              <a:t> -</a:t>
            </a:r>
            <a:r>
              <a:rPr lang="ru-RU" dirty="0"/>
              <a:t> результат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CFCD1D-4A03-4770-8214-CFB5B7256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0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9E1F21-DFB4-4CC0-9DC0-266BB722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Предсказательный интервал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EFFE7-BF52-4BE2-B485-828034FCF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Предсказательный интервал – это интервал в котором прогнозируемая величина окажется с вероятностью, не меньше заданной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E0A339-D490-452D-8D3E-5F2835479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079629"/>
            <a:ext cx="10367512" cy="356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0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3F0E-B174-4A58-B05E-17DBB835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Регрессия на время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DFBDC9B-AEF0-4071-8F95-296712B064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6987" y="2067719"/>
            <a:ext cx="4772025" cy="386715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BACBFA-AD93-4BB9-9D6F-3ED36B04F6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7762" y="2124869"/>
            <a:ext cx="45624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1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0951-C12A-4830-9E5A-BF34F342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Остатки от регрессии на время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75E45F-F6CA-4F94-8AF8-EB62ECB585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8300" y="2829719"/>
            <a:ext cx="3581400" cy="234315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6712F2-BFA6-4848-9E5C-53EF67F4E4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72300" y="2824956"/>
            <a:ext cx="35814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6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FE05C0-1292-491E-8F31-A521AE44E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3" y="2147976"/>
            <a:ext cx="11110821" cy="47100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E3621D-69EC-409B-836A-3873BFC1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Тренд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6AE11-EA82-40A5-BC0D-4A923749F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Тренд – это долгосрочная тенденция изменения уровня ряда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5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1D904B-90F9-4167-840A-C2D5ADB53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6" y="2380891"/>
            <a:ext cx="11102196" cy="4477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16AD2A-C8D4-465E-A309-AC94D092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Сезонность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56370-0DD4-48EF-A8E2-5934F7D0E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Сезонность -  периодически колебания, наблюдаемые на временных рядах, через равные промежутки времени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76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694E-ECB2-4C9D-838F-8EE31F2C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Цикл и Ошибка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8B07-BA30-4915-894D-42195A81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Цикл - периодически колебания, наблюдаемые на временных рядах, через разные промежутки времени</a:t>
            </a:r>
          </a:p>
          <a:p>
            <a:r>
              <a:rPr lang="ru-RU" dirty="0"/>
              <a:t>Ошибка – непрогнозируеммая компонента ряда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5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67F9-B652-4092-AC31-CC1BD682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Корролелограмма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0115C7-AFF3-404A-99FE-EF0BE7DDD9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Корролелограмма позволяет посмотреть зависимость наблюдения, от наблюдений </a:t>
            </a:r>
            <a:r>
              <a:rPr lang="en-US" dirty="0"/>
              <a:t>N – </a:t>
            </a:r>
            <a:r>
              <a:rPr lang="ru-RU" dirty="0"/>
              <a:t>шагов назад</a:t>
            </a:r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DC4BD32-6BDE-44FF-A4CC-A75C0A3021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9149" y="1825625"/>
            <a:ext cx="4619702" cy="43513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3B3E94-2C73-4086-860D-50890FA7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812" y="4001294"/>
            <a:ext cx="37623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2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6406</TotalTime>
  <Words>448</Words>
  <Application>Microsoft Office PowerPoint</Application>
  <PresentationFormat>Widescreen</PresentationFormat>
  <Paragraphs>75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Автоматическое прогнозирование временных рядов</vt:lpstr>
      <vt:lpstr>Задача прогнозирования</vt:lpstr>
      <vt:lpstr>Предсказательный интервал</vt:lpstr>
      <vt:lpstr>Регрессия на время</vt:lpstr>
      <vt:lpstr>Остатки от регрессии на время</vt:lpstr>
      <vt:lpstr>Тренд</vt:lpstr>
      <vt:lpstr>Сезонность</vt:lpstr>
      <vt:lpstr>Цикл и Ошибка</vt:lpstr>
      <vt:lpstr>Корролелограмма</vt:lpstr>
      <vt:lpstr>Стационарность ряда</vt:lpstr>
      <vt:lpstr>Проверка ряда на стационнарность</vt:lpstr>
      <vt:lpstr>Стабилизация дисперсии</vt:lpstr>
      <vt:lpstr>PowerPoint Presentation</vt:lpstr>
      <vt:lpstr>Удаление тренда - AR</vt:lpstr>
      <vt:lpstr>y_(t_new)=y_t-y_(t-1)</vt:lpstr>
      <vt:lpstr>Линейная модель</vt:lpstr>
      <vt:lpstr>Скользящее среднее - MA</vt:lpstr>
      <vt:lpstr>y_(t_new)=y_t  -〖1/k ∑_(i=1)^k▒θ_i  y〗_(t-i)</vt:lpstr>
      <vt:lpstr>ARMA</vt:lpstr>
      <vt:lpstr>ARMA результат</vt:lpstr>
      <vt:lpstr>ARIMA</vt:lpstr>
      <vt:lpstr>d = 1</vt:lpstr>
      <vt:lpstr>Сезоное дифференцирование</vt:lpstr>
      <vt:lpstr>y_(t_new)=y_t-y_(t-12)</vt:lpstr>
      <vt:lpstr>Комбинированное дифференцирование</vt:lpstr>
      <vt:lpstr>SARIMA</vt:lpstr>
      <vt:lpstr>s = 1, d= 1</vt:lpstr>
      <vt:lpstr>fbProphet</vt:lpstr>
      <vt:lpstr>fbProphet - результат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Автоматическое прогнозирование временных рядов</dc:title>
  <dc:creator>Anton Nesterenko</dc:creator>
  <cp:lastModifiedBy>Anton Nesterenko</cp:lastModifiedBy>
  <cp:revision>30</cp:revision>
  <dcterms:created xsi:type="dcterms:W3CDTF">2019-11-06T08:42:49Z</dcterms:created>
  <dcterms:modified xsi:type="dcterms:W3CDTF">2019-11-11T10:35:34Z</dcterms:modified>
</cp:coreProperties>
</file>