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8" r:id="rId3"/>
    <p:sldId id="267" r:id="rId4"/>
    <p:sldId id="307" r:id="rId5"/>
    <p:sldId id="269" r:id="rId6"/>
    <p:sldId id="309" r:id="rId7"/>
    <p:sldId id="270" r:id="rId8"/>
    <p:sldId id="288" r:id="rId9"/>
    <p:sldId id="289" r:id="rId10"/>
    <p:sldId id="310" r:id="rId11"/>
    <p:sldId id="311" r:id="rId12"/>
    <p:sldId id="312" r:id="rId13"/>
    <p:sldId id="313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9419C0-3FE7-486E-9927-4347C50BB8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9AEFF-AFEC-4FF8-AA94-F78B36B67C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54291-F752-465A-A879-4F376043F834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8C82C-CFE3-4B04-B803-325C3FA5B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3E32B-6674-48F6-BE12-8C30406D93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E950B-D2C8-47A8-B61A-8701B75A1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01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28AF8-CD50-4A23-B630-0D1F6B44C69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1EF32-09C8-45C8-9163-02B9442B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5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1C12-C28C-4145-898F-FAEC002C7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1ACD0-4A5F-400F-8130-C2531AFBB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057F9-06C6-441D-BC4D-25640BE3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1F61-2269-40B5-A71B-05E5ED70D643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BA13A-2E7C-496F-9F4D-F16212BC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82019-6499-4BFB-B06D-296126B9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4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D92A-DD5F-4F77-9202-F78811BF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5AB12-8E31-4DD0-A7A4-568127CB6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54F0B-3A2E-4DB9-BCE0-A005FB1E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D4AA-682D-416A-A6BF-3805FB7DECE7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0010-39FC-4352-9E66-D9427159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B1CF6-8ADC-49F8-9CE8-395EDA44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1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6AAC9-175E-4DB1-993B-DF81BF447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EABCE-163A-40A4-BDC8-D05F9EE5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4CB26-B0F3-48F0-B06D-6C5BBFB3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E6E6-B936-4DD2-BF1E-09B6A0BF6252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593FC-FA6A-4278-83FE-7B011A83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23585-7A9B-4370-962F-C4398A72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2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70C2-4CA0-47F2-8C5D-A4064D44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514A-F57A-43B5-8740-094AB504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BCD82-2288-4FB7-B4BD-F7AF4D62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F1A4-503F-4609-9C5F-8768F4709E98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96531-9BCC-4BF1-B299-47649848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81EF9-4E42-4CCA-8CA0-2A92A936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7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1AF2-0477-4275-B2FE-F8D926E3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427D0-69BD-48F2-B4B7-7B231D9F4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72BD-490E-4116-9E00-F5BF5886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BB840-7A0C-47A0-8C8B-1AEF9BE288C5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3CF2C-7AF5-46F8-850E-C36571EE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953AD-3959-4988-A803-1D17F381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8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D97C8-38E9-4AEB-9DC5-17BC629C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4F91-01FA-4D07-9A5B-EDB445BAC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F0FB2-6E64-4F71-A3DA-C229D384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A9A36-DFB0-47E7-9F15-68E24AD6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2D61-DC88-4D1E-8E52-8E48D342CE66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FADB4-0C0E-444B-9F4A-7D5339A8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9B55-63E9-436F-8987-E9B66B0C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5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5814-97B5-490D-A71E-369D2D35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C1F8A-594E-4790-8FE2-37E1F6EAC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053D7-D11B-458E-B005-9F07A2644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5AA31-0F28-4576-ABF8-0E62424EE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1A24C-0B58-48C4-BE95-0D59F72FB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910CF-CE2E-48B5-82A3-6A0A0A9E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5AD7-BD72-4A09-A21A-BE3C0C831891}" type="datetime1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3E2C2-B624-45F0-81DA-D016ACA8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08800-5487-4124-A4D5-730F31C3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B913-687D-4A09-87FB-75250A5E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0C03B-263F-41CB-9B72-A4A6716C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16BE-BCE1-4A2A-B915-97EADE89A081}" type="datetime1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44911-B0B7-48F9-8412-18DDCB3D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B0D2-3AA8-472B-9A2F-122DD0B5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9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B2CE6-1949-48FB-9825-EAF57ACF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D3C6-E084-4DE1-9985-17714FA3CF49}" type="datetime1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500D2-62A4-48E0-9A47-4B3AA099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4519E-2DF2-442B-880E-185026DD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0D0C-FC37-4CA4-907F-7AE35ADB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58B0-AE8C-4349-A3E7-4927E2A64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950D5-0A63-4018-B23F-CA10D52DD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1FDDF-7F06-406A-B7E5-596FA61E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5489-9EC3-4277-A26A-1DD242D642BB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4CC83-CF8E-4797-9CD2-5ACA0CF2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3F652-D778-4F6E-986A-3BC5E4A3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4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FD5B-B5E9-4A86-BEB1-9F72E5AF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FEC528-7B90-4733-8A0D-24BED7AB0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B810A-E794-49F0-AEC2-7FE13A79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AC44E-E804-4B33-923B-C204332B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854C-F5EA-48B3-A99C-B6A3623A0A14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09CF6-7554-4CEC-8320-106F673B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8693B-AE9C-4C1E-ADBF-D8B15B40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6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468F1-B3BE-4F55-80DC-E41C1972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588A-0C76-4509-828E-30EA6A8FB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41543-993B-4277-A519-B2D69C819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FD067-9EDC-46BE-804F-E85C0678B968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DD79-52BC-40F2-8FF7-A932D3A51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EA36E-BE2A-4F94-A7F4-5E19AD42E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F76B-3F7F-4966-814D-2DC3C4154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8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imdxdd" TargetMode="External"/><Relationship Id="rId2" Type="http://schemas.openxmlformats.org/officeDocument/2006/relationships/hyperlink" Target="http://vk.com/imdx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7119-0F00-469B-9EDB-AC0D132ED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43673"/>
            <a:ext cx="7692705" cy="1012971"/>
          </a:xfrm>
        </p:spPr>
        <p:txBody>
          <a:bodyPr>
            <a:normAutofit/>
          </a:bodyPr>
          <a:lstStyle/>
          <a:p>
            <a:r>
              <a:rPr lang="en-US" dirty="0"/>
              <a:t>Machine learning intro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2BF3FF-F619-4D6B-A80D-5A1A8A41B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73774"/>
            <a:ext cx="5209563" cy="101297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Антон Нестеренко</a:t>
            </a:r>
            <a:r>
              <a:rPr lang="en-US" dirty="0"/>
              <a:t>: </a:t>
            </a:r>
          </a:p>
          <a:p>
            <a:pPr algn="l"/>
            <a:r>
              <a:rPr lang="en-US" dirty="0"/>
              <a:t>Tech lead ML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90466-2E6A-4F79-8347-36970E24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5A31EB-284B-4E84-82B4-D0FACCD8398C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96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19EA-4C68-4A76-9D78-21C629A1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1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Оценки качества моделей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F4FB64-7B40-421E-9E2D-5FF5CD20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r>
              <a:rPr lang="ru-RU" dirty="0"/>
              <a:t>Модели видят данные для обучения</a:t>
            </a:r>
          </a:p>
          <a:p>
            <a:r>
              <a:rPr lang="ru-RU" dirty="0"/>
              <a:t>Модели строят отображение на основе данных предоставленных им</a:t>
            </a:r>
          </a:p>
          <a:p>
            <a:r>
              <a:rPr lang="ru-RU" dirty="0"/>
              <a:t>Как оценить качество для новых данных в задаче?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B268B-F3E9-45F2-9D99-A9BE5610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45C27-4457-4B7C-A2E6-4D1C0B501222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66468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19EA-4C68-4A76-9D78-21C629A1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1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Валидация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F4FB64-7B40-421E-9E2D-5FF5CD20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dirty="0"/>
              <a:t>Разделим данные на 2 части:</a:t>
            </a:r>
          </a:p>
          <a:p>
            <a:r>
              <a:rPr lang="ru-RU" dirty="0"/>
              <a:t>Для обучения</a:t>
            </a:r>
          </a:p>
          <a:p>
            <a:r>
              <a:rPr lang="ru-RU" dirty="0"/>
              <a:t>Для оценки качества</a:t>
            </a:r>
          </a:p>
          <a:p>
            <a:endParaRPr lang="ru-RU" dirty="0"/>
          </a:p>
          <a:p>
            <a:r>
              <a:rPr lang="ru-RU" dirty="0"/>
              <a:t>Плюсы</a:t>
            </a:r>
          </a:p>
          <a:p>
            <a:pPr lvl="1"/>
            <a:r>
              <a:rPr lang="ru-RU" dirty="0"/>
              <a:t>Быстро</a:t>
            </a:r>
          </a:p>
          <a:p>
            <a:r>
              <a:rPr lang="ru-RU" dirty="0"/>
              <a:t>Минусы</a:t>
            </a:r>
          </a:p>
          <a:p>
            <a:pPr lvl="1"/>
            <a:r>
              <a:rPr lang="ru-RU" dirty="0"/>
              <a:t>После разделения может оказаться удачная/неудачная подвыборка для оценки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B268B-F3E9-45F2-9D99-A9BE5610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45C27-4457-4B7C-A2E6-4D1C0B501222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98686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19EA-4C68-4A76-9D78-21C629A1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1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Кросвалидация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F4FB64-7B40-421E-9E2D-5FF5CD20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pPr marL="0" indent="0">
              <a:buNone/>
            </a:pPr>
            <a:r>
              <a:rPr lang="ru-RU" dirty="0"/>
              <a:t>Разделим данные на </a:t>
            </a:r>
            <a:r>
              <a:rPr lang="en-US" dirty="0"/>
              <a:t>N</a:t>
            </a:r>
            <a:r>
              <a:rPr lang="ru-RU" dirty="0"/>
              <a:t> частей, для в цикле для выбранной части:</a:t>
            </a:r>
          </a:p>
          <a:p>
            <a:r>
              <a:rPr lang="ru-RU" dirty="0"/>
              <a:t>Используем остальные части для обучения</a:t>
            </a:r>
          </a:p>
          <a:p>
            <a:r>
              <a:rPr lang="ru-RU" dirty="0"/>
              <a:t>Исползуем данную часть для оценки</a:t>
            </a:r>
          </a:p>
          <a:p>
            <a:endParaRPr lang="ru-RU" dirty="0"/>
          </a:p>
          <a:p>
            <a:r>
              <a:rPr lang="ru-RU" dirty="0"/>
              <a:t>Плюсы</a:t>
            </a:r>
          </a:p>
          <a:p>
            <a:pPr lvl="1"/>
            <a:r>
              <a:rPr lang="ru-RU" dirty="0"/>
              <a:t>Качество оценивается на всех данных</a:t>
            </a:r>
          </a:p>
          <a:p>
            <a:r>
              <a:rPr lang="ru-RU" dirty="0"/>
              <a:t>Минусы</a:t>
            </a:r>
          </a:p>
          <a:p>
            <a:pPr lvl="1"/>
            <a:r>
              <a:rPr lang="ru-RU" dirty="0"/>
              <a:t>Долго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B268B-F3E9-45F2-9D99-A9BE5610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45C27-4457-4B7C-A2E6-4D1C0B501222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294613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19EA-4C68-4A76-9D78-21C629A1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1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Валидация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F4FB64-7B40-421E-9E2D-5FF5CD20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разных задач разделение может быть разным</a:t>
            </a:r>
          </a:p>
          <a:p>
            <a:pPr lvl="1"/>
            <a:r>
              <a:rPr lang="ru-RU" dirty="0"/>
              <a:t>Сохранять пропорции класса который предсказываем</a:t>
            </a:r>
          </a:p>
          <a:p>
            <a:pPr lvl="1"/>
            <a:r>
              <a:rPr lang="ru-RU" dirty="0"/>
              <a:t>Сохранять распределение таргета</a:t>
            </a:r>
          </a:p>
          <a:p>
            <a:pPr lvl="1"/>
            <a:r>
              <a:rPr lang="ru-RU" dirty="0"/>
              <a:t>Делить по времени (если время необходимо в предсказании)</a:t>
            </a:r>
          </a:p>
          <a:p>
            <a:pPr lvl="1"/>
            <a:r>
              <a:rPr lang="ru-RU" dirty="0"/>
              <a:t>Делить по кластерам данных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B268B-F3E9-45F2-9D99-A9BE5610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45C27-4457-4B7C-A2E6-4D1C0B501222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3620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2C9D-73AA-49E4-8DD9-F9B781165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Вопросы?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F2C01-D157-4F5B-9271-69BB885AE822}"/>
              </a:ext>
            </a:extLst>
          </p:cNvPr>
          <p:cNvSpPr txBox="1"/>
          <p:nvPr/>
        </p:nvSpPr>
        <p:spPr>
          <a:xfrm>
            <a:off x="8271545" y="4956529"/>
            <a:ext cx="3665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http://vk.com/imdxd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anton.nesterenko.akvelon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https://t.me/imdxdd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9C63FC-61EA-4F66-AE7A-DE0348ED1EFA}"/>
              </a:ext>
            </a:extLst>
          </p:cNvPr>
          <p:cNvGrpSpPr/>
          <p:nvPr/>
        </p:nvGrpSpPr>
        <p:grpSpPr>
          <a:xfrm>
            <a:off x="7809663" y="4882392"/>
            <a:ext cx="461882" cy="1625602"/>
            <a:chOff x="8372213" y="4541493"/>
            <a:chExt cx="461882" cy="16256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94E1D10-FC88-4B77-8086-B2DC43647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2213" y="5123353"/>
              <a:ext cx="461882" cy="46188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3EBAB0-EF7A-4361-991D-A027A8157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2213" y="4541493"/>
              <a:ext cx="461882" cy="4618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9DFC8B-CCF4-40AE-82EB-A5CDBA1FD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2213" y="5705213"/>
              <a:ext cx="461882" cy="461882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AE963-C3D6-44CC-9AC9-0ADF7DA9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3AF986-1DCD-4685-9938-5E29B2980580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79823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FE21-1FE1-4E7D-9224-BF340EC0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ru-RU" dirty="0"/>
              <a:t>Проекты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C5C66-C529-4E76-B2B6-6F954ED59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Deep art – </a:t>
            </a:r>
            <a:r>
              <a:rPr lang="ru-RU" dirty="0"/>
              <a:t>приложения для стилизации фотографий</a:t>
            </a:r>
            <a:endParaRPr lang="en-US" dirty="0"/>
          </a:p>
          <a:p>
            <a:r>
              <a:rPr lang="en-US" dirty="0"/>
              <a:t>Pass Face – </a:t>
            </a:r>
            <a:r>
              <a:rPr lang="ru-RU" dirty="0"/>
              <a:t>система распознования лиц</a:t>
            </a:r>
            <a:endParaRPr lang="en-US" dirty="0"/>
          </a:p>
          <a:p>
            <a:r>
              <a:rPr lang="en-US" dirty="0"/>
              <a:t>Company Searcher – </a:t>
            </a:r>
            <a:r>
              <a:rPr lang="ru-RU" dirty="0"/>
              <a:t>приложение для обработки текста и поиска</a:t>
            </a:r>
            <a:r>
              <a:rPr lang="en-US" dirty="0"/>
              <a:t> </a:t>
            </a:r>
            <a:r>
              <a:rPr lang="ru-RU" dirty="0"/>
              <a:t>похожих компаний</a:t>
            </a:r>
            <a:endParaRPr lang="en-US" dirty="0"/>
          </a:p>
          <a:p>
            <a:r>
              <a:rPr lang="en-US" dirty="0"/>
              <a:t>Open</a:t>
            </a:r>
            <a:r>
              <a:rPr lang="ru-RU" dirty="0"/>
              <a:t> – приложение для классификации юридических документов</a:t>
            </a:r>
          </a:p>
          <a:p>
            <a:r>
              <a:rPr lang="en-US" dirty="0" err="1"/>
              <a:t>EDNALight</a:t>
            </a:r>
            <a:r>
              <a:rPr lang="en-US" dirty="0"/>
              <a:t> </a:t>
            </a:r>
            <a:r>
              <a:rPr lang="ru-RU" dirty="0"/>
              <a:t>– высоконагруженная текстовая классификация</a:t>
            </a:r>
          </a:p>
          <a:p>
            <a:r>
              <a:rPr lang="en-US" dirty="0" err="1"/>
              <a:t>SkillMatrix</a:t>
            </a:r>
            <a:r>
              <a:rPr lang="en-US" dirty="0"/>
              <a:t> – </a:t>
            </a:r>
            <a:r>
              <a:rPr lang="ru-RU" dirty="0"/>
              <a:t>система тэгирования документов</a:t>
            </a:r>
          </a:p>
          <a:p>
            <a:r>
              <a:rPr lang="en-US" dirty="0" err="1"/>
              <a:t>ProbabalisticMatching</a:t>
            </a:r>
            <a:r>
              <a:rPr lang="en-US" dirty="0"/>
              <a:t> – </a:t>
            </a:r>
            <a:r>
              <a:rPr lang="ru-RU" dirty="0"/>
              <a:t>Прогнозирование выручки от клиента для мобильных платформ</a:t>
            </a:r>
          </a:p>
          <a:p>
            <a:r>
              <a:rPr lang="en-US" dirty="0"/>
              <a:t>ETC..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0139B-DA79-4A23-93ED-409FF3C5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C02F5C-AEC8-4779-A5A4-58B0C5CD3D73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9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2E251A-84A7-4FDE-973E-BB8A6486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C84252-D561-4179-85F3-6AB8A33D7AF6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 task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FE60D9-ED72-411B-AE1D-1D2450AE6C97}"/>
              </a:ext>
            </a:extLst>
          </p:cNvPr>
          <p:cNvSpPr/>
          <p:nvPr/>
        </p:nvSpPr>
        <p:spPr>
          <a:xfrm>
            <a:off x="4488110" y="1140903"/>
            <a:ext cx="2827090" cy="8305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1E703-EF0B-4F9C-918E-DBF018913C2C}"/>
              </a:ext>
            </a:extLst>
          </p:cNvPr>
          <p:cNvSpPr/>
          <p:nvPr/>
        </p:nvSpPr>
        <p:spPr>
          <a:xfrm>
            <a:off x="9027953" y="3164048"/>
            <a:ext cx="2827090" cy="8305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CC797-7784-4621-8418-7C6F08FC92C2}"/>
              </a:ext>
            </a:extLst>
          </p:cNvPr>
          <p:cNvSpPr/>
          <p:nvPr/>
        </p:nvSpPr>
        <p:spPr>
          <a:xfrm>
            <a:off x="4488110" y="3164048"/>
            <a:ext cx="2827090" cy="8305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DA992-B3C1-4FED-8D9E-0D9E5EFAFBDF}"/>
              </a:ext>
            </a:extLst>
          </p:cNvPr>
          <p:cNvSpPr/>
          <p:nvPr/>
        </p:nvSpPr>
        <p:spPr>
          <a:xfrm>
            <a:off x="437625" y="3164048"/>
            <a:ext cx="2827090" cy="8305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B2777A-D7C4-42CF-8FD3-29D4A4E995F2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1851170" y="1971413"/>
            <a:ext cx="4050485" cy="1192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2E4596-A3E3-4CAB-8AE9-547F93791C98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5901655" y="1971413"/>
            <a:ext cx="0" cy="1192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930938-398D-4A4C-8923-0D63FEEEC4C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901655" y="1971413"/>
            <a:ext cx="4539843" cy="1192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0A787C9-B01F-4A07-9C1C-04CFA78E7063}"/>
              </a:ext>
            </a:extLst>
          </p:cNvPr>
          <p:cNvSpPr/>
          <p:nvPr/>
        </p:nvSpPr>
        <p:spPr>
          <a:xfrm>
            <a:off x="2462867" y="5187193"/>
            <a:ext cx="2827090" cy="83051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6544C2-A2A2-4A78-B7E8-8787BB089E7B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>
            <a:off x="1851170" y="3994558"/>
            <a:ext cx="2025242" cy="11926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F8647-5279-4481-9D2B-2128DD18DC53}"/>
              </a:ext>
            </a:extLst>
          </p:cNvPr>
          <p:cNvCxnSpPr>
            <a:stCxn id="13" idx="2"/>
            <a:endCxn id="21" idx="0"/>
          </p:cNvCxnSpPr>
          <p:nvPr/>
        </p:nvCxnSpPr>
        <p:spPr>
          <a:xfrm flipH="1">
            <a:off x="3876412" y="3994558"/>
            <a:ext cx="2025243" cy="11926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D2EE670-23B6-4BE2-89B7-CBD5494AEB79}"/>
              </a:ext>
            </a:extLst>
          </p:cNvPr>
          <p:cNvSpPr txBox="1"/>
          <p:nvPr/>
        </p:nvSpPr>
        <p:spPr>
          <a:xfrm>
            <a:off x="4991790" y="1371492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46A8E5-EDB6-478C-A8AC-DED9389F1C6A}"/>
              </a:ext>
            </a:extLst>
          </p:cNvPr>
          <p:cNvSpPr txBox="1"/>
          <p:nvPr/>
        </p:nvSpPr>
        <p:spPr>
          <a:xfrm>
            <a:off x="1216149" y="3391033"/>
            <a:ext cx="119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98A56E-51E7-47AE-AE22-48A3D0F4DBE4}"/>
              </a:ext>
            </a:extLst>
          </p:cNvPr>
          <p:cNvSpPr txBox="1"/>
          <p:nvPr/>
        </p:nvSpPr>
        <p:spPr>
          <a:xfrm>
            <a:off x="5240800" y="3389190"/>
            <a:ext cx="144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unsupervised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C4628A-2F49-451F-958C-3F0816DF2ED0}"/>
              </a:ext>
            </a:extLst>
          </p:cNvPr>
          <p:cNvSpPr txBox="1"/>
          <p:nvPr/>
        </p:nvSpPr>
        <p:spPr>
          <a:xfrm>
            <a:off x="9270504" y="3389190"/>
            <a:ext cx="234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016280-9ED3-468B-81F4-BDA4AB78A2F8}"/>
              </a:ext>
            </a:extLst>
          </p:cNvPr>
          <p:cNvSpPr txBox="1"/>
          <p:nvPr/>
        </p:nvSpPr>
        <p:spPr>
          <a:xfrm>
            <a:off x="2612027" y="5417782"/>
            <a:ext cx="25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39008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67BDD-3A58-4DF7-B9DF-7A2C5351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448520-488C-4245-BB92-A5F35F243CB4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data is present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00E86B2-0746-431C-8766-69C5A5534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92737"/>
              </p:ext>
            </p:extLst>
          </p:nvPr>
        </p:nvGraphicFramePr>
        <p:xfrm>
          <a:off x="2359998" y="1676400"/>
          <a:ext cx="7472003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7429">
                  <a:extLst>
                    <a:ext uri="{9D8B030D-6E8A-4147-A177-3AD203B41FA5}">
                      <a16:colId xmlns:a16="http://schemas.microsoft.com/office/drawing/2014/main" val="996997550"/>
                    </a:ext>
                  </a:extLst>
                </a:gridCol>
                <a:gridCol w="1067429">
                  <a:extLst>
                    <a:ext uri="{9D8B030D-6E8A-4147-A177-3AD203B41FA5}">
                      <a16:colId xmlns:a16="http://schemas.microsoft.com/office/drawing/2014/main" val="2432694805"/>
                    </a:ext>
                  </a:extLst>
                </a:gridCol>
                <a:gridCol w="1067429">
                  <a:extLst>
                    <a:ext uri="{9D8B030D-6E8A-4147-A177-3AD203B41FA5}">
                      <a16:colId xmlns:a16="http://schemas.microsoft.com/office/drawing/2014/main" val="1905315651"/>
                    </a:ext>
                  </a:extLst>
                </a:gridCol>
                <a:gridCol w="1067429">
                  <a:extLst>
                    <a:ext uri="{9D8B030D-6E8A-4147-A177-3AD203B41FA5}">
                      <a16:colId xmlns:a16="http://schemas.microsoft.com/office/drawing/2014/main" val="2058368123"/>
                    </a:ext>
                  </a:extLst>
                </a:gridCol>
                <a:gridCol w="1067429">
                  <a:extLst>
                    <a:ext uri="{9D8B030D-6E8A-4147-A177-3AD203B41FA5}">
                      <a16:colId xmlns:a16="http://schemas.microsoft.com/office/drawing/2014/main" val="3685853702"/>
                    </a:ext>
                  </a:extLst>
                </a:gridCol>
                <a:gridCol w="1067429">
                  <a:extLst>
                    <a:ext uri="{9D8B030D-6E8A-4147-A177-3AD203B41FA5}">
                      <a16:colId xmlns:a16="http://schemas.microsoft.com/office/drawing/2014/main" val="1870121618"/>
                    </a:ext>
                  </a:extLst>
                </a:gridCol>
                <a:gridCol w="1067429">
                  <a:extLst>
                    <a:ext uri="{9D8B030D-6E8A-4147-A177-3AD203B41FA5}">
                      <a16:colId xmlns:a16="http://schemas.microsoft.com/office/drawing/2014/main" val="3614094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Sleep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8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97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67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98847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0052A0A-510C-4344-A4A5-DF870D94D045}"/>
              </a:ext>
            </a:extLst>
          </p:cNvPr>
          <p:cNvSpPr/>
          <p:nvPr/>
        </p:nvSpPr>
        <p:spPr>
          <a:xfrm>
            <a:off x="2004969" y="1291905"/>
            <a:ext cx="6744748" cy="237408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A0867C-2C9A-488B-8F0E-0D5CD59B0D4D}"/>
              </a:ext>
            </a:extLst>
          </p:cNvPr>
          <p:cNvCxnSpPr>
            <a:stCxn id="9" idx="2"/>
          </p:cNvCxnSpPr>
          <p:nvPr/>
        </p:nvCxnSpPr>
        <p:spPr>
          <a:xfrm flipH="1">
            <a:off x="2860646" y="3665989"/>
            <a:ext cx="2516697" cy="872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2D76E4-FC43-442F-A586-0688208B4D34}"/>
                  </a:ext>
                </a:extLst>
              </p:cNvPr>
              <p:cNvSpPr txBox="1"/>
              <p:nvPr/>
            </p:nvSpPr>
            <p:spPr>
              <a:xfrm>
                <a:off x="1107346" y="4535269"/>
                <a:ext cx="3506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𝑟𝑜𝑤𝑠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𝑐𝑜𝑙𝑠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2D76E4-FC43-442F-A586-0688208B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346" y="4535269"/>
                <a:ext cx="350659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65F0B36-1D5B-4AF9-B510-DD61AC4DE7D7}"/>
              </a:ext>
            </a:extLst>
          </p:cNvPr>
          <p:cNvSpPr/>
          <p:nvPr/>
        </p:nvSpPr>
        <p:spPr>
          <a:xfrm>
            <a:off x="8749717" y="1182848"/>
            <a:ext cx="1437313" cy="297809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E65263-CB5C-49F9-B6A0-0A8323BF5C21}"/>
              </a:ext>
            </a:extLst>
          </p:cNvPr>
          <p:cNvCxnSpPr>
            <a:stCxn id="13" idx="2"/>
          </p:cNvCxnSpPr>
          <p:nvPr/>
        </p:nvCxnSpPr>
        <p:spPr>
          <a:xfrm flipH="1">
            <a:off x="9462782" y="4160939"/>
            <a:ext cx="5592" cy="377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A872F9-CA80-4163-B235-8AB1ED4AEDE7}"/>
                  </a:ext>
                </a:extLst>
              </p:cNvPr>
              <p:cNvSpPr txBox="1"/>
              <p:nvPr/>
            </p:nvSpPr>
            <p:spPr>
              <a:xfrm>
                <a:off x="8389090" y="4596825"/>
                <a:ext cx="21473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𝑟𝑜𝑤𝑠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A872F9-CA80-4163-B235-8AB1ED4A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090" y="4596825"/>
                <a:ext cx="214738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85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709D-F949-4DA6-8A57-34FFBA7A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ru-RU" dirty="0"/>
              <a:t>Тип задачи в данных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A64207-E5B0-48C6-B960-DE4FECAA68B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2005806"/>
                <a:ext cx="10515599" cy="4351338"/>
              </a:xfrm>
            </p:spPr>
            <p:txBody>
              <a:bodyPr/>
              <a:lstStyle/>
              <a:p>
                <a:r>
                  <a:rPr lang="en-US" dirty="0"/>
                  <a:t>Supervised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Unsupervised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𝑎𝑛𝑦</m:t>
                        </m:r>
                      </m:sup>
                    </m:sSup>
                  </m:oMath>
                </a14:m>
                <a:endParaRPr lang="ru-RU" dirty="0"/>
              </a:p>
              <a:p>
                <a:r>
                  <a:rPr lang="en-US" dirty="0"/>
                  <a:t>Reinforcement – </a:t>
                </a:r>
                <a:r>
                  <a:rPr lang="ru-RU" dirty="0"/>
                  <a:t>обучение из данных в заданой среде и агенте</a:t>
                </a:r>
              </a:p>
              <a:p>
                <a:r>
                  <a:rPr lang="en-US" dirty="0"/>
                  <a:t>Semi supervised – </a:t>
                </a:r>
                <a:r>
                  <a:rPr lang="ru-RU" dirty="0"/>
                  <a:t>для малой части данных </a:t>
                </a:r>
                <a:r>
                  <a:rPr lang="en-US" dirty="0"/>
                  <a:t>supervised</a:t>
                </a:r>
                <a:r>
                  <a:rPr lang="ru-RU" dirty="0"/>
                  <a:t>, для остальных </a:t>
                </a:r>
                <a:r>
                  <a:rPr lang="en-US" dirty="0"/>
                  <a:t>unsupervised</a:t>
                </a:r>
                <a:endParaRPr lang="ru-RU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9A64207-E5B0-48C6-B960-DE4FECAA6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2005806"/>
                <a:ext cx="10515599" cy="4351338"/>
              </a:xfrm>
              <a:blipFill>
                <a:blip r:embed="rId2"/>
                <a:stretch>
                  <a:fillRect l="-98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7F9BB-9C71-4845-A58C-85B35ADD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5AFBDA-69DB-4347-ACAC-C43C68241F37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type by data</a:t>
            </a:r>
          </a:p>
        </p:txBody>
      </p:sp>
    </p:spTree>
    <p:extLst>
      <p:ext uri="{BB962C8B-B14F-4D97-AF65-F5344CB8AC3E}">
        <p14:creationId xmlns:p14="http://schemas.microsoft.com/office/powerpoint/2010/main" val="136177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709D-F949-4DA6-8A57-34FFBA7A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ru-RU" dirty="0"/>
              <a:t>Обработка данных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64207-E5B0-48C6-B960-DE4FECAA6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005806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Данные представлены в виде матрицы, значит надо уметь обрабатывать матрицы: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И здорово получать инсайты из данных, чтобы знать как обрабатывать – визуализация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Seaborn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7F9BB-9C71-4845-A58C-85B35ADD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5AFBDA-69DB-4347-ACAC-C43C68241F37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frameworks</a:t>
            </a:r>
          </a:p>
        </p:txBody>
      </p:sp>
    </p:spTree>
    <p:extLst>
      <p:ext uri="{BB962C8B-B14F-4D97-AF65-F5344CB8AC3E}">
        <p14:creationId xmlns:p14="http://schemas.microsoft.com/office/powerpoint/2010/main" val="312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B0F4D0-4839-4724-8B64-8CAE0E7F3E42}"/>
              </a:ext>
            </a:extLst>
          </p:cNvPr>
          <p:cNvSpPr txBox="1"/>
          <p:nvPr/>
        </p:nvSpPr>
        <p:spPr>
          <a:xfrm>
            <a:off x="6971251" y="1543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D6E39-E7EC-4B00-BB79-D57AA1D2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67C654-EB53-4913-8E1C-2B13B85A859F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Algorithms by task types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ADE145-DC46-4D22-B8AE-E73051F0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49" y="489730"/>
            <a:ext cx="5737469" cy="636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4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1413-2F3A-4155-8C28-D0C82498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Single Stage Headless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A0A673-B505-4287-82DE-8E89246B02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391694"/>
            <a:ext cx="518160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E454B-6201-48B2-9BF1-B76E6F1C9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957763"/>
            <a:ext cx="518160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EE416E-00AA-48E5-9E83-C55004DF0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2913"/>
            <a:ext cx="5181600" cy="12192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50517A-D9D0-4D4C-BEAF-4D94231CF344}"/>
              </a:ext>
            </a:extLst>
          </p:cNvPr>
          <p:cNvSpPr/>
          <p:nvPr/>
        </p:nvSpPr>
        <p:spPr>
          <a:xfrm>
            <a:off x="3835090" y="2083305"/>
            <a:ext cx="822121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C9D2B9-0F51-44AD-9846-5F84ABBC8F1A}"/>
              </a:ext>
            </a:extLst>
          </p:cNvPr>
          <p:cNvSpPr/>
          <p:nvPr/>
        </p:nvSpPr>
        <p:spPr>
          <a:xfrm>
            <a:off x="3825421" y="3759529"/>
            <a:ext cx="822121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488B70-ED6C-44BF-9E4F-B175651A5D7C}"/>
              </a:ext>
            </a:extLst>
          </p:cNvPr>
          <p:cNvSpPr/>
          <p:nvPr/>
        </p:nvSpPr>
        <p:spPr>
          <a:xfrm>
            <a:off x="3825421" y="5322814"/>
            <a:ext cx="822121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74D18D-D929-4444-B344-36B1BA8D4DD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031890" y="2368530"/>
            <a:ext cx="2803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89CE28-5D66-4878-85E6-94AE759F6A9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031890" y="4044754"/>
            <a:ext cx="27935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EE79BE-1B64-4872-89FB-4874ABABBE8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031890" y="5608040"/>
            <a:ext cx="279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A34394-8BB7-4508-8B62-CD1969F7FEE5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4236482" y="4329980"/>
            <a:ext cx="0" cy="99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BAFD61-5E72-4B50-B9EA-83A0A6684260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4236482" y="2653756"/>
            <a:ext cx="9669" cy="1105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4A6E9B-9735-4705-8276-672DA7698F1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657211" y="2361681"/>
            <a:ext cx="2213372" cy="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4C4D0C-40E5-40CC-91AE-136D10E1A18C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647542" y="4037886"/>
            <a:ext cx="2295979" cy="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290281-D1B1-4CBA-A030-C56E04997E3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647542" y="5608040"/>
            <a:ext cx="22873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5F7763D-11E8-491A-8188-E12EB34466FA}"/>
              </a:ext>
            </a:extLst>
          </p:cNvPr>
          <p:cNvSpPr txBox="1"/>
          <p:nvPr/>
        </p:nvSpPr>
        <p:spPr>
          <a:xfrm>
            <a:off x="2223081" y="197591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x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9F67FA-F410-49F9-9E27-A8204639B1D4}"/>
              </a:ext>
            </a:extLst>
          </p:cNvPr>
          <p:cNvSpPr txBox="1"/>
          <p:nvPr/>
        </p:nvSpPr>
        <p:spPr>
          <a:xfrm>
            <a:off x="2223080" y="363252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x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6576DB-5588-4B2A-9D6E-1E88F97E43E8}"/>
              </a:ext>
            </a:extLst>
          </p:cNvPr>
          <p:cNvSpPr txBox="1"/>
          <p:nvPr/>
        </p:nvSpPr>
        <p:spPr>
          <a:xfrm>
            <a:off x="2223081" y="523870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x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ECD873-0FF6-4B79-B8DD-B25C4E947AB3}"/>
              </a:ext>
            </a:extLst>
          </p:cNvPr>
          <p:cNvSpPr txBox="1"/>
          <p:nvPr/>
        </p:nvSpPr>
        <p:spPr>
          <a:xfrm>
            <a:off x="3968806" y="38532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3DEDFB-43CB-42DA-ADD4-F206A4463B8A}"/>
              </a:ext>
            </a:extLst>
          </p:cNvPr>
          <p:cNvSpPr txBox="1"/>
          <p:nvPr/>
        </p:nvSpPr>
        <p:spPr>
          <a:xfrm>
            <a:off x="3977436" y="218386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570320-BD93-41B0-A3BD-E2AA771B13C8}"/>
              </a:ext>
            </a:extLst>
          </p:cNvPr>
          <p:cNvSpPr txBox="1"/>
          <p:nvPr/>
        </p:nvSpPr>
        <p:spPr>
          <a:xfrm>
            <a:off x="3835090" y="304327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5B08B0-0E6D-4D03-B839-B645E40BE233}"/>
              </a:ext>
            </a:extLst>
          </p:cNvPr>
          <p:cNvSpPr txBox="1"/>
          <p:nvPr/>
        </p:nvSpPr>
        <p:spPr>
          <a:xfrm>
            <a:off x="3799530" y="461089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2C731F-23BD-4FD1-8268-62FF35AF930C}"/>
              </a:ext>
            </a:extLst>
          </p:cNvPr>
          <p:cNvSpPr txBox="1"/>
          <p:nvPr/>
        </p:nvSpPr>
        <p:spPr>
          <a:xfrm>
            <a:off x="5341504" y="197591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012F93-BF70-41A3-8F63-FD43DB3ABD1E}"/>
              </a:ext>
            </a:extLst>
          </p:cNvPr>
          <p:cNvSpPr txBox="1"/>
          <p:nvPr/>
        </p:nvSpPr>
        <p:spPr>
          <a:xfrm>
            <a:off x="5341503" y="361758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A44A2D-B730-436F-B2DB-D5A2358EFC48}"/>
              </a:ext>
            </a:extLst>
          </p:cNvPr>
          <p:cNvSpPr txBox="1"/>
          <p:nvPr/>
        </p:nvSpPr>
        <p:spPr>
          <a:xfrm>
            <a:off x="5341502" y="522456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511F5-B9B8-4724-B71F-1DF9B16A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8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09362-33BF-4297-8E3D-24A6E0DA323A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Face detection – </a:t>
            </a:r>
            <a:r>
              <a:rPr lang="en-US" dirty="0" err="1">
                <a:solidFill>
                  <a:schemeClr val="tx1"/>
                </a:solidFill>
              </a:rPr>
              <a:t>RetinaFace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7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19EA-4C68-4A76-9D78-21C629A1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1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Библиотеки для моделей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F4FB64-7B40-421E-9E2D-5FF5CD20B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r>
              <a:rPr lang="en-US" dirty="0"/>
              <a:t>Scikit-learn </a:t>
            </a:r>
            <a:r>
              <a:rPr lang="ru-RU" dirty="0"/>
              <a:t>– общая библиотека для алгоритмов</a:t>
            </a:r>
          </a:p>
          <a:p>
            <a:r>
              <a:rPr lang="en-US" dirty="0" err="1"/>
              <a:t>Gensim</a:t>
            </a:r>
            <a:r>
              <a:rPr lang="en-US" dirty="0"/>
              <a:t> – </a:t>
            </a:r>
            <a:r>
              <a:rPr lang="ru-RU" dirty="0"/>
              <a:t>для алгоритмов для текста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B268B-F3E9-45F2-9D99-A9BE5610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76B-3F7F-4966-814D-2DC3C41543AE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45C27-4457-4B7C-A2E6-4D1C0B501222}"/>
              </a:ext>
            </a:extLst>
          </p:cNvPr>
          <p:cNvSpPr/>
          <p:nvPr/>
        </p:nvSpPr>
        <p:spPr>
          <a:xfrm>
            <a:off x="0" y="0"/>
            <a:ext cx="4832059" cy="39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Algorithms frameworks</a:t>
            </a:r>
          </a:p>
        </p:txBody>
      </p:sp>
    </p:spTree>
    <p:extLst>
      <p:ext uri="{BB962C8B-B14F-4D97-AF65-F5344CB8AC3E}">
        <p14:creationId xmlns:p14="http://schemas.microsoft.com/office/powerpoint/2010/main" val="424781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2"/>
          </a:solidFill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a:style>
    </a:spDef>
    <a:lnDef>
      <a:spPr/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5026</TotalTime>
  <Words>344</Words>
  <Application>Microsoft Office PowerPoint</Application>
  <PresentationFormat>Широкоэкранный</PresentationFormat>
  <Paragraphs>141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Machine learning intro</vt:lpstr>
      <vt:lpstr>Проекты</vt:lpstr>
      <vt:lpstr>Презентация PowerPoint</vt:lpstr>
      <vt:lpstr>Презентация PowerPoint</vt:lpstr>
      <vt:lpstr>Тип задачи в данных</vt:lpstr>
      <vt:lpstr>Обработка данных</vt:lpstr>
      <vt:lpstr>Презентация PowerPoint</vt:lpstr>
      <vt:lpstr>Single Stage Headless</vt:lpstr>
      <vt:lpstr>Библиотеки для моделей</vt:lpstr>
      <vt:lpstr>Оценки качества моделей</vt:lpstr>
      <vt:lpstr>Валидация</vt:lpstr>
      <vt:lpstr>Кросвалидация</vt:lpstr>
      <vt:lpstr>Валидация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</dc:title>
  <dc:creator>Anton Nesterenko</dc:creator>
  <cp:lastModifiedBy>Нестеренко Антон</cp:lastModifiedBy>
  <cp:revision>79</cp:revision>
  <dcterms:created xsi:type="dcterms:W3CDTF">2020-08-17T06:58:55Z</dcterms:created>
  <dcterms:modified xsi:type="dcterms:W3CDTF">2022-09-14T11:12:01Z</dcterms:modified>
</cp:coreProperties>
</file>