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7459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dirty="0" err="1"/>
              <a:t>lgb</a:t>
            </a:r>
            <a:r>
              <a:rPr lang="zh-CN" altLang="en-US" sz="2000" dirty="0"/>
              <a:t>单模型上分曲线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cv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val>
            <c:numRef>
              <c:f>Sheet1!$A$2:$A$29</c:f>
              <c:numCache>
                <c:formatCode>General</c:formatCode>
                <c:ptCount val="28"/>
                <c:pt idx="0">
                  <c:v>0.64425900000000003</c:v>
                </c:pt>
                <c:pt idx="1">
                  <c:v>0.651671</c:v>
                </c:pt>
                <c:pt idx="2">
                  <c:v>0.66277900000000001</c:v>
                </c:pt>
                <c:pt idx="3">
                  <c:v>0.66679999999999995</c:v>
                </c:pt>
                <c:pt idx="4">
                  <c:v>0.67549499999999996</c:v>
                </c:pt>
                <c:pt idx="5">
                  <c:v>0.67306200000000005</c:v>
                </c:pt>
                <c:pt idx="6">
                  <c:v>0.67547800000000002</c:v>
                </c:pt>
                <c:pt idx="7">
                  <c:v>0.676203</c:v>
                </c:pt>
                <c:pt idx="8">
                  <c:v>0.67818599999999996</c:v>
                </c:pt>
                <c:pt idx="9">
                  <c:v>0.68097300000000005</c:v>
                </c:pt>
                <c:pt idx="10">
                  <c:v>0.68166899999999997</c:v>
                </c:pt>
                <c:pt idx="11">
                  <c:v>0.68144099999999996</c:v>
                </c:pt>
                <c:pt idx="12">
                  <c:v>0.68450599999999995</c:v>
                </c:pt>
                <c:pt idx="13">
                  <c:v>0.67986800000000003</c:v>
                </c:pt>
                <c:pt idx="14">
                  <c:v>0.68244800000000005</c:v>
                </c:pt>
                <c:pt idx="15">
                  <c:v>0.68868399999999996</c:v>
                </c:pt>
                <c:pt idx="16">
                  <c:v>0.68936699999999995</c:v>
                </c:pt>
                <c:pt idx="17">
                  <c:v>0.68685300000000005</c:v>
                </c:pt>
                <c:pt idx="18">
                  <c:v>0.68843900000000002</c:v>
                </c:pt>
                <c:pt idx="19">
                  <c:v>0.69013999999999998</c:v>
                </c:pt>
                <c:pt idx="20">
                  <c:v>0.68537899999999996</c:v>
                </c:pt>
                <c:pt idx="21">
                  <c:v>0.68620199999999998</c:v>
                </c:pt>
                <c:pt idx="22">
                  <c:v>0.69164999999999999</c:v>
                </c:pt>
                <c:pt idx="23">
                  <c:v>0.69517499999999999</c:v>
                </c:pt>
                <c:pt idx="24">
                  <c:v>0.69843900000000003</c:v>
                </c:pt>
                <c:pt idx="25">
                  <c:v>0.70642799999999994</c:v>
                </c:pt>
                <c:pt idx="26">
                  <c:v>0.70234600000000003</c:v>
                </c:pt>
                <c:pt idx="27">
                  <c:v>0.70379599999999998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70-44FD-9B12-2A64BFA42C2D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lb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Sheet1!$B$2:$B$29</c:f>
              <c:numCache>
                <c:formatCode>General</c:formatCode>
                <c:ptCount val="28"/>
                <c:pt idx="0">
                  <c:v>0.65080000000000005</c:v>
                </c:pt>
                <c:pt idx="1">
                  <c:v>0.66489900000000002</c:v>
                </c:pt>
                <c:pt idx="2">
                  <c:v>0.67814099999999999</c:v>
                </c:pt>
                <c:pt idx="3">
                  <c:v>0.68169999999999997</c:v>
                </c:pt>
                <c:pt idx="4">
                  <c:v>0.68189999999999995</c:v>
                </c:pt>
                <c:pt idx="5">
                  <c:v>0.68520000000000003</c:v>
                </c:pt>
                <c:pt idx="6">
                  <c:v>0.68820000000000003</c:v>
                </c:pt>
                <c:pt idx="7">
                  <c:v>0.69120000000000004</c:v>
                </c:pt>
                <c:pt idx="8">
                  <c:v>0.69230000000000003</c:v>
                </c:pt>
                <c:pt idx="9">
                  <c:v>0.69350000000000001</c:v>
                </c:pt>
                <c:pt idx="10">
                  <c:v>0.68430000000000002</c:v>
                </c:pt>
                <c:pt idx="11">
                  <c:v>0.68659999999999999</c:v>
                </c:pt>
                <c:pt idx="12">
                  <c:v>0.68789999999999996</c:v>
                </c:pt>
                <c:pt idx="13">
                  <c:v>0.68379999999999996</c:v>
                </c:pt>
                <c:pt idx="14">
                  <c:v>0.68604900000000002</c:v>
                </c:pt>
                <c:pt idx="15">
                  <c:v>0.69359999999999999</c:v>
                </c:pt>
                <c:pt idx="16">
                  <c:v>0.69350000000000001</c:v>
                </c:pt>
                <c:pt idx="17">
                  <c:v>0.69430000000000003</c:v>
                </c:pt>
                <c:pt idx="18">
                  <c:v>0.69320000000000004</c:v>
                </c:pt>
                <c:pt idx="19">
                  <c:v>0.69240000000000002</c:v>
                </c:pt>
                <c:pt idx="20">
                  <c:v>0.69197500000000001</c:v>
                </c:pt>
                <c:pt idx="21">
                  <c:v>0.69179999999999997</c:v>
                </c:pt>
                <c:pt idx="22">
                  <c:v>0.69230000000000003</c:v>
                </c:pt>
                <c:pt idx="23">
                  <c:v>0.69969999999999999</c:v>
                </c:pt>
                <c:pt idx="24">
                  <c:v>0.70330000000000004</c:v>
                </c:pt>
                <c:pt idx="25">
                  <c:v>0.70604800000000001</c:v>
                </c:pt>
                <c:pt idx="26">
                  <c:v>0.70540000000000003</c:v>
                </c:pt>
                <c:pt idx="27">
                  <c:v>0.70783600000000002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70-44FD-9B12-2A64BFA42C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3037008"/>
        <c:axId val="875881184"/>
      </c:lineChart>
      <c:catAx>
        <c:axId val="9630370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75881184"/>
        <c:crosses val="autoZero"/>
        <c:auto val="1"/>
        <c:lblAlgn val="ctr"/>
        <c:lblOffset val="100"/>
        <c:noMultiLvlLbl val="0"/>
      </c:catAx>
      <c:valAx>
        <c:axId val="87588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303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2D7812-B925-4F77-BFCC-E36B45E8BF66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04B253-FCDC-4230-96A9-E733DD63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3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812-B925-4F77-BFCC-E36B45E8BF66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B253-FCDC-4230-96A9-E733DD63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812-B925-4F77-BFCC-E36B45E8BF66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B253-FCDC-4230-96A9-E733DD63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776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812-B925-4F77-BFCC-E36B45E8BF66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B253-FCDC-4230-96A9-E733DD63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1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812-B925-4F77-BFCC-E36B45E8BF66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B253-FCDC-4230-96A9-E733DD63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25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812-B925-4F77-BFCC-E36B45E8BF66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B253-FCDC-4230-96A9-E733DD63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81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812-B925-4F77-BFCC-E36B45E8BF66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B253-FCDC-4230-96A9-E733DD63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49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812-B925-4F77-BFCC-E36B45E8BF66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B253-FCDC-4230-96A9-E733DD6375D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61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812-B925-4F77-BFCC-E36B45E8BF66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B253-FCDC-4230-96A9-E733DD63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85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6928"/>
            <a:ext cx="10131425" cy="148764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95244"/>
            <a:ext cx="10131425" cy="4714614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5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812-B925-4F77-BFCC-E36B45E8BF66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B253-FCDC-4230-96A9-E733DD63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8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812-B925-4F77-BFCC-E36B45E8BF66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B253-FCDC-4230-96A9-E733DD63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812-B925-4F77-BFCC-E36B45E8BF66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B253-FCDC-4230-96A9-E733DD63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7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812-B925-4F77-BFCC-E36B45E8BF66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B253-FCDC-4230-96A9-E733DD63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99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812-B925-4F77-BFCC-E36B45E8BF66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B253-FCDC-4230-96A9-E733DD63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30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812-B925-4F77-BFCC-E36B45E8BF66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B253-FCDC-4230-96A9-E733DD63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75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812-B925-4F77-BFCC-E36B45E8BF66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B253-FCDC-4230-96A9-E733DD63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9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2D7812-B925-4F77-BFCC-E36B45E8BF66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04B253-FCDC-4230-96A9-E733DD63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39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BF715-F051-4387-93AD-31B614D8E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第三届融</a:t>
            </a:r>
            <a:r>
              <a:rPr lang="en-US" altLang="zh-CN" sz="4800" dirty="0"/>
              <a:t>360</a:t>
            </a:r>
            <a:r>
              <a:rPr lang="zh-CN" altLang="en-US" sz="4800" dirty="0"/>
              <a:t>天机智能金融算法挑战赛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4D33EB-21C0-4267-A9D9-E9F9B6A1E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第二题 特征挖掘</a:t>
            </a:r>
            <a:endParaRPr lang="en-US" altLang="zh-CN" dirty="0"/>
          </a:p>
          <a:p>
            <a:r>
              <a:rPr lang="en-US" altLang="zh-CN" dirty="0" err="1"/>
              <a:t>SupervisedLearning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98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96910-982C-46FF-B413-1486E1B0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-</a:t>
            </a:r>
            <a:r>
              <a:rPr lang="zh-CN" altLang="en-US" dirty="0"/>
              <a:t>一度联系人特征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20DFA4-AC5A-469E-AF66-41F2773AA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694575"/>
                <a:ext cx="8295777" cy="4096625"/>
              </a:xfrm>
            </p:spPr>
            <p:txBody>
              <a:bodyPr/>
              <a:lstStyle/>
              <a:p>
                <a:r>
                  <a:rPr lang="en-US" altLang="zh-CN" dirty="0"/>
                  <a:t>2</a:t>
                </a:r>
                <a:r>
                  <a:rPr lang="zh-CN" altLang="zh-CN" dirty="0"/>
                  <a:t>是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的一度联系人，</a:t>
                </a:r>
                <a:r>
                  <a:rPr lang="en-US" altLang="zh-CN" dirty="0"/>
                  <a:t>3, 4</a:t>
                </a:r>
                <a:r>
                  <a:rPr lang="zh-CN" altLang="zh-CN" dirty="0"/>
                  <a:t>是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的二度联系人</a:t>
                </a:r>
                <a:endParaRPr lang="en-US" altLang="zh-CN" dirty="0"/>
              </a:p>
              <a:p>
                <a:r>
                  <a:rPr lang="zh-CN" altLang="zh-CN" dirty="0"/>
                  <a:t>对于从节点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出发的边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j)</a:t>
                </a:r>
                <a:r>
                  <a:rPr lang="zh-CN" altLang="zh-CN" dirty="0"/>
                  <a:t>，按照</a:t>
                </a:r>
                <a:r>
                  <a:rPr lang="en-US" altLang="zh-CN" dirty="0"/>
                  <a:t>num</a:t>
                </a:r>
                <a:r>
                  <a:rPr lang="zh-CN" altLang="zh-CN" dirty="0"/>
                  <a:t>加权，特征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/>
                    </m:sSup>
                  </m:oMath>
                </a14:m>
                <a:r>
                  <a:rPr lang="zh-CN" altLang="zh-CN" dirty="0"/>
                  <a:t>对应的一度联系人特征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dirty="0"/>
                  <a:t>的计算公式如下所示：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𝑒𝑑𝑔𝑒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𝑓𝑟𝑜𝑚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𝑛𝑢𝑚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𝑒𝑑𝑔𝑒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𝑓𝑟𝑜𝑚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𝑛𝑢𝑚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𝑛𝑢𝑚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/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zh-CN" altLang="en-US" dirty="0" smtClean="0"/>
                      <m:t>除</m:t>
                    </m:r>
                    <m:r>
                      <m:rPr>
                        <m:nor/>
                      </m:rPr>
                      <a:rPr lang="en-US" altLang="zh-CN" dirty="0" smtClean="0"/>
                      <m:t>embedding</m:t>
                    </m:r>
                    <m:r>
                      <m:rPr>
                        <m:nor/>
                      </m:rPr>
                      <a:rPr lang="zh-CN" altLang="en-US" dirty="0" smtClean="0"/>
                      <m:t>以外的自身特征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20DFA4-AC5A-469E-AF66-41F2773AA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694575"/>
                <a:ext cx="8295777" cy="4096625"/>
              </a:xfrm>
              <a:blipFill>
                <a:blip r:embed="rId2"/>
                <a:stretch>
                  <a:fillRect l="-515" t="-1339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C:\Users\Yan\AppData\Local\Temp\WeChat Files\583377074302115279.png">
            <a:extLst>
              <a:ext uri="{FF2B5EF4-FFF2-40B4-BE49-F238E27FC236}">
                <a16:creationId xmlns:a16="http://schemas.microsoft.com/office/drawing/2014/main" id="{F39B886D-A08E-4959-BB2C-B73E760232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81578" y="1694575"/>
            <a:ext cx="2800350" cy="345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67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354F6-5B16-4AE5-A9A5-2F000591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-</a:t>
            </a:r>
            <a:r>
              <a:rPr lang="zh-CN" altLang="en-US" dirty="0"/>
              <a:t>二度联系人特征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80AA21-B646-4751-B415-0662DC8CE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2" y="1694575"/>
                <a:ext cx="8656982" cy="4096625"/>
              </a:xfrm>
            </p:spPr>
            <p:txBody>
              <a:bodyPr/>
              <a:lstStyle/>
              <a:p>
                <a:r>
                  <a:rPr lang="zh-CN" altLang="en-US" dirty="0"/>
                  <a:t>对所有的一度联系人计算一度联系人特征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按同样的方法，计算二度联系人特征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𝑒𝑑𝑔𝑒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𝑓𝑟𝑜𝑚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𝑛𝑢𝑚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𝑒𝑑𝑔𝑒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𝑓𝑟𝑜𝑚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𝑛𝑢𝑚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𝑛𝑢𝑚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/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链接分析特征和度特征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80AA21-B646-4751-B415-0662DC8CE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1694575"/>
                <a:ext cx="8656982" cy="4096625"/>
              </a:xfrm>
              <a:blipFill>
                <a:blip r:embed="rId2"/>
                <a:stretch>
                  <a:fillRect l="-493" t="-1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C:\Users\Yan\AppData\Local\Temp\WeChat Files\583377074302115279.png">
            <a:extLst>
              <a:ext uri="{FF2B5EF4-FFF2-40B4-BE49-F238E27FC236}">
                <a16:creationId xmlns:a16="http://schemas.microsoft.com/office/drawing/2014/main" id="{6DDC7BDB-2B1F-4A6F-980A-2E74B9B3B8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26131" y="1755335"/>
            <a:ext cx="2800350" cy="345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87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EC3E1-F880-4432-8067-25B6D815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-</a:t>
            </a:r>
            <a:r>
              <a:rPr lang="zh-CN" altLang="en-US" dirty="0"/>
              <a:t>小结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EEAEBC-6E43-4FD2-BB3B-104CB72A1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94575"/>
            <a:ext cx="5534423" cy="4553825"/>
          </a:xfrm>
        </p:spPr>
        <p:txBody>
          <a:bodyPr>
            <a:normAutofit/>
          </a:bodyPr>
          <a:lstStyle/>
          <a:p>
            <a:r>
              <a:rPr lang="zh-CN" altLang="en-US" dirty="0"/>
              <a:t>用户自身特征</a:t>
            </a:r>
            <a:endParaRPr lang="en-US" altLang="zh-CN" dirty="0"/>
          </a:p>
          <a:p>
            <a:pPr lvl="1"/>
            <a:r>
              <a:rPr lang="zh-CN" altLang="en-US" dirty="0"/>
              <a:t>网络表示学习</a:t>
            </a:r>
            <a:endParaRPr lang="en-US" altLang="zh-CN" dirty="0"/>
          </a:p>
          <a:p>
            <a:pPr lvl="1"/>
            <a:r>
              <a:rPr lang="zh-CN" altLang="en-US" dirty="0"/>
              <a:t>链接分析</a:t>
            </a:r>
            <a:endParaRPr lang="en-US" altLang="zh-CN" dirty="0"/>
          </a:p>
          <a:p>
            <a:pPr lvl="2"/>
            <a:r>
              <a:rPr lang="en-US" altLang="zh-CN" dirty="0"/>
              <a:t>PageRank</a:t>
            </a:r>
            <a:r>
              <a:rPr lang="zh-CN" altLang="en-US" dirty="0"/>
              <a:t>、</a:t>
            </a:r>
            <a:r>
              <a:rPr lang="en-US" altLang="zh-CN" dirty="0"/>
              <a:t>HITS</a:t>
            </a:r>
          </a:p>
          <a:p>
            <a:pPr lvl="1"/>
            <a:r>
              <a:rPr lang="zh-CN" altLang="en-US" dirty="0"/>
              <a:t>度特征</a:t>
            </a:r>
            <a:endParaRPr lang="en-US" altLang="zh-CN" dirty="0"/>
          </a:p>
          <a:p>
            <a:pPr lvl="2"/>
            <a:r>
              <a:rPr lang="zh-CN" altLang="en-US" dirty="0"/>
              <a:t>度中心性、度统计量</a:t>
            </a:r>
            <a:endParaRPr lang="en-US" altLang="zh-CN" dirty="0"/>
          </a:p>
          <a:p>
            <a:r>
              <a:rPr lang="zh-CN" altLang="en-US" dirty="0"/>
              <a:t>周围联系人</a:t>
            </a:r>
            <a:endParaRPr lang="en-US" altLang="zh-CN" dirty="0"/>
          </a:p>
          <a:p>
            <a:pPr lvl="1"/>
            <a:r>
              <a:rPr lang="zh-CN" altLang="en-US" dirty="0"/>
              <a:t>一度联系人</a:t>
            </a:r>
            <a:endParaRPr lang="en-US" altLang="zh-CN" dirty="0"/>
          </a:p>
          <a:p>
            <a:pPr lvl="2"/>
            <a:r>
              <a:rPr lang="zh-CN" altLang="en-US" dirty="0"/>
              <a:t>除</a:t>
            </a:r>
            <a:r>
              <a:rPr lang="en-US" altLang="zh-CN" dirty="0"/>
              <a:t>embedding</a:t>
            </a:r>
            <a:r>
              <a:rPr lang="zh-CN" altLang="en-US" dirty="0"/>
              <a:t>之外的自身特征</a:t>
            </a:r>
            <a:endParaRPr lang="en-US" altLang="zh-CN" dirty="0"/>
          </a:p>
          <a:p>
            <a:pPr lvl="1"/>
            <a:r>
              <a:rPr lang="zh-CN" altLang="en-US" dirty="0"/>
              <a:t>二度联系人</a:t>
            </a:r>
            <a:endParaRPr lang="en-US" altLang="zh-CN" dirty="0"/>
          </a:p>
          <a:p>
            <a:pPr lvl="2"/>
            <a:r>
              <a:rPr lang="zh-CN" altLang="en-US" dirty="0"/>
              <a:t>链接分析、度特征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2550FF-C295-487B-9E49-A924D5F1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681843"/>
            <a:ext cx="5629524" cy="58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4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62FD8-9BDC-4976-9785-CC3D4709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训练和融合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BB594-3156-4897-9026-3CADDE9E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94575"/>
            <a:ext cx="10131425" cy="5032228"/>
          </a:xfrm>
        </p:spPr>
        <p:txBody>
          <a:bodyPr>
            <a:normAutofit/>
          </a:bodyPr>
          <a:lstStyle/>
          <a:p>
            <a:r>
              <a:rPr lang="zh-CN" altLang="en-US" dirty="0"/>
              <a:t>训练</a:t>
            </a:r>
            <a:endParaRPr lang="en-US" altLang="zh-CN" dirty="0"/>
          </a:p>
          <a:p>
            <a:pPr lvl="1"/>
            <a:r>
              <a:rPr lang="zh-CN" altLang="en-US" dirty="0"/>
              <a:t>采用</a:t>
            </a:r>
            <a:r>
              <a:rPr lang="en-US" altLang="zh-CN" dirty="0" err="1"/>
              <a:t>XgBoost</a:t>
            </a:r>
            <a:r>
              <a:rPr lang="zh-CN" altLang="en-US" dirty="0"/>
              <a:t>和</a:t>
            </a:r>
            <a:r>
              <a:rPr lang="en-US" altLang="zh-CN" dirty="0" err="1"/>
              <a:t>Lightgbm</a:t>
            </a:r>
            <a:r>
              <a:rPr lang="zh-CN" altLang="en-US" dirty="0"/>
              <a:t>训练，</a:t>
            </a:r>
            <a:r>
              <a:rPr lang="en-US" altLang="zh-CN" dirty="0"/>
              <a:t>5</a:t>
            </a:r>
            <a:r>
              <a:rPr lang="zh-CN" altLang="en-US" dirty="0"/>
              <a:t>折交叉验证结果取平均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hyperopt</a:t>
            </a:r>
            <a:r>
              <a:rPr lang="zh-CN" altLang="en-US" dirty="0"/>
              <a:t>调整参数</a:t>
            </a:r>
            <a:endParaRPr lang="en-US" altLang="zh-CN" dirty="0"/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个模型</a:t>
            </a:r>
            <a:r>
              <a:rPr lang="en-US" altLang="zh-CN" dirty="0"/>
              <a:t>×5</a:t>
            </a:r>
            <a:r>
              <a:rPr lang="zh-CN" altLang="en-US" dirty="0"/>
              <a:t>组参数</a:t>
            </a:r>
            <a:endParaRPr lang="en-US" altLang="zh-CN" dirty="0"/>
          </a:p>
          <a:p>
            <a:pPr lvl="1"/>
            <a:r>
              <a:rPr lang="zh-CN" altLang="en-US" dirty="0"/>
              <a:t>最好单模型：                   </a:t>
            </a:r>
            <a:r>
              <a:rPr lang="en-US" altLang="zh-CN" dirty="0"/>
              <a:t>CV:</a:t>
            </a:r>
            <a:r>
              <a:rPr lang="zh-CN" altLang="en-US" dirty="0"/>
              <a:t> </a:t>
            </a:r>
            <a:r>
              <a:rPr lang="en-US" altLang="zh-CN" dirty="0"/>
              <a:t>0.7038   LB(valid): 0. 7078</a:t>
            </a:r>
          </a:p>
          <a:p>
            <a:r>
              <a:rPr lang="en-US" altLang="zh-CN" dirty="0"/>
              <a:t>Stacking</a:t>
            </a:r>
          </a:p>
          <a:p>
            <a:pPr lvl="1"/>
            <a:r>
              <a:rPr lang="zh-CN" altLang="en-US" dirty="0"/>
              <a:t>预测概率 、</a:t>
            </a:r>
            <a:r>
              <a:rPr lang="en-US" altLang="zh-CN" dirty="0"/>
              <a:t>1/rank</a:t>
            </a:r>
            <a:r>
              <a:rPr lang="zh-CN" altLang="en-US" dirty="0"/>
              <a:t>，共</a:t>
            </a:r>
            <a:r>
              <a:rPr lang="en-US" altLang="zh-CN" dirty="0"/>
              <a:t>60</a:t>
            </a:r>
            <a:r>
              <a:rPr lang="zh-CN" altLang="en-US" dirty="0"/>
              <a:t>维特征</a:t>
            </a:r>
            <a:endParaRPr lang="en-US" altLang="zh-CN" dirty="0"/>
          </a:p>
          <a:p>
            <a:pPr lvl="1"/>
            <a:r>
              <a:rPr lang="zh-CN" altLang="en-US" dirty="0"/>
              <a:t>特征选择</a:t>
            </a:r>
            <a:endParaRPr lang="en-US" altLang="zh-CN" dirty="0"/>
          </a:p>
          <a:p>
            <a:pPr lvl="2"/>
            <a:r>
              <a:rPr lang="zh-CN" altLang="en-US" dirty="0"/>
              <a:t>皮尔逊相关系数、卡方值、</a:t>
            </a:r>
            <a:r>
              <a:rPr lang="en-US" altLang="zh-CN" dirty="0"/>
              <a:t>RF</a:t>
            </a:r>
            <a:r>
              <a:rPr lang="zh-CN" altLang="en-US" dirty="0"/>
              <a:t>特征重要度、递归删除特征</a:t>
            </a:r>
            <a:r>
              <a:rPr lang="en-US" altLang="zh-CN" dirty="0"/>
              <a:t>(REF)</a:t>
            </a:r>
          </a:p>
          <a:p>
            <a:pPr lvl="2"/>
            <a:r>
              <a:rPr lang="zh-CN" altLang="en-US" dirty="0"/>
              <a:t>最好的</a:t>
            </a:r>
            <a:r>
              <a:rPr lang="en-US" altLang="zh-CN" dirty="0"/>
              <a:t>9</a:t>
            </a:r>
            <a:r>
              <a:rPr lang="zh-CN" altLang="en-US" dirty="0"/>
              <a:t>个特征</a:t>
            </a:r>
            <a:endParaRPr lang="en-US" altLang="zh-CN" dirty="0"/>
          </a:p>
          <a:p>
            <a:pPr lvl="1"/>
            <a:r>
              <a:rPr lang="zh-CN" altLang="en-US" dirty="0"/>
              <a:t>二层分类器使用</a:t>
            </a:r>
            <a:r>
              <a:rPr lang="en-US" altLang="zh-CN" dirty="0"/>
              <a:t>LR          CV: 0.7157  LB(test): 0.7149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03434B4-EA3D-41C7-82C2-12EC1E9BF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73443"/>
              </p:ext>
            </p:extLst>
          </p:nvPr>
        </p:nvGraphicFramePr>
        <p:xfrm>
          <a:off x="7438945" y="1989478"/>
          <a:ext cx="2767055" cy="1727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0059">
                  <a:extLst>
                    <a:ext uri="{9D8B030D-6E8A-4147-A177-3AD203B41FA5}">
                      <a16:colId xmlns:a16="http://schemas.microsoft.com/office/drawing/2014/main" val="3031729106"/>
                    </a:ext>
                  </a:extLst>
                </a:gridCol>
                <a:gridCol w="938254">
                  <a:extLst>
                    <a:ext uri="{9D8B030D-6E8A-4147-A177-3AD203B41FA5}">
                      <a16:colId xmlns:a16="http://schemas.microsoft.com/office/drawing/2014/main" val="2555825604"/>
                    </a:ext>
                  </a:extLst>
                </a:gridCol>
                <a:gridCol w="858742">
                  <a:extLst>
                    <a:ext uri="{9D8B030D-6E8A-4147-A177-3AD203B41FA5}">
                      <a16:colId xmlns:a16="http://schemas.microsoft.com/office/drawing/2014/main" val="1937318756"/>
                    </a:ext>
                  </a:extLst>
                </a:gridCol>
              </a:tblGrid>
              <a:tr h="2464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分类器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记号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特征维数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2911228"/>
                  </a:ext>
                </a:extLst>
              </a:tr>
              <a:tr h="246797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Lightgbm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lgb_572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572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8877925"/>
                  </a:ext>
                </a:extLst>
              </a:tr>
              <a:tr h="246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lgb_585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585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563429"/>
                  </a:ext>
                </a:extLst>
              </a:tr>
              <a:tr h="246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lgb_628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628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0348276"/>
                  </a:ext>
                </a:extLst>
              </a:tr>
              <a:tr h="246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lgb_692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692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8627097"/>
                  </a:ext>
                </a:extLst>
              </a:tr>
              <a:tr h="246797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XGBoost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xgb_572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572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201278"/>
                  </a:ext>
                </a:extLst>
              </a:tr>
              <a:tr h="246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xgb_652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652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424137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592BB954-4D1B-4EAC-AC58-CE57C7E97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423" y="4096272"/>
            <a:ext cx="574260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48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9F777AE0-C4DB-4B79-8E8A-720B6F3D0E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727165"/>
              </p:ext>
            </p:extLst>
          </p:nvPr>
        </p:nvGraphicFramePr>
        <p:xfrm>
          <a:off x="1500325" y="186431"/>
          <a:ext cx="8851038" cy="6312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C0027F7-41E8-4DC4-93EE-57B448823DB4}"/>
              </a:ext>
            </a:extLst>
          </p:cNvPr>
          <p:cNvSpPr txBox="1"/>
          <p:nvPr/>
        </p:nvSpPr>
        <p:spPr>
          <a:xfrm>
            <a:off x="1500325" y="4323425"/>
            <a:ext cx="1322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64</a:t>
            </a:r>
            <a:r>
              <a:rPr lang="zh-CN" altLang="en-US" sz="1050" dirty="0"/>
              <a:t>维</a:t>
            </a:r>
            <a:r>
              <a:rPr lang="en-US" altLang="zh-CN" sz="1050" dirty="0"/>
              <a:t>embedding + app_pca_64</a:t>
            </a:r>
            <a:endParaRPr lang="zh-CN" altLang="en-US" sz="105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B03C2D-B4E0-4478-84FD-97502547079C}"/>
              </a:ext>
            </a:extLst>
          </p:cNvPr>
          <p:cNvSpPr txBox="1"/>
          <p:nvPr/>
        </p:nvSpPr>
        <p:spPr>
          <a:xfrm>
            <a:off x="5541147" y="2843511"/>
            <a:ext cx="18539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自身特征</a:t>
            </a:r>
            <a:r>
              <a:rPr lang="en-US" altLang="zh-CN" sz="1050" dirty="0"/>
              <a:t>(128</a:t>
            </a:r>
            <a:r>
              <a:rPr lang="zh-CN" altLang="en-US" sz="1050" dirty="0"/>
              <a:t>维</a:t>
            </a:r>
            <a:r>
              <a:rPr lang="en-US" altLang="zh-CN" sz="1050" dirty="0"/>
              <a:t>embedding </a:t>
            </a:r>
            <a:r>
              <a:rPr lang="zh-CN" altLang="en-US" sz="1050" dirty="0"/>
              <a:t>没有链接分析</a:t>
            </a:r>
            <a:r>
              <a:rPr lang="en-US" altLang="zh-CN" sz="1050" dirty="0"/>
              <a:t>) + </a:t>
            </a:r>
            <a:r>
              <a:rPr lang="zh-CN" altLang="en-US" sz="1050" dirty="0"/>
              <a:t>一度联系人</a:t>
            </a:r>
            <a:r>
              <a:rPr lang="en-US" altLang="zh-CN" sz="1050" dirty="0"/>
              <a:t> </a:t>
            </a:r>
            <a:endParaRPr lang="zh-CN" altLang="en-US" sz="10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B76CC6B-3CBC-4BCF-88BF-A96581179D0C}"/>
              </a:ext>
            </a:extLst>
          </p:cNvPr>
          <p:cNvSpPr txBox="1"/>
          <p:nvPr/>
        </p:nvSpPr>
        <p:spPr>
          <a:xfrm>
            <a:off x="9126240" y="2589595"/>
            <a:ext cx="1853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自身特征</a:t>
            </a:r>
            <a:r>
              <a:rPr lang="en-US" altLang="zh-CN" sz="1050" dirty="0"/>
              <a:t>+ </a:t>
            </a:r>
            <a:r>
              <a:rPr lang="zh-CN" altLang="en-US" sz="1050" dirty="0"/>
              <a:t>一度二度联系人</a:t>
            </a:r>
            <a:r>
              <a:rPr lang="en-US" altLang="zh-CN" sz="1050" dirty="0"/>
              <a:t> </a:t>
            </a:r>
            <a:endParaRPr lang="zh-CN" altLang="en-US" sz="105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243AE1E-891A-4521-8E93-9777C22D1170}"/>
              </a:ext>
            </a:extLst>
          </p:cNvPr>
          <p:cNvCxnSpPr>
            <a:cxnSpLocks/>
          </p:cNvCxnSpPr>
          <p:nvPr/>
        </p:nvCxnSpPr>
        <p:spPr>
          <a:xfrm flipV="1">
            <a:off x="6480703" y="1942867"/>
            <a:ext cx="0" cy="900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3DE38AD-B7CC-4A0B-8260-7D219E2BAD2F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0053218" y="1349406"/>
            <a:ext cx="0" cy="1240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821534-6D67-4E2A-A9E2-34DC3925D855}"/>
              </a:ext>
            </a:extLst>
          </p:cNvPr>
          <p:cNvCxnSpPr/>
          <p:nvPr/>
        </p:nvCxnSpPr>
        <p:spPr>
          <a:xfrm flipV="1">
            <a:off x="2041862" y="3746377"/>
            <a:ext cx="0" cy="577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FB223F3-723F-49C2-BF3E-A45A284EEB3B}"/>
              </a:ext>
            </a:extLst>
          </p:cNvPr>
          <p:cNvSpPr txBox="1"/>
          <p:nvPr/>
        </p:nvSpPr>
        <p:spPr>
          <a:xfrm>
            <a:off x="2303753" y="3746377"/>
            <a:ext cx="18628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64</a:t>
            </a:r>
            <a:r>
              <a:rPr lang="zh-CN" altLang="en-US" sz="1050" dirty="0"/>
              <a:t>维</a:t>
            </a:r>
            <a:r>
              <a:rPr lang="en-US" altLang="zh-CN" sz="1050" dirty="0"/>
              <a:t>embedding + </a:t>
            </a:r>
            <a:r>
              <a:rPr lang="zh-CN" altLang="en-US" sz="1050" dirty="0"/>
              <a:t>度统计量 </a:t>
            </a:r>
            <a:r>
              <a:rPr lang="en-US" altLang="zh-CN" sz="1050" dirty="0"/>
              <a:t>+ </a:t>
            </a:r>
          </a:p>
          <a:p>
            <a:r>
              <a:rPr lang="en-US" altLang="zh-CN" sz="1050" dirty="0"/>
              <a:t>app_[</a:t>
            </a:r>
            <a:r>
              <a:rPr lang="en-US" altLang="zh-CN" sz="1050" dirty="0" err="1"/>
              <a:t>pca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nmf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lda</a:t>
            </a:r>
            <a:r>
              <a:rPr lang="en-US" altLang="zh-CN" sz="1050" dirty="0"/>
              <a:t>]_16 </a:t>
            </a:r>
            <a:endParaRPr lang="zh-CN" altLang="en-US" sz="105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FD0E183-E965-4104-80E3-E5007F019C43}"/>
              </a:ext>
            </a:extLst>
          </p:cNvPr>
          <p:cNvCxnSpPr>
            <a:cxnSpLocks/>
          </p:cNvCxnSpPr>
          <p:nvPr/>
        </p:nvCxnSpPr>
        <p:spPr>
          <a:xfrm flipV="1">
            <a:off x="2965137" y="2494625"/>
            <a:ext cx="0" cy="1251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F3EF87-64CF-43A2-86FA-AB5B24947F94}"/>
              </a:ext>
            </a:extLst>
          </p:cNvPr>
          <p:cNvSpPr txBox="1"/>
          <p:nvPr/>
        </p:nvSpPr>
        <p:spPr>
          <a:xfrm>
            <a:off x="4071889" y="3342443"/>
            <a:ext cx="18539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自身特征</a:t>
            </a:r>
            <a:r>
              <a:rPr lang="en-US" altLang="zh-CN" sz="1050" dirty="0"/>
              <a:t>(64</a:t>
            </a:r>
            <a:r>
              <a:rPr lang="zh-CN" altLang="en-US" sz="1050" dirty="0"/>
              <a:t>维</a:t>
            </a:r>
            <a:r>
              <a:rPr lang="en-US" altLang="zh-CN" sz="1050" dirty="0"/>
              <a:t>embedding </a:t>
            </a:r>
            <a:r>
              <a:rPr lang="zh-CN" altLang="en-US" sz="1050" dirty="0"/>
              <a:t>没有链接分析</a:t>
            </a:r>
            <a:r>
              <a:rPr lang="en-US" altLang="zh-CN" sz="1050" dirty="0"/>
              <a:t>) + </a:t>
            </a:r>
            <a:r>
              <a:rPr lang="zh-CN" altLang="en-US" sz="1050" dirty="0"/>
              <a:t>一度联系人</a:t>
            </a:r>
            <a:r>
              <a:rPr lang="en-US" altLang="zh-CN" sz="1050" dirty="0"/>
              <a:t> </a:t>
            </a:r>
            <a:endParaRPr lang="zh-CN" altLang="en-US" sz="105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09AFBA2-2355-4F81-8738-FD38DD71CBF9}"/>
              </a:ext>
            </a:extLst>
          </p:cNvPr>
          <p:cNvCxnSpPr>
            <a:cxnSpLocks/>
          </p:cNvCxnSpPr>
          <p:nvPr/>
        </p:nvCxnSpPr>
        <p:spPr>
          <a:xfrm flipV="1">
            <a:off x="4678532" y="1942867"/>
            <a:ext cx="0" cy="1399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86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A2348-BEFB-4042-946E-DF942131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参赛感想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70018-9DAE-4586-82F4-2A50EDBC9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相信交叉验证的结果，减小线上线下差距</a:t>
            </a:r>
            <a:endParaRPr lang="en-US" altLang="zh-CN" dirty="0"/>
          </a:p>
          <a:p>
            <a:r>
              <a:rPr lang="zh-CN" altLang="en-US" dirty="0"/>
              <a:t>被人赶超不要慌，坚持就是胜利</a:t>
            </a:r>
            <a:endParaRPr lang="en-US" altLang="zh-CN" dirty="0"/>
          </a:p>
          <a:p>
            <a:r>
              <a:rPr lang="zh-CN" altLang="en-US" dirty="0"/>
              <a:t>感谢融</a:t>
            </a:r>
            <a:r>
              <a:rPr lang="en-US" altLang="zh-CN" dirty="0"/>
              <a:t>360</a:t>
            </a:r>
            <a:r>
              <a:rPr lang="zh-CN" altLang="en-US" dirty="0"/>
              <a:t>组织这次比赛，我们学习到了很多知识和经验</a:t>
            </a:r>
          </a:p>
        </p:txBody>
      </p:sp>
    </p:spTree>
    <p:extLst>
      <p:ext uri="{BB962C8B-B14F-4D97-AF65-F5344CB8AC3E}">
        <p14:creationId xmlns:p14="http://schemas.microsoft.com/office/powerpoint/2010/main" val="59832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DCFDE-71CE-4D47-A11A-76AB6AA7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AD3CF-AD20-4766-AFF8-2D76BFF7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建模思路</a:t>
            </a:r>
            <a:endParaRPr lang="en-US" altLang="zh-CN" dirty="0"/>
          </a:p>
          <a:p>
            <a:r>
              <a:rPr lang="zh-CN" altLang="en-US" dirty="0"/>
              <a:t>特征工程</a:t>
            </a:r>
            <a:endParaRPr lang="en-US" altLang="zh-CN" dirty="0"/>
          </a:p>
          <a:p>
            <a:r>
              <a:rPr lang="zh-CN" altLang="en-US" dirty="0"/>
              <a:t>训练和融合</a:t>
            </a:r>
            <a:endParaRPr lang="en-US" altLang="zh-CN" dirty="0"/>
          </a:p>
          <a:p>
            <a:r>
              <a:rPr lang="zh-CN" altLang="en-US" dirty="0"/>
              <a:t>参赛感想</a:t>
            </a:r>
          </a:p>
        </p:txBody>
      </p:sp>
    </p:spTree>
    <p:extLst>
      <p:ext uri="{BB962C8B-B14F-4D97-AF65-F5344CB8AC3E}">
        <p14:creationId xmlns:p14="http://schemas.microsoft.com/office/powerpoint/2010/main" val="193655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C64DF-3091-47FF-A55B-7ED3A732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0D9DB-0108-4E8D-8F16-324C995F6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本题要求根据题目中提供的用户数据（包括关联关系、危险行为、标签类型、</a:t>
            </a:r>
            <a:r>
              <a:rPr lang="en-US" altLang="zh-CN" dirty="0"/>
              <a:t>app</a:t>
            </a:r>
            <a:r>
              <a:rPr lang="zh-CN" altLang="en-US" dirty="0"/>
              <a:t>情况， 均已脱敏），通过数据挖掘技术，组合出有显著效果的特征，并利用这些特征构建模型预测用户的逾期情况。</a:t>
            </a:r>
            <a:endParaRPr lang="en-US" altLang="zh-CN" dirty="0"/>
          </a:p>
          <a:p>
            <a:r>
              <a:rPr lang="zh-CN" altLang="en-US" dirty="0"/>
              <a:t>评价指标为</a:t>
            </a:r>
            <a:r>
              <a:rPr lang="en-US" altLang="zh-CN" dirty="0"/>
              <a:t>AUC</a:t>
            </a:r>
            <a:r>
              <a:rPr lang="zh-CN" altLang="en-US" dirty="0"/>
              <a:t>，初赛成绩为</a:t>
            </a:r>
            <a:r>
              <a:rPr lang="en-US" altLang="zh-CN" dirty="0"/>
              <a:t>0.7149</a:t>
            </a:r>
            <a:r>
              <a:rPr lang="zh-CN" altLang="en-US" dirty="0"/>
              <a:t>，排名第一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3AE213-A21D-425D-A7C9-E89835A6D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139" y="3332109"/>
            <a:ext cx="6515721" cy="30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5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3F685-9E77-4112-83C8-282F34EF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建模思路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C2197368-DA19-4C9B-A534-A4CBD291B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446803"/>
              </p:ext>
            </p:extLst>
          </p:nvPr>
        </p:nvGraphicFramePr>
        <p:xfrm>
          <a:off x="5611160" y="1904005"/>
          <a:ext cx="42484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27">
                  <a:extLst>
                    <a:ext uri="{9D8B030D-6E8A-4147-A177-3AD203B41FA5}">
                      <a16:colId xmlns:a16="http://schemas.microsoft.com/office/drawing/2014/main" val="1796597186"/>
                    </a:ext>
                  </a:extLst>
                </a:gridCol>
                <a:gridCol w="2124227">
                  <a:extLst>
                    <a:ext uri="{9D8B030D-6E8A-4147-A177-3AD203B41FA5}">
                      <a16:colId xmlns:a16="http://schemas.microsoft.com/office/drawing/2014/main" val="534564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9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18959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6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5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28959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400608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3F30301-1634-45EB-91C3-1716709EA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682563"/>
              </p:ext>
            </p:extLst>
          </p:nvPr>
        </p:nvGraphicFramePr>
        <p:xfrm>
          <a:off x="5611161" y="4138209"/>
          <a:ext cx="424845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481">
                  <a:extLst>
                    <a:ext uri="{9D8B030D-6E8A-4147-A177-3AD203B41FA5}">
                      <a16:colId xmlns:a16="http://schemas.microsoft.com/office/drawing/2014/main" val="204957292"/>
                    </a:ext>
                  </a:extLst>
                </a:gridCol>
                <a:gridCol w="1436986">
                  <a:extLst>
                    <a:ext uri="{9D8B030D-6E8A-4147-A177-3AD203B41FA5}">
                      <a16:colId xmlns:a16="http://schemas.microsoft.com/office/drawing/2014/main" val="3124491720"/>
                    </a:ext>
                  </a:extLst>
                </a:gridCol>
                <a:gridCol w="1436986">
                  <a:extLst>
                    <a:ext uri="{9D8B030D-6E8A-4147-A177-3AD203B41FA5}">
                      <a16:colId xmlns:a16="http://schemas.microsoft.com/office/drawing/2014/main" val="581194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 </a:t>
                      </a:r>
                      <a:r>
                        <a:rPr lang="zh-CN" altLang="en-US" dirty="0"/>
                        <a:t>∩ </a:t>
                      </a:r>
                      <a:r>
                        <a:rPr lang="en-US" altLang="zh-CN" dirty="0"/>
                        <a:t>all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01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APP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2759440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79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关联关系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33728365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28442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6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2266640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0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危险行为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7437689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18735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669013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06C674C-BE83-4A60-ABA3-CA4F8C01C2FD}"/>
              </a:ext>
            </a:extLst>
          </p:cNvPr>
          <p:cNvSpPr txBox="1">
            <a:spLocks/>
          </p:cNvSpPr>
          <p:nvPr/>
        </p:nvSpPr>
        <p:spPr>
          <a:xfrm>
            <a:off x="685801" y="1694575"/>
            <a:ext cx="6215931" cy="4096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用户本身</a:t>
            </a:r>
            <a:endParaRPr lang="en-US" altLang="zh-CN" dirty="0"/>
          </a:p>
          <a:p>
            <a:pPr lvl="1"/>
            <a:r>
              <a:rPr lang="zh-CN" altLang="en-US" dirty="0"/>
              <a:t>关联关系</a:t>
            </a:r>
            <a:endParaRPr lang="en-US" altLang="zh-CN" dirty="0"/>
          </a:p>
          <a:p>
            <a:pPr lvl="1"/>
            <a:r>
              <a:rPr lang="en-US" altLang="zh-CN" dirty="0"/>
              <a:t>App</a:t>
            </a:r>
          </a:p>
          <a:p>
            <a:pPr lvl="1"/>
            <a:r>
              <a:rPr lang="zh-CN" altLang="en-US" dirty="0"/>
              <a:t>标签类型</a:t>
            </a:r>
            <a:endParaRPr lang="en-US" altLang="zh-CN" dirty="0"/>
          </a:p>
          <a:p>
            <a:pPr lvl="1"/>
            <a:r>
              <a:rPr lang="zh-CN" altLang="en-US" dirty="0"/>
              <a:t>危险行为</a:t>
            </a:r>
            <a:endParaRPr lang="en-US" altLang="zh-CN" dirty="0"/>
          </a:p>
          <a:p>
            <a:r>
              <a:rPr lang="zh-CN" altLang="en-US" dirty="0"/>
              <a:t>周围联系人</a:t>
            </a:r>
            <a:endParaRPr lang="en-US" altLang="zh-CN" dirty="0"/>
          </a:p>
          <a:p>
            <a:pPr lvl="1"/>
            <a:r>
              <a:rPr lang="zh-CN" altLang="en-US" dirty="0"/>
              <a:t>一度</a:t>
            </a:r>
            <a:endParaRPr lang="en-US" altLang="zh-CN" dirty="0"/>
          </a:p>
          <a:p>
            <a:pPr lvl="1"/>
            <a:r>
              <a:rPr lang="zh-CN" altLang="en-US" dirty="0"/>
              <a:t>二度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541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7F5B9-8131-4754-AC10-D21F3B78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94575"/>
            <a:ext cx="6382909" cy="2209617"/>
          </a:xfrm>
        </p:spPr>
        <p:txBody>
          <a:bodyPr>
            <a:normAutofit/>
          </a:bodyPr>
          <a:lstStyle/>
          <a:p>
            <a:r>
              <a:rPr lang="zh-CN" altLang="en-US" dirty="0"/>
              <a:t>网络表示学习</a:t>
            </a:r>
            <a:r>
              <a:rPr lang="en-US" altLang="zh-CN" dirty="0"/>
              <a:t>(network embedding)</a:t>
            </a:r>
          </a:p>
          <a:p>
            <a:pPr lvl="1"/>
            <a:r>
              <a:rPr lang="zh-CN" altLang="en-US" dirty="0"/>
              <a:t>网络节点→低维向量</a:t>
            </a:r>
            <a:endParaRPr lang="en-US" altLang="zh-CN" dirty="0"/>
          </a:p>
          <a:p>
            <a:pPr lvl="1"/>
            <a:r>
              <a:rPr lang="zh-CN" altLang="en-US" dirty="0"/>
              <a:t>随机游走 </a:t>
            </a:r>
            <a:r>
              <a:rPr lang="en-US" altLang="zh-CN" dirty="0"/>
              <a:t>+ word2vec</a:t>
            </a:r>
          </a:p>
          <a:p>
            <a:pPr lvl="1"/>
            <a:r>
              <a:rPr lang="zh-CN" altLang="en-US" dirty="0"/>
              <a:t>一阶邻接性 </a:t>
            </a:r>
            <a:r>
              <a:rPr lang="en-US" altLang="zh-CN" dirty="0"/>
              <a:t>+ </a:t>
            </a:r>
            <a:r>
              <a:rPr lang="zh-CN" altLang="en-US" dirty="0"/>
              <a:t>二阶邻接性</a:t>
            </a:r>
            <a:endParaRPr lang="en-US" altLang="zh-CN" dirty="0"/>
          </a:p>
          <a:p>
            <a:pPr lvl="1"/>
            <a:r>
              <a:rPr lang="en-US" altLang="zh-CN" dirty="0"/>
              <a:t>Window = 5,</a:t>
            </a:r>
            <a:r>
              <a:rPr lang="zh-CN" altLang="en-US" dirty="0"/>
              <a:t> </a:t>
            </a:r>
            <a:r>
              <a:rPr lang="en-US" altLang="zh-CN" dirty="0"/>
              <a:t>dim=128,</a:t>
            </a:r>
            <a:r>
              <a:rPr lang="zh-CN" altLang="en-US" dirty="0"/>
              <a:t> </a:t>
            </a:r>
            <a:r>
              <a:rPr lang="en-US" altLang="zh-CN" dirty="0"/>
              <a:t>192,</a:t>
            </a:r>
            <a:r>
              <a:rPr lang="zh-CN" altLang="en-US" dirty="0"/>
              <a:t> </a:t>
            </a:r>
            <a:r>
              <a:rPr lang="en-US" altLang="zh-CN" dirty="0"/>
              <a:t>256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AF73CF-80A6-4225-A1BE-D110B56ADC28}"/>
              </a:ext>
            </a:extLst>
          </p:cNvPr>
          <p:cNvSpPr txBox="1"/>
          <p:nvPr/>
        </p:nvSpPr>
        <p:spPr>
          <a:xfrm>
            <a:off x="7720633" y="1518985"/>
            <a:ext cx="358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https://github.com/thunlp/OpenNE</a:t>
            </a:r>
            <a:endParaRPr lang="zh-CN" altLang="en-US" dirty="0"/>
          </a:p>
        </p:txBody>
      </p:sp>
      <p:pic>
        <p:nvPicPr>
          <p:cNvPr id="8" name="图片 7" descr="C:\Users\maris\AppData\Local\Temp\1542025019(1).png">
            <a:extLst>
              <a:ext uri="{FF2B5EF4-FFF2-40B4-BE49-F238E27FC236}">
                <a16:creationId xmlns:a16="http://schemas.microsoft.com/office/drawing/2014/main" id="{7902F50F-9E68-46FC-99B5-741BA5D160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65850" y="4043726"/>
            <a:ext cx="3737254" cy="2597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20FD41-8D37-409A-8823-FB9C61023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027" y="1983392"/>
            <a:ext cx="4667250" cy="17621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F3F1637-972A-43B7-A916-93D20CBDA0DF}"/>
              </a:ext>
            </a:extLst>
          </p:cNvPr>
          <p:cNvSpPr/>
          <p:nvPr/>
        </p:nvSpPr>
        <p:spPr>
          <a:xfrm>
            <a:off x="7251506" y="2331644"/>
            <a:ext cx="4492487" cy="294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BB30A52-3A02-4059-8555-CFE814ABE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6" y="4041012"/>
            <a:ext cx="7600000" cy="260000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A131F1F2-2330-4AD2-8D2F-D5950F42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-</a:t>
            </a:r>
            <a:r>
              <a:rPr lang="zh-CN" altLang="en-US" dirty="0"/>
              <a:t>关联关系</a:t>
            </a:r>
          </a:p>
        </p:txBody>
      </p:sp>
    </p:spTree>
    <p:extLst>
      <p:ext uri="{BB962C8B-B14F-4D97-AF65-F5344CB8AC3E}">
        <p14:creationId xmlns:p14="http://schemas.microsoft.com/office/powerpoint/2010/main" val="44587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78333-4B42-4F7A-AD96-DD226AB6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-</a:t>
            </a:r>
            <a:r>
              <a:rPr lang="zh-CN" altLang="en-US" dirty="0"/>
              <a:t>关联关系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99B61-B12B-4CB7-AD53-AB18D147D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94575"/>
            <a:ext cx="10131425" cy="4096625"/>
          </a:xfrm>
        </p:spPr>
        <p:txBody>
          <a:bodyPr/>
          <a:lstStyle/>
          <a:p>
            <a:r>
              <a:rPr lang="zh-CN" altLang="en-US" dirty="0"/>
              <a:t>链接分析</a:t>
            </a:r>
            <a:endParaRPr lang="en-US" altLang="zh-CN" dirty="0"/>
          </a:p>
          <a:p>
            <a:pPr lvl="1"/>
            <a:r>
              <a:rPr lang="en-US" altLang="zh-CN" dirty="0"/>
              <a:t>PageRank</a:t>
            </a:r>
          </a:p>
          <a:p>
            <a:pPr lvl="1"/>
            <a:r>
              <a:rPr lang="en-US" altLang="zh-CN" dirty="0"/>
              <a:t>HITS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度特征</a:t>
            </a:r>
            <a:endParaRPr lang="en-US" altLang="zh-CN" dirty="0"/>
          </a:p>
          <a:p>
            <a:pPr lvl="1"/>
            <a:r>
              <a:rPr lang="zh-CN" altLang="en-US" dirty="0"/>
              <a:t>出度、入度、度中心性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num</a:t>
            </a:r>
            <a:r>
              <a:rPr lang="zh-CN" altLang="en-US" dirty="0"/>
              <a:t>、</a:t>
            </a:r>
            <a:r>
              <a:rPr lang="en-US" altLang="zh-CN" dirty="0"/>
              <a:t>weight</a:t>
            </a:r>
            <a:r>
              <a:rPr lang="zh-CN" altLang="en-US" dirty="0"/>
              <a:t>作为权重求和</a:t>
            </a:r>
            <a:endParaRPr lang="en-US" altLang="zh-CN" dirty="0"/>
          </a:p>
          <a:p>
            <a:pPr lvl="1"/>
            <a:r>
              <a:rPr lang="zh-CN" altLang="en-US" dirty="0"/>
              <a:t>“互粉关系”</a:t>
            </a:r>
            <a:r>
              <a:rPr lang="en-US" altLang="zh-CN" dirty="0"/>
              <a:t>-&gt;</a:t>
            </a:r>
            <a:r>
              <a:rPr lang="zh-CN" altLang="en-US" dirty="0"/>
              <a:t>“好友圈”的大小</a:t>
            </a:r>
          </a:p>
        </p:txBody>
      </p:sp>
      <p:pic>
        <p:nvPicPr>
          <p:cNvPr id="3074" name="Picture 2" descr="https://upload.wikimedia.org/wikipedia/en/thumb/8/8b/PageRanks-Example.jpg/400px-PageRanks-Example.jpg">
            <a:extLst>
              <a:ext uri="{FF2B5EF4-FFF2-40B4-BE49-F238E27FC236}">
                <a16:creationId xmlns:a16="http://schemas.microsoft.com/office/drawing/2014/main" id="{6F4E3D06-4DD9-465E-80C3-6586821D3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870" y="1518805"/>
            <a:ext cx="3141285" cy="259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hi.csdn.net/attachment/201202/6/0_1328534718Ug2w.gif">
            <a:extLst>
              <a:ext uri="{FF2B5EF4-FFF2-40B4-BE49-F238E27FC236}">
                <a16:creationId xmlns:a16="http://schemas.microsoft.com/office/drawing/2014/main" id="{A065C5D6-785C-49ED-9AA8-6946394C7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474" y="1518805"/>
            <a:ext cx="46291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42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CCA55-FB05-4D7C-94A9-69BBA26D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-APP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08BED-4D11-41A4-8F57-B82237210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计算用户安装</a:t>
            </a:r>
            <a:r>
              <a:rPr lang="en-US" altLang="zh-CN" dirty="0"/>
              <a:t>APP</a:t>
            </a:r>
            <a:r>
              <a:rPr lang="zh-CN" altLang="en-US" dirty="0"/>
              <a:t>的数量</a:t>
            </a:r>
            <a:endParaRPr lang="en-US" altLang="zh-CN" dirty="0"/>
          </a:p>
          <a:p>
            <a:r>
              <a:rPr lang="zh-CN" altLang="en-US" dirty="0"/>
              <a:t>统计</a:t>
            </a:r>
            <a:r>
              <a:rPr lang="en-US" altLang="zh-CN" dirty="0"/>
              <a:t>train + valid + test</a:t>
            </a:r>
            <a:r>
              <a:rPr lang="zh-CN" altLang="en-US" dirty="0"/>
              <a:t>中各个</a:t>
            </a:r>
            <a:r>
              <a:rPr lang="en-US" altLang="zh-CN" dirty="0"/>
              <a:t>APP</a:t>
            </a:r>
            <a:r>
              <a:rPr lang="zh-CN" altLang="en-US" dirty="0"/>
              <a:t>的用户数量</a:t>
            </a:r>
            <a:endParaRPr lang="en-US" altLang="zh-CN" dirty="0"/>
          </a:p>
          <a:p>
            <a:r>
              <a:rPr lang="zh-CN" altLang="en-US" dirty="0"/>
              <a:t>计算用户安装的</a:t>
            </a:r>
            <a:r>
              <a:rPr lang="en-US" altLang="zh-CN" dirty="0"/>
              <a:t>APP</a:t>
            </a:r>
            <a:r>
              <a:rPr lang="zh-CN" altLang="en-US" dirty="0"/>
              <a:t>中用户数的最大值、最小值、中位数、方差等统计量</a:t>
            </a:r>
            <a:endParaRPr lang="en-US" altLang="zh-CN" dirty="0"/>
          </a:p>
          <a:p>
            <a:r>
              <a:rPr lang="zh-CN" altLang="en-US" dirty="0"/>
              <a:t>保留用户量最多的前</a:t>
            </a:r>
            <a:r>
              <a:rPr lang="en-US" altLang="zh-CN" dirty="0"/>
              <a:t>4000</a:t>
            </a:r>
            <a:r>
              <a:rPr lang="zh-CN" altLang="en-US" dirty="0"/>
              <a:t>个</a:t>
            </a:r>
            <a:r>
              <a:rPr lang="en-US" altLang="zh-CN" dirty="0"/>
              <a:t>APP</a:t>
            </a:r>
            <a:r>
              <a:rPr lang="zh-CN" altLang="en-US" dirty="0"/>
              <a:t>，进行</a:t>
            </a:r>
            <a:r>
              <a:rPr lang="en-US" altLang="zh-CN" dirty="0" err="1"/>
              <a:t>onehot</a:t>
            </a:r>
            <a:r>
              <a:rPr lang="zh-CN" altLang="en-US" dirty="0"/>
              <a:t>编码，再进行降维</a:t>
            </a:r>
            <a:endParaRPr lang="en-US" altLang="zh-CN" dirty="0"/>
          </a:p>
          <a:p>
            <a:pPr lvl="1"/>
            <a:r>
              <a:rPr lang="en-US" altLang="zh-CN" dirty="0" err="1"/>
              <a:t>pca</a:t>
            </a:r>
            <a:r>
              <a:rPr lang="en-US" altLang="zh-CN" dirty="0"/>
              <a:t>——</a:t>
            </a:r>
            <a:r>
              <a:rPr lang="zh-CN" altLang="en-US" dirty="0"/>
              <a:t>使得降维后的分布最接近原始分布</a:t>
            </a:r>
            <a:endParaRPr lang="en-US" altLang="zh-CN" dirty="0"/>
          </a:p>
          <a:p>
            <a:pPr lvl="1"/>
            <a:r>
              <a:rPr lang="en-US" altLang="zh-CN" dirty="0" err="1"/>
              <a:t>lda</a:t>
            </a:r>
            <a:r>
              <a:rPr lang="en-US" altLang="zh-CN" dirty="0"/>
              <a:t>——</a:t>
            </a:r>
            <a:r>
              <a:rPr lang="zh-CN" altLang="en-US" dirty="0"/>
              <a:t>将每个</a:t>
            </a:r>
            <a:r>
              <a:rPr lang="en-US" altLang="zh-CN" dirty="0"/>
              <a:t>APP</a:t>
            </a:r>
            <a:r>
              <a:rPr lang="zh-CN" altLang="en-US" dirty="0"/>
              <a:t>看做单词，一个用户安装的</a:t>
            </a:r>
            <a:r>
              <a:rPr lang="en-US" altLang="zh-CN" dirty="0"/>
              <a:t>APP</a:t>
            </a:r>
            <a:r>
              <a:rPr lang="zh-CN" altLang="en-US" dirty="0"/>
              <a:t>构成一篇文档，得到安装</a:t>
            </a:r>
            <a:r>
              <a:rPr lang="en-US" altLang="zh-CN" dirty="0"/>
              <a:t>APP</a:t>
            </a:r>
            <a:r>
              <a:rPr lang="zh-CN" altLang="en-US" dirty="0"/>
              <a:t>的主题分布</a:t>
            </a:r>
            <a:endParaRPr lang="en-US" altLang="zh-CN" dirty="0"/>
          </a:p>
          <a:p>
            <a:pPr lvl="1"/>
            <a:r>
              <a:rPr lang="en-US" altLang="zh-CN" dirty="0" err="1"/>
              <a:t>nmf</a:t>
            </a:r>
            <a:r>
              <a:rPr lang="en-US" altLang="zh-CN" dirty="0"/>
              <a:t>——</a:t>
            </a:r>
            <a:r>
              <a:rPr lang="zh-CN" altLang="en-US" dirty="0"/>
              <a:t>利用非负矩阵分解，分解用户</a:t>
            </a:r>
            <a:r>
              <a:rPr lang="en-US" altLang="zh-CN" dirty="0"/>
              <a:t>-APP</a:t>
            </a:r>
            <a:r>
              <a:rPr lang="zh-CN" altLang="en-US" dirty="0"/>
              <a:t>矩阵，获得用户表示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994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019CE-323C-4299-85AB-AF90127E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-</a:t>
            </a:r>
            <a:r>
              <a:rPr lang="zh-CN" altLang="en-US" dirty="0"/>
              <a:t>危险行为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25D84-6E99-4B5C-9EF1-B75E58E56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计算危险行为的总数</a:t>
            </a:r>
            <a:endParaRPr lang="en-US" altLang="zh-CN" dirty="0"/>
          </a:p>
          <a:p>
            <a:r>
              <a:rPr lang="zh-CN" altLang="en-US" dirty="0"/>
              <a:t>计算各种危险行为占总数的比例</a:t>
            </a:r>
          </a:p>
        </p:txBody>
      </p:sp>
    </p:spTree>
    <p:extLst>
      <p:ext uri="{BB962C8B-B14F-4D97-AF65-F5344CB8AC3E}">
        <p14:creationId xmlns:p14="http://schemas.microsoft.com/office/powerpoint/2010/main" val="365229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EE2E-EC48-461D-8550-CEF5E041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-</a:t>
            </a:r>
            <a:r>
              <a:rPr lang="zh-CN" altLang="en-US" dirty="0"/>
              <a:t>标签类型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68CA5-5567-491D-8398-09864B50B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分别对一级类别和二级类别进行</a:t>
            </a:r>
            <a:r>
              <a:rPr lang="en-US" altLang="zh-CN" dirty="0" err="1"/>
              <a:t>onehot</a:t>
            </a:r>
            <a:endParaRPr lang="en-US" altLang="zh-CN" dirty="0"/>
          </a:p>
          <a:p>
            <a:r>
              <a:rPr lang="zh-CN" altLang="en-US" dirty="0"/>
              <a:t>一级类别有</a:t>
            </a:r>
            <a:r>
              <a:rPr lang="en-US" altLang="zh-CN" dirty="0"/>
              <a:t>24</a:t>
            </a:r>
            <a:r>
              <a:rPr lang="zh-CN" altLang="en-US" dirty="0"/>
              <a:t>个，二级类别有</a:t>
            </a:r>
            <a:r>
              <a:rPr lang="en-US" altLang="zh-CN" dirty="0"/>
              <a:t>44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实际训练中发现只使用一级类别效果比较好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871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400</TotalTime>
  <Words>776</Words>
  <Application>Microsoft Office PowerPoint</Application>
  <PresentationFormat>宽屏</PresentationFormat>
  <Paragraphs>144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天体</vt:lpstr>
      <vt:lpstr>第三届融360天机智能金融算法挑战赛</vt:lpstr>
      <vt:lpstr>目录</vt:lpstr>
      <vt:lpstr>概述</vt:lpstr>
      <vt:lpstr>建模思路</vt:lpstr>
      <vt:lpstr>特征工程-关联关系</vt:lpstr>
      <vt:lpstr>特征工程-关联关系</vt:lpstr>
      <vt:lpstr>特征工程-APP</vt:lpstr>
      <vt:lpstr>特征工程-危险行为</vt:lpstr>
      <vt:lpstr>特征工程-标签类型</vt:lpstr>
      <vt:lpstr>特征工程-一度联系人特征</vt:lpstr>
      <vt:lpstr>特征工程-二度联系人特征</vt:lpstr>
      <vt:lpstr>特征工程-小结</vt:lpstr>
      <vt:lpstr>训练和融合</vt:lpstr>
      <vt:lpstr>PowerPoint 演示文稿</vt:lpstr>
      <vt:lpstr>参赛感想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第三届融360天机智能金融算法挑战赛</dc:title>
  <dc:creator>闫 昊</dc:creator>
  <cp:lastModifiedBy>昊 闫</cp:lastModifiedBy>
  <cp:revision>39</cp:revision>
  <dcterms:created xsi:type="dcterms:W3CDTF">2018-12-01T11:25:26Z</dcterms:created>
  <dcterms:modified xsi:type="dcterms:W3CDTF">2018-12-03T14:40:57Z</dcterms:modified>
</cp:coreProperties>
</file>