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Orbitron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Orbitron-regular.fntdata"/><Relationship Id="rId47" Type="http://schemas.openxmlformats.org/officeDocument/2006/relationships/slide" Target="slides/slide42.xml"/><Relationship Id="rId49" Type="http://schemas.openxmlformats.org/officeDocument/2006/relationships/font" Target="fonts/Orbitro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Implementações iniciais: IV + key = 64 bit -&gt; padrão se repete em apenas 5000 pacotes com chance de 50%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para IV + key = 128 bit -&gt; mais pacotes precisam ser capturados, mas a mesma vulnerabilidade ainda existe. Ataques levam alguns minutos se houver movimento na rede. Se não houver, pacotes podem ser injetados para gerar tal movimento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 chave em si nunca é transmitida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 chave em si nunca é transmitida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 chave em si nunca é transmitida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Ataques como o WEP não são mais viáveis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Ataques como o WEP não são mais viáveis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Ataques como o WEP não são mais viáveis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Ataques como o WEP não são mais viáveis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Ataques como o WEP não são mais viáveis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Ataques como o WEP não são mais viáveis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 handshake de WPA ainda pode ser explorado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Ataques como o WEP não são mais viáveis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WiFi -&gt; Tecnologia que implementa IEEE 802.11 (WLAN)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2.4 ou 5Ghz - Faixas do espectro eletromagnético não regulamentadas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Sinais sem fio -&gt; Sem barreira física -&gt; Qualquer um pode acessar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Ataques como o WEP não são mais viáveis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Ataques como o WEP não são mais viáveis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WiFi -&gt; Tecnologia que implementa IEEE 802.11 (WLAN)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2.4 ou 5Ghz - Faixas do espectro eletromagnético não regulamentadas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Sinais sem fio -&gt; Sem barreira física -&gt; Qualquer um pode acessar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rbitron"/>
              <a:buNone/>
              <a:defRPr b="1" sz="52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rbitron"/>
              <a:buNone/>
              <a:defRPr sz="36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rbitron"/>
              <a:buNone/>
              <a:defRPr sz="4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Orbitron"/>
              <a:buNone/>
              <a:defRPr sz="42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Esec Layout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rbitron"/>
              <a:buChar char="●"/>
              <a:defRPr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subTitle"/>
          </p:nvPr>
        </p:nvSpPr>
        <p:spPr>
          <a:xfrm>
            <a:off x="311700" y="2821737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rbitron"/>
                <a:ea typeface="Orbitron"/>
                <a:cs typeface="Orbitron"/>
                <a:sym typeface="Orbitron"/>
              </a:rPr>
              <a:t>Palestra 3 - 09/05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937" y="3746600"/>
            <a:ext cx="3546125" cy="5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0013" y="467175"/>
            <a:ext cx="2643982" cy="208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type="title"/>
          </p:nvPr>
        </p:nvSpPr>
        <p:spPr>
          <a:xfrm>
            <a:off x="33246" y="5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Wired Equivalent Privacy</a:t>
            </a:r>
            <a:endParaRPr b="1" sz="36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209096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Objetivo: Prover o mesmo nível de segurança de uma conexão cabeada tradicional.</a:t>
            </a:r>
            <a:endParaRPr sz="24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311696" y="124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WEP</a:t>
            </a:r>
            <a:endParaRPr sz="18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>
            <p:ph type="title"/>
          </p:nvPr>
        </p:nvSpPr>
        <p:spPr>
          <a:xfrm>
            <a:off x="33246" y="5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Wired Equivalent Privacy</a:t>
            </a:r>
            <a:endParaRPr b="1" sz="36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075" y="1253600"/>
            <a:ext cx="6456960" cy="370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8325" y="4447225"/>
            <a:ext cx="418576" cy="32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>
            <p:ph type="title"/>
          </p:nvPr>
        </p:nvSpPr>
        <p:spPr>
          <a:xfrm>
            <a:off x="33246" y="5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Wired Equivalent Privacy</a:t>
            </a:r>
            <a:endParaRPr b="1" sz="36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1032499" y="1814075"/>
            <a:ext cx="280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Pedido de autenticação</a:t>
            </a:r>
            <a:endParaRPr sz="1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4697849" y="2506375"/>
            <a:ext cx="280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Mensagem em texto puro</a:t>
            </a:r>
            <a:endParaRPr sz="1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783274" y="3129813"/>
            <a:ext cx="280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Cliente encripta a mensagem e a devolve</a:t>
            </a:r>
            <a:endParaRPr sz="1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3405" y="1028730"/>
            <a:ext cx="3216427" cy="454822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>
            <p:ph type="title"/>
          </p:nvPr>
        </p:nvSpPr>
        <p:spPr>
          <a:xfrm>
            <a:off x="4995674" y="3836913"/>
            <a:ext cx="280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Ponto de acesso decripta a mensagem com a sua chave</a:t>
            </a:r>
            <a:endParaRPr sz="1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814753" y="4485825"/>
            <a:ext cx="24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Se ambas as chaves são iguais = sucesso </a:t>
            </a:r>
            <a:endParaRPr sz="1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2880912" y="4749750"/>
            <a:ext cx="280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WEP Handshake</a:t>
            </a:r>
            <a:endParaRPr sz="1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>
            <p:ph type="title"/>
          </p:nvPr>
        </p:nvSpPr>
        <p:spPr>
          <a:xfrm>
            <a:off x="33246" y="5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Wired Equivalent Privacy</a:t>
            </a:r>
            <a:endParaRPr b="1" sz="36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171321" y="193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Mas tem um problema....</a:t>
            </a:r>
            <a:endParaRPr sz="24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>
            <p:ph type="title"/>
          </p:nvPr>
        </p:nvSpPr>
        <p:spPr>
          <a:xfrm>
            <a:off x="33246" y="5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Wired Equivalent Privacy</a:t>
            </a:r>
            <a:endParaRPr b="1" sz="36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x="171321" y="193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Mas tem um problema....</a:t>
            </a:r>
            <a:endParaRPr sz="24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WEP é quebrado!</a:t>
            </a:r>
            <a:endParaRPr sz="24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>
            <p:ph type="title"/>
          </p:nvPr>
        </p:nvSpPr>
        <p:spPr>
          <a:xfrm>
            <a:off x="311696" y="215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Então surgiu....</a:t>
            </a:r>
            <a:endParaRPr b="1" sz="48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>
            <p:ph type="title"/>
          </p:nvPr>
        </p:nvSpPr>
        <p:spPr>
          <a:xfrm>
            <a:off x="33246" y="5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Wi-Fi Protected Access</a:t>
            </a:r>
            <a:endParaRPr b="1" sz="36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76150" y="2278950"/>
            <a:ext cx="8434800" cy="23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Objetivo: Resolver aquele monte de problemas do WEP</a:t>
            </a:r>
            <a:endParaRPr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458350" y="1280125"/>
            <a:ext cx="76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WPA</a:t>
            </a:r>
            <a:endParaRPr sz="18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>
            <p:ph type="title"/>
          </p:nvPr>
        </p:nvSpPr>
        <p:spPr>
          <a:xfrm>
            <a:off x="33246" y="5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Wi-Fi Protected Access</a:t>
            </a:r>
            <a:endParaRPr b="1" sz="36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36" name="Shape 236"/>
          <p:cNvSpPr txBox="1"/>
          <p:nvPr>
            <p:ph type="title"/>
          </p:nvPr>
        </p:nvSpPr>
        <p:spPr>
          <a:xfrm>
            <a:off x="76150" y="2278950"/>
            <a:ext cx="8434800" cy="23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Como?</a:t>
            </a:r>
            <a:endParaRPr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458350" y="1280125"/>
            <a:ext cx="76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WPA</a:t>
            </a:r>
            <a:endParaRPr sz="18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>
            <p:ph type="title"/>
          </p:nvPr>
        </p:nvSpPr>
        <p:spPr>
          <a:xfrm>
            <a:off x="33246" y="5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Wi-Fi Protected Access</a:t>
            </a:r>
            <a:endParaRPr b="1" sz="36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x="76150" y="2278950"/>
            <a:ext cx="8434800" cy="23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Como?</a:t>
            </a:r>
            <a:endParaRPr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Através do Temporal </a:t>
            </a:r>
            <a:r>
              <a:rPr i="1" lang="pt-BR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Key Integrity Protocol (TKIP), </a:t>
            </a:r>
            <a:r>
              <a:rPr lang="pt-BR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onde cada pacote enviado tem uma chave diferente</a:t>
            </a:r>
            <a:endParaRPr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46" name="Shape 246"/>
          <p:cNvSpPr txBox="1"/>
          <p:nvPr>
            <p:ph type="title"/>
          </p:nvPr>
        </p:nvSpPr>
        <p:spPr>
          <a:xfrm>
            <a:off x="458350" y="1280125"/>
            <a:ext cx="76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WPA</a:t>
            </a:r>
            <a:endParaRPr sz="18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>
            <p:ph type="title"/>
          </p:nvPr>
        </p:nvSpPr>
        <p:spPr>
          <a:xfrm>
            <a:off x="33246" y="5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Wi-Fi Protected Access</a:t>
            </a:r>
            <a:endParaRPr b="1" sz="36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x="76150" y="2278950"/>
            <a:ext cx="8434800" cy="23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Como?</a:t>
            </a:r>
            <a:endParaRPr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Através do Temporal </a:t>
            </a:r>
            <a:r>
              <a:rPr i="1" lang="pt-BR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Key Integrity Protocol (TKIP), </a:t>
            </a:r>
            <a:r>
              <a:rPr lang="pt-BR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onde cada pacote enviado tem uma chave diferente</a:t>
            </a:r>
            <a:endParaRPr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E também de um </a:t>
            </a:r>
            <a:r>
              <a:rPr i="1" lang="pt-BR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handshake</a:t>
            </a:r>
            <a:r>
              <a:rPr lang="pt-BR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mais seguro (PSK)</a:t>
            </a:r>
            <a:endParaRPr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x="458350" y="1280125"/>
            <a:ext cx="76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WPA</a:t>
            </a:r>
            <a:endParaRPr sz="18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type="title"/>
          </p:nvPr>
        </p:nvSpPr>
        <p:spPr>
          <a:xfrm>
            <a:off x="45796" y="95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O que é o Wi-Fi?</a:t>
            </a:r>
            <a:endParaRPr b="1" sz="6000">
              <a:solidFill>
                <a:srgbClr val="EBC7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858" y="2959525"/>
            <a:ext cx="1736476" cy="13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>
            <p:ph type="title"/>
          </p:nvPr>
        </p:nvSpPr>
        <p:spPr>
          <a:xfrm>
            <a:off x="33246" y="5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Wi-Fi Protected Access</a:t>
            </a:r>
            <a:endParaRPr b="1" sz="36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63" name="Shape 263"/>
          <p:cNvSpPr txBox="1"/>
          <p:nvPr>
            <p:ph type="title"/>
          </p:nvPr>
        </p:nvSpPr>
        <p:spPr>
          <a:xfrm>
            <a:off x="76150" y="2311150"/>
            <a:ext cx="8434800" cy="23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Features novas: </a:t>
            </a:r>
            <a:endParaRPr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WPS</a:t>
            </a:r>
            <a:endParaRPr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WPA-Enterprise</a:t>
            </a:r>
            <a:endParaRPr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64" name="Shape 264"/>
          <p:cNvSpPr txBox="1"/>
          <p:nvPr>
            <p:ph type="title"/>
          </p:nvPr>
        </p:nvSpPr>
        <p:spPr>
          <a:xfrm>
            <a:off x="458350" y="1280125"/>
            <a:ext cx="76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WPA</a:t>
            </a:r>
            <a:endParaRPr sz="18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WPA-Personal </a:t>
            </a:r>
            <a:r>
              <a:rPr b="1"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vs. WPA-Enterprise</a:t>
            </a:r>
            <a:endParaRPr b="1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Enterprise - login e senha para cada pessoa</a:t>
            </a:r>
            <a:endParaRPr b="1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Personal - senha única para todo mundo</a:t>
            </a:r>
            <a:endParaRPr b="1" sz="24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Enterprise - login e senha para cada pessoa</a:t>
            </a:r>
            <a:endParaRPr b="1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Personal - senha única para todo mundo</a:t>
            </a:r>
            <a:endParaRPr b="1" sz="24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Enterprise - senha é vazada: desativa a conta e segue a vida</a:t>
            </a:r>
            <a:endParaRPr b="1" sz="24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Personal - senha é vazada: </a:t>
            </a:r>
            <a:r>
              <a:rPr b="1" lang="pt-BR" sz="2400">
                <a:solidFill>
                  <a:srgbClr val="EBC700"/>
                </a:solidFill>
                <a:latin typeface="Orbitron"/>
                <a:ea typeface="Orbitron"/>
                <a:cs typeface="Orbitron"/>
                <a:sym typeface="Orbitron"/>
              </a:rPr>
              <a:t>é preciso trocar a senha de todo mundo</a:t>
            </a:r>
            <a:endParaRPr b="1" sz="2400">
              <a:solidFill>
                <a:srgbClr val="EBC7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78" name="Shape 2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WPA-Personal vs. WPA-Enterprise</a:t>
            </a:r>
            <a:endParaRPr b="1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75" y="552325"/>
            <a:ext cx="6065650" cy="41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 b="9526" l="0" r="0" t="0"/>
          <a:stretch/>
        </p:blipFill>
        <p:spPr>
          <a:xfrm>
            <a:off x="2809575" y="322750"/>
            <a:ext cx="3524850" cy="440747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/>
          <p:nvPr/>
        </p:nvSpPr>
        <p:spPr>
          <a:xfrm>
            <a:off x="5008313" y="1550137"/>
            <a:ext cx="328200" cy="103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>
            <p:ph type="title"/>
          </p:nvPr>
        </p:nvSpPr>
        <p:spPr>
          <a:xfrm>
            <a:off x="919349" y="1660775"/>
            <a:ext cx="730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E isso resolveu tudo?</a:t>
            </a:r>
            <a:endParaRPr sz="36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>
            <p:ph type="title"/>
          </p:nvPr>
        </p:nvSpPr>
        <p:spPr>
          <a:xfrm>
            <a:off x="919349" y="1660775"/>
            <a:ext cx="730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E isso resolveu tudo?</a:t>
            </a:r>
            <a:endParaRPr sz="36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07" name="Shape 307"/>
          <p:cNvSpPr txBox="1"/>
          <p:nvPr>
            <p:ph type="title"/>
          </p:nvPr>
        </p:nvSpPr>
        <p:spPr>
          <a:xfrm>
            <a:off x="919349" y="2951150"/>
            <a:ext cx="730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NÃO!</a:t>
            </a:r>
            <a:endParaRPr b="1" sz="48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 txBox="1"/>
          <p:nvPr>
            <p:ph type="title"/>
          </p:nvPr>
        </p:nvSpPr>
        <p:spPr>
          <a:xfrm>
            <a:off x="33246" y="37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Wi-Fi Protected Access </a:t>
            </a:r>
            <a:r>
              <a:rPr b="1" lang="pt-BR" sz="6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2</a:t>
            </a:r>
            <a:endParaRPr b="1" sz="6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15" name="Shape 315"/>
          <p:cNvSpPr txBox="1"/>
          <p:nvPr>
            <p:ph type="title"/>
          </p:nvPr>
        </p:nvSpPr>
        <p:spPr>
          <a:xfrm>
            <a:off x="76150" y="2311150"/>
            <a:ext cx="8434800" cy="23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Protocolo atualizado com criptografia AES.</a:t>
            </a:r>
            <a:endParaRPr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x="458350" y="1280125"/>
            <a:ext cx="76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WPA2</a:t>
            </a:r>
            <a:endParaRPr sz="18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>
            <p:ph type="title"/>
          </p:nvPr>
        </p:nvSpPr>
        <p:spPr>
          <a:xfrm>
            <a:off x="33246" y="37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Wi-Fi Protected Access </a:t>
            </a:r>
            <a:r>
              <a:rPr b="1" lang="pt-BR" sz="6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2</a:t>
            </a:r>
            <a:endParaRPr b="1" sz="6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76150" y="2311150"/>
            <a:ext cx="8434800" cy="23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Protocolo atualizado com criptografia AES.</a:t>
            </a:r>
            <a:endParaRPr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Utiliza um </a:t>
            </a:r>
            <a:r>
              <a:rPr i="1" lang="pt-BR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handshake</a:t>
            </a:r>
            <a:r>
              <a:rPr lang="pt-BR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similar ao WPA (PSK)</a:t>
            </a:r>
            <a:endParaRPr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25" name="Shape 325"/>
          <p:cNvSpPr txBox="1"/>
          <p:nvPr>
            <p:ph type="title"/>
          </p:nvPr>
        </p:nvSpPr>
        <p:spPr>
          <a:xfrm>
            <a:off x="458350" y="1280125"/>
            <a:ext cx="76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WPA2</a:t>
            </a:r>
            <a:endParaRPr sz="18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>
            <p:ph type="title"/>
          </p:nvPr>
        </p:nvSpPr>
        <p:spPr>
          <a:xfrm>
            <a:off x="919349" y="1660775"/>
            <a:ext cx="730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Isso sim</a:t>
            </a:r>
            <a:r>
              <a:rPr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resolveu tudo, né?</a:t>
            </a:r>
            <a:endParaRPr sz="36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b="0" l="53082" r="0" t="0"/>
          <a:stretch/>
        </p:blipFill>
        <p:spPr>
          <a:xfrm>
            <a:off x="2956527" y="476075"/>
            <a:ext cx="2232749" cy="41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5220075" y="3978125"/>
            <a:ext cx="2751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Ethernet, </a:t>
            </a:r>
            <a:r>
              <a:rPr lang="pt-BR">
                <a:solidFill>
                  <a:srgbClr val="EBC700"/>
                </a:solidFill>
                <a:latin typeface="Orbitron"/>
                <a:ea typeface="Orbitron"/>
                <a:cs typeface="Orbitron"/>
                <a:sym typeface="Orbitron"/>
              </a:rPr>
              <a:t>802.11 (Wi-Fi)</a:t>
            </a:r>
            <a:r>
              <a:rPr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...</a:t>
            </a:r>
            <a:endParaRPr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220075" y="3114625"/>
            <a:ext cx="2751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IP, ICMP, ...</a:t>
            </a:r>
            <a:endParaRPr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5220075" y="2570800"/>
            <a:ext cx="2751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TCP, UDP</a:t>
            </a:r>
            <a:endParaRPr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5220075" y="937775"/>
            <a:ext cx="27516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HTTP</a:t>
            </a:r>
            <a:r>
              <a:rPr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, SMTP, FTP, SSH, DNS, ...</a:t>
            </a:r>
            <a:endParaRPr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174125" y="937775"/>
            <a:ext cx="27516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Domínios: www.google.com</a:t>
            </a:r>
            <a:endParaRPr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74125" y="2570800"/>
            <a:ext cx="2751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porta: :80, :443...</a:t>
            </a:r>
            <a:endParaRPr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174125" y="3066842"/>
            <a:ext cx="2751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Endereço de IP: 103.204.80.23</a:t>
            </a:r>
            <a:endParaRPr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>
            <p:ph type="title"/>
          </p:nvPr>
        </p:nvSpPr>
        <p:spPr>
          <a:xfrm>
            <a:off x="919349" y="1660775"/>
            <a:ext cx="730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Isso sim resolveu tudo, né?</a:t>
            </a:r>
            <a:endParaRPr sz="36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40" name="Shape 340"/>
          <p:cNvSpPr txBox="1"/>
          <p:nvPr>
            <p:ph type="title"/>
          </p:nvPr>
        </p:nvSpPr>
        <p:spPr>
          <a:xfrm>
            <a:off x="417224" y="3021950"/>
            <a:ext cx="730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         </a:t>
            </a:r>
            <a:r>
              <a:rPr lang="pt-BR" sz="4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Claro</a:t>
            </a:r>
            <a:endParaRPr sz="48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>
            <p:ph type="title"/>
          </p:nvPr>
        </p:nvSpPr>
        <p:spPr>
          <a:xfrm>
            <a:off x="919349" y="1660775"/>
            <a:ext cx="730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Isso sim resolveu tudo, né?</a:t>
            </a:r>
            <a:endParaRPr sz="36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48" name="Shape 348"/>
          <p:cNvSpPr txBox="1"/>
          <p:nvPr>
            <p:ph type="title"/>
          </p:nvPr>
        </p:nvSpPr>
        <p:spPr>
          <a:xfrm>
            <a:off x="417224" y="3021950"/>
            <a:ext cx="730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         </a:t>
            </a:r>
            <a:r>
              <a:rPr lang="pt-BR" sz="4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Claro que </a:t>
            </a:r>
            <a:r>
              <a:rPr b="1" lang="pt-BR" sz="4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NÃO</a:t>
            </a:r>
            <a:endParaRPr b="1" sz="48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 txBox="1"/>
          <p:nvPr>
            <p:ph type="title"/>
          </p:nvPr>
        </p:nvSpPr>
        <p:spPr>
          <a:xfrm>
            <a:off x="33246" y="37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Exemplo de exploit de WPA2</a:t>
            </a:r>
            <a:endParaRPr b="1" sz="6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356" name="Shape 3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938" y="1076150"/>
            <a:ext cx="6427213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>
            <p:ph type="title"/>
          </p:nvPr>
        </p:nvSpPr>
        <p:spPr>
          <a:xfrm>
            <a:off x="33246" y="37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Wi-Fi Protected Access </a:t>
            </a:r>
            <a:r>
              <a:rPr b="1" lang="pt-BR" sz="6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3</a:t>
            </a:r>
            <a:endParaRPr b="1" sz="6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x="354600" y="2311150"/>
            <a:ext cx="8434800" cy="23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Anunciado em Janeiro de 2018, visa resolver esses problemas do WPA2.</a:t>
            </a:r>
            <a:endParaRPr sz="2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65" name="Shape 365"/>
          <p:cNvSpPr txBox="1"/>
          <p:nvPr>
            <p:ph type="title"/>
          </p:nvPr>
        </p:nvSpPr>
        <p:spPr>
          <a:xfrm>
            <a:off x="458350" y="1280125"/>
            <a:ext cx="76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WPA3</a:t>
            </a:r>
            <a:endParaRPr sz="18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>
            <p:ph type="title"/>
          </p:nvPr>
        </p:nvSpPr>
        <p:spPr>
          <a:xfrm>
            <a:off x="525350" y="1841150"/>
            <a:ext cx="79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 como funciona isso na prática</a:t>
            </a:r>
            <a:r>
              <a:rPr b="1" lang="pt-BR" sz="4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?</a:t>
            </a:r>
            <a:endParaRPr b="1" sz="4800">
              <a:solidFill>
                <a:srgbClr val="EBC7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>
            <p:ph type="title"/>
          </p:nvPr>
        </p:nvSpPr>
        <p:spPr>
          <a:xfrm>
            <a:off x="525350" y="1841150"/>
            <a:ext cx="79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Aircrack-ng</a:t>
            </a:r>
            <a:endParaRPr sz="4800">
              <a:solidFill>
                <a:srgbClr val="EBC7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Shape 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 txBox="1"/>
          <p:nvPr>
            <p:ph type="title"/>
          </p:nvPr>
        </p:nvSpPr>
        <p:spPr>
          <a:xfrm>
            <a:off x="607200" y="445025"/>
            <a:ext cx="79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E como eu faço pro meu Wi-Fi não ser hackeado?</a:t>
            </a:r>
            <a:endParaRPr b="1" sz="3600">
              <a:solidFill>
                <a:srgbClr val="EBC700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/>
          <p:nvPr>
            <p:ph type="title"/>
          </p:nvPr>
        </p:nvSpPr>
        <p:spPr>
          <a:xfrm>
            <a:off x="607200" y="445025"/>
            <a:ext cx="79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E como eu faço pro meu Wi-Fi não ser hackeado?</a:t>
            </a:r>
            <a:endParaRPr b="1" sz="3600">
              <a:solidFill>
                <a:srgbClr val="EBC700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311700" y="2119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Use uma senha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Shape 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>
            <p:ph type="title"/>
          </p:nvPr>
        </p:nvSpPr>
        <p:spPr>
          <a:xfrm>
            <a:off x="607200" y="445025"/>
            <a:ext cx="79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E como eu faço pro meu Wi-Fi não ser hackeado?</a:t>
            </a:r>
            <a:endParaRPr b="1" sz="3600">
              <a:solidFill>
                <a:srgbClr val="EBC700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311700" y="2119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Use uma senha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Use senhas fortes (idealmente longas, com palavras incomuns e símbolos)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>
            <p:ph type="title"/>
          </p:nvPr>
        </p:nvSpPr>
        <p:spPr>
          <a:xfrm>
            <a:off x="607200" y="445025"/>
            <a:ext cx="79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E como eu faço pro meu Wi-Fi não ser hackeado?</a:t>
            </a:r>
            <a:endParaRPr b="1" sz="3600">
              <a:solidFill>
                <a:srgbClr val="EBC700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311700" y="2119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Use uma senha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Use senhas fortes (idealmente longas, com palavras incomuns e símbolos)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Não use WEP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Propriedades da Wi-Fi</a:t>
            </a:r>
            <a:endParaRPr b="1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Shape 417"/>
          <p:cNvSpPr txBox="1"/>
          <p:nvPr>
            <p:ph type="title"/>
          </p:nvPr>
        </p:nvSpPr>
        <p:spPr>
          <a:xfrm>
            <a:off x="607200" y="445025"/>
            <a:ext cx="79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 como eu faço pro meu Wi-Fi não ser hackeado?</a:t>
            </a:r>
            <a:endParaRPr b="1" sz="3600">
              <a:solidFill>
                <a:srgbClr val="EBC7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311700" y="2119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Use uma senha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Use senhas fortes (idealmente longas, com palavras incomuns e símbolos)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Não use WEP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Não use WPS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 txBox="1"/>
          <p:nvPr>
            <p:ph type="title"/>
          </p:nvPr>
        </p:nvSpPr>
        <p:spPr>
          <a:xfrm>
            <a:off x="607200" y="445025"/>
            <a:ext cx="79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 se eu já tiver a senha do Wi-Fi, o que posso fazer?</a:t>
            </a:r>
            <a:endParaRPr b="1" sz="3600">
              <a:solidFill>
                <a:srgbClr val="EBC7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425" name="Shape 425"/>
          <p:cNvSpPr txBox="1"/>
          <p:nvPr>
            <p:ph type="title"/>
          </p:nvPr>
        </p:nvSpPr>
        <p:spPr>
          <a:xfrm>
            <a:off x="354600" y="2311150"/>
            <a:ext cx="8434800" cy="23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Parte 2 - 24/05</a:t>
            </a:r>
            <a:endParaRPr sz="200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311700" y="437400"/>
            <a:ext cx="8520600" cy="42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Obrigado!</a:t>
            </a:r>
            <a:endParaRPr b="1" sz="4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 txBox="1"/>
          <p:nvPr/>
        </p:nvSpPr>
        <p:spPr>
          <a:xfrm>
            <a:off x="2592000" y="3706825"/>
            <a:ext cx="39600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DISCLAIMER: Conteúdo apenas para fins educacionais</a:t>
            </a:r>
            <a:endParaRPr sz="6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Propriedades da Wi-Fi</a:t>
            </a:r>
            <a:endParaRPr b="1"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Requer Hardware especial (roteador, ponto de acesso)</a:t>
            </a:r>
            <a:endParaRPr sz="200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Propriedades da Wi-Fi</a:t>
            </a:r>
            <a:endParaRPr b="1"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Requer Hardware especial (roteador, ponto de acesso)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Protocolo de proximidade</a:t>
            </a:r>
            <a:endParaRPr sz="2000"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Propriedades da Wi-Fi</a:t>
            </a:r>
            <a:endParaRPr b="1"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Requer Hardware especial (roteador, ponto de acesso)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Protocolo de proximidade</a:t>
            </a:r>
            <a:endParaRPr sz="20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Possibilita camadas acima (protocolo IP)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Propriedades da Wi-Fi</a:t>
            </a:r>
            <a:endParaRPr b="1"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Requer Hardware especial (roteador, ponto de acesso)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Protocolo de proximidade</a:t>
            </a:r>
            <a:endParaRPr sz="20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Possibilita camadas acima (protocolo IP)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Mas não necessariamente - é possível se conectar a um roteador sem se conectar à internet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type="title"/>
          </p:nvPr>
        </p:nvSpPr>
        <p:spPr>
          <a:xfrm>
            <a:off x="114000" y="1828575"/>
            <a:ext cx="89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Mas e a segurança?</a:t>
            </a:r>
            <a:endParaRPr b="1" sz="5600">
              <a:solidFill>
                <a:srgbClr val="EBC7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Ese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