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rbitron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rbitron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7476b2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7476b2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2c9e5a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2c9e5a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2c9e5a2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2c9e5a2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f2c9e5a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f2c9e5a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2c9e5a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2c9e5a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7476b2e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7476b2e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2c9e5a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2c9e5a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2c9e5a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2c9e5a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7476b2e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7476b2e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2c9e5a2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2c9e5a2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2c9e5a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2c9e5a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2c9e5a2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2c9e5a2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Esec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rbitron"/>
              <a:buNone/>
              <a:defRPr b="1" sz="5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bitron"/>
              <a:buNone/>
              <a:defRPr b="1" sz="2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rbitron"/>
              <a:buNone/>
              <a:defRPr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b="1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rbitron"/>
              <a:buChar char="○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rbitron"/>
              <a:buChar char="■"/>
              <a:defRPr>
                <a:solidFill>
                  <a:srgbClr val="B7B7B7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b="1" sz="2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 b="1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rbitron"/>
              <a:buChar char="○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rbitron"/>
              <a:buChar char="■"/>
              <a:defRPr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2826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Blockchain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177" y="4232175"/>
            <a:ext cx="2233651" cy="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/>
          <p:nvPr/>
        </p:nvSpPr>
        <p:spPr>
          <a:xfrm>
            <a:off x="7739750" y="4086800"/>
            <a:ext cx="1092600" cy="7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2600" t="0"/>
          <a:stretch/>
        </p:blipFill>
        <p:spPr>
          <a:xfrm>
            <a:off x="3177850" y="261875"/>
            <a:ext cx="2788300" cy="2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183227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1127677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34"/>
          <p:cNvCxnSpPr/>
          <p:nvPr/>
        </p:nvCxnSpPr>
        <p:spPr>
          <a:xfrm>
            <a:off x="14340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7" name="Google Shape;157;p34"/>
          <p:cNvSpPr/>
          <p:nvPr/>
        </p:nvSpPr>
        <p:spPr>
          <a:xfrm>
            <a:off x="23551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4"/>
          <p:cNvSpPr/>
          <p:nvPr/>
        </p:nvSpPr>
        <p:spPr>
          <a:xfrm>
            <a:off x="32995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34"/>
          <p:cNvCxnSpPr/>
          <p:nvPr/>
        </p:nvCxnSpPr>
        <p:spPr>
          <a:xfrm>
            <a:off x="36059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83125"/>
            <a:ext cx="85206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Habilidade de detectar se </a:t>
            </a:r>
            <a:r>
              <a:rPr lang="pt-BR" sz="3600">
                <a:solidFill>
                  <a:srgbClr val="EBC700"/>
                </a:solidFill>
              </a:rPr>
              <a:t>alguma informação é inválida</a:t>
            </a:r>
            <a:endParaRPr sz="3600">
              <a:solidFill>
                <a:srgbClr val="EBC700"/>
              </a:solidFill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45649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/>
          <p:nvPr/>
        </p:nvSpPr>
        <p:spPr>
          <a:xfrm>
            <a:off x="55093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34"/>
          <p:cNvCxnSpPr/>
          <p:nvPr/>
        </p:nvCxnSpPr>
        <p:spPr>
          <a:xfrm>
            <a:off x="58157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4" name="Google Shape;164;p34"/>
          <p:cNvSpPr/>
          <p:nvPr/>
        </p:nvSpPr>
        <p:spPr>
          <a:xfrm>
            <a:off x="67747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/>
          <p:nvPr/>
        </p:nvSpPr>
        <p:spPr>
          <a:xfrm>
            <a:off x="77191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34"/>
          <p:cNvCxnSpPr/>
          <p:nvPr/>
        </p:nvCxnSpPr>
        <p:spPr>
          <a:xfrm>
            <a:off x="80255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37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Estado: válido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183227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"/>
          <p:cNvSpPr/>
          <p:nvPr/>
        </p:nvSpPr>
        <p:spPr>
          <a:xfrm>
            <a:off x="1127677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35"/>
          <p:cNvCxnSpPr/>
          <p:nvPr/>
        </p:nvCxnSpPr>
        <p:spPr>
          <a:xfrm>
            <a:off x="14340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5" name="Google Shape;175;p35"/>
          <p:cNvSpPr/>
          <p:nvPr/>
        </p:nvSpPr>
        <p:spPr>
          <a:xfrm>
            <a:off x="23551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/>
          <p:nvPr/>
        </p:nvSpPr>
        <p:spPr>
          <a:xfrm>
            <a:off x="32995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35"/>
          <p:cNvCxnSpPr/>
          <p:nvPr/>
        </p:nvCxnSpPr>
        <p:spPr>
          <a:xfrm>
            <a:off x="36059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183125"/>
            <a:ext cx="85206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Habilidade de detectar se </a:t>
            </a:r>
            <a:r>
              <a:rPr lang="pt-BR" sz="3600">
                <a:solidFill>
                  <a:srgbClr val="EBC700"/>
                </a:solidFill>
              </a:rPr>
              <a:t>alguma informação é inválida</a:t>
            </a:r>
            <a:endParaRPr sz="3600">
              <a:solidFill>
                <a:srgbClr val="EBC700"/>
              </a:solidFill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45649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55093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35"/>
          <p:cNvCxnSpPr/>
          <p:nvPr/>
        </p:nvCxnSpPr>
        <p:spPr>
          <a:xfrm>
            <a:off x="58157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2" name="Google Shape;182;p35"/>
          <p:cNvSpPr/>
          <p:nvPr/>
        </p:nvSpPr>
        <p:spPr>
          <a:xfrm>
            <a:off x="6774716" y="27158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/>
          <p:nvPr/>
        </p:nvSpPr>
        <p:spPr>
          <a:xfrm>
            <a:off x="7719166" y="27158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5"/>
          <p:cNvCxnSpPr/>
          <p:nvPr/>
        </p:nvCxnSpPr>
        <p:spPr>
          <a:xfrm>
            <a:off x="8025501" y="31498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37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Estado: </a:t>
            </a:r>
            <a:r>
              <a:rPr lang="pt-BR" sz="2400">
                <a:solidFill>
                  <a:srgbClr val="EBC700"/>
                </a:solidFill>
              </a:rPr>
              <a:t>inválido</a:t>
            </a:r>
            <a:endParaRPr sz="24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1579975" y="21062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2524425" y="21062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6"/>
          <p:cNvCxnSpPr/>
          <p:nvPr/>
        </p:nvCxnSpPr>
        <p:spPr>
          <a:xfrm>
            <a:off x="2830749" y="25402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3" name="Google Shape;193;p36"/>
          <p:cNvSpPr/>
          <p:nvPr/>
        </p:nvSpPr>
        <p:spPr>
          <a:xfrm>
            <a:off x="3751864" y="21062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4696314" y="21062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6"/>
          <p:cNvCxnSpPr/>
          <p:nvPr/>
        </p:nvCxnSpPr>
        <p:spPr>
          <a:xfrm>
            <a:off x="5002649" y="2540224"/>
            <a:ext cx="918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6" name="Google Shape;196;p36"/>
          <p:cNvSpPr/>
          <p:nvPr/>
        </p:nvSpPr>
        <p:spPr>
          <a:xfrm>
            <a:off x="5948901" y="2106275"/>
            <a:ext cx="1582500" cy="887100"/>
          </a:xfrm>
          <a:prstGeom prst="rect">
            <a:avLst/>
          </a:prstGeom>
          <a:noFill/>
          <a:ln cap="flat" cmpd="sng" w="38100">
            <a:solidFill>
              <a:srgbClr val="EBC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C700"/>
              </a:solidFill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6893351" y="2106288"/>
            <a:ext cx="638100" cy="887100"/>
          </a:xfrm>
          <a:prstGeom prst="rect">
            <a:avLst/>
          </a:prstGeom>
          <a:noFill/>
          <a:ln cap="flat" cmpd="sng" w="38100">
            <a:solidFill>
              <a:srgbClr val="EBC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C700"/>
              </a:solidFill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298000"/>
            <a:ext cx="8520600" cy="16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Difícil de inserir, fácil de verificar</a:t>
            </a:r>
            <a:endParaRPr sz="3600">
              <a:solidFill>
                <a:srgbClr val="EBC700"/>
              </a:solidFill>
            </a:endParaRPr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3184700"/>
            <a:ext cx="8520600" cy="16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MUITO difícil fraudar</a:t>
            </a:r>
            <a:endParaRPr sz="36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vamos ensinar?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vamos ensinar?</a:t>
            </a:r>
            <a:endParaRPr sz="2400"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433963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Não iremos ensinar a construir uma </a:t>
            </a:r>
            <a:r>
              <a:rPr lang="pt-BR" sz="3600">
                <a:solidFill>
                  <a:srgbClr val="EBC700"/>
                </a:solidFill>
              </a:rPr>
              <a:t>criptomoeda</a:t>
            </a:r>
            <a:r>
              <a:rPr lang="pt-BR" sz="3600">
                <a:solidFill>
                  <a:srgbClr val="FFFFFF"/>
                </a:solidFill>
              </a:rPr>
              <a:t> completa</a:t>
            </a:r>
            <a:r>
              <a:rPr lang="pt-BR" sz="3600"/>
              <a:t>…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vamos ensinar?</a:t>
            </a:r>
            <a:endParaRPr sz="2400"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3281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Não iremos ensinar a construir uma </a:t>
            </a:r>
            <a:r>
              <a:rPr lang="pt-BR" sz="3600">
                <a:solidFill>
                  <a:srgbClr val="EBC700"/>
                </a:solidFill>
              </a:rPr>
              <a:t>criptomoeda</a:t>
            </a:r>
            <a:r>
              <a:rPr lang="pt-BR" sz="3600">
                <a:solidFill>
                  <a:srgbClr val="FFFFFF"/>
                </a:solidFill>
              </a:rPr>
              <a:t> completa</a:t>
            </a:r>
            <a:r>
              <a:rPr lang="pt-BR" sz="3600"/>
              <a:t>…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600"/>
              <a:t>...mas vamos ensinar o começo da jornada.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Não ensinaremos</a:t>
            </a:r>
            <a:endParaRPr sz="2400"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475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P2P e sockets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acoplamento de um banco de dados persistente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Fazer um esquema de pirâmide e sair correndo com o dinheiro</a:t>
            </a:r>
            <a:endParaRPr sz="3000"/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39"/>
          <a:stretch/>
        </p:blipFill>
        <p:spPr>
          <a:xfrm>
            <a:off x="7697750" y="4163725"/>
            <a:ext cx="985575" cy="6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uma blockchain?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uma blockchain?</a:t>
            </a:r>
            <a:endParaRPr sz="2400"/>
          </a:p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311700" y="10921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Uma </a:t>
            </a:r>
            <a:r>
              <a:rPr lang="pt-BR" sz="3000">
                <a:solidFill>
                  <a:srgbClr val="EBC700"/>
                </a:solidFill>
              </a:rPr>
              <a:t>estrutura de dados</a:t>
            </a:r>
            <a:endParaRPr sz="3000">
              <a:solidFill>
                <a:srgbClr val="EBC7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BC7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uma blockchain?</a:t>
            </a:r>
            <a:endParaRPr sz="2400"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10921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Uma </a:t>
            </a:r>
            <a:r>
              <a:rPr lang="pt-BR" sz="3000">
                <a:solidFill>
                  <a:srgbClr val="EBC700"/>
                </a:solidFill>
              </a:rPr>
              <a:t>estrutura de dados</a:t>
            </a:r>
            <a:endParaRPr sz="3000">
              <a:solidFill>
                <a:srgbClr val="EBC7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BC7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Lista ligada + método de prova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o objetivo dela?</a:t>
            </a:r>
            <a:endParaRPr sz="2400"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Guardar dados de forma </a:t>
            </a:r>
            <a:r>
              <a:rPr lang="pt-BR" sz="3600">
                <a:solidFill>
                  <a:srgbClr val="EBC700"/>
                </a:solidFill>
              </a:rPr>
              <a:t>confiável</a:t>
            </a:r>
            <a:endParaRPr sz="36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