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Orbitron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0BEF5D-F388-4A85-9E14-A0EC5D93CD75}">
  <a:tblStyle styleId="{B40BEF5D-F388-4A85-9E14-A0EC5D93CD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Orbitron-bold.fntdata"/><Relationship Id="rId52" Type="http://schemas.openxmlformats.org/officeDocument/2006/relationships/font" Target="fonts/Orbitron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a7476b2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a7476b2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dba1a3f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dba1a3f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dba1a3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dba1a3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dba1a3f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dba1a3f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dba1a3f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dba1a3f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dba1a3f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dba1a3f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dba1a3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dba1a3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dba1a3f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dba1a3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dba1a3f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dba1a3f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dba1a3f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dba1a3f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dba1a3f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dba1a3f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dba1a3f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dba1a3f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dba1a3f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dba1a3f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4dba1a3f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4dba1a3f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de5bd7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de5bd7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de5bd7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de5bd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de5bd7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de5bd7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de5bd7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de5bd7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de5bd7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de5bd7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de5bd7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de5bd7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4de5bd7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4de5bd7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de5bd7e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de5bd7e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dba1a3f4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dba1a3f4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4de5bd7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4de5bd7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de5bd7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de5bd7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4de5bd7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4de5bd7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4de5bd7e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4de5bd7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4de5bd7e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4de5bd7e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4e5364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4e5364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4e53645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4e53645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4de5bd7e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4de5bd7e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4de5bd7e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4de5bd7e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4e53645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4e53645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dba1a3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dba1a3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e53645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e53645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4e53645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4e53645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e53645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e53645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4de5bd7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4de5bd7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4de5bd7e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4de5bd7e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4de5bd7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4de5bd7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7476b2e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7476b2e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dba1a3f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dba1a3f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dba1a3f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dba1a3f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dba1a3f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dba1a3f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dba1a3f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dba1a3f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Esec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rbitron"/>
              <a:buNone/>
              <a:defRPr b="1" sz="52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bitron"/>
              <a:buNone/>
              <a:defRPr b="1" sz="2800"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rbitron"/>
              <a:buNone/>
              <a:defRPr sz="36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b="1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rbitron"/>
              <a:buChar char="●"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rbitron"/>
              <a:buChar char="○"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Orbitron"/>
              <a:buChar char="■"/>
              <a:defRPr>
                <a:solidFill>
                  <a:srgbClr val="B7B7B7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rbitron"/>
              <a:buNone/>
              <a:defRPr b="1" sz="2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rbitron"/>
              <a:buChar char="●"/>
              <a:defRPr b="1" sz="18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rbitron"/>
              <a:buChar char="○"/>
              <a:defRPr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rbitron"/>
              <a:buChar char="■"/>
              <a:defRPr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79739" r="0" t="0"/>
          <a:stretch/>
        </p:blipFill>
        <p:spPr>
          <a:xfrm>
            <a:off x="7928385" y="4151025"/>
            <a:ext cx="718450" cy="598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303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Stack Smashing</a:t>
            </a:r>
            <a:endParaRPr b="1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37" y="4143495"/>
            <a:ext cx="3546125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537" y="1658850"/>
            <a:ext cx="22669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/>
          <p:nvPr/>
        </p:nvSpPr>
        <p:spPr>
          <a:xfrm>
            <a:off x="7946675" y="4204750"/>
            <a:ext cx="743100" cy="71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Buffer overflow</a:t>
            </a:r>
            <a:endParaRPr sz="3600"/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900" y="1137850"/>
            <a:ext cx="565618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Layout da pilha</a:t>
            </a:r>
            <a:endParaRPr sz="3600"/>
          </a:p>
        </p:txBody>
      </p:sp>
      <p:graphicFrame>
        <p:nvGraphicFramePr>
          <p:cNvPr id="160" name="Google Shape;160;p35"/>
          <p:cNvGraphicFramePr/>
          <p:nvPr/>
        </p:nvGraphicFramePr>
        <p:xfrm>
          <a:off x="1888625" y="1433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{B40BEF5D-F388-4A85-9E14-A0EC5D93CD75}</a:tableStyleId>
              </a:tblPr>
              <a:tblGrid>
                <a:gridCol w="2850150"/>
                <a:gridCol w="2516575"/>
              </a:tblGrid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__libc_start_main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end. de retorno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?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rbp anterior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173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&lt;lixo&gt;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64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35"/>
          <p:cNvCxnSpPr/>
          <p:nvPr/>
        </p:nvCxnSpPr>
        <p:spPr>
          <a:xfrm>
            <a:off x="1463425" y="1332700"/>
            <a:ext cx="0" cy="341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36"/>
          <p:cNvGraphicFramePr/>
          <p:nvPr/>
        </p:nvGraphicFramePr>
        <p:xfrm>
          <a:off x="1888625" y="1433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{B40BEF5D-F388-4A85-9E14-A0EC5D93CD75}</a:tableStyleId>
              </a:tblPr>
              <a:tblGrid>
                <a:gridCol w="2850150"/>
                <a:gridCol w="2516575"/>
              </a:tblGrid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EBC700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hack</a:t>
                      </a:r>
                      <a:endParaRPr b="1" sz="1800">
                        <a:solidFill>
                          <a:srgbClr val="EBC700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end. de retorno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?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rbp anterior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173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&lt;lixo&gt;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64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Layout da pilha</a:t>
            </a:r>
            <a:endParaRPr sz="3600"/>
          </a:p>
        </p:txBody>
      </p:sp>
      <p:cxnSp>
        <p:nvCxnSpPr>
          <p:cNvPr id="168" name="Google Shape;168;p36"/>
          <p:cNvCxnSpPr/>
          <p:nvPr/>
        </p:nvCxnSpPr>
        <p:spPr>
          <a:xfrm>
            <a:off x="1463425" y="1332700"/>
            <a:ext cx="0" cy="341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Endereço de retorno</a:t>
            </a:r>
            <a:endParaRPr sz="3600"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Qual o endereço de hack?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Endereço de retorno</a:t>
            </a:r>
            <a:endParaRPr sz="3600"/>
          </a:p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o endereço de hack?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O endereço é sempre o mesmo?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Endereço de retorno</a:t>
            </a:r>
            <a:endParaRPr sz="3600"/>
          </a:p>
        </p:txBody>
      </p:sp>
      <p:pic>
        <p:nvPicPr>
          <p:cNvPr id="186" name="Google Shape;1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375" y="1125325"/>
            <a:ext cx="369725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Endereço de retorno</a:t>
            </a:r>
            <a:endParaRPr sz="3600"/>
          </a:p>
        </p:txBody>
      </p:sp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o endereço de hack?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400"/>
              <a:t>O endereço é sempre o mesmo?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EBC700"/>
                </a:solidFill>
              </a:rPr>
              <a:t>NÃO</a:t>
            </a:r>
            <a:endParaRPr sz="24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PIE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PIE</a:t>
            </a:r>
            <a:endParaRPr sz="3600"/>
          </a:p>
        </p:txBody>
      </p:sp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50" y="1017725"/>
            <a:ext cx="39859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PIE</a:t>
            </a:r>
            <a:endParaRPr sz="3600"/>
          </a:p>
        </p:txBody>
      </p:sp>
      <p:sp>
        <p:nvSpPr>
          <p:cNvPr id="209" name="Google Shape;20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Position Independent Executable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/>
              <a:t>como ler uma string em C?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PIE</a:t>
            </a:r>
            <a:endParaRPr sz="3600"/>
          </a:p>
        </p:txBody>
      </p:sp>
      <p:sp>
        <p:nvSpPr>
          <p:cNvPr id="215" name="Google Shape;21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$ </a:t>
            </a:r>
            <a:r>
              <a:rPr lang="pt-BR" sz="2400"/>
              <a:t>gcc </a:t>
            </a:r>
            <a:r>
              <a:rPr lang="pt-BR" sz="2400">
                <a:solidFill>
                  <a:srgbClr val="EBC700"/>
                </a:solidFill>
              </a:rPr>
              <a:t>-no-pie</a:t>
            </a:r>
            <a:r>
              <a:rPr lang="pt-BR" sz="2400"/>
              <a:t> foo.c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PIE</a:t>
            </a:r>
            <a:endParaRPr sz="3600"/>
          </a:p>
        </p:txBody>
      </p:sp>
      <p:pic>
        <p:nvPicPr>
          <p:cNvPr id="221" name="Google Shape;2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28725"/>
            <a:ext cx="75057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II</a:t>
            </a:r>
            <a:endParaRPr/>
          </a:p>
        </p:txBody>
      </p:sp>
      <p:sp>
        <p:nvSpPr>
          <p:cNvPr id="227" name="Google Shape;22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Injetando shellcode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Injeção</a:t>
            </a:r>
            <a:endParaRPr sz="3600"/>
          </a:p>
        </p:txBody>
      </p:sp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800"/>
              <a:t>E se a função hack não existisse?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Injeção</a:t>
            </a:r>
            <a:endParaRPr sz="3600"/>
          </a:p>
        </p:txBody>
      </p:sp>
      <p:pic>
        <p:nvPicPr>
          <p:cNvPr id="239" name="Google Shape;2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525" y="1211425"/>
            <a:ext cx="5680775" cy="3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Injeção</a:t>
            </a:r>
            <a:endParaRPr sz="3600"/>
          </a:p>
        </p:txBody>
      </p:sp>
      <p:sp>
        <p:nvSpPr>
          <p:cNvPr id="245" name="Google Shape;245;p49"/>
          <p:cNvSpPr txBox="1"/>
          <p:nvPr>
            <p:ph idx="1" type="body"/>
          </p:nvPr>
        </p:nvSpPr>
        <p:spPr>
          <a:xfrm>
            <a:off x="252750" y="1130950"/>
            <a:ext cx="8638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A função que queremos chamar não existe mais...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Injeção</a:t>
            </a:r>
            <a:endParaRPr sz="3600"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A função que queremos chamar não existe mais…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...mas p</a:t>
            </a:r>
            <a:r>
              <a:rPr lang="pt-BR" sz="2400"/>
              <a:t>odemos escrever instruções em s!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Layout da pilha</a:t>
            </a:r>
            <a:endParaRPr sz="3600"/>
          </a:p>
        </p:txBody>
      </p:sp>
      <p:graphicFrame>
        <p:nvGraphicFramePr>
          <p:cNvPr id="257" name="Google Shape;257;p51"/>
          <p:cNvGraphicFramePr/>
          <p:nvPr/>
        </p:nvGraphicFramePr>
        <p:xfrm>
          <a:off x="1888625" y="1433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{B40BEF5D-F388-4A85-9E14-A0EC5D93CD75}</a:tableStyleId>
              </a:tblPr>
              <a:tblGrid>
                <a:gridCol w="2850150"/>
                <a:gridCol w="2516575"/>
              </a:tblGrid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__libc_start_main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end. de retorno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?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rbp anterior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173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&lt;lixo&gt;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64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8" name="Google Shape;258;p51"/>
          <p:cNvCxnSpPr/>
          <p:nvPr/>
        </p:nvCxnSpPr>
        <p:spPr>
          <a:xfrm>
            <a:off x="1463425" y="1332700"/>
            <a:ext cx="0" cy="341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Layout da pilha</a:t>
            </a:r>
            <a:endParaRPr sz="3600"/>
          </a:p>
        </p:txBody>
      </p:sp>
      <p:graphicFrame>
        <p:nvGraphicFramePr>
          <p:cNvPr id="264" name="Google Shape;264;p52"/>
          <p:cNvGraphicFramePr/>
          <p:nvPr/>
        </p:nvGraphicFramePr>
        <p:xfrm>
          <a:off x="1888625" y="1433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{B40BEF5D-F388-4A85-9E14-A0EC5D93CD75}</a:tableStyleId>
              </a:tblPr>
              <a:tblGrid>
                <a:gridCol w="2850150"/>
                <a:gridCol w="2516575"/>
              </a:tblGrid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EBC700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</a:t>
                      </a:r>
                      <a:endParaRPr b="1" sz="1800">
                        <a:solidFill>
                          <a:srgbClr val="EBC700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end. de retorno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65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&lt;instruções&gt;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rbp anterior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8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  <a:tr h="173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&lt;instruções&gt;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FFFFFF"/>
                          </a:solidFill>
                          <a:latin typeface="Orbitron"/>
                          <a:ea typeface="Orbitron"/>
                          <a:cs typeface="Orbitron"/>
                          <a:sym typeface="Orbitron"/>
                        </a:rPr>
                        <a:t>64 bytes</a:t>
                      </a:r>
                      <a:endParaRPr b="1" sz="1800">
                        <a:solidFill>
                          <a:srgbClr val="FFFFFF"/>
                        </a:solidFill>
                        <a:latin typeface="Orbitron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5" name="Google Shape;265;p52"/>
          <p:cNvCxnSpPr/>
          <p:nvPr/>
        </p:nvCxnSpPr>
        <p:spPr>
          <a:xfrm>
            <a:off x="1463425" y="1332700"/>
            <a:ext cx="0" cy="341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Endereço de retorno</a:t>
            </a:r>
            <a:endParaRPr sz="3600"/>
          </a:p>
        </p:txBody>
      </p:sp>
      <p:sp>
        <p:nvSpPr>
          <p:cNvPr id="271" name="Google Shape;27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Qual o endereço de s?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É sempre o mesmo?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como ler uma string em C?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EBC700"/>
                </a:solidFill>
              </a:rPr>
              <a:t>scanf(“%s”, str);</a:t>
            </a:r>
            <a:endParaRPr sz="30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Deja-vu?</a:t>
            </a:r>
            <a:endParaRPr sz="3600"/>
          </a:p>
        </p:txBody>
      </p:sp>
      <p:sp>
        <p:nvSpPr>
          <p:cNvPr id="277" name="Google Shape;27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hack é uma </a:t>
            </a:r>
            <a:r>
              <a:rPr lang="pt-BR" sz="2400">
                <a:solidFill>
                  <a:srgbClr val="EBC700"/>
                </a:solidFill>
              </a:rPr>
              <a:t>função</a:t>
            </a:r>
            <a:endParaRPr sz="2400">
              <a:solidFill>
                <a:srgbClr val="EBC7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s é uma </a:t>
            </a:r>
            <a:r>
              <a:rPr lang="pt-BR" sz="2400">
                <a:solidFill>
                  <a:srgbClr val="EBC700"/>
                </a:solidFill>
              </a:rPr>
              <a:t>variável local</a:t>
            </a:r>
            <a:endParaRPr sz="24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…mas os 2 mudam pelo mesmo motivo</a:t>
            </a:r>
            <a:endParaRPr sz="2400"/>
          </a:p>
        </p:txBody>
      </p:sp>
      <p:sp>
        <p:nvSpPr>
          <p:cNvPr id="283" name="Google Shape;2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Deja-vu?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 txBox="1"/>
          <p:nvPr>
            <p:ph type="title"/>
          </p:nvPr>
        </p:nvSpPr>
        <p:spPr>
          <a:xfrm>
            <a:off x="311700" y="1661250"/>
            <a:ext cx="85206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ASLR</a:t>
            </a:r>
            <a:endParaRPr sz="4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type="title"/>
          </p:nvPr>
        </p:nvSpPr>
        <p:spPr>
          <a:xfrm>
            <a:off x="311700" y="1661250"/>
            <a:ext cx="85206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ASLR</a:t>
            </a:r>
            <a:endParaRPr sz="4800"/>
          </a:p>
        </p:txBody>
      </p:sp>
      <p:sp>
        <p:nvSpPr>
          <p:cNvPr id="294" name="Google Shape;294;p57"/>
          <p:cNvSpPr txBox="1"/>
          <p:nvPr/>
        </p:nvSpPr>
        <p:spPr>
          <a:xfrm>
            <a:off x="311700" y="2571750"/>
            <a:ext cx="8520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(Address Space Layout Randomization)</a:t>
            </a:r>
            <a:endParaRPr b="1" sz="24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Existem maneiras de contornar o ASLR</a:t>
            </a:r>
            <a:endParaRPr sz="2400"/>
          </a:p>
        </p:txBody>
      </p:sp>
      <p:sp>
        <p:nvSpPr>
          <p:cNvPr id="300" name="Google Shape;30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ASLR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Existem maneiras de contornar ASLR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Mas o mais fácil é desabilitar</a:t>
            </a:r>
            <a:endParaRPr sz="2400"/>
          </a:p>
        </p:txBody>
      </p:sp>
      <p:sp>
        <p:nvSpPr>
          <p:cNvPr id="306" name="Google Shape;30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ASLR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$ echo 0 | sudo tee /proc/sys/kernel/randomize_va_space</a:t>
            </a:r>
            <a:endParaRPr sz="2400"/>
          </a:p>
        </p:txBody>
      </p:sp>
      <p:sp>
        <p:nvSpPr>
          <p:cNvPr id="312" name="Google Shape;31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ASLR</a:t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Shellcode</a:t>
            </a:r>
            <a:endParaRPr sz="3600"/>
          </a:p>
        </p:txBody>
      </p:sp>
      <p:pic>
        <p:nvPicPr>
          <p:cNvPr id="318" name="Google Shape;3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1191650"/>
            <a:ext cx="40576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Shellcode</a:t>
            </a:r>
            <a:endParaRPr sz="3600"/>
          </a:p>
        </p:txBody>
      </p:sp>
      <p:sp>
        <p:nvSpPr>
          <p:cNvPr id="324" name="Google Shape;32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Por que deu segfault?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Shellcode</a:t>
            </a:r>
            <a:endParaRPr sz="3600"/>
          </a:p>
        </p:txBody>
      </p:sp>
      <p:pic>
        <p:nvPicPr>
          <p:cNvPr id="330" name="Google Shape;3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614475"/>
            <a:ext cx="7524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I</a:t>
            </a:r>
            <a:endParaRPr/>
          </a:p>
        </p:txBody>
      </p:sp>
      <p:sp>
        <p:nvSpPr>
          <p:cNvPr id="118" name="Google Shape;11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Desviando a execução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Execstack</a:t>
            </a:r>
            <a:endParaRPr sz="3600"/>
          </a:p>
        </p:txBody>
      </p:sp>
      <p:sp>
        <p:nvSpPr>
          <p:cNvPr id="336" name="Google Shape;33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A pilha não é executável!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Execstack</a:t>
            </a:r>
            <a:endParaRPr sz="3600"/>
          </a:p>
        </p:txBody>
      </p:sp>
      <p:sp>
        <p:nvSpPr>
          <p:cNvPr id="342" name="Google Shape;34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$ gcc </a:t>
            </a:r>
            <a:r>
              <a:rPr lang="pt-BR" sz="2400">
                <a:solidFill>
                  <a:srgbClr val="EBC700"/>
                </a:solidFill>
              </a:rPr>
              <a:t>-z execstack </a:t>
            </a:r>
            <a:r>
              <a:rPr lang="pt-BR" sz="2400">
                <a:solidFill>
                  <a:srgbClr val="FFFFFF"/>
                </a:solidFill>
              </a:rPr>
              <a:t>foo.c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Execstack</a:t>
            </a:r>
            <a:endParaRPr sz="3600"/>
          </a:p>
        </p:txBody>
      </p:sp>
      <p:pic>
        <p:nvPicPr>
          <p:cNvPr id="348" name="Google Shape;3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50" y="1341300"/>
            <a:ext cx="5550900" cy="33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/>
              <a:t>como ler uma string em C?</a:t>
            </a:r>
            <a:endParaRPr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como ler uma string em C?</a:t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>
                <a:solidFill>
                  <a:srgbClr val="EBC700"/>
                </a:solidFill>
              </a:rPr>
              <a:t>fgets(s, STRSIZ, stdin);</a:t>
            </a:r>
            <a:endParaRPr sz="3000">
              <a:solidFill>
                <a:srgbClr val="EBC7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 txBox="1"/>
          <p:nvPr>
            <p:ph idx="1" type="body"/>
          </p:nvPr>
        </p:nvSpPr>
        <p:spPr>
          <a:xfrm>
            <a:off x="311700" y="538025"/>
            <a:ext cx="8520600" cy="40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/>
              <a:t>Obrigado!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Código alvo</a:t>
            </a:r>
            <a:endParaRPr sz="3600"/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175" y="1063400"/>
            <a:ext cx="4508625" cy="39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problema</a:t>
            </a:r>
            <a:endParaRPr sz="3600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s tem 64 bytes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problema</a:t>
            </a:r>
            <a:endParaRPr sz="3600"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 tem 64 bytes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/>
              <a:t>E</a:t>
            </a:r>
            <a:r>
              <a:rPr lang="pt-BR" sz="2400"/>
              <a:t> se o input tiver mais de 64 caracteres?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problema</a:t>
            </a:r>
            <a:endParaRPr sz="3600"/>
          </a:p>
        </p:txBody>
      </p:sp>
      <p:pic>
        <p:nvPicPr>
          <p:cNvPr id="142" name="Google Shape;1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609725"/>
            <a:ext cx="74866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problema</a:t>
            </a:r>
            <a:endParaRPr sz="3600"/>
          </a:p>
        </p:txBody>
      </p:sp>
      <p:sp>
        <p:nvSpPr>
          <p:cNvPr id="148" name="Google Shape;14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Por que segmentation fault?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