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y="5143500" cx="9144000"/>
  <p:notesSz cx="6858000" cy="9144000"/>
  <p:embeddedFontLst>
    <p:embeddedFont>
      <p:font typeface="Orbitron"/>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rbitron-bold.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Orbitron-regular.fntdata"/><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3a7476b2e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a7476b2e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3f696af1f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f696af1f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3f679991d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f679991d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3f5644a77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f5644a77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3f5644a77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f5644a77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3f679991d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f679991d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3f5644a77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f5644a77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3f679991d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f679991d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3f696af1f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f696af1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3f5644a77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f5644a77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3f679991d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f679991d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3a7476b2e9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a7476b2e9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3f679991d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f679991d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3f696af1f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f696af1f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3f5644a77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f5644a77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3f696af1f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f696af1f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3f696af1f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f696af1f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3f696af1f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f696af1f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3f679991d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f679991d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3f696af1f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f696af1f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3f696af1f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f696af1f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3f696af1f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f696af1f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3f5644a77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f5644a77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3f696af1f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f696af1f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3f696af1f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f696af1f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3f679991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f679991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3f679991d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f679991d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3f5644a77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f5644a77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3f5644a77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f5644a77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3f5644a77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f5644a77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3f679991d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f679991d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Esec"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Clr>
                <a:srgbClr val="FFFFFF"/>
              </a:buClr>
              <a:buSzPts val="5200"/>
              <a:buFont typeface="Orbitron"/>
              <a:buNone/>
              <a:defRPr b="1" sz="5200">
                <a:solidFill>
                  <a:srgbClr val="FFFFFF"/>
                </a:solidFill>
                <a:latin typeface="Orbitron"/>
                <a:ea typeface="Orbitron"/>
                <a:cs typeface="Orbitron"/>
                <a:sym typeface="Orbitron"/>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Font typeface="Orbitron"/>
              <a:buNone/>
              <a:defRPr b="1" sz="2800">
                <a:latin typeface="Orbitron"/>
                <a:ea typeface="Orbitron"/>
                <a:cs typeface="Orbitron"/>
                <a:sym typeface="Orbitron"/>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Clr>
                <a:srgbClr val="FFFFFF"/>
              </a:buClr>
              <a:buSzPts val="3600"/>
              <a:buFont typeface="Orbitron"/>
              <a:buNone/>
              <a:defRPr sz="3600">
                <a:solidFill>
                  <a:srgbClr val="FFFFFF"/>
                </a:solidFill>
                <a:latin typeface="Orbitron"/>
                <a:ea typeface="Orbitron"/>
                <a:cs typeface="Orbitron"/>
                <a:sym typeface="Orbitron"/>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FFFFF"/>
              </a:buClr>
              <a:buSzPts val="2800"/>
              <a:buFont typeface="Orbitron"/>
              <a:buNone/>
              <a:defRPr b="1">
                <a:solidFill>
                  <a:srgbClr val="FFFFFF"/>
                </a:solidFill>
                <a:latin typeface="Orbitron"/>
                <a:ea typeface="Orbitron"/>
                <a:cs typeface="Orbitron"/>
                <a:sym typeface="Orbitro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Clr>
                <a:srgbClr val="FFFFFF"/>
              </a:buClr>
              <a:buSzPts val="1800"/>
              <a:buFont typeface="Orbitron"/>
              <a:buChar char="●"/>
              <a:defRPr>
                <a:solidFill>
                  <a:srgbClr val="FFFFFF"/>
                </a:solidFill>
                <a:latin typeface="Orbitron"/>
                <a:ea typeface="Orbitron"/>
                <a:cs typeface="Orbitron"/>
                <a:sym typeface="Orbitron"/>
              </a:defRPr>
            </a:lvl1pPr>
            <a:lvl2pPr indent="-317500" lvl="1" marL="914400" rtl="0">
              <a:spcBef>
                <a:spcPts val="1600"/>
              </a:spcBef>
              <a:spcAft>
                <a:spcPts val="0"/>
              </a:spcAft>
              <a:buClr>
                <a:srgbClr val="FFFFFF"/>
              </a:buClr>
              <a:buSzPts val="1400"/>
              <a:buFont typeface="Orbitron"/>
              <a:buChar char="○"/>
              <a:defRPr>
                <a:solidFill>
                  <a:srgbClr val="FFFFFF"/>
                </a:solidFill>
                <a:latin typeface="Orbitron"/>
                <a:ea typeface="Orbitron"/>
                <a:cs typeface="Orbitron"/>
                <a:sym typeface="Orbitron"/>
              </a:defRPr>
            </a:lvl2pPr>
            <a:lvl3pPr indent="-317500" lvl="2" marL="1371600" rtl="0">
              <a:spcBef>
                <a:spcPts val="1600"/>
              </a:spcBef>
              <a:spcAft>
                <a:spcPts val="0"/>
              </a:spcAft>
              <a:buClr>
                <a:srgbClr val="B7B7B7"/>
              </a:buClr>
              <a:buSzPts val="1400"/>
              <a:buFont typeface="Orbitron"/>
              <a:buChar char="■"/>
              <a:defRPr>
                <a:solidFill>
                  <a:srgbClr val="B7B7B7"/>
                </a:solidFill>
                <a:latin typeface="Orbitron"/>
                <a:ea typeface="Orbitron"/>
                <a:cs typeface="Orbitron"/>
                <a:sym typeface="Orbitron"/>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FFFFF"/>
              </a:buClr>
              <a:buSzPts val="2800"/>
              <a:buFont typeface="Orbitron"/>
              <a:buNone/>
              <a:defRPr>
                <a:solidFill>
                  <a:srgbClr val="FFFFFF"/>
                </a:solidFill>
                <a:latin typeface="Orbitron"/>
                <a:ea typeface="Orbitron"/>
                <a:cs typeface="Orbitron"/>
                <a:sym typeface="Orbitro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9" name="Shape 99"/>
        <p:cNvGrpSpPr/>
        <p:nvPr/>
      </p:nvGrpSpPr>
      <p:grpSpPr>
        <a:xfrm>
          <a:off x="0" y="0"/>
          <a:ext cx="0" cy="0"/>
          <a:chOff x="0" y="0"/>
          <a:chExt cx="0" cy="0"/>
        </a:xfrm>
      </p:grpSpPr>
      <p:sp>
        <p:nvSpPr>
          <p:cNvPr id="100" name="Google Shape;100;p26"/>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1" name="Google Shape;101;p26"/>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2" name="Google Shape;102;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3" name="Shape 103"/>
        <p:cNvGrpSpPr/>
        <p:nvPr/>
      </p:nvGrpSpPr>
      <p:grpSpPr>
        <a:xfrm>
          <a:off x="0" y="0"/>
          <a:ext cx="0" cy="0"/>
          <a:chOff x="0" y="0"/>
          <a:chExt cx="0" cy="0"/>
        </a:xfrm>
      </p:grpSpPr>
      <p:sp>
        <p:nvSpPr>
          <p:cNvPr id="104" name="Google Shape;104;p27"/>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5" name="Google Shape;105;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06" name="Shape 106"/>
        <p:cNvGrpSpPr/>
        <p:nvPr/>
      </p:nvGrpSpPr>
      <p:grpSpPr>
        <a:xfrm>
          <a:off x="0" y="0"/>
          <a:ext cx="0" cy="0"/>
          <a:chOff x="0" y="0"/>
          <a:chExt cx="0" cy="0"/>
        </a:xfrm>
      </p:grpSpPr>
      <p:sp>
        <p:nvSpPr>
          <p:cNvPr id="107" name="Google Shape;107;p2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8" name="Google Shape;108;p2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9" name="Google Shape;109;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10" name="Shape 110"/>
        <p:cNvGrpSpPr/>
        <p:nvPr/>
      </p:nvGrpSpPr>
      <p:grpSpPr>
        <a:xfrm>
          <a:off x="0" y="0"/>
          <a:ext cx="0" cy="0"/>
          <a:chOff x="0" y="0"/>
          <a:chExt cx="0" cy="0"/>
        </a:xfrm>
      </p:grpSpPr>
      <p:sp>
        <p:nvSpPr>
          <p:cNvPr id="111" name="Google Shape;111;p29"/>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2" name="Google Shape;112;p29"/>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3" name="Google Shape;113;p29"/>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4" name="Google Shape;114;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5" name="Shape 115"/>
        <p:cNvGrpSpPr/>
        <p:nvPr/>
      </p:nvGrpSpPr>
      <p:grpSpPr>
        <a:xfrm>
          <a:off x="0" y="0"/>
          <a:ext cx="0" cy="0"/>
          <a:chOff x="0" y="0"/>
          <a:chExt cx="0" cy="0"/>
        </a:xfrm>
      </p:grpSpPr>
      <p:sp>
        <p:nvSpPr>
          <p:cNvPr id="116" name="Google Shape;116;p3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7" name="Google Shape;117;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18" name="Shape 118"/>
        <p:cNvGrpSpPr/>
        <p:nvPr/>
      </p:nvGrpSpPr>
      <p:grpSpPr>
        <a:xfrm>
          <a:off x="0" y="0"/>
          <a:ext cx="0" cy="0"/>
          <a:chOff x="0" y="0"/>
          <a:chExt cx="0" cy="0"/>
        </a:xfrm>
      </p:grpSpPr>
      <p:sp>
        <p:nvSpPr>
          <p:cNvPr id="119" name="Google Shape;119;p31"/>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0" name="Google Shape;120;p31"/>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21" name="Google Shape;121;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22" name="Shape 122"/>
        <p:cNvGrpSpPr/>
        <p:nvPr/>
      </p:nvGrpSpPr>
      <p:grpSpPr>
        <a:xfrm>
          <a:off x="0" y="0"/>
          <a:ext cx="0" cy="0"/>
          <a:chOff x="0" y="0"/>
          <a:chExt cx="0" cy="0"/>
        </a:xfrm>
      </p:grpSpPr>
      <p:sp>
        <p:nvSpPr>
          <p:cNvPr id="123" name="Google Shape;123;p32"/>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24" name="Google Shape;124;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5" name="Shape 125"/>
        <p:cNvGrpSpPr/>
        <p:nvPr/>
      </p:nvGrpSpPr>
      <p:grpSpPr>
        <a:xfrm>
          <a:off x="0" y="0"/>
          <a:ext cx="0" cy="0"/>
          <a:chOff x="0" y="0"/>
          <a:chExt cx="0" cy="0"/>
        </a:xfrm>
      </p:grpSpPr>
      <p:sp>
        <p:nvSpPr>
          <p:cNvPr id="126" name="Google Shape;126;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3"/>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8" name="Google Shape;128;p33"/>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9" name="Google Shape;129;p33"/>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30" name="Google Shape;130;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1" name="Shape 131"/>
        <p:cNvGrpSpPr/>
        <p:nvPr/>
      </p:nvGrpSpPr>
      <p:grpSpPr>
        <a:xfrm>
          <a:off x="0" y="0"/>
          <a:ext cx="0" cy="0"/>
          <a:chOff x="0" y="0"/>
          <a:chExt cx="0" cy="0"/>
        </a:xfrm>
      </p:grpSpPr>
      <p:sp>
        <p:nvSpPr>
          <p:cNvPr id="132" name="Google Shape;132;p34"/>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133" name="Google Shape;133;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34" name="Shape 134"/>
        <p:cNvGrpSpPr/>
        <p:nvPr/>
      </p:nvGrpSpPr>
      <p:grpSpPr>
        <a:xfrm>
          <a:off x="0" y="0"/>
          <a:ext cx="0" cy="0"/>
          <a:chOff x="0" y="0"/>
          <a:chExt cx="0" cy="0"/>
        </a:xfrm>
      </p:grpSpPr>
      <p:sp>
        <p:nvSpPr>
          <p:cNvPr id="135" name="Google Shape;135;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6" name="Google Shape;136;p35"/>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7" name="Google Shape;137;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8" name="Shape 138"/>
        <p:cNvGrpSpPr/>
        <p:nvPr/>
      </p:nvGrpSpPr>
      <p:grpSpPr>
        <a:xfrm>
          <a:off x="0" y="0"/>
          <a:ext cx="0" cy="0"/>
          <a:chOff x="0" y="0"/>
          <a:chExt cx="0" cy="0"/>
        </a:xfrm>
      </p:grpSpPr>
      <p:sp>
        <p:nvSpPr>
          <p:cNvPr id="139" name="Google Shape;139;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000000"/>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rgbClr val="FFFFFF"/>
              </a:buClr>
              <a:buSzPts val="2800"/>
              <a:buFont typeface="Orbitron"/>
              <a:buNone/>
              <a:defRPr b="1" sz="2800">
                <a:solidFill>
                  <a:srgbClr val="FFFFFF"/>
                </a:solidFill>
                <a:latin typeface="Orbitron"/>
                <a:ea typeface="Orbitron"/>
                <a:cs typeface="Orbitron"/>
                <a:sym typeface="Orbitron"/>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rgbClr val="FFFFFF"/>
              </a:buClr>
              <a:buSzPts val="1800"/>
              <a:buFont typeface="Orbitron"/>
              <a:buChar char="●"/>
              <a:defRPr b="1" sz="1800">
                <a:solidFill>
                  <a:srgbClr val="FFFFFF"/>
                </a:solidFill>
                <a:latin typeface="Orbitron"/>
                <a:ea typeface="Orbitron"/>
                <a:cs typeface="Orbitron"/>
                <a:sym typeface="Orbitron"/>
              </a:defRPr>
            </a:lvl1pPr>
            <a:lvl2pPr indent="-317500" lvl="1" marL="914400" rtl="0">
              <a:lnSpc>
                <a:spcPct val="115000"/>
              </a:lnSpc>
              <a:spcBef>
                <a:spcPts val="1600"/>
              </a:spcBef>
              <a:spcAft>
                <a:spcPts val="0"/>
              </a:spcAft>
              <a:buClr>
                <a:srgbClr val="FFFFFF"/>
              </a:buClr>
              <a:buSzPts val="1400"/>
              <a:buFont typeface="Orbitron"/>
              <a:buChar char="○"/>
              <a:defRPr>
                <a:solidFill>
                  <a:srgbClr val="FFFFFF"/>
                </a:solidFill>
                <a:latin typeface="Orbitron"/>
                <a:ea typeface="Orbitron"/>
                <a:cs typeface="Orbitron"/>
                <a:sym typeface="Orbitron"/>
              </a:defRPr>
            </a:lvl2pPr>
            <a:lvl3pPr indent="-317500" lvl="2" marL="1371600" rtl="0">
              <a:lnSpc>
                <a:spcPct val="115000"/>
              </a:lnSpc>
              <a:spcBef>
                <a:spcPts val="1600"/>
              </a:spcBef>
              <a:spcAft>
                <a:spcPts val="0"/>
              </a:spcAft>
              <a:buClr>
                <a:schemeClr val="dk2"/>
              </a:buClr>
              <a:buSzPts val="1400"/>
              <a:buFont typeface="Orbitron"/>
              <a:buChar char="■"/>
              <a:defRPr>
                <a:solidFill>
                  <a:schemeClr val="dk2"/>
                </a:solidFill>
                <a:latin typeface="Orbitron"/>
                <a:ea typeface="Orbitron"/>
                <a:cs typeface="Orbitron"/>
                <a:sym typeface="Orbitron"/>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pic>
        <p:nvPicPr>
          <p:cNvPr id="53" name="Google Shape;53;p13"/>
          <p:cNvPicPr preferRelativeResize="0"/>
          <p:nvPr/>
        </p:nvPicPr>
        <p:blipFill rotWithShape="1">
          <a:blip r:embed="rId1">
            <a:alphaModFix/>
          </a:blip>
          <a:srcRect b="0" l="79739" r="0" t="0"/>
          <a:stretch/>
        </p:blipFill>
        <p:spPr>
          <a:xfrm>
            <a:off x="7928385" y="4151025"/>
            <a:ext cx="718450" cy="598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000000"/>
        </a:solidFill>
      </p:bgPr>
    </p:bg>
    <p:spTree>
      <p:nvGrpSpPr>
        <p:cNvPr id="95" name="Shape 95"/>
        <p:cNvGrpSpPr/>
        <p:nvPr/>
      </p:nvGrpSpPr>
      <p:grpSpPr>
        <a:xfrm>
          <a:off x="0" y="0"/>
          <a:ext cx="0" cy="0"/>
          <a:chOff x="0" y="0"/>
          <a:chExt cx="0" cy="0"/>
        </a:xfrm>
      </p:grpSpPr>
      <p:sp>
        <p:nvSpPr>
          <p:cNvPr id="96" name="Google Shape;9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97" name="Google Shape;9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98" name="Google Shape;9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hyperlink" Target="https://www.hoax-slayer.net/category/scams/scam-catalogue/nigerian-scam-lis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hyperlink" Target="http://www.phishing.org/phishing-examples" TargetMode="External"/><Relationship Id="rId4" Type="http://schemas.openxmlformats.org/officeDocument/2006/relationships/hyperlink" Target="https://phishing-cujwhblmvp.now.s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37"/>
          <p:cNvSpPr txBox="1"/>
          <p:nvPr>
            <p:ph type="ctrTitle"/>
          </p:nvPr>
        </p:nvSpPr>
        <p:spPr>
          <a:xfrm>
            <a:off x="311700" y="2922038"/>
            <a:ext cx="8520600" cy="108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a:t>Phishing</a:t>
            </a:r>
            <a:endParaRPr/>
          </a:p>
        </p:txBody>
      </p:sp>
      <p:pic>
        <p:nvPicPr>
          <p:cNvPr id="145" name="Google Shape;145;p37"/>
          <p:cNvPicPr preferRelativeResize="0"/>
          <p:nvPr/>
        </p:nvPicPr>
        <p:blipFill>
          <a:blip r:embed="rId3">
            <a:alphaModFix/>
          </a:blip>
          <a:stretch>
            <a:fillRect/>
          </a:stretch>
        </p:blipFill>
        <p:spPr>
          <a:xfrm>
            <a:off x="3597437" y="4361025"/>
            <a:ext cx="1949124" cy="328925"/>
          </a:xfrm>
          <a:prstGeom prst="rect">
            <a:avLst/>
          </a:prstGeom>
          <a:noFill/>
          <a:ln>
            <a:noFill/>
          </a:ln>
        </p:spPr>
      </p:pic>
      <p:pic>
        <p:nvPicPr>
          <p:cNvPr id="146" name="Google Shape;146;p37"/>
          <p:cNvPicPr preferRelativeResize="0"/>
          <p:nvPr/>
        </p:nvPicPr>
        <p:blipFill rotWithShape="1">
          <a:blip r:embed="rId4">
            <a:alphaModFix/>
          </a:blip>
          <a:srcRect b="0" l="0" r="0" t="20019"/>
          <a:stretch/>
        </p:blipFill>
        <p:spPr>
          <a:xfrm>
            <a:off x="3129275" y="260300"/>
            <a:ext cx="2885450" cy="2311450"/>
          </a:xfrm>
          <a:prstGeom prst="rect">
            <a:avLst/>
          </a:prstGeom>
          <a:noFill/>
          <a:ln>
            <a:noFill/>
          </a:ln>
        </p:spPr>
      </p:pic>
      <p:sp>
        <p:nvSpPr>
          <p:cNvPr id="147" name="Google Shape;147;p37"/>
          <p:cNvSpPr/>
          <p:nvPr/>
        </p:nvSpPr>
        <p:spPr>
          <a:xfrm>
            <a:off x="7946675" y="4204750"/>
            <a:ext cx="743100" cy="71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46"/>
          <p:cNvSpPr txBox="1"/>
          <p:nvPr>
            <p:ph type="title"/>
          </p:nvPr>
        </p:nvSpPr>
        <p:spPr>
          <a:xfrm>
            <a:off x="311700" y="1099200"/>
            <a:ext cx="8520600" cy="294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exemplo: promoções exclusivas para funcionários de uma empresa</a:t>
            </a:r>
            <a:endParaRPr/>
          </a:p>
        </p:txBody>
      </p:sp>
      <p:sp>
        <p:nvSpPr>
          <p:cNvPr id="199" name="Google Shape;199;p46"/>
          <p:cNvSpPr txBox="1"/>
          <p:nvPr>
            <p:ph type="title"/>
          </p:nvPr>
        </p:nvSpPr>
        <p:spPr>
          <a:xfrm>
            <a:off x="311700" y="2303825"/>
            <a:ext cx="8520600" cy="294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(spear phishing)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47"/>
          <p:cNvSpPr txBox="1"/>
          <p:nvPr>
            <p:ph idx="1" type="body"/>
          </p:nvPr>
        </p:nvSpPr>
        <p:spPr>
          <a:xfrm>
            <a:off x="311700" y="532525"/>
            <a:ext cx="8520600" cy="403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3600"/>
              <a:t>419 Scams:</a:t>
            </a:r>
            <a:endParaRPr sz="3600"/>
          </a:p>
          <a:p>
            <a:pPr indent="0" lvl="0" marL="0" rtl="0" algn="ctr">
              <a:spcBef>
                <a:spcPts val="1600"/>
              </a:spcBef>
              <a:spcAft>
                <a:spcPts val="1600"/>
              </a:spcAft>
              <a:buNone/>
            </a:pPr>
            <a:r>
              <a:rPr lang="pt-BR" u="sng">
                <a:solidFill>
                  <a:schemeClr val="hlink"/>
                </a:solidFill>
                <a:hlinkClick r:id="rId3"/>
              </a:rPr>
              <a:t>https://www.hoax-slayer.net/category/scams/scam-catalogue/nigerian-scam-list/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48"/>
          <p:cNvSpPr txBox="1"/>
          <p:nvPr>
            <p:ph idx="1" type="body"/>
          </p:nvPr>
        </p:nvSpPr>
        <p:spPr>
          <a:xfrm>
            <a:off x="311700" y="208700"/>
            <a:ext cx="8520600" cy="392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sz="1300"/>
              <a:t>Good Day,</a:t>
            </a:r>
            <a:br>
              <a:rPr lang="pt-BR" sz="1300"/>
            </a:br>
            <a:r>
              <a:rPr lang="pt-BR" sz="1300"/>
              <a:t>My name is Dr William Monroe, a staff in the Private Clients Section of a well-known bank, here in London, England. One of our accounts, with holding balance of Â£15,000,000 (Fifteen Million Pounds Sterling) has been dormant and last operated three years ago. From my investigations and confirmation, the owner of the said account, a foreigner by name John Shumejda died on the 4th of January 2002 in a plane crash in Birmingham.</a:t>
            </a:r>
            <a:br>
              <a:rPr lang="pt-BR" sz="1300"/>
            </a:br>
            <a:br>
              <a:rPr lang="pt-BR" sz="1300"/>
            </a:br>
            <a:r>
              <a:rPr lang="pt-BR" sz="1300"/>
              <a:t>I have decided to find a reliable foreign partner to deal with. I therefore propose to do business with you, standing in as the next of kin of these funds from the deceased and funds released to you after necessary processes have been followed.</a:t>
            </a:r>
            <a:br>
              <a:rPr lang="pt-BR" sz="1300"/>
            </a:br>
            <a:br>
              <a:rPr lang="pt-BR" sz="1300"/>
            </a:br>
            <a:r>
              <a:rPr lang="pt-BR" sz="1300"/>
              <a:t>This transaction is totally free of risk and troubles as the fund is legitimate and does not originate from drug, money laundry, terrorism or any other illegal act.</a:t>
            </a:r>
            <a:br>
              <a:rPr lang="pt-BR" sz="1300"/>
            </a:br>
            <a:br>
              <a:rPr lang="pt-BR" sz="1300"/>
            </a:br>
            <a:r>
              <a:rPr lang="pt-BR" sz="1300"/>
              <a:t>On your interest, let me hear from you URGENTLY.</a:t>
            </a:r>
            <a:br>
              <a:rPr lang="pt-BR" sz="1300"/>
            </a:br>
            <a:br>
              <a:rPr lang="pt-BR" sz="1300"/>
            </a:br>
            <a:r>
              <a:rPr lang="pt-BR" sz="1300"/>
              <a:t>Best Regards,</a:t>
            </a:r>
            <a:br>
              <a:rPr lang="pt-BR" sz="1300"/>
            </a:br>
            <a:r>
              <a:rPr lang="pt-BR" sz="1300"/>
              <a:t>Dr William Monroe Financial Analysis and Remittance Manager</a:t>
            </a:r>
            <a:br>
              <a:rPr lang="pt-BR" sz="1300"/>
            </a:br>
            <a:r>
              <a:rPr lang="pt-BR" sz="1300"/>
              <a:t>[Phone Number Removed]</a:t>
            </a:r>
            <a:endParaRPr sz="1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49"/>
          <p:cNvSpPr txBox="1"/>
          <p:nvPr>
            <p:ph idx="4294967295" type="ctrTitle"/>
          </p:nvPr>
        </p:nvSpPr>
        <p:spPr>
          <a:xfrm>
            <a:off x="311700" y="1543661"/>
            <a:ext cx="8520600" cy="205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4800"/>
              <a:t>Tática</a:t>
            </a:r>
            <a:r>
              <a:rPr lang="pt-BR" sz="4800"/>
              <a:t> 3 -</a:t>
            </a:r>
            <a:endParaRPr sz="4800"/>
          </a:p>
          <a:p>
            <a:pPr indent="0" lvl="0" marL="0" rtl="0" algn="ctr">
              <a:spcBef>
                <a:spcPts val="0"/>
              </a:spcBef>
              <a:spcAft>
                <a:spcPts val="0"/>
              </a:spcAft>
              <a:buNone/>
            </a:pPr>
            <a:r>
              <a:rPr lang="pt-BR" sz="6000"/>
              <a:t>“Amigo”</a:t>
            </a:r>
            <a:endParaRPr sz="6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pic>
        <p:nvPicPr>
          <p:cNvPr id="219" name="Google Shape;219;p50"/>
          <p:cNvPicPr preferRelativeResize="0"/>
          <p:nvPr/>
        </p:nvPicPr>
        <p:blipFill>
          <a:blip r:embed="rId3">
            <a:alphaModFix/>
          </a:blip>
          <a:stretch>
            <a:fillRect/>
          </a:stretch>
        </p:blipFill>
        <p:spPr>
          <a:xfrm>
            <a:off x="1412300" y="1725750"/>
            <a:ext cx="1691975" cy="1691975"/>
          </a:xfrm>
          <a:prstGeom prst="rect">
            <a:avLst/>
          </a:prstGeom>
          <a:noFill/>
          <a:ln>
            <a:noFill/>
          </a:ln>
        </p:spPr>
      </p:pic>
      <p:cxnSp>
        <p:nvCxnSpPr>
          <p:cNvPr id="220" name="Google Shape;220;p50"/>
          <p:cNvCxnSpPr/>
          <p:nvPr/>
        </p:nvCxnSpPr>
        <p:spPr>
          <a:xfrm flipH="1" rot="10800000">
            <a:off x="3267125" y="1343050"/>
            <a:ext cx="2160000" cy="1247100"/>
          </a:xfrm>
          <a:prstGeom prst="straightConnector1">
            <a:avLst/>
          </a:prstGeom>
          <a:noFill/>
          <a:ln cap="flat" cmpd="sng" w="28575">
            <a:solidFill>
              <a:srgbClr val="FFFFFF"/>
            </a:solidFill>
            <a:prstDash val="solid"/>
            <a:round/>
            <a:headEnd len="med" w="med" type="none"/>
            <a:tailEnd len="med" w="med" type="triangle"/>
          </a:ln>
        </p:spPr>
      </p:cxnSp>
      <p:cxnSp>
        <p:nvCxnSpPr>
          <p:cNvPr id="221" name="Google Shape;221;p50"/>
          <p:cNvCxnSpPr/>
          <p:nvPr/>
        </p:nvCxnSpPr>
        <p:spPr>
          <a:xfrm>
            <a:off x="3296550" y="2671100"/>
            <a:ext cx="2141400" cy="0"/>
          </a:xfrm>
          <a:prstGeom prst="straightConnector1">
            <a:avLst/>
          </a:prstGeom>
          <a:noFill/>
          <a:ln cap="flat" cmpd="sng" w="28575">
            <a:solidFill>
              <a:srgbClr val="FFFFFF"/>
            </a:solidFill>
            <a:prstDash val="solid"/>
            <a:round/>
            <a:headEnd len="med" w="med" type="none"/>
            <a:tailEnd len="med" w="med" type="triangle"/>
          </a:ln>
        </p:spPr>
      </p:cxnSp>
      <p:cxnSp>
        <p:nvCxnSpPr>
          <p:cNvPr id="222" name="Google Shape;222;p50"/>
          <p:cNvCxnSpPr/>
          <p:nvPr/>
        </p:nvCxnSpPr>
        <p:spPr>
          <a:xfrm>
            <a:off x="3325975" y="2788825"/>
            <a:ext cx="1926900" cy="1112400"/>
          </a:xfrm>
          <a:prstGeom prst="straightConnector1">
            <a:avLst/>
          </a:prstGeom>
          <a:noFill/>
          <a:ln cap="flat" cmpd="sng" w="28575">
            <a:solidFill>
              <a:srgbClr val="FFFFFF"/>
            </a:solidFill>
            <a:prstDash val="solid"/>
            <a:round/>
            <a:headEnd len="med" w="med" type="none"/>
            <a:tailEnd len="med" w="med" type="triangle"/>
          </a:ln>
        </p:spPr>
      </p:cxnSp>
      <p:pic>
        <p:nvPicPr>
          <p:cNvPr id="223" name="Google Shape;223;p50"/>
          <p:cNvPicPr preferRelativeResize="0"/>
          <p:nvPr/>
        </p:nvPicPr>
        <p:blipFill>
          <a:blip r:embed="rId3">
            <a:alphaModFix/>
          </a:blip>
          <a:stretch>
            <a:fillRect/>
          </a:stretch>
        </p:blipFill>
        <p:spPr>
          <a:xfrm>
            <a:off x="5518900" y="198675"/>
            <a:ext cx="1384700" cy="1384700"/>
          </a:xfrm>
          <a:prstGeom prst="rect">
            <a:avLst/>
          </a:prstGeom>
          <a:noFill/>
          <a:ln>
            <a:noFill/>
          </a:ln>
        </p:spPr>
      </p:pic>
      <p:pic>
        <p:nvPicPr>
          <p:cNvPr id="224" name="Google Shape;224;p50"/>
          <p:cNvPicPr preferRelativeResize="0"/>
          <p:nvPr/>
        </p:nvPicPr>
        <p:blipFill>
          <a:blip r:embed="rId3">
            <a:alphaModFix/>
          </a:blip>
          <a:stretch>
            <a:fillRect/>
          </a:stretch>
        </p:blipFill>
        <p:spPr>
          <a:xfrm>
            <a:off x="5589975" y="1978750"/>
            <a:ext cx="1384700" cy="1384700"/>
          </a:xfrm>
          <a:prstGeom prst="rect">
            <a:avLst/>
          </a:prstGeom>
          <a:noFill/>
          <a:ln>
            <a:noFill/>
          </a:ln>
        </p:spPr>
      </p:pic>
      <p:pic>
        <p:nvPicPr>
          <p:cNvPr id="225" name="Google Shape;225;p50"/>
          <p:cNvPicPr preferRelativeResize="0"/>
          <p:nvPr/>
        </p:nvPicPr>
        <p:blipFill>
          <a:blip r:embed="rId3">
            <a:alphaModFix/>
          </a:blip>
          <a:stretch>
            <a:fillRect/>
          </a:stretch>
        </p:blipFill>
        <p:spPr>
          <a:xfrm>
            <a:off x="5437950" y="3507150"/>
            <a:ext cx="1384700" cy="1384700"/>
          </a:xfrm>
          <a:prstGeom prst="rect">
            <a:avLst/>
          </a:prstGeom>
          <a:noFill/>
          <a:ln>
            <a:noFill/>
          </a:ln>
        </p:spPr>
      </p:pic>
      <p:sp>
        <p:nvSpPr>
          <p:cNvPr id="226" name="Google Shape;226;p50"/>
          <p:cNvSpPr txBox="1"/>
          <p:nvPr>
            <p:ph idx="4294967295" type="ctrTitle"/>
          </p:nvPr>
        </p:nvSpPr>
        <p:spPr>
          <a:xfrm>
            <a:off x="330338" y="409225"/>
            <a:ext cx="3855900" cy="13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2400"/>
              <a:t>Engenharia social</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r>
              <a:rPr lang="pt-BR" sz="2400"/>
              <a:t>Mensagens privadas</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51"/>
          <p:cNvSpPr txBox="1"/>
          <p:nvPr>
            <p:ph idx="4294967295" type="ctrTitle"/>
          </p:nvPr>
        </p:nvSpPr>
        <p:spPr>
          <a:xfrm>
            <a:off x="311700" y="1543661"/>
            <a:ext cx="8520600" cy="205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4800"/>
              <a:t>Tática 4 -</a:t>
            </a:r>
            <a:endParaRPr sz="4800"/>
          </a:p>
          <a:p>
            <a:pPr indent="0" lvl="0" marL="0" rtl="0" algn="ctr">
              <a:spcBef>
                <a:spcPts val="0"/>
              </a:spcBef>
              <a:spcAft>
                <a:spcPts val="0"/>
              </a:spcAft>
              <a:buNone/>
            </a:pPr>
            <a:r>
              <a:rPr lang="pt-BR" sz="6000"/>
              <a:t>Link Shortener</a:t>
            </a:r>
            <a:endParaRPr sz="6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pic>
        <p:nvPicPr>
          <p:cNvPr id="236" name="Google Shape;236;p52"/>
          <p:cNvPicPr preferRelativeResize="0"/>
          <p:nvPr/>
        </p:nvPicPr>
        <p:blipFill rotWithShape="1">
          <a:blip r:embed="rId3">
            <a:alphaModFix/>
          </a:blip>
          <a:srcRect b="11461" l="0" r="0" t="19781"/>
          <a:stretch/>
        </p:blipFill>
        <p:spPr>
          <a:xfrm>
            <a:off x="1571625" y="623450"/>
            <a:ext cx="6000750" cy="779325"/>
          </a:xfrm>
          <a:prstGeom prst="rect">
            <a:avLst/>
          </a:prstGeom>
          <a:noFill/>
          <a:ln>
            <a:noFill/>
          </a:ln>
        </p:spPr>
      </p:pic>
      <p:cxnSp>
        <p:nvCxnSpPr>
          <p:cNvPr id="237" name="Google Shape;237;p52"/>
          <p:cNvCxnSpPr/>
          <p:nvPr/>
        </p:nvCxnSpPr>
        <p:spPr>
          <a:xfrm>
            <a:off x="4572000" y="1631375"/>
            <a:ext cx="0" cy="1350900"/>
          </a:xfrm>
          <a:prstGeom prst="straightConnector1">
            <a:avLst/>
          </a:prstGeom>
          <a:noFill/>
          <a:ln cap="flat" cmpd="sng" w="76200">
            <a:solidFill>
              <a:srgbClr val="FFFFFF"/>
            </a:solidFill>
            <a:prstDash val="solid"/>
            <a:round/>
            <a:headEnd len="med" w="med" type="none"/>
            <a:tailEnd len="med" w="med" type="triangle"/>
          </a:ln>
        </p:spPr>
      </p:cxnSp>
      <p:sp>
        <p:nvSpPr>
          <p:cNvPr id="238" name="Google Shape;238;p52"/>
          <p:cNvSpPr txBox="1"/>
          <p:nvPr/>
        </p:nvSpPr>
        <p:spPr>
          <a:xfrm>
            <a:off x="1850850" y="3117275"/>
            <a:ext cx="5442300" cy="77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2400">
                <a:solidFill>
                  <a:srgbClr val="FFFFFF"/>
                </a:solidFill>
                <a:latin typeface="Orbitron"/>
                <a:ea typeface="Orbitron"/>
                <a:cs typeface="Orbitron"/>
                <a:sym typeface="Orbitron"/>
              </a:rPr>
              <a:t>amzn.to/totallyLegitDiscount</a:t>
            </a:r>
            <a:endParaRPr b="1" sz="2400">
              <a:solidFill>
                <a:srgbClr val="FFFFFF"/>
              </a:solidFill>
              <a:latin typeface="Orbitron"/>
              <a:ea typeface="Orbitron"/>
              <a:cs typeface="Orbitron"/>
              <a:sym typeface="Orbitro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cxnSp>
        <p:nvCxnSpPr>
          <p:cNvPr id="243" name="Google Shape;243;p53"/>
          <p:cNvCxnSpPr/>
          <p:nvPr/>
        </p:nvCxnSpPr>
        <p:spPr>
          <a:xfrm rot="10800000">
            <a:off x="4572000" y="1631375"/>
            <a:ext cx="0" cy="1350900"/>
          </a:xfrm>
          <a:prstGeom prst="straightConnector1">
            <a:avLst/>
          </a:prstGeom>
          <a:noFill/>
          <a:ln cap="flat" cmpd="sng" w="76200">
            <a:solidFill>
              <a:srgbClr val="FFFFFF"/>
            </a:solidFill>
            <a:prstDash val="solid"/>
            <a:round/>
            <a:headEnd len="med" w="med" type="none"/>
            <a:tailEnd len="med" w="med" type="triangle"/>
          </a:ln>
        </p:spPr>
      </p:cxnSp>
      <p:sp>
        <p:nvSpPr>
          <p:cNvPr id="244" name="Google Shape;244;p53"/>
          <p:cNvSpPr txBox="1"/>
          <p:nvPr/>
        </p:nvSpPr>
        <p:spPr>
          <a:xfrm>
            <a:off x="1850850" y="3117275"/>
            <a:ext cx="5442300" cy="77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2400">
                <a:solidFill>
                  <a:srgbClr val="FFFFFF"/>
                </a:solidFill>
                <a:latin typeface="Orbitron"/>
                <a:ea typeface="Orbitron"/>
                <a:cs typeface="Orbitron"/>
                <a:sym typeface="Orbitron"/>
              </a:rPr>
              <a:t>amzn.to/totallyLegitDiscount</a:t>
            </a:r>
            <a:endParaRPr b="1" sz="2400">
              <a:solidFill>
                <a:srgbClr val="FFFFFF"/>
              </a:solidFill>
              <a:latin typeface="Orbitron"/>
              <a:ea typeface="Orbitron"/>
              <a:cs typeface="Orbitron"/>
              <a:sym typeface="Orbitron"/>
            </a:endParaRPr>
          </a:p>
        </p:txBody>
      </p:sp>
      <p:sp>
        <p:nvSpPr>
          <p:cNvPr id="245" name="Google Shape;245;p53"/>
          <p:cNvSpPr txBox="1"/>
          <p:nvPr/>
        </p:nvSpPr>
        <p:spPr>
          <a:xfrm>
            <a:off x="1850850" y="495575"/>
            <a:ext cx="5442300" cy="77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2400">
                <a:solidFill>
                  <a:srgbClr val="FFFFFF"/>
                </a:solidFill>
                <a:latin typeface="Orbitron"/>
                <a:ea typeface="Orbitron"/>
                <a:cs typeface="Orbitron"/>
                <a:sym typeface="Orbitron"/>
              </a:rPr>
              <a:t>maliciouswebsite.com/phish</a:t>
            </a:r>
            <a:endParaRPr b="1" sz="2400">
              <a:solidFill>
                <a:srgbClr val="FFFFFF"/>
              </a:solidFill>
              <a:latin typeface="Orbitron"/>
              <a:ea typeface="Orbitron"/>
              <a:cs typeface="Orbitron"/>
              <a:sym typeface="Orbitro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54"/>
          <p:cNvSpPr txBox="1"/>
          <p:nvPr>
            <p:ph idx="4294967295" type="ctrTitle"/>
          </p:nvPr>
        </p:nvSpPr>
        <p:spPr>
          <a:xfrm>
            <a:off x="311700" y="1543661"/>
            <a:ext cx="8520600" cy="205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4800"/>
              <a:t>Tática 5 -</a:t>
            </a:r>
            <a:endParaRPr sz="4800"/>
          </a:p>
          <a:p>
            <a:pPr indent="0" lvl="0" marL="0" rtl="0" algn="ctr">
              <a:spcBef>
                <a:spcPts val="0"/>
              </a:spcBef>
              <a:spcAft>
                <a:spcPts val="0"/>
              </a:spcAft>
              <a:buNone/>
            </a:pPr>
            <a:r>
              <a:rPr lang="pt-BR" sz="6000"/>
              <a:t>XSS (e outros)</a:t>
            </a:r>
            <a:endParaRPr sz="6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55"/>
          <p:cNvSpPr txBox="1"/>
          <p:nvPr>
            <p:ph idx="1" type="body"/>
          </p:nvPr>
        </p:nvSpPr>
        <p:spPr>
          <a:xfrm>
            <a:off x="311700" y="558500"/>
            <a:ext cx="8520600" cy="40104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pt-BR" sz="3000"/>
              <a:t>Site anfitrião tem vulnerabilidade =&gt; </a:t>
            </a:r>
            <a:r>
              <a:rPr lang="pt-BR" sz="3000">
                <a:solidFill>
                  <a:srgbClr val="EBC700"/>
                </a:solidFill>
              </a:rPr>
              <a:t>informação fake no site genuíno</a:t>
            </a:r>
            <a:endParaRPr sz="3000">
              <a:solidFill>
                <a:srgbClr val="EBC7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3600"/>
              <a:t>O que é?</a:t>
            </a:r>
            <a:endParaRPr sz="3600"/>
          </a:p>
        </p:txBody>
      </p:sp>
      <p:sp>
        <p:nvSpPr>
          <p:cNvPr id="153" name="Google Shape;153;p38"/>
          <p:cNvSpPr txBox="1"/>
          <p:nvPr>
            <p:ph idx="1" type="body"/>
          </p:nvPr>
        </p:nvSpPr>
        <p:spPr>
          <a:xfrm>
            <a:off x="311700" y="1405875"/>
            <a:ext cx="8520600" cy="291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3600"/>
              <a:t>Tática de </a:t>
            </a:r>
            <a:r>
              <a:rPr lang="pt-BR" sz="3600">
                <a:solidFill>
                  <a:srgbClr val="EBC700"/>
                </a:solidFill>
              </a:rPr>
              <a:t>engenharia social</a:t>
            </a:r>
            <a:endParaRPr sz="3600">
              <a:solidFill>
                <a:srgbClr val="EBC700"/>
              </a:solidFill>
            </a:endParaRPr>
          </a:p>
          <a:p>
            <a:pPr indent="0" lvl="0" marL="0" rtl="0" algn="ctr">
              <a:spcBef>
                <a:spcPts val="1600"/>
              </a:spcBef>
              <a:spcAft>
                <a:spcPts val="0"/>
              </a:spcAft>
              <a:buNone/>
            </a:pPr>
            <a:r>
              <a:t/>
            </a:r>
            <a:endParaRPr sz="3600">
              <a:solidFill>
                <a:srgbClr val="EBC700"/>
              </a:solidFill>
            </a:endParaRPr>
          </a:p>
          <a:p>
            <a:pPr indent="0" lvl="0" marL="0" rtl="0" algn="ctr">
              <a:spcBef>
                <a:spcPts val="1600"/>
              </a:spcBef>
              <a:spcAft>
                <a:spcPts val="1600"/>
              </a:spcAft>
              <a:buNone/>
            </a:pPr>
            <a:r>
              <a:rPr lang="pt-BR" sz="3600">
                <a:solidFill>
                  <a:schemeClr val="lt1"/>
                </a:solidFill>
              </a:rPr>
              <a:t>‘Pescaria’ de credenciais</a:t>
            </a:r>
            <a:endParaRPr sz="36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pic>
        <p:nvPicPr>
          <p:cNvPr id="260" name="Google Shape;260;p56"/>
          <p:cNvPicPr preferRelativeResize="0"/>
          <p:nvPr/>
        </p:nvPicPr>
        <p:blipFill rotWithShape="1">
          <a:blip r:embed="rId3">
            <a:alphaModFix/>
          </a:blip>
          <a:srcRect b="51698" l="51278" r="0" t="12352"/>
          <a:stretch/>
        </p:blipFill>
        <p:spPr>
          <a:xfrm>
            <a:off x="673788" y="954575"/>
            <a:ext cx="7796425" cy="32343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57"/>
          <p:cNvSpPr txBox="1"/>
          <p:nvPr>
            <p:ph idx="1" type="body"/>
          </p:nvPr>
        </p:nvSpPr>
        <p:spPr>
          <a:xfrm>
            <a:off x="311700" y="470925"/>
            <a:ext cx="8520600" cy="409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3000"/>
              <a:t>M</a:t>
            </a:r>
            <a:r>
              <a:rPr lang="pt-BR" sz="3000"/>
              <a:t>ais?</a:t>
            </a:r>
            <a:endParaRPr sz="3000"/>
          </a:p>
          <a:p>
            <a:pPr indent="0" lvl="0" marL="0" rtl="0" algn="ctr">
              <a:spcBef>
                <a:spcPts val="1600"/>
              </a:spcBef>
              <a:spcAft>
                <a:spcPts val="0"/>
              </a:spcAft>
              <a:buNone/>
            </a:pPr>
            <a:r>
              <a:rPr lang="pt-BR" u="sng">
                <a:solidFill>
                  <a:schemeClr val="hlink"/>
                </a:solidFill>
                <a:hlinkClick r:id="rId3"/>
              </a:rPr>
              <a:t>http://www.phishing.org/phishing-examples</a:t>
            </a:r>
            <a:endParaRPr/>
          </a:p>
          <a:p>
            <a:pPr indent="0" lvl="0" marL="0" rtl="0" algn="ctr">
              <a:spcBef>
                <a:spcPts val="1600"/>
              </a:spcBef>
              <a:spcAft>
                <a:spcPts val="0"/>
              </a:spcAft>
              <a:buNone/>
            </a:pPr>
            <a:r>
              <a:rPr lang="pt-BR" u="sng">
                <a:solidFill>
                  <a:schemeClr val="hlink"/>
                </a:solidFill>
                <a:hlinkClick r:id="rId4"/>
              </a:rPr>
              <a:t>https://phishing-cujwhblmvp.now.sh/</a:t>
            </a:r>
            <a:r>
              <a:rPr lang="pt-BR"/>
              <a:t> (expirado após apresentação)</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58"/>
          <p:cNvSpPr txBox="1"/>
          <p:nvPr>
            <p:ph idx="4294967295" type="ctrTitle"/>
          </p:nvPr>
        </p:nvSpPr>
        <p:spPr>
          <a:xfrm>
            <a:off x="311700" y="1543661"/>
            <a:ext cx="8520600" cy="205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4800"/>
              <a:t>Finalidades</a:t>
            </a:r>
            <a:endParaRPr sz="6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59"/>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Roubo de credenciais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60"/>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Roubo de credenciais</a:t>
            </a:r>
            <a:endParaRPr/>
          </a:p>
        </p:txBody>
      </p:sp>
      <p:sp>
        <p:nvSpPr>
          <p:cNvPr id="281" name="Google Shape;281;p60"/>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2400"/>
              <a:t>Roubar usuário e senha da pessoa</a:t>
            </a:r>
            <a:endParaRPr sz="2400"/>
          </a:p>
          <a:p>
            <a:pPr indent="0" lvl="0" marL="0" rtl="0" algn="ctr">
              <a:spcBef>
                <a:spcPts val="1600"/>
              </a:spcBef>
              <a:spcAft>
                <a:spcPts val="0"/>
              </a:spcAft>
              <a:buNone/>
            </a:pPr>
            <a:r>
              <a:t/>
            </a:r>
            <a:endParaRPr sz="2400"/>
          </a:p>
          <a:p>
            <a:pPr indent="0" lvl="0" marL="0" rtl="0" algn="ctr">
              <a:spcBef>
                <a:spcPts val="1600"/>
              </a:spcBef>
              <a:spcAft>
                <a:spcPts val="1600"/>
              </a:spcAft>
              <a:buNone/>
            </a:pPr>
            <a:r>
              <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61"/>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Roubo de credenciais</a:t>
            </a:r>
            <a:endParaRPr/>
          </a:p>
        </p:txBody>
      </p:sp>
      <p:sp>
        <p:nvSpPr>
          <p:cNvPr id="287" name="Google Shape;287;p61"/>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2400"/>
              <a:t>Roubar usuário e senha da pessoa</a:t>
            </a:r>
            <a:endParaRPr sz="2400"/>
          </a:p>
          <a:p>
            <a:pPr indent="0" lvl="0" marL="0" rtl="0" algn="ctr">
              <a:spcBef>
                <a:spcPts val="1600"/>
              </a:spcBef>
              <a:spcAft>
                <a:spcPts val="0"/>
              </a:spcAft>
              <a:buNone/>
            </a:pPr>
            <a:r>
              <a:t/>
            </a:r>
            <a:endParaRPr sz="2400"/>
          </a:p>
          <a:p>
            <a:pPr indent="0" lvl="0" marL="0" rtl="0" algn="ctr">
              <a:spcBef>
                <a:spcPts val="1600"/>
              </a:spcBef>
              <a:spcAft>
                <a:spcPts val="1600"/>
              </a:spcAft>
              <a:buNone/>
            </a:pPr>
            <a:r>
              <a:rPr lang="pt-BR" sz="2400"/>
              <a:t>Problemas: 2-factor authentication, alarmes</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Session Hijacking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Session Hijacking</a:t>
            </a:r>
            <a:endParaRPr/>
          </a:p>
        </p:txBody>
      </p:sp>
      <p:sp>
        <p:nvSpPr>
          <p:cNvPr id="298" name="Google Shape;298;p63"/>
          <p:cNvSpPr txBox="1"/>
          <p:nvPr>
            <p:ph idx="1" type="body"/>
          </p:nvPr>
        </p:nvSpPr>
        <p:spPr>
          <a:xfrm>
            <a:off x="311700" y="1359175"/>
            <a:ext cx="8520600" cy="331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3600"/>
              <a:t>Roubar o </a:t>
            </a:r>
            <a:r>
              <a:rPr lang="pt-BR" sz="3600">
                <a:solidFill>
                  <a:srgbClr val="EBC700"/>
                </a:solidFill>
              </a:rPr>
              <a:t>cookie</a:t>
            </a:r>
            <a:r>
              <a:rPr lang="pt-BR" sz="3600"/>
              <a:t> do usuário</a:t>
            </a:r>
            <a:endParaRPr sz="3600"/>
          </a:p>
          <a:p>
            <a:pPr indent="0" lvl="0" marL="0" rtl="0" algn="ctr">
              <a:spcBef>
                <a:spcPts val="1600"/>
              </a:spcBef>
              <a:spcAft>
                <a:spcPts val="0"/>
              </a:spcAft>
              <a:buNone/>
            </a:pPr>
            <a:r>
              <a:t/>
            </a:r>
            <a:endParaRPr/>
          </a:p>
          <a:p>
            <a:pPr indent="0" lvl="0" marL="0" rtl="0" algn="ctr">
              <a:spcBef>
                <a:spcPts val="1600"/>
              </a:spcBef>
              <a:spcAft>
                <a:spcPts val="0"/>
              </a:spcAft>
              <a:buNone/>
            </a:pPr>
            <a:r>
              <a:t/>
            </a:r>
            <a:endParaRPr sz="3600"/>
          </a:p>
          <a:p>
            <a:pPr indent="0" lvl="0" marL="0" rtl="0" algn="ctr">
              <a:spcBef>
                <a:spcPts val="1600"/>
              </a:spcBef>
              <a:spcAft>
                <a:spcPts val="1600"/>
              </a:spcAft>
              <a:buNone/>
            </a:pPr>
            <a:r>
              <a:t/>
            </a:r>
            <a:endParaRPr sz="3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Session Hijacking</a:t>
            </a:r>
            <a:endParaRPr/>
          </a:p>
        </p:txBody>
      </p:sp>
      <p:sp>
        <p:nvSpPr>
          <p:cNvPr id="304" name="Google Shape;304;p64"/>
          <p:cNvSpPr txBox="1"/>
          <p:nvPr>
            <p:ph idx="1" type="body"/>
          </p:nvPr>
        </p:nvSpPr>
        <p:spPr>
          <a:xfrm>
            <a:off x="311700" y="1250925"/>
            <a:ext cx="8520600" cy="331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3600"/>
              <a:t>Roubar o </a:t>
            </a:r>
            <a:r>
              <a:rPr lang="pt-BR" sz="3600">
                <a:solidFill>
                  <a:srgbClr val="EBC700"/>
                </a:solidFill>
              </a:rPr>
              <a:t>cookie</a:t>
            </a:r>
            <a:r>
              <a:rPr lang="pt-BR" sz="3600"/>
              <a:t> do usuário</a:t>
            </a:r>
            <a:endParaRPr sz="3600"/>
          </a:p>
          <a:p>
            <a:pPr indent="0" lvl="0" marL="0" rtl="0" algn="ctr">
              <a:spcBef>
                <a:spcPts val="1600"/>
              </a:spcBef>
              <a:spcAft>
                <a:spcPts val="0"/>
              </a:spcAft>
              <a:buNone/>
            </a:pPr>
            <a:r>
              <a:t/>
            </a:r>
            <a:endParaRPr/>
          </a:p>
          <a:p>
            <a:pPr indent="0" lvl="0" marL="0" rtl="0" algn="ctr">
              <a:spcBef>
                <a:spcPts val="1600"/>
              </a:spcBef>
              <a:spcAft>
                <a:spcPts val="1600"/>
              </a:spcAft>
              <a:buNone/>
            </a:pPr>
            <a:r>
              <a:rPr lang="pt-BR" sz="3600"/>
              <a:t>Problema: Logout =&gt; invalidação do cookie</a:t>
            </a:r>
            <a:endParaRPr sz="3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Roubo de informações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9"/>
          <p:cNvSpPr txBox="1"/>
          <p:nvPr>
            <p:ph idx="4294967295" type="ctrTitle"/>
          </p:nvPr>
        </p:nvSpPr>
        <p:spPr>
          <a:xfrm>
            <a:off x="311700" y="1543661"/>
            <a:ext cx="8520600" cy="205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4800"/>
              <a:t>Tática 1 -</a:t>
            </a:r>
            <a:endParaRPr sz="4800"/>
          </a:p>
          <a:p>
            <a:pPr indent="0" lvl="0" marL="0" rtl="0" algn="ctr">
              <a:spcBef>
                <a:spcPts val="0"/>
              </a:spcBef>
              <a:spcAft>
                <a:spcPts val="0"/>
              </a:spcAft>
              <a:buNone/>
            </a:pPr>
            <a:r>
              <a:rPr lang="pt-BR" sz="6000"/>
              <a:t>site convincente</a:t>
            </a:r>
            <a:endParaRPr sz="6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Roubo de informações</a:t>
            </a:r>
            <a:endParaRPr/>
          </a:p>
        </p:txBody>
      </p:sp>
      <p:sp>
        <p:nvSpPr>
          <p:cNvPr id="315" name="Google Shape;315;p66"/>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pt-BR" sz="3000"/>
              <a:t>Às</a:t>
            </a:r>
            <a:r>
              <a:rPr lang="pt-BR" sz="3000"/>
              <a:t> vezes não é necessário o login e senha de alguém - só a informação que essa pessoa detém</a:t>
            </a:r>
            <a:endParaRPr sz="3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67"/>
          <p:cNvSpPr txBox="1"/>
          <p:nvPr>
            <p:ph type="title"/>
          </p:nvPr>
        </p:nvSpPr>
        <p:spPr>
          <a:xfrm>
            <a:off x="311700" y="437400"/>
            <a:ext cx="8520600" cy="426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pt-BR" sz="4800">
                <a:solidFill>
                  <a:srgbClr val="FFFFFF"/>
                </a:solidFill>
                <a:latin typeface="Orbitron"/>
                <a:ea typeface="Orbitron"/>
                <a:cs typeface="Orbitron"/>
                <a:sym typeface="Orbitron"/>
              </a:rPr>
              <a:t>Obrigado!</a:t>
            </a:r>
            <a:endParaRPr b="1" sz="4800">
              <a:solidFill>
                <a:srgbClr val="FFFFFF"/>
              </a:solidFill>
              <a:latin typeface="Orbitron"/>
              <a:ea typeface="Orbitron"/>
              <a:cs typeface="Orbitron"/>
              <a:sym typeface="Orbitron"/>
            </a:endParaRPr>
          </a:p>
        </p:txBody>
      </p:sp>
      <p:pic>
        <p:nvPicPr>
          <p:cNvPr id="321" name="Google Shape;321;p67"/>
          <p:cNvPicPr preferRelativeResize="0"/>
          <p:nvPr/>
        </p:nvPicPr>
        <p:blipFill>
          <a:blip r:embed="rId3">
            <a:alphaModFix/>
          </a:blip>
          <a:stretch>
            <a:fillRect/>
          </a:stretch>
        </p:blipFill>
        <p:spPr>
          <a:xfrm>
            <a:off x="8144525" y="4241525"/>
            <a:ext cx="687775" cy="687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40"/>
          <p:cNvPicPr preferRelativeResize="0"/>
          <p:nvPr/>
        </p:nvPicPr>
        <p:blipFill rotWithShape="1">
          <a:blip r:embed="rId3">
            <a:alphaModFix/>
          </a:blip>
          <a:srcRect b="6481" l="0" r="0" t="11885"/>
          <a:stretch/>
        </p:blipFill>
        <p:spPr>
          <a:xfrm>
            <a:off x="693299" y="167100"/>
            <a:ext cx="7757401" cy="3560625"/>
          </a:xfrm>
          <a:prstGeom prst="rect">
            <a:avLst/>
          </a:prstGeom>
          <a:noFill/>
          <a:ln>
            <a:noFill/>
          </a:ln>
        </p:spPr>
      </p:pic>
      <p:sp>
        <p:nvSpPr>
          <p:cNvPr id="164" name="Google Shape;164;p40"/>
          <p:cNvSpPr/>
          <p:nvPr/>
        </p:nvSpPr>
        <p:spPr>
          <a:xfrm>
            <a:off x="7754225" y="4078425"/>
            <a:ext cx="1000200" cy="7533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0"/>
          <p:cNvSpPr txBox="1"/>
          <p:nvPr>
            <p:ph idx="1" type="body"/>
          </p:nvPr>
        </p:nvSpPr>
        <p:spPr>
          <a:xfrm>
            <a:off x="1916100" y="4010925"/>
            <a:ext cx="5311800" cy="753300"/>
          </a:xfrm>
          <a:prstGeom prst="rect">
            <a:avLst/>
          </a:prstGeom>
        </p:spPr>
        <p:txBody>
          <a:bodyPr anchorCtr="0" anchor="t" bIns="91425" lIns="91425" spcFirstLastPara="1" rIns="91425" wrap="square" tIns="91425">
            <a:noAutofit/>
          </a:bodyPr>
          <a:lstStyle/>
          <a:p>
            <a:pPr indent="-457200" lvl="0" marL="457200" rtl="0" algn="ctr">
              <a:spcBef>
                <a:spcPts val="0"/>
              </a:spcBef>
              <a:spcAft>
                <a:spcPts val="0"/>
              </a:spcAft>
              <a:buSzPts val="3600"/>
              <a:buChar char="+"/>
            </a:pPr>
            <a:r>
              <a:rPr lang="pt-BR" sz="3600"/>
              <a:t>Ctrl-S</a:t>
            </a:r>
            <a:endParaRPr sz="3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pic>
        <p:nvPicPr>
          <p:cNvPr id="170" name="Google Shape;170;p41"/>
          <p:cNvPicPr preferRelativeResize="0"/>
          <p:nvPr/>
        </p:nvPicPr>
        <p:blipFill>
          <a:blip r:embed="rId3">
            <a:alphaModFix/>
          </a:blip>
          <a:stretch>
            <a:fillRect/>
          </a:stretch>
        </p:blipFill>
        <p:spPr>
          <a:xfrm>
            <a:off x="2871226" y="383425"/>
            <a:ext cx="3401550" cy="43766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42"/>
          <p:cNvSpPr txBox="1"/>
          <p:nvPr>
            <p:ph idx="1" type="body"/>
          </p:nvPr>
        </p:nvSpPr>
        <p:spPr>
          <a:xfrm>
            <a:off x="1669087" y="1371600"/>
            <a:ext cx="5311800" cy="2400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pt-BR" sz="3600"/>
              <a:t>www.ltau.com.br</a:t>
            </a:r>
            <a:endParaRPr sz="3600"/>
          </a:p>
        </p:txBody>
      </p:sp>
      <p:pic>
        <p:nvPicPr>
          <p:cNvPr id="176" name="Google Shape;176;p42"/>
          <p:cNvPicPr preferRelativeResize="0"/>
          <p:nvPr/>
        </p:nvPicPr>
        <p:blipFill>
          <a:blip r:embed="rId3">
            <a:alphaModFix/>
          </a:blip>
          <a:stretch>
            <a:fillRect/>
          </a:stretch>
        </p:blipFill>
        <p:spPr>
          <a:xfrm>
            <a:off x="6754610" y="1474472"/>
            <a:ext cx="606000" cy="606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43"/>
          <p:cNvSpPr txBox="1"/>
          <p:nvPr>
            <p:ph idx="1" type="body"/>
          </p:nvPr>
        </p:nvSpPr>
        <p:spPr>
          <a:xfrm>
            <a:off x="1669087" y="1371600"/>
            <a:ext cx="5311800" cy="240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3600"/>
              <a:t>www.ltau.com.br</a:t>
            </a:r>
            <a:endParaRPr sz="3600"/>
          </a:p>
          <a:p>
            <a:pPr indent="0" lvl="0" marL="0" rtl="0" algn="ctr">
              <a:spcBef>
                <a:spcPts val="1600"/>
              </a:spcBef>
              <a:spcAft>
                <a:spcPts val="0"/>
              </a:spcAft>
              <a:buNone/>
            </a:pPr>
            <a:r>
              <a:t/>
            </a:r>
            <a:endParaRPr sz="3600"/>
          </a:p>
          <a:p>
            <a:pPr indent="0" lvl="0" marL="0" rtl="0" algn="ctr">
              <a:spcBef>
                <a:spcPts val="1600"/>
              </a:spcBef>
              <a:spcAft>
                <a:spcPts val="1600"/>
              </a:spcAft>
              <a:buNone/>
            </a:pPr>
            <a:r>
              <a:rPr lang="pt-BR" sz="3600"/>
              <a:t>www.LTAU.com.br</a:t>
            </a:r>
            <a:endParaRPr sz="3600"/>
          </a:p>
        </p:txBody>
      </p:sp>
      <p:pic>
        <p:nvPicPr>
          <p:cNvPr id="182" name="Google Shape;182;p43"/>
          <p:cNvPicPr preferRelativeResize="0"/>
          <p:nvPr/>
        </p:nvPicPr>
        <p:blipFill>
          <a:blip r:embed="rId3">
            <a:alphaModFix/>
          </a:blip>
          <a:stretch>
            <a:fillRect/>
          </a:stretch>
        </p:blipFill>
        <p:spPr>
          <a:xfrm>
            <a:off x="6754610" y="1474472"/>
            <a:ext cx="606000" cy="606000"/>
          </a:xfrm>
          <a:prstGeom prst="rect">
            <a:avLst/>
          </a:prstGeom>
          <a:noFill/>
          <a:ln>
            <a:noFill/>
          </a:ln>
        </p:spPr>
      </p:pic>
      <p:pic>
        <p:nvPicPr>
          <p:cNvPr id="183" name="Google Shape;183;p43"/>
          <p:cNvPicPr preferRelativeResize="0"/>
          <p:nvPr/>
        </p:nvPicPr>
        <p:blipFill>
          <a:blip r:embed="rId4">
            <a:alphaModFix/>
          </a:blip>
          <a:stretch>
            <a:fillRect/>
          </a:stretch>
        </p:blipFill>
        <p:spPr>
          <a:xfrm>
            <a:off x="6868912" y="3146304"/>
            <a:ext cx="606000" cy="62558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44"/>
          <p:cNvSpPr txBox="1"/>
          <p:nvPr>
            <p:ph idx="4294967295" type="ctrTitle"/>
          </p:nvPr>
        </p:nvSpPr>
        <p:spPr>
          <a:xfrm>
            <a:off x="311700" y="1543661"/>
            <a:ext cx="8520600" cy="205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4800"/>
              <a:t>Tática 2 -</a:t>
            </a:r>
            <a:endParaRPr sz="4800"/>
          </a:p>
          <a:p>
            <a:pPr indent="0" lvl="0" marL="0" rtl="0" algn="ctr">
              <a:spcBef>
                <a:spcPts val="0"/>
              </a:spcBef>
              <a:spcAft>
                <a:spcPts val="0"/>
              </a:spcAft>
              <a:buNone/>
            </a:pPr>
            <a:r>
              <a:rPr lang="pt-BR" sz="6000"/>
              <a:t>Email customizado</a:t>
            </a:r>
            <a:endParaRPr sz="6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45"/>
          <p:cNvSpPr txBox="1"/>
          <p:nvPr>
            <p:ph type="title"/>
          </p:nvPr>
        </p:nvSpPr>
        <p:spPr>
          <a:xfrm>
            <a:off x="311700" y="1099200"/>
            <a:ext cx="8520600" cy="294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exemplo: promoções exclusivas para funcionários de uma empresa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