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</p:sldIdLst>
  <p:sldSz cy="5143500" cx="9144000"/>
  <p:notesSz cx="6858000" cy="9144000"/>
  <p:embeddedFontLst>
    <p:embeddedFont>
      <p:font typeface="Orbitron Medium"/>
      <p:regular r:id="rId45"/>
      <p:bold r:id="rId46"/>
    </p:embeddedFont>
    <p:embeddedFont>
      <p:font typeface="Orbitron"/>
      <p:regular r:id="rId47"/>
      <p:bold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20" Type="http://schemas.openxmlformats.org/officeDocument/2006/relationships/slide" Target="slides/slide1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22" Type="http://schemas.openxmlformats.org/officeDocument/2006/relationships/slide" Target="slides/slide18.xml"/><Relationship Id="rId44" Type="http://schemas.openxmlformats.org/officeDocument/2006/relationships/slide" Target="slides/slide40.xml"/><Relationship Id="rId21" Type="http://schemas.openxmlformats.org/officeDocument/2006/relationships/slide" Target="slides/slide17.xml"/><Relationship Id="rId43" Type="http://schemas.openxmlformats.org/officeDocument/2006/relationships/slide" Target="slides/slide39.xml"/><Relationship Id="rId24" Type="http://schemas.openxmlformats.org/officeDocument/2006/relationships/slide" Target="slides/slide20.xml"/><Relationship Id="rId46" Type="http://schemas.openxmlformats.org/officeDocument/2006/relationships/font" Target="fonts/OrbitronMedium-bold.fntdata"/><Relationship Id="rId23" Type="http://schemas.openxmlformats.org/officeDocument/2006/relationships/slide" Target="slides/slide19.xml"/><Relationship Id="rId45" Type="http://schemas.openxmlformats.org/officeDocument/2006/relationships/font" Target="fonts/OrbitronMedium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48" Type="http://schemas.openxmlformats.org/officeDocument/2006/relationships/font" Target="fonts/Orbitron-bold.fntdata"/><Relationship Id="rId25" Type="http://schemas.openxmlformats.org/officeDocument/2006/relationships/slide" Target="slides/slide21.xml"/><Relationship Id="rId47" Type="http://schemas.openxmlformats.org/officeDocument/2006/relationships/font" Target="fonts/Orbitron-regular.fntdata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Shape 2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Shape 2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Shape 2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Shape 3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Shape 3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Shape 3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Shape 3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Shape 3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Shape 3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Shape 3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Shape 3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Shape 3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Shape 3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000000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Relationship Id="rId5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7.png"/><Relationship Id="rId4" Type="http://schemas.openxmlformats.org/officeDocument/2006/relationships/image" Target="../media/image21.png"/><Relationship Id="rId9" Type="http://schemas.openxmlformats.org/officeDocument/2006/relationships/image" Target="../media/image2.png"/><Relationship Id="rId5" Type="http://schemas.openxmlformats.org/officeDocument/2006/relationships/image" Target="../media/image8.png"/><Relationship Id="rId6" Type="http://schemas.openxmlformats.org/officeDocument/2006/relationships/image" Target="../media/image5.png"/><Relationship Id="rId7" Type="http://schemas.openxmlformats.org/officeDocument/2006/relationships/image" Target="../media/image4.png"/><Relationship Id="rId8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2.png"/><Relationship Id="rId4" Type="http://schemas.openxmlformats.org/officeDocument/2006/relationships/image" Target="../media/image16.png"/><Relationship Id="rId5" Type="http://schemas.openxmlformats.org/officeDocument/2006/relationships/image" Target="../media/image20.png"/><Relationship Id="rId6" Type="http://schemas.openxmlformats.org/officeDocument/2006/relationships/image" Target="../media/image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2.png"/><Relationship Id="rId4" Type="http://schemas.openxmlformats.org/officeDocument/2006/relationships/image" Target="../media/image16.png"/><Relationship Id="rId5" Type="http://schemas.openxmlformats.org/officeDocument/2006/relationships/image" Target="../media/image20.png"/><Relationship Id="rId6" Type="http://schemas.openxmlformats.org/officeDocument/2006/relationships/image" Target="../media/image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2.png"/><Relationship Id="rId4" Type="http://schemas.openxmlformats.org/officeDocument/2006/relationships/image" Target="../media/image16.png"/><Relationship Id="rId5" Type="http://schemas.openxmlformats.org/officeDocument/2006/relationships/image" Target="../media/image20.png"/><Relationship Id="rId6" Type="http://schemas.openxmlformats.org/officeDocument/2006/relationships/image" Target="../media/image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9.png"/><Relationship Id="rId4" Type="http://schemas.openxmlformats.org/officeDocument/2006/relationships/image" Target="../media/image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.png"/><Relationship Id="rId4" Type="http://schemas.openxmlformats.org/officeDocument/2006/relationships/image" Target="../media/image15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.png"/><Relationship Id="rId4" Type="http://schemas.openxmlformats.org/officeDocument/2006/relationships/image" Target="../media/image18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7.png"/><Relationship Id="rId4" Type="http://schemas.openxmlformats.org/officeDocument/2006/relationships/image" Target="../media/image2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21.png"/><Relationship Id="rId9" Type="http://schemas.openxmlformats.org/officeDocument/2006/relationships/image" Target="../media/image2.png"/><Relationship Id="rId5" Type="http://schemas.openxmlformats.org/officeDocument/2006/relationships/image" Target="../media/image8.png"/><Relationship Id="rId6" Type="http://schemas.openxmlformats.org/officeDocument/2006/relationships/image" Target="../media/image5.png"/><Relationship Id="rId7" Type="http://schemas.openxmlformats.org/officeDocument/2006/relationships/image" Target="../media/image4.png"/><Relationship Id="rId8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21.png"/><Relationship Id="rId10" Type="http://schemas.openxmlformats.org/officeDocument/2006/relationships/image" Target="../media/image10.png"/><Relationship Id="rId9" Type="http://schemas.openxmlformats.org/officeDocument/2006/relationships/image" Target="../media/image2.png"/><Relationship Id="rId5" Type="http://schemas.openxmlformats.org/officeDocument/2006/relationships/image" Target="../media/image8.png"/><Relationship Id="rId6" Type="http://schemas.openxmlformats.org/officeDocument/2006/relationships/image" Target="../media/image5.png"/><Relationship Id="rId7" Type="http://schemas.openxmlformats.org/officeDocument/2006/relationships/image" Target="../media/image4.png"/><Relationship Id="rId8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2990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rPr>
              <a:t>Web e XSS</a:t>
            </a:r>
            <a:endParaRPr b="1">
              <a:solidFill>
                <a:srgbClr val="FFFFFF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3886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Orbitron"/>
                <a:ea typeface="Orbitron"/>
                <a:cs typeface="Orbitron"/>
                <a:sym typeface="Orbitron"/>
              </a:rPr>
              <a:t>Palestra 1 - 05/04</a:t>
            </a:r>
            <a:endParaRPr>
              <a:latin typeface="Orbitron"/>
              <a:ea typeface="Orbitron"/>
              <a:cs typeface="Orbitron"/>
              <a:sym typeface="Orbitron"/>
            </a:endParaRPr>
          </a:p>
        </p:txBody>
      </p:sp>
      <p:pic>
        <p:nvPicPr>
          <p:cNvPr id="56" name="Shape 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8937" y="3394050"/>
            <a:ext cx="3546125" cy="59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idx="1" type="body"/>
          </p:nvPr>
        </p:nvSpPr>
        <p:spPr>
          <a:xfrm>
            <a:off x="311700" y="970500"/>
            <a:ext cx="8520600" cy="9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GET /user?id=3 HTTP/1.1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Host: www.simplesite.com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40" name="Shape 1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44525" y="4241525"/>
            <a:ext cx="687775" cy="68777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Shape 141"/>
          <p:cNvSpPr txBox="1"/>
          <p:nvPr/>
        </p:nvSpPr>
        <p:spPr>
          <a:xfrm>
            <a:off x="415925" y="388200"/>
            <a:ext cx="8416500" cy="5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rPr>
              <a:t>Request:</a:t>
            </a:r>
            <a:endParaRPr b="1" sz="2400">
              <a:solidFill>
                <a:srgbClr val="FFFFFF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311700" y="2884350"/>
            <a:ext cx="8520600" cy="19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HTTP/1.1 200 OK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Host: www.simplesite.com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Content-type: text/html; charset=UTF-8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Connection: close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&lt;html&gt;&lt;body&gt;&lt;p&gt;Hello World!&lt;/p&gt;&lt;/body&gt;&lt;/html&gt;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3" name="Shape 143"/>
          <p:cNvSpPr txBox="1"/>
          <p:nvPr/>
        </p:nvSpPr>
        <p:spPr>
          <a:xfrm>
            <a:off x="363750" y="2314863"/>
            <a:ext cx="8416500" cy="5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rPr>
              <a:t>Response</a:t>
            </a:r>
            <a:r>
              <a:rPr b="1" lang="pt-BR" sz="2400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rPr>
              <a:t>:</a:t>
            </a:r>
            <a:endParaRPr b="1" sz="2400">
              <a:solidFill>
                <a:srgbClr val="FFFFFF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311700" y="113675"/>
            <a:ext cx="8520600" cy="48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800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rPr>
              <a:t>DEMO:</a:t>
            </a:r>
            <a:endParaRPr b="1" sz="4800">
              <a:solidFill>
                <a:srgbClr val="FFFFFF"/>
              </a:solidFill>
              <a:latin typeface="Orbitron"/>
              <a:ea typeface="Orbitron"/>
              <a:cs typeface="Orbitron"/>
              <a:sym typeface="Orbitron"/>
            </a:endParaRPr>
          </a:p>
          <a:p>
            <a:pPr indent="0" lvl="0" marL="0" rtl="0" algn="ctr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pt-BR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curl -v http://www.google.com.br/</a:t>
            </a:r>
            <a:endParaRPr b="1" sz="2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50" name="Shape 1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44525" y="4241525"/>
            <a:ext cx="687775" cy="68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  <a:latin typeface="Orbitron Medium"/>
                <a:ea typeface="Orbitron Medium"/>
                <a:cs typeface="Orbitron Medium"/>
                <a:sym typeface="Orbitron Medium"/>
              </a:rPr>
              <a:t>Um pouco mais sobre HTML</a:t>
            </a:r>
            <a:endParaRPr>
              <a:solidFill>
                <a:srgbClr val="FFFFFF"/>
              </a:solidFill>
              <a:latin typeface="Orbitron Medium"/>
              <a:ea typeface="Orbitron Medium"/>
              <a:cs typeface="Orbitron Medium"/>
              <a:sym typeface="Orbitron Medium"/>
            </a:endParaRPr>
          </a:p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311700" y="1110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lang="pt-BR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&lt;</a:t>
            </a:r>
            <a:r>
              <a:rPr lang="pt-BR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head</a:t>
            </a:r>
            <a:r>
              <a:rPr lang="pt-BR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	&lt;</a:t>
            </a:r>
            <a:r>
              <a:rPr lang="pt-BR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lang="pt-BR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&gt;Some Site&lt;/</a:t>
            </a:r>
            <a:r>
              <a:rPr lang="pt-BR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lang="pt-BR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	&lt;</a:t>
            </a:r>
            <a:r>
              <a:rPr lang="pt-BR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script</a:t>
            </a:r>
            <a:r>
              <a:rPr lang="pt-BR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&gt;console.log(‘example javascript!’)&lt;/</a:t>
            </a:r>
            <a:r>
              <a:rPr lang="pt-BR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script</a:t>
            </a:r>
            <a:r>
              <a:rPr lang="pt-BR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&lt;/</a:t>
            </a:r>
            <a:r>
              <a:rPr lang="pt-BR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head</a:t>
            </a:r>
            <a:r>
              <a:rPr lang="pt-BR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&lt;</a:t>
            </a:r>
            <a:r>
              <a:rPr lang="pt-BR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lang="pt-BR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	&lt;</a:t>
            </a:r>
            <a:r>
              <a:rPr lang="pt-BR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lang="pt-BR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&gt;Hello World!&lt;/</a:t>
            </a:r>
            <a:r>
              <a:rPr lang="pt-BR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lang="pt-BR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	&lt;</a:t>
            </a:r>
            <a:r>
              <a:rPr lang="pt-BR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pt-BR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&gt;This is an example site.&lt;/</a:t>
            </a:r>
            <a:r>
              <a:rPr lang="pt-BR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pt-BR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&lt;/</a:t>
            </a:r>
            <a:r>
              <a:rPr lang="pt-BR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lang="pt-BR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pt-BR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lang="pt-BR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57" name="Shape 1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44525" y="4241525"/>
            <a:ext cx="687775" cy="68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  <a:latin typeface="Orbitron Medium"/>
                <a:ea typeface="Orbitron Medium"/>
                <a:cs typeface="Orbitron Medium"/>
                <a:sym typeface="Orbitron Medium"/>
              </a:rPr>
              <a:t>Um pouco mais sobre HTML</a:t>
            </a:r>
            <a:endParaRPr>
              <a:solidFill>
                <a:srgbClr val="FFFFFF"/>
              </a:solidFill>
              <a:latin typeface="Orbitron Medium"/>
              <a:ea typeface="Orbitron Medium"/>
              <a:cs typeface="Orbitron Medium"/>
              <a:sym typeface="Orbitron Medium"/>
            </a:endParaRPr>
          </a:p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311700" y="1110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lang="pt-BR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&lt;</a:t>
            </a:r>
            <a:r>
              <a:rPr lang="pt-BR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head</a:t>
            </a:r>
            <a:r>
              <a:rPr lang="pt-BR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	&lt;</a:t>
            </a:r>
            <a:r>
              <a:rPr lang="pt-BR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lang="pt-BR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&gt;Some Site&lt;/</a:t>
            </a:r>
            <a:r>
              <a:rPr lang="pt-BR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lang="pt-BR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	&lt;</a:t>
            </a:r>
            <a:r>
              <a:rPr lang="pt-BR">
                <a:solidFill>
                  <a:srgbClr val="EBC700"/>
                </a:solidFill>
                <a:latin typeface="Courier New"/>
                <a:ea typeface="Courier New"/>
                <a:cs typeface="Courier New"/>
                <a:sym typeface="Courier New"/>
              </a:rPr>
              <a:t>script</a:t>
            </a:r>
            <a:r>
              <a:rPr lang="pt-BR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&gt;console.log(‘example javascript!’)&lt;/</a:t>
            </a:r>
            <a:r>
              <a:rPr lang="pt-BR">
                <a:solidFill>
                  <a:srgbClr val="EBC700"/>
                </a:solidFill>
                <a:latin typeface="Courier New"/>
                <a:ea typeface="Courier New"/>
                <a:cs typeface="Courier New"/>
                <a:sym typeface="Courier New"/>
              </a:rPr>
              <a:t>script</a:t>
            </a:r>
            <a:r>
              <a:rPr lang="pt-BR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&lt;/</a:t>
            </a:r>
            <a:r>
              <a:rPr lang="pt-BR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head</a:t>
            </a:r>
            <a:r>
              <a:rPr lang="pt-BR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&lt;</a:t>
            </a:r>
            <a:r>
              <a:rPr lang="pt-BR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lang="pt-BR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	&lt;</a:t>
            </a:r>
            <a:r>
              <a:rPr lang="pt-BR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lang="pt-BR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&gt;Hello World!&lt;/</a:t>
            </a:r>
            <a:r>
              <a:rPr lang="pt-BR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lang="pt-BR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	&lt;</a:t>
            </a:r>
            <a:r>
              <a:rPr lang="pt-BR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pt-BR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&gt;This is an example site.&lt;/</a:t>
            </a:r>
            <a:r>
              <a:rPr lang="pt-BR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pt-BR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&lt;/</a:t>
            </a:r>
            <a:r>
              <a:rPr lang="pt-BR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lang="pt-BR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pt-BR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lang="pt-BR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64" name="Shape 1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44525" y="4241525"/>
            <a:ext cx="687775" cy="68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311700" y="1498725"/>
            <a:ext cx="8520600" cy="109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rPr>
              <a:t>HTML não é uma linguagem de programação completa.</a:t>
            </a:r>
            <a:endParaRPr b="1">
              <a:solidFill>
                <a:srgbClr val="FFFFFF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311700" y="2592525"/>
            <a:ext cx="8520600" cy="21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2400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rPr>
              <a:t>Solução? JavaScript!</a:t>
            </a:r>
            <a:endParaRPr sz="2400">
              <a:solidFill>
                <a:srgbClr val="FFFFFF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pic>
        <p:nvPicPr>
          <p:cNvPr id="171" name="Shape 1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44525" y="4241525"/>
            <a:ext cx="687775" cy="68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idx="1" type="body"/>
          </p:nvPr>
        </p:nvSpPr>
        <p:spPr>
          <a:xfrm>
            <a:off x="311700" y="433350"/>
            <a:ext cx="8520600" cy="41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&lt;script&gt;run_js()&lt;/script&gt;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&lt;script src=http://xss.rocks/xss.js&gt;&lt;/script&gt;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&lt;body onload=run_js() /&gt;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&lt;img src=’javascript:run_js()’ /&gt;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&lt;img onmouseover=run_js() /&gt;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&lt;img src=’/idontexist.jpg’ onerror=run_js() /&gt;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77" name="Shape 1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44525" y="4241525"/>
            <a:ext cx="687775" cy="68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idx="1" type="body"/>
          </p:nvPr>
        </p:nvSpPr>
        <p:spPr>
          <a:xfrm>
            <a:off x="311700" y="341000"/>
            <a:ext cx="8520600" cy="439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rPr>
              <a:t>Não há nada de errado ter vários métodos de invocar javascript.</a:t>
            </a:r>
            <a:endParaRPr b="1" sz="3000">
              <a:solidFill>
                <a:srgbClr val="FFFFFF"/>
              </a:solidFill>
              <a:latin typeface="Orbitron"/>
              <a:ea typeface="Orbitron"/>
              <a:cs typeface="Orbitron"/>
              <a:sym typeface="Orbitron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pt-BR" sz="3000">
                <a:solidFill>
                  <a:srgbClr val="B7B7B7"/>
                </a:solidFill>
                <a:latin typeface="Orbitron"/>
                <a:ea typeface="Orbitron"/>
                <a:cs typeface="Orbitron"/>
                <a:sym typeface="Orbitron"/>
              </a:rPr>
              <a:t>...só quando as pessoas programam seus sites errado.</a:t>
            </a:r>
            <a:endParaRPr b="1" sz="3000">
              <a:solidFill>
                <a:srgbClr val="B7B7B7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pic>
        <p:nvPicPr>
          <p:cNvPr id="183" name="Shape 1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44525" y="4241525"/>
            <a:ext cx="687775" cy="68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idx="1" type="body"/>
          </p:nvPr>
        </p:nvSpPr>
        <p:spPr>
          <a:xfrm>
            <a:off x="311700" y="504000"/>
            <a:ext cx="8520600" cy="41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pt-BR" sz="3600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rPr>
              <a:t>XSS: Cross site scripting</a:t>
            </a:r>
            <a:endParaRPr b="1" sz="3600">
              <a:solidFill>
                <a:srgbClr val="FFFFFF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pic>
        <p:nvPicPr>
          <p:cNvPr id="189" name="Shape 1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44525" y="4241525"/>
            <a:ext cx="687775" cy="68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311700" y="445025"/>
            <a:ext cx="8520600" cy="467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rPr>
              <a:t>Programas </a:t>
            </a:r>
            <a:r>
              <a:rPr b="1" lang="pt-BR" sz="2400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rPr>
              <a:t>mal feitos</a:t>
            </a:r>
            <a:r>
              <a:rPr b="1" lang="pt-BR" sz="2400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rPr>
              <a:t> não escapam input do usuário</a:t>
            </a:r>
            <a:endParaRPr b="1" sz="2400">
              <a:solidFill>
                <a:srgbClr val="FFFFFF"/>
              </a:solidFill>
              <a:latin typeface="Orbitron"/>
              <a:ea typeface="Orbitron"/>
              <a:cs typeface="Orbitron"/>
              <a:sym typeface="Orbitron"/>
            </a:endParaRPr>
          </a:p>
          <a:p>
            <a:pPr indent="0" lvl="0" mar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pt-BR" sz="1400">
                <a:solidFill>
                  <a:srgbClr val="CCCCCC"/>
                </a:solidFill>
                <a:latin typeface="Orbitron"/>
                <a:ea typeface="Orbitron"/>
                <a:cs typeface="Orbitron"/>
                <a:sym typeface="Orbitron"/>
              </a:rPr>
              <a:t>(nunca confie no usuário!)</a:t>
            </a:r>
            <a:endParaRPr b="1" sz="1400">
              <a:solidFill>
                <a:srgbClr val="CCCCCC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pic>
        <p:nvPicPr>
          <p:cNvPr id="196" name="Shape 1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44525" y="4241525"/>
            <a:ext cx="687775" cy="68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311700" y="497300"/>
            <a:ext cx="8520600" cy="407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rPr>
              <a:t>Case 1:</a:t>
            </a:r>
            <a:endParaRPr sz="3000">
              <a:solidFill>
                <a:srgbClr val="FFFFFF"/>
              </a:solidFill>
              <a:latin typeface="Orbitron"/>
              <a:ea typeface="Orbitron"/>
              <a:cs typeface="Orbitron"/>
              <a:sym typeface="Orbitron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  <a:latin typeface="Orbitron"/>
              <a:ea typeface="Orbitron"/>
              <a:cs typeface="Orbitron"/>
              <a:sym typeface="Orbitron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  <a:latin typeface="Orbitron"/>
              <a:ea typeface="Orbitron"/>
              <a:cs typeface="Orbitron"/>
              <a:sym typeface="Orbitron"/>
            </a:endParaRPr>
          </a:p>
          <a:p>
            <a:pPr indent="0" lvl="0" mar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pic>
        <p:nvPicPr>
          <p:cNvPr id="203" name="Shape 2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7801" y="2186600"/>
            <a:ext cx="5688375" cy="77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Shape 20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59553" y="3043850"/>
            <a:ext cx="5024875" cy="28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Shape 20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44525" y="4241525"/>
            <a:ext cx="687775" cy="68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Shape 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44525" y="4241525"/>
            <a:ext cx="687775" cy="68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Shape 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6800" y="190500"/>
            <a:ext cx="4762500" cy="47625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Shape 63"/>
          <p:cNvSpPr txBox="1"/>
          <p:nvPr/>
        </p:nvSpPr>
        <p:spPr>
          <a:xfrm>
            <a:off x="5477800" y="995550"/>
            <a:ext cx="34644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b="1" lang="pt-BR" sz="2300">
                <a:solidFill>
                  <a:srgbClr val="EBC700"/>
                </a:solidFill>
                <a:latin typeface="Orbitron"/>
                <a:ea typeface="Orbitron"/>
                <a:cs typeface="Orbitron"/>
                <a:sym typeface="Orbitron"/>
              </a:rPr>
              <a:t>http://bit.do/ecN9m</a:t>
            </a:r>
            <a:endParaRPr b="1" sz="2300">
              <a:solidFill>
                <a:srgbClr val="EBC700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311700" y="221825"/>
            <a:ext cx="8520600" cy="46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form</a:t>
            </a:r>
            <a:r>
              <a:rPr lang="pt-BR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>
                <a:solidFill>
                  <a:srgbClr val="F6B26B"/>
                </a:solidFill>
                <a:latin typeface="Courier New"/>
                <a:ea typeface="Courier New"/>
                <a:cs typeface="Courier New"/>
                <a:sym typeface="Courier New"/>
              </a:rPr>
              <a:t>action</a:t>
            </a:r>
            <a:r>
              <a:rPr lang="pt-BR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pt-BR">
                <a:solidFill>
                  <a:srgbClr val="D5A6BD"/>
                </a:solidFill>
                <a:latin typeface="Courier New"/>
                <a:ea typeface="Courier New"/>
                <a:cs typeface="Courier New"/>
                <a:sym typeface="Courier New"/>
              </a:rPr>
              <a:t>&lt;?php</a:t>
            </a:r>
            <a:r>
              <a:rPr lang="pt-BR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$_PHP_SELF</a:t>
            </a:r>
            <a:r>
              <a:rPr lang="pt-BR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>
                <a:solidFill>
                  <a:srgbClr val="D5A6BD"/>
                </a:solidFill>
                <a:latin typeface="Courier New"/>
                <a:ea typeface="Courier New"/>
                <a:cs typeface="Courier New"/>
                <a:sym typeface="Courier New"/>
              </a:rPr>
              <a:t>?&gt;</a:t>
            </a:r>
            <a:r>
              <a:rPr lang="pt-BR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" </a:t>
            </a:r>
            <a:r>
              <a:rPr lang="pt-BR">
                <a:solidFill>
                  <a:srgbClr val="F6B26B"/>
                </a:solidFill>
                <a:latin typeface="Courier New"/>
                <a:ea typeface="Courier New"/>
                <a:cs typeface="Courier New"/>
                <a:sym typeface="Courier New"/>
              </a:rPr>
              <a:t>method</a:t>
            </a:r>
            <a:r>
              <a:rPr lang="pt-BR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="POST"&gt;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Name: &lt;</a:t>
            </a:r>
            <a:r>
              <a:rPr lang="pt-BR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pt-BR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>
                <a:solidFill>
                  <a:srgbClr val="F6B26B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pt-BR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="text" </a:t>
            </a:r>
            <a:r>
              <a:rPr lang="pt-BR">
                <a:solidFill>
                  <a:srgbClr val="F6B26B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pt-BR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="name" /&gt;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Age: &lt;</a:t>
            </a:r>
            <a:r>
              <a:rPr lang="pt-BR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pt-BR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>
                <a:solidFill>
                  <a:srgbClr val="F6B26B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pt-BR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="text" </a:t>
            </a:r>
            <a:r>
              <a:rPr lang="pt-BR">
                <a:solidFill>
                  <a:srgbClr val="F6B26B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pt-BR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="age" /&gt;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&lt;</a:t>
            </a:r>
            <a:r>
              <a:rPr lang="pt-BR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pt-BR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>
                <a:solidFill>
                  <a:srgbClr val="F6B26B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pt-BR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="submit" /&gt;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pt-BR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form</a:t>
            </a:r>
            <a:r>
              <a:rPr lang="pt-BR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pt-BR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pt-BR">
                <a:solidFill>
                  <a:srgbClr val="D5A6BD"/>
                </a:solidFill>
                <a:latin typeface="Courier New"/>
                <a:ea typeface="Courier New"/>
                <a:cs typeface="Courier New"/>
                <a:sym typeface="Courier New"/>
              </a:rPr>
              <a:t>&lt;?php</a:t>
            </a:r>
            <a:endParaRPr>
              <a:solidFill>
                <a:srgbClr val="D5A6B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pt-BR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pt-BR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 </a:t>
            </a:r>
            <a:r>
              <a:rPr lang="pt-BR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$_REQUEST["name"]</a:t>
            </a:r>
            <a:r>
              <a:rPr lang="pt-BR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|| </a:t>
            </a:r>
            <a:r>
              <a:rPr lang="pt-BR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$_REQUEST["age"]</a:t>
            </a:r>
            <a:r>
              <a:rPr lang="pt-BR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) {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echo </a:t>
            </a:r>
            <a:r>
              <a:rPr lang="pt-BR">
                <a:solidFill>
                  <a:srgbClr val="93C47D"/>
                </a:solidFill>
                <a:latin typeface="Courier New"/>
                <a:ea typeface="Courier New"/>
                <a:cs typeface="Courier New"/>
                <a:sym typeface="Courier New"/>
              </a:rPr>
              <a:t>"Welcome "</a:t>
            </a:r>
            <a:r>
              <a:rPr lang="pt-BR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. </a:t>
            </a:r>
            <a:r>
              <a:rPr lang="pt-BR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$_REQUEST['name']</a:t>
            </a:r>
            <a:r>
              <a:rPr lang="pt-BR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. </a:t>
            </a:r>
            <a:r>
              <a:rPr lang="pt-BR">
                <a:solidFill>
                  <a:srgbClr val="93C47D"/>
                </a:solidFill>
                <a:latin typeface="Courier New"/>
                <a:ea typeface="Courier New"/>
                <a:cs typeface="Courier New"/>
                <a:sym typeface="Courier New"/>
              </a:rPr>
              <a:t>"&lt;br /&gt;"</a:t>
            </a:r>
            <a:r>
              <a:rPr lang="pt-BR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echo </a:t>
            </a:r>
            <a:r>
              <a:rPr lang="pt-BR">
                <a:solidFill>
                  <a:srgbClr val="93C47D"/>
                </a:solidFill>
                <a:latin typeface="Courier New"/>
                <a:ea typeface="Courier New"/>
                <a:cs typeface="Courier New"/>
                <a:sym typeface="Courier New"/>
              </a:rPr>
              <a:t>"You are "</a:t>
            </a:r>
            <a:r>
              <a:rPr lang="pt-BR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. </a:t>
            </a:r>
            <a:r>
              <a:rPr lang="pt-BR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$_REQUEST['age']</a:t>
            </a:r>
            <a:r>
              <a:rPr lang="pt-BR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. </a:t>
            </a:r>
            <a:r>
              <a:rPr lang="pt-BR">
                <a:solidFill>
                  <a:srgbClr val="93C47D"/>
                </a:solidFill>
                <a:latin typeface="Courier New"/>
                <a:ea typeface="Courier New"/>
                <a:cs typeface="Courier New"/>
                <a:sym typeface="Courier New"/>
              </a:rPr>
              <a:t>" years old."</a:t>
            </a:r>
            <a:r>
              <a:rPr lang="pt-BR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pt-BR">
                <a:solidFill>
                  <a:srgbClr val="D5A6BD"/>
                </a:solidFill>
                <a:latin typeface="Courier New"/>
                <a:ea typeface="Courier New"/>
                <a:cs typeface="Courier New"/>
                <a:sym typeface="Courier New"/>
              </a:rPr>
              <a:t>?&gt;</a:t>
            </a:r>
            <a:endParaRPr>
              <a:solidFill>
                <a:srgbClr val="D5A6B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pt-BR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pt-BR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12" name="Shape 2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44525" y="4241525"/>
            <a:ext cx="687775" cy="68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311700" y="221825"/>
            <a:ext cx="8520600" cy="46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form</a:t>
            </a:r>
            <a:r>
              <a:rPr lang="pt-BR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>
                <a:solidFill>
                  <a:srgbClr val="F6B26B"/>
                </a:solidFill>
                <a:latin typeface="Courier New"/>
                <a:ea typeface="Courier New"/>
                <a:cs typeface="Courier New"/>
                <a:sym typeface="Courier New"/>
              </a:rPr>
              <a:t>action</a:t>
            </a:r>
            <a:r>
              <a:rPr lang="pt-BR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pt-BR">
                <a:solidFill>
                  <a:srgbClr val="D5A6BD"/>
                </a:solidFill>
                <a:latin typeface="Courier New"/>
                <a:ea typeface="Courier New"/>
                <a:cs typeface="Courier New"/>
                <a:sym typeface="Courier New"/>
              </a:rPr>
              <a:t>&lt;?php</a:t>
            </a:r>
            <a:r>
              <a:rPr lang="pt-BR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$_PHP_SELF</a:t>
            </a:r>
            <a:r>
              <a:rPr lang="pt-BR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>
                <a:solidFill>
                  <a:srgbClr val="D5A6BD"/>
                </a:solidFill>
                <a:latin typeface="Courier New"/>
                <a:ea typeface="Courier New"/>
                <a:cs typeface="Courier New"/>
                <a:sym typeface="Courier New"/>
              </a:rPr>
              <a:t>?&gt;</a:t>
            </a:r>
            <a:r>
              <a:rPr lang="pt-BR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" </a:t>
            </a:r>
            <a:r>
              <a:rPr lang="pt-BR">
                <a:solidFill>
                  <a:srgbClr val="F6B26B"/>
                </a:solidFill>
                <a:latin typeface="Courier New"/>
                <a:ea typeface="Courier New"/>
                <a:cs typeface="Courier New"/>
                <a:sym typeface="Courier New"/>
              </a:rPr>
              <a:t>method</a:t>
            </a:r>
            <a:r>
              <a:rPr lang="pt-BR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="POST"&gt;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Name: &lt;</a:t>
            </a:r>
            <a:r>
              <a:rPr lang="pt-BR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pt-BR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>
                <a:solidFill>
                  <a:srgbClr val="F6B26B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pt-BR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="text" </a:t>
            </a:r>
            <a:r>
              <a:rPr lang="pt-BR">
                <a:solidFill>
                  <a:srgbClr val="F6B26B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pt-BR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="name" /&gt;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Age: &lt;</a:t>
            </a:r>
            <a:r>
              <a:rPr lang="pt-BR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pt-BR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>
                <a:solidFill>
                  <a:srgbClr val="F6B26B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pt-BR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="text" </a:t>
            </a:r>
            <a:r>
              <a:rPr lang="pt-BR">
                <a:solidFill>
                  <a:srgbClr val="F6B26B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pt-BR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="age" /&gt;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&lt;</a:t>
            </a:r>
            <a:r>
              <a:rPr lang="pt-BR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pt-BR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>
                <a:solidFill>
                  <a:srgbClr val="F6B26B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pt-BR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="submit" /&gt;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pt-BR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form</a:t>
            </a:r>
            <a:r>
              <a:rPr lang="pt-BR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pt-BR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pt-BR">
                <a:solidFill>
                  <a:srgbClr val="D5A6BD"/>
                </a:solidFill>
                <a:latin typeface="Courier New"/>
                <a:ea typeface="Courier New"/>
                <a:cs typeface="Courier New"/>
                <a:sym typeface="Courier New"/>
              </a:rPr>
              <a:t>&lt;?php</a:t>
            </a:r>
            <a:endParaRPr>
              <a:solidFill>
                <a:srgbClr val="D5A6B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pt-BR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pt-BR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 </a:t>
            </a:r>
            <a:r>
              <a:rPr lang="pt-BR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$_REQUEST["name"]</a:t>
            </a:r>
            <a:r>
              <a:rPr lang="pt-BR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|| </a:t>
            </a:r>
            <a:r>
              <a:rPr lang="pt-BR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$_REQUEST["age"]</a:t>
            </a:r>
            <a:r>
              <a:rPr lang="pt-BR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) {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echo </a:t>
            </a:r>
            <a:r>
              <a:rPr lang="pt-BR">
                <a:solidFill>
                  <a:srgbClr val="93C47D"/>
                </a:solidFill>
                <a:latin typeface="Courier New"/>
                <a:ea typeface="Courier New"/>
                <a:cs typeface="Courier New"/>
                <a:sym typeface="Courier New"/>
              </a:rPr>
              <a:t>"Welcome "</a:t>
            </a:r>
            <a:r>
              <a:rPr lang="pt-BR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. </a:t>
            </a:r>
            <a:r>
              <a:rPr lang="pt-BR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$_REQUEST['name']</a:t>
            </a:r>
            <a:r>
              <a:rPr lang="pt-BR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. </a:t>
            </a:r>
            <a:r>
              <a:rPr lang="pt-BR">
                <a:solidFill>
                  <a:srgbClr val="93C47D"/>
                </a:solidFill>
                <a:latin typeface="Courier New"/>
                <a:ea typeface="Courier New"/>
                <a:cs typeface="Courier New"/>
                <a:sym typeface="Courier New"/>
              </a:rPr>
              <a:t>"&lt;br /&gt;"</a:t>
            </a:r>
            <a:r>
              <a:rPr lang="pt-BR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echo </a:t>
            </a:r>
            <a:r>
              <a:rPr lang="pt-BR">
                <a:solidFill>
                  <a:srgbClr val="93C47D"/>
                </a:solidFill>
                <a:latin typeface="Courier New"/>
                <a:ea typeface="Courier New"/>
                <a:cs typeface="Courier New"/>
                <a:sym typeface="Courier New"/>
              </a:rPr>
              <a:t>"You are "</a:t>
            </a:r>
            <a:r>
              <a:rPr lang="pt-BR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. </a:t>
            </a:r>
            <a:r>
              <a:rPr lang="pt-BR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$_REQUEST['age']</a:t>
            </a:r>
            <a:r>
              <a:rPr lang="pt-BR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. </a:t>
            </a:r>
            <a:r>
              <a:rPr lang="pt-BR">
                <a:solidFill>
                  <a:srgbClr val="93C47D"/>
                </a:solidFill>
                <a:latin typeface="Courier New"/>
                <a:ea typeface="Courier New"/>
                <a:cs typeface="Courier New"/>
                <a:sym typeface="Courier New"/>
              </a:rPr>
              <a:t>" years old."</a:t>
            </a:r>
            <a:r>
              <a:rPr lang="pt-BR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pt-BR">
                <a:solidFill>
                  <a:srgbClr val="D5A6BD"/>
                </a:solidFill>
                <a:latin typeface="Courier New"/>
                <a:ea typeface="Courier New"/>
                <a:cs typeface="Courier New"/>
                <a:sym typeface="Courier New"/>
              </a:rPr>
              <a:t>?&gt;</a:t>
            </a:r>
            <a:endParaRPr>
              <a:solidFill>
                <a:srgbClr val="D5A6B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pt-BR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pt-BR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19" name="Shape 2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44525" y="4241525"/>
            <a:ext cx="687775" cy="68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idx="1" type="body"/>
          </p:nvPr>
        </p:nvSpPr>
        <p:spPr>
          <a:xfrm>
            <a:off x="311700" y="1617000"/>
            <a:ext cx="8405100" cy="19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echo </a:t>
            </a:r>
            <a:r>
              <a:rPr lang="pt-BR">
                <a:solidFill>
                  <a:srgbClr val="93C47D"/>
                </a:solidFill>
                <a:latin typeface="Courier New"/>
                <a:ea typeface="Courier New"/>
                <a:cs typeface="Courier New"/>
                <a:sym typeface="Courier New"/>
              </a:rPr>
              <a:t>"Welcome "</a:t>
            </a:r>
            <a:r>
              <a:rPr lang="pt-BR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. </a:t>
            </a:r>
            <a:r>
              <a:rPr lang="pt-BR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$_REQUEST['name']</a:t>
            </a:r>
            <a:r>
              <a:rPr lang="pt-BR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. </a:t>
            </a:r>
            <a:r>
              <a:rPr lang="pt-BR">
                <a:solidFill>
                  <a:srgbClr val="93C47D"/>
                </a:solidFill>
                <a:latin typeface="Courier New"/>
                <a:ea typeface="Courier New"/>
                <a:cs typeface="Courier New"/>
                <a:sym typeface="Courier New"/>
              </a:rPr>
              <a:t>"&lt;br /&gt;"</a:t>
            </a:r>
            <a:r>
              <a:rPr lang="pt-BR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echo </a:t>
            </a:r>
            <a:r>
              <a:rPr lang="pt-BR" sz="1400">
                <a:solidFill>
                  <a:srgbClr val="93C47D"/>
                </a:solidFill>
                <a:latin typeface="Courier New"/>
                <a:ea typeface="Courier New"/>
                <a:cs typeface="Courier New"/>
                <a:sym typeface="Courier New"/>
              </a:rPr>
              <a:t>"Welcome "</a:t>
            </a:r>
            <a:r>
              <a:rPr lang="pt-BR" sz="1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4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htmlspecialchars($_REQUEST['name'], ENT_QUOTES, 'UTF-8'); </a:t>
            </a:r>
            <a:r>
              <a:rPr lang="pt-BR" sz="1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400">
                <a:solidFill>
                  <a:srgbClr val="93C47D"/>
                </a:solidFill>
                <a:latin typeface="Courier New"/>
                <a:ea typeface="Courier New"/>
                <a:cs typeface="Courier New"/>
                <a:sym typeface="Courier New"/>
              </a:rPr>
              <a:t>"&lt;br /&gt;"</a:t>
            </a:r>
            <a:r>
              <a:rPr lang="pt-BR" sz="1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5" name="Shape 225"/>
          <p:cNvSpPr txBox="1"/>
          <p:nvPr/>
        </p:nvSpPr>
        <p:spPr>
          <a:xfrm>
            <a:off x="397850" y="2259150"/>
            <a:ext cx="4092000" cy="4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rPr>
              <a:t>como deveria ser:</a:t>
            </a:r>
            <a:endParaRPr b="1">
              <a:solidFill>
                <a:srgbClr val="FFFFFF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226" name="Shape 226"/>
          <p:cNvSpPr txBox="1"/>
          <p:nvPr/>
        </p:nvSpPr>
        <p:spPr>
          <a:xfrm>
            <a:off x="397850" y="1174025"/>
            <a:ext cx="4092000" cy="4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rPr>
              <a:t>como está:</a:t>
            </a:r>
            <a:endParaRPr b="1">
              <a:solidFill>
                <a:srgbClr val="FFFFFF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44525" y="4241525"/>
            <a:ext cx="687775" cy="68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311700" y="445025"/>
            <a:ext cx="8520600" cy="41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rPr>
              <a:t>Demo: </a:t>
            </a:r>
            <a:endParaRPr b="1" sz="3600">
              <a:solidFill>
                <a:srgbClr val="FFFFFF"/>
              </a:solidFill>
              <a:latin typeface="Orbitron"/>
              <a:ea typeface="Orbitron"/>
              <a:cs typeface="Orbitron"/>
              <a:sym typeface="Orbitron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rPr>
              <a:t>http://linux.ime.usp.br/~razgrizone/sandbox/xss.php</a:t>
            </a:r>
            <a:endParaRPr>
              <a:solidFill>
                <a:srgbClr val="FFFFFF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pic>
        <p:nvPicPr>
          <p:cNvPr id="234" name="Shape 2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44525" y="4241525"/>
            <a:ext cx="687775" cy="68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x="311700" y="475975"/>
            <a:ext cx="8520600" cy="409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rPr>
              <a:t>Case 2:</a:t>
            </a:r>
            <a:endParaRPr sz="3600">
              <a:solidFill>
                <a:srgbClr val="FFFFFF"/>
              </a:solidFill>
              <a:latin typeface="Orbitron"/>
              <a:ea typeface="Orbitron"/>
              <a:cs typeface="Orbitron"/>
              <a:sym typeface="Orbitron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FFFFFF"/>
              </a:solidFill>
              <a:latin typeface="Orbitron"/>
              <a:ea typeface="Orbitron"/>
              <a:cs typeface="Orbitron"/>
              <a:sym typeface="Orbitron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FFFFFF"/>
              </a:solidFill>
              <a:latin typeface="Orbitron"/>
              <a:ea typeface="Orbitron"/>
              <a:cs typeface="Orbitron"/>
              <a:sym typeface="Orbitron"/>
            </a:endParaRPr>
          </a:p>
          <a:p>
            <a:pPr indent="0" lvl="0" mar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600">
              <a:solidFill>
                <a:srgbClr val="FFFFFF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pic>
        <p:nvPicPr>
          <p:cNvPr id="241" name="Shape 2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2988" y="1809025"/>
            <a:ext cx="4678025" cy="142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Shape 2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44525" y="4241525"/>
            <a:ext cx="687775" cy="68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>
            <p:ph idx="1" type="body"/>
          </p:nvPr>
        </p:nvSpPr>
        <p:spPr>
          <a:xfrm>
            <a:off x="311700" y="863550"/>
            <a:ext cx="8520600" cy="5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rPr>
              <a:t>www.ms.gov.br/?s=abacate</a:t>
            </a:r>
            <a:endParaRPr>
              <a:solidFill>
                <a:srgbClr val="FFFFFF"/>
              </a:solidFill>
              <a:latin typeface="Orbitron"/>
              <a:ea typeface="Orbitron"/>
              <a:cs typeface="Orbitron"/>
              <a:sym typeface="Orbitron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Orbitron"/>
              <a:ea typeface="Orbitron"/>
              <a:cs typeface="Orbitron"/>
              <a:sym typeface="Orbitron"/>
            </a:endParaRPr>
          </a:p>
        </p:txBody>
      </p:sp>
      <p:pic>
        <p:nvPicPr>
          <p:cNvPr id="248" name="Shape 2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44525" y="4241525"/>
            <a:ext cx="687775" cy="687775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Shape 249"/>
          <p:cNvSpPr txBox="1"/>
          <p:nvPr>
            <p:ph idx="1" type="body"/>
          </p:nvPr>
        </p:nvSpPr>
        <p:spPr>
          <a:xfrm>
            <a:off x="311700" y="3140100"/>
            <a:ext cx="8520600" cy="82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40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pt-BR" sz="1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400">
                <a:solidFill>
                  <a:srgbClr val="F6B26B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pt-BR" sz="1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="text" </a:t>
            </a:r>
            <a:r>
              <a:rPr lang="pt-BR" sz="1400">
                <a:solidFill>
                  <a:srgbClr val="F6B26B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pt-BR" sz="1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="s" </a:t>
            </a:r>
            <a:r>
              <a:rPr lang="pt-BR" sz="1400">
                <a:solidFill>
                  <a:srgbClr val="F6B26B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pt-BR" sz="1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400">
                <a:solidFill>
                  <a:srgbClr val="93C47D"/>
                </a:solidFill>
                <a:latin typeface="Courier New"/>
                <a:ea typeface="Courier New"/>
                <a:cs typeface="Courier New"/>
                <a:sym typeface="Courier New"/>
              </a:rPr>
              <a:t>"abacate"</a:t>
            </a:r>
            <a:r>
              <a:rPr lang="pt-BR" sz="1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400">
                <a:solidFill>
                  <a:srgbClr val="F6B26B"/>
                </a:solidFill>
                <a:latin typeface="Courier New"/>
                <a:ea typeface="Courier New"/>
                <a:cs typeface="Courier New"/>
                <a:sym typeface="Courier New"/>
              </a:rPr>
              <a:t>placeholder</a:t>
            </a:r>
            <a:r>
              <a:rPr lang="pt-BR" sz="1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="Digite um termo para pesquisar..."&gt;</a:t>
            </a:r>
            <a:endParaRPr sz="1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Orbitron"/>
              <a:ea typeface="Orbitron"/>
              <a:cs typeface="Orbitron"/>
              <a:sym typeface="Orbitron"/>
            </a:endParaRPr>
          </a:p>
        </p:txBody>
      </p:sp>
      <p:cxnSp>
        <p:nvCxnSpPr>
          <p:cNvPr id="250" name="Shape 250"/>
          <p:cNvCxnSpPr>
            <a:stCxn id="247" idx="2"/>
            <a:endCxn id="249" idx="0"/>
          </p:cNvCxnSpPr>
          <p:nvPr/>
        </p:nvCxnSpPr>
        <p:spPr>
          <a:xfrm>
            <a:off x="4572000" y="1363950"/>
            <a:ext cx="0" cy="1776300"/>
          </a:xfrm>
          <a:prstGeom prst="straightConnector1">
            <a:avLst/>
          </a:prstGeom>
          <a:noFill/>
          <a:ln cap="flat" cmpd="sng" w="7620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/>
          <p:nvPr>
            <p:ph idx="1" type="body"/>
          </p:nvPr>
        </p:nvSpPr>
        <p:spPr>
          <a:xfrm>
            <a:off x="311700" y="863550"/>
            <a:ext cx="8520600" cy="5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rPr>
              <a:t>www.ms.gov.br/?s=</a:t>
            </a:r>
            <a:r>
              <a:rPr lang="pt-BR">
                <a:solidFill>
                  <a:srgbClr val="93C47D"/>
                </a:solidFill>
                <a:latin typeface="Orbitron"/>
                <a:ea typeface="Orbitron"/>
                <a:cs typeface="Orbitron"/>
                <a:sym typeface="Orbitron"/>
              </a:rPr>
              <a:t>”&gt;</a:t>
            </a:r>
            <a:endParaRPr>
              <a:solidFill>
                <a:srgbClr val="93C47D"/>
              </a:solidFill>
              <a:latin typeface="Orbitron"/>
              <a:ea typeface="Orbitron"/>
              <a:cs typeface="Orbitron"/>
              <a:sym typeface="Orbitron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Orbitron"/>
              <a:ea typeface="Orbitron"/>
              <a:cs typeface="Orbitron"/>
              <a:sym typeface="Orbitron"/>
            </a:endParaRPr>
          </a:p>
        </p:txBody>
      </p:sp>
      <p:pic>
        <p:nvPicPr>
          <p:cNvPr id="256" name="Shape 2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44525" y="4241525"/>
            <a:ext cx="687775" cy="687775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Shape 257"/>
          <p:cNvSpPr txBox="1"/>
          <p:nvPr>
            <p:ph idx="1" type="body"/>
          </p:nvPr>
        </p:nvSpPr>
        <p:spPr>
          <a:xfrm>
            <a:off x="311700" y="3140100"/>
            <a:ext cx="8520600" cy="82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40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pt-BR" sz="1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400">
                <a:solidFill>
                  <a:srgbClr val="F6B26B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pt-BR" sz="1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="text" </a:t>
            </a:r>
            <a:r>
              <a:rPr lang="pt-BR" sz="1400">
                <a:solidFill>
                  <a:srgbClr val="F6B26B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pt-BR" sz="1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="s" </a:t>
            </a:r>
            <a:r>
              <a:rPr lang="pt-BR" sz="1400">
                <a:solidFill>
                  <a:srgbClr val="F6B26B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pt-BR" sz="1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400">
                <a:solidFill>
                  <a:srgbClr val="93C47D"/>
                </a:solidFill>
                <a:latin typeface="Courier New"/>
                <a:ea typeface="Courier New"/>
                <a:cs typeface="Courier New"/>
                <a:sym typeface="Courier New"/>
              </a:rPr>
              <a:t>"&amp;quot;&amp;gt;"</a:t>
            </a:r>
            <a:r>
              <a:rPr lang="pt-BR" sz="1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400">
                <a:solidFill>
                  <a:srgbClr val="F6B26B"/>
                </a:solidFill>
                <a:latin typeface="Courier New"/>
                <a:ea typeface="Courier New"/>
                <a:cs typeface="Courier New"/>
                <a:sym typeface="Courier New"/>
              </a:rPr>
              <a:t>placeholder</a:t>
            </a:r>
            <a:r>
              <a:rPr lang="pt-BR" sz="1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="Digite um termo para pesquisar..."&gt;</a:t>
            </a:r>
            <a:endParaRPr sz="1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Orbitron"/>
              <a:ea typeface="Orbitron"/>
              <a:cs typeface="Orbitron"/>
              <a:sym typeface="Orbitron"/>
            </a:endParaRPr>
          </a:p>
        </p:txBody>
      </p:sp>
      <p:cxnSp>
        <p:nvCxnSpPr>
          <p:cNvPr id="258" name="Shape 258"/>
          <p:cNvCxnSpPr>
            <a:stCxn id="255" idx="2"/>
            <a:endCxn id="257" idx="0"/>
          </p:cNvCxnSpPr>
          <p:nvPr/>
        </p:nvCxnSpPr>
        <p:spPr>
          <a:xfrm>
            <a:off x="4572000" y="1363950"/>
            <a:ext cx="0" cy="1776300"/>
          </a:xfrm>
          <a:prstGeom prst="straightConnector1">
            <a:avLst/>
          </a:prstGeom>
          <a:noFill/>
          <a:ln cap="flat" cmpd="sng" w="7620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/>
          <p:nvPr>
            <p:ph idx="1" type="body"/>
          </p:nvPr>
        </p:nvSpPr>
        <p:spPr>
          <a:xfrm>
            <a:off x="311700" y="863550"/>
            <a:ext cx="8520600" cy="5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rPr>
              <a:t>www.ms.gov.br/?s=</a:t>
            </a:r>
            <a:r>
              <a:rPr lang="pt-BR">
                <a:solidFill>
                  <a:srgbClr val="E06666"/>
                </a:solidFill>
                <a:latin typeface="Orbitron"/>
                <a:ea typeface="Orbitron"/>
                <a:cs typeface="Orbitron"/>
                <a:sym typeface="Orbitron"/>
              </a:rPr>
              <a:t>”&gt;</a:t>
            </a:r>
            <a:endParaRPr>
              <a:solidFill>
                <a:srgbClr val="E06666"/>
              </a:solidFill>
              <a:latin typeface="Orbitron"/>
              <a:ea typeface="Orbitron"/>
              <a:cs typeface="Orbitron"/>
              <a:sym typeface="Orbitron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Orbitron"/>
              <a:ea typeface="Orbitron"/>
              <a:cs typeface="Orbitron"/>
              <a:sym typeface="Orbitron"/>
            </a:endParaRPr>
          </a:p>
        </p:txBody>
      </p:sp>
      <p:pic>
        <p:nvPicPr>
          <p:cNvPr id="264" name="Shape 2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44525" y="4241525"/>
            <a:ext cx="687775" cy="687775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Shape 265"/>
          <p:cNvSpPr txBox="1"/>
          <p:nvPr>
            <p:ph idx="1" type="body"/>
          </p:nvPr>
        </p:nvSpPr>
        <p:spPr>
          <a:xfrm>
            <a:off x="311700" y="3140100"/>
            <a:ext cx="8520600" cy="82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40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pt-BR" sz="1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400">
                <a:solidFill>
                  <a:srgbClr val="F6B26B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pt-BR" sz="1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="text" </a:t>
            </a:r>
            <a:r>
              <a:rPr lang="pt-BR" sz="1400">
                <a:solidFill>
                  <a:srgbClr val="F6B26B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pt-BR" sz="1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="s" </a:t>
            </a:r>
            <a:r>
              <a:rPr lang="pt-BR" sz="1400">
                <a:solidFill>
                  <a:srgbClr val="F6B26B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pt-BR" sz="1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400">
                <a:solidFill>
                  <a:srgbClr val="93C47D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pt-BR" sz="140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"&gt; </a:t>
            </a:r>
            <a:r>
              <a:rPr lang="pt-BR" sz="1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" placeholder="Digite um termo para pesquisar..."&gt;</a:t>
            </a:r>
            <a:endParaRPr sz="1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Orbitron"/>
              <a:ea typeface="Orbitron"/>
              <a:cs typeface="Orbitron"/>
              <a:sym typeface="Orbitron"/>
            </a:endParaRPr>
          </a:p>
        </p:txBody>
      </p:sp>
      <p:cxnSp>
        <p:nvCxnSpPr>
          <p:cNvPr id="266" name="Shape 266"/>
          <p:cNvCxnSpPr>
            <a:stCxn id="263" idx="2"/>
            <a:endCxn id="265" idx="0"/>
          </p:cNvCxnSpPr>
          <p:nvPr/>
        </p:nvCxnSpPr>
        <p:spPr>
          <a:xfrm>
            <a:off x="4572000" y="1363950"/>
            <a:ext cx="0" cy="1776300"/>
          </a:xfrm>
          <a:prstGeom prst="straightConnector1">
            <a:avLst/>
          </a:prstGeom>
          <a:noFill/>
          <a:ln cap="flat" cmpd="sng" w="7620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/>
          <p:nvPr>
            <p:ph idx="1" type="body"/>
          </p:nvPr>
        </p:nvSpPr>
        <p:spPr>
          <a:xfrm>
            <a:off x="311700" y="415925"/>
            <a:ext cx="8520600" cy="415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pt-BR" sz="3600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rPr>
              <a:t>Reflected XSS</a:t>
            </a:r>
            <a:endParaRPr b="1" sz="3600">
              <a:solidFill>
                <a:srgbClr val="FFFFFF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pic>
        <p:nvPicPr>
          <p:cNvPr id="272" name="Shape 2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44525" y="4241525"/>
            <a:ext cx="687775" cy="68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8" name="Shape 2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755364"/>
            <a:ext cx="848375" cy="84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Shape 2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682689"/>
            <a:ext cx="848372" cy="84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Shape 28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2610039"/>
            <a:ext cx="848375" cy="84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Shape 28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1700" y="3537365"/>
            <a:ext cx="848374" cy="8483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2" name="Shape 282"/>
          <p:cNvCxnSpPr/>
          <p:nvPr/>
        </p:nvCxnSpPr>
        <p:spPr>
          <a:xfrm>
            <a:off x="1775075" y="2264250"/>
            <a:ext cx="4794000" cy="0"/>
          </a:xfrm>
          <a:prstGeom prst="straightConnector1">
            <a:avLst/>
          </a:prstGeom>
          <a:noFill/>
          <a:ln cap="flat" cmpd="sng" w="11430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3" name="Shape 283"/>
          <p:cNvCxnSpPr/>
          <p:nvPr/>
        </p:nvCxnSpPr>
        <p:spPr>
          <a:xfrm rot="10800000">
            <a:off x="1803000" y="2935175"/>
            <a:ext cx="4738200" cy="0"/>
          </a:xfrm>
          <a:prstGeom prst="straightConnector1">
            <a:avLst/>
          </a:prstGeom>
          <a:noFill/>
          <a:ln cap="flat" cmpd="sng" w="11430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4" name="Shape 284"/>
          <p:cNvSpPr txBox="1"/>
          <p:nvPr/>
        </p:nvSpPr>
        <p:spPr>
          <a:xfrm>
            <a:off x="1956775" y="1719150"/>
            <a:ext cx="4067100" cy="3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rPr>
              <a:t>pedido </a:t>
            </a:r>
            <a:r>
              <a:rPr b="1" lang="pt-BR" sz="1800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rPr>
              <a:t>malicioso</a:t>
            </a:r>
            <a:endParaRPr b="1" sz="1800">
              <a:solidFill>
                <a:srgbClr val="FFFFFF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285" name="Shape 285"/>
          <p:cNvSpPr txBox="1"/>
          <p:nvPr/>
        </p:nvSpPr>
        <p:spPr>
          <a:xfrm>
            <a:off x="1956775" y="3159975"/>
            <a:ext cx="4067100" cy="3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rPr>
              <a:t>resposta quebrada</a:t>
            </a:r>
            <a:endParaRPr b="1" sz="1800">
              <a:solidFill>
                <a:srgbClr val="FFFFFF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pic>
        <p:nvPicPr>
          <p:cNvPr id="286" name="Shape 28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820575" y="1843463"/>
            <a:ext cx="2290449" cy="52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Shape 28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689550" y="2734182"/>
            <a:ext cx="2290450" cy="6001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Shape 28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144525" y="4241525"/>
            <a:ext cx="687775" cy="68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45783" y="2086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6000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rPr>
              <a:t>Internet</a:t>
            </a:r>
            <a:r>
              <a:rPr b="1" lang="pt-BR" sz="3600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rPr>
              <a:t> x </a:t>
            </a:r>
            <a:r>
              <a:rPr b="1" lang="pt-BR" sz="6000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rPr>
              <a:t>Web</a:t>
            </a:r>
            <a:endParaRPr b="1" sz="6000">
              <a:solidFill>
                <a:srgbClr val="FFFFFF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pic>
        <p:nvPicPr>
          <p:cNvPr id="69" name="Shape 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44525" y="4241525"/>
            <a:ext cx="687775" cy="68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3" name="Shape 2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95550" y="3145375"/>
            <a:ext cx="1427100" cy="142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Shape 2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87625" y="84550"/>
            <a:ext cx="1968750" cy="196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Shape 29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70375" y="3082488"/>
            <a:ext cx="1552875" cy="15528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6" name="Shape 296"/>
          <p:cNvCxnSpPr>
            <a:endCxn id="295" idx="3"/>
          </p:cNvCxnSpPr>
          <p:nvPr/>
        </p:nvCxnSpPr>
        <p:spPr>
          <a:xfrm rot="10800000">
            <a:off x="2523250" y="3858925"/>
            <a:ext cx="3872400" cy="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7" name="Shape 297"/>
          <p:cNvCxnSpPr>
            <a:stCxn id="295" idx="0"/>
            <a:endCxn id="294" idx="1"/>
          </p:cNvCxnSpPr>
          <p:nvPr/>
        </p:nvCxnSpPr>
        <p:spPr>
          <a:xfrm flipH="1" rot="10800000">
            <a:off x="1746813" y="1068888"/>
            <a:ext cx="1840800" cy="20136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8" name="Shape 298"/>
          <p:cNvCxnSpPr/>
          <p:nvPr/>
        </p:nvCxnSpPr>
        <p:spPr>
          <a:xfrm flipH="1">
            <a:off x="2259775" y="1635950"/>
            <a:ext cx="1622100" cy="17607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9" name="Shape 299"/>
          <p:cNvSpPr txBox="1"/>
          <p:nvPr/>
        </p:nvSpPr>
        <p:spPr>
          <a:xfrm>
            <a:off x="4242350" y="3396650"/>
            <a:ext cx="318900" cy="8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rPr>
              <a:t>1</a:t>
            </a:r>
            <a:endParaRPr sz="2400">
              <a:solidFill>
                <a:srgbClr val="FFFFFF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300" name="Shape 300"/>
          <p:cNvSpPr txBox="1"/>
          <p:nvPr/>
        </p:nvSpPr>
        <p:spPr>
          <a:xfrm>
            <a:off x="2259775" y="1647450"/>
            <a:ext cx="318900" cy="8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rPr>
              <a:t>2</a:t>
            </a:r>
            <a:endParaRPr sz="2400">
              <a:solidFill>
                <a:srgbClr val="FFFFFF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301" name="Shape 301"/>
          <p:cNvSpPr txBox="1"/>
          <p:nvPr/>
        </p:nvSpPr>
        <p:spPr>
          <a:xfrm>
            <a:off x="3188550" y="2288875"/>
            <a:ext cx="318900" cy="8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rPr>
              <a:t>3</a:t>
            </a:r>
            <a:endParaRPr sz="2400">
              <a:solidFill>
                <a:srgbClr val="FFFFFF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pic>
        <p:nvPicPr>
          <p:cNvPr id="302" name="Shape 30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144525" y="4241525"/>
            <a:ext cx="687775" cy="68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/>
          <p:nvPr>
            <p:ph idx="1" type="body"/>
          </p:nvPr>
        </p:nvSpPr>
        <p:spPr>
          <a:xfrm>
            <a:off x="311700" y="415925"/>
            <a:ext cx="8520600" cy="415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pt-BR" sz="3600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rPr>
              <a:t>Stored</a:t>
            </a:r>
            <a:r>
              <a:rPr b="1" lang="pt-BR" sz="3600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rPr>
              <a:t> XSS</a:t>
            </a:r>
            <a:endParaRPr b="1" sz="3600">
              <a:solidFill>
                <a:srgbClr val="FFFFFF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pic>
        <p:nvPicPr>
          <p:cNvPr id="308" name="Shape 3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44525" y="4241525"/>
            <a:ext cx="687775" cy="68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3" name="Shape 3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95550" y="3145375"/>
            <a:ext cx="1427100" cy="142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Shape 3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87625" y="84550"/>
            <a:ext cx="1968750" cy="196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Shape 3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70375" y="3082488"/>
            <a:ext cx="1552875" cy="15528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6" name="Shape 316"/>
          <p:cNvCxnSpPr/>
          <p:nvPr/>
        </p:nvCxnSpPr>
        <p:spPr>
          <a:xfrm rot="10800000">
            <a:off x="5448300" y="1767900"/>
            <a:ext cx="1028700" cy="15849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7" name="Shape 317"/>
          <p:cNvCxnSpPr>
            <a:stCxn id="315" idx="0"/>
            <a:endCxn id="314" idx="1"/>
          </p:cNvCxnSpPr>
          <p:nvPr/>
        </p:nvCxnSpPr>
        <p:spPr>
          <a:xfrm flipH="1" rot="10800000">
            <a:off x="1746813" y="1068888"/>
            <a:ext cx="1840800" cy="20136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8" name="Shape 318"/>
          <p:cNvCxnSpPr/>
          <p:nvPr/>
        </p:nvCxnSpPr>
        <p:spPr>
          <a:xfrm flipH="1">
            <a:off x="2259775" y="1635950"/>
            <a:ext cx="1622100" cy="17607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9" name="Shape 319"/>
          <p:cNvSpPr txBox="1"/>
          <p:nvPr/>
        </p:nvSpPr>
        <p:spPr>
          <a:xfrm>
            <a:off x="5949225" y="2021600"/>
            <a:ext cx="318900" cy="8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rPr>
              <a:t>1</a:t>
            </a:r>
            <a:endParaRPr sz="2400">
              <a:solidFill>
                <a:srgbClr val="FFFFFF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320" name="Shape 320"/>
          <p:cNvSpPr txBox="1"/>
          <p:nvPr/>
        </p:nvSpPr>
        <p:spPr>
          <a:xfrm>
            <a:off x="2259775" y="1647450"/>
            <a:ext cx="318900" cy="8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rPr>
              <a:t>2</a:t>
            </a:r>
            <a:endParaRPr sz="2400">
              <a:solidFill>
                <a:srgbClr val="FFFFFF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321" name="Shape 321"/>
          <p:cNvSpPr txBox="1"/>
          <p:nvPr/>
        </p:nvSpPr>
        <p:spPr>
          <a:xfrm>
            <a:off x="3188550" y="2288875"/>
            <a:ext cx="318900" cy="8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rPr>
              <a:t>3</a:t>
            </a:r>
            <a:endParaRPr sz="2400">
              <a:solidFill>
                <a:srgbClr val="FFFFFF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pic>
        <p:nvPicPr>
          <p:cNvPr id="322" name="Shape 3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144525" y="4241525"/>
            <a:ext cx="687775" cy="68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" name="Shape 3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95550" y="3145375"/>
            <a:ext cx="1427100" cy="142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Shape 3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87625" y="84550"/>
            <a:ext cx="1968750" cy="196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Shape 3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70375" y="3082488"/>
            <a:ext cx="1552875" cy="15528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0" name="Shape 330"/>
          <p:cNvCxnSpPr/>
          <p:nvPr/>
        </p:nvCxnSpPr>
        <p:spPr>
          <a:xfrm rot="10800000">
            <a:off x="5448300" y="1767900"/>
            <a:ext cx="1028700" cy="15849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1" name="Shape 331"/>
          <p:cNvCxnSpPr>
            <a:stCxn id="329" idx="0"/>
            <a:endCxn id="328" idx="1"/>
          </p:cNvCxnSpPr>
          <p:nvPr/>
        </p:nvCxnSpPr>
        <p:spPr>
          <a:xfrm flipH="1" rot="10800000">
            <a:off x="1746813" y="1068888"/>
            <a:ext cx="1840800" cy="20136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2" name="Shape 332"/>
          <p:cNvCxnSpPr/>
          <p:nvPr/>
        </p:nvCxnSpPr>
        <p:spPr>
          <a:xfrm flipH="1">
            <a:off x="2259775" y="1635950"/>
            <a:ext cx="1622100" cy="17607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3" name="Shape 333"/>
          <p:cNvSpPr txBox="1"/>
          <p:nvPr/>
        </p:nvSpPr>
        <p:spPr>
          <a:xfrm>
            <a:off x="5949225" y="2021600"/>
            <a:ext cx="318900" cy="8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rPr>
              <a:t>1</a:t>
            </a:r>
            <a:endParaRPr sz="2400">
              <a:solidFill>
                <a:srgbClr val="FFFFFF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334" name="Shape 334"/>
          <p:cNvSpPr txBox="1"/>
          <p:nvPr/>
        </p:nvSpPr>
        <p:spPr>
          <a:xfrm>
            <a:off x="2259775" y="1647450"/>
            <a:ext cx="318900" cy="8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rPr>
              <a:t>2</a:t>
            </a:r>
            <a:endParaRPr sz="2400">
              <a:solidFill>
                <a:srgbClr val="FFFFFF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335" name="Shape 335"/>
          <p:cNvSpPr txBox="1"/>
          <p:nvPr/>
        </p:nvSpPr>
        <p:spPr>
          <a:xfrm>
            <a:off x="3188550" y="2288875"/>
            <a:ext cx="318900" cy="8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rPr>
              <a:t>3</a:t>
            </a:r>
            <a:endParaRPr sz="2400">
              <a:solidFill>
                <a:srgbClr val="FFFFFF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pic>
        <p:nvPicPr>
          <p:cNvPr id="336" name="Shape 3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144525" y="4241525"/>
            <a:ext cx="687775" cy="687775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Shape 337"/>
          <p:cNvSpPr txBox="1"/>
          <p:nvPr/>
        </p:nvSpPr>
        <p:spPr>
          <a:xfrm>
            <a:off x="2160300" y="4351875"/>
            <a:ext cx="4823400" cy="68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b="1" lang="pt-BR" sz="2300">
                <a:solidFill>
                  <a:srgbClr val="EBC700"/>
                </a:solidFill>
                <a:latin typeface="Orbitron"/>
                <a:ea typeface="Orbitron"/>
                <a:cs typeface="Orbitron"/>
                <a:sym typeface="Orbitron"/>
              </a:rPr>
              <a:t>O servidor armazena o XSS!</a:t>
            </a:r>
            <a:endParaRPr b="1" sz="2300">
              <a:solidFill>
                <a:srgbClr val="EBC700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2" name="Shape 342"/>
          <p:cNvPicPr preferRelativeResize="0"/>
          <p:nvPr/>
        </p:nvPicPr>
        <p:blipFill rotWithShape="1">
          <a:blip r:embed="rId3">
            <a:alphaModFix/>
          </a:blip>
          <a:srcRect b="6675" l="0" r="0" t="12510"/>
          <a:stretch/>
        </p:blipFill>
        <p:spPr>
          <a:xfrm>
            <a:off x="634625" y="707050"/>
            <a:ext cx="7874751" cy="345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Shape 3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44525" y="4241525"/>
            <a:ext cx="687775" cy="68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Shape 349"/>
          <p:cNvSpPr txBox="1"/>
          <p:nvPr>
            <p:ph idx="1" type="body"/>
          </p:nvPr>
        </p:nvSpPr>
        <p:spPr>
          <a:xfrm>
            <a:off x="311700" y="-150450"/>
            <a:ext cx="8520600" cy="407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rPr>
              <a:t>Case 3: Tweetdeck</a:t>
            </a:r>
            <a:endParaRPr sz="3000">
              <a:solidFill>
                <a:srgbClr val="FFFFFF"/>
              </a:solidFill>
              <a:latin typeface="Orbitron"/>
              <a:ea typeface="Orbitron"/>
              <a:cs typeface="Orbitron"/>
              <a:sym typeface="Orbitron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  <a:latin typeface="Orbitron"/>
              <a:ea typeface="Orbitron"/>
              <a:cs typeface="Orbitron"/>
              <a:sym typeface="Orbitron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  <a:latin typeface="Orbitron"/>
              <a:ea typeface="Orbitron"/>
              <a:cs typeface="Orbitron"/>
              <a:sym typeface="Orbitron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pic>
        <p:nvPicPr>
          <p:cNvPr id="350" name="Shape 3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44525" y="4241525"/>
            <a:ext cx="687775" cy="68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Shape 3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14475" y="969638"/>
            <a:ext cx="6115050" cy="389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Shape 357"/>
          <p:cNvSpPr txBox="1"/>
          <p:nvPr>
            <p:ph idx="1" type="body"/>
          </p:nvPr>
        </p:nvSpPr>
        <p:spPr>
          <a:xfrm>
            <a:off x="311700" y="475975"/>
            <a:ext cx="8520600" cy="409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rPr>
              <a:t>Case 4: MySpace</a:t>
            </a:r>
            <a:endParaRPr sz="3600">
              <a:solidFill>
                <a:srgbClr val="FFFFFF"/>
              </a:solidFill>
              <a:latin typeface="Orbitron"/>
              <a:ea typeface="Orbitron"/>
              <a:cs typeface="Orbitron"/>
              <a:sym typeface="Orbitron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FFFFFF"/>
              </a:solidFill>
              <a:latin typeface="Orbitron"/>
              <a:ea typeface="Orbitron"/>
              <a:cs typeface="Orbitron"/>
              <a:sym typeface="Orbitron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FFFFFF"/>
              </a:solidFill>
              <a:latin typeface="Orbitron"/>
              <a:ea typeface="Orbitron"/>
              <a:cs typeface="Orbitron"/>
              <a:sym typeface="Orbitron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600">
              <a:solidFill>
                <a:srgbClr val="FFFFFF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pic>
        <p:nvPicPr>
          <p:cNvPr id="358" name="Shape 3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44525" y="4241525"/>
            <a:ext cx="687775" cy="68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Shape 3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36425" y="1505950"/>
            <a:ext cx="5471151" cy="2735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5" name="Shape 3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2250" y="661263"/>
            <a:ext cx="6759508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Shape 3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44525" y="4241525"/>
            <a:ext cx="687775" cy="68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 txBox="1"/>
          <p:nvPr>
            <p:ph type="title"/>
          </p:nvPr>
        </p:nvSpPr>
        <p:spPr>
          <a:xfrm>
            <a:off x="311700" y="445025"/>
            <a:ext cx="8520600" cy="426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800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rPr>
              <a:t>Conclusão</a:t>
            </a:r>
            <a:endParaRPr b="1" sz="4800">
              <a:solidFill>
                <a:srgbClr val="FFFFFF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pic>
        <p:nvPicPr>
          <p:cNvPr id="372" name="Shape 3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44525" y="4241525"/>
            <a:ext cx="687775" cy="68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Shape 378"/>
          <p:cNvSpPr txBox="1"/>
          <p:nvPr>
            <p:ph idx="1" type="body"/>
          </p:nvPr>
        </p:nvSpPr>
        <p:spPr>
          <a:xfrm>
            <a:off x="311700" y="597425"/>
            <a:ext cx="8520600" cy="41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pt-BR" sz="3000">
                <a:solidFill>
                  <a:srgbClr val="EBC700"/>
                </a:solidFill>
                <a:latin typeface="Orbitron"/>
                <a:ea typeface="Orbitron"/>
                <a:cs typeface="Orbitron"/>
                <a:sym typeface="Orbitron"/>
              </a:rPr>
              <a:t>Nunca</a:t>
            </a:r>
            <a:r>
              <a:rPr b="1" lang="pt-BR" sz="3000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rPr>
              <a:t> confie no input do usuário.</a:t>
            </a:r>
            <a:endParaRPr b="1" sz="3000">
              <a:solidFill>
                <a:srgbClr val="FFFFFF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pic>
        <p:nvPicPr>
          <p:cNvPr id="379" name="Shape 3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44525" y="4241525"/>
            <a:ext cx="687775" cy="68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Shape 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44525" y="4241525"/>
            <a:ext cx="687775" cy="68777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Shape 76"/>
          <p:cNvSpPr txBox="1"/>
          <p:nvPr>
            <p:ph type="title"/>
          </p:nvPr>
        </p:nvSpPr>
        <p:spPr>
          <a:xfrm>
            <a:off x="45783" y="2086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6000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rPr>
              <a:t>Internet</a:t>
            </a:r>
            <a:r>
              <a:rPr b="1" lang="pt-BR" sz="3600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rPr>
              <a:t> x </a:t>
            </a:r>
            <a:r>
              <a:rPr b="1" lang="pt-BR" sz="6000">
                <a:solidFill>
                  <a:srgbClr val="EBC700"/>
                </a:solidFill>
                <a:latin typeface="Orbitron"/>
                <a:ea typeface="Orbitron"/>
                <a:cs typeface="Orbitron"/>
                <a:sym typeface="Orbitron"/>
              </a:rPr>
              <a:t>Web</a:t>
            </a:r>
            <a:endParaRPr b="1" sz="6000">
              <a:solidFill>
                <a:srgbClr val="EBC700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 txBox="1"/>
          <p:nvPr>
            <p:ph type="title"/>
          </p:nvPr>
        </p:nvSpPr>
        <p:spPr>
          <a:xfrm>
            <a:off x="311700" y="437400"/>
            <a:ext cx="8520600" cy="426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800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rPr>
              <a:t>Obrigado!</a:t>
            </a:r>
            <a:endParaRPr b="1" sz="4800">
              <a:solidFill>
                <a:srgbClr val="FFFFFF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pic>
        <p:nvPicPr>
          <p:cNvPr id="385" name="Shape 3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44525" y="4241525"/>
            <a:ext cx="687775" cy="68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Shape 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44525" y="4241525"/>
            <a:ext cx="687775" cy="68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Shape 83"/>
          <p:cNvPicPr preferRelativeResize="0"/>
          <p:nvPr/>
        </p:nvPicPr>
        <p:blipFill rotWithShape="1">
          <a:blip r:embed="rId4">
            <a:alphaModFix/>
          </a:blip>
          <a:srcRect b="0" l="53082" r="0" t="0"/>
          <a:stretch/>
        </p:blipFill>
        <p:spPr>
          <a:xfrm>
            <a:off x="2956527" y="476075"/>
            <a:ext cx="2232749" cy="419132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Shape 84"/>
          <p:cNvSpPr txBox="1"/>
          <p:nvPr/>
        </p:nvSpPr>
        <p:spPr>
          <a:xfrm>
            <a:off x="5220075" y="3978125"/>
            <a:ext cx="2751600" cy="4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rPr>
              <a:t>Ethernet, 802.11 (Wi-fi)...</a:t>
            </a:r>
            <a:endParaRPr>
              <a:solidFill>
                <a:srgbClr val="FFFFFF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85" name="Shape 85"/>
          <p:cNvSpPr txBox="1"/>
          <p:nvPr/>
        </p:nvSpPr>
        <p:spPr>
          <a:xfrm>
            <a:off x="5220075" y="3114625"/>
            <a:ext cx="2751600" cy="4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rPr>
              <a:t>IP, ICMP, ...</a:t>
            </a:r>
            <a:endParaRPr>
              <a:solidFill>
                <a:srgbClr val="FFFFFF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86" name="Shape 86"/>
          <p:cNvSpPr txBox="1"/>
          <p:nvPr/>
        </p:nvSpPr>
        <p:spPr>
          <a:xfrm>
            <a:off x="5220075" y="2570800"/>
            <a:ext cx="2751600" cy="4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rPr>
              <a:t>TCP, UDP</a:t>
            </a:r>
            <a:endParaRPr>
              <a:solidFill>
                <a:srgbClr val="FFFFFF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87" name="Shape 87"/>
          <p:cNvSpPr txBox="1"/>
          <p:nvPr/>
        </p:nvSpPr>
        <p:spPr>
          <a:xfrm>
            <a:off x="5220075" y="937775"/>
            <a:ext cx="2751600" cy="149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EBC700"/>
                </a:solidFill>
                <a:latin typeface="Orbitron"/>
                <a:ea typeface="Orbitron"/>
                <a:cs typeface="Orbitron"/>
                <a:sym typeface="Orbitron"/>
              </a:rPr>
              <a:t>HTTP</a:t>
            </a:r>
            <a:r>
              <a:rPr lang="pt-BR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rPr>
              <a:t>, SMTP, FTP, SSH, DNS, ...</a:t>
            </a:r>
            <a:endParaRPr>
              <a:solidFill>
                <a:srgbClr val="FFFFFF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88" name="Shape 88"/>
          <p:cNvSpPr txBox="1"/>
          <p:nvPr/>
        </p:nvSpPr>
        <p:spPr>
          <a:xfrm>
            <a:off x="174125" y="937775"/>
            <a:ext cx="2751600" cy="149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rPr>
              <a:t>Domínios: www.google.com</a:t>
            </a:r>
            <a:endParaRPr>
              <a:solidFill>
                <a:srgbClr val="FFFFFF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89" name="Shape 89"/>
          <p:cNvSpPr txBox="1"/>
          <p:nvPr/>
        </p:nvSpPr>
        <p:spPr>
          <a:xfrm>
            <a:off x="174125" y="2570800"/>
            <a:ext cx="2751600" cy="4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rPr>
              <a:t>porta: :80, :443...</a:t>
            </a:r>
            <a:endParaRPr>
              <a:solidFill>
                <a:srgbClr val="FFFFFF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90" name="Shape 90"/>
          <p:cNvSpPr txBox="1"/>
          <p:nvPr/>
        </p:nvSpPr>
        <p:spPr>
          <a:xfrm>
            <a:off x="174125" y="3066842"/>
            <a:ext cx="2751600" cy="4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rPr>
              <a:t>Endereço de IP: 103.204.80.23</a:t>
            </a:r>
            <a:endParaRPr>
              <a:solidFill>
                <a:srgbClr val="FFFFFF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pt-BR" sz="3600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rPr>
              <a:t>Demo: Servidor de tempo em 10 linhas em ruby</a:t>
            </a:r>
            <a:endParaRPr b="1" sz="3600">
              <a:solidFill>
                <a:srgbClr val="FFFFFF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pic>
        <p:nvPicPr>
          <p:cNvPr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44525" y="4241525"/>
            <a:ext cx="687775" cy="68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11700" y="1974300"/>
            <a:ext cx="8520600" cy="108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6000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rPr>
              <a:t>http://</a:t>
            </a:r>
            <a:endParaRPr b="1" sz="6000">
              <a:solidFill>
                <a:srgbClr val="FFFFFF"/>
              </a:solidFill>
              <a:latin typeface="Orbitron"/>
              <a:ea typeface="Orbitron"/>
              <a:cs typeface="Orbitron"/>
              <a:sym typeface="Orbitro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>
                <a:solidFill>
                  <a:srgbClr val="B7B7B7"/>
                </a:solidFill>
                <a:latin typeface="Orbitron"/>
                <a:ea typeface="Orbitron"/>
                <a:cs typeface="Orbitron"/>
                <a:sym typeface="Orbitron"/>
              </a:rPr>
              <a:t>(e https://)</a:t>
            </a:r>
            <a:endParaRPr b="1" sz="3200">
              <a:solidFill>
                <a:srgbClr val="B7B7B7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pic>
        <p:nvPicPr>
          <p:cNvPr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44525" y="4241525"/>
            <a:ext cx="687775" cy="68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Shape 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755364"/>
            <a:ext cx="848375" cy="84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Shape 10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682689"/>
            <a:ext cx="848372" cy="84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Shape 10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2610039"/>
            <a:ext cx="848375" cy="84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Shape 11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1700" y="3537365"/>
            <a:ext cx="848374" cy="8483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1" name="Shape 111"/>
          <p:cNvCxnSpPr/>
          <p:nvPr/>
        </p:nvCxnSpPr>
        <p:spPr>
          <a:xfrm>
            <a:off x="1775075" y="2264250"/>
            <a:ext cx="4794000" cy="0"/>
          </a:xfrm>
          <a:prstGeom prst="straightConnector1">
            <a:avLst/>
          </a:prstGeom>
          <a:noFill/>
          <a:ln cap="flat" cmpd="sng" w="11430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2" name="Shape 112"/>
          <p:cNvCxnSpPr/>
          <p:nvPr/>
        </p:nvCxnSpPr>
        <p:spPr>
          <a:xfrm rot="10800000">
            <a:off x="1803000" y="2935175"/>
            <a:ext cx="4738200" cy="0"/>
          </a:xfrm>
          <a:prstGeom prst="straightConnector1">
            <a:avLst/>
          </a:prstGeom>
          <a:noFill/>
          <a:ln cap="flat" cmpd="sng" w="11430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3" name="Shape 113"/>
          <p:cNvSpPr txBox="1"/>
          <p:nvPr/>
        </p:nvSpPr>
        <p:spPr>
          <a:xfrm>
            <a:off x="1956775" y="1719150"/>
            <a:ext cx="4067100" cy="3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rPr>
              <a:t>request</a:t>
            </a:r>
            <a:endParaRPr b="1" sz="1800">
              <a:solidFill>
                <a:srgbClr val="FFFFFF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114" name="Shape 114"/>
          <p:cNvSpPr txBox="1"/>
          <p:nvPr/>
        </p:nvSpPr>
        <p:spPr>
          <a:xfrm>
            <a:off x="1956775" y="3159975"/>
            <a:ext cx="4067100" cy="3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rPr>
              <a:t>response</a:t>
            </a:r>
            <a:endParaRPr b="1" sz="1800">
              <a:solidFill>
                <a:srgbClr val="FFFFFF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pic>
        <p:nvPicPr>
          <p:cNvPr id="115" name="Shape 1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820575" y="1843463"/>
            <a:ext cx="2290449" cy="52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Shape 1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689550" y="2734182"/>
            <a:ext cx="2290450" cy="6001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Shape 11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144525" y="4241525"/>
            <a:ext cx="687775" cy="68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Shape 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755364"/>
            <a:ext cx="848375" cy="84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Shape 1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682689"/>
            <a:ext cx="848372" cy="84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Shape 1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2610039"/>
            <a:ext cx="848375" cy="84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Shape 1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1700" y="3537365"/>
            <a:ext cx="848374" cy="8483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6" name="Shape 126"/>
          <p:cNvCxnSpPr/>
          <p:nvPr/>
        </p:nvCxnSpPr>
        <p:spPr>
          <a:xfrm>
            <a:off x="1775075" y="2264250"/>
            <a:ext cx="4794000" cy="0"/>
          </a:xfrm>
          <a:prstGeom prst="straightConnector1">
            <a:avLst/>
          </a:prstGeom>
          <a:noFill/>
          <a:ln cap="flat" cmpd="sng" w="11430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7" name="Shape 127"/>
          <p:cNvCxnSpPr/>
          <p:nvPr/>
        </p:nvCxnSpPr>
        <p:spPr>
          <a:xfrm rot="10800000">
            <a:off x="1803000" y="2935175"/>
            <a:ext cx="4738200" cy="0"/>
          </a:xfrm>
          <a:prstGeom prst="straightConnector1">
            <a:avLst/>
          </a:prstGeom>
          <a:noFill/>
          <a:ln cap="flat" cmpd="sng" w="11430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8" name="Shape 128"/>
          <p:cNvSpPr txBox="1"/>
          <p:nvPr/>
        </p:nvSpPr>
        <p:spPr>
          <a:xfrm>
            <a:off x="1956775" y="1719150"/>
            <a:ext cx="4067100" cy="3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rPr>
              <a:t>request</a:t>
            </a:r>
            <a:endParaRPr b="1" sz="1800">
              <a:solidFill>
                <a:srgbClr val="FFFFFF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129" name="Shape 129"/>
          <p:cNvSpPr txBox="1"/>
          <p:nvPr/>
        </p:nvSpPr>
        <p:spPr>
          <a:xfrm>
            <a:off x="1956775" y="3159975"/>
            <a:ext cx="4067100" cy="3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rPr>
              <a:t>response</a:t>
            </a:r>
            <a:endParaRPr b="1" sz="1800">
              <a:solidFill>
                <a:srgbClr val="FFFFFF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pic>
        <p:nvPicPr>
          <p:cNvPr id="130" name="Shape 13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820575" y="1843463"/>
            <a:ext cx="2290449" cy="52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Shape 13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689550" y="2734182"/>
            <a:ext cx="2290450" cy="6001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Shape 13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144525" y="4241525"/>
            <a:ext cx="687775" cy="68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Shape 13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4671925" y="3004787"/>
            <a:ext cx="442150" cy="6877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34" name="Shape 134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4671936" y="1522372"/>
            <a:ext cx="442150" cy="68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